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6"/>
  </p:notesMasterIdLst>
  <p:sldIdLst>
    <p:sldId id="256" r:id="rId3"/>
    <p:sldId id="257" r:id="rId4"/>
    <p:sldId id="258" r:id="rId5"/>
    <p:sldId id="372" r:id="rId6"/>
    <p:sldId id="375" r:id="rId7"/>
    <p:sldId id="376" r:id="rId8"/>
    <p:sldId id="369" r:id="rId9"/>
    <p:sldId id="373" r:id="rId10"/>
    <p:sldId id="377" r:id="rId11"/>
    <p:sldId id="378" r:id="rId12"/>
    <p:sldId id="379" r:id="rId13"/>
    <p:sldId id="380" r:id="rId14"/>
    <p:sldId id="370" r:id="rId15"/>
    <p:sldId id="374" r:id="rId16"/>
    <p:sldId id="381" r:id="rId17"/>
    <p:sldId id="382" r:id="rId18"/>
    <p:sldId id="371" r:id="rId19"/>
    <p:sldId id="366" r:id="rId20"/>
    <p:sldId id="383" r:id="rId21"/>
    <p:sldId id="384" r:id="rId22"/>
    <p:sldId id="272" r:id="rId23"/>
    <p:sldId id="273" r:id="rId24"/>
    <p:sldId id="275" r:id="rId25"/>
  </p:sldIdLst>
  <p:sldSz cx="9144000" cy="5143500" type="screen16x9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4721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53869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3199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90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6236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00296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982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1331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531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5593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533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608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368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848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7850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875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405800" y="1"/>
            <a:ext cx="2738438" cy="2745581"/>
          </a:xfrm>
          <a:custGeom>
            <a:avLst/>
            <a:gdLst/>
            <a:ahLst/>
            <a:cxnLst/>
            <a:rect l="l" t="t" r="r" b="b"/>
            <a:pathLst>
              <a:path w="3651250" h="3660775">
                <a:moveTo>
                  <a:pt x="3650783" y="3660457"/>
                </a:moveTo>
                <a:lnTo>
                  <a:pt x="0" y="3660457"/>
                </a:lnTo>
                <a:lnTo>
                  <a:pt x="0" y="0"/>
                </a:lnTo>
                <a:lnTo>
                  <a:pt x="3650783" y="0"/>
                </a:lnTo>
                <a:lnTo>
                  <a:pt x="3650783" y="3660457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0" y="3317290"/>
            <a:ext cx="1830229" cy="1826419"/>
          </a:xfrm>
          <a:custGeom>
            <a:avLst/>
            <a:gdLst/>
            <a:ahLst/>
            <a:cxnLst/>
            <a:rect l="l" t="t" r="r" b="b"/>
            <a:pathLst>
              <a:path w="2440305" h="2435225">
                <a:moveTo>
                  <a:pt x="0" y="0"/>
                </a:moveTo>
                <a:lnTo>
                  <a:pt x="2440305" y="0"/>
                </a:lnTo>
                <a:lnTo>
                  <a:pt x="2440305" y="2434798"/>
                </a:lnTo>
                <a:lnTo>
                  <a:pt x="0" y="2434798"/>
                </a:lnTo>
                <a:lnTo>
                  <a:pt x="0" y="0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935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1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3376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8032" y="179217"/>
            <a:ext cx="2650808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8" y="1563328"/>
            <a:ext cx="4114324" cy="207749"/>
          </a:xfrm>
        </p:spPr>
        <p:txBody>
          <a:bodyPr lIns="0" tIns="0" rIns="0" bIns="0"/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7493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8032" y="179217"/>
            <a:ext cx="2650808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0318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8032" y="179217"/>
            <a:ext cx="2650808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461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8032" y="179217"/>
            <a:ext cx="265080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8" y="1563328"/>
            <a:ext cx="41143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515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1.png"/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12" Type="http://schemas.openxmlformats.org/officeDocument/2006/relationships/image" Target="../media/image1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png"/><Relationship Id="rId11" Type="http://schemas.openxmlformats.org/officeDocument/2006/relationships/image" Target="../media/image169.png"/><Relationship Id="rId5" Type="http://schemas.openxmlformats.org/officeDocument/2006/relationships/image" Target="../media/image163.png"/><Relationship Id="rId10" Type="http://schemas.openxmlformats.org/officeDocument/2006/relationships/image" Target="../media/image168.png"/><Relationship Id="rId4" Type="http://schemas.openxmlformats.org/officeDocument/2006/relationships/image" Target="../media/image162.png"/><Relationship Id="rId9" Type="http://schemas.openxmlformats.org/officeDocument/2006/relationships/image" Target="../media/image16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2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Relationship Id="rId9" Type="http://schemas.openxmlformats.org/officeDocument/2006/relationships/image" Target="../media/image17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78.png"/><Relationship Id="rId21" Type="http://schemas.openxmlformats.org/officeDocument/2006/relationships/image" Target="../media/image18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79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8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8-2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互联网产品运营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BEEC586C-CB04-47D4-8172-294F008116A4}"/>
              </a:ext>
            </a:extLst>
          </p:cNvPr>
          <p:cNvSpPr txBox="1"/>
          <p:nvPr/>
        </p:nvSpPr>
        <p:spPr>
          <a:xfrm>
            <a:off x="4162039" y="1404288"/>
            <a:ext cx="4757269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32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互联网产品发布与运营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活动策划与规则设计要点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活动全周期运营</a:t>
            </a: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8B5BDE55-DC30-488D-BFBB-104E796FDAF8}"/>
              </a:ext>
            </a:extLst>
          </p:cNvPr>
          <p:cNvSpPr/>
          <p:nvPr/>
        </p:nvSpPr>
        <p:spPr>
          <a:xfrm>
            <a:off x="571947" y="1100997"/>
            <a:ext cx="29051" cy="171926"/>
          </a:xfrm>
          <a:custGeom>
            <a:avLst/>
            <a:gdLst/>
            <a:ahLst/>
            <a:cxnLst/>
            <a:rect l="l" t="t" r="r" b="b"/>
            <a:pathLst>
              <a:path w="38734" h="229235">
                <a:moveTo>
                  <a:pt x="21593" y="228778"/>
                </a:moveTo>
                <a:lnTo>
                  <a:pt x="16536" y="228778"/>
                </a:lnTo>
                <a:lnTo>
                  <a:pt x="14104" y="228294"/>
                </a:lnTo>
                <a:lnTo>
                  <a:pt x="0" y="212241"/>
                </a:lnTo>
                <a:lnTo>
                  <a:pt x="0" y="209713"/>
                </a:lnTo>
                <a:lnTo>
                  <a:pt x="0" y="16536"/>
                </a:lnTo>
                <a:lnTo>
                  <a:pt x="16536" y="0"/>
                </a:lnTo>
                <a:lnTo>
                  <a:pt x="21593" y="0"/>
                </a:lnTo>
                <a:lnTo>
                  <a:pt x="38129" y="16536"/>
                </a:lnTo>
                <a:lnTo>
                  <a:pt x="38129" y="212241"/>
                </a:lnTo>
                <a:lnTo>
                  <a:pt x="24024" y="228294"/>
                </a:lnTo>
                <a:lnTo>
                  <a:pt x="21593" y="228778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3F11F631-666B-4D78-9C1C-FF4588E24CA9}"/>
              </a:ext>
            </a:extLst>
          </p:cNvPr>
          <p:cNvSpPr txBox="1"/>
          <p:nvPr/>
        </p:nvSpPr>
        <p:spPr>
          <a:xfrm>
            <a:off x="676811" y="1084323"/>
            <a:ext cx="2204085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4" dirty="0">
                <a:solidFill>
                  <a:srgbClr val="374050"/>
                </a:solidFill>
                <a:latin typeface="微软雅黑"/>
                <a:cs typeface="微软雅黑"/>
              </a:rPr>
              <a:t>策划原则：目标拆解 </a:t>
            </a:r>
            <a:r>
              <a:rPr sz="1050" b="1" kern="0" dirty="0">
                <a:solidFill>
                  <a:srgbClr val="374050"/>
                </a:solidFill>
                <a:latin typeface="微软雅黑"/>
                <a:cs typeface="微软雅黑"/>
              </a:rPr>
              <a:t>SMART</a:t>
            </a:r>
            <a:r>
              <a:rPr sz="1050" b="1" kern="0" spc="-19" dirty="0">
                <a:solidFill>
                  <a:srgbClr val="374050"/>
                </a:solidFill>
                <a:latin typeface="微软雅黑"/>
                <a:cs typeface="微软雅黑"/>
              </a:rPr>
              <a:t> 模型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" name="object 9">
            <a:extLst>
              <a:ext uri="{FF2B5EF4-FFF2-40B4-BE49-F238E27FC236}">
                <a16:creationId xmlns:a16="http://schemas.microsoft.com/office/drawing/2014/main" id="{0DDD5A2A-B577-4D6A-823A-0CEBD0F5BF84}"/>
              </a:ext>
            </a:extLst>
          </p:cNvPr>
          <p:cNvGrpSpPr/>
          <p:nvPr/>
        </p:nvGrpSpPr>
        <p:grpSpPr>
          <a:xfrm>
            <a:off x="571947" y="1372671"/>
            <a:ext cx="1487329" cy="915353"/>
            <a:chOff x="762595" y="1830228"/>
            <a:chExt cx="1983105" cy="1220470"/>
          </a:xfrm>
        </p:grpSpPr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61B2D765-9107-4F97-A99E-892B85A57A4B}"/>
                </a:ext>
              </a:extLst>
            </p:cNvPr>
            <p:cNvSpPr/>
            <p:nvPr/>
          </p:nvSpPr>
          <p:spPr>
            <a:xfrm>
              <a:off x="762595" y="1849293"/>
              <a:ext cx="1983105" cy="1201420"/>
            </a:xfrm>
            <a:custGeom>
              <a:avLst/>
              <a:gdLst/>
              <a:ahLst/>
              <a:cxnLst/>
              <a:rect l="l" t="t" r="r" b="b"/>
              <a:pathLst>
                <a:path w="1983105" h="1201420">
                  <a:moveTo>
                    <a:pt x="1875869" y="1201087"/>
                  </a:moveTo>
                  <a:lnTo>
                    <a:pt x="106878" y="1201087"/>
                  </a:lnTo>
                  <a:lnTo>
                    <a:pt x="99439" y="1200354"/>
                  </a:lnTo>
                  <a:lnTo>
                    <a:pt x="57083" y="1185982"/>
                  </a:lnTo>
                  <a:lnTo>
                    <a:pt x="23450" y="1156494"/>
                  </a:lnTo>
                  <a:lnTo>
                    <a:pt x="3663" y="1116381"/>
                  </a:lnTo>
                  <a:lnTo>
                    <a:pt x="0" y="1094209"/>
                  </a:lnTo>
                  <a:lnTo>
                    <a:pt x="0" y="1086698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1875869" y="0"/>
                  </a:lnTo>
                  <a:lnTo>
                    <a:pt x="1919072" y="9651"/>
                  </a:lnTo>
                  <a:lnTo>
                    <a:pt x="1954554" y="32345"/>
                  </a:lnTo>
                  <a:lnTo>
                    <a:pt x="1976914" y="64627"/>
                  </a:lnTo>
                  <a:lnTo>
                    <a:pt x="1982747" y="89065"/>
                  </a:lnTo>
                  <a:lnTo>
                    <a:pt x="1982747" y="1094209"/>
                  </a:lnTo>
                  <a:lnTo>
                    <a:pt x="1971165" y="1137412"/>
                  </a:lnTo>
                  <a:lnTo>
                    <a:pt x="1943932" y="1172894"/>
                  </a:lnTo>
                  <a:lnTo>
                    <a:pt x="1905194" y="1195254"/>
                  </a:lnTo>
                  <a:lnTo>
                    <a:pt x="1883308" y="1200354"/>
                  </a:lnTo>
                  <a:lnTo>
                    <a:pt x="1875869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C1B4AD69-FFEF-4779-A188-493660E9CDC6}"/>
                </a:ext>
              </a:extLst>
            </p:cNvPr>
            <p:cNvSpPr/>
            <p:nvPr/>
          </p:nvSpPr>
          <p:spPr>
            <a:xfrm>
              <a:off x="762595" y="1830228"/>
              <a:ext cx="1983105" cy="114935"/>
            </a:xfrm>
            <a:custGeom>
              <a:avLst/>
              <a:gdLst/>
              <a:ahLst/>
              <a:cxnLst/>
              <a:rect l="l" t="t" r="r" b="b"/>
              <a:pathLst>
                <a:path w="1983105" h="114935">
                  <a:moveTo>
                    <a:pt x="0" y="114389"/>
                  </a:move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868358" y="0"/>
                  </a:lnTo>
                  <a:lnTo>
                    <a:pt x="1912133" y="8707"/>
                  </a:lnTo>
                  <a:lnTo>
                    <a:pt x="1949243" y="33503"/>
                  </a:lnTo>
                  <a:lnTo>
                    <a:pt x="1953443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5014" y="92068"/>
                  </a:lnTo>
                  <a:lnTo>
                    <a:pt x="4897" y="92285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1983105" h="114935">
                  <a:moveTo>
                    <a:pt x="1982747" y="114389"/>
                  </a:moveTo>
                  <a:lnTo>
                    <a:pt x="1969225" y="78404"/>
                  </a:lnTo>
                  <a:lnTo>
                    <a:pt x="1931921" y="50969"/>
                  </a:lnTo>
                  <a:lnTo>
                    <a:pt x="1890678" y="39580"/>
                  </a:lnTo>
                  <a:lnTo>
                    <a:pt x="1868358" y="38129"/>
                  </a:lnTo>
                  <a:lnTo>
                    <a:pt x="1953443" y="38129"/>
                  </a:lnTo>
                  <a:lnTo>
                    <a:pt x="1974040" y="70614"/>
                  </a:lnTo>
                  <a:lnTo>
                    <a:pt x="1982203" y="103120"/>
                  </a:lnTo>
                  <a:lnTo>
                    <a:pt x="1982747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AB4FCF3B-620A-4BB9-B7EA-8C8EFDC2ED0E}"/>
                </a:ext>
              </a:extLst>
            </p:cNvPr>
            <p:cNvSpPr/>
            <p:nvPr/>
          </p:nvSpPr>
          <p:spPr>
            <a:xfrm>
              <a:off x="1563320" y="202087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" name="object 13">
            <a:extLst>
              <a:ext uri="{FF2B5EF4-FFF2-40B4-BE49-F238E27FC236}">
                <a16:creationId xmlns:a16="http://schemas.microsoft.com/office/drawing/2014/main" id="{D2CE3B3E-F3E1-41B2-AB0D-98F49BA4C70D}"/>
              </a:ext>
            </a:extLst>
          </p:cNvPr>
          <p:cNvSpPr txBox="1"/>
          <p:nvPr/>
        </p:nvSpPr>
        <p:spPr>
          <a:xfrm>
            <a:off x="1077174" y="1556178"/>
            <a:ext cx="476726" cy="5700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050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S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956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SPECIFIC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75"/>
              </a:spcBef>
            </a:pPr>
            <a:r>
              <a:rPr sz="8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具体明确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4">
            <a:extLst>
              <a:ext uri="{FF2B5EF4-FFF2-40B4-BE49-F238E27FC236}">
                <a16:creationId xmlns:a16="http://schemas.microsoft.com/office/drawing/2014/main" id="{AC3D602A-CB5B-4A04-A631-6E1965540DF8}"/>
              </a:ext>
            </a:extLst>
          </p:cNvPr>
          <p:cNvGrpSpPr/>
          <p:nvPr/>
        </p:nvGrpSpPr>
        <p:grpSpPr>
          <a:xfrm>
            <a:off x="2201994" y="1372671"/>
            <a:ext cx="1487329" cy="915353"/>
            <a:chOff x="2935991" y="1830228"/>
            <a:chExt cx="1983105" cy="1220470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A0971E54-CC7B-427A-8E6F-7CE72E8646D5}"/>
                </a:ext>
              </a:extLst>
            </p:cNvPr>
            <p:cNvSpPr/>
            <p:nvPr/>
          </p:nvSpPr>
          <p:spPr>
            <a:xfrm>
              <a:off x="2935991" y="1849293"/>
              <a:ext cx="1983105" cy="1201420"/>
            </a:xfrm>
            <a:custGeom>
              <a:avLst/>
              <a:gdLst/>
              <a:ahLst/>
              <a:cxnLst/>
              <a:rect l="l" t="t" r="r" b="b"/>
              <a:pathLst>
                <a:path w="1983104" h="1201420">
                  <a:moveTo>
                    <a:pt x="1875869" y="1201087"/>
                  </a:moveTo>
                  <a:lnTo>
                    <a:pt x="106878" y="1201087"/>
                  </a:lnTo>
                  <a:lnTo>
                    <a:pt x="99439" y="1200354"/>
                  </a:lnTo>
                  <a:lnTo>
                    <a:pt x="57082" y="1185982"/>
                  </a:lnTo>
                  <a:lnTo>
                    <a:pt x="23450" y="1156494"/>
                  </a:lnTo>
                  <a:lnTo>
                    <a:pt x="3663" y="1116381"/>
                  </a:lnTo>
                  <a:lnTo>
                    <a:pt x="0" y="1094209"/>
                  </a:lnTo>
                  <a:lnTo>
                    <a:pt x="0" y="1086698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1875869" y="0"/>
                  </a:lnTo>
                  <a:lnTo>
                    <a:pt x="1919072" y="9651"/>
                  </a:lnTo>
                  <a:lnTo>
                    <a:pt x="1954554" y="32345"/>
                  </a:lnTo>
                  <a:lnTo>
                    <a:pt x="1976914" y="64627"/>
                  </a:lnTo>
                  <a:lnTo>
                    <a:pt x="1982748" y="89065"/>
                  </a:lnTo>
                  <a:lnTo>
                    <a:pt x="1982748" y="1094209"/>
                  </a:lnTo>
                  <a:lnTo>
                    <a:pt x="1971166" y="1137412"/>
                  </a:lnTo>
                  <a:lnTo>
                    <a:pt x="1943932" y="1172894"/>
                  </a:lnTo>
                  <a:lnTo>
                    <a:pt x="1905194" y="1195254"/>
                  </a:lnTo>
                  <a:lnTo>
                    <a:pt x="1883308" y="1200354"/>
                  </a:lnTo>
                  <a:lnTo>
                    <a:pt x="1875869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72DEF7DA-57A3-42CE-A5F4-EB6A3D4EA46F}"/>
                </a:ext>
              </a:extLst>
            </p:cNvPr>
            <p:cNvSpPr/>
            <p:nvPr/>
          </p:nvSpPr>
          <p:spPr>
            <a:xfrm>
              <a:off x="2935992" y="1830228"/>
              <a:ext cx="1983105" cy="114935"/>
            </a:xfrm>
            <a:custGeom>
              <a:avLst/>
              <a:gdLst/>
              <a:ahLst/>
              <a:cxnLst/>
              <a:rect l="l" t="t" r="r" b="b"/>
              <a:pathLst>
                <a:path w="1983104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4897" y="81233"/>
                  </a:lnTo>
                  <a:lnTo>
                    <a:pt x="8707" y="70614"/>
                  </a:lnTo>
                  <a:lnTo>
                    <a:pt x="13522" y="60411"/>
                  </a:lnTo>
                  <a:lnTo>
                    <a:pt x="19173" y="50969"/>
                  </a:lnTo>
                  <a:lnTo>
                    <a:pt x="19259" y="50825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1868358" y="0"/>
                  </a:lnTo>
                  <a:lnTo>
                    <a:pt x="1912133" y="8707"/>
                  </a:lnTo>
                  <a:lnTo>
                    <a:pt x="1949243" y="33503"/>
                  </a:lnTo>
                  <a:lnTo>
                    <a:pt x="1953443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5014" y="92068"/>
                  </a:lnTo>
                  <a:lnTo>
                    <a:pt x="4897" y="92285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1983104" h="114935">
                  <a:moveTo>
                    <a:pt x="1982748" y="114389"/>
                  </a:moveTo>
                  <a:lnTo>
                    <a:pt x="1969224" y="78404"/>
                  </a:lnTo>
                  <a:lnTo>
                    <a:pt x="1931921" y="50969"/>
                  </a:lnTo>
                  <a:lnTo>
                    <a:pt x="1890678" y="39580"/>
                  </a:lnTo>
                  <a:lnTo>
                    <a:pt x="1868358" y="38129"/>
                  </a:lnTo>
                  <a:lnTo>
                    <a:pt x="1953443" y="38129"/>
                  </a:lnTo>
                  <a:lnTo>
                    <a:pt x="1974039" y="70614"/>
                  </a:lnTo>
                  <a:lnTo>
                    <a:pt x="1982203" y="103120"/>
                  </a:lnTo>
                  <a:lnTo>
                    <a:pt x="1982748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74C5A245-CA3B-4AA9-9C9C-D4EC0B93A9CE}"/>
                </a:ext>
              </a:extLst>
            </p:cNvPr>
            <p:cNvSpPr/>
            <p:nvPr/>
          </p:nvSpPr>
          <p:spPr>
            <a:xfrm>
              <a:off x="3736717" y="202087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29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" name="object 18">
            <a:extLst>
              <a:ext uri="{FF2B5EF4-FFF2-40B4-BE49-F238E27FC236}">
                <a16:creationId xmlns:a16="http://schemas.microsoft.com/office/drawing/2014/main" id="{BFD9BF6E-F3AD-4942-A3CF-872BF0D804DF}"/>
              </a:ext>
            </a:extLst>
          </p:cNvPr>
          <p:cNvSpPr txBox="1"/>
          <p:nvPr/>
        </p:nvSpPr>
        <p:spPr>
          <a:xfrm>
            <a:off x="2652596" y="1556178"/>
            <a:ext cx="586264" cy="5700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050" b="1" kern="0" spc="-38" dirty="0">
                <a:solidFill>
                  <a:srgbClr val="0D9487"/>
                </a:solidFill>
                <a:latin typeface="微软雅黑"/>
                <a:cs typeface="微软雅黑"/>
              </a:rPr>
              <a:t>M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956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MEASURABLE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75"/>
              </a:spcBef>
            </a:pPr>
            <a:r>
              <a:rPr sz="82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可衡量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9">
            <a:extLst>
              <a:ext uri="{FF2B5EF4-FFF2-40B4-BE49-F238E27FC236}">
                <a16:creationId xmlns:a16="http://schemas.microsoft.com/office/drawing/2014/main" id="{067CC9BF-BECE-4F4D-88EE-1A292C2405A0}"/>
              </a:ext>
            </a:extLst>
          </p:cNvPr>
          <p:cNvGrpSpPr/>
          <p:nvPr/>
        </p:nvGrpSpPr>
        <p:grpSpPr>
          <a:xfrm>
            <a:off x="3832041" y="1372671"/>
            <a:ext cx="1487329" cy="915353"/>
            <a:chOff x="5109388" y="1830228"/>
            <a:chExt cx="1983105" cy="1220470"/>
          </a:xfrm>
        </p:grpSpPr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C2D82592-2D4D-44FC-A299-C9DDD0AAD205}"/>
                </a:ext>
              </a:extLst>
            </p:cNvPr>
            <p:cNvSpPr/>
            <p:nvPr/>
          </p:nvSpPr>
          <p:spPr>
            <a:xfrm>
              <a:off x="5109388" y="1849293"/>
              <a:ext cx="1983105" cy="1201420"/>
            </a:xfrm>
            <a:custGeom>
              <a:avLst/>
              <a:gdLst/>
              <a:ahLst/>
              <a:cxnLst/>
              <a:rect l="l" t="t" r="r" b="b"/>
              <a:pathLst>
                <a:path w="1983104" h="1201420">
                  <a:moveTo>
                    <a:pt x="1875869" y="1201087"/>
                  </a:moveTo>
                  <a:lnTo>
                    <a:pt x="106878" y="1201087"/>
                  </a:lnTo>
                  <a:lnTo>
                    <a:pt x="99439" y="1200354"/>
                  </a:lnTo>
                  <a:lnTo>
                    <a:pt x="57082" y="1185982"/>
                  </a:lnTo>
                  <a:lnTo>
                    <a:pt x="23450" y="1156494"/>
                  </a:lnTo>
                  <a:lnTo>
                    <a:pt x="3663" y="1116381"/>
                  </a:lnTo>
                  <a:lnTo>
                    <a:pt x="0" y="1094209"/>
                  </a:lnTo>
                  <a:lnTo>
                    <a:pt x="0" y="1086698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1875869" y="0"/>
                  </a:lnTo>
                  <a:lnTo>
                    <a:pt x="1919072" y="9651"/>
                  </a:lnTo>
                  <a:lnTo>
                    <a:pt x="1954554" y="32345"/>
                  </a:lnTo>
                  <a:lnTo>
                    <a:pt x="1976914" y="64627"/>
                  </a:lnTo>
                  <a:lnTo>
                    <a:pt x="1982748" y="89065"/>
                  </a:lnTo>
                  <a:lnTo>
                    <a:pt x="1982748" y="1094209"/>
                  </a:lnTo>
                  <a:lnTo>
                    <a:pt x="1971165" y="1137412"/>
                  </a:lnTo>
                  <a:lnTo>
                    <a:pt x="1943932" y="1172894"/>
                  </a:lnTo>
                  <a:lnTo>
                    <a:pt x="1905193" y="1195254"/>
                  </a:lnTo>
                  <a:lnTo>
                    <a:pt x="1883308" y="1200354"/>
                  </a:lnTo>
                  <a:lnTo>
                    <a:pt x="1875869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808749EE-FD89-4A43-B1F6-AABD76840A69}"/>
                </a:ext>
              </a:extLst>
            </p:cNvPr>
            <p:cNvSpPr/>
            <p:nvPr/>
          </p:nvSpPr>
          <p:spPr>
            <a:xfrm>
              <a:off x="5109388" y="1830228"/>
              <a:ext cx="1983105" cy="114935"/>
            </a:xfrm>
            <a:custGeom>
              <a:avLst/>
              <a:gdLst/>
              <a:ahLst/>
              <a:cxnLst/>
              <a:rect l="l" t="t" r="r" b="b"/>
              <a:pathLst>
                <a:path w="1983104" h="114935">
                  <a:moveTo>
                    <a:pt x="0" y="114389"/>
                  </a:moveTo>
                  <a:lnTo>
                    <a:pt x="8706" y="70614"/>
                  </a:lnTo>
                  <a:lnTo>
                    <a:pt x="19173" y="50969"/>
                  </a:lnTo>
                  <a:lnTo>
                    <a:pt x="19259" y="50825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1868359" y="0"/>
                  </a:lnTo>
                  <a:lnTo>
                    <a:pt x="1912133" y="8707"/>
                  </a:lnTo>
                  <a:lnTo>
                    <a:pt x="1949244" y="33503"/>
                  </a:lnTo>
                  <a:lnTo>
                    <a:pt x="1953443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5014" y="92068"/>
                  </a:lnTo>
                  <a:lnTo>
                    <a:pt x="4897" y="92285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1983104" h="114935">
                  <a:moveTo>
                    <a:pt x="1982748" y="114389"/>
                  </a:moveTo>
                  <a:lnTo>
                    <a:pt x="1969224" y="78404"/>
                  </a:lnTo>
                  <a:lnTo>
                    <a:pt x="1931921" y="50969"/>
                  </a:lnTo>
                  <a:lnTo>
                    <a:pt x="1890678" y="39580"/>
                  </a:lnTo>
                  <a:lnTo>
                    <a:pt x="1868359" y="38129"/>
                  </a:lnTo>
                  <a:lnTo>
                    <a:pt x="1953443" y="38129"/>
                  </a:lnTo>
                  <a:lnTo>
                    <a:pt x="1974039" y="70614"/>
                  </a:lnTo>
                  <a:lnTo>
                    <a:pt x="1982203" y="103120"/>
                  </a:lnTo>
                  <a:lnTo>
                    <a:pt x="1982748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CB02E4E3-E10C-4B80-B778-1513E9D74CCC}"/>
                </a:ext>
              </a:extLst>
            </p:cNvPr>
            <p:cNvSpPr/>
            <p:nvPr/>
          </p:nvSpPr>
          <p:spPr>
            <a:xfrm>
              <a:off x="5910113" y="202087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28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5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3">
            <a:extLst>
              <a:ext uri="{FF2B5EF4-FFF2-40B4-BE49-F238E27FC236}">
                <a16:creationId xmlns:a16="http://schemas.microsoft.com/office/drawing/2014/main" id="{65800A6A-6E4D-436A-B400-584FBD19B8D2}"/>
              </a:ext>
            </a:extLst>
          </p:cNvPr>
          <p:cNvSpPr txBox="1"/>
          <p:nvPr/>
        </p:nvSpPr>
        <p:spPr>
          <a:xfrm>
            <a:off x="4312246" y="1556178"/>
            <a:ext cx="526733" cy="5700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050" b="1" kern="0" spc="-38" dirty="0">
                <a:solidFill>
                  <a:srgbClr val="4E45E4"/>
                </a:solidFill>
                <a:latin typeface="微软雅黑"/>
                <a:cs typeface="微软雅黑"/>
              </a:rPr>
              <a:t>A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956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ATTAINABLE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75"/>
              </a:spcBef>
            </a:pPr>
            <a:r>
              <a:rPr sz="82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可达成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24">
            <a:extLst>
              <a:ext uri="{FF2B5EF4-FFF2-40B4-BE49-F238E27FC236}">
                <a16:creationId xmlns:a16="http://schemas.microsoft.com/office/drawing/2014/main" id="{B9AE298D-FFFE-4603-9685-4668C519D6D8}"/>
              </a:ext>
            </a:extLst>
          </p:cNvPr>
          <p:cNvGrpSpPr/>
          <p:nvPr/>
        </p:nvGrpSpPr>
        <p:grpSpPr>
          <a:xfrm>
            <a:off x="5462089" y="1372671"/>
            <a:ext cx="1487329" cy="915353"/>
            <a:chOff x="7282785" y="1830228"/>
            <a:chExt cx="1983105" cy="1220470"/>
          </a:xfrm>
        </p:grpSpPr>
        <p:sp>
          <p:nvSpPr>
            <p:cNvPr id="24" name="object 25">
              <a:extLst>
                <a:ext uri="{FF2B5EF4-FFF2-40B4-BE49-F238E27FC236}">
                  <a16:creationId xmlns:a16="http://schemas.microsoft.com/office/drawing/2014/main" id="{33F8800C-F33B-4BD2-8AEB-1D1AC6E6C1A2}"/>
                </a:ext>
              </a:extLst>
            </p:cNvPr>
            <p:cNvSpPr/>
            <p:nvPr/>
          </p:nvSpPr>
          <p:spPr>
            <a:xfrm>
              <a:off x="7282785" y="1849293"/>
              <a:ext cx="1983105" cy="1201420"/>
            </a:xfrm>
            <a:custGeom>
              <a:avLst/>
              <a:gdLst/>
              <a:ahLst/>
              <a:cxnLst/>
              <a:rect l="l" t="t" r="r" b="b"/>
              <a:pathLst>
                <a:path w="1983104" h="1201420">
                  <a:moveTo>
                    <a:pt x="1875869" y="1201087"/>
                  </a:moveTo>
                  <a:lnTo>
                    <a:pt x="106878" y="1201087"/>
                  </a:lnTo>
                  <a:lnTo>
                    <a:pt x="99439" y="1200354"/>
                  </a:lnTo>
                  <a:lnTo>
                    <a:pt x="57082" y="1185982"/>
                  </a:lnTo>
                  <a:lnTo>
                    <a:pt x="23449" y="1156494"/>
                  </a:lnTo>
                  <a:lnTo>
                    <a:pt x="3663" y="1116381"/>
                  </a:lnTo>
                  <a:lnTo>
                    <a:pt x="0" y="1094209"/>
                  </a:lnTo>
                  <a:lnTo>
                    <a:pt x="0" y="1086698"/>
                  </a:lnTo>
                  <a:lnTo>
                    <a:pt x="0" y="89065"/>
                  </a:lnTo>
                  <a:lnTo>
                    <a:pt x="15104" y="47569"/>
                  </a:lnTo>
                  <a:lnTo>
                    <a:pt x="44592" y="19542"/>
                  </a:lnTo>
                  <a:lnTo>
                    <a:pt x="84705" y="3052"/>
                  </a:lnTo>
                  <a:lnTo>
                    <a:pt x="106878" y="0"/>
                  </a:lnTo>
                  <a:lnTo>
                    <a:pt x="1875869" y="0"/>
                  </a:lnTo>
                  <a:lnTo>
                    <a:pt x="1919072" y="9651"/>
                  </a:lnTo>
                  <a:lnTo>
                    <a:pt x="1954554" y="32345"/>
                  </a:lnTo>
                  <a:lnTo>
                    <a:pt x="1976913" y="64627"/>
                  </a:lnTo>
                  <a:lnTo>
                    <a:pt x="1982747" y="89065"/>
                  </a:lnTo>
                  <a:lnTo>
                    <a:pt x="1982747" y="1094209"/>
                  </a:lnTo>
                  <a:lnTo>
                    <a:pt x="1971165" y="1137412"/>
                  </a:lnTo>
                  <a:lnTo>
                    <a:pt x="1943932" y="1172894"/>
                  </a:lnTo>
                  <a:lnTo>
                    <a:pt x="1905193" y="1195254"/>
                  </a:lnTo>
                  <a:lnTo>
                    <a:pt x="1883308" y="1200354"/>
                  </a:lnTo>
                  <a:lnTo>
                    <a:pt x="1875869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6">
              <a:extLst>
                <a:ext uri="{FF2B5EF4-FFF2-40B4-BE49-F238E27FC236}">
                  <a16:creationId xmlns:a16="http://schemas.microsoft.com/office/drawing/2014/main" id="{0B434B3E-9F34-451E-9817-A1A7498A4223}"/>
                </a:ext>
              </a:extLst>
            </p:cNvPr>
            <p:cNvSpPr/>
            <p:nvPr/>
          </p:nvSpPr>
          <p:spPr>
            <a:xfrm>
              <a:off x="7282786" y="1830228"/>
              <a:ext cx="1983105" cy="114935"/>
            </a:xfrm>
            <a:custGeom>
              <a:avLst/>
              <a:gdLst/>
              <a:ahLst/>
              <a:cxnLst/>
              <a:rect l="l" t="t" r="r" b="b"/>
              <a:pathLst>
                <a:path w="1983104" h="114935">
                  <a:moveTo>
                    <a:pt x="0" y="114389"/>
                  </a:move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868358" y="0"/>
                  </a:lnTo>
                  <a:lnTo>
                    <a:pt x="1912132" y="8707"/>
                  </a:lnTo>
                  <a:lnTo>
                    <a:pt x="1949242" y="33503"/>
                  </a:lnTo>
                  <a:lnTo>
                    <a:pt x="1953442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19" y="66034"/>
                  </a:lnTo>
                  <a:lnTo>
                    <a:pt x="5013" y="92068"/>
                  </a:lnTo>
                  <a:lnTo>
                    <a:pt x="4896" y="92285"/>
                  </a:lnTo>
                  <a:lnTo>
                    <a:pt x="2175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1983104" h="114935">
                  <a:moveTo>
                    <a:pt x="1982747" y="114389"/>
                  </a:moveTo>
                  <a:lnTo>
                    <a:pt x="1969223" y="78404"/>
                  </a:lnTo>
                  <a:lnTo>
                    <a:pt x="1931920" y="50969"/>
                  </a:lnTo>
                  <a:lnTo>
                    <a:pt x="1890677" y="39580"/>
                  </a:lnTo>
                  <a:lnTo>
                    <a:pt x="1868358" y="38129"/>
                  </a:lnTo>
                  <a:lnTo>
                    <a:pt x="1953442" y="38129"/>
                  </a:lnTo>
                  <a:lnTo>
                    <a:pt x="1974039" y="70614"/>
                  </a:lnTo>
                  <a:lnTo>
                    <a:pt x="1982203" y="103120"/>
                  </a:lnTo>
                  <a:lnTo>
                    <a:pt x="1982747" y="11438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7">
              <a:extLst>
                <a:ext uri="{FF2B5EF4-FFF2-40B4-BE49-F238E27FC236}">
                  <a16:creationId xmlns:a16="http://schemas.microsoft.com/office/drawing/2014/main" id="{1E40E2CC-A779-4A14-890E-458F7DE7190B}"/>
                </a:ext>
              </a:extLst>
            </p:cNvPr>
            <p:cNvSpPr/>
            <p:nvPr/>
          </p:nvSpPr>
          <p:spPr>
            <a:xfrm>
              <a:off x="8083510" y="202087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1" y="375582"/>
                  </a:lnTo>
                  <a:lnTo>
                    <a:pt x="100775" y="358787"/>
                  </a:lnTo>
                  <a:lnTo>
                    <a:pt x="62623" y="331918"/>
                  </a:lnTo>
                  <a:lnTo>
                    <a:pt x="32128" y="296567"/>
                  </a:lnTo>
                  <a:lnTo>
                    <a:pt x="11138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5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3" y="27116"/>
                  </a:lnTo>
                  <a:lnTo>
                    <a:pt x="135303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1" y="27116"/>
                  </a:lnTo>
                  <a:lnTo>
                    <a:pt x="325457" y="55839"/>
                  </a:lnTo>
                  <a:lnTo>
                    <a:pt x="354179" y="92644"/>
                  </a:lnTo>
                  <a:lnTo>
                    <a:pt x="373089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89" y="245991"/>
                  </a:lnTo>
                  <a:lnTo>
                    <a:pt x="354179" y="288652"/>
                  </a:lnTo>
                  <a:lnTo>
                    <a:pt x="325457" y="325457"/>
                  </a:lnTo>
                  <a:lnTo>
                    <a:pt x="288651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object 28">
            <a:extLst>
              <a:ext uri="{FF2B5EF4-FFF2-40B4-BE49-F238E27FC236}">
                <a16:creationId xmlns:a16="http://schemas.microsoft.com/office/drawing/2014/main" id="{07CCBF2F-2985-4F3C-B529-5C8BA6A17583}"/>
              </a:ext>
            </a:extLst>
          </p:cNvPr>
          <p:cNvSpPr txBox="1"/>
          <p:nvPr/>
        </p:nvSpPr>
        <p:spPr>
          <a:xfrm>
            <a:off x="5982843" y="1556178"/>
            <a:ext cx="445770" cy="5700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050" b="1" kern="0" spc="-38" dirty="0">
                <a:solidFill>
                  <a:srgbClr val="9333E9"/>
                </a:solidFill>
                <a:latin typeface="微软雅黑"/>
                <a:cs typeface="微软雅黑"/>
              </a:rPr>
              <a:t>R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956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RELEVANT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75"/>
              </a:spcBef>
            </a:pPr>
            <a:r>
              <a:rPr sz="82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相关性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9">
            <a:extLst>
              <a:ext uri="{FF2B5EF4-FFF2-40B4-BE49-F238E27FC236}">
                <a16:creationId xmlns:a16="http://schemas.microsoft.com/office/drawing/2014/main" id="{D8191B10-51FC-42F7-A8DB-6C01845F41B4}"/>
              </a:ext>
            </a:extLst>
          </p:cNvPr>
          <p:cNvGrpSpPr/>
          <p:nvPr/>
        </p:nvGrpSpPr>
        <p:grpSpPr>
          <a:xfrm>
            <a:off x="7092136" y="1372671"/>
            <a:ext cx="1487329" cy="915353"/>
            <a:chOff x="9456181" y="1830228"/>
            <a:chExt cx="1983105" cy="1220470"/>
          </a:xfrm>
        </p:grpSpPr>
        <p:sp>
          <p:nvSpPr>
            <p:cNvPr id="29" name="object 30">
              <a:extLst>
                <a:ext uri="{FF2B5EF4-FFF2-40B4-BE49-F238E27FC236}">
                  <a16:creationId xmlns:a16="http://schemas.microsoft.com/office/drawing/2014/main" id="{07054074-1036-4E3C-85E6-BA25F4D7A95F}"/>
                </a:ext>
              </a:extLst>
            </p:cNvPr>
            <p:cNvSpPr/>
            <p:nvPr/>
          </p:nvSpPr>
          <p:spPr>
            <a:xfrm>
              <a:off x="9456181" y="1849293"/>
              <a:ext cx="1983105" cy="1201420"/>
            </a:xfrm>
            <a:custGeom>
              <a:avLst/>
              <a:gdLst/>
              <a:ahLst/>
              <a:cxnLst/>
              <a:rect l="l" t="t" r="r" b="b"/>
              <a:pathLst>
                <a:path w="1983104" h="1201420">
                  <a:moveTo>
                    <a:pt x="1875869" y="1201087"/>
                  </a:moveTo>
                  <a:lnTo>
                    <a:pt x="106879" y="1201087"/>
                  </a:lnTo>
                  <a:lnTo>
                    <a:pt x="99440" y="1200354"/>
                  </a:lnTo>
                  <a:lnTo>
                    <a:pt x="57082" y="1185982"/>
                  </a:lnTo>
                  <a:lnTo>
                    <a:pt x="23450" y="1156494"/>
                  </a:lnTo>
                  <a:lnTo>
                    <a:pt x="3662" y="1116381"/>
                  </a:lnTo>
                  <a:lnTo>
                    <a:pt x="0" y="1094209"/>
                  </a:lnTo>
                  <a:lnTo>
                    <a:pt x="0" y="1086698"/>
                  </a:lnTo>
                  <a:lnTo>
                    <a:pt x="0" y="89065"/>
                  </a:lnTo>
                  <a:lnTo>
                    <a:pt x="15104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9" y="0"/>
                  </a:lnTo>
                  <a:lnTo>
                    <a:pt x="1875869" y="0"/>
                  </a:lnTo>
                  <a:lnTo>
                    <a:pt x="1919071" y="9651"/>
                  </a:lnTo>
                  <a:lnTo>
                    <a:pt x="1954554" y="32345"/>
                  </a:lnTo>
                  <a:lnTo>
                    <a:pt x="1976914" y="64627"/>
                  </a:lnTo>
                  <a:lnTo>
                    <a:pt x="1982748" y="89065"/>
                  </a:lnTo>
                  <a:lnTo>
                    <a:pt x="1982748" y="1094209"/>
                  </a:lnTo>
                  <a:lnTo>
                    <a:pt x="1971164" y="1137412"/>
                  </a:lnTo>
                  <a:lnTo>
                    <a:pt x="1943932" y="1172894"/>
                  </a:lnTo>
                  <a:lnTo>
                    <a:pt x="1905193" y="1195254"/>
                  </a:lnTo>
                  <a:lnTo>
                    <a:pt x="1883308" y="1200354"/>
                  </a:lnTo>
                  <a:lnTo>
                    <a:pt x="1875869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1">
              <a:extLst>
                <a:ext uri="{FF2B5EF4-FFF2-40B4-BE49-F238E27FC236}">
                  <a16:creationId xmlns:a16="http://schemas.microsoft.com/office/drawing/2014/main" id="{37BB911F-99A0-411A-8A9D-D1818C4A0057}"/>
                </a:ext>
              </a:extLst>
            </p:cNvPr>
            <p:cNvSpPr/>
            <p:nvPr/>
          </p:nvSpPr>
          <p:spPr>
            <a:xfrm>
              <a:off x="9456182" y="1830228"/>
              <a:ext cx="1983105" cy="114935"/>
            </a:xfrm>
            <a:custGeom>
              <a:avLst/>
              <a:gdLst/>
              <a:ahLst/>
              <a:cxnLst/>
              <a:rect l="l" t="t" r="r" b="b"/>
              <a:pathLst>
                <a:path w="1983104" h="114935">
                  <a:moveTo>
                    <a:pt x="0" y="114389"/>
                  </a:moveTo>
                  <a:lnTo>
                    <a:pt x="8706" y="70614"/>
                  </a:lnTo>
                  <a:lnTo>
                    <a:pt x="33502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868358" y="0"/>
                  </a:lnTo>
                  <a:lnTo>
                    <a:pt x="1912132" y="8707"/>
                  </a:lnTo>
                  <a:lnTo>
                    <a:pt x="1949242" y="33503"/>
                  </a:lnTo>
                  <a:lnTo>
                    <a:pt x="1953442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19" y="66034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1983104" h="114935">
                  <a:moveTo>
                    <a:pt x="1982747" y="114389"/>
                  </a:moveTo>
                  <a:lnTo>
                    <a:pt x="1969224" y="78404"/>
                  </a:lnTo>
                  <a:lnTo>
                    <a:pt x="1931920" y="50969"/>
                  </a:lnTo>
                  <a:lnTo>
                    <a:pt x="1890677" y="39580"/>
                  </a:lnTo>
                  <a:lnTo>
                    <a:pt x="1868358" y="38129"/>
                  </a:lnTo>
                  <a:lnTo>
                    <a:pt x="1953442" y="38129"/>
                  </a:lnTo>
                  <a:lnTo>
                    <a:pt x="1974039" y="70614"/>
                  </a:lnTo>
                  <a:lnTo>
                    <a:pt x="1982203" y="103120"/>
                  </a:lnTo>
                  <a:lnTo>
                    <a:pt x="1982747" y="114389"/>
                  </a:lnTo>
                  <a:close/>
                </a:path>
              </a:pathLst>
            </a:custGeom>
            <a:solidFill>
              <a:srgbClr val="EC4899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2">
              <a:extLst>
                <a:ext uri="{FF2B5EF4-FFF2-40B4-BE49-F238E27FC236}">
                  <a16:creationId xmlns:a16="http://schemas.microsoft.com/office/drawing/2014/main" id="{CF17E428-A644-46E5-8E78-994E787143CA}"/>
                </a:ext>
              </a:extLst>
            </p:cNvPr>
            <p:cNvSpPr/>
            <p:nvPr/>
          </p:nvSpPr>
          <p:spPr>
            <a:xfrm>
              <a:off x="10256907" y="202087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2" y="375582"/>
                  </a:lnTo>
                  <a:lnTo>
                    <a:pt x="100775" y="358787"/>
                  </a:lnTo>
                  <a:lnTo>
                    <a:pt x="62623" y="331918"/>
                  </a:lnTo>
                  <a:lnTo>
                    <a:pt x="32128" y="296567"/>
                  </a:lnTo>
                  <a:lnTo>
                    <a:pt x="11138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5" y="135305"/>
                  </a:lnTo>
                  <a:lnTo>
                    <a:pt x="27115" y="92644"/>
                  </a:lnTo>
                  <a:lnTo>
                    <a:pt x="55839" y="55839"/>
                  </a:lnTo>
                  <a:lnTo>
                    <a:pt x="92643" y="27116"/>
                  </a:lnTo>
                  <a:lnTo>
                    <a:pt x="135304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0" y="8207"/>
                  </a:lnTo>
                  <a:lnTo>
                    <a:pt x="288651" y="27116"/>
                  </a:lnTo>
                  <a:lnTo>
                    <a:pt x="325457" y="55839"/>
                  </a:lnTo>
                  <a:lnTo>
                    <a:pt x="354179" y="92644"/>
                  </a:lnTo>
                  <a:lnTo>
                    <a:pt x="373088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89" y="245991"/>
                  </a:lnTo>
                  <a:lnTo>
                    <a:pt x="354179" y="288652"/>
                  </a:lnTo>
                  <a:lnTo>
                    <a:pt x="325457" y="325457"/>
                  </a:lnTo>
                  <a:lnTo>
                    <a:pt x="288651" y="354180"/>
                  </a:lnTo>
                  <a:lnTo>
                    <a:pt x="245990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DF1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33">
            <a:extLst>
              <a:ext uri="{FF2B5EF4-FFF2-40B4-BE49-F238E27FC236}">
                <a16:creationId xmlns:a16="http://schemas.microsoft.com/office/drawing/2014/main" id="{38FAF1AB-37C2-4095-8A15-BBEB4167E1EB}"/>
              </a:ext>
            </a:extLst>
          </p:cNvPr>
          <p:cNvSpPr txBox="1"/>
          <p:nvPr/>
        </p:nvSpPr>
        <p:spPr>
          <a:xfrm>
            <a:off x="7543408" y="1556178"/>
            <a:ext cx="584835" cy="5700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050" b="1" kern="0" spc="-38" dirty="0">
                <a:solidFill>
                  <a:srgbClr val="DA2677"/>
                </a:solidFill>
                <a:latin typeface="微软雅黑"/>
                <a:cs typeface="微软雅黑"/>
              </a:rPr>
              <a:t>T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956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TIME-BOUND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75"/>
              </a:spcBef>
            </a:pPr>
            <a:r>
              <a:rPr sz="82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有时限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34">
            <a:extLst>
              <a:ext uri="{FF2B5EF4-FFF2-40B4-BE49-F238E27FC236}">
                <a16:creationId xmlns:a16="http://schemas.microsoft.com/office/drawing/2014/main" id="{BEC4D7DA-129C-49FB-BC84-8F155351832A}"/>
              </a:ext>
            </a:extLst>
          </p:cNvPr>
          <p:cNvSpPr/>
          <p:nvPr/>
        </p:nvSpPr>
        <p:spPr>
          <a:xfrm>
            <a:off x="571947" y="2530864"/>
            <a:ext cx="29051" cy="171926"/>
          </a:xfrm>
          <a:custGeom>
            <a:avLst/>
            <a:gdLst/>
            <a:ahLst/>
            <a:cxnLst/>
            <a:rect l="l" t="t" r="r" b="b"/>
            <a:pathLst>
              <a:path w="38734" h="229235">
                <a:moveTo>
                  <a:pt x="21593" y="228778"/>
                </a:moveTo>
                <a:lnTo>
                  <a:pt x="16536" y="228778"/>
                </a:lnTo>
                <a:lnTo>
                  <a:pt x="14104" y="228294"/>
                </a:lnTo>
                <a:lnTo>
                  <a:pt x="0" y="212241"/>
                </a:lnTo>
                <a:lnTo>
                  <a:pt x="0" y="209713"/>
                </a:lnTo>
                <a:lnTo>
                  <a:pt x="0" y="16536"/>
                </a:lnTo>
                <a:lnTo>
                  <a:pt x="16536" y="0"/>
                </a:lnTo>
                <a:lnTo>
                  <a:pt x="21593" y="0"/>
                </a:lnTo>
                <a:lnTo>
                  <a:pt x="38129" y="16536"/>
                </a:lnTo>
                <a:lnTo>
                  <a:pt x="38129" y="212241"/>
                </a:lnTo>
                <a:lnTo>
                  <a:pt x="24024" y="228294"/>
                </a:lnTo>
                <a:lnTo>
                  <a:pt x="21593" y="228778"/>
                </a:lnTo>
                <a:close/>
              </a:path>
            </a:pathLst>
          </a:custGeom>
          <a:solidFill>
            <a:srgbClr val="13B8A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5">
            <a:extLst>
              <a:ext uri="{FF2B5EF4-FFF2-40B4-BE49-F238E27FC236}">
                <a16:creationId xmlns:a16="http://schemas.microsoft.com/office/drawing/2014/main" id="{6B597984-5442-4CD5-8ED2-C3DFF8B06EC5}"/>
              </a:ext>
            </a:extLst>
          </p:cNvPr>
          <p:cNvSpPr txBox="1"/>
          <p:nvPr/>
        </p:nvSpPr>
        <p:spPr>
          <a:xfrm>
            <a:off x="676810" y="2514189"/>
            <a:ext cx="116300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规则设计核心要素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5" name="object 36">
            <a:extLst>
              <a:ext uri="{FF2B5EF4-FFF2-40B4-BE49-F238E27FC236}">
                <a16:creationId xmlns:a16="http://schemas.microsoft.com/office/drawing/2014/main" id="{40EF19DD-7CF4-4500-9696-2E9FD735E36F}"/>
              </a:ext>
            </a:extLst>
          </p:cNvPr>
          <p:cNvGrpSpPr/>
          <p:nvPr/>
        </p:nvGrpSpPr>
        <p:grpSpPr>
          <a:xfrm>
            <a:off x="571947" y="2916927"/>
            <a:ext cx="3889534" cy="751046"/>
            <a:chOff x="762595" y="3889236"/>
            <a:chExt cx="5186045" cy="1001394"/>
          </a:xfrm>
        </p:grpSpPr>
        <p:sp>
          <p:nvSpPr>
            <p:cNvPr id="36" name="object 37">
              <a:extLst>
                <a:ext uri="{FF2B5EF4-FFF2-40B4-BE49-F238E27FC236}">
                  <a16:creationId xmlns:a16="http://schemas.microsoft.com/office/drawing/2014/main" id="{D799AB4E-6CBF-4BA2-8B28-54922792958B}"/>
                </a:ext>
              </a:extLst>
            </p:cNvPr>
            <p:cNvSpPr/>
            <p:nvPr/>
          </p:nvSpPr>
          <p:spPr>
            <a:xfrm>
              <a:off x="767361" y="3894002"/>
              <a:ext cx="5176520" cy="991869"/>
            </a:xfrm>
            <a:custGeom>
              <a:avLst/>
              <a:gdLst/>
              <a:ahLst/>
              <a:cxnLst/>
              <a:rect l="l" t="t" r="r" b="b"/>
              <a:pathLst>
                <a:path w="5176520" h="991870">
                  <a:moveTo>
                    <a:pt x="5073690" y="991373"/>
                  </a:moveTo>
                  <a:lnTo>
                    <a:pt x="102425" y="991373"/>
                  </a:lnTo>
                  <a:lnTo>
                    <a:pt x="95296" y="990671"/>
                  </a:lnTo>
                  <a:lnTo>
                    <a:pt x="54704" y="976897"/>
                  </a:lnTo>
                  <a:lnTo>
                    <a:pt x="22473" y="948638"/>
                  </a:lnTo>
                  <a:lnTo>
                    <a:pt x="3510" y="910196"/>
                  </a:lnTo>
                  <a:lnTo>
                    <a:pt x="0" y="888948"/>
                  </a:lnTo>
                  <a:lnTo>
                    <a:pt x="0" y="88175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5073690" y="0"/>
                  </a:lnTo>
                  <a:lnTo>
                    <a:pt x="5115092" y="11099"/>
                  </a:lnTo>
                  <a:lnTo>
                    <a:pt x="5149096" y="37197"/>
                  </a:lnTo>
                  <a:lnTo>
                    <a:pt x="5170524" y="74322"/>
                  </a:lnTo>
                  <a:lnTo>
                    <a:pt x="5176115" y="102425"/>
                  </a:lnTo>
                  <a:lnTo>
                    <a:pt x="5176115" y="888948"/>
                  </a:lnTo>
                  <a:lnTo>
                    <a:pt x="5165015" y="930351"/>
                  </a:lnTo>
                  <a:lnTo>
                    <a:pt x="5138917" y="964355"/>
                  </a:lnTo>
                  <a:lnTo>
                    <a:pt x="5101793" y="985783"/>
                  </a:lnTo>
                  <a:lnTo>
                    <a:pt x="5080819" y="990671"/>
                  </a:lnTo>
                  <a:lnTo>
                    <a:pt x="5073690" y="9913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8">
              <a:extLst>
                <a:ext uri="{FF2B5EF4-FFF2-40B4-BE49-F238E27FC236}">
                  <a16:creationId xmlns:a16="http://schemas.microsoft.com/office/drawing/2014/main" id="{D027BA09-32A6-4053-9173-2E477EEBB6C4}"/>
                </a:ext>
              </a:extLst>
            </p:cNvPr>
            <p:cNvSpPr/>
            <p:nvPr/>
          </p:nvSpPr>
          <p:spPr>
            <a:xfrm>
              <a:off x="767361" y="3894002"/>
              <a:ext cx="5176520" cy="991869"/>
            </a:xfrm>
            <a:custGeom>
              <a:avLst/>
              <a:gdLst/>
              <a:ahLst/>
              <a:cxnLst/>
              <a:rect l="l" t="t" r="r" b="b"/>
              <a:pathLst>
                <a:path w="5176520" h="991870">
                  <a:moveTo>
                    <a:pt x="0" y="88175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066492" y="0"/>
                  </a:lnTo>
                  <a:lnTo>
                    <a:pt x="5073690" y="0"/>
                  </a:lnTo>
                  <a:lnTo>
                    <a:pt x="5080819" y="702"/>
                  </a:lnTo>
                  <a:lnTo>
                    <a:pt x="5087878" y="2106"/>
                  </a:lnTo>
                  <a:lnTo>
                    <a:pt x="5094938" y="3510"/>
                  </a:lnTo>
                  <a:lnTo>
                    <a:pt x="5101793" y="5589"/>
                  </a:lnTo>
                  <a:lnTo>
                    <a:pt x="5108442" y="8344"/>
                  </a:lnTo>
                  <a:lnTo>
                    <a:pt x="5115092" y="11099"/>
                  </a:lnTo>
                  <a:lnTo>
                    <a:pt x="5149096" y="37197"/>
                  </a:lnTo>
                  <a:lnTo>
                    <a:pt x="5170524" y="74322"/>
                  </a:lnTo>
                  <a:lnTo>
                    <a:pt x="5176115" y="109623"/>
                  </a:lnTo>
                  <a:lnTo>
                    <a:pt x="5176115" y="881750"/>
                  </a:lnTo>
                  <a:lnTo>
                    <a:pt x="5176115" y="888948"/>
                  </a:lnTo>
                  <a:lnTo>
                    <a:pt x="5175413" y="896077"/>
                  </a:lnTo>
                  <a:lnTo>
                    <a:pt x="5174008" y="903137"/>
                  </a:lnTo>
                  <a:lnTo>
                    <a:pt x="5172604" y="910196"/>
                  </a:lnTo>
                  <a:lnTo>
                    <a:pt x="5153641" y="948638"/>
                  </a:lnTo>
                  <a:lnTo>
                    <a:pt x="5127394" y="972899"/>
                  </a:lnTo>
                  <a:lnTo>
                    <a:pt x="5121410" y="976897"/>
                  </a:lnTo>
                  <a:lnTo>
                    <a:pt x="5115092" y="980274"/>
                  </a:lnTo>
                  <a:lnTo>
                    <a:pt x="5108442" y="983029"/>
                  </a:lnTo>
                  <a:lnTo>
                    <a:pt x="5101793" y="985783"/>
                  </a:lnTo>
                  <a:lnTo>
                    <a:pt x="5094938" y="987863"/>
                  </a:lnTo>
                  <a:lnTo>
                    <a:pt x="5087878" y="989267"/>
                  </a:lnTo>
                  <a:lnTo>
                    <a:pt x="5080819" y="990671"/>
                  </a:lnTo>
                  <a:lnTo>
                    <a:pt x="5073690" y="991373"/>
                  </a:lnTo>
                  <a:lnTo>
                    <a:pt x="5066492" y="991373"/>
                  </a:lnTo>
                  <a:lnTo>
                    <a:pt x="109623" y="991373"/>
                  </a:lnTo>
                  <a:lnTo>
                    <a:pt x="102425" y="991373"/>
                  </a:lnTo>
                  <a:lnTo>
                    <a:pt x="95296" y="990671"/>
                  </a:lnTo>
                  <a:lnTo>
                    <a:pt x="88236" y="989267"/>
                  </a:lnTo>
                  <a:lnTo>
                    <a:pt x="81177" y="987863"/>
                  </a:lnTo>
                  <a:lnTo>
                    <a:pt x="48719" y="972899"/>
                  </a:lnTo>
                  <a:lnTo>
                    <a:pt x="42734" y="968900"/>
                  </a:lnTo>
                  <a:lnTo>
                    <a:pt x="18474" y="942654"/>
                  </a:lnTo>
                  <a:lnTo>
                    <a:pt x="14475" y="936669"/>
                  </a:lnTo>
                  <a:lnTo>
                    <a:pt x="11099" y="930351"/>
                  </a:lnTo>
                  <a:lnTo>
                    <a:pt x="8344" y="923701"/>
                  </a:lnTo>
                  <a:lnTo>
                    <a:pt x="5590" y="917051"/>
                  </a:lnTo>
                  <a:lnTo>
                    <a:pt x="3510" y="910196"/>
                  </a:lnTo>
                  <a:lnTo>
                    <a:pt x="2106" y="903137"/>
                  </a:lnTo>
                  <a:lnTo>
                    <a:pt x="702" y="896077"/>
                  </a:lnTo>
                  <a:lnTo>
                    <a:pt x="0" y="888948"/>
                  </a:lnTo>
                  <a:lnTo>
                    <a:pt x="0" y="88175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9">
              <a:extLst>
                <a:ext uri="{FF2B5EF4-FFF2-40B4-BE49-F238E27FC236}">
                  <a16:creationId xmlns:a16="http://schemas.microsoft.com/office/drawing/2014/main" id="{ACAFA625-58CF-4728-A7D2-B1F851F97589}"/>
                </a:ext>
              </a:extLst>
            </p:cNvPr>
            <p:cNvSpPr/>
            <p:nvPr/>
          </p:nvSpPr>
          <p:spPr>
            <a:xfrm>
              <a:off x="1000906" y="412754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9" name="object 40">
              <a:extLst>
                <a:ext uri="{FF2B5EF4-FFF2-40B4-BE49-F238E27FC236}">
                  <a16:creationId xmlns:a16="http://schemas.microsoft.com/office/drawing/2014/main" id="{99920734-D437-4B4C-B6EE-1D67D8586A4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763" y="4241936"/>
              <a:ext cx="257375" cy="228778"/>
            </a:xfrm>
            <a:prstGeom prst="rect">
              <a:avLst/>
            </a:prstGeom>
          </p:spPr>
        </p:pic>
      </p:grpSp>
      <p:sp>
        <p:nvSpPr>
          <p:cNvPr id="40" name="object 41">
            <a:extLst>
              <a:ext uri="{FF2B5EF4-FFF2-40B4-BE49-F238E27FC236}">
                <a16:creationId xmlns:a16="http://schemas.microsoft.com/office/drawing/2014/main" id="{06507AE6-0714-407C-8983-C1DA22A66A8D}"/>
              </a:ext>
            </a:extLst>
          </p:cNvPr>
          <p:cNvSpPr txBox="1"/>
          <p:nvPr/>
        </p:nvSpPr>
        <p:spPr>
          <a:xfrm>
            <a:off x="1198712" y="3021179"/>
            <a:ext cx="3080861" cy="414825"/>
          </a:xfrm>
          <a:prstGeom prst="rect">
            <a:avLst/>
          </a:prstGeom>
        </p:spPr>
        <p:txBody>
          <a:bodyPr vert="horz" wrap="square" lIns="0" tIns="95726" rIns="0" bIns="0" rtlCol="0">
            <a:spAutoFit/>
          </a:bodyPr>
          <a:lstStyle/>
          <a:p>
            <a:pPr marL="9525" defTabSz="685800">
              <a:spcBef>
                <a:spcPts val="754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简单易懂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33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降低用户认知门槛，规则描述不超过3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句话，确保用户“秒懂”玩法。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42">
            <a:extLst>
              <a:ext uri="{FF2B5EF4-FFF2-40B4-BE49-F238E27FC236}">
                <a16:creationId xmlns:a16="http://schemas.microsoft.com/office/drawing/2014/main" id="{F3C27F03-7CE0-4FA1-A4DB-DABD049F4137}"/>
              </a:ext>
            </a:extLst>
          </p:cNvPr>
          <p:cNvGrpSpPr/>
          <p:nvPr/>
        </p:nvGrpSpPr>
        <p:grpSpPr>
          <a:xfrm>
            <a:off x="571947" y="3839191"/>
            <a:ext cx="3889534" cy="908209"/>
            <a:chOff x="762595" y="5118921"/>
            <a:chExt cx="5186045" cy="1210945"/>
          </a:xfrm>
        </p:grpSpPr>
        <p:sp>
          <p:nvSpPr>
            <p:cNvPr id="42" name="object 43">
              <a:extLst>
                <a:ext uri="{FF2B5EF4-FFF2-40B4-BE49-F238E27FC236}">
                  <a16:creationId xmlns:a16="http://schemas.microsoft.com/office/drawing/2014/main" id="{2C426A5D-42CC-449F-BAFE-D0622A63B4E8}"/>
                </a:ext>
              </a:extLst>
            </p:cNvPr>
            <p:cNvSpPr/>
            <p:nvPr/>
          </p:nvSpPr>
          <p:spPr>
            <a:xfrm>
              <a:off x="767361" y="5123687"/>
              <a:ext cx="5176520" cy="1201420"/>
            </a:xfrm>
            <a:custGeom>
              <a:avLst/>
              <a:gdLst/>
              <a:ahLst/>
              <a:cxnLst/>
              <a:rect l="l" t="t" r="r" b="b"/>
              <a:pathLst>
                <a:path w="5176520" h="1201420">
                  <a:moveTo>
                    <a:pt x="5073690" y="1201087"/>
                  </a:moveTo>
                  <a:lnTo>
                    <a:pt x="102425" y="1201087"/>
                  </a:lnTo>
                  <a:lnTo>
                    <a:pt x="95296" y="1200385"/>
                  </a:lnTo>
                  <a:lnTo>
                    <a:pt x="54704" y="1186611"/>
                  </a:lnTo>
                  <a:lnTo>
                    <a:pt x="22473" y="1158352"/>
                  </a:lnTo>
                  <a:lnTo>
                    <a:pt x="3510" y="1119910"/>
                  </a:lnTo>
                  <a:lnTo>
                    <a:pt x="0" y="1098662"/>
                  </a:lnTo>
                  <a:lnTo>
                    <a:pt x="0" y="1091464"/>
                  </a:lnTo>
                  <a:lnTo>
                    <a:pt x="0" y="102425"/>
                  </a:lnTo>
                  <a:lnTo>
                    <a:pt x="11099" y="61021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5073690" y="0"/>
                  </a:lnTo>
                  <a:lnTo>
                    <a:pt x="5115092" y="11099"/>
                  </a:lnTo>
                  <a:lnTo>
                    <a:pt x="5149096" y="37197"/>
                  </a:lnTo>
                  <a:lnTo>
                    <a:pt x="5170524" y="74321"/>
                  </a:lnTo>
                  <a:lnTo>
                    <a:pt x="5176115" y="102425"/>
                  </a:lnTo>
                  <a:lnTo>
                    <a:pt x="5176115" y="1098662"/>
                  </a:lnTo>
                  <a:lnTo>
                    <a:pt x="5165015" y="1140064"/>
                  </a:lnTo>
                  <a:lnTo>
                    <a:pt x="5138917" y="1174069"/>
                  </a:lnTo>
                  <a:lnTo>
                    <a:pt x="5101793" y="1195497"/>
                  </a:lnTo>
                  <a:lnTo>
                    <a:pt x="5080819" y="1200385"/>
                  </a:lnTo>
                  <a:lnTo>
                    <a:pt x="5073690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4">
              <a:extLst>
                <a:ext uri="{FF2B5EF4-FFF2-40B4-BE49-F238E27FC236}">
                  <a16:creationId xmlns:a16="http://schemas.microsoft.com/office/drawing/2014/main" id="{0F3663DB-A6DD-4E10-BC06-B67EB3B438FA}"/>
                </a:ext>
              </a:extLst>
            </p:cNvPr>
            <p:cNvSpPr/>
            <p:nvPr/>
          </p:nvSpPr>
          <p:spPr>
            <a:xfrm>
              <a:off x="767361" y="5123687"/>
              <a:ext cx="5176520" cy="1201420"/>
            </a:xfrm>
            <a:custGeom>
              <a:avLst/>
              <a:gdLst/>
              <a:ahLst/>
              <a:cxnLst/>
              <a:rect l="l" t="t" r="r" b="b"/>
              <a:pathLst>
                <a:path w="5176520" h="1201420">
                  <a:moveTo>
                    <a:pt x="0" y="109146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90" y="74321"/>
                  </a:lnTo>
                  <a:lnTo>
                    <a:pt x="8344" y="67671"/>
                  </a:lnTo>
                  <a:lnTo>
                    <a:pt x="11099" y="61021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7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61022" y="11099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066492" y="0"/>
                  </a:lnTo>
                  <a:lnTo>
                    <a:pt x="5073690" y="0"/>
                  </a:lnTo>
                  <a:lnTo>
                    <a:pt x="5080819" y="702"/>
                  </a:lnTo>
                  <a:lnTo>
                    <a:pt x="5087878" y="2106"/>
                  </a:lnTo>
                  <a:lnTo>
                    <a:pt x="5094938" y="3510"/>
                  </a:lnTo>
                  <a:lnTo>
                    <a:pt x="5101793" y="5589"/>
                  </a:lnTo>
                  <a:lnTo>
                    <a:pt x="5108442" y="8344"/>
                  </a:lnTo>
                  <a:lnTo>
                    <a:pt x="5115092" y="11099"/>
                  </a:lnTo>
                  <a:lnTo>
                    <a:pt x="5149096" y="37197"/>
                  </a:lnTo>
                  <a:lnTo>
                    <a:pt x="5170524" y="74321"/>
                  </a:lnTo>
                  <a:lnTo>
                    <a:pt x="5174008" y="88236"/>
                  </a:lnTo>
                  <a:lnTo>
                    <a:pt x="5175413" y="95296"/>
                  </a:lnTo>
                  <a:lnTo>
                    <a:pt x="5176115" y="102425"/>
                  </a:lnTo>
                  <a:lnTo>
                    <a:pt x="5176115" y="109623"/>
                  </a:lnTo>
                  <a:lnTo>
                    <a:pt x="5176115" y="1091464"/>
                  </a:lnTo>
                  <a:lnTo>
                    <a:pt x="5176115" y="1098662"/>
                  </a:lnTo>
                  <a:lnTo>
                    <a:pt x="5175413" y="1105791"/>
                  </a:lnTo>
                  <a:lnTo>
                    <a:pt x="5174008" y="1112850"/>
                  </a:lnTo>
                  <a:lnTo>
                    <a:pt x="5172604" y="1119910"/>
                  </a:lnTo>
                  <a:lnTo>
                    <a:pt x="5153641" y="1158352"/>
                  </a:lnTo>
                  <a:lnTo>
                    <a:pt x="5127394" y="1182612"/>
                  </a:lnTo>
                  <a:lnTo>
                    <a:pt x="5121410" y="1186611"/>
                  </a:lnTo>
                  <a:lnTo>
                    <a:pt x="5115092" y="1189988"/>
                  </a:lnTo>
                  <a:lnTo>
                    <a:pt x="5108442" y="1192742"/>
                  </a:lnTo>
                  <a:lnTo>
                    <a:pt x="5101793" y="1195497"/>
                  </a:lnTo>
                  <a:lnTo>
                    <a:pt x="5094938" y="1197576"/>
                  </a:lnTo>
                  <a:lnTo>
                    <a:pt x="5087878" y="1198980"/>
                  </a:lnTo>
                  <a:lnTo>
                    <a:pt x="5080819" y="1200385"/>
                  </a:lnTo>
                  <a:lnTo>
                    <a:pt x="5073690" y="1201087"/>
                  </a:lnTo>
                  <a:lnTo>
                    <a:pt x="5066492" y="1201087"/>
                  </a:lnTo>
                  <a:lnTo>
                    <a:pt x="109623" y="1201087"/>
                  </a:lnTo>
                  <a:lnTo>
                    <a:pt x="67672" y="1192742"/>
                  </a:lnTo>
                  <a:lnTo>
                    <a:pt x="61022" y="1189988"/>
                  </a:lnTo>
                  <a:lnTo>
                    <a:pt x="27018" y="1163889"/>
                  </a:lnTo>
                  <a:lnTo>
                    <a:pt x="18474" y="1152367"/>
                  </a:lnTo>
                  <a:lnTo>
                    <a:pt x="14475" y="1146382"/>
                  </a:lnTo>
                  <a:lnTo>
                    <a:pt x="702" y="1105791"/>
                  </a:lnTo>
                  <a:lnTo>
                    <a:pt x="0" y="1098662"/>
                  </a:lnTo>
                  <a:lnTo>
                    <a:pt x="0" y="109146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5">
              <a:extLst>
                <a:ext uri="{FF2B5EF4-FFF2-40B4-BE49-F238E27FC236}">
                  <a16:creationId xmlns:a16="http://schemas.microsoft.com/office/drawing/2014/main" id="{D08963DA-1868-4C0D-BE6F-D25587FDD0E9}"/>
                </a:ext>
              </a:extLst>
            </p:cNvPr>
            <p:cNvSpPr/>
            <p:nvPr/>
          </p:nvSpPr>
          <p:spPr>
            <a:xfrm>
              <a:off x="1000906" y="535723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6"/>
                  </a:moveTo>
                  <a:lnTo>
                    <a:pt x="71252" y="457556"/>
                  </a:lnTo>
                  <a:lnTo>
                    <a:pt x="66293" y="457068"/>
                  </a:lnTo>
                  <a:lnTo>
                    <a:pt x="29728" y="441922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1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7"/>
                  </a:lnTo>
                  <a:lnTo>
                    <a:pt x="391264" y="457068"/>
                  </a:lnTo>
                  <a:lnTo>
                    <a:pt x="386304" y="45755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5" name="object 46">
              <a:extLst>
                <a:ext uri="{FF2B5EF4-FFF2-40B4-BE49-F238E27FC236}">
                  <a16:creationId xmlns:a16="http://schemas.microsoft.com/office/drawing/2014/main" id="{349E6329-C6C3-48E2-9643-C32B62F3C4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4360" y="5471621"/>
              <a:ext cx="200181" cy="228778"/>
            </a:xfrm>
            <a:prstGeom prst="rect">
              <a:avLst/>
            </a:prstGeom>
          </p:spPr>
        </p:pic>
      </p:grpSp>
      <p:sp>
        <p:nvSpPr>
          <p:cNvPr id="46" name="object 47">
            <a:extLst>
              <a:ext uri="{FF2B5EF4-FFF2-40B4-BE49-F238E27FC236}">
                <a16:creationId xmlns:a16="http://schemas.microsoft.com/office/drawing/2014/main" id="{AD0A8CDC-6FA8-48BD-872A-A0F94D737D7A}"/>
              </a:ext>
            </a:extLst>
          </p:cNvPr>
          <p:cNvSpPr txBox="1"/>
          <p:nvPr/>
        </p:nvSpPr>
        <p:spPr>
          <a:xfrm>
            <a:off x="1198712" y="3943443"/>
            <a:ext cx="2921794" cy="396166"/>
          </a:xfrm>
          <a:prstGeom prst="rect">
            <a:avLst/>
          </a:prstGeom>
        </p:spPr>
        <p:txBody>
          <a:bodyPr vert="horz" wrap="square" lIns="0" tIns="95726" rIns="0" bIns="0" rtlCol="0">
            <a:spAutoFit/>
          </a:bodyPr>
          <a:lstStyle/>
          <a:p>
            <a:pPr marL="9525" defTabSz="685800">
              <a:spcBef>
                <a:spcPts val="754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即时反馈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236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操作后立即给予视觉或数值反馈（如进度条变化），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增强用户掌控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感。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7" name="object 48">
            <a:extLst>
              <a:ext uri="{FF2B5EF4-FFF2-40B4-BE49-F238E27FC236}">
                <a16:creationId xmlns:a16="http://schemas.microsoft.com/office/drawing/2014/main" id="{4D6E062D-31A1-4ACF-B482-834571A78D83}"/>
              </a:ext>
            </a:extLst>
          </p:cNvPr>
          <p:cNvGrpSpPr/>
          <p:nvPr/>
        </p:nvGrpSpPr>
        <p:grpSpPr>
          <a:xfrm>
            <a:off x="4689726" y="2459135"/>
            <a:ext cx="3890010" cy="2345531"/>
            <a:chOff x="6252968" y="3278846"/>
            <a:chExt cx="5186680" cy="3127375"/>
          </a:xfrm>
        </p:grpSpPr>
        <p:sp>
          <p:nvSpPr>
            <p:cNvPr id="48" name="object 49">
              <a:extLst>
                <a:ext uri="{FF2B5EF4-FFF2-40B4-BE49-F238E27FC236}">
                  <a16:creationId xmlns:a16="http://schemas.microsoft.com/office/drawing/2014/main" id="{4670BD60-8A82-4DFD-8557-E79135B0AF50}"/>
                </a:ext>
              </a:extLst>
            </p:cNvPr>
            <p:cNvSpPr/>
            <p:nvPr/>
          </p:nvSpPr>
          <p:spPr>
            <a:xfrm>
              <a:off x="6258048" y="3283926"/>
              <a:ext cx="5176520" cy="3117215"/>
            </a:xfrm>
            <a:custGeom>
              <a:avLst/>
              <a:gdLst/>
              <a:ahLst/>
              <a:cxnLst/>
              <a:rect l="l" t="t" r="r" b="b"/>
              <a:pathLst>
                <a:path w="5176520" h="3117215">
                  <a:moveTo>
                    <a:pt x="5073690" y="3117108"/>
                  </a:moveTo>
                  <a:lnTo>
                    <a:pt x="102425" y="3117108"/>
                  </a:lnTo>
                  <a:lnTo>
                    <a:pt x="95296" y="3116405"/>
                  </a:lnTo>
                  <a:lnTo>
                    <a:pt x="54704" y="3102632"/>
                  </a:lnTo>
                  <a:lnTo>
                    <a:pt x="22473" y="3074373"/>
                  </a:lnTo>
                  <a:lnTo>
                    <a:pt x="3510" y="3035931"/>
                  </a:lnTo>
                  <a:lnTo>
                    <a:pt x="0" y="3014683"/>
                  </a:lnTo>
                  <a:lnTo>
                    <a:pt x="0" y="3007485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5073690" y="0"/>
                  </a:lnTo>
                  <a:lnTo>
                    <a:pt x="5115092" y="11099"/>
                  </a:lnTo>
                  <a:lnTo>
                    <a:pt x="5149096" y="37197"/>
                  </a:lnTo>
                  <a:lnTo>
                    <a:pt x="5170524" y="74322"/>
                  </a:lnTo>
                  <a:lnTo>
                    <a:pt x="5176115" y="102425"/>
                  </a:lnTo>
                  <a:lnTo>
                    <a:pt x="5176115" y="3014683"/>
                  </a:lnTo>
                  <a:lnTo>
                    <a:pt x="5165015" y="3056085"/>
                  </a:lnTo>
                  <a:lnTo>
                    <a:pt x="5138917" y="3090089"/>
                  </a:lnTo>
                  <a:lnTo>
                    <a:pt x="5101793" y="3111517"/>
                  </a:lnTo>
                  <a:lnTo>
                    <a:pt x="5080819" y="3116405"/>
                  </a:lnTo>
                  <a:lnTo>
                    <a:pt x="5073690" y="3117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object 50">
              <a:extLst>
                <a:ext uri="{FF2B5EF4-FFF2-40B4-BE49-F238E27FC236}">
                  <a16:creationId xmlns:a16="http://schemas.microsoft.com/office/drawing/2014/main" id="{4509F072-EC00-44EB-9632-764826A14133}"/>
                </a:ext>
              </a:extLst>
            </p:cNvPr>
            <p:cNvSpPr/>
            <p:nvPr/>
          </p:nvSpPr>
          <p:spPr>
            <a:xfrm>
              <a:off x="6258048" y="3283926"/>
              <a:ext cx="5176520" cy="3117215"/>
            </a:xfrm>
            <a:custGeom>
              <a:avLst/>
              <a:gdLst/>
              <a:ahLst/>
              <a:cxnLst/>
              <a:rect l="l" t="t" r="r" b="b"/>
              <a:pathLst>
                <a:path w="5176520" h="3117215">
                  <a:moveTo>
                    <a:pt x="0" y="3007485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066492" y="0"/>
                  </a:lnTo>
                  <a:lnTo>
                    <a:pt x="5073690" y="0"/>
                  </a:lnTo>
                  <a:lnTo>
                    <a:pt x="5080819" y="702"/>
                  </a:lnTo>
                  <a:lnTo>
                    <a:pt x="5087878" y="2106"/>
                  </a:lnTo>
                  <a:lnTo>
                    <a:pt x="5094938" y="3510"/>
                  </a:lnTo>
                  <a:lnTo>
                    <a:pt x="5101793" y="5590"/>
                  </a:lnTo>
                  <a:lnTo>
                    <a:pt x="5108442" y="8344"/>
                  </a:lnTo>
                  <a:lnTo>
                    <a:pt x="5115092" y="11099"/>
                  </a:lnTo>
                  <a:lnTo>
                    <a:pt x="5149096" y="37197"/>
                  </a:lnTo>
                  <a:lnTo>
                    <a:pt x="5170524" y="74322"/>
                  </a:lnTo>
                  <a:lnTo>
                    <a:pt x="5174008" y="88236"/>
                  </a:lnTo>
                  <a:lnTo>
                    <a:pt x="5175413" y="95296"/>
                  </a:lnTo>
                  <a:lnTo>
                    <a:pt x="5176115" y="102425"/>
                  </a:lnTo>
                  <a:lnTo>
                    <a:pt x="5176115" y="109623"/>
                  </a:lnTo>
                  <a:lnTo>
                    <a:pt x="5176115" y="3007485"/>
                  </a:lnTo>
                  <a:lnTo>
                    <a:pt x="5176115" y="3014683"/>
                  </a:lnTo>
                  <a:lnTo>
                    <a:pt x="5175413" y="3021811"/>
                  </a:lnTo>
                  <a:lnTo>
                    <a:pt x="5174008" y="3028871"/>
                  </a:lnTo>
                  <a:lnTo>
                    <a:pt x="5172604" y="3035931"/>
                  </a:lnTo>
                  <a:lnTo>
                    <a:pt x="5157639" y="3068387"/>
                  </a:lnTo>
                  <a:lnTo>
                    <a:pt x="5153641" y="3074373"/>
                  </a:lnTo>
                  <a:lnTo>
                    <a:pt x="5127394" y="3098632"/>
                  </a:lnTo>
                  <a:lnTo>
                    <a:pt x="5121410" y="3102632"/>
                  </a:lnTo>
                  <a:lnTo>
                    <a:pt x="5115092" y="3106008"/>
                  </a:lnTo>
                  <a:lnTo>
                    <a:pt x="5108442" y="3108763"/>
                  </a:lnTo>
                  <a:lnTo>
                    <a:pt x="5101793" y="3111517"/>
                  </a:lnTo>
                  <a:lnTo>
                    <a:pt x="5066492" y="3117108"/>
                  </a:lnTo>
                  <a:lnTo>
                    <a:pt x="109623" y="3117108"/>
                  </a:lnTo>
                  <a:lnTo>
                    <a:pt x="67672" y="3108763"/>
                  </a:lnTo>
                  <a:lnTo>
                    <a:pt x="61022" y="3106008"/>
                  </a:lnTo>
                  <a:lnTo>
                    <a:pt x="32107" y="3085000"/>
                  </a:lnTo>
                  <a:lnTo>
                    <a:pt x="27018" y="3079910"/>
                  </a:lnTo>
                  <a:lnTo>
                    <a:pt x="22473" y="3074373"/>
                  </a:lnTo>
                  <a:lnTo>
                    <a:pt x="18474" y="3068387"/>
                  </a:lnTo>
                  <a:lnTo>
                    <a:pt x="14475" y="3062403"/>
                  </a:lnTo>
                  <a:lnTo>
                    <a:pt x="11099" y="3056085"/>
                  </a:lnTo>
                  <a:lnTo>
                    <a:pt x="8344" y="3049435"/>
                  </a:lnTo>
                  <a:lnTo>
                    <a:pt x="5590" y="3042785"/>
                  </a:lnTo>
                  <a:lnTo>
                    <a:pt x="3510" y="3035931"/>
                  </a:lnTo>
                  <a:lnTo>
                    <a:pt x="2106" y="3028871"/>
                  </a:lnTo>
                  <a:lnTo>
                    <a:pt x="702" y="3021811"/>
                  </a:lnTo>
                  <a:lnTo>
                    <a:pt x="0" y="3014683"/>
                  </a:lnTo>
                  <a:lnTo>
                    <a:pt x="0" y="300748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object 51">
              <a:extLst>
                <a:ext uri="{FF2B5EF4-FFF2-40B4-BE49-F238E27FC236}">
                  <a16:creationId xmlns:a16="http://schemas.microsoft.com/office/drawing/2014/main" id="{0E702E11-4F79-4925-9700-4AAD6935130E}"/>
                </a:ext>
              </a:extLst>
            </p:cNvPr>
            <p:cNvSpPr/>
            <p:nvPr/>
          </p:nvSpPr>
          <p:spPr>
            <a:xfrm>
              <a:off x="8207432" y="3822509"/>
              <a:ext cx="686435" cy="229235"/>
            </a:xfrm>
            <a:custGeom>
              <a:avLst/>
              <a:gdLst/>
              <a:ahLst/>
              <a:cxnLst/>
              <a:rect l="l" t="t" r="r" b="b"/>
              <a:pathLst>
                <a:path w="686434" h="229235">
                  <a:moveTo>
                    <a:pt x="579457" y="228778"/>
                  </a:moveTo>
                  <a:lnTo>
                    <a:pt x="106878" y="228778"/>
                  </a:lnTo>
                  <a:lnTo>
                    <a:pt x="99439" y="228045"/>
                  </a:lnTo>
                  <a:lnTo>
                    <a:pt x="57083" y="213673"/>
                  </a:lnTo>
                  <a:lnTo>
                    <a:pt x="23451" y="184185"/>
                  </a:lnTo>
                  <a:lnTo>
                    <a:pt x="3663" y="144072"/>
                  </a:lnTo>
                  <a:lnTo>
                    <a:pt x="0" y="121900"/>
                  </a:lnTo>
                  <a:lnTo>
                    <a:pt x="0" y="114389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5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579457" y="0"/>
                  </a:lnTo>
                  <a:lnTo>
                    <a:pt x="622660" y="11581"/>
                  </a:lnTo>
                  <a:lnTo>
                    <a:pt x="658143" y="38814"/>
                  </a:lnTo>
                  <a:lnTo>
                    <a:pt x="680502" y="77553"/>
                  </a:lnTo>
                  <a:lnTo>
                    <a:pt x="686335" y="106878"/>
                  </a:lnTo>
                  <a:lnTo>
                    <a:pt x="686335" y="121900"/>
                  </a:lnTo>
                  <a:lnTo>
                    <a:pt x="674754" y="165103"/>
                  </a:lnTo>
                  <a:lnTo>
                    <a:pt x="647520" y="200585"/>
                  </a:lnTo>
                  <a:lnTo>
                    <a:pt x="608781" y="222945"/>
                  </a:lnTo>
                  <a:lnTo>
                    <a:pt x="586896" y="228045"/>
                  </a:lnTo>
                  <a:lnTo>
                    <a:pt x="579457" y="228778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object 52">
            <a:extLst>
              <a:ext uri="{FF2B5EF4-FFF2-40B4-BE49-F238E27FC236}">
                <a16:creationId xmlns:a16="http://schemas.microsoft.com/office/drawing/2014/main" id="{483A492F-30D2-4DC6-9855-2A6D28D3BF15}"/>
              </a:ext>
            </a:extLst>
          </p:cNvPr>
          <p:cNvSpPr txBox="1"/>
          <p:nvPr/>
        </p:nvSpPr>
        <p:spPr>
          <a:xfrm>
            <a:off x="6231841" y="2885955"/>
            <a:ext cx="36242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11" dirty="0">
                <a:solidFill>
                  <a:srgbClr val="DB2525"/>
                </a:solidFill>
                <a:latin typeface="微软雅黑"/>
                <a:cs typeface="微软雅黑"/>
              </a:rPr>
              <a:t>实操案例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2" name="object 53">
            <a:extLst>
              <a:ext uri="{FF2B5EF4-FFF2-40B4-BE49-F238E27FC236}">
                <a16:creationId xmlns:a16="http://schemas.microsoft.com/office/drawing/2014/main" id="{4A3B8EEA-D2C5-4965-B02B-779786EC52EB}"/>
              </a:ext>
            </a:extLst>
          </p:cNvPr>
          <p:cNvSpPr txBox="1"/>
          <p:nvPr/>
        </p:nvSpPr>
        <p:spPr>
          <a:xfrm>
            <a:off x="6146049" y="3121882"/>
            <a:ext cx="2221230" cy="5072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拼多多“砍一刀”规则优化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38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针对用户对砍价进度不透明的不满，优化了进度条显示规则，明确展示小数点后位数。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3" name="object 54">
            <a:extLst>
              <a:ext uri="{FF2B5EF4-FFF2-40B4-BE49-F238E27FC236}">
                <a16:creationId xmlns:a16="http://schemas.microsoft.com/office/drawing/2014/main" id="{91352851-E00F-4467-B8AD-BF57787830F7}"/>
              </a:ext>
            </a:extLst>
          </p:cNvPr>
          <p:cNvGrpSpPr/>
          <p:nvPr/>
        </p:nvGrpSpPr>
        <p:grpSpPr>
          <a:xfrm>
            <a:off x="6155339" y="3824656"/>
            <a:ext cx="2274094" cy="572453"/>
            <a:chOff x="8207118" y="5099542"/>
            <a:chExt cx="3032125" cy="763270"/>
          </a:xfrm>
        </p:grpSpPr>
        <p:sp>
          <p:nvSpPr>
            <p:cNvPr id="54" name="object 55">
              <a:extLst>
                <a:ext uri="{FF2B5EF4-FFF2-40B4-BE49-F238E27FC236}">
                  <a16:creationId xmlns:a16="http://schemas.microsoft.com/office/drawing/2014/main" id="{0FC4D22B-F3F4-4938-AD4D-7F9326106E6E}"/>
                </a:ext>
              </a:extLst>
            </p:cNvPr>
            <p:cNvSpPr/>
            <p:nvPr/>
          </p:nvSpPr>
          <p:spPr>
            <a:xfrm>
              <a:off x="8212198" y="5104622"/>
              <a:ext cx="3021965" cy="753110"/>
            </a:xfrm>
            <a:custGeom>
              <a:avLst/>
              <a:gdLst/>
              <a:ahLst/>
              <a:cxnLst/>
              <a:rect l="l" t="t" r="r" b="b"/>
              <a:pathLst>
                <a:path w="3021965" h="753110">
                  <a:moveTo>
                    <a:pt x="2954985" y="753062"/>
                  </a:moveTo>
                  <a:lnTo>
                    <a:pt x="66799" y="753062"/>
                  </a:lnTo>
                  <a:lnTo>
                    <a:pt x="62149" y="752604"/>
                  </a:lnTo>
                  <a:lnTo>
                    <a:pt x="24259" y="735442"/>
                  </a:lnTo>
                  <a:lnTo>
                    <a:pt x="2289" y="700121"/>
                  </a:lnTo>
                  <a:lnTo>
                    <a:pt x="0" y="686263"/>
                  </a:lnTo>
                  <a:lnTo>
                    <a:pt x="0" y="681569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2954985" y="0"/>
                  </a:lnTo>
                  <a:lnTo>
                    <a:pt x="2993913" y="14656"/>
                  </a:lnTo>
                  <a:lnTo>
                    <a:pt x="3018138" y="48470"/>
                  </a:lnTo>
                  <a:lnTo>
                    <a:pt x="3021783" y="66798"/>
                  </a:lnTo>
                  <a:lnTo>
                    <a:pt x="3021783" y="686263"/>
                  </a:lnTo>
                  <a:lnTo>
                    <a:pt x="3007126" y="725191"/>
                  </a:lnTo>
                  <a:lnTo>
                    <a:pt x="2973312" y="749416"/>
                  </a:lnTo>
                  <a:lnTo>
                    <a:pt x="2959634" y="752604"/>
                  </a:lnTo>
                  <a:lnTo>
                    <a:pt x="2954985" y="753062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56">
              <a:extLst>
                <a:ext uri="{FF2B5EF4-FFF2-40B4-BE49-F238E27FC236}">
                  <a16:creationId xmlns:a16="http://schemas.microsoft.com/office/drawing/2014/main" id="{D67B7798-C9B8-49AF-A837-A215410511F5}"/>
                </a:ext>
              </a:extLst>
            </p:cNvPr>
            <p:cNvSpPr/>
            <p:nvPr/>
          </p:nvSpPr>
          <p:spPr>
            <a:xfrm>
              <a:off x="8212198" y="5104622"/>
              <a:ext cx="3021965" cy="753110"/>
            </a:xfrm>
            <a:custGeom>
              <a:avLst/>
              <a:gdLst/>
              <a:ahLst/>
              <a:cxnLst/>
              <a:rect l="l" t="t" r="r" b="b"/>
              <a:pathLst>
                <a:path w="3021965" h="753110">
                  <a:moveTo>
                    <a:pt x="0" y="681569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2950290" y="0"/>
                  </a:lnTo>
                  <a:lnTo>
                    <a:pt x="2954985" y="0"/>
                  </a:lnTo>
                  <a:lnTo>
                    <a:pt x="2959634" y="457"/>
                  </a:lnTo>
                  <a:lnTo>
                    <a:pt x="2964238" y="1373"/>
                  </a:lnTo>
                  <a:lnTo>
                    <a:pt x="2968842" y="2289"/>
                  </a:lnTo>
                  <a:lnTo>
                    <a:pt x="2973312" y="3645"/>
                  </a:lnTo>
                  <a:lnTo>
                    <a:pt x="2977649" y="5441"/>
                  </a:lnTo>
                  <a:lnTo>
                    <a:pt x="2981986" y="7238"/>
                  </a:lnTo>
                  <a:lnTo>
                    <a:pt x="2986106" y="9440"/>
                  </a:lnTo>
                  <a:lnTo>
                    <a:pt x="2990009" y="12048"/>
                  </a:lnTo>
                  <a:lnTo>
                    <a:pt x="2993913" y="14656"/>
                  </a:lnTo>
                  <a:lnTo>
                    <a:pt x="2997524" y="17620"/>
                  </a:lnTo>
                  <a:lnTo>
                    <a:pt x="3000843" y="20939"/>
                  </a:lnTo>
                  <a:lnTo>
                    <a:pt x="3004162" y="24259"/>
                  </a:lnTo>
                  <a:lnTo>
                    <a:pt x="3016341" y="44133"/>
                  </a:lnTo>
                  <a:lnTo>
                    <a:pt x="3018138" y="48470"/>
                  </a:lnTo>
                  <a:lnTo>
                    <a:pt x="3019494" y="52941"/>
                  </a:lnTo>
                  <a:lnTo>
                    <a:pt x="3020409" y="57545"/>
                  </a:lnTo>
                  <a:lnTo>
                    <a:pt x="3021325" y="62149"/>
                  </a:lnTo>
                  <a:lnTo>
                    <a:pt x="3021783" y="66798"/>
                  </a:lnTo>
                  <a:lnTo>
                    <a:pt x="3021784" y="71493"/>
                  </a:lnTo>
                  <a:lnTo>
                    <a:pt x="3021784" y="681569"/>
                  </a:lnTo>
                  <a:lnTo>
                    <a:pt x="3021783" y="686263"/>
                  </a:lnTo>
                  <a:lnTo>
                    <a:pt x="3021325" y="690912"/>
                  </a:lnTo>
                  <a:lnTo>
                    <a:pt x="3020409" y="695517"/>
                  </a:lnTo>
                  <a:lnTo>
                    <a:pt x="3019494" y="700121"/>
                  </a:lnTo>
                  <a:lnTo>
                    <a:pt x="3018138" y="704591"/>
                  </a:lnTo>
                  <a:lnTo>
                    <a:pt x="3016341" y="708928"/>
                  </a:lnTo>
                  <a:lnTo>
                    <a:pt x="3014545" y="713265"/>
                  </a:lnTo>
                  <a:lnTo>
                    <a:pt x="3000843" y="732122"/>
                  </a:lnTo>
                  <a:lnTo>
                    <a:pt x="2997524" y="735442"/>
                  </a:lnTo>
                  <a:lnTo>
                    <a:pt x="2993913" y="738405"/>
                  </a:lnTo>
                  <a:lnTo>
                    <a:pt x="2990009" y="741013"/>
                  </a:lnTo>
                  <a:lnTo>
                    <a:pt x="2986106" y="743621"/>
                  </a:lnTo>
                  <a:lnTo>
                    <a:pt x="2981986" y="745823"/>
                  </a:lnTo>
                  <a:lnTo>
                    <a:pt x="2977649" y="747620"/>
                  </a:lnTo>
                  <a:lnTo>
                    <a:pt x="2973312" y="749416"/>
                  </a:lnTo>
                  <a:lnTo>
                    <a:pt x="2950290" y="753062"/>
                  </a:lnTo>
                  <a:lnTo>
                    <a:pt x="71493" y="753062"/>
                  </a:lnTo>
                  <a:lnTo>
                    <a:pt x="31773" y="741013"/>
                  </a:lnTo>
                  <a:lnTo>
                    <a:pt x="20939" y="732122"/>
                  </a:lnTo>
                  <a:lnTo>
                    <a:pt x="17620" y="728803"/>
                  </a:lnTo>
                  <a:lnTo>
                    <a:pt x="457" y="690912"/>
                  </a:lnTo>
                  <a:lnTo>
                    <a:pt x="0" y="686263"/>
                  </a:lnTo>
                  <a:lnTo>
                    <a:pt x="0" y="681569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6" name="object 57">
            <a:extLst>
              <a:ext uri="{FF2B5EF4-FFF2-40B4-BE49-F238E27FC236}">
                <a16:creationId xmlns:a16="http://schemas.microsoft.com/office/drawing/2014/main" id="{15253135-8FB5-4AAB-9A88-D144842A5694}"/>
              </a:ext>
            </a:extLst>
          </p:cNvPr>
          <p:cNvSpPr txBox="1"/>
          <p:nvPr/>
        </p:nvSpPr>
        <p:spPr>
          <a:xfrm>
            <a:off x="6296185" y="3958354"/>
            <a:ext cx="44815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规则透明化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7" name="object 58">
            <a:extLst>
              <a:ext uri="{FF2B5EF4-FFF2-40B4-BE49-F238E27FC236}">
                <a16:creationId xmlns:a16="http://schemas.microsoft.com/office/drawing/2014/main" id="{29D688EB-8D0C-4094-869F-DF20C43368B3}"/>
              </a:ext>
            </a:extLst>
          </p:cNvPr>
          <p:cNvGrpSpPr/>
          <p:nvPr/>
        </p:nvGrpSpPr>
        <p:grpSpPr>
          <a:xfrm>
            <a:off x="6455845" y="3996477"/>
            <a:ext cx="1058228" cy="229076"/>
            <a:chOff x="8607794" y="5328635"/>
            <a:chExt cx="1410970" cy="305435"/>
          </a:xfrm>
        </p:grpSpPr>
        <p:pic>
          <p:nvPicPr>
            <p:cNvPr id="58" name="object 59">
              <a:extLst>
                <a:ext uri="{FF2B5EF4-FFF2-40B4-BE49-F238E27FC236}">
                  <a16:creationId xmlns:a16="http://schemas.microsoft.com/office/drawing/2014/main" id="{552C6D7B-C5A4-4D75-AF6F-15F575E325E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07794" y="5481154"/>
              <a:ext cx="171583" cy="152519"/>
            </a:xfrm>
            <a:prstGeom prst="rect">
              <a:avLst/>
            </a:prstGeom>
          </p:spPr>
        </p:pic>
        <p:sp>
          <p:nvSpPr>
            <p:cNvPr id="59" name="object 60">
              <a:extLst>
                <a:ext uri="{FF2B5EF4-FFF2-40B4-BE49-F238E27FC236}">
                  <a16:creationId xmlns:a16="http://schemas.microsoft.com/office/drawing/2014/main" id="{F27200D4-DBFC-4C38-A73D-E4C0269868FB}"/>
                </a:ext>
              </a:extLst>
            </p:cNvPr>
            <p:cNvSpPr/>
            <p:nvPr/>
          </p:nvSpPr>
          <p:spPr>
            <a:xfrm>
              <a:off x="9208338" y="5328635"/>
              <a:ext cx="10160" cy="305435"/>
            </a:xfrm>
            <a:custGeom>
              <a:avLst/>
              <a:gdLst/>
              <a:ahLst/>
              <a:cxnLst/>
              <a:rect l="l" t="t" r="r" b="b"/>
              <a:pathLst>
                <a:path w="10159" h="305435">
                  <a:moveTo>
                    <a:pt x="9532" y="305038"/>
                  </a:moveTo>
                  <a:lnTo>
                    <a:pt x="0" y="305038"/>
                  </a:lnTo>
                  <a:lnTo>
                    <a:pt x="0" y="0"/>
                  </a:lnTo>
                  <a:lnTo>
                    <a:pt x="9532" y="0"/>
                  </a:lnTo>
                  <a:lnTo>
                    <a:pt x="9532" y="305038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0" name="object 61">
              <a:extLst>
                <a:ext uri="{FF2B5EF4-FFF2-40B4-BE49-F238E27FC236}">
                  <a16:creationId xmlns:a16="http://schemas.microsoft.com/office/drawing/2014/main" id="{57262CE0-EF36-4744-9D0E-0B683E686A5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23272" y="5338167"/>
              <a:ext cx="95324" cy="190648"/>
            </a:xfrm>
            <a:prstGeom prst="rect">
              <a:avLst/>
            </a:prstGeom>
          </p:spPr>
        </p:pic>
      </p:grpSp>
      <p:sp>
        <p:nvSpPr>
          <p:cNvPr id="61" name="object 62">
            <a:extLst>
              <a:ext uri="{FF2B5EF4-FFF2-40B4-BE49-F238E27FC236}">
                <a16:creationId xmlns:a16="http://schemas.microsoft.com/office/drawing/2014/main" id="{F1EF618A-1584-446F-8232-606F9F001D21}"/>
              </a:ext>
            </a:extLst>
          </p:cNvPr>
          <p:cNvSpPr txBox="1"/>
          <p:nvPr/>
        </p:nvSpPr>
        <p:spPr>
          <a:xfrm>
            <a:off x="7018268" y="3797494"/>
            <a:ext cx="619601" cy="479042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9525" defTabSz="685800">
              <a:spcBef>
                <a:spcPts val="780"/>
              </a:spcBef>
            </a:pPr>
            <a:r>
              <a:rPr sz="1613" b="1" kern="0" spc="-19" dirty="0">
                <a:solidFill>
                  <a:srgbClr val="16A24A"/>
                </a:solidFill>
                <a:latin typeface="微软雅黑"/>
                <a:cs typeface="微软雅黑"/>
              </a:rPr>
              <a:t>62</a:t>
            </a:r>
            <a:r>
              <a:rPr sz="938" b="1" kern="0" spc="-19" dirty="0">
                <a:solidFill>
                  <a:srgbClr val="16A24A"/>
                </a:solidFill>
                <a:latin typeface="微软雅黑"/>
                <a:cs typeface="微软雅黑"/>
              </a:rPr>
              <a:t>%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81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投诉率显著下降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62" name="object 63">
            <a:extLst>
              <a:ext uri="{FF2B5EF4-FFF2-40B4-BE49-F238E27FC236}">
                <a16:creationId xmlns:a16="http://schemas.microsoft.com/office/drawing/2014/main" id="{9C2BD0FF-06FC-4461-9876-A597087360A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40097" y="2630954"/>
            <a:ext cx="1143893" cy="200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34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活动执行与风险控制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活动全周期运营</a:t>
            </a:r>
          </a:p>
        </p:txBody>
      </p:sp>
      <p:sp>
        <p:nvSpPr>
          <p:cNvPr id="63" name="object 5">
            <a:extLst>
              <a:ext uri="{FF2B5EF4-FFF2-40B4-BE49-F238E27FC236}">
                <a16:creationId xmlns:a16="http://schemas.microsoft.com/office/drawing/2014/main" id="{26406E0D-4444-468A-BACA-305DD2BCE398}"/>
              </a:ext>
            </a:extLst>
          </p:cNvPr>
          <p:cNvSpPr/>
          <p:nvPr/>
        </p:nvSpPr>
        <p:spPr>
          <a:xfrm>
            <a:off x="571947" y="1429867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4" h="305435">
                <a:moveTo>
                  <a:pt x="43186" y="305038"/>
                </a:moveTo>
                <a:lnTo>
                  <a:pt x="33073" y="305038"/>
                </a:lnTo>
                <a:lnTo>
                  <a:pt x="28209" y="304070"/>
                </a:lnTo>
                <a:lnTo>
                  <a:pt x="967" y="276828"/>
                </a:lnTo>
                <a:lnTo>
                  <a:pt x="0" y="271964"/>
                </a:lnTo>
                <a:lnTo>
                  <a:pt x="0" y="26690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43186" y="0"/>
                </a:lnTo>
                <a:lnTo>
                  <a:pt x="75292" y="28209"/>
                </a:lnTo>
                <a:lnTo>
                  <a:pt x="76259" y="33073"/>
                </a:lnTo>
                <a:lnTo>
                  <a:pt x="76259" y="271964"/>
                </a:lnTo>
                <a:lnTo>
                  <a:pt x="48049" y="304070"/>
                </a:lnTo>
                <a:lnTo>
                  <a:pt x="43186" y="305038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4" name="object 6">
            <a:extLst>
              <a:ext uri="{FF2B5EF4-FFF2-40B4-BE49-F238E27FC236}">
                <a16:creationId xmlns:a16="http://schemas.microsoft.com/office/drawing/2014/main" id="{341ED682-1CA1-4D60-9788-5F23FE848649}"/>
              </a:ext>
            </a:extLst>
          </p:cNvPr>
          <p:cNvSpPr txBox="1"/>
          <p:nvPr/>
        </p:nvSpPr>
        <p:spPr>
          <a:xfrm>
            <a:off x="562421" y="1420341"/>
            <a:ext cx="1964055" cy="47384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2400" defTabSz="685800">
              <a:spcBef>
                <a:spcPts val="75"/>
              </a:spcBef>
            </a:pPr>
            <a:r>
              <a:rPr sz="1275" b="1" kern="0" spc="-8" dirty="0">
                <a:solidFill>
                  <a:srgbClr val="1D40AF"/>
                </a:solidFill>
                <a:latin typeface="微软雅黑"/>
                <a:cs typeface="微软雅黑"/>
              </a:rPr>
              <a:t>执行核心要素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136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保障活动从策划到落地的关键执行步骤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5" name="object 7">
            <a:extLst>
              <a:ext uri="{FF2B5EF4-FFF2-40B4-BE49-F238E27FC236}">
                <a16:creationId xmlns:a16="http://schemas.microsoft.com/office/drawing/2014/main" id="{1F76FF5C-4B52-411D-B2C8-8CBE95662394}"/>
              </a:ext>
            </a:extLst>
          </p:cNvPr>
          <p:cNvGrpSpPr/>
          <p:nvPr/>
        </p:nvGrpSpPr>
        <p:grpSpPr>
          <a:xfrm>
            <a:off x="571947" y="2230591"/>
            <a:ext cx="3832384" cy="972503"/>
            <a:chOff x="762595" y="2974121"/>
            <a:chExt cx="5109845" cy="1296670"/>
          </a:xfrm>
        </p:grpSpPr>
        <p:sp>
          <p:nvSpPr>
            <p:cNvPr id="66" name="object 8">
              <a:extLst>
                <a:ext uri="{FF2B5EF4-FFF2-40B4-BE49-F238E27FC236}">
                  <a16:creationId xmlns:a16="http://schemas.microsoft.com/office/drawing/2014/main" id="{79C61E47-B172-4C73-BE88-3843FA01EB2F}"/>
                </a:ext>
              </a:extLst>
            </p:cNvPr>
            <p:cNvSpPr/>
            <p:nvPr/>
          </p:nvSpPr>
          <p:spPr>
            <a:xfrm>
              <a:off x="781660" y="2974121"/>
              <a:ext cx="5090795" cy="1296670"/>
            </a:xfrm>
            <a:custGeom>
              <a:avLst/>
              <a:gdLst/>
              <a:ahLst/>
              <a:cxnLst/>
              <a:rect l="l" t="t" r="r" b="b"/>
              <a:pathLst>
                <a:path w="5090795" h="1296670">
                  <a:moveTo>
                    <a:pt x="4983445" y="1296411"/>
                  </a:moveTo>
                  <a:lnTo>
                    <a:pt x="89065" y="1296411"/>
                  </a:lnTo>
                  <a:lnTo>
                    <a:pt x="82866" y="1295679"/>
                  </a:lnTo>
                  <a:lnTo>
                    <a:pt x="47569" y="1281306"/>
                  </a:lnTo>
                  <a:lnTo>
                    <a:pt x="19542" y="1251818"/>
                  </a:lnTo>
                  <a:lnTo>
                    <a:pt x="3052" y="1211705"/>
                  </a:lnTo>
                  <a:lnTo>
                    <a:pt x="0" y="1189533"/>
                  </a:lnTo>
                  <a:lnTo>
                    <a:pt x="0" y="1182022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983445" y="0"/>
                  </a:lnTo>
                  <a:lnTo>
                    <a:pt x="5026648" y="11581"/>
                  </a:lnTo>
                  <a:lnTo>
                    <a:pt x="5062130" y="38814"/>
                  </a:lnTo>
                  <a:lnTo>
                    <a:pt x="5084490" y="77553"/>
                  </a:lnTo>
                  <a:lnTo>
                    <a:pt x="5090323" y="106878"/>
                  </a:lnTo>
                  <a:lnTo>
                    <a:pt x="5090323" y="1189533"/>
                  </a:lnTo>
                  <a:lnTo>
                    <a:pt x="5078741" y="1232736"/>
                  </a:lnTo>
                  <a:lnTo>
                    <a:pt x="5051508" y="1268219"/>
                  </a:lnTo>
                  <a:lnTo>
                    <a:pt x="5012769" y="1290578"/>
                  </a:lnTo>
                  <a:lnTo>
                    <a:pt x="4990883" y="1295679"/>
                  </a:lnTo>
                  <a:lnTo>
                    <a:pt x="4983445" y="12964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bject 9">
              <a:extLst>
                <a:ext uri="{FF2B5EF4-FFF2-40B4-BE49-F238E27FC236}">
                  <a16:creationId xmlns:a16="http://schemas.microsoft.com/office/drawing/2014/main" id="{8692C8B4-6DEB-491D-9698-1D53568E6524}"/>
                </a:ext>
              </a:extLst>
            </p:cNvPr>
            <p:cNvSpPr/>
            <p:nvPr/>
          </p:nvSpPr>
          <p:spPr>
            <a:xfrm>
              <a:off x="762595" y="2974121"/>
              <a:ext cx="114935" cy="1296670"/>
            </a:xfrm>
            <a:custGeom>
              <a:avLst/>
              <a:gdLst/>
              <a:ahLst/>
              <a:cxnLst/>
              <a:rect l="l" t="t" r="r" b="b"/>
              <a:pathLst>
                <a:path w="114934" h="1296670">
                  <a:moveTo>
                    <a:pt x="114389" y="1296412"/>
                  </a:moveTo>
                  <a:lnTo>
                    <a:pt x="70614" y="1287704"/>
                  </a:lnTo>
                  <a:lnTo>
                    <a:pt x="33503" y="1262908"/>
                  </a:lnTo>
                  <a:lnTo>
                    <a:pt x="8707" y="1225797"/>
                  </a:lnTo>
                  <a:lnTo>
                    <a:pt x="0" y="1182022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82022"/>
                  </a:lnTo>
                  <a:lnTo>
                    <a:pt x="43934" y="1225797"/>
                  </a:lnTo>
                  <a:lnTo>
                    <a:pt x="60465" y="1262908"/>
                  </a:lnTo>
                  <a:lnTo>
                    <a:pt x="92285" y="1291514"/>
                  </a:lnTo>
                  <a:lnTo>
                    <a:pt x="106877" y="1295867"/>
                  </a:lnTo>
                  <a:lnTo>
                    <a:pt x="114389" y="129641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object 10">
              <a:extLst>
                <a:ext uri="{FF2B5EF4-FFF2-40B4-BE49-F238E27FC236}">
                  <a16:creationId xmlns:a16="http://schemas.microsoft.com/office/drawing/2014/main" id="{4AEC988A-F1E8-4D88-A54C-2A360A98662D}"/>
                </a:ext>
              </a:extLst>
            </p:cNvPr>
            <p:cNvSpPr/>
            <p:nvPr/>
          </p:nvSpPr>
          <p:spPr>
            <a:xfrm>
              <a:off x="1029503" y="320290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9" name="object 11">
              <a:extLst>
                <a:ext uri="{FF2B5EF4-FFF2-40B4-BE49-F238E27FC236}">
                  <a16:creationId xmlns:a16="http://schemas.microsoft.com/office/drawing/2014/main" id="{771BD812-01F4-47EA-9D20-85DFEF84BF1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3425" y="3317289"/>
              <a:ext cx="285973" cy="305038"/>
            </a:xfrm>
            <a:prstGeom prst="rect">
              <a:avLst/>
            </a:prstGeom>
          </p:spPr>
        </p:pic>
      </p:grpSp>
      <p:sp>
        <p:nvSpPr>
          <p:cNvPr id="70" name="object 12">
            <a:extLst>
              <a:ext uri="{FF2B5EF4-FFF2-40B4-BE49-F238E27FC236}">
                <a16:creationId xmlns:a16="http://schemas.microsoft.com/office/drawing/2014/main" id="{020E2553-CD7E-4ECE-8869-AA062E19EB58}"/>
              </a:ext>
            </a:extLst>
          </p:cNvPr>
          <p:cNvSpPr txBox="1"/>
          <p:nvPr/>
        </p:nvSpPr>
        <p:spPr>
          <a:xfrm>
            <a:off x="1305952" y="2399799"/>
            <a:ext cx="2878931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预算与分工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明确每一笔预算流向，细化团队分工，落实每个环节的责任人，避免职责不清。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1" name="object 13">
            <a:extLst>
              <a:ext uri="{FF2B5EF4-FFF2-40B4-BE49-F238E27FC236}">
                <a16:creationId xmlns:a16="http://schemas.microsoft.com/office/drawing/2014/main" id="{BE44743A-2C50-4212-AC32-5A2E7E2349C2}"/>
              </a:ext>
            </a:extLst>
          </p:cNvPr>
          <p:cNvGrpSpPr/>
          <p:nvPr/>
        </p:nvGrpSpPr>
        <p:grpSpPr>
          <a:xfrm>
            <a:off x="571947" y="3431678"/>
            <a:ext cx="3832384" cy="972503"/>
            <a:chOff x="762595" y="4575571"/>
            <a:chExt cx="5109845" cy="1296670"/>
          </a:xfrm>
        </p:grpSpPr>
        <p:sp>
          <p:nvSpPr>
            <p:cNvPr id="72" name="object 14">
              <a:extLst>
                <a:ext uri="{FF2B5EF4-FFF2-40B4-BE49-F238E27FC236}">
                  <a16:creationId xmlns:a16="http://schemas.microsoft.com/office/drawing/2014/main" id="{E89146AF-21D9-48CA-8FCF-ECD9F48FC218}"/>
                </a:ext>
              </a:extLst>
            </p:cNvPr>
            <p:cNvSpPr/>
            <p:nvPr/>
          </p:nvSpPr>
          <p:spPr>
            <a:xfrm>
              <a:off x="781660" y="4575571"/>
              <a:ext cx="5090795" cy="1296670"/>
            </a:xfrm>
            <a:custGeom>
              <a:avLst/>
              <a:gdLst/>
              <a:ahLst/>
              <a:cxnLst/>
              <a:rect l="l" t="t" r="r" b="b"/>
              <a:pathLst>
                <a:path w="5090795" h="1296670">
                  <a:moveTo>
                    <a:pt x="4983445" y="1296411"/>
                  </a:moveTo>
                  <a:lnTo>
                    <a:pt x="89065" y="1296411"/>
                  </a:lnTo>
                  <a:lnTo>
                    <a:pt x="82866" y="1295679"/>
                  </a:lnTo>
                  <a:lnTo>
                    <a:pt x="47569" y="1281306"/>
                  </a:lnTo>
                  <a:lnTo>
                    <a:pt x="19542" y="1251818"/>
                  </a:lnTo>
                  <a:lnTo>
                    <a:pt x="3052" y="1211705"/>
                  </a:lnTo>
                  <a:lnTo>
                    <a:pt x="0" y="1189533"/>
                  </a:lnTo>
                  <a:lnTo>
                    <a:pt x="0" y="1182022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983445" y="0"/>
                  </a:lnTo>
                  <a:lnTo>
                    <a:pt x="5026648" y="11581"/>
                  </a:lnTo>
                  <a:lnTo>
                    <a:pt x="5062130" y="38814"/>
                  </a:lnTo>
                  <a:lnTo>
                    <a:pt x="5084490" y="77553"/>
                  </a:lnTo>
                  <a:lnTo>
                    <a:pt x="5090323" y="106878"/>
                  </a:lnTo>
                  <a:lnTo>
                    <a:pt x="5090323" y="1189533"/>
                  </a:lnTo>
                  <a:lnTo>
                    <a:pt x="5078741" y="1232736"/>
                  </a:lnTo>
                  <a:lnTo>
                    <a:pt x="5051508" y="1268219"/>
                  </a:lnTo>
                  <a:lnTo>
                    <a:pt x="5012769" y="1290578"/>
                  </a:lnTo>
                  <a:lnTo>
                    <a:pt x="4990883" y="1295679"/>
                  </a:lnTo>
                  <a:lnTo>
                    <a:pt x="4983445" y="12964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object 15">
              <a:extLst>
                <a:ext uri="{FF2B5EF4-FFF2-40B4-BE49-F238E27FC236}">
                  <a16:creationId xmlns:a16="http://schemas.microsoft.com/office/drawing/2014/main" id="{DB2FB34A-85B0-447D-8463-30CC6303BE27}"/>
                </a:ext>
              </a:extLst>
            </p:cNvPr>
            <p:cNvSpPr/>
            <p:nvPr/>
          </p:nvSpPr>
          <p:spPr>
            <a:xfrm>
              <a:off x="762595" y="4575571"/>
              <a:ext cx="114935" cy="1296670"/>
            </a:xfrm>
            <a:custGeom>
              <a:avLst/>
              <a:gdLst/>
              <a:ahLst/>
              <a:cxnLst/>
              <a:rect l="l" t="t" r="r" b="b"/>
              <a:pathLst>
                <a:path w="114934" h="1296670">
                  <a:moveTo>
                    <a:pt x="114389" y="1296412"/>
                  </a:moveTo>
                  <a:lnTo>
                    <a:pt x="70614" y="1287704"/>
                  </a:lnTo>
                  <a:lnTo>
                    <a:pt x="33503" y="1262907"/>
                  </a:lnTo>
                  <a:lnTo>
                    <a:pt x="8707" y="1225796"/>
                  </a:lnTo>
                  <a:lnTo>
                    <a:pt x="0" y="1182022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82022"/>
                  </a:lnTo>
                  <a:lnTo>
                    <a:pt x="43934" y="1225796"/>
                  </a:lnTo>
                  <a:lnTo>
                    <a:pt x="60465" y="1262907"/>
                  </a:lnTo>
                  <a:lnTo>
                    <a:pt x="92285" y="1291513"/>
                  </a:lnTo>
                  <a:lnTo>
                    <a:pt x="106877" y="1295867"/>
                  </a:lnTo>
                  <a:lnTo>
                    <a:pt x="114389" y="1296412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object 16">
              <a:extLst>
                <a:ext uri="{FF2B5EF4-FFF2-40B4-BE49-F238E27FC236}">
                  <a16:creationId xmlns:a16="http://schemas.microsoft.com/office/drawing/2014/main" id="{B2398B08-84FE-4E13-BBEC-8EBFB3F06BDC}"/>
                </a:ext>
              </a:extLst>
            </p:cNvPr>
            <p:cNvSpPr/>
            <p:nvPr/>
          </p:nvSpPr>
          <p:spPr>
            <a:xfrm>
              <a:off x="1029503" y="480435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5" name="object 17">
              <a:extLst>
                <a:ext uri="{FF2B5EF4-FFF2-40B4-BE49-F238E27FC236}">
                  <a16:creationId xmlns:a16="http://schemas.microsoft.com/office/drawing/2014/main" id="{FB5D7E97-199F-48FD-8A38-740D3ACA78C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2490" y="4918739"/>
              <a:ext cx="257375" cy="305038"/>
            </a:xfrm>
            <a:prstGeom prst="rect">
              <a:avLst/>
            </a:prstGeom>
          </p:spPr>
        </p:pic>
      </p:grpSp>
      <p:sp>
        <p:nvSpPr>
          <p:cNvPr id="76" name="object 18">
            <a:extLst>
              <a:ext uri="{FF2B5EF4-FFF2-40B4-BE49-F238E27FC236}">
                <a16:creationId xmlns:a16="http://schemas.microsoft.com/office/drawing/2014/main" id="{6D42A15A-9DA6-4EBD-9C02-AFFD9CA160E9}"/>
              </a:ext>
            </a:extLst>
          </p:cNvPr>
          <p:cNvSpPr txBox="1"/>
          <p:nvPr/>
        </p:nvSpPr>
        <p:spPr>
          <a:xfrm>
            <a:off x="1305952" y="3600887"/>
            <a:ext cx="2878931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资源保障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确保活动物料、技术支持平台及推广渠道等核心资源按时到位，防止临场缺失。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7" name="object 19">
            <a:extLst>
              <a:ext uri="{FF2B5EF4-FFF2-40B4-BE49-F238E27FC236}">
                <a16:creationId xmlns:a16="http://schemas.microsoft.com/office/drawing/2014/main" id="{B4C67070-C09C-47AD-A6E8-45E34D017EA4}"/>
              </a:ext>
            </a:extLst>
          </p:cNvPr>
          <p:cNvSpPr/>
          <p:nvPr/>
        </p:nvSpPr>
        <p:spPr>
          <a:xfrm>
            <a:off x="8522003" y="1258282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4" h="305435">
                <a:moveTo>
                  <a:pt x="43186" y="305038"/>
                </a:moveTo>
                <a:lnTo>
                  <a:pt x="33073" y="305038"/>
                </a:lnTo>
                <a:lnTo>
                  <a:pt x="28209" y="304070"/>
                </a:lnTo>
                <a:lnTo>
                  <a:pt x="967" y="276828"/>
                </a:lnTo>
                <a:lnTo>
                  <a:pt x="0" y="271964"/>
                </a:lnTo>
                <a:lnTo>
                  <a:pt x="0" y="26690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43186" y="0"/>
                </a:lnTo>
                <a:lnTo>
                  <a:pt x="75292" y="28209"/>
                </a:lnTo>
                <a:lnTo>
                  <a:pt x="76260" y="33073"/>
                </a:lnTo>
                <a:lnTo>
                  <a:pt x="76260" y="271964"/>
                </a:lnTo>
                <a:lnTo>
                  <a:pt x="48049" y="304070"/>
                </a:lnTo>
                <a:lnTo>
                  <a:pt x="43186" y="305038"/>
                </a:lnTo>
                <a:close/>
              </a:path>
            </a:pathLst>
          </a:custGeom>
          <a:solidFill>
            <a:srgbClr val="DB252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8" name="object 20">
            <a:extLst>
              <a:ext uri="{FF2B5EF4-FFF2-40B4-BE49-F238E27FC236}">
                <a16:creationId xmlns:a16="http://schemas.microsoft.com/office/drawing/2014/main" id="{FB470A35-5C10-431A-A779-83CD9A919859}"/>
              </a:ext>
            </a:extLst>
          </p:cNvPr>
          <p:cNvSpPr txBox="1"/>
          <p:nvPr/>
        </p:nvSpPr>
        <p:spPr>
          <a:xfrm>
            <a:off x="6853833" y="1160820"/>
            <a:ext cx="1734979" cy="485870"/>
          </a:xfrm>
          <a:prstGeom prst="rect">
            <a:avLst/>
          </a:prstGeom>
        </p:spPr>
        <p:txBody>
          <a:bodyPr vert="horz" wrap="square" lIns="0" tIns="97631" rIns="0" bIns="0" rtlCol="0">
            <a:spAutoFit/>
          </a:bodyPr>
          <a:lstStyle/>
          <a:p>
            <a:pPr marL="552450" defTabSz="685800">
              <a:spcBef>
                <a:spcPts val="769"/>
              </a:spcBef>
            </a:pPr>
            <a:r>
              <a:rPr sz="1275" b="1" kern="0" spc="-8" dirty="0">
                <a:solidFill>
                  <a:srgbClr val="991B1B"/>
                </a:solidFill>
                <a:latin typeface="微软雅黑"/>
                <a:cs typeface="微软雅黑"/>
              </a:rPr>
              <a:t>风险防御机制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61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预设应急方案，构建活动安全盾牌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9" name="object 21">
            <a:extLst>
              <a:ext uri="{FF2B5EF4-FFF2-40B4-BE49-F238E27FC236}">
                <a16:creationId xmlns:a16="http://schemas.microsoft.com/office/drawing/2014/main" id="{602B2DF0-3FF7-46A3-A6BF-78FED4295238}"/>
              </a:ext>
            </a:extLst>
          </p:cNvPr>
          <p:cNvGrpSpPr/>
          <p:nvPr/>
        </p:nvGrpSpPr>
        <p:grpSpPr>
          <a:xfrm>
            <a:off x="4747156" y="1858827"/>
            <a:ext cx="3832384" cy="2717006"/>
            <a:chOff x="6329541" y="2478435"/>
            <a:chExt cx="5109845" cy="3622675"/>
          </a:xfrm>
        </p:grpSpPr>
        <p:pic>
          <p:nvPicPr>
            <p:cNvPr id="80" name="object 22">
              <a:extLst>
                <a:ext uri="{FF2B5EF4-FFF2-40B4-BE49-F238E27FC236}">
                  <a16:creationId xmlns:a16="http://schemas.microsoft.com/office/drawing/2014/main" id="{E37D9A90-F12D-4794-B9ED-7ADECB43220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29541" y="2478435"/>
              <a:ext cx="5109389" cy="3622327"/>
            </a:xfrm>
            <a:prstGeom prst="rect">
              <a:avLst/>
            </a:prstGeom>
          </p:spPr>
        </p:pic>
        <p:sp>
          <p:nvSpPr>
            <p:cNvPr id="81" name="object 23">
              <a:extLst>
                <a:ext uri="{FF2B5EF4-FFF2-40B4-BE49-F238E27FC236}">
                  <a16:creationId xmlns:a16="http://schemas.microsoft.com/office/drawing/2014/main" id="{D97DC49E-C42F-4320-A8E7-5F1D6BE0CC27}"/>
                </a:ext>
              </a:extLst>
            </p:cNvPr>
            <p:cNvSpPr/>
            <p:nvPr/>
          </p:nvSpPr>
          <p:spPr>
            <a:xfrm>
              <a:off x="6634579" y="3145705"/>
              <a:ext cx="4499610" cy="781685"/>
            </a:xfrm>
            <a:custGeom>
              <a:avLst/>
              <a:gdLst/>
              <a:ahLst/>
              <a:cxnLst/>
              <a:rect l="l" t="t" r="r" b="b"/>
              <a:pathLst>
                <a:path w="4499609" h="781685">
                  <a:moveTo>
                    <a:pt x="4423053" y="781660"/>
                  </a:moveTo>
                  <a:lnTo>
                    <a:pt x="76259" y="781660"/>
                  </a:lnTo>
                  <a:lnTo>
                    <a:pt x="68747" y="781297"/>
                  </a:lnTo>
                  <a:lnTo>
                    <a:pt x="27904" y="764379"/>
                  </a:lnTo>
                  <a:lnTo>
                    <a:pt x="3265" y="727504"/>
                  </a:lnTo>
                  <a:lnTo>
                    <a:pt x="0" y="705400"/>
                  </a:lnTo>
                  <a:lnTo>
                    <a:pt x="0" y="76259"/>
                  </a:lnTo>
                  <a:lnTo>
                    <a:pt x="12840" y="33884"/>
                  </a:lnTo>
                  <a:lnTo>
                    <a:pt x="47076" y="5804"/>
                  </a:lnTo>
                  <a:lnTo>
                    <a:pt x="76259" y="0"/>
                  </a:lnTo>
                  <a:lnTo>
                    <a:pt x="4423053" y="0"/>
                  </a:lnTo>
                  <a:lnTo>
                    <a:pt x="4465428" y="12840"/>
                  </a:lnTo>
                  <a:lnTo>
                    <a:pt x="4493507" y="47076"/>
                  </a:lnTo>
                  <a:lnTo>
                    <a:pt x="4499312" y="76259"/>
                  </a:lnTo>
                  <a:lnTo>
                    <a:pt x="4499312" y="705400"/>
                  </a:lnTo>
                  <a:lnTo>
                    <a:pt x="4486472" y="747776"/>
                  </a:lnTo>
                  <a:lnTo>
                    <a:pt x="4452236" y="775855"/>
                  </a:lnTo>
                  <a:lnTo>
                    <a:pt x="4423053" y="781660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object 24">
              <a:extLst>
                <a:ext uri="{FF2B5EF4-FFF2-40B4-BE49-F238E27FC236}">
                  <a16:creationId xmlns:a16="http://schemas.microsoft.com/office/drawing/2014/main" id="{C0C58F39-E60A-44C8-B88F-A9C5AECC0C1B}"/>
                </a:ext>
              </a:extLst>
            </p:cNvPr>
            <p:cNvSpPr/>
            <p:nvPr/>
          </p:nvSpPr>
          <p:spPr>
            <a:xfrm>
              <a:off x="6634579" y="3145705"/>
              <a:ext cx="4499610" cy="781685"/>
            </a:xfrm>
            <a:custGeom>
              <a:avLst/>
              <a:gdLst/>
              <a:ahLst/>
              <a:cxnLst/>
              <a:rect l="l" t="t" r="r" b="b"/>
              <a:pathLst>
                <a:path w="4499609" h="781685">
                  <a:moveTo>
                    <a:pt x="4423053" y="781660"/>
                  </a:moveTo>
                  <a:lnTo>
                    <a:pt x="76259" y="781660"/>
                  </a:lnTo>
                  <a:lnTo>
                    <a:pt x="68747" y="781297"/>
                  </a:lnTo>
                  <a:lnTo>
                    <a:pt x="27904" y="764379"/>
                  </a:lnTo>
                  <a:lnTo>
                    <a:pt x="3265" y="727504"/>
                  </a:lnTo>
                  <a:lnTo>
                    <a:pt x="0" y="705400"/>
                  </a:lnTo>
                  <a:lnTo>
                    <a:pt x="0" y="76259"/>
                  </a:lnTo>
                  <a:lnTo>
                    <a:pt x="12840" y="33884"/>
                  </a:lnTo>
                  <a:lnTo>
                    <a:pt x="47076" y="5804"/>
                  </a:lnTo>
                  <a:lnTo>
                    <a:pt x="4423053" y="0"/>
                  </a:lnTo>
                  <a:lnTo>
                    <a:pt x="4430565" y="362"/>
                  </a:lnTo>
                  <a:lnTo>
                    <a:pt x="4459902" y="9532"/>
                  </a:lnTo>
                  <a:lnTo>
                    <a:pt x="71878" y="9532"/>
                  </a:lnTo>
                  <a:lnTo>
                    <a:pt x="67538" y="9959"/>
                  </a:lnTo>
                  <a:lnTo>
                    <a:pt x="32174" y="25978"/>
                  </a:lnTo>
                  <a:lnTo>
                    <a:pt x="11669" y="58944"/>
                  </a:lnTo>
                  <a:lnTo>
                    <a:pt x="9532" y="71878"/>
                  </a:lnTo>
                  <a:lnTo>
                    <a:pt x="9532" y="709782"/>
                  </a:lnTo>
                  <a:lnTo>
                    <a:pt x="23212" y="746115"/>
                  </a:lnTo>
                  <a:lnTo>
                    <a:pt x="54772" y="768725"/>
                  </a:lnTo>
                  <a:lnTo>
                    <a:pt x="71878" y="772127"/>
                  </a:lnTo>
                  <a:lnTo>
                    <a:pt x="4459902" y="772127"/>
                  </a:lnTo>
                  <a:lnTo>
                    <a:pt x="4459037" y="772645"/>
                  </a:lnTo>
                  <a:lnTo>
                    <a:pt x="4452235" y="775855"/>
                  </a:lnTo>
                  <a:lnTo>
                    <a:pt x="4445156" y="778394"/>
                  </a:lnTo>
                  <a:lnTo>
                    <a:pt x="4437933" y="780209"/>
                  </a:lnTo>
                  <a:lnTo>
                    <a:pt x="4430565" y="781297"/>
                  </a:lnTo>
                  <a:lnTo>
                    <a:pt x="4423053" y="781660"/>
                  </a:lnTo>
                  <a:close/>
                </a:path>
                <a:path w="4499609" h="781685">
                  <a:moveTo>
                    <a:pt x="4459902" y="772127"/>
                  </a:moveTo>
                  <a:lnTo>
                    <a:pt x="4427434" y="772127"/>
                  </a:lnTo>
                  <a:lnTo>
                    <a:pt x="4431773" y="771700"/>
                  </a:lnTo>
                  <a:lnTo>
                    <a:pt x="4440367" y="769990"/>
                  </a:lnTo>
                  <a:lnTo>
                    <a:pt x="4473333" y="749485"/>
                  </a:lnTo>
                  <a:lnTo>
                    <a:pt x="4489352" y="714121"/>
                  </a:lnTo>
                  <a:lnTo>
                    <a:pt x="4489780" y="709782"/>
                  </a:lnTo>
                  <a:lnTo>
                    <a:pt x="4489780" y="71878"/>
                  </a:lnTo>
                  <a:lnTo>
                    <a:pt x="4476100" y="35544"/>
                  </a:lnTo>
                  <a:lnTo>
                    <a:pt x="4444227" y="12840"/>
                  </a:lnTo>
                  <a:lnTo>
                    <a:pt x="4427434" y="9532"/>
                  </a:lnTo>
                  <a:lnTo>
                    <a:pt x="4459902" y="9532"/>
                  </a:lnTo>
                  <a:lnTo>
                    <a:pt x="4490297" y="40274"/>
                  </a:lnTo>
                  <a:lnTo>
                    <a:pt x="4499312" y="705400"/>
                  </a:lnTo>
                  <a:lnTo>
                    <a:pt x="4498949" y="712913"/>
                  </a:lnTo>
                  <a:lnTo>
                    <a:pt x="4482031" y="753755"/>
                  </a:lnTo>
                  <a:lnTo>
                    <a:pt x="4465556" y="768725"/>
                  </a:lnTo>
                  <a:lnTo>
                    <a:pt x="4459902" y="77212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object 25">
              <a:extLst>
                <a:ext uri="{FF2B5EF4-FFF2-40B4-BE49-F238E27FC236}">
                  <a16:creationId xmlns:a16="http://schemas.microsoft.com/office/drawing/2014/main" id="{CAEB095F-0E60-48E9-9270-54B6F88636EC}"/>
                </a:ext>
              </a:extLst>
            </p:cNvPr>
            <p:cNvSpPr/>
            <p:nvPr/>
          </p:nvSpPr>
          <p:spPr>
            <a:xfrm>
              <a:off x="6796631" y="334588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9"/>
                  </a:lnTo>
                  <a:lnTo>
                    <a:pt x="190648" y="0"/>
                  </a:lnTo>
                  <a:lnTo>
                    <a:pt x="200014" y="229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F4444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4" name="object 26">
              <a:extLst>
                <a:ext uri="{FF2B5EF4-FFF2-40B4-BE49-F238E27FC236}">
                  <a16:creationId xmlns:a16="http://schemas.microsoft.com/office/drawing/2014/main" id="{EA69F1B5-F943-4D9D-AFDC-0C5DC0A8790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11020" y="3460276"/>
              <a:ext cx="152519" cy="152519"/>
            </a:xfrm>
            <a:prstGeom prst="rect">
              <a:avLst/>
            </a:prstGeom>
          </p:spPr>
        </p:pic>
      </p:grpSp>
      <p:sp>
        <p:nvSpPr>
          <p:cNvPr id="85" name="object 27">
            <a:extLst>
              <a:ext uri="{FF2B5EF4-FFF2-40B4-BE49-F238E27FC236}">
                <a16:creationId xmlns:a16="http://schemas.microsoft.com/office/drawing/2014/main" id="{C924BDA9-5CD2-480E-9B8D-221B23E78757}"/>
              </a:ext>
            </a:extLst>
          </p:cNvPr>
          <p:cNvSpPr txBox="1"/>
          <p:nvPr/>
        </p:nvSpPr>
        <p:spPr>
          <a:xfrm>
            <a:off x="5488311" y="2452296"/>
            <a:ext cx="1720691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流量过载预案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D0D5DA"/>
                </a:solidFill>
                <a:latin typeface="微软雅黑"/>
                <a:cs typeface="微软雅黑"/>
              </a:rPr>
              <a:t>服务器动态扩容，制定限流排队机制。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86" name="object 28">
            <a:extLst>
              <a:ext uri="{FF2B5EF4-FFF2-40B4-BE49-F238E27FC236}">
                <a16:creationId xmlns:a16="http://schemas.microsoft.com/office/drawing/2014/main" id="{0063EFA7-8995-46A4-A2D4-4797B89289C1}"/>
              </a:ext>
            </a:extLst>
          </p:cNvPr>
          <p:cNvGrpSpPr/>
          <p:nvPr/>
        </p:nvGrpSpPr>
        <p:grpSpPr>
          <a:xfrm>
            <a:off x="4975934" y="3059914"/>
            <a:ext cx="3374708" cy="586264"/>
            <a:chOff x="6634579" y="4079885"/>
            <a:chExt cx="4499610" cy="781685"/>
          </a:xfrm>
        </p:grpSpPr>
        <p:sp>
          <p:nvSpPr>
            <p:cNvPr id="87" name="object 29">
              <a:extLst>
                <a:ext uri="{FF2B5EF4-FFF2-40B4-BE49-F238E27FC236}">
                  <a16:creationId xmlns:a16="http://schemas.microsoft.com/office/drawing/2014/main" id="{7B7D4560-9253-45BC-926C-37A2F8ABCA0D}"/>
                </a:ext>
              </a:extLst>
            </p:cNvPr>
            <p:cNvSpPr/>
            <p:nvPr/>
          </p:nvSpPr>
          <p:spPr>
            <a:xfrm>
              <a:off x="6634579" y="4079885"/>
              <a:ext cx="4499610" cy="781685"/>
            </a:xfrm>
            <a:custGeom>
              <a:avLst/>
              <a:gdLst/>
              <a:ahLst/>
              <a:cxnLst/>
              <a:rect l="l" t="t" r="r" b="b"/>
              <a:pathLst>
                <a:path w="4499609" h="781685">
                  <a:moveTo>
                    <a:pt x="4423053" y="781660"/>
                  </a:moveTo>
                  <a:lnTo>
                    <a:pt x="76259" y="781660"/>
                  </a:lnTo>
                  <a:lnTo>
                    <a:pt x="68747" y="781297"/>
                  </a:lnTo>
                  <a:lnTo>
                    <a:pt x="27904" y="764379"/>
                  </a:lnTo>
                  <a:lnTo>
                    <a:pt x="3265" y="727504"/>
                  </a:lnTo>
                  <a:lnTo>
                    <a:pt x="0" y="705400"/>
                  </a:lnTo>
                  <a:lnTo>
                    <a:pt x="0" y="76259"/>
                  </a:lnTo>
                  <a:lnTo>
                    <a:pt x="12840" y="33884"/>
                  </a:lnTo>
                  <a:lnTo>
                    <a:pt x="47076" y="5804"/>
                  </a:lnTo>
                  <a:lnTo>
                    <a:pt x="76259" y="0"/>
                  </a:lnTo>
                  <a:lnTo>
                    <a:pt x="4423053" y="0"/>
                  </a:lnTo>
                  <a:lnTo>
                    <a:pt x="4465428" y="12840"/>
                  </a:lnTo>
                  <a:lnTo>
                    <a:pt x="4493507" y="47076"/>
                  </a:lnTo>
                  <a:lnTo>
                    <a:pt x="4499312" y="76259"/>
                  </a:lnTo>
                  <a:lnTo>
                    <a:pt x="4499312" y="705400"/>
                  </a:lnTo>
                  <a:lnTo>
                    <a:pt x="4486472" y="747776"/>
                  </a:lnTo>
                  <a:lnTo>
                    <a:pt x="4452236" y="775855"/>
                  </a:lnTo>
                  <a:lnTo>
                    <a:pt x="4423053" y="781660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object 30">
              <a:extLst>
                <a:ext uri="{FF2B5EF4-FFF2-40B4-BE49-F238E27FC236}">
                  <a16:creationId xmlns:a16="http://schemas.microsoft.com/office/drawing/2014/main" id="{EC745EB1-86EA-401E-9D7C-F4EA23AB1A55}"/>
                </a:ext>
              </a:extLst>
            </p:cNvPr>
            <p:cNvSpPr/>
            <p:nvPr/>
          </p:nvSpPr>
          <p:spPr>
            <a:xfrm>
              <a:off x="6634579" y="4079885"/>
              <a:ext cx="4499610" cy="781685"/>
            </a:xfrm>
            <a:custGeom>
              <a:avLst/>
              <a:gdLst/>
              <a:ahLst/>
              <a:cxnLst/>
              <a:rect l="l" t="t" r="r" b="b"/>
              <a:pathLst>
                <a:path w="4499609" h="781685">
                  <a:moveTo>
                    <a:pt x="4423053" y="781660"/>
                  </a:moveTo>
                  <a:lnTo>
                    <a:pt x="76259" y="781660"/>
                  </a:lnTo>
                  <a:lnTo>
                    <a:pt x="68747" y="781297"/>
                  </a:lnTo>
                  <a:lnTo>
                    <a:pt x="27904" y="764379"/>
                  </a:lnTo>
                  <a:lnTo>
                    <a:pt x="3265" y="727504"/>
                  </a:lnTo>
                  <a:lnTo>
                    <a:pt x="0" y="705400"/>
                  </a:lnTo>
                  <a:lnTo>
                    <a:pt x="0" y="76259"/>
                  </a:lnTo>
                  <a:lnTo>
                    <a:pt x="12840" y="33884"/>
                  </a:lnTo>
                  <a:lnTo>
                    <a:pt x="47076" y="5804"/>
                  </a:lnTo>
                  <a:lnTo>
                    <a:pt x="76259" y="0"/>
                  </a:lnTo>
                  <a:lnTo>
                    <a:pt x="4423053" y="0"/>
                  </a:lnTo>
                  <a:lnTo>
                    <a:pt x="4459902" y="9532"/>
                  </a:lnTo>
                  <a:lnTo>
                    <a:pt x="71878" y="9532"/>
                  </a:lnTo>
                  <a:lnTo>
                    <a:pt x="67538" y="9959"/>
                  </a:lnTo>
                  <a:lnTo>
                    <a:pt x="32174" y="25978"/>
                  </a:lnTo>
                  <a:lnTo>
                    <a:pt x="11669" y="58944"/>
                  </a:lnTo>
                  <a:lnTo>
                    <a:pt x="9532" y="71878"/>
                  </a:lnTo>
                  <a:lnTo>
                    <a:pt x="9532" y="709781"/>
                  </a:lnTo>
                  <a:lnTo>
                    <a:pt x="23212" y="746115"/>
                  </a:lnTo>
                  <a:lnTo>
                    <a:pt x="54772" y="768725"/>
                  </a:lnTo>
                  <a:lnTo>
                    <a:pt x="71878" y="772127"/>
                  </a:lnTo>
                  <a:lnTo>
                    <a:pt x="4459901" y="772127"/>
                  </a:lnTo>
                  <a:lnTo>
                    <a:pt x="4459037" y="772645"/>
                  </a:lnTo>
                  <a:lnTo>
                    <a:pt x="4452235" y="775855"/>
                  </a:lnTo>
                  <a:lnTo>
                    <a:pt x="4445156" y="778394"/>
                  </a:lnTo>
                  <a:lnTo>
                    <a:pt x="4437933" y="780209"/>
                  </a:lnTo>
                  <a:lnTo>
                    <a:pt x="4430565" y="781297"/>
                  </a:lnTo>
                  <a:lnTo>
                    <a:pt x="4423053" y="781660"/>
                  </a:lnTo>
                  <a:close/>
                </a:path>
                <a:path w="4499609" h="781685">
                  <a:moveTo>
                    <a:pt x="4459901" y="772127"/>
                  </a:moveTo>
                  <a:lnTo>
                    <a:pt x="4427434" y="772127"/>
                  </a:lnTo>
                  <a:lnTo>
                    <a:pt x="4431773" y="771700"/>
                  </a:lnTo>
                  <a:lnTo>
                    <a:pt x="4440367" y="769990"/>
                  </a:lnTo>
                  <a:lnTo>
                    <a:pt x="4473333" y="749485"/>
                  </a:lnTo>
                  <a:lnTo>
                    <a:pt x="4489352" y="714121"/>
                  </a:lnTo>
                  <a:lnTo>
                    <a:pt x="4489780" y="709781"/>
                  </a:lnTo>
                  <a:lnTo>
                    <a:pt x="4489780" y="71878"/>
                  </a:lnTo>
                  <a:lnTo>
                    <a:pt x="4476100" y="35544"/>
                  </a:lnTo>
                  <a:lnTo>
                    <a:pt x="4444227" y="12840"/>
                  </a:lnTo>
                  <a:lnTo>
                    <a:pt x="4427434" y="9532"/>
                  </a:lnTo>
                  <a:lnTo>
                    <a:pt x="4459902" y="9532"/>
                  </a:lnTo>
                  <a:lnTo>
                    <a:pt x="4490297" y="40274"/>
                  </a:lnTo>
                  <a:lnTo>
                    <a:pt x="4499312" y="705400"/>
                  </a:lnTo>
                  <a:lnTo>
                    <a:pt x="4498949" y="712913"/>
                  </a:lnTo>
                  <a:lnTo>
                    <a:pt x="4482031" y="753755"/>
                  </a:lnTo>
                  <a:lnTo>
                    <a:pt x="4465556" y="768725"/>
                  </a:lnTo>
                  <a:lnTo>
                    <a:pt x="4459901" y="77212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bject 31">
              <a:extLst>
                <a:ext uri="{FF2B5EF4-FFF2-40B4-BE49-F238E27FC236}">
                  <a16:creationId xmlns:a16="http://schemas.microsoft.com/office/drawing/2014/main" id="{4825D050-3857-452A-94E5-C6AA0F9D7636}"/>
                </a:ext>
              </a:extLst>
            </p:cNvPr>
            <p:cNvSpPr/>
            <p:nvPr/>
          </p:nvSpPr>
          <p:spPr>
            <a:xfrm>
              <a:off x="6796631" y="428006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6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97316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0" name="object 32">
              <a:extLst>
                <a:ext uri="{FF2B5EF4-FFF2-40B4-BE49-F238E27FC236}">
                  <a16:creationId xmlns:a16="http://schemas.microsoft.com/office/drawing/2014/main" id="{B5468E7B-09A2-426E-8DAA-3BEB27C3CDA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11020" y="4394455"/>
              <a:ext cx="152519" cy="152519"/>
            </a:xfrm>
            <a:prstGeom prst="rect">
              <a:avLst/>
            </a:prstGeom>
          </p:spPr>
        </p:pic>
      </p:grpSp>
      <p:sp>
        <p:nvSpPr>
          <p:cNvPr id="91" name="object 33">
            <a:extLst>
              <a:ext uri="{FF2B5EF4-FFF2-40B4-BE49-F238E27FC236}">
                <a16:creationId xmlns:a16="http://schemas.microsoft.com/office/drawing/2014/main" id="{DD845F0C-034B-4FFF-A9E7-D218D49BC2B3}"/>
              </a:ext>
            </a:extLst>
          </p:cNvPr>
          <p:cNvSpPr txBox="1"/>
          <p:nvPr/>
        </p:nvSpPr>
        <p:spPr>
          <a:xfrm>
            <a:off x="5488310" y="3152930"/>
            <a:ext cx="1921193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规则漏洞修补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D0D5DA"/>
                </a:solidFill>
                <a:latin typeface="微软雅黑"/>
                <a:cs typeface="微软雅黑"/>
              </a:rPr>
              <a:t>建立防刷单风控拦截，实时监控异常数据。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92" name="object 34">
            <a:extLst>
              <a:ext uri="{FF2B5EF4-FFF2-40B4-BE49-F238E27FC236}">
                <a16:creationId xmlns:a16="http://schemas.microsoft.com/office/drawing/2014/main" id="{2DDEDECD-2203-4513-8948-52B650363789}"/>
              </a:ext>
            </a:extLst>
          </p:cNvPr>
          <p:cNvGrpSpPr/>
          <p:nvPr/>
        </p:nvGrpSpPr>
        <p:grpSpPr>
          <a:xfrm>
            <a:off x="4975934" y="3760548"/>
            <a:ext cx="3374708" cy="586264"/>
            <a:chOff x="6634579" y="5014064"/>
            <a:chExt cx="4499610" cy="781685"/>
          </a:xfrm>
        </p:grpSpPr>
        <p:sp>
          <p:nvSpPr>
            <p:cNvPr id="93" name="object 35">
              <a:extLst>
                <a:ext uri="{FF2B5EF4-FFF2-40B4-BE49-F238E27FC236}">
                  <a16:creationId xmlns:a16="http://schemas.microsoft.com/office/drawing/2014/main" id="{39D1BBB7-4AC2-4FD7-9451-22847F43A658}"/>
                </a:ext>
              </a:extLst>
            </p:cNvPr>
            <p:cNvSpPr/>
            <p:nvPr/>
          </p:nvSpPr>
          <p:spPr>
            <a:xfrm>
              <a:off x="6634579" y="5014064"/>
              <a:ext cx="4499610" cy="781685"/>
            </a:xfrm>
            <a:custGeom>
              <a:avLst/>
              <a:gdLst/>
              <a:ahLst/>
              <a:cxnLst/>
              <a:rect l="l" t="t" r="r" b="b"/>
              <a:pathLst>
                <a:path w="4499609" h="781685">
                  <a:moveTo>
                    <a:pt x="4423053" y="781660"/>
                  </a:moveTo>
                  <a:lnTo>
                    <a:pt x="76259" y="781660"/>
                  </a:lnTo>
                  <a:lnTo>
                    <a:pt x="68747" y="781297"/>
                  </a:lnTo>
                  <a:lnTo>
                    <a:pt x="27904" y="764379"/>
                  </a:lnTo>
                  <a:lnTo>
                    <a:pt x="3265" y="727504"/>
                  </a:lnTo>
                  <a:lnTo>
                    <a:pt x="0" y="705400"/>
                  </a:lnTo>
                  <a:lnTo>
                    <a:pt x="0" y="76259"/>
                  </a:lnTo>
                  <a:lnTo>
                    <a:pt x="12840" y="33884"/>
                  </a:lnTo>
                  <a:lnTo>
                    <a:pt x="47076" y="5804"/>
                  </a:lnTo>
                  <a:lnTo>
                    <a:pt x="76259" y="0"/>
                  </a:lnTo>
                  <a:lnTo>
                    <a:pt x="4423053" y="0"/>
                  </a:lnTo>
                  <a:lnTo>
                    <a:pt x="4465428" y="12840"/>
                  </a:lnTo>
                  <a:lnTo>
                    <a:pt x="4493507" y="47076"/>
                  </a:lnTo>
                  <a:lnTo>
                    <a:pt x="4499312" y="76259"/>
                  </a:lnTo>
                  <a:lnTo>
                    <a:pt x="4499312" y="705400"/>
                  </a:lnTo>
                  <a:lnTo>
                    <a:pt x="4486472" y="747776"/>
                  </a:lnTo>
                  <a:lnTo>
                    <a:pt x="4452236" y="775855"/>
                  </a:lnTo>
                  <a:lnTo>
                    <a:pt x="4423053" y="781660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object 36">
              <a:extLst>
                <a:ext uri="{FF2B5EF4-FFF2-40B4-BE49-F238E27FC236}">
                  <a16:creationId xmlns:a16="http://schemas.microsoft.com/office/drawing/2014/main" id="{5A21D022-7398-43FA-B2FB-35DE3BE812D6}"/>
                </a:ext>
              </a:extLst>
            </p:cNvPr>
            <p:cNvSpPr/>
            <p:nvPr/>
          </p:nvSpPr>
          <p:spPr>
            <a:xfrm>
              <a:off x="6634579" y="5014064"/>
              <a:ext cx="4499610" cy="781685"/>
            </a:xfrm>
            <a:custGeom>
              <a:avLst/>
              <a:gdLst/>
              <a:ahLst/>
              <a:cxnLst/>
              <a:rect l="l" t="t" r="r" b="b"/>
              <a:pathLst>
                <a:path w="4499609" h="781685">
                  <a:moveTo>
                    <a:pt x="4423053" y="781660"/>
                  </a:moveTo>
                  <a:lnTo>
                    <a:pt x="76259" y="781660"/>
                  </a:lnTo>
                  <a:lnTo>
                    <a:pt x="68747" y="781297"/>
                  </a:lnTo>
                  <a:lnTo>
                    <a:pt x="27904" y="764379"/>
                  </a:lnTo>
                  <a:lnTo>
                    <a:pt x="3265" y="727504"/>
                  </a:lnTo>
                  <a:lnTo>
                    <a:pt x="0" y="705400"/>
                  </a:lnTo>
                  <a:lnTo>
                    <a:pt x="0" y="76259"/>
                  </a:lnTo>
                  <a:lnTo>
                    <a:pt x="12840" y="33884"/>
                  </a:lnTo>
                  <a:lnTo>
                    <a:pt x="47076" y="5804"/>
                  </a:lnTo>
                  <a:lnTo>
                    <a:pt x="76259" y="0"/>
                  </a:lnTo>
                  <a:lnTo>
                    <a:pt x="4423053" y="0"/>
                  </a:lnTo>
                  <a:lnTo>
                    <a:pt x="4459902" y="9532"/>
                  </a:lnTo>
                  <a:lnTo>
                    <a:pt x="71878" y="9532"/>
                  </a:lnTo>
                  <a:lnTo>
                    <a:pt x="67538" y="9959"/>
                  </a:lnTo>
                  <a:lnTo>
                    <a:pt x="32174" y="25978"/>
                  </a:lnTo>
                  <a:lnTo>
                    <a:pt x="11669" y="58944"/>
                  </a:lnTo>
                  <a:lnTo>
                    <a:pt x="9532" y="71878"/>
                  </a:lnTo>
                  <a:lnTo>
                    <a:pt x="9532" y="709781"/>
                  </a:lnTo>
                  <a:lnTo>
                    <a:pt x="9840" y="712912"/>
                  </a:lnTo>
                  <a:lnTo>
                    <a:pt x="9959" y="714121"/>
                  </a:lnTo>
                  <a:lnTo>
                    <a:pt x="25978" y="749485"/>
                  </a:lnTo>
                  <a:lnTo>
                    <a:pt x="58944" y="769990"/>
                  </a:lnTo>
                  <a:lnTo>
                    <a:pt x="71878" y="772127"/>
                  </a:lnTo>
                  <a:lnTo>
                    <a:pt x="4459902" y="772127"/>
                  </a:lnTo>
                  <a:lnTo>
                    <a:pt x="4459037" y="772645"/>
                  </a:lnTo>
                  <a:lnTo>
                    <a:pt x="4452235" y="775855"/>
                  </a:lnTo>
                  <a:lnTo>
                    <a:pt x="4445156" y="778394"/>
                  </a:lnTo>
                  <a:lnTo>
                    <a:pt x="4437933" y="780208"/>
                  </a:lnTo>
                  <a:lnTo>
                    <a:pt x="4430565" y="781297"/>
                  </a:lnTo>
                  <a:lnTo>
                    <a:pt x="4423053" y="781660"/>
                  </a:lnTo>
                  <a:close/>
                </a:path>
                <a:path w="4499609" h="781685">
                  <a:moveTo>
                    <a:pt x="4459902" y="772127"/>
                  </a:moveTo>
                  <a:lnTo>
                    <a:pt x="4427434" y="772127"/>
                  </a:lnTo>
                  <a:lnTo>
                    <a:pt x="4431773" y="771700"/>
                  </a:lnTo>
                  <a:lnTo>
                    <a:pt x="4440367" y="769990"/>
                  </a:lnTo>
                  <a:lnTo>
                    <a:pt x="4473333" y="749485"/>
                  </a:lnTo>
                  <a:lnTo>
                    <a:pt x="4489352" y="714121"/>
                  </a:lnTo>
                  <a:lnTo>
                    <a:pt x="4489780" y="709781"/>
                  </a:lnTo>
                  <a:lnTo>
                    <a:pt x="4489780" y="71878"/>
                  </a:lnTo>
                  <a:lnTo>
                    <a:pt x="4489471" y="68747"/>
                  </a:lnTo>
                  <a:lnTo>
                    <a:pt x="4489352" y="67538"/>
                  </a:lnTo>
                  <a:lnTo>
                    <a:pt x="4473333" y="32174"/>
                  </a:lnTo>
                  <a:lnTo>
                    <a:pt x="4440367" y="11669"/>
                  </a:lnTo>
                  <a:lnTo>
                    <a:pt x="4427434" y="9532"/>
                  </a:lnTo>
                  <a:lnTo>
                    <a:pt x="4459902" y="9532"/>
                  </a:lnTo>
                  <a:lnTo>
                    <a:pt x="4490297" y="40274"/>
                  </a:lnTo>
                  <a:lnTo>
                    <a:pt x="4499312" y="705400"/>
                  </a:lnTo>
                  <a:lnTo>
                    <a:pt x="4498949" y="712912"/>
                  </a:lnTo>
                  <a:lnTo>
                    <a:pt x="4482031" y="753755"/>
                  </a:lnTo>
                  <a:lnTo>
                    <a:pt x="4465556" y="768725"/>
                  </a:lnTo>
                  <a:lnTo>
                    <a:pt x="4459902" y="77212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5" name="object 37">
              <a:extLst>
                <a:ext uri="{FF2B5EF4-FFF2-40B4-BE49-F238E27FC236}">
                  <a16:creationId xmlns:a16="http://schemas.microsoft.com/office/drawing/2014/main" id="{A6F915CD-4191-4574-88E9-A0BD6941E2A4}"/>
                </a:ext>
              </a:extLst>
            </p:cNvPr>
            <p:cNvSpPr/>
            <p:nvPr/>
          </p:nvSpPr>
          <p:spPr>
            <a:xfrm>
              <a:off x="6796631" y="5214245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6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6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79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9B30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6" name="object 38">
              <a:extLst>
                <a:ext uri="{FF2B5EF4-FFF2-40B4-BE49-F238E27FC236}">
                  <a16:creationId xmlns:a16="http://schemas.microsoft.com/office/drawing/2014/main" id="{6E7FEE8A-0FD8-4CD2-ADF1-CBF681FB439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91955" y="5328634"/>
              <a:ext cx="190648" cy="152519"/>
            </a:xfrm>
            <a:prstGeom prst="rect">
              <a:avLst/>
            </a:prstGeom>
          </p:spPr>
        </p:pic>
      </p:grpSp>
      <p:sp>
        <p:nvSpPr>
          <p:cNvPr id="97" name="object 39">
            <a:extLst>
              <a:ext uri="{FF2B5EF4-FFF2-40B4-BE49-F238E27FC236}">
                <a16:creationId xmlns:a16="http://schemas.microsoft.com/office/drawing/2014/main" id="{325BCC3D-A557-4BE5-8D06-8AE0CDE95C1C}"/>
              </a:ext>
            </a:extLst>
          </p:cNvPr>
          <p:cNvSpPr txBox="1"/>
          <p:nvPr/>
        </p:nvSpPr>
        <p:spPr>
          <a:xfrm>
            <a:off x="5488311" y="3853564"/>
            <a:ext cx="2021681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舆情风险应对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dirty="0">
                <a:solidFill>
                  <a:srgbClr val="D0D5DA"/>
                </a:solidFill>
                <a:latin typeface="微软雅黑"/>
                <a:cs typeface="微软雅黑"/>
              </a:rPr>
              <a:t>全网舆情监测，准备标准危机公关SOP</a:t>
            </a:r>
            <a:r>
              <a:rPr sz="713" kern="0" spc="-15" dirty="0">
                <a:solidFill>
                  <a:srgbClr val="D0D5DA"/>
                </a:solidFill>
                <a:latin typeface="微软雅黑"/>
                <a:cs typeface="微软雅黑"/>
              </a:rPr>
              <a:t>预案。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98" name="object 40">
            <a:extLst>
              <a:ext uri="{FF2B5EF4-FFF2-40B4-BE49-F238E27FC236}">
                <a16:creationId xmlns:a16="http://schemas.microsoft.com/office/drawing/2014/main" id="{5BE28FDD-2CF6-4AC8-8235-4B1CF2DAA15F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78473" y="1973215"/>
            <a:ext cx="686336" cy="68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06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活动效果评估与复盘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活动全周期运营</a:t>
            </a:r>
          </a:p>
        </p:txBody>
      </p:sp>
      <p:grpSp>
        <p:nvGrpSpPr>
          <p:cNvPr id="4" name="object 5">
            <a:extLst>
              <a:ext uri="{FF2B5EF4-FFF2-40B4-BE49-F238E27FC236}">
                <a16:creationId xmlns:a16="http://schemas.microsoft.com/office/drawing/2014/main" id="{85C0C31C-3E49-456C-ACF7-BA437E9683C4}"/>
              </a:ext>
            </a:extLst>
          </p:cNvPr>
          <p:cNvGrpSpPr/>
          <p:nvPr/>
        </p:nvGrpSpPr>
        <p:grpSpPr>
          <a:xfrm>
            <a:off x="464647" y="1185937"/>
            <a:ext cx="4682966" cy="1615916"/>
            <a:chOff x="610076" y="1448931"/>
            <a:chExt cx="6243955" cy="2154555"/>
          </a:xfrm>
        </p:grpSpPr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B962AC2F-A5E7-46DC-A8F7-E3330494CD2D}"/>
                </a:ext>
              </a:extLst>
            </p:cNvPr>
            <p:cNvSpPr/>
            <p:nvPr/>
          </p:nvSpPr>
          <p:spPr>
            <a:xfrm>
              <a:off x="648206" y="1448931"/>
              <a:ext cx="6205855" cy="2154555"/>
            </a:xfrm>
            <a:custGeom>
              <a:avLst/>
              <a:gdLst/>
              <a:ahLst/>
              <a:cxnLst/>
              <a:rect l="l" t="t" r="r" b="b"/>
              <a:pathLst>
                <a:path w="6205855" h="2154554">
                  <a:moveTo>
                    <a:pt x="6053100" y="2154331"/>
                  </a:moveTo>
                  <a:lnTo>
                    <a:pt x="106878" y="2154331"/>
                  </a:lnTo>
                  <a:lnTo>
                    <a:pt x="99439" y="2153354"/>
                  </a:lnTo>
                  <a:lnTo>
                    <a:pt x="63675" y="2138889"/>
                  </a:lnTo>
                  <a:lnTo>
                    <a:pt x="33503" y="2109660"/>
                  </a:lnTo>
                  <a:lnTo>
                    <a:pt x="13505" y="2073710"/>
                  </a:lnTo>
                  <a:lnTo>
                    <a:pt x="2197" y="2031567"/>
                  </a:lnTo>
                  <a:lnTo>
                    <a:pt x="0" y="2001812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6053100" y="0"/>
                  </a:lnTo>
                  <a:lnTo>
                    <a:pt x="6097374" y="6565"/>
                  </a:lnTo>
                  <a:lnTo>
                    <a:pt x="6137835" y="25704"/>
                  </a:lnTo>
                  <a:lnTo>
                    <a:pt x="6170999" y="55760"/>
                  </a:lnTo>
                  <a:lnTo>
                    <a:pt x="6194008" y="94152"/>
                  </a:lnTo>
                  <a:lnTo>
                    <a:pt x="6204886" y="137569"/>
                  </a:lnTo>
                  <a:lnTo>
                    <a:pt x="6205619" y="152519"/>
                  </a:lnTo>
                  <a:lnTo>
                    <a:pt x="6205619" y="2001812"/>
                  </a:lnTo>
                  <a:lnTo>
                    <a:pt x="6199053" y="2046087"/>
                  </a:lnTo>
                  <a:lnTo>
                    <a:pt x="6179914" y="2086547"/>
                  </a:lnTo>
                  <a:lnTo>
                    <a:pt x="6149858" y="2119712"/>
                  </a:lnTo>
                  <a:lnTo>
                    <a:pt x="6111466" y="2142721"/>
                  </a:lnTo>
                  <a:lnTo>
                    <a:pt x="6068050" y="2153599"/>
                  </a:lnTo>
                  <a:lnTo>
                    <a:pt x="6053100" y="21543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7">
              <a:extLst>
                <a:ext uri="{FF2B5EF4-FFF2-40B4-BE49-F238E27FC236}">
                  <a16:creationId xmlns:a16="http://schemas.microsoft.com/office/drawing/2014/main" id="{239CD677-95FD-4600-9AB1-D8AAE542B638}"/>
                </a:ext>
              </a:extLst>
            </p:cNvPr>
            <p:cNvSpPr/>
            <p:nvPr/>
          </p:nvSpPr>
          <p:spPr>
            <a:xfrm>
              <a:off x="610076" y="1448931"/>
              <a:ext cx="153035" cy="2154555"/>
            </a:xfrm>
            <a:custGeom>
              <a:avLst/>
              <a:gdLst/>
              <a:ahLst/>
              <a:cxnLst/>
              <a:rect l="l" t="t" r="r" b="b"/>
              <a:pathLst>
                <a:path w="153034" h="2154554">
                  <a:moveTo>
                    <a:pt x="152519" y="2154331"/>
                  </a:moveTo>
                  <a:lnTo>
                    <a:pt x="108311" y="2147801"/>
                  </a:lnTo>
                  <a:lnTo>
                    <a:pt x="67767" y="2128651"/>
                  </a:lnTo>
                  <a:lnTo>
                    <a:pt x="34560" y="2098522"/>
                  </a:lnTo>
                  <a:lnTo>
                    <a:pt x="11609" y="2060178"/>
                  </a:lnTo>
                  <a:lnTo>
                    <a:pt x="725" y="2016837"/>
                  </a:lnTo>
                  <a:lnTo>
                    <a:pt x="0" y="2001812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4" y="80549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2001812"/>
                  </a:lnTo>
                  <a:lnTo>
                    <a:pt x="79524" y="2046020"/>
                  </a:lnTo>
                  <a:lnTo>
                    <a:pt x="89099" y="2086563"/>
                  </a:lnTo>
                  <a:lnTo>
                    <a:pt x="110143" y="2128651"/>
                  </a:lnTo>
                  <a:lnTo>
                    <a:pt x="145006" y="2153606"/>
                  </a:lnTo>
                  <a:lnTo>
                    <a:pt x="152519" y="215433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2F9CF5CB-74EA-4217-B5A9-83D2778272AC}"/>
                </a:ext>
              </a:extLst>
            </p:cNvPr>
            <p:cNvSpPr/>
            <p:nvPr/>
          </p:nvSpPr>
          <p:spPr>
            <a:xfrm>
              <a:off x="915114" y="1677709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id="{BFF52887-3A45-4C63-BA2E-6DF68C0FBBB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0906" y="1763501"/>
              <a:ext cx="133454" cy="133454"/>
            </a:xfrm>
            <a:prstGeom prst="rect">
              <a:avLst/>
            </a:prstGeom>
          </p:spPr>
        </p:pic>
      </p:grpSp>
      <p:sp>
        <p:nvSpPr>
          <p:cNvPr id="11" name="object 10">
            <a:extLst>
              <a:ext uri="{FF2B5EF4-FFF2-40B4-BE49-F238E27FC236}">
                <a16:creationId xmlns:a16="http://schemas.microsoft.com/office/drawing/2014/main" id="{931A4EA4-4BE1-40F0-B70C-45081401B074}"/>
              </a:ext>
            </a:extLst>
          </p:cNvPr>
          <p:cNvSpPr txBox="1"/>
          <p:nvPr/>
        </p:nvSpPr>
        <p:spPr>
          <a:xfrm>
            <a:off x="998470" y="1369444"/>
            <a:ext cx="116300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三大核心评估指标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1">
            <a:extLst>
              <a:ext uri="{FF2B5EF4-FFF2-40B4-BE49-F238E27FC236}">
                <a16:creationId xmlns:a16="http://schemas.microsoft.com/office/drawing/2014/main" id="{107C9E78-2E98-433B-A426-0E3014074381}"/>
              </a:ext>
            </a:extLst>
          </p:cNvPr>
          <p:cNvGrpSpPr/>
          <p:nvPr/>
        </p:nvGrpSpPr>
        <p:grpSpPr>
          <a:xfrm>
            <a:off x="693189" y="1700453"/>
            <a:ext cx="1352073" cy="930116"/>
            <a:chOff x="914800" y="2134953"/>
            <a:chExt cx="1802764" cy="1240155"/>
          </a:xfrm>
        </p:grpSpPr>
        <p:pic>
          <p:nvPicPr>
            <p:cNvPr id="13" name="object 12">
              <a:extLst>
                <a:ext uri="{FF2B5EF4-FFF2-40B4-BE49-F238E27FC236}">
                  <a16:creationId xmlns:a16="http://schemas.microsoft.com/office/drawing/2014/main" id="{8B7094EE-A300-4E5A-BE29-E80D765FA95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646" y="2144799"/>
              <a:ext cx="1782566" cy="1220152"/>
            </a:xfrm>
            <a:prstGeom prst="rect">
              <a:avLst/>
            </a:prstGeom>
          </p:spPr>
        </p:pic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C73DD24A-F053-47A2-A898-6653EF17B667}"/>
                </a:ext>
              </a:extLst>
            </p:cNvPr>
            <p:cNvSpPr/>
            <p:nvPr/>
          </p:nvSpPr>
          <p:spPr>
            <a:xfrm>
              <a:off x="919880" y="2140033"/>
              <a:ext cx="1792605" cy="1229995"/>
            </a:xfrm>
            <a:custGeom>
              <a:avLst/>
              <a:gdLst/>
              <a:ahLst/>
              <a:cxnLst/>
              <a:rect l="l" t="t" r="r" b="b"/>
              <a:pathLst>
                <a:path w="1792605" h="1229995">
                  <a:moveTo>
                    <a:pt x="0" y="112006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89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682476" y="0"/>
                  </a:lnTo>
                  <a:lnTo>
                    <a:pt x="1689673" y="0"/>
                  </a:lnTo>
                  <a:lnTo>
                    <a:pt x="1696802" y="702"/>
                  </a:lnTo>
                  <a:lnTo>
                    <a:pt x="1737394" y="14475"/>
                  </a:lnTo>
                  <a:lnTo>
                    <a:pt x="1769624" y="42734"/>
                  </a:lnTo>
                  <a:lnTo>
                    <a:pt x="1773623" y="48719"/>
                  </a:lnTo>
                  <a:lnTo>
                    <a:pt x="1777622" y="54704"/>
                  </a:lnTo>
                  <a:lnTo>
                    <a:pt x="1791396" y="95296"/>
                  </a:lnTo>
                  <a:lnTo>
                    <a:pt x="1792099" y="109623"/>
                  </a:lnTo>
                  <a:lnTo>
                    <a:pt x="1792099" y="1120061"/>
                  </a:lnTo>
                  <a:lnTo>
                    <a:pt x="1783754" y="1162012"/>
                  </a:lnTo>
                  <a:lnTo>
                    <a:pt x="1773623" y="1180964"/>
                  </a:lnTo>
                  <a:lnTo>
                    <a:pt x="1769624" y="1186949"/>
                  </a:lnTo>
                  <a:lnTo>
                    <a:pt x="1743379" y="1211209"/>
                  </a:lnTo>
                  <a:lnTo>
                    <a:pt x="1737394" y="1215208"/>
                  </a:lnTo>
                  <a:lnTo>
                    <a:pt x="1731076" y="1218585"/>
                  </a:lnTo>
                  <a:lnTo>
                    <a:pt x="1724426" y="1221340"/>
                  </a:lnTo>
                  <a:lnTo>
                    <a:pt x="1717776" y="1224094"/>
                  </a:lnTo>
                  <a:lnTo>
                    <a:pt x="1682476" y="1229684"/>
                  </a:lnTo>
                  <a:lnTo>
                    <a:pt x="109623" y="1229684"/>
                  </a:lnTo>
                  <a:lnTo>
                    <a:pt x="102425" y="1229684"/>
                  </a:lnTo>
                  <a:lnTo>
                    <a:pt x="95296" y="1228982"/>
                  </a:lnTo>
                  <a:lnTo>
                    <a:pt x="88236" y="1227578"/>
                  </a:lnTo>
                  <a:lnTo>
                    <a:pt x="81177" y="1226173"/>
                  </a:lnTo>
                  <a:lnTo>
                    <a:pt x="74322" y="1224094"/>
                  </a:lnTo>
                  <a:lnTo>
                    <a:pt x="67672" y="1221340"/>
                  </a:lnTo>
                  <a:lnTo>
                    <a:pt x="61022" y="1218585"/>
                  </a:lnTo>
                  <a:lnTo>
                    <a:pt x="54704" y="1215208"/>
                  </a:lnTo>
                  <a:lnTo>
                    <a:pt x="48719" y="1211209"/>
                  </a:lnTo>
                  <a:lnTo>
                    <a:pt x="42734" y="1207210"/>
                  </a:lnTo>
                  <a:lnTo>
                    <a:pt x="18474" y="1180964"/>
                  </a:lnTo>
                  <a:lnTo>
                    <a:pt x="14475" y="1174979"/>
                  </a:lnTo>
                  <a:lnTo>
                    <a:pt x="11099" y="1168662"/>
                  </a:lnTo>
                  <a:lnTo>
                    <a:pt x="8344" y="1162012"/>
                  </a:lnTo>
                  <a:lnTo>
                    <a:pt x="5589" y="1155362"/>
                  </a:lnTo>
                  <a:lnTo>
                    <a:pt x="3510" y="1148507"/>
                  </a:lnTo>
                  <a:lnTo>
                    <a:pt x="2106" y="1141448"/>
                  </a:lnTo>
                  <a:lnTo>
                    <a:pt x="702" y="1134388"/>
                  </a:lnTo>
                  <a:lnTo>
                    <a:pt x="0" y="1127259"/>
                  </a:lnTo>
                  <a:lnTo>
                    <a:pt x="0" y="1120061"/>
                  </a:lnTo>
                  <a:close/>
                </a:path>
              </a:pathLst>
            </a:custGeom>
            <a:ln w="9532">
              <a:solidFill>
                <a:srgbClr val="BEDA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4">
              <a:extLst>
                <a:ext uri="{FF2B5EF4-FFF2-40B4-BE49-F238E27FC236}">
                  <a16:creationId xmlns:a16="http://schemas.microsoft.com/office/drawing/2014/main" id="{45271884-D6AB-4F04-857B-F9E248972D2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9580" y="2325915"/>
              <a:ext cx="352700" cy="285973"/>
            </a:xfrm>
            <a:prstGeom prst="rect">
              <a:avLst/>
            </a:prstGeom>
          </p:spPr>
        </p:pic>
      </p:grpSp>
      <p:sp>
        <p:nvSpPr>
          <p:cNvPr id="16" name="object 15">
            <a:extLst>
              <a:ext uri="{FF2B5EF4-FFF2-40B4-BE49-F238E27FC236}">
                <a16:creationId xmlns:a16="http://schemas.microsoft.com/office/drawing/2014/main" id="{201F357A-063C-4106-AA6F-FF17D8F3FF59}"/>
              </a:ext>
            </a:extLst>
          </p:cNvPr>
          <p:cNvSpPr txBox="1"/>
          <p:nvPr/>
        </p:nvSpPr>
        <p:spPr>
          <a:xfrm>
            <a:off x="971996" y="2071508"/>
            <a:ext cx="794861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algn="ctr" defTabSz="685800">
              <a:spcBef>
                <a:spcPts val="683"/>
              </a:spcBef>
            </a:pPr>
            <a:r>
              <a:rPr sz="938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流量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曝光量 / 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PV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 / 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UV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6">
            <a:extLst>
              <a:ext uri="{FF2B5EF4-FFF2-40B4-BE49-F238E27FC236}">
                <a16:creationId xmlns:a16="http://schemas.microsoft.com/office/drawing/2014/main" id="{C645C52A-C519-4EFF-8D7A-14F56CAE1149}"/>
              </a:ext>
            </a:extLst>
          </p:cNvPr>
          <p:cNvGrpSpPr/>
          <p:nvPr/>
        </p:nvGrpSpPr>
        <p:grpSpPr>
          <a:xfrm>
            <a:off x="2158802" y="1700453"/>
            <a:ext cx="1352073" cy="930116"/>
            <a:chOff x="2868951" y="2134953"/>
            <a:chExt cx="1802764" cy="1240155"/>
          </a:xfrm>
        </p:grpSpPr>
        <p:pic>
          <p:nvPicPr>
            <p:cNvPr id="18" name="object 17">
              <a:extLst>
                <a:ext uri="{FF2B5EF4-FFF2-40B4-BE49-F238E27FC236}">
                  <a16:creationId xmlns:a16="http://schemas.microsoft.com/office/drawing/2014/main" id="{4E5B1327-2E13-427B-8A4A-B48DEC8EDC3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78797" y="2144799"/>
              <a:ext cx="1782566" cy="1220152"/>
            </a:xfrm>
            <a:prstGeom prst="rect">
              <a:avLst/>
            </a:prstGeom>
          </p:spPr>
        </p:pic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C069B166-428D-43EE-966C-5F24054ED191}"/>
                </a:ext>
              </a:extLst>
            </p:cNvPr>
            <p:cNvSpPr/>
            <p:nvPr/>
          </p:nvSpPr>
          <p:spPr>
            <a:xfrm>
              <a:off x="2874031" y="2140033"/>
              <a:ext cx="1792605" cy="1229995"/>
            </a:xfrm>
            <a:custGeom>
              <a:avLst/>
              <a:gdLst/>
              <a:ahLst/>
              <a:cxnLst/>
              <a:rect l="l" t="t" r="r" b="b"/>
              <a:pathLst>
                <a:path w="1792604" h="1229995">
                  <a:moveTo>
                    <a:pt x="0" y="112006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5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682476" y="0"/>
                  </a:lnTo>
                  <a:lnTo>
                    <a:pt x="1689673" y="0"/>
                  </a:lnTo>
                  <a:lnTo>
                    <a:pt x="1696802" y="702"/>
                  </a:lnTo>
                  <a:lnTo>
                    <a:pt x="1737394" y="14475"/>
                  </a:lnTo>
                  <a:lnTo>
                    <a:pt x="1759990" y="32107"/>
                  </a:lnTo>
                  <a:lnTo>
                    <a:pt x="1765080" y="37197"/>
                  </a:lnTo>
                  <a:lnTo>
                    <a:pt x="1783754" y="67672"/>
                  </a:lnTo>
                  <a:lnTo>
                    <a:pt x="1786508" y="74322"/>
                  </a:lnTo>
                  <a:lnTo>
                    <a:pt x="1788587" y="81176"/>
                  </a:lnTo>
                  <a:lnTo>
                    <a:pt x="1789992" y="88236"/>
                  </a:lnTo>
                  <a:lnTo>
                    <a:pt x="1791396" y="95296"/>
                  </a:lnTo>
                  <a:lnTo>
                    <a:pt x="1792098" y="102425"/>
                  </a:lnTo>
                  <a:lnTo>
                    <a:pt x="1792099" y="109623"/>
                  </a:lnTo>
                  <a:lnTo>
                    <a:pt x="1792099" y="1120061"/>
                  </a:lnTo>
                  <a:lnTo>
                    <a:pt x="1792098" y="1127259"/>
                  </a:lnTo>
                  <a:lnTo>
                    <a:pt x="1791396" y="1134388"/>
                  </a:lnTo>
                  <a:lnTo>
                    <a:pt x="1789992" y="1141448"/>
                  </a:lnTo>
                  <a:lnTo>
                    <a:pt x="1788587" y="1148507"/>
                  </a:lnTo>
                  <a:lnTo>
                    <a:pt x="1786508" y="1155362"/>
                  </a:lnTo>
                  <a:lnTo>
                    <a:pt x="1783754" y="1162012"/>
                  </a:lnTo>
                  <a:lnTo>
                    <a:pt x="1780999" y="1168662"/>
                  </a:lnTo>
                  <a:lnTo>
                    <a:pt x="1754901" y="1202666"/>
                  </a:lnTo>
                  <a:lnTo>
                    <a:pt x="1743378" y="1211209"/>
                  </a:lnTo>
                  <a:lnTo>
                    <a:pt x="1737393" y="1215208"/>
                  </a:lnTo>
                  <a:lnTo>
                    <a:pt x="1731076" y="1218585"/>
                  </a:lnTo>
                  <a:lnTo>
                    <a:pt x="1724426" y="1221340"/>
                  </a:lnTo>
                  <a:lnTo>
                    <a:pt x="1717776" y="1224094"/>
                  </a:lnTo>
                  <a:lnTo>
                    <a:pt x="1682476" y="1229684"/>
                  </a:lnTo>
                  <a:lnTo>
                    <a:pt x="109623" y="1229684"/>
                  </a:lnTo>
                  <a:lnTo>
                    <a:pt x="102425" y="1229684"/>
                  </a:lnTo>
                  <a:lnTo>
                    <a:pt x="95296" y="1228982"/>
                  </a:lnTo>
                  <a:lnTo>
                    <a:pt x="88236" y="1227578"/>
                  </a:lnTo>
                  <a:lnTo>
                    <a:pt x="81177" y="1226173"/>
                  </a:lnTo>
                  <a:lnTo>
                    <a:pt x="74322" y="1224094"/>
                  </a:lnTo>
                  <a:lnTo>
                    <a:pt x="67672" y="1221340"/>
                  </a:lnTo>
                  <a:lnTo>
                    <a:pt x="61022" y="1218585"/>
                  </a:lnTo>
                  <a:lnTo>
                    <a:pt x="54704" y="1215208"/>
                  </a:lnTo>
                  <a:lnTo>
                    <a:pt x="48719" y="1211209"/>
                  </a:lnTo>
                  <a:lnTo>
                    <a:pt x="42734" y="1207210"/>
                  </a:lnTo>
                  <a:lnTo>
                    <a:pt x="37197" y="1202666"/>
                  </a:lnTo>
                  <a:lnTo>
                    <a:pt x="32107" y="1197576"/>
                  </a:lnTo>
                  <a:lnTo>
                    <a:pt x="27018" y="1192487"/>
                  </a:lnTo>
                  <a:lnTo>
                    <a:pt x="22473" y="1186949"/>
                  </a:lnTo>
                  <a:lnTo>
                    <a:pt x="18475" y="1180964"/>
                  </a:lnTo>
                  <a:lnTo>
                    <a:pt x="14475" y="1174979"/>
                  </a:lnTo>
                  <a:lnTo>
                    <a:pt x="11099" y="1168662"/>
                  </a:lnTo>
                  <a:lnTo>
                    <a:pt x="8344" y="1162012"/>
                  </a:lnTo>
                  <a:lnTo>
                    <a:pt x="5590" y="1155362"/>
                  </a:lnTo>
                  <a:lnTo>
                    <a:pt x="3510" y="1148507"/>
                  </a:lnTo>
                  <a:lnTo>
                    <a:pt x="2106" y="1141448"/>
                  </a:lnTo>
                  <a:lnTo>
                    <a:pt x="702" y="1134388"/>
                  </a:lnTo>
                  <a:lnTo>
                    <a:pt x="0" y="1127259"/>
                  </a:lnTo>
                  <a:lnTo>
                    <a:pt x="0" y="1120061"/>
                  </a:lnTo>
                  <a:close/>
                </a:path>
              </a:pathLst>
            </a:custGeom>
            <a:ln w="9532">
              <a:solidFill>
                <a:srgbClr val="99F5E3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9">
              <a:extLst>
                <a:ext uri="{FF2B5EF4-FFF2-40B4-BE49-F238E27FC236}">
                  <a16:creationId xmlns:a16="http://schemas.microsoft.com/office/drawing/2014/main" id="{8602D0C6-664C-465B-885B-14932572D77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12795" y="2325915"/>
              <a:ext cx="324103" cy="285973"/>
            </a:xfrm>
            <a:prstGeom prst="rect">
              <a:avLst/>
            </a:prstGeom>
          </p:spPr>
        </p:pic>
      </p:grpSp>
      <p:sp>
        <p:nvSpPr>
          <p:cNvPr id="21" name="object 20">
            <a:extLst>
              <a:ext uri="{FF2B5EF4-FFF2-40B4-BE49-F238E27FC236}">
                <a16:creationId xmlns:a16="http://schemas.microsoft.com/office/drawing/2014/main" id="{2F4346BB-24AE-4143-AC9F-6A3B21FA93EA}"/>
              </a:ext>
            </a:extLst>
          </p:cNvPr>
          <p:cNvSpPr txBox="1"/>
          <p:nvPr/>
        </p:nvSpPr>
        <p:spPr>
          <a:xfrm>
            <a:off x="2455146" y="2071508"/>
            <a:ext cx="761524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algn="ctr" defTabSz="685800">
              <a:spcBef>
                <a:spcPts val="683"/>
              </a:spcBef>
            </a:pPr>
            <a:r>
              <a:rPr sz="938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转化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新增用户 / 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GMV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1">
            <a:extLst>
              <a:ext uri="{FF2B5EF4-FFF2-40B4-BE49-F238E27FC236}">
                <a16:creationId xmlns:a16="http://schemas.microsoft.com/office/drawing/2014/main" id="{43F2BFF8-E45D-4F4A-A28C-B95698D24566}"/>
              </a:ext>
            </a:extLst>
          </p:cNvPr>
          <p:cNvGrpSpPr/>
          <p:nvPr/>
        </p:nvGrpSpPr>
        <p:grpSpPr>
          <a:xfrm>
            <a:off x="3624650" y="1700688"/>
            <a:ext cx="1351598" cy="929640"/>
            <a:chOff x="4823415" y="2135266"/>
            <a:chExt cx="1802130" cy="1239520"/>
          </a:xfrm>
        </p:grpSpPr>
        <p:pic>
          <p:nvPicPr>
            <p:cNvPr id="23" name="object 22">
              <a:extLst>
                <a:ext uri="{FF2B5EF4-FFF2-40B4-BE49-F238E27FC236}">
                  <a16:creationId xmlns:a16="http://schemas.microsoft.com/office/drawing/2014/main" id="{BFF8D4F3-6EAC-470A-9DF5-6ECBE302B8E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32948" y="2144799"/>
              <a:ext cx="1782566" cy="1220152"/>
            </a:xfrm>
            <a:prstGeom prst="rect">
              <a:avLst/>
            </a:prstGeom>
          </p:spPr>
        </p:pic>
        <p:sp>
          <p:nvSpPr>
            <p:cNvPr id="24" name="object 23">
              <a:extLst>
                <a:ext uri="{FF2B5EF4-FFF2-40B4-BE49-F238E27FC236}">
                  <a16:creationId xmlns:a16="http://schemas.microsoft.com/office/drawing/2014/main" id="{2415ACBF-F065-4525-AD43-073CE99D071C}"/>
                </a:ext>
              </a:extLst>
            </p:cNvPr>
            <p:cNvSpPr/>
            <p:nvPr/>
          </p:nvSpPr>
          <p:spPr>
            <a:xfrm>
              <a:off x="4828181" y="2140033"/>
              <a:ext cx="1792605" cy="1229995"/>
            </a:xfrm>
            <a:custGeom>
              <a:avLst/>
              <a:gdLst/>
              <a:ahLst/>
              <a:cxnLst/>
              <a:rect l="l" t="t" r="r" b="b"/>
              <a:pathLst>
                <a:path w="1792604" h="1229995">
                  <a:moveTo>
                    <a:pt x="0" y="112006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1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8" y="32107"/>
                  </a:lnTo>
                  <a:lnTo>
                    <a:pt x="37197" y="27018"/>
                  </a:lnTo>
                  <a:lnTo>
                    <a:pt x="67672" y="8344"/>
                  </a:lnTo>
                  <a:lnTo>
                    <a:pt x="74322" y="5589"/>
                  </a:lnTo>
                  <a:lnTo>
                    <a:pt x="81177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682476" y="0"/>
                  </a:lnTo>
                  <a:lnTo>
                    <a:pt x="1689673" y="0"/>
                  </a:lnTo>
                  <a:lnTo>
                    <a:pt x="1696802" y="702"/>
                  </a:lnTo>
                  <a:lnTo>
                    <a:pt x="1703862" y="2106"/>
                  </a:lnTo>
                  <a:lnTo>
                    <a:pt x="1710921" y="3510"/>
                  </a:lnTo>
                  <a:lnTo>
                    <a:pt x="1743378" y="18474"/>
                  </a:lnTo>
                  <a:lnTo>
                    <a:pt x="1749363" y="22473"/>
                  </a:lnTo>
                  <a:lnTo>
                    <a:pt x="1754901" y="27018"/>
                  </a:lnTo>
                  <a:lnTo>
                    <a:pt x="1759990" y="32107"/>
                  </a:lnTo>
                  <a:lnTo>
                    <a:pt x="1765080" y="37197"/>
                  </a:lnTo>
                  <a:lnTo>
                    <a:pt x="1783753" y="67672"/>
                  </a:lnTo>
                  <a:lnTo>
                    <a:pt x="1786508" y="74322"/>
                  </a:lnTo>
                  <a:lnTo>
                    <a:pt x="1792099" y="109623"/>
                  </a:lnTo>
                  <a:lnTo>
                    <a:pt x="1792099" y="1120061"/>
                  </a:lnTo>
                  <a:lnTo>
                    <a:pt x="1783753" y="1162012"/>
                  </a:lnTo>
                  <a:lnTo>
                    <a:pt x="1780999" y="1168662"/>
                  </a:lnTo>
                  <a:lnTo>
                    <a:pt x="1754901" y="1202666"/>
                  </a:lnTo>
                  <a:lnTo>
                    <a:pt x="1743378" y="1211209"/>
                  </a:lnTo>
                  <a:lnTo>
                    <a:pt x="1737394" y="1215208"/>
                  </a:lnTo>
                  <a:lnTo>
                    <a:pt x="1731076" y="1218585"/>
                  </a:lnTo>
                  <a:lnTo>
                    <a:pt x="1724426" y="1221340"/>
                  </a:lnTo>
                  <a:lnTo>
                    <a:pt x="1717776" y="1224094"/>
                  </a:lnTo>
                  <a:lnTo>
                    <a:pt x="1682476" y="1229684"/>
                  </a:lnTo>
                  <a:lnTo>
                    <a:pt x="109623" y="1229684"/>
                  </a:lnTo>
                  <a:lnTo>
                    <a:pt x="102425" y="1229684"/>
                  </a:lnTo>
                  <a:lnTo>
                    <a:pt x="95296" y="1228982"/>
                  </a:lnTo>
                  <a:lnTo>
                    <a:pt x="88236" y="1227578"/>
                  </a:lnTo>
                  <a:lnTo>
                    <a:pt x="81177" y="1226173"/>
                  </a:lnTo>
                  <a:lnTo>
                    <a:pt x="74322" y="1224094"/>
                  </a:lnTo>
                  <a:lnTo>
                    <a:pt x="67672" y="1221340"/>
                  </a:lnTo>
                  <a:lnTo>
                    <a:pt x="61022" y="1218585"/>
                  </a:lnTo>
                  <a:lnTo>
                    <a:pt x="54704" y="1215208"/>
                  </a:lnTo>
                  <a:lnTo>
                    <a:pt x="48719" y="1211209"/>
                  </a:lnTo>
                  <a:lnTo>
                    <a:pt x="42734" y="1207210"/>
                  </a:lnTo>
                  <a:lnTo>
                    <a:pt x="37197" y="1202666"/>
                  </a:lnTo>
                  <a:lnTo>
                    <a:pt x="32108" y="1197576"/>
                  </a:lnTo>
                  <a:lnTo>
                    <a:pt x="27018" y="1192487"/>
                  </a:lnTo>
                  <a:lnTo>
                    <a:pt x="22473" y="1186949"/>
                  </a:lnTo>
                  <a:lnTo>
                    <a:pt x="18474" y="1180964"/>
                  </a:lnTo>
                  <a:lnTo>
                    <a:pt x="14475" y="1174979"/>
                  </a:lnTo>
                  <a:lnTo>
                    <a:pt x="11099" y="1168662"/>
                  </a:lnTo>
                  <a:lnTo>
                    <a:pt x="8344" y="1162012"/>
                  </a:lnTo>
                  <a:lnTo>
                    <a:pt x="5590" y="1155362"/>
                  </a:lnTo>
                  <a:lnTo>
                    <a:pt x="3510" y="1148507"/>
                  </a:lnTo>
                  <a:lnTo>
                    <a:pt x="2106" y="1141448"/>
                  </a:lnTo>
                  <a:lnTo>
                    <a:pt x="702" y="1134388"/>
                  </a:lnTo>
                  <a:lnTo>
                    <a:pt x="0" y="1127259"/>
                  </a:lnTo>
                  <a:lnTo>
                    <a:pt x="0" y="1120061"/>
                  </a:lnTo>
                  <a:close/>
                </a:path>
              </a:pathLst>
            </a:custGeom>
            <a:ln w="9532">
              <a:solidFill>
                <a:srgbClr val="C7D1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4">
              <a:extLst>
                <a:ext uri="{FF2B5EF4-FFF2-40B4-BE49-F238E27FC236}">
                  <a16:creationId xmlns:a16="http://schemas.microsoft.com/office/drawing/2014/main" id="{32B6047C-5C9A-4E09-B666-5299E5DAAC6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86010" y="2325915"/>
              <a:ext cx="285973" cy="285973"/>
            </a:xfrm>
            <a:prstGeom prst="rect">
              <a:avLst/>
            </a:prstGeom>
          </p:spPr>
        </p:pic>
      </p:grpSp>
      <p:sp>
        <p:nvSpPr>
          <p:cNvPr id="26" name="object 25">
            <a:extLst>
              <a:ext uri="{FF2B5EF4-FFF2-40B4-BE49-F238E27FC236}">
                <a16:creationId xmlns:a16="http://schemas.microsoft.com/office/drawing/2014/main" id="{21B43807-7C1F-4348-9AE0-27A6D1F2170C}"/>
              </a:ext>
            </a:extLst>
          </p:cNvPr>
          <p:cNvSpPr txBox="1"/>
          <p:nvPr/>
        </p:nvSpPr>
        <p:spPr>
          <a:xfrm>
            <a:off x="4067656" y="2071508"/>
            <a:ext cx="469106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algn="ctr" defTabSz="685800">
              <a:spcBef>
                <a:spcPts val="683"/>
              </a:spcBef>
            </a:pPr>
            <a:r>
              <a:rPr sz="938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效率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472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ROI</a:t>
            </a: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/</a:t>
            </a: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LTV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7" name="object 26">
            <a:extLst>
              <a:ext uri="{FF2B5EF4-FFF2-40B4-BE49-F238E27FC236}">
                <a16:creationId xmlns:a16="http://schemas.microsoft.com/office/drawing/2014/main" id="{33516A91-784B-44CA-B27D-445B1A9EBB10}"/>
              </a:ext>
            </a:extLst>
          </p:cNvPr>
          <p:cNvGrpSpPr/>
          <p:nvPr/>
        </p:nvGrpSpPr>
        <p:grpSpPr>
          <a:xfrm>
            <a:off x="464647" y="2973269"/>
            <a:ext cx="4682966" cy="1815941"/>
            <a:chOff x="610076" y="3832041"/>
            <a:chExt cx="6243955" cy="2421255"/>
          </a:xfrm>
        </p:grpSpPr>
        <p:sp>
          <p:nvSpPr>
            <p:cNvPr id="28" name="object 27">
              <a:extLst>
                <a:ext uri="{FF2B5EF4-FFF2-40B4-BE49-F238E27FC236}">
                  <a16:creationId xmlns:a16="http://schemas.microsoft.com/office/drawing/2014/main" id="{B35D0EC3-0312-4338-ABBC-E5FCF359B13C}"/>
                </a:ext>
              </a:extLst>
            </p:cNvPr>
            <p:cNvSpPr/>
            <p:nvPr/>
          </p:nvSpPr>
          <p:spPr>
            <a:xfrm>
              <a:off x="648206" y="3832041"/>
              <a:ext cx="6205855" cy="2421255"/>
            </a:xfrm>
            <a:custGeom>
              <a:avLst/>
              <a:gdLst/>
              <a:ahLst/>
              <a:cxnLst/>
              <a:rect l="l" t="t" r="r" b="b"/>
              <a:pathLst>
                <a:path w="6205855" h="2421254">
                  <a:moveTo>
                    <a:pt x="6205619" y="2421240"/>
                  </a:moveTo>
                  <a:lnTo>
                    <a:pt x="0" y="2421240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6053100" y="0"/>
                  </a:lnTo>
                  <a:lnTo>
                    <a:pt x="6097374" y="6565"/>
                  </a:lnTo>
                  <a:lnTo>
                    <a:pt x="6137835" y="25704"/>
                  </a:lnTo>
                  <a:lnTo>
                    <a:pt x="6171000" y="55760"/>
                  </a:lnTo>
                  <a:lnTo>
                    <a:pt x="6194009" y="94152"/>
                  </a:lnTo>
                  <a:lnTo>
                    <a:pt x="6204886" y="137569"/>
                  </a:lnTo>
                  <a:lnTo>
                    <a:pt x="6205619" y="152519"/>
                  </a:lnTo>
                  <a:lnTo>
                    <a:pt x="6205619" y="24212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28">
              <a:extLst>
                <a:ext uri="{FF2B5EF4-FFF2-40B4-BE49-F238E27FC236}">
                  <a16:creationId xmlns:a16="http://schemas.microsoft.com/office/drawing/2014/main" id="{163C5943-89F7-43CA-B454-409CA2909827}"/>
                </a:ext>
              </a:extLst>
            </p:cNvPr>
            <p:cNvSpPr/>
            <p:nvPr/>
          </p:nvSpPr>
          <p:spPr>
            <a:xfrm>
              <a:off x="610076" y="3832041"/>
              <a:ext cx="153035" cy="2421255"/>
            </a:xfrm>
            <a:custGeom>
              <a:avLst/>
              <a:gdLst/>
              <a:ahLst/>
              <a:cxnLst/>
              <a:rect l="l" t="t" r="r" b="b"/>
              <a:pathLst>
                <a:path w="153034" h="2421254">
                  <a:moveTo>
                    <a:pt x="76259" y="2421240"/>
                  </a:moveTo>
                  <a:lnTo>
                    <a:pt x="0" y="2421240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4" y="80549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2421240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9">
              <a:extLst>
                <a:ext uri="{FF2B5EF4-FFF2-40B4-BE49-F238E27FC236}">
                  <a16:creationId xmlns:a16="http://schemas.microsoft.com/office/drawing/2014/main" id="{1C8FC336-066A-4A47-95E1-EE706F7F3D3F}"/>
                </a:ext>
              </a:extLst>
            </p:cNvPr>
            <p:cNvSpPr/>
            <p:nvPr/>
          </p:nvSpPr>
          <p:spPr>
            <a:xfrm>
              <a:off x="915114" y="4060820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30">
              <a:extLst>
                <a:ext uri="{FF2B5EF4-FFF2-40B4-BE49-F238E27FC236}">
                  <a16:creationId xmlns:a16="http://schemas.microsoft.com/office/drawing/2014/main" id="{FE4CD427-D5BD-4374-B52C-54175437B22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0906" y="4146612"/>
              <a:ext cx="133454" cy="133454"/>
            </a:xfrm>
            <a:prstGeom prst="rect">
              <a:avLst/>
            </a:prstGeom>
          </p:spPr>
        </p:pic>
      </p:grpSp>
      <p:sp>
        <p:nvSpPr>
          <p:cNvPr id="32" name="object 31">
            <a:extLst>
              <a:ext uri="{FF2B5EF4-FFF2-40B4-BE49-F238E27FC236}">
                <a16:creationId xmlns:a16="http://schemas.microsoft.com/office/drawing/2014/main" id="{61238194-0E6D-4015-8D48-27AE4E1E4418}"/>
              </a:ext>
            </a:extLst>
          </p:cNvPr>
          <p:cNvSpPr txBox="1"/>
          <p:nvPr/>
        </p:nvSpPr>
        <p:spPr>
          <a:xfrm>
            <a:off x="998470" y="3156776"/>
            <a:ext cx="1020128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数据复盘四步走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32">
            <a:extLst>
              <a:ext uri="{FF2B5EF4-FFF2-40B4-BE49-F238E27FC236}">
                <a16:creationId xmlns:a16="http://schemas.microsoft.com/office/drawing/2014/main" id="{C356F5E9-311A-4C39-86F1-02328CD8281B}"/>
              </a:ext>
            </a:extLst>
          </p:cNvPr>
          <p:cNvGrpSpPr/>
          <p:nvPr/>
        </p:nvGrpSpPr>
        <p:grpSpPr>
          <a:xfrm>
            <a:off x="693425" y="3602410"/>
            <a:ext cx="286226" cy="1186815"/>
            <a:chOff x="915114" y="4670896"/>
            <a:chExt cx="381635" cy="1582420"/>
          </a:xfrm>
        </p:grpSpPr>
        <p:sp>
          <p:nvSpPr>
            <p:cNvPr id="34" name="object 33">
              <a:extLst>
                <a:ext uri="{FF2B5EF4-FFF2-40B4-BE49-F238E27FC236}">
                  <a16:creationId xmlns:a16="http://schemas.microsoft.com/office/drawing/2014/main" id="{0F2342C7-E748-43C7-B231-70E0EC6D8F81}"/>
                </a:ext>
              </a:extLst>
            </p:cNvPr>
            <p:cNvSpPr/>
            <p:nvPr/>
          </p:nvSpPr>
          <p:spPr>
            <a:xfrm>
              <a:off x="1096230" y="4670896"/>
              <a:ext cx="19685" cy="1582420"/>
            </a:xfrm>
            <a:custGeom>
              <a:avLst/>
              <a:gdLst/>
              <a:ahLst/>
              <a:cxnLst/>
              <a:rect l="l" t="t" r="r" b="b"/>
              <a:pathLst>
                <a:path w="19684" h="1582420">
                  <a:moveTo>
                    <a:pt x="19064" y="1582385"/>
                  </a:moveTo>
                  <a:lnTo>
                    <a:pt x="0" y="1582385"/>
                  </a:lnTo>
                  <a:lnTo>
                    <a:pt x="0" y="0"/>
                  </a:lnTo>
                  <a:lnTo>
                    <a:pt x="19064" y="0"/>
                  </a:lnTo>
                  <a:lnTo>
                    <a:pt x="19064" y="1582385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4">
              <a:extLst>
                <a:ext uri="{FF2B5EF4-FFF2-40B4-BE49-F238E27FC236}">
                  <a16:creationId xmlns:a16="http://schemas.microsoft.com/office/drawing/2014/main" id="{F27E4235-C6C5-4C86-A1B7-CAF815E483A0}"/>
                </a:ext>
              </a:extLst>
            </p:cNvPr>
            <p:cNvSpPr/>
            <p:nvPr/>
          </p:nvSpPr>
          <p:spPr>
            <a:xfrm>
              <a:off x="915114" y="469949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9333E9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6" name="object 35">
            <a:extLst>
              <a:ext uri="{FF2B5EF4-FFF2-40B4-BE49-F238E27FC236}">
                <a16:creationId xmlns:a16="http://schemas.microsoft.com/office/drawing/2014/main" id="{CB663713-29E3-4A66-BA6A-676B58DC9F5B}"/>
              </a:ext>
            </a:extLst>
          </p:cNvPr>
          <p:cNvSpPr txBox="1"/>
          <p:nvPr/>
        </p:nvSpPr>
        <p:spPr>
          <a:xfrm>
            <a:off x="787119" y="3678677"/>
            <a:ext cx="9858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1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6">
            <a:extLst>
              <a:ext uri="{FF2B5EF4-FFF2-40B4-BE49-F238E27FC236}">
                <a16:creationId xmlns:a16="http://schemas.microsoft.com/office/drawing/2014/main" id="{80758043-5D75-4C08-9294-74297C789E1C}"/>
              </a:ext>
            </a:extLst>
          </p:cNvPr>
          <p:cNvGrpSpPr/>
          <p:nvPr/>
        </p:nvGrpSpPr>
        <p:grpSpPr>
          <a:xfrm>
            <a:off x="1093552" y="3573577"/>
            <a:ext cx="3882866" cy="386715"/>
            <a:chOff x="1448617" y="4632452"/>
            <a:chExt cx="5177155" cy="515620"/>
          </a:xfrm>
        </p:grpSpPr>
        <p:sp>
          <p:nvSpPr>
            <p:cNvPr id="38" name="object 37">
              <a:extLst>
                <a:ext uri="{FF2B5EF4-FFF2-40B4-BE49-F238E27FC236}">
                  <a16:creationId xmlns:a16="http://schemas.microsoft.com/office/drawing/2014/main" id="{FE962F67-9490-4AA6-A1E0-98D939375188}"/>
                </a:ext>
              </a:extLst>
            </p:cNvPr>
            <p:cNvSpPr/>
            <p:nvPr/>
          </p:nvSpPr>
          <p:spPr>
            <a:xfrm>
              <a:off x="1453697" y="4637532"/>
              <a:ext cx="5166995" cy="505459"/>
            </a:xfrm>
            <a:custGeom>
              <a:avLst/>
              <a:gdLst/>
              <a:ahLst/>
              <a:cxnLst/>
              <a:rect l="l" t="t" r="r" b="b"/>
              <a:pathLst>
                <a:path w="5166995" h="505460">
                  <a:moveTo>
                    <a:pt x="5099784" y="505219"/>
                  </a:moveTo>
                  <a:lnTo>
                    <a:pt x="66798" y="505219"/>
                  </a:lnTo>
                  <a:lnTo>
                    <a:pt x="62149" y="504761"/>
                  </a:lnTo>
                  <a:lnTo>
                    <a:pt x="24259" y="487598"/>
                  </a:lnTo>
                  <a:lnTo>
                    <a:pt x="2289" y="452277"/>
                  </a:lnTo>
                  <a:lnTo>
                    <a:pt x="0" y="438420"/>
                  </a:lnTo>
                  <a:lnTo>
                    <a:pt x="0" y="433726"/>
                  </a:lnTo>
                  <a:lnTo>
                    <a:pt x="0" y="66799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5099784" y="0"/>
                  </a:lnTo>
                  <a:lnTo>
                    <a:pt x="5138712" y="14656"/>
                  </a:lnTo>
                  <a:lnTo>
                    <a:pt x="5162937" y="48470"/>
                  </a:lnTo>
                  <a:lnTo>
                    <a:pt x="5166582" y="66799"/>
                  </a:lnTo>
                  <a:lnTo>
                    <a:pt x="5166582" y="438420"/>
                  </a:lnTo>
                  <a:lnTo>
                    <a:pt x="5151926" y="477348"/>
                  </a:lnTo>
                  <a:lnTo>
                    <a:pt x="5118112" y="501573"/>
                  </a:lnTo>
                  <a:lnTo>
                    <a:pt x="5104434" y="504761"/>
                  </a:lnTo>
                  <a:lnTo>
                    <a:pt x="5099784" y="50521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8">
              <a:extLst>
                <a:ext uri="{FF2B5EF4-FFF2-40B4-BE49-F238E27FC236}">
                  <a16:creationId xmlns:a16="http://schemas.microsoft.com/office/drawing/2014/main" id="{4F47D5C0-BD4D-4171-BD5B-025525312935}"/>
                </a:ext>
              </a:extLst>
            </p:cNvPr>
            <p:cNvSpPr/>
            <p:nvPr/>
          </p:nvSpPr>
          <p:spPr>
            <a:xfrm>
              <a:off x="1453697" y="4637532"/>
              <a:ext cx="5166995" cy="505459"/>
            </a:xfrm>
            <a:custGeom>
              <a:avLst/>
              <a:gdLst/>
              <a:ahLst/>
              <a:cxnLst/>
              <a:rect l="l" t="t" r="r" b="b"/>
              <a:pathLst>
                <a:path w="5166995" h="505460">
                  <a:moveTo>
                    <a:pt x="0" y="433726"/>
                  </a:moveTo>
                  <a:lnTo>
                    <a:pt x="0" y="71493"/>
                  </a:lnTo>
                  <a:lnTo>
                    <a:pt x="0" y="66799"/>
                  </a:lnTo>
                  <a:lnTo>
                    <a:pt x="457" y="62149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39796" y="7238"/>
                  </a:lnTo>
                  <a:lnTo>
                    <a:pt x="44133" y="5441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5095090" y="0"/>
                  </a:lnTo>
                  <a:lnTo>
                    <a:pt x="5099784" y="0"/>
                  </a:lnTo>
                  <a:lnTo>
                    <a:pt x="5104434" y="457"/>
                  </a:lnTo>
                  <a:lnTo>
                    <a:pt x="5109038" y="1373"/>
                  </a:lnTo>
                  <a:lnTo>
                    <a:pt x="5113641" y="2289"/>
                  </a:lnTo>
                  <a:lnTo>
                    <a:pt x="5118112" y="3645"/>
                  </a:lnTo>
                  <a:lnTo>
                    <a:pt x="5122449" y="5441"/>
                  </a:lnTo>
                  <a:lnTo>
                    <a:pt x="5126786" y="7238"/>
                  </a:lnTo>
                  <a:lnTo>
                    <a:pt x="5130906" y="9440"/>
                  </a:lnTo>
                  <a:lnTo>
                    <a:pt x="5134809" y="12048"/>
                  </a:lnTo>
                  <a:lnTo>
                    <a:pt x="5138712" y="14656"/>
                  </a:lnTo>
                  <a:lnTo>
                    <a:pt x="5142324" y="17620"/>
                  </a:lnTo>
                  <a:lnTo>
                    <a:pt x="5145643" y="20939"/>
                  </a:lnTo>
                  <a:lnTo>
                    <a:pt x="5148962" y="24259"/>
                  </a:lnTo>
                  <a:lnTo>
                    <a:pt x="5151926" y="27870"/>
                  </a:lnTo>
                  <a:lnTo>
                    <a:pt x="5154534" y="31773"/>
                  </a:lnTo>
                  <a:lnTo>
                    <a:pt x="5157142" y="35676"/>
                  </a:lnTo>
                  <a:lnTo>
                    <a:pt x="5159344" y="39796"/>
                  </a:lnTo>
                  <a:lnTo>
                    <a:pt x="5161140" y="44133"/>
                  </a:lnTo>
                  <a:lnTo>
                    <a:pt x="5162937" y="48470"/>
                  </a:lnTo>
                  <a:lnTo>
                    <a:pt x="5164293" y="52941"/>
                  </a:lnTo>
                  <a:lnTo>
                    <a:pt x="5165209" y="57545"/>
                  </a:lnTo>
                  <a:lnTo>
                    <a:pt x="5166124" y="62149"/>
                  </a:lnTo>
                  <a:lnTo>
                    <a:pt x="5166582" y="66799"/>
                  </a:lnTo>
                  <a:lnTo>
                    <a:pt x="5166583" y="71493"/>
                  </a:lnTo>
                  <a:lnTo>
                    <a:pt x="5166583" y="433726"/>
                  </a:lnTo>
                  <a:lnTo>
                    <a:pt x="5166582" y="438420"/>
                  </a:lnTo>
                  <a:lnTo>
                    <a:pt x="5166124" y="443069"/>
                  </a:lnTo>
                  <a:lnTo>
                    <a:pt x="5165209" y="447673"/>
                  </a:lnTo>
                  <a:lnTo>
                    <a:pt x="5164293" y="452277"/>
                  </a:lnTo>
                  <a:lnTo>
                    <a:pt x="5162937" y="456748"/>
                  </a:lnTo>
                  <a:lnTo>
                    <a:pt x="5161140" y="461085"/>
                  </a:lnTo>
                  <a:lnTo>
                    <a:pt x="5159344" y="465422"/>
                  </a:lnTo>
                  <a:lnTo>
                    <a:pt x="5157142" y="469542"/>
                  </a:lnTo>
                  <a:lnTo>
                    <a:pt x="5154534" y="473445"/>
                  </a:lnTo>
                  <a:lnTo>
                    <a:pt x="5151926" y="477348"/>
                  </a:lnTo>
                  <a:lnTo>
                    <a:pt x="5148962" y="480959"/>
                  </a:lnTo>
                  <a:lnTo>
                    <a:pt x="5145643" y="484279"/>
                  </a:lnTo>
                  <a:lnTo>
                    <a:pt x="5142324" y="487598"/>
                  </a:lnTo>
                  <a:lnTo>
                    <a:pt x="5138712" y="490562"/>
                  </a:lnTo>
                  <a:lnTo>
                    <a:pt x="5134809" y="493170"/>
                  </a:lnTo>
                  <a:lnTo>
                    <a:pt x="5130906" y="495778"/>
                  </a:lnTo>
                  <a:lnTo>
                    <a:pt x="5126786" y="497980"/>
                  </a:lnTo>
                  <a:lnTo>
                    <a:pt x="5122449" y="499777"/>
                  </a:lnTo>
                  <a:lnTo>
                    <a:pt x="5118112" y="501573"/>
                  </a:lnTo>
                  <a:lnTo>
                    <a:pt x="5113641" y="502929"/>
                  </a:lnTo>
                  <a:lnTo>
                    <a:pt x="5109038" y="503845"/>
                  </a:lnTo>
                  <a:lnTo>
                    <a:pt x="5104434" y="504761"/>
                  </a:lnTo>
                  <a:lnTo>
                    <a:pt x="5099784" y="505219"/>
                  </a:lnTo>
                  <a:lnTo>
                    <a:pt x="5095090" y="505219"/>
                  </a:lnTo>
                  <a:lnTo>
                    <a:pt x="71493" y="505219"/>
                  </a:lnTo>
                  <a:lnTo>
                    <a:pt x="66798" y="505219"/>
                  </a:lnTo>
                  <a:lnTo>
                    <a:pt x="62149" y="504761"/>
                  </a:lnTo>
                  <a:lnTo>
                    <a:pt x="57545" y="503845"/>
                  </a:lnTo>
                  <a:lnTo>
                    <a:pt x="52941" y="502929"/>
                  </a:lnTo>
                  <a:lnTo>
                    <a:pt x="48470" y="501573"/>
                  </a:lnTo>
                  <a:lnTo>
                    <a:pt x="44133" y="499777"/>
                  </a:lnTo>
                  <a:lnTo>
                    <a:pt x="39796" y="497980"/>
                  </a:lnTo>
                  <a:lnTo>
                    <a:pt x="35676" y="495778"/>
                  </a:lnTo>
                  <a:lnTo>
                    <a:pt x="31773" y="493170"/>
                  </a:lnTo>
                  <a:lnTo>
                    <a:pt x="27870" y="490562"/>
                  </a:lnTo>
                  <a:lnTo>
                    <a:pt x="24259" y="487598"/>
                  </a:lnTo>
                  <a:lnTo>
                    <a:pt x="20939" y="484279"/>
                  </a:lnTo>
                  <a:lnTo>
                    <a:pt x="17620" y="480959"/>
                  </a:lnTo>
                  <a:lnTo>
                    <a:pt x="14656" y="477348"/>
                  </a:lnTo>
                  <a:lnTo>
                    <a:pt x="12048" y="473445"/>
                  </a:lnTo>
                  <a:lnTo>
                    <a:pt x="9440" y="469542"/>
                  </a:lnTo>
                  <a:lnTo>
                    <a:pt x="0" y="438420"/>
                  </a:lnTo>
                  <a:lnTo>
                    <a:pt x="0" y="43372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0" name="object 39">
            <a:extLst>
              <a:ext uri="{FF2B5EF4-FFF2-40B4-BE49-F238E27FC236}">
                <a16:creationId xmlns:a16="http://schemas.microsoft.com/office/drawing/2014/main" id="{A7B8A0FB-17EA-4CF4-825C-1E8FABA430A4}"/>
              </a:ext>
            </a:extLst>
          </p:cNvPr>
          <p:cNvSpPr txBox="1"/>
          <p:nvPr/>
        </p:nvSpPr>
        <p:spPr>
          <a:xfrm>
            <a:off x="1177204" y="3678677"/>
            <a:ext cx="4767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数据对比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1" name="object 40">
            <a:extLst>
              <a:ext uri="{FF2B5EF4-FFF2-40B4-BE49-F238E27FC236}">
                <a16:creationId xmlns:a16="http://schemas.microsoft.com/office/drawing/2014/main" id="{68FD7827-34C1-4BD7-9239-924FC5D024A3}"/>
              </a:ext>
            </a:extLst>
          </p:cNvPr>
          <p:cNvSpPr/>
          <p:nvPr/>
        </p:nvSpPr>
        <p:spPr>
          <a:xfrm>
            <a:off x="4125104" y="3666755"/>
            <a:ext cx="758189" cy="200501"/>
          </a:xfrm>
          <a:custGeom>
            <a:avLst/>
            <a:gdLst/>
            <a:ahLst/>
            <a:cxnLst/>
            <a:rect l="l" t="t" r="r" b="b"/>
            <a:pathLst>
              <a:path w="1010920" h="267335">
                <a:moveTo>
                  <a:pt x="977365" y="266908"/>
                </a:moveTo>
                <a:lnTo>
                  <a:pt x="33073" y="266908"/>
                </a:lnTo>
                <a:lnTo>
                  <a:pt x="28208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3"/>
                </a:lnTo>
                <a:lnTo>
                  <a:pt x="28208" y="967"/>
                </a:lnTo>
                <a:lnTo>
                  <a:pt x="33073" y="0"/>
                </a:lnTo>
                <a:lnTo>
                  <a:pt x="977365" y="0"/>
                </a:lnTo>
                <a:lnTo>
                  <a:pt x="1009471" y="28209"/>
                </a:lnTo>
                <a:lnTo>
                  <a:pt x="1010438" y="33073"/>
                </a:lnTo>
                <a:lnTo>
                  <a:pt x="1010438" y="233834"/>
                </a:lnTo>
                <a:lnTo>
                  <a:pt x="982228" y="265940"/>
                </a:lnTo>
                <a:lnTo>
                  <a:pt x="977365" y="266908"/>
                </a:lnTo>
                <a:close/>
              </a:path>
            </a:pathLst>
          </a:custGeom>
          <a:solidFill>
            <a:srgbClr val="FAF5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1">
            <a:extLst>
              <a:ext uri="{FF2B5EF4-FFF2-40B4-BE49-F238E27FC236}">
                <a16:creationId xmlns:a16="http://schemas.microsoft.com/office/drawing/2014/main" id="{23D8860A-1DF9-4763-8460-657DCF6683F8}"/>
              </a:ext>
            </a:extLst>
          </p:cNvPr>
          <p:cNvSpPr txBox="1"/>
          <p:nvPr/>
        </p:nvSpPr>
        <p:spPr>
          <a:xfrm>
            <a:off x="4175231" y="3692975"/>
            <a:ext cx="66246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23" dirty="0">
                <a:solidFill>
                  <a:srgbClr val="9333E9"/>
                </a:solidFill>
                <a:latin typeface="微软雅黑"/>
                <a:cs typeface="微软雅黑"/>
              </a:rPr>
              <a:t>环比/同比分析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3" name="object 42">
            <a:extLst>
              <a:ext uri="{FF2B5EF4-FFF2-40B4-BE49-F238E27FC236}">
                <a16:creationId xmlns:a16="http://schemas.microsoft.com/office/drawing/2014/main" id="{F1322215-536A-4E6C-9092-06BBD754D8BF}"/>
              </a:ext>
            </a:extLst>
          </p:cNvPr>
          <p:cNvSpPr/>
          <p:nvPr/>
        </p:nvSpPr>
        <p:spPr>
          <a:xfrm>
            <a:off x="693425" y="4095715"/>
            <a:ext cx="286226" cy="286226"/>
          </a:xfrm>
          <a:custGeom>
            <a:avLst/>
            <a:gdLst/>
            <a:ahLst/>
            <a:cxnLst/>
            <a:rect l="l" t="t" r="r" b="b"/>
            <a:pathLst>
              <a:path w="381634" h="381635">
                <a:moveTo>
                  <a:pt x="190648" y="381297"/>
                </a:moveTo>
                <a:lnTo>
                  <a:pt x="144313" y="375582"/>
                </a:lnTo>
                <a:lnTo>
                  <a:pt x="100776" y="358787"/>
                </a:lnTo>
                <a:lnTo>
                  <a:pt x="62624" y="331918"/>
                </a:lnTo>
                <a:lnTo>
                  <a:pt x="32130" y="296567"/>
                </a:lnTo>
                <a:lnTo>
                  <a:pt x="11139" y="254866"/>
                </a:lnTo>
                <a:lnTo>
                  <a:pt x="915" y="209335"/>
                </a:lnTo>
                <a:lnTo>
                  <a:pt x="0" y="190648"/>
                </a:lnTo>
                <a:lnTo>
                  <a:pt x="228" y="181282"/>
                </a:lnTo>
                <a:lnTo>
                  <a:pt x="8207" y="135305"/>
                </a:lnTo>
                <a:lnTo>
                  <a:pt x="27116" y="92644"/>
                </a:lnTo>
                <a:lnTo>
                  <a:pt x="55839" y="55839"/>
                </a:lnTo>
                <a:lnTo>
                  <a:pt x="92644" y="27116"/>
                </a:lnTo>
                <a:lnTo>
                  <a:pt x="135305" y="8207"/>
                </a:lnTo>
                <a:lnTo>
                  <a:pt x="181282" y="228"/>
                </a:lnTo>
                <a:lnTo>
                  <a:pt x="190648" y="0"/>
                </a:lnTo>
                <a:lnTo>
                  <a:pt x="200014" y="228"/>
                </a:lnTo>
                <a:lnTo>
                  <a:pt x="245991" y="8207"/>
                </a:lnTo>
                <a:lnTo>
                  <a:pt x="288652" y="27116"/>
                </a:lnTo>
                <a:lnTo>
                  <a:pt x="325457" y="55839"/>
                </a:lnTo>
                <a:lnTo>
                  <a:pt x="354180" y="92644"/>
                </a:lnTo>
                <a:lnTo>
                  <a:pt x="373090" y="135305"/>
                </a:lnTo>
                <a:lnTo>
                  <a:pt x="381068" y="181282"/>
                </a:lnTo>
                <a:lnTo>
                  <a:pt x="381297" y="190648"/>
                </a:lnTo>
                <a:lnTo>
                  <a:pt x="381068" y="200014"/>
                </a:lnTo>
                <a:lnTo>
                  <a:pt x="373090" y="245991"/>
                </a:lnTo>
                <a:lnTo>
                  <a:pt x="354180" y="288652"/>
                </a:lnTo>
                <a:lnTo>
                  <a:pt x="325457" y="325457"/>
                </a:lnTo>
                <a:lnTo>
                  <a:pt x="288652" y="354180"/>
                </a:lnTo>
                <a:lnTo>
                  <a:pt x="245991" y="373090"/>
                </a:lnTo>
                <a:lnTo>
                  <a:pt x="200014" y="381068"/>
                </a:lnTo>
                <a:lnTo>
                  <a:pt x="190648" y="381297"/>
                </a:lnTo>
                <a:close/>
              </a:path>
            </a:pathLst>
          </a:custGeom>
          <a:solidFill>
            <a:srgbClr val="A754F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3">
            <a:extLst>
              <a:ext uri="{FF2B5EF4-FFF2-40B4-BE49-F238E27FC236}">
                <a16:creationId xmlns:a16="http://schemas.microsoft.com/office/drawing/2014/main" id="{ACD1EDF4-74C8-4387-AEE3-AD1E126ECFD5}"/>
              </a:ext>
            </a:extLst>
          </p:cNvPr>
          <p:cNvSpPr txBox="1"/>
          <p:nvPr/>
        </p:nvSpPr>
        <p:spPr>
          <a:xfrm>
            <a:off x="787119" y="4150533"/>
            <a:ext cx="9858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2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5" name="object 44">
            <a:extLst>
              <a:ext uri="{FF2B5EF4-FFF2-40B4-BE49-F238E27FC236}">
                <a16:creationId xmlns:a16="http://schemas.microsoft.com/office/drawing/2014/main" id="{600E57ED-4E56-4E75-9FEB-A941FBC5F527}"/>
              </a:ext>
            </a:extLst>
          </p:cNvPr>
          <p:cNvGrpSpPr/>
          <p:nvPr/>
        </p:nvGrpSpPr>
        <p:grpSpPr>
          <a:xfrm>
            <a:off x="1093552" y="4045434"/>
            <a:ext cx="3882866" cy="386715"/>
            <a:chOff x="1448617" y="5261594"/>
            <a:chExt cx="5177155" cy="515620"/>
          </a:xfrm>
        </p:grpSpPr>
        <p:sp>
          <p:nvSpPr>
            <p:cNvPr id="46" name="object 45">
              <a:extLst>
                <a:ext uri="{FF2B5EF4-FFF2-40B4-BE49-F238E27FC236}">
                  <a16:creationId xmlns:a16="http://schemas.microsoft.com/office/drawing/2014/main" id="{B8496777-8A7F-4ABC-B92D-94BAEA8104F2}"/>
                </a:ext>
              </a:extLst>
            </p:cNvPr>
            <p:cNvSpPr/>
            <p:nvPr/>
          </p:nvSpPr>
          <p:spPr>
            <a:xfrm>
              <a:off x="1453697" y="5266674"/>
              <a:ext cx="5166995" cy="505459"/>
            </a:xfrm>
            <a:custGeom>
              <a:avLst/>
              <a:gdLst/>
              <a:ahLst/>
              <a:cxnLst/>
              <a:rect l="l" t="t" r="r" b="b"/>
              <a:pathLst>
                <a:path w="5166995" h="505460">
                  <a:moveTo>
                    <a:pt x="5099784" y="505219"/>
                  </a:moveTo>
                  <a:lnTo>
                    <a:pt x="66798" y="505219"/>
                  </a:lnTo>
                  <a:lnTo>
                    <a:pt x="62149" y="504761"/>
                  </a:lnTo>
                  <a:lnTo>
                    <a:pt x="24259" y="487598"/>
                  </a:lnTo>
                  <a:lnTo>
                    <a:pt x="2289" y="452277"/>
                  </a:lnTo>
                  <a:lnTo>
                    <a:pt x="0" y="438420"/>
                  </a:lnTo>
                  <a:lnTo>
                    <a:pt x="0" y="433726"/>
                  </a:lnTo>
                  <a:lnTo>
                    <a:pt x="0" y="66799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5099784" y="0"/>
                  </a:lnTo>
                  <a:lnTo>
                    <a:pt x="5138712" y="14656"/>
                  </a:lnTo>
                  <a:lnTo>
                    <a:pt x="5162937" y="48470"/>
                  </a:lnTo>
                  <a:lnTo>
                    <a:pt x="5166582" y="66799"/>
                  </a:lnTo>
                  <a:lnTo>
                    <a:pt x="5166582" y="438420"/>
                  </a:lnTo>
                  <a:lnTo>
                    <a:pt x="5151926" y="477348"/>
                  </a:lnTo>
                  <a:lnTo>
                    <a:pt x="5118112" y="501573"/>
                  </a:lnTo>
                  <a:lnTo>
                    <a:pt x="5104434" y="504761"/>
                  </a:lnTo>
                  <a:lnTo>
                    <a:pt x="5099784" y="50521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6">
              <a:extLst>
                <a:ext uri="{FF2B5EF4-FFF2-40B4-BE49-F238E27FC236}">
                  <a16:creationId xmlns:a16="http://schemas.microsoft.com/office/drawing/2014/main" id="{4B81EDCB-D3A0-4617-8AF3-C09A0EAC5664}"/>
                </a:ext>
              </a:extLst>
            </p:cNvPr>
            <p:cNvSpPr/>
            <p:nvPr/>
          </p:nvSpPr>
          <p:spPr>
            <a:xfrm>
              <a:off x="1453697" y="5266674"/>
              <a:ext cx="5166995" cy="505459"/>
            </a:xfrm>
            <a:custGeom>
              <a:avLst/>
              <a:gdLst/>
              <a:ahLst/>
              <a:cxnLst/>
              <a:rect l="l" t="t" r="r" b="b"/>
              <a:pathLst>
                <a:path w="5166995" h="505460">
                  <a:moveTo>
                    <a:pt x="0" y="433726"/>
                  </a:moveTo>
                  <a:lnTo>
                    <a:pt x="0" y="71493"/>
                  </a:lnTo>
                  <a:lnTo>
                    <a:pt x="0" y="66799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39796" y="7238"/>
                  </a:lnTo>
                  <a:lnTo>
                    <a:pt x="44133" y="5441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5095090" y="0"/>
                  </a:lnTo>
                  <a:lnTo>
                    <a:pt x="5099784" y="0"/>
                  </a:lnTo>
                  <a:lnTo>
                    <a:pt x="5104434" y="457"/>
                  </a:lnTo>
                  <a:lnTo>
                    <a:pt x="5109038" y="1373"/>
                  </a:lnTo>
                  <a:lnTo>
                    <a:pt x="5113641" y="2289"/>
                  </a:lnTo>
                  <a:lnTo>
                    <a:pt x="5118112" y="3645"/>
                  </a:lnTo>
                  <a:lnTo>
                    <a:pt x="5122449" y="5441"/>
                  </a:lnTo>
                  <a:lnTo>
                    <a:pt x="5126786" y="7238"/>
                  </a:lnTo>
                  <a:lnTo>
                    <a:pt x="5130906" y="9440"/>
                  </a:lnTo>
                  <a:lnTo>
                    <a:pt x="5134809" y="12048"/>
                  </a:lnTo>
                  <a:lnTo>
                    <a:pt x="5138712" y="14656"/>
                  </a:lnTo>
                  <a:lnTo>
                    <a:pt x="5142324" y="17620"/>
                  </a:lnTo>
                  <a:lnTo>
                    <a:pt x="5145643" y="20939"/>
                  </a:lnTo>
                  <a:lnTo>
                    <a:pt x="5148962" y="24259"/>
                  </a:lnTo>
                  <a:lnTo>
                    <a:pt x="5151926" y="27870"/>
                  </a:lnTo>
                  <a:lnTo>
                    <a:pt x="5154534" y="31773"/>
                  </a:lnTo>
                  <a:lnTo>
                    <a:pt x="5157142" y="35676"/>
                  </a:lnTo>
                  <a:lnTo>
                    <a:pt x="5159344" y="39796"/>
                  </a:lnTo>
                  <a:lnTo>
                    <a:pt x="5161140" y="44133"/>
                  </a:lnTo>
                  <a:lnTo>
                    <a:pt x="5162937" y="48470"/>
                  </a:lnTo>
                  <a:lnTo>
                    <a:pt x="5164293" y="52941"/>
                  </a:lnTo>
                  <a:lnTo>
                    <a:pt x="5165209" y="57545"/>
                  </a:lnTo>
                  <a:lnTo>
                    <a:pt x="5166124" y="62149"/>
                  </a:lnTo>
                  <a:lnTo>
                    <a:pt x="5166582" y="66799"/>
                  </a:lnTo>
                  <a:lnTo>
                    <a:pt x="5166583" y="71493"/>
                  </a:lnTo>
                  <a:lnTo>
                    <a:pt x="5166583" y="433726"/>
                  </a:lnTo>
                  <a:lnTo>
                    <a:pt x="5166582" y="438420"/>
                  </a:lnTo>
                  <a:lnTo>
                    <a:pt x="5166124" y="443069"/>
                  </a:lnTo>
                  <a:lnTo>
                    <a:pt x="5165209" y="447673"/>
                  </a:lnTo>
                  <a:lnTo>
                    <a:pt x="5164293" y="452277"/>
                  </a:lnTo>
                  <a:lnTo>
                    <a:pt x="5162937" y="456748"/>
                  </a:lnTo>
                  <a:lnTo>
                    <a:pt x="5161140" y="461085"/>
                  </a:lnTo>
                  <a:lnTo>
                    <a:pt x="5159344" y="465422"/>
                  </a:lnTo>
                  <a:lnTo>
                    <a:pt x="5157142" y="469542"/>
                  </a:lnTo>
                  <a:lnTo>
                    <a:pt x="5154534" y="473445"/>
                  </a:lnTo>
                  <a:lnTo>
                    <a:pt x="5151926" y="477348"/>
                  </a:lnTo>
                  <a:lnTo>
                    <a:pt x="5148962" y="480960"/>
                  </a:lnTo>
                  <a:lnTo>
                    <a:pt x="5145643" y="484279"/>
                  </a:lnTo>
                  <a:lnTo>
                    <a:pt x="5142324" y="487598"/>
                  </a:lnTo>
                  <a:lnTo>
                    <a:pt x="5138712" y="490562"/>
                  </a:lnTo>
                  <a:lnTo>
                    <a:pt x="5134809" y="493170"/>
                  </a:lnTo>
                  <a:lnTo>
                    <a:pt x="5130906" y="495778"/>
                  </a:lnTo>
                  <a:lnTo>
                    <a:pt x="5126786" y="497980"/>
                  </a:lnTo>
                  <a:lnTo>
                    <a:pt x="5122449" y="499777"/>
                  </a:lnTo>
                  <a:lnTo>
                    <a:pt x="5118112" y="501573"/>
                  </a:lnTo>
                  <a:lnTo>
                    <a:pt x="5113641" y="502929"/>
                  </a:lnTo>
                  <a:lnTo>
                    <a:pt x="5109038" y="503845"/>
                  </a:lnTo>
                  <a:lnTo>
                    <a:pt x="5104434" y="504761"/>
                  </a:lnTo>
                  <a:lnTo>
                    <a:pt x="5099784" y="505219"/>
                  </a:lnTo>
                  <a:lnTo>
                    <a:pt x="5095090" y="505219"/>
                  </a:lnTo>
                  <a:lnTo>
                    <a:pt x="71493" y="505219"/>
                  </a:lnTo>
                  <a:lnTo>
                    <a:pt x="66798" y="505219"/>
                  </a:lnTo>
                  <a:lnTo>
                    <a:pt x="62149" y="504761"/>
                  </a:lnTo>
                  <a:lnTo>
                    <a:pt x="57545" y="503845"/>
                  </a:lnTo>
                  <a:lnTo>
                    <a:pt x="52941" y="502929"/>
                  </a:lnTo>
                  <a:lnTo>
                    <a:pt x="48470" y="501573"/>
                  </a:lnTo>
                  <a:lnTo>
                    <a:pt x="44133" y="499777"/>
                  </a:lnTo>
                  <a:lnTo>
                    <a:pt x="39796" y="497980"/>
                  </a:lnTo>
                  <a:lnTo>
                    <a:pt x="35676" y="495778"/>
                  </a:lnTo>
                  <a:lnTo>
                    <a:pt x="31773" y="493170"/>
                  </a:lnTo>
                  <a:lnTo>
                    <a:pt x="27870" y="490562"/>
                  </a:lnTo>
                  <a:lnTo>
                    <a:pt x="24259" y="487598"/>
                  </a:lnTo>
                  <a:lnTo>
                    <a:pt x="20939" y="484279"/>
                  </a:lnTo>
                  <a:lnTo>
                    <a:pt x="17620" y="480960"/>
                  </a:lnTo>
                  <a:lnTo>
                    <a:pt x="14656" y="477348"/>
                  </a:lnTo>
                  <a:lnTo>
                    <a:pt x="12048" y="473445"/>
                  </a:lnTo>
                  <a:lnTo>
                    <a:pt x="9440" y="469542"/>
                  </a:lnTo>
                  <a:lnTo>
                    <a:pt x="0" y="438420"/>
                  </a:lnTo>
                  <a:lnTo>
                    <a:pt x="0" y="43372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8" name="object 47">
            <a:extLst>
              <a:ext uri="{FF2B5EF4-FFF2-40B4-BE49-F238E27FC236}">
                <a16:creationId xmlns:a16="http://schemas.microsoft.com/office/drawing/2014/main" id="{CE1E7651-E4C1-4C78-91C0-15EEA58A63A2}"/>
              </a:ext>
            </a:extLst>
          </p:cNvPr>
          <p:cNvSpPr txBox="1"/>
          <p:nvPr/>
        </p:nvSpPr>
        <p:spPr>
          <a:xfrm>
            <a:off x="1177204" y="4150532"/>
            <a:ext cx="4767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归因分析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9" name="object 48">
            <a:extLst>
              <a:ext uri="{FF2B5EF4-FFF2-40B4-BE49-F238E27FC236}">
                <a16:creationId xmlns:a16="http://schemas.microsoft.com/office/drawing/2014/main" id="{EF2A48E4-3D6E-4A8B-8963-3F89C85236D6}"/>
              </a:ext>
            </a:extLst>
          </p:cNvPr>
          <p:cNvSpPr/>
          <p:nvPr/>
        </p:nvSpPr>
        <p:spPr>
          <a:xfrm>
            <a:off x="4167999" y="4138610"/>
            <a:ext cx="715327" cy="200501"/>
          </a:xfrm>
          <a:custGeom>
            <a:avLst/>
            <a:gdLst/>
            <a:ahLst/>
            <a:cxnLst/>
            <a:rect l="l" t="t" r="r" b="b"/>
            <a:pathLst>
              <a:path w="953770" h="267335">
                <a:moveTo>
                  <a:pt x="920170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920170" y="0"/>
                </a:lnTo>
                <a:lnTo>
                  <a:pt x="952276" y="28209"/>
                </a:lnTo>
                <a:lnTo>
                  <a:pt x="953244" y="33073"/>
                </a:lnTo>
                <a:lnTo>
                  <a:pt x="953244" y="233834"/>
                </a:lnTo>
                <a:lnTo>
                  <a:pt x="925034" y="265940"/>
                </a:lnTo>
                <a:lnTo>
                  <a:pt x="920170" y="266908"/>
                </a:lnTo>
                <a:close/>
              </a:path>
            </a:pathLst>
          </a:custGeom>
          <a:solidFill>
            <a:srgbClr val="FAF5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49">
            <a:extLst>
              <a:ext uri="{FF2B5EF4-FFF2-40B4-BE49-F238E27FC236}">
                <a16:creationId xmlns:a16="http://schemas.microsoft.com/office/drawing/2014/main" id="{762A3398-3B25-4A7A-B712-FE6A35BF46BB}"/>
              </a:ext>
            </a:extLst>
          </p:cNvPr>
          <p:cNvSpPr txBox="1"/>
          <p:nvPr/>
        </p:nvSpPr>
        <p:spPr>
          <a:xfrm>
            <a:off x="4218016" y="4164831"/>
            <a:ext cx="61960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9333E9"/>
                </a:solidFill>
                <a:latin typeface="微软雅黑"/>
                <a:cs typeface="微软雅黑"/>
              </a:rPr>
              <a:t>定位波动原因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1" name="object 50">
            <a:extLst>
              <a:ext uri="{FF2B5EF4-FFF2-40B4-BE49-F238E27FC236}">
                <a16:creationId xmlns:a16="http://schemas.microsoft.com/office/drawing/2014/main" id="{E070AA30-8564-45FE-AE19-71E568DFD461}"/>
              </a:ext>
            </a:extLst>
          </p:cNvPr>
          <p:cNvSpPr/>
          <p:nvPr/>
        </p:nvSpPr>
        <p:spPr>
          <a:xfrm>
            <a:off x="693425" y="4567570"/>
            <a:ext cx="286226" cy="221933"/>
          </a:xfrm>
          <a:custGeom>
            <a:avLst/>
            <a:gdLst/>
            <a:ahLst/>
            <a:cxnLst/>
            <a:rect l="l" t="t" r="r" b="b"/>
            <a:pathLst>
              <a:path w="381634" h="295910">
                <a:moveTo>
                  <a:pt x="349839" y="295506"/>
                </a:moveTo>
                <a:lnTo>
                  <a:pt x="31457" y="295506"/>
                </a:lnTo>
                <a:lnTo>
                  <a:pt x="27116" y="288652"/>
                </a:lnTo>
                <a:lnTo>
                  <a:pt x="8207" y="245991"/>
                </a:lnTo>
                <a:lnTo>
                  <a:pt x="228" y="200014"/>
                </a:lnTo>
                <a:lnTo>
                  <a:pt x="0" y="190648"/>
                </a:lnTo>
                <a:lnTo>
                  <a:pt x="228" y="181282"/>
                </a:lnTo>
                <a:lnTo>
                  <a:pt x="8207" y="135305"/>
                </a:lnTo>
                <a:lnTo>
                  <a:pt x="27116" y="92644"/>
                </a:lnTo>
                <a:lnTo>
                  <a:pt x="55839" y="55839"/>
                </a:lnTo>
                <a:lnTo>
                  <a:pt x="92644" y="27116"/>
                </a:lnTo>
                <a:lnTo>
                  <a:pt x="135305" y="8206"/>
                </a:lnTo>
                <a:lnTo>
                  <a:pt x="181282" y="228"/>
                </a:lnTo>
                <a:lnTo>
                  <a:pt x="190648" y="0"/>
                </a:lnTo>
                <a:lnTo>
                  <a:pt x="200014" y="228"/>
                </a:lnTo>
                <a:lnTo>
                  <a:pt x="245991" y="8206"/>
                </a:lnTo>
                <a:lnTo>
                  <a:pt x="288652" y="27116"/>
                </a:lnTo>
                <a:lnTo>
                  <a:pt x="325457" y="55839"/>
                </a:lnTo>
                <a:lnTo>
                  <a:pt x="354180" y="92644"/>
                </a:lnTo>
                <a:lnTo>
                  <a:pt x="373090" y="135305"/>
                </a:lnTo>
                <a:lnTo>
                  <a:pt x="381068" y="181282"/>
                </a:lnTo>
                <a:lnTo>
                  <a:pt x="381297" y="190648"/>
                </a:lnTo>
                <a:lnTo>
                  <a:pt x="381068" y="200014"/>
                </a:lnTo>
                <a:lnTo>
                  <a:pt x="373090" y="245991"/>
                </a:lnTo>
                <a:lnTo>
                  <a:pt x="354180" y="288652"/>
                </a:lnTo>
                <a:lnTo>
                  <a:pt x="349839" y="295506"/>
                </a:lnTo>
                <a:close/>
              </a:path>
            </a:pathLst>
          </a:custGeom>
          <a:solidFill>
            <a:srgbClr val="BF83F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1">
            <a:extLst>
              <a:ext uri="{FF2B5EF4-FFF2-40B4-BE49-F238E27FC236}">
                <a16:creationId xmlns:a16="http://schemas.microsoft.com/office/drawing/2014/main" id="{78FD9F51-37F7-4766-98F3-3F83F39879E9}"/>
              </a:ext>
            </a:extLst>
          </p:cNvPr>
          <p:cNvSpPr txBox="1"/>
          <p:nvPr/>
        </p:nvSpPr>
        <p:spPr>
          <a:xfrm>
            <a:off x="787119" y="4622390"/>
            <a:ext cx="9858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3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3" name="object 52">
            <a:extLst>
              <a:ext uri="{FF2B5EF4-FFF2-40B4-BE49-F238E27FC236}">
                <a16:creationId xmlns:a16="http://schemas.microsoft.com/office/drawing/2014/main" id="{42BFDC1D-66E8-4994-9BB1-389DFFFC1DD4}"/>
              </a:ext>
            </a:extLst>
          </p:cNvPr>
          <p:cNvGrpSpPr/>
          <p:nvPr/>
        </p:nvGrpSpPr>
        <p:grpSpPr>
          <a:xfrm>
            <a:off x="1093552" y="4517290"/>
            <a:ext cx="3882866" cy="275749"/>
            <a:chOff x="1448617" y="5890735"/>
            <a:chExt cx="5177155" cy="367665"/>
          </a:xfrm>
        </p:grpSpPr>
        <p:sp>
          <p:nvSpPr>
            <p:cNvPr id="54" name="object 53">
              <a:extLst>
                <a:ext uri="{FF2B5EF4-FFF2-40B4-BE49-F238E27FC236}">
                  <a16:creationId xmlns:a16="http://schemas.microsoft.com/office/drawing/2014/main" id="{0067ABB1-33F1-454B-9637-A181F43205BF}"/>
                </a:ext>
              </a:extLst>
            </p:cNvPr>
            <p:cNvSpPr/>
            <p:nvPr/>
          </p:nvSpPr>
          <p:spPr>
            <a:xfrm>
              <a:off x="1453697" y="5895815"/>
              <a:ext cx="5166995" cy="357505"/>
            </a:xfrm>
            <a:custGeom>
              <a:avLst/>
              <a:gdLst/>
              <a:ahLst/>
              <a:cxnLst/>
              <a:rect l="l" t="t" r="r" b="b"/>
              <a:pathLst>
                <a:path w="5166995" h="357504">
                  <a:moveTo>
                    <a:pt x="5166583" y="357466"/>
                  </a:moveTo>
                  <a:lnTo>
                    <a:pt x="0" y="357466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5099784" y="0"/>
                  </a:lnTo>
                  <a:lnTo>
                    <a:pt x="5138712" y="14656"/>
                  </a:lnTo>
                  <a:lnTo>
                    <a:pt x="5162937" y="48470"/>
                  </a:lnTo>
                  <a:lnTo>
                    <a:pt x="5166583" y="357466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54">
              <a:extLst>
                <a:ext uri="{FF2B5EF4-FFF2-40B4-BE49-F238E27FC236}">
                  <a16:creationId xmlns:a16="http://schemas.microsoft.com/office/drawing/2014/main" id="{304767C2-377F-454D-AE3F-EF2A98E1754E}"/>
                </a:ext>
              </a:extLst>
            </p:cNvPr>
            <p:cNvSpPr/>
            <p:nvPr/>
          </p:nvSpPr>
          <p:spPr>
            <a:xfrm>
              <a:off x="1453697" y="5895815"/>
              <a:ext cx="5166995" cy="357505"/>
            </a:xfrm>
            <a:custGeom>
              <a:avLst/>
              <a:gdLst/>
              <a:ahLst/>
              <a:cxnLst/>
              <a:rect l="l" t="t" r="r" b="b"/>
              <a:pathLst>
                <a:path w="5166995" h="357504">
                  <a:moveTo>
                    <a:pt x="0" y="357466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5095090" y="0"/>
                  </a:lnTo>
                  <a:lnTo>
                    <a:pt x="5099784" y="0"/>
                  </a:lnTo>
                  <a:lnTo>
                    <a:pt x="5104434" y="457"/>
                  </a:lnTo>
                  <a:lnTo>
                    <a:pt x="5109038" y="1373"/>
                  </a:lnTo>
                  <a:lnTo>
                    <a:pt x="5113642" y="2289"/>
                  </a:lnTo>
                  <a:lnTo>
                    <a:pt x="5118112" y="3645"/>
                  </a:lnTo>
                  <a:lnTo>
                    <a:pt x="5122449" y="5441"/>
                  </a:lnTo>
                  <a:lnTo>
                    <a:pt x="5126786" y="7238"/>
                  </a:lnTo>
                  <a:lnTo>
                    <a:pt x="5130906" y="9440"/>
                  </a:lnTo>
                  <a:lnTo>
                    <a:pt x="5134809" y="12048"/>
                  </a:lnTo>
                  <a:lnTo>
                    <a:pt x="5138712" y="14656"/>
                  </a:lnTo>
                  <a:lnTo>
                    <a:pt x="5142324" y="17620"/>
                  </a:lnTo>
                  <a:lnTo>
                    <a:pt x="5145643" y="20939"/>
                  </a:lnTo>
                  <a:lnTo>
                    <a:pt x="5148962" y="24259"/>
                  </a:lnTo>
                  <a:lnTo>
                    <a:pt x="5151926" y="27870"/>
                  </a:lnTo>
                  <a:lnTo>
                    <a:pt x="5154534" y="31773"/>
                  </a:lnTo>
                  <a:lnTo>
                    <a:pt x="5157142" y="35676"/>
                  </a:lnTo>
                  <a:lnTo>
                    <a:pt x="5159344" y="39796"/>
                  </a:lnTo>
                  <a:lnTo>
                    <a:pt x="5161140" y="44133"/>
                  </a:lnTo>
                  <a:lnTo>
                    <a:pt x="5162937" y="48470"/>
                  </a:lnTo>
                  <a:lnTo>
                    <a:pt x="5164293" y="52941"/>
                  </a:lnTo>
                  <a:lnTo>
                    <a:pt x="5165209" y="57545"/>
                  </a:lnTo>
                  <a:lnTo>
                    <a:pt x="5166125" y="62149"/>
                  </a:lnTo>
                  <a:lnTo>
                    <a:pt x="5166582" y="66798"/>
                  </a:lnTo>
                  <a:lnTo>
                    <a:pt x="5166583" y="71493"/>
                  </a:lnTo>
                  <a:lnTo>
                    <a:pt x="5166583" y="357466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6" name="object 55">
            <a:extLst>
              <a:ext uri="{FF2B5EF4-FFF2-40B4-BE49-F238E27FC236}">
                <a16:creationId xmlns:a16="http://schemas.microsoft.com/office/drawing/2014/main" id="{3398EA21-628D-4B73-AFF2-6749C58221C6}"/>
              </a:ext>
            </a:extLst>
          </p:cNvPr>
          <p:cNvSpPr txBox="1"/>
          <p:nvPr/>
        </p:nvSpPr>
        <p:spPr>
          <a:xfrm>
            <a:off x="1177204" y="4622389"/>
            <a:ext cx="4767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经验沉淀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7" name="object 56">
            <a:extLst>
              <a:ext uri="{FF2B5EF4-FFF2-40B4-BE49-F238E27FC236}">
                <a16:creationId xmlns:a16="http://schemas.microsoft.com/office/drawing/2014/main" id="{3BFAC647-5BB0-48D5-B895-35422C8A25C9}"/>
              </a:ext>
            </a:extLst>
          </p:cNvPr>
          <p:cNvSpPr/>
          <p:nvPr/>
        </p:nvSpPr>
        <p:spPr>
          <a:xfrm>
            <a:off x="4125104" y="4610466"/>
            <a:ext cx="758189" cy="179070"/>
          </a:xfrm>
          <a:custGeom>
            <a:avLst/>
            <a:gdLst/>
            <a:ahLst/>
            <a:cxnLst/>
            <a:rect l="l" t="t" r="r" b="b"/>
            <a:pathLst>
              <a:path w="1010920" h="238760">
                <a:moveTo>
                  <a:pt x="1009548" y="238311"/>
                </a:moveTo>
                <a:lnTo>
                  <a:pt x="890" y="238311"/>
                </a:lnTo>
                <a:lnTo>
                  <a:pt x="0" y="233834"/>
                </a:lnTo>
                <a:lnTo>
                  <a:pt x="0" y="33073"/>
                </a:lnTo>
                <a:lnTo>
                  <a:pt x="967" y="28209"/>
                </a:lnTo>
                <a:lnTo>
                  <a:pt x="28208" y="967"/>
                </a:lnTo>
                <a:lnTo>
                  <a:pt x="33073" y="0"/>
                </a:lnTo>
                <a:lnTo>
                  <a:pt x="977365" y="0"/>
                </a:lnTo>
                <a:lnTo>
                  <a:pt x="1009471" y="28209"/>
                </a:lnTo>
                <a:lnTo>
                  <a:pt x="1010438" y="33073"/>
                </a:lnTo>
                <a:lnTo>
                  <a:pt x="1010438" y="233834"/>
                </a:lnTo>
                <a:lnTo>
                  <a:pt x="1009548" y="238311"/>
                </a:lnTo>
                <a:close/>
              </a:path>
            </a:pathLst>
          </a:custGeom>
          <a:solidFill>
            <a:srgbClr val="FAF5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8" name="object 57">
            <a:extLst>
              <a:ext uri="{FF2B5EF4-FFF2-40B4-BE49-F238E27FC236}">
                <a16:creationId xmlns:a16="http://schemas.microsoft.com/office/drawing/2014/main" id="{3225887C-B202-4EAF-9DF6-4DB7509F910C}"/>
              </a:ext>
            </a:extLst>
          </p:cNvPr>
          <p:cNvSpPr txBox="1"/>
          <p:nvPr/>
        </p:nvSpPr>
        <p:spPr>
          <a:xfrm>
            <a:off x="4174785" y="4636688"/>
            <a:ext cx="66293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9333E9"/>
                </a:solidFill>
                <a:latin typeface="微软雅黑"/>
                <a:cs typeface="微软雅黑"/>
              </a:rPr>
              <a:t>SOP</a:t>
            </a:r>
            <a:r>
              <a:rPr sz="713" kern="0" spc="-8" dirty="0">
                <a:solidFill>
                  <a:srgbClr val="9333E9"/>
                </a:solidFill>
                <a:latin typeface="微软雅黑"/>
                <a:cs typeface="微软雅黑"/>
              </a:rPr>
              <a:t>化/案例库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9" name="object 58">
            <a:extLst>
              <a:ext uri="{FF2B5EF4-FFF2-40B4-BE49-F238E27FC236}">
                <a16:creationId xmlns:a16="http://schemas.microsoft.com/office/drawing/2014/main" id="{F3E29D0B-D03A-4426-98EC-2D623384293C}"/>
              </a:ext>
            </a:extLst>
          </p:cNvPr>
          <p:cNvGrpSpPr/>
          <p:nvPr/>
        </p:nvGrpSpPr>
        <p:grpSpPr>
          <a:xfrm>
            <a:off x="5261848" y="1185936"/>
            <a:ext cx="3439001" cy="3617595"/>
            <a:chOff x="7006345" y="1448931"/>
            <a:chExt cx="4585335" cy="4823460"/>
          </a:xfrm>
        </p:grpSpPr>
        <p:pic>
          <p:nvPicPr>
            <p:cNvPr id="60" name="object 59">
              <a:extLst>
                <a:ext uri="{FF2B5EF4-FFF2-40B4-BE49-F238E27FC236}">
                  <a16:creationId xmlns:a16="http://schemas.microsoft.com/office/drawing/2014/main" id="{F469981E-EFB4-41D7-9C95-800A73DF905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83952" y="1448931"/>
              <a:ext cx="1307591" cy="1937396"/>
            </a:xfrm>
            <a:prstGeom prst="rect">
              <a:avLst/>
            </a:prstGeom>
          </p:spPr>
        </p:pic>
        <p:pic>
          <p:nvPicPr>
            <p:cNvPr id="61" name="object 60">
              <a:extLst>
                <a:ext uri="{FF2B5EF4-FFF2-40B4-BE49-F238E27FC236}">
                  <a16:creationId xmlns:a16="http://schemas.microsoft.com/office/drawing/2014/main" id="{B027DECB-C505-4C33-910E-797850388A0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35124" y="2087604"/>
              <a:ext cx="4356325" cy="4184742"/>
            </a:xfrm>
            <a:prstGeom prst="rect">
              <a:avLst/>
            </a:prstGeom>
          </p:spPr>
        </p:pic>
        <p:pic>
          <p:nvPicPr>
            <p:cNvPr id="62" name="object 61">
              <a:extLst>
                <a:ext uri="{FF2B5EF4-FFF2-40B4-BE49-F238E27FC236}">
                  <a16:creationId xmlns:a16="http://schemas.microsoft.com/office/drawing/2014/main" id="{86458498-88EE-45D8-8922-9E56AB3E22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51776" y="5919215"/>
              <a:ext cx="2045207" cy="334066"/>
            </a:xfrm>
            <a:prstGeom prst="rect">
              <a:avLst/>
            </a:prstGeom>
          </p:spPr>
        </p:pic>
        <p:sp>
          <p:nvSpPr>
            <p:cNvPr id="63" name="object 62">
              <a:extLst>
                <a:ext uri="{FF2B5EF4-FFF2-40B4-BE49-F238E27FC236}">
                  <a16:creationId xmlns:a16="http://schemas.microsoft.com/office/drawing/2014/main" id="{B867B0F3-72AA-4180-87E9-9EA824AE5A53}"/>
                </a:ext>
              </a:extLst>
            </p:cNvPr>
            <p:cNvSpPr/>
            <p:nvPr/>
          </p:nvSpPr>
          <p:spPr>
            <a:xfrm>
              <a:off x="7011111" y="6038801"/>
              <a:ext cx="1544320" cy="214629"/>
            </a:xfrm>
            <a:custGeom>
              <a:avLst/>
              <a:gdLst/>
              <a:ahLst/>
              <a:cxnLst/>
              <a:rect l="l" t="t" r="r" b="b"/>
              <a:pathLst>
                <a:path w="1544320" h="214629">
                  <a:moveTo>
                    <a:pt x="1544255" y="214480"/>
                  </a:moveTo>
                  <a:lnTo>
                    <a:pt x="0" y="214480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1477456" y="0"/>
                  </a:lnTo>
                  <a:lnTo>
                    <a:pt x="1516384" y="14656"/>
                  </a:lnTo>
                  <a:lnTo>
                    <a:pt x="1540609" y="48470"/>
                  </a:lnTo>
                  <a:lnTo>
                    <a:pt x="1544255" y="214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bject 63">
              <a:extLst>
                <a:ext uri="{FF2B5EF4-FFF2-40B4-BE49-F238E27FC236}">
                  <a16:creationId xmlns:a16="http://schemas.microsoft.com/office/drawing/2014/main" id="{0F43A9A5-3F36-450B-82C2-B40DDEFE495F}"/>
                </a:ext>
              </a:extLst>
            </p:cNvPr>
            <p:cNvSpPr/>
            <p:nvPr/>
          </p:nvSpPr>
          <p:spPr>
            <a:xfrm>
              <a:off x="7011111" y="6038801"/>
              <a:ext cx="1544320" cy="214629"/>
            </a:xfrm>
            <a:custGeom>
              <a:avLst/>
              <a:gdLst/>
              <a:ahLst/>
              <a:cxnLst/>
              <a:rect l="l" t="t" r="r" b="b"/>
              <a:pathLst>
                <a:path w="1544320" h="214629">
                  <a:moveTo>
                    <a:pt x="0" y="214480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1472762" y="0"/>
                  </a:lnTo>
                  <a:lnTo>
                    <a:pt x="1477456" y="0"/>
                  </a:lnTo>
                  <a:lnTo>
                    <a:pt x="1482105" y="457"/>
                  </a:lnTo>
                  <a:lnTo>
                    <a:pt x="1486709" y="1373"/>
                  </a:lnTo>
                  <a:lnTo>
                    <a:pt x="1491313" y="2289"/>
                  </a:lnTo>
                  <a:lnTo>
                    <a:pt x="1495784" y="3645"/>
                  </a:lnTo>
                  <a:lnTo>
                    <a:pt x="1500121" y="5442"/>
                  </a:lnTo>
                  <a:lnTo>
                    <a:pt x="1504458" y="7238"/>
                  </a:lnTo>
                  <a:lnTo>
                    <a:pt x="1523315" y="20939"/>
                  </a:lnTo>
                  <a:lnTo>
                    <a:pt x="1526634" y="24259"/>
                  </a:lnTo>
                  <a:lnTo>
                    <a:pt x="1529598" y="27870"/>
                  </a:lnTo>
                  <a:lnTo>
                    <a:pt x="1532206" y="31773"/>
                  </a:lnTo>
                  <a:lnTo>
                    <a:pt x="1534814" y="35676"/>
                  </a:lnTo>
                  <a:lnTo>
                    <a:pt x="1544255" y="71493"/>
                  </a:lnTo>
                  <a:lnTo>
                    <a:pt x="1544255" y="214480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bject 64">
              <a:extLst>
                <a:ext uri="{FF2B5EF4-FFF2-40B4-BE49-F238E27FC236}">
                  <a16:creationId xmlns:a16="http://schemas.microsoft.com/office/drawing/2014/main" id="{9784DA31-43AA-4C4C-9A52-8620B055DD16}"/>
                </a:ext>
              </a:extLst>
            </p:cNvPr>
            <p:cNvSpPr/>
            <p:nvPr/>
          </p:nvSpPr>
          <p:spPr>
            <a:xfrm>
              <a:off x="7244682" y="6177021"/>
              <a:ext cx="305435" cy="76835"/>
            </a:xfrm>
            <a:custGeom>
              <a:avLst/>
              <a:gdLst/>
              <a:ahLst/>
              <a:cxnLst/>
              <a:rect l="l" t="t" r="r" b="b"/>
              <a:pathLst>
                <a:path w="305434" h="76835">
                  <a:moveTo>
                    <a:pt x="304986" y="76260"/>
                  </a:moveTo>
                  <a:lnTo>
                    <a:pt x="0" y="76260"/>
                  </a:lnTo>
                  <a:lnTo>
                    <a:pt x="5117" y="69701"/>
                  </a:lnTo>
                  <a:lnTo>
                    <a:pt x="38914" y="37523"/>
                  </a:lnTo>
                  <a:lnTo>
                    <a:pt x="79535" y="14512"/>
                  </a:lnTo>
                  <a:lnTo>
                    <a:pt x="124530" y="2060"/>
                  </a:lnTo>
                  <a:lnTo>
                    <a:pt x="152493" y="0"/>
                  </a:lnTo>
                  <a:lnTo>
                    <a:pt x="161859" y="228"/>
                  </a:lnTo>
                  <a:lnTo>
                    <a:pt x="207836" y="8207"/>
                  </a:lnTo>
                  <a:lnTo>
                    <a:pt x="250497" y="27116"/>
                  </a:lnTo>
                  <a:lnTo>
                    <a:pt x="287302" y="55839"/>
                  </a:lnTo>
                  <a:lnTo>
                    <a:pt x="304986" y="76260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6" name="object 65">
            <a:extLst>
              <a:ext uri="{FF2B5EF4-FFF2-40B4-BE49-F238E27FC236}">
                <a16:creationId xmlns:a16="http://schemas.microsoft.com/office/drawing/2014/main" id="{FC0DFDA1-8E99-48A7-A0F1-C32103815FFF}"/>
              </a:ext>
            </a:extLst>
          </p:cNvPr>
          <p:cNvSpPr txBox="1"/>
          <p:nvPr/>
        </p:nvSpPr>
        <p:spPr>
          <a:xfrm>
            <a:off x="5776570" y="4708181"/>
            <a:ext cx="36623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6A7280"/>
                </a:solidFill>
                <a:latin typeface="微软雅黑"/>
                <a:cs typeface="微软雅黑"/>
              </a:rPr>
              <a:t>ROI</a:t>
            </a:r>
            <a:r>
              <a:rPr sz="600" kern="0" spc="-19" dirty="0">
                <a:solidFill>
                  <a:srgbClr val="6A7280"/>
                </a:solidFill>
                <a:latin typeface="微软雅黑"/>
                <a:cs typeface="微软雅黑"/>
              </a:rPr>
              <a:t> 提升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67388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361" y="1372751"/>
            <a:ext cx="5022464" cy="1660727"/>
          </a:xfrm>
        </p:spPr>
        <p:txBody>
          <a:bodyPr/>
          <a:lstStyle/>
          <a:p>
            <a:r>
              <a:rPr lang="zh-CN" altLang="en-US" dirty="0"/>
              <a:t>用户增长与全周期</a:t>
            </a:r>
            <a:br>
              <a:rPr lang="en-US" altLang="zh-CN" dirty="0"/>
            </a:br>
            <a:r>
              <a:rPr lang="zh-CN" altLang="en-US" dirty="0"/>
              <a:t>管理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互联网产品运营</a:t>
            </a:r>
          </a:p>
        </p:txBody>
      </p:sp>
    </p:spTree>
    <p:extLst>
      <p:ext uri="{BB962C8B-B14F-4D97-AF65-F5344CB8AC3E}">
        <p14:creationId xmlns:p14="http://schemas.microsoft.com/office/powerpoint/2010/main" val="2652891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四大核心用户增长模型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用户增长与全周期管理</a:t>
            </a:r>
          </a:p>
        </p:txBody>
      </p:sp>
      <p:grpSp>
        <p:nvGrpSpPr>
          <p:cNvPr id="6" name="object 7">
            <a:extLst>
              <a:ext uri="{FF2B5EF4-FFF2-40B4-BE49-F238E27FC236}">
                <a16:creationId xmlns:a16="http://schemas.microsoft.com/office/drawing/2014/main" id="{86AEEFBA-72CD-4BE8-8187-40188BFAEAB0}"/>
              </a:ext>
            </a:extLst>
          </p:cNvPr>
          <p:cNvGrpSpPr/>
          <p:nvPr/>
        </p:nvGrpSpPr>
        <p:grpSpPr>
          <a:xfrm>
            <a:off x="522043" y="1313662"/>
            <a:ext cx="4003834" cy="1701641"/>
            <a:chOff x="610076" y="1448931"/>
            <a:chExt cx="5338445" cy="2268855"/>
          </a:xfrm>
        </p:grpSpPr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3611D5C7-9188-470F-9806-D98C1F6665C2}"/>
                </a:ext>
              </a:extLst>
            </p:cNvPr>
            <p:cNvSpPr/>
            <p:nvPr/>
          </p:nvSpPr>
          <p:spPr>
            <a:xfrm>
              <a:off x="667270" y="1448931"/>
              <a:ext cx="5281295" cy="2268855"/>
            </a:xfrm>
            <a:custGeom>
              <a:avLst/>
              <a:gdLst/>
              <a:ahLst/>
              <a:cxnLst/>
              <a:rect l="l" t="t" r="r" b="b"/>
              <a:pathLst>
                <a:path w="5281295" h="2268854">
                  <a:moveTo>
                    <a:pt x="5128453" y="2268721"/>
                  </a:moveTo>
                  <a:lnTo>
                    <a:pt x="89065" y="2268720"/>
                  </a:lnTo>
                  <a:lnTo>
                    <a:pt x="53062" y="2253278"/>
                  </a:lnTo>
                  <a:lnTo>
                    <a:pt x="24689" y="2218621"/>
                  </a:lnTo>
                  <a:lnTo>
                    <a:pt x="9154" y="2181420"/>
                  </a:lnTo>
                  <a:lnTo>
                    <a:pt x="1030" y="2138572"/>
                  </a:lnTo>
                  <a:lnTo>
                    <a:pt x="0" y="2116202"/>
                  </a:lnTo>
                  <a:lnTo>
                    <a:pt x="0" y="152519"/>
                  </a:lnTo>
                  <a:lnTo>
                    <a:pt x="4103" y="108244"/>
                  </a:lnTo>
                  <a:lnTo>
                    <a:pt x="16065" y="67784"/>
                  </a:lnTo>
                  <a:lnTo>
                    <a:pt x="37160" y="31267"/>
                  </a:lnTo>
                  <a:lnTo>
                    <a:pt x="70588" y="4884"/>
                  </a:lnTo>
                  <a:lnTo>
                    <a:pt x="89065" y="0"/>
                  </a:lnTo>
                  <a:lnTo>
                    <a:pt x="5128453" y="0"/>
                  </a:lnTo>
                  <a:lnTo>
                    <a:pt x="5172727" y="6565"/>
                  </a:lnTo>
                  <a:lnTo>
                    <a:pt x="5213187" y="25704"/>
                  </a:lnTo>
                  <a:lnTo>
                    <a:pt x="5246353" y="55760"/>
                  </a:lnTo>
                  <a:lnTo>
                    <a:pt x="5269362" y="94152"/>
                  </a:lnTo>
                  <a:lnTo>
                    <a:pt x="5280239" y="137569"/>
                  </a:lnTo>
                  <a:lnTo>
                    <a:pt x="5280972" y="152519"/>
                  </a:lnTo>
                  <a:lnTo>
                    <a:pt x="5280972" y="2116202"/>
                  </a:lnTo>
                  <a:lnTo>
                    <a:pt x="5274406" y="2160476"/>
                  </a:lnTo>
                  <a:lnTo>
                    <a:pt x="5255267" y="2200936"/>
                  </a:lnTo>
                  <a:lnTo>
                    <a:pt x="5225211" y="2234102"/>
                  </a:lnTo>
                  <a:lnTo>
                    <a:pt x="5186819" y="2257111"/>
                  </a:lnTo>
                  <a:lnTo>
                    <a:pt x="5143403" y="2267988"/>
                  </a:lnTo>
                  <a:lnTo>
                    <a:pt x="5128453" y="22687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ECA3D051-0D85-4840-93D5-52D6D3EB21A6}"/>
                </a:ext>
              </a:extLst>
            </p:cNvPr>
            <p:cNvSpPr/>
            <p:nvPr/>
          </p:nvSpPr>
          <p:spPr>
            <a:xfrm>
              <a:off x="610076" y="1449191"/>
              <a:ext cx="147320" cy="2268220"/>
            </a:xfrm>
            <a:custGeom>
              <a:avLst/>
              <a:gdLst/>
              <a:ahLst/>
              <a:cxnLst/>
              <a:rect l="l" t="t" r="r" b="b"/>
              <a:pathLst>
                <a:path w="147320" h="2268220">
                  <a:moveTo>
                    <a:pt x="147136" y="2268201"/>
                  </a:moveTo>
                  <a:lnTo>
                    <a:pt x="108311" y="2261930"/>
                  </a:lnTo>
                  <a:lnTo>
                    <a:pt x="67767" y="2242780"/>
                  </a:lnTo>
                  <a:lnTo>
                    <a:pt x="34560" y="2212651"/>
                  </a:lnTo>
                  <a:lnTo>
                    <a:pt x="11609" y="2174308"/>
                  </a:lnTo>
                  <a:lnTo>
                    <a:pt x="725" y="2130966"/>
                  </a:lnTo>
                  <a:lnTo>
                    <a:pt x="0" y="2115942"/>
                  </a:lnTo>
                  <a:lnTo>
                    <a:pt x="0" y="152259"/>
                  </a:lnTo>
                  <a:lnTo>
                    <a:pt x="6530" y="108051"/>
                  </a:lnTo>
                  <a:lnTo>
                    <a:pt x="25680" y="67507"/>
                  </a:lnTo>
                  <a:lnTo>
                    <a:pt x="55808" y="34300"/>
                  </a:lnTo>
                  <a:lnTo>
                    <a:pt x="94152" y="11349"/>
                  </a:lnTo>
                  <a:lnTo>
                    <a:pt x="137494" y="465"/>
                  </a:lnTo>
                  <a:lnTo>
                    <a:pt x="147135" y="0"/>
                  </a:lnTo>
                  <a:lnTo>
                    <a:pt x="142598" y="3609"/>
                  </a:lnTo>
                  <a:lnTo>
                    <a:pt x="137927" y="11349"/>
                  </a:lnTo>
                  <a:lnTo>
                    <a:pt x="123029" y="55548"/>
                  </a:lnTo>
                  <a:lnTo>
                    <a:pt x="117291" y="93892"/>
                  </a:lnTo>
                  <a:lnTo>
                    <a:pt x="114570" y="137234"/>
                  </a:lnTo>
                  <a:lnTo>
                    <a:pt x="114389" y="152259"/>
                  </a:lnTo>
                  <a:lnTo>
                    <a:pt x="114389" y="2115942"/>
                  </a:lnTo>
                  <a:lnTo>
                    <a:pt x="116021" y="2160149"/>
                  </a:lnTo>
                  <a:lnTo>
                    <a:pt x="120809" y="2200692"/>
                  </a:lnTo>
                  <a:lnTo>
                    <a:pt x="131331" y="2242780"/>
                  </a:lnTo>
                  <a:lnTo>
                    <a:pt x="142598" y="2264591"/>
                  </a:lnTo>
                  <a:lnTo>
                    <a:pt x="147136" y="226820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0">
              <a:extLst>
                <a:ext uri="{FF2B5EF4-FFF2-40B4-BE49-F238E27FC236}">
                  <a16:creationId xmlns:a16="http://schemas.microsoft.com/office/drawing/2014/main" id="{B9D57E55-3060-47E4-96A6-D14975F3770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23052" y="1601450"/>
              <a:ext cx="1372671" cy="1220152"/>
            </a:xfrm>
            <a:prstGeom prst="rect">
              <a:avLst/>
            </a:prstGeom>
          </p:spPr>
        </p:pic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5464A8D9-5C2B-4F0B-8DB0-0475D914F287}"/>
                </a:ext>
              </a:extLst>
            </p:cNvPr>
            <p:cNvSpPr/>
            <p:nvPr/>
          </p:nvSpPr>
          <p:spPr>
            <a:xfrm>
              <a:off x="1029503" y="1773034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2CB76388-AA30-4E04-918B-6B70A744AE6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4360" y="1868358"/>
              <a:ext cx="324103" cy="343167"/>
            </a:xfrm>
            <a:prstGeom prst="rect">
              <a:avLst/>
            </a:prstGeom>
          </p:spPr>
        </p:pic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CE24F03D-BB91-4EFE-92FA-A60027B33869}"/>
                </a:ext>
              </a:extLst>
            </p:cNvPr>
            <p:cNvSpPr/>
            <p:nvPr/>
          </p:nvSpPr>
          <p:spPr>
            <a:xfrm>
              <a:off x="1753969" y="2078072"/>
              <a:ext cx="953769" cy="257810"/>
            </a:xfrm>
            <a:custGeom>
              <a:avLst/>
              <a:gdLst/>
              <a:ahLst/>
              <a:cxnLst/>
              <a:rect l="l" t="t" r="r" b="b"/>
              <a:pathLst>
                <a:path w="953769" h="257810">
                  <a:moveTo>
                    <a:pt x="920170" y="257375"/>
                  </a:moveTo>
                  <a:lnTo>
                    <a:pt x="33073" y="257375"/>
                  </a:lnTo>
                  <a:lnTo>
                    <a:pt x="28209" y="256408"/>
                  </a:lnTo>
                  <a:lnTo>
                    <a:pt x="967" y="229166"/>
                  </a:lnTo>
                  <a:lnTo>
                    <a:pt x="0" y="224302"/>
                  </a:lnTo>
                  <a:lnTo>
                    <a:pt x="0" y="219246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920170" y="0"/>
                  </a:lnTo>
                  <a:lnTo>
                    <a:pt x="952276" y="28209"/>
                  </a:lnTo>
                  <a:lnTo>
                    <a:pt x="953244" y="33073"/>
                  </a:lnTo>
                  <a:lnTo>
                    <a:pt x="953244" y="224302"/>
                  </a:lnTo>
                  <a:lnTo>
                    <a:pt x="925034" y="256408"/>
                  </a:lnTo>
                  <a:lnTo>
                    <a:pt x="920170" y="25737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" name="object 14">
            <a:extLst>
              <a:ext uri="{FF2B5EF4-FFF2-40B4-BE49-F238E27FC236}">
                <a16:creationId xmlns:a16="http://schemas.microsoft.com/office/drawing/2014/main" id="{51B1B120-C6BE-442C-A5C7-933E5DF65AA2}"/>
              </a:ext>
            </a:extLst>
          </p:cNvPr>
          <p:cNvSpPr txBox="1"/>
          <p:nvPr/>
        </p:nvSpPr>
        <p:spPr>
          <a:xfrm>
            <a:off x="827088" y="1486955"/>
            <a:ext cx="3450908" cy="1178817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552450" defTabSz="685800">
              <a:spcBef>
                <a:spcPts val="439"/>
              </a:spcBef>
            </a:pPr>
            <a:r>
              <a:rPr sz="1613" b="1" kern="0" dirty="0">
                <a:solidFill>
                  <a:srgbClr val="1F2937"/>
                </a:solidFill>
                <a:latin typeface="微软雅黑"/>
                <a:cs typeface="微软雅黑"/>
              </a:rPr>
              <a:t>AARRR</a:t>
            </a:r>
            <a:r>
              <a:rPr sz="1613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模型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09600" defTabSz="685800">
              <a:spcBef>
                <a:spcPts val="169"/>
              </a:spcBef>
            </a:pPr>
            <a:r>
              <a:rPr sz="713" b="1" kern="0" spc="-8" dirty="0">
                <a:solidFill>
                  <a:srgbClr val="3B81F5"/>
                </a:solidFill>
                <a:latin typeface="微软雅黑"/>
                <a:cs typeface="微软雅黑"/>
              </a:rPr>
              <a:t>海盗指标模型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829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覆盖从</a:t>
            </a:r>
            <a:r>
              <a:rPr sz="1050" b="1" kern="0" spc="-11" dirty="0">
                <a:solidFill>
                  <a:srgbClr val="4A5462"/>
                </a:solidFill>
                <a:latin typeface="微软雅黑"/>
                <a:cs typeface="微软雅黑"/>
              </a:rPr>
              <a:t>获客</a:t>
            </a:r>
            <a:r>
              <a:rPr sz="1050" b="1" kern="0" spc="-8" dirty="0">
                <a:solidFill>
                  <a:srgbClr val="4A5462"/>
                </a:solidFill>
                <a:latin typeface="微软雅黑"/>
                <a:cs typeface="微软雅黑"/>
              </a:rPr>
              <a:t>(Acquisition)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到</a:t>
            </a:r>
            <a:r>
              <a:rPr sz="1050" b="1" kern="0" spc="-11" dirty="0">
                <a:solidFill>
                  <a:srgbClr val="4A5462"/>
                </a:solidFill>
                <a:latin typeface="微软雅黑"/>
                <a:cs typeface="微软雅黑"/>
              </a:rPr>
              <a:t>传播(Referral)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的全周期漏斗。关注用户获取、激活、留存、变现与推荐五个环节，是经典的增长黑客模型。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5">
            <a:extLst>
              <a:ext uri="{FF2B5EF4-FFF2-40B4-BE49-F238E27FC236}">
                <a16:creationId xmlns:a16="http://schemas.microsoft.com/office/drawing/2014/main" id="{8C427443-8AA5-404C-9018-AD88F8B82CB3}"/>
              </a:ext>
            </a:extLst>
          </p:cNvPr>
          <p:cNvGrpSpPr/>
          <p:nvPr/>
        </p:nvGrpSpPr>
        <p:grpSpPr>
          <a:xfrm>
            <a:off x="4754448" y="1313662"/>
            <a:ext cx="4003834" cy="1701641"/>
            <a:chOff x="6253282" y="1448931"/>
            <a:chExt cx="5338445" cy="2268855"/>
          </a:xfrm>
        </p:grpSpPr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93A543A6-EB28-4354-BE93-254A1845A551}"/>
                </a:ext>
              </a:extLst>
            </p:cNvPr>
            <p:cNvSpPr/>
            <p:nvPr/>
          </p:nvSpPr>
          <p:spPr>
            <a:xfrm>
              <a:off x="6310476" y="1448931"/>
              <a:ext cx="5281295" cy="2268855"/>
            </a:xfrm>
            <a:custGeom>
              <a:avLst/>
              <a:gdLst/>
              <a:ahLst/>
              <a:cxnLst/>
              <a:rect l="l" t="t" r="r" b="b"/>
              <a:pathLst>
                <a:path w="5281295" h="2268854">
                  <a:moveTo>
                    <a:pt x="5128453" y="2268721"/>
                  </a:moveTo>
                  <a:lnTo>
                    <a:pt x="89065" y="2268720"/>
                  </a:lnTo>
                  <a:lnTo>
                    <a:pt x="53062" y="2253278"/>
                  </a:lnTo>
                  <a:lnTo>
                    <a:pt x="24689" y="2218621"/>
                  </a:lnTo>
                  <a:lnTo>
                    <a:pt x="9154" y="2181420"/>
                  </a:lnTo>
                  <a:lnTo>
                    <a:pt x="1030" y="2138572"/>
                  </a:lnTo>
                  <a:lnTo>
                    <a:pt x="0" y="2116202"/>
                  </a:lnTo>
                  <a:lnTo>
                    <a:pt x="0" y="152519"/>
                  </a:lnTo>
                  <a:lnTo>
                    <a:pt x="4103" y="108244"/>
                  </a:lnTo>
                  <a:lnTo>
                    <a:pt x="16065" y="67784"/>
                  </a:lnTo>
                  <a:lnTo>
                    <a:pt x="37160" y="31267"/>
                  </a:lnTo>
                  <a:lnTo>
                    <a:pt x="70588" y="4884"/>
                  </a:lnTo>
                  <a:lnTo>
                    <a:pt x="89065" y="0"/>
                  </a:lnTo>
                  <a:lnTo>
                    <a:pt x="5128453" y="0"/>
                  </a:lnTo>
                  <a:lnTo>
                    <a:pt x="5172727" y="6565"/>
                  </a:lnTo>
                  <a:lnTo>
                    <a:pt x="5213187" y="25704"/>
                  </a:lnTo>
                  <a:lnTo>
                    <a:pt x="5246353" y="55760"/>
                  </a:lnTo>
                  <a:lnTo>
                    <a:pt x="5269362" y="94152"/>
                  </a:lnTo>
                  <a:lnTo>
                    <a:pt x="5280239" y="137569"/>
                  </a:lnTo>
                  <a:lnTo>
                    <a:pt x="5280972" y="152519"/>
                  </a:lnTo>
                  <a:lnTo>
                    <a:pt x="5280972" y="2116202"/>
                  </a:lnTo>
                  <a:lnTo>
                    <a:pt x="5274406" y="2160476"/>
                  </a:lnTo>
                  <a:lnTo>
                    <a:pt x="5255267" y="2200936"/>
                  </a:lnTo>
                  <a:lnTo>
                    <a:pt x="5225211" y="2234102"/>
                  </a:lnTo>
                  <a:lnTo>
                    <a:pt x="5186819" y="2257111"/>
                  </a:lnTo>
                  <a:lnTo>
                    <a:pt x="5143403" y="2267988"/>
                  </a:lnTo>
                  <a:lnTo>
                    <a:pt x="5128453" y="22687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FCB38863-DAE3-413F-8363-8D6A97BAF7AB}"/>
                </a:ext>
              </a:extLst>
            </p:cNvPr>
            <p:cNvSpPr/>
            <p:nvPr/>
          </p:nvSpPr>
          <p:spPr>
            <a:xfrm>
              <a:off x="6253282" y="1449191"/>
              <a:ext cx="147320" cy="2268220"/>
            </a:xfrm>
            <a:custGeom>
              <a:avLst/>
              <a:gdLst/>
              <a:ahLst/>
              <a:cxnLst/>
              <a:rect l="l" t="t" r="r" b="b"/>
              <a:pathLst>
                <a:path w="147320" h="2268220">
                  <a:moveTo>
                    <a:pt x="147136" y="2268201"/>
                  </a:moveTo>
                  <a:lnTo>
                    <a:pt x="108310" y="2261930"/>
                  </a:lnTo>
                  <a:lnTo>
                    <a:pt x="67767" y="2242780"/>
                  </a:lnTo>
                  <a:lnTo>
                    <a:pt x="34560" y="2212651"/>
                  </a:lnTo>
                  <a:lnTo>
                    <a:pt x="11608" y="2174308"/>
                  </a:lnTo>
                  <a:lnTo>
                    <a:pt x="725" y="2130966"/>
                  </a:lnTo>
                  <a:lnTo>
                    <a:pt x="0" y="2115942"/>
                  </a:lnTo>
                  <a:lnTo>
                    <a:pt x="0" y="152259"/>
                  </a:lnTo>
                  <a:lnTo>
                    <a:pt x="6529" y="108051"/>
                  </a:lnTo>
                  <a:lnTo>
                    <a:pt x="25679" y="67507"/>
                  </a:lnTo>
                  <a:lnTo>
                    <a:pt x="55808" y="34300"/>
                  </a:lnTo>
                  <a:lnTo>
                    <a:pt x="94151" y="11349"/>
                  </a:lnTo>
                  <a:lnTo>
                    <a:pt x="137494" y="465"/>
                  </a:lnTo>
                  <a:lnTo>
                    <a:pt x="147135" y="0"/>
                  </a:lnTo>
                  <a:lnTo>
                    <a:pt x="142598" y="3609"/>
                  </a:lnTo>
                  <a:lnTo>
                    <a:pt x="137926" y="11349"/>
                  </a:lnTo>
                  <a:lnTo>
                    <a:pt x="123028" y="55548"/>
                  </a:lnTo>
                  <a:lnTo>
                    <a:pt x="117290" y="93892"/>
                  </a:lnTo>
                  <a:lnTo>
                    <a:pt x="114570" y="137234"/>
                  </a:lnTo>
                  <a:lnTo>
                    <a:pt x="114389" y="152259"/>
                  </a:lnTo>
                  <a:lnTo>
                    <a:pt x="114389" y="2115942"/>
                  </a:lnTo>
                  <a:lnTo>
                    <a:pt x="116021" y="2160149"/>
                  </a:lnTo>
                  <a:lnTo>
                    <a:pt x="120808" y="2200692"/>
                  </a:lnTo>
                  <a:lnTo>
                    <a:pt x="131330" y="2242780"/>
                  </a:lnTo>
                  <a:lnTo>
                    <a:pt x="142598" y="2264591"/>
                  </a:lnTo>
                  <a:lnTo>
                    <a:pt x="147136" y="2268201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8">
              <a:extLst>
                <a:ext uri="{FF2B5EF4-FFF2-40B4-BE49-F238E27FC236}">
                  <a16:creationId xmlns:a16="http://schemas.microsoft.com/office/drawing/2014/main" id="{EC4238BC-6853-46BD-8E7C-0E9F2F5B429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8777" y="1601450"/>
              <a:ext cx="1220152" cy="1220152"/>
            </a:xfrm>
            <a:prstGeom prst="rect">
              <a:avLst/>
            </a:prstGeom>
          </p:spPr>
        </p:pic>
        <p:sp>
          <p:nvSpPr>
            <p:cNvPr id="22" name="object 19">
              <a:extLst>
                <a:ext uri="{FF2B5EF4-FFF2-40B4-BE49-F238E27FC236}">
                  <a16:creationId xmlns:a16="http://schemas.microsoft.com/office/drawing/2014/main" id="{3857F319-044E-4085-BD43-5AFCC8970D17}"/>
                </a:ext>
              </a:extLst>
            </p:cNvPr>
            <p:cNvSpPr/>
            <p:nvPr/>
          </p:nvSpPr>
          <p:spPr>
            <a:xfrm>
              <a:off x="6672709" y="1773034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0">
              <a:extLst>
                <a:ext uri="{FF2B5EF4-FFF2-40B4-BE49-F238E27FC236}">
                  <a16:creationId xmlns:a16="http://schemas.microsoft.com/office/drawing/2014/main" id="{0BB922FC-19FC-4DD5-A6A5-B0D97BAE9E6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96631" y="1868358"/>
              <a:ext cx="285973" cy="343167"/>
            </a:xfrm>
            <a:prstGeom prst="rect">
              <a:avLst/>
            </a:prstGeom>
          </p:spPr>
        </p:pic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8EC3E3DF-8A8A-4820-92C8-4BE6B0C5BC32}"/>
                </a:ext>
              </a:extLst>
            </p:cNvPr>
            <p:cNvSpPr/>
            <p:nvPr/>
          </p:nvSpPr>
          <p:spPr>
            <a:xfrm>
              <a:off x="7397175" y="2078072"/>
              <a:ext cx="953769" cy="257810"/>
            </a:xfrm>
            <a:custGeom>
              <a:avLst/>
              <a:gdLst/>
              <a:ahLst/>
              <a:cxnLst/>
              <a:rect l="l" t="t" r="r" b="b"/>
              <a:pathLst>
                <a:path w="953770" h="257810">
                  <a:moveTo>
                    <a:pt x="920170" y="257375"/>
                  </a:moveTo>
                  <a:lnTo>
                    <a:pt x="33073" y="257375"/>
                  </a:lnTo>
                  <a:lnTo>
                    <a:pt x="28209" y="256408"/>
                  </a:lnTo>
                  <a:lnTo>
                    <a:pt x="967" y="229166"/>
                  </a:lnTo>
                  <a:lnTo>
                    <a:pt x="0" y="224302"/>
                  </a:lnTo>
                  <a:lnTo>
                    <a:pt x="0" y="219246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920170" y="0"/>
                  </a:lnTo>
                  <a:lnTo>
                    <a:pt x="952276" y="28209"/>
                  </a:lnTo>
                  <a:lnTo>
                    <a:pt x="953244" y="33073"/>
                  </a:lnTo>
                  <a:lnTo>
                    <a:pt x="953244" y="224302"/>
                  </a:lnTo>
                  <a:lnTo>
                    <a:pt x="925034" y="256408"/>
                  </a:lnTo>
                  <a:lnTo>
                    <a:pt x="920170" y="257375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5" name="object 22">
            <a:extLst>
              <a:ext uri="{FF2B5EF4-FFF2-40B4-BE49-F238E27FC236}">
                <a16:creationId xmlns:a16="http://schemas.microsoft.com/office/drawing/2014/main" id="{5328981B-7BA0-4335-BCCD-DBCE6F9C5842}"/>
              </a:ext>
            </a:extLst>
          </p:cNvPr>
          <p:cNvSpPr txBox="1"/>
          <p:nvPr/>
        </p:nvSpPr>
        <p:spPr>
          <a:xfrm>
            <a:off x="5059493" y="1486955"/>
            <a:ext cx="3406140" cy="1178817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552450" defTabSz="685800">
              <a:spcBef>
                <a:spcPts val="439"/>
              </a:spcBef>
            </a:pPr>
            <a:r>
              <a:rPr sz="1613" b="1" kern="0" dirty="0">
                <a:solidFill>
                  <a:srgbClr val="1F2937"/>
                </a:solidFill>
                <a:latin typeface="微软雅黑"/>
                <a:cs typeface="微软雅黑"/>
              </a:rPr>
              <a:t>RARRA</a:t>
            </a:r>
            <a:r>
              <a:rPr sz="1613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模型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09600" defTabSz="685800">
              <a:spcBef>
                <a:spcPts val="169"/>
              </a:spcBef>
            </a:pPr>
            <a:r>
              <a:rPr sz="713" b="1" kern="0" spc="-8" dirty="0">
                <a:solidFill>
                  <a:srgbClr val="6266F1"/>
                </a:solidFill>
                <a:latin typeface="微软雅黑"/>
                <a:cs typeface="微软雅黑"/>
              </a:rPr>
              <a:t>留存优先模型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829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以</a:t>
            </a:r>
            <a:r>
              <a:rPr sz="1050" b="1" kern="0" spc="-15" dirty="0">
                <a:solidFill>
                  <a:srgbClr val="4A5462"/>
                </a:solidFill>
                <a:latin typeface="微软雅黑"/>
                <a:cs typeface="微软雅黑"/>
              </a:rPr>
              <a:t>留存(Retention)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为根基，强调在存量时代通过优质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体验带动激活与传播。突出口碑获客，相比AARRR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更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注重用户价值的长期沉淀。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3">
            <a:extLst>
              <a:ext uri="{FF2B5EF4-FFF2-40B4-BE49-F238E27FC236}">
                <a16:creationId xmlns:a16="http://schemas.microsoft.com/office/drawing/2014/main" id="{E888B367-24A9-4F29-9A5B-1F5FB8BC8B60}"/>
              </a:ext>
            </a:extLst>
          </p:cNvPr>
          <p:cNvGrpSpPr/>
          <p:nvPr/>
        </p:nvGrpSpPr>
        <p:grpSpPr>
          <a:xfrm>
            <a:off x="522043" y="3243980"/>
            <a:ext cx="4003834" cy="1694498"/>
            <a:chOff x="610076" y="4022690"/>
            <a:chExt cx="5338445" cy="2259330"/>
          </a:xfrm>
        </p:grpSpPr>
        <p:sp>
          <p:nvSpPr>
            <p:cNvPr id="27" name="object 24">
              <a:extLst>
                <a:ext uri="{FF2B5EF4-FFF2-40B4-BE49-F238E27FC236}">
                  <a16:creationId xmlns:a16="http://schemas.microsoft.com/office/drawing/2014/main" id="{3430D907-B64F-4498-ABF1-57508326061D}"/>
                </a:ext>
              </a:extLst>
            </p:cNvPr>
            <p:cNvSpPr/>
            <p:nvPr/>
          </p:nvSpPr>
          <p:spPr>
            <a:xfrm>
              <a:off x="667270" y="4022690"/>
              <a:ext cx="5281295" cy="2259330"/>
            </a:xfrm>
            <a:custGeom>
              <a:avLst/>
              <a:gdLst/>
              <a:ahLst/>
              <a:cxnLst/>
              <a:rect l="l" t="t" r="r" b="b"/>
              <a:pathLst>
                <a:path w="5281295" h="2259329">
                  <a:moveTo>
                    <a:pt x="5128453" y="2259188"/>
                  </a:moveTo>
                  <a:lnTo>
                    <a:pt x="89065" y="2259188"/>
                  </a:lnTo>
                  <a:lnTo>
                    <a:pt x="53062" y="2243746"/>
                  </a:lnTo>
                  <a:lnTo>
                    <a:pt x="24689" y="2209088"/>
                  </a:lnTo>
                  <a:lnTo>
                    <a:pt x="9154" y="2171888"/>
                  </a:lnTo>
                  <a:lnTo>
                    <a:pt x="1030" y="2129039"/>
                  </a:lnTo>
                  <a:lnTo>
                    <a:pt x="0" y="2106669"/>
                  </a:lnTo>
                  <a:lnTo>
                    <a:pt x="0" y="152519"/>
                  </a:lnTo>
                  <a:lnTo>
                    <a:pt x="4103" y="108244"/>
                  </a:lnTo>
                  <a:lnTo>
                    <a:pt x="16065" y="67784"/>
                  </a:lnTo>
                  <a:lnTo>
                    <a:pt x="37160" y="31267"/>
                  </a:lnTo>
                  <a:lnTo>
                    <a:pt x="70588" y="4884"/>
                  </a:lnTo>
                  <a:lnTo>
                    <a:pt x="89065" y="0"/>
                  </a:lnTo>
                  <a:lnTo>
                    <a:pt x="5128453" y="0"/>
                  </a:lnTo>
                  <a:lnTo>
                    <a:pt x="5172727" y="6565"/>
                  </a:lnTo>
                  <a:lnTo>
                    <a:pt x="5213187" y="25704"/>
                  </a:lnTo>
                  <a:lnTo>
                    <a:pt x="5246353" y="55760"/>
                  </a:lnTo>
                  <a:lnTo>
                    <a:pt x="5269362" y="94152"/>
                  </a:lnTo>
                  <a:lnTo>
                    <a:pt x="5280239" y="137569"/>
                  </a:lnTo>
                  <a:lnTo>
                    <a:pt x="5280972" y="152519"/>
                  </a:lnTo>
                  <a:lnTo>
                    <a:pt x="5280972" y="2106669"/>
                  </a:lnTo>
                  <a:lnTo>
                    <a:pt x="5274406" y="2150943"/>
                  </a:lnTo>
                  <a:lnTo>
                    <a:pt x="5255267" y="2191404"/>
                  </a:lnTo>
                  <a:lnTo>
                    <a:pt x="5225211" y="2224569"/>
                  </a:lnTo>
                  <a:lnTo>
                    <a:pt x="5186819" y="2247578"/>
                  </a:lnTo>
                  <a:lnTo>
                    <a:pt x="5143403" y="2258455"/>
                  </a:lnTo>
                  <a:lnTo>
                    <a:pt x="5128453" y="2259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5">
              <a:extLst>
                <a:ext uri="{FF2B5EF4-FFF2-40B4-BE49-F238E27FC236}">
                  <a16:creationId xmlns:a16="http://schemas.microsoft.com/office/drawing/2014/main" id="{76FE14D8-E553-4550-8641-9C4D17D542D0}"/>
                </a:ext>
              </a:extLst>
            </p:cNvPr>
            <p:cNvSpPr/>
            <p:nvPr/>
          </p:nvSpPr>
          <p:spPr>
            <a:xfrm>
              <a:off x="610076" y="4022950"/>
              <a:ext cx="147320" cy="2258695"/>
            </a:xfrm>
            <a:custGeom>
              <a:avLst/>
              <a:gdLst/>
              <a:ahLst/>
              <a:cxnLst/>
              <a:rect l="l" t="t" r="r" b="b"/>
              <a:pathLst>
                <a:path w="147320" h="2258695">
                  <a:moveTo>
                    <a:pt x="147136" y="2258668"/>
                  </a:moveTo>
                  <a:lnTo>
                    <a:pt x="108311" y="2252397"/>
                  </a:lnTo>
                  <a:lnTo>
                    <a:pt x="67767" y="2233247"/>
                  </a:lnTo>
                  <a:lnTo>
                    <a:pt x="34560" y="2203119"/>
                  </a:lnTo>
                  <a:lnTo>
                    <a:pt x="11609" y="2164775"/>
                  </a:lnTo>
                  <a:lnTo>
                    <a:pt x="725" y="2121434"/>
                  </a:lnTo>
                  <a:lnTo>
                    <a:pt x="0" y="2106410"/>
                  </a:lnTo>
                  <a:lnTo>
                    <a:pt x="0" y="152259"/>
                  </a:lnTo>
                  <a:lnTo>
                    <a:pt x="6530" y="108051"/>
                  </a:lnTo>
                  <a:lnTo>
                    <a:pt x="25680" y="67507"/>
                  </a:lnTo>
                  <a:lnTo>
                    <a:pt x="55808" y="34300"/>
                  </a:lnTo>
                  <a:lnTo>
                    <a:pt x="94152" y="11349"/>
                  </a:lnTo>
                  <a:lnTo>
                    <a:pt x="137494" y="465"/>
                  </a:lnTo>
                  <a:lnTo>
                    <a:pt x="147135" y="0"/>
                  </a:lnTo>
                  <a:lnTo>
                    <a:pt x="142598" y="3609"/>
                  </a:lnTo>
                  <a:lnTo>
                    <a:pt x="137927" y="11349"/>
                  </a:lnTo>
                  <a:lnTo>
                    <a:pt x="123029" y="55548"/>
                  </a:lnTo>
                  <a:lnTo>
                    <a:pt x="117291" y="93892"/>
                  </a:lnTo>
                  <a:lnTo>
                    <a:pt x="114570" y="137234"/>
                  </a:lnTo>
                  <a:lnTo>
                    <a:pt x="114389" y="152259"/>
                  </a:lnTo>
                  <a:lnTo>
                    <a:pt x="114389" y="2106410"/>
                  </a:lnTo>
                  <a:lnTo>
                    <a:pt x="116021" y="2150616"/>
                  </a:lnTo>
                  <a:lnTo>
                    <a:pt x="120809" y="2191159"/>
                  </a:lnTo>
                  <a:lnTo>
                    <a:pt x="131331" y="2233247"/>
                  </a:lnTo>
                  <a:lnTo>
                    <a:pt x="142598" y="2255057"/>
                  </a:lnTo>
                  <a:lnTo>
                    <a:pt x="147136" y="2258668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6">
              <a:extLst>
                <a:ext uri="{FF2B5EF4-FFF2-40B4-BE49-F238E27FC236}">
                  <a16:creationId xmlns:a16="http://schemas.microsoft.com/office/drawing/2014/main" id="{E54B26C7-33A6-470D-8C30-E7CB246466F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70533" y="4175209"/>
              <a:ext cx="1525190" cy="1220152"/>
            </a:xfrm>
            <a:prstGeom prst="rect">
              <a:avLst/>
            </a:prstGeom>
          </p:spPr>
        </p:pic>
        <p:sp>
          <p:nvSpPr>
            <p:cNvPr id="30" name="object 27">
              <a:extLst>
                <a:ext uri="{FF2B5EF4-FFF2-40B4-BE49-F238E27FC236}">
                  <a16:creationId xmlns:a16="http://schemas.microsoft.com/office/drawing/2014/main" id="{BCE77F21-33B8-48F7-A19B-855E130B5605}"/>
                </a:ext>
              </a:extLst>
            </p:cNvPr>
            <p:cNvSpPr/>
            <p:nvPr/>
          </p:nvSpPr>
          <p:spPr>
            <a:xfrm>
              <a:off x="1029503" y="434679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28">
              <a:extLst>
                <a:ext uri="{FF2B5EF4-FFF2-40B4-BE49-F238E27FC236}">
                  <a16:creationId xmlns:a16="http://schemas.microsoft.com/office/drawing/2014/main" id="{E4834AEC-DA29-433B-845B-44F067827AC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4360" y="4442117"/>
              <a:ext cx="324103" cy="343167"/>
            </a:xfrm>
            <a:prstGeom prst="rect">
              <a:avLst/>
            </a:prstGeom>
          </p:spPr>
        </p:pic>
        <p:sp>
          <p:nvSpPr>
            <p:cNvPr id="32" name="object 29">
              <a:extLst>
                <a:ext uri="{FF2B5EF4-FFF2-40B4-BE49-F238E27FC236}">
                  <a16:creationId xmlns:a16="http://schemas.microsoft.com/office/drawing/2014/main" id="{C6A47F06-9CA3-4CD1-AE4D-A899B3ADFA9E}"/>
                </a:ext>
              </a:extLst>
            </p:cNvPr>
            <p:cNvSpPr/>
            <p:nvPr/>
          </p:nvSpPr>
          <p:spPr>
            <a:xfrm>
              <a:off x="1753969" y="4651831"/>
              <a:ext cx="819785" cy="257810"/>
            </a:xfrm>
            <a:custGeom>
              <a:avLst/>
              <a:gdLst/>
              <a:ahLst/>
              <a:cxnLst/>
              <a:rect l="l" t="t" r="r" b="b"/>
              <a:pathLst>
                <a:path w="819785" h="257810">
                  <a:moveTo>
                    <a:pt x="786716" y="257375"/>
                  </a:moveTo>
                  <a:lnTo>
                    <a:pt x="33073" y="257375"/>
                  </a:lnTo>
                  <a:lnTo>
                    <a:pt x="28209" y="256408"/>
                  </a:lnTo>
                  <a:lnTo>
                    <a:pt x="967" y="229166"/>
                  </a:lnTo>
                  <a:lnTo>
                    <a:pt x="0" y="224302"/>
                  </a:lnTo>
                  <a:lnTo>
                    <a:pt x="0" y="219246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786716" y="0"/>
                  </a:lnTo>
                  <a:lnTo>
                    <a:pt x="818822" y="28209"/>
                  </a:lnTo>
                  <a:lnTo>
                    <a:pt x="819789" y="33073"/>
                  </a:lnTo>
                  <a:lnTo>
                    <a:pt x="819789" y="224302"/>
                  </a:lnTo>
                  <a:lnTo>
                    <a:pt x="791580" y="256408"/>
                  </a:lnTo>
                  <a:lnTo>
                    <a:pt x="786716" y="257375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3" name="object 30">
            <a:extLst>
              <a:ext uri="{FF2B5EF4-FFF2-40B4-BE49-F238E27FC236}">
                <a16:creationId xmlns:a16="http://schemas.microsoft.com/office/drawing/2014/main" id="{94D8F2B3-39EE-4604-A5C5-F658A8A69A88}"/>
              </a:ext>
            </a:extLst>
          </p:cNvPr>
          <p:cNvSpPr txBox="1"/>
          <p:nvPr/>
        </p:nvSpPr>
        <p:spPr>
          <a:xfrm>
            <a:off x="827089" y="3417274"/>
            <a:ext cx="3428524" cy="1178817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552450" defTabSz="685800">
              <a:spcBef>
                <a:spcPts val="439"/>
              </a:spcBef>
            </a:pPr>
            <a:r>
              <a:rPr sz="1613" b="1" kern="0" dirty="0">
                <a:solidFill>
                  <a:srgbClr val="1F2937"/>
                </a:solidFill>
                <a:latin typeface="微软雅黑"/>
                <a:cs typeface="微软雅黑"/>
              </a:rPr>
              <a:t>RFM</a:t>
            </a:r>
            <a:r>
              <a:rPr sz="16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分层体系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09600" defTabSz="685800">
              <a:spcBef>
                <a:spcPts val="169"/>
              </a:spcBef>
            </a:pPr>
            <a:r>
              <a:rPr sz="713" b="1" kern="0" spc="-8" dirty="0">
                <a:solidFill>
                  <a:srgbClr val="13B8A6"/>
                </a:solidFill>
                <a:latin typeface="微软雅黑"/>
                <a:cs typeface="微软雅黑"/>
              </a:rPr>
              <a:t>精细化运营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829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基于</a:t>
            </a:r>
            <a:r>
              <a:rPr sz="1050" b="1" kern="0" spc="-4" dirty="0">
                <a:solidFill>
                  <a:srgbClr val="4A5462"/>
                </a:solidFill>
                <a:latin typeface="微软雅黑"/>
                <a:cs typeface="微软雅黑"/>
              </a:rPr>
              <a:t>最近消费(</a:t>
            </a:r>
            <a:r>
              <a:rPr sz="1050" b="1" kern="0" spc="-15" dirty="0">
                <a:solidFill>
                  <a:srgbClr val="4A5462"/>
                </a:solidFill>
                <a:latin typeface="微软雅黑"/>
                <a:cs typeface="微软雅黑"/>
              </a:rPr>
              <a:t>Recency)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、</a:t>
            </a:r>
            <a:r>
              <a:rPr sz="1050" b="1" kern="0" dirty="0">
                <a:solidFill>
                  <a:srgbClr val="4A5462"/>
                </a:solidFill>
                <a:latin typeface="微软雅黑"/>
                <a:cs typeface="微软雅黑"/>
              </a:rPr>
              <a:t>消费频率</a:t>
            </a:r>
            <a:r>
              <a:rPr sz="1050" b="1" kern="0" spc="-8" dirty="0">
                <a:solidFill>
                  <a:srgbClr val="4A5462"/>
                </a:solidFill>
                <a:latin typeface="微软雅黑"/>
                <a:cs typeface="微软雅黑"/>
              </a:rPr>
              <a:t>(Frequency)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、</a:t>
            </a:r>
            <a:r>
              <a:rPr sz="1050" b="1" kern="0" spc="-38" dirty="0">
                <a:solidFill>
                  <a:srgbClr val="4A5462"/>
                </a:solidFill>
                <a:latin typeface="微软雅黑"/>
                <a:cs typeface="微软雅黑"/>
              </a:rPr>
              <a:t>消</a:t>
            </a:r>
            <a:r>
              <a:rPr sz="1050" b="1" kern="0" dirty="0">
                <a:solidFill>
                  <a:srgbClr val="4A5462"/>
                </a:solidFill>
                <a:latin typeface="微软雅黑"/>
                <a:cs typeface="微软雅黑"/>
              </a:rPr>
              <a:t>费金额(Monetary)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三个维度对用户进行分层，实现差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异化精准营销。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31">
            <a:extLst>
              <a:ext uri="{FF2B5EF4-FFF2-40B4-BE49-F238E27FC236}">
                <a16:creationId xmlns:a16="http://schemas.microsoft.com/office/drawing/2014/main" id="{12FF7CEE-E882-403B-B176-0F79D63C4355}"/>
              </a:ext>
            </a:extLst>
          </p:cNvPr>
          <p:cNvGrpSpPr/>
          <p:nvPr/>
        </p:nvGrpSpPr>
        <p:grpSpPr>
          <a:xfrm>
            <a:off x="4754448" y="3243980"/>
            <a:ext cx="4003834" cy="1694498"/>
            <a:chOff x="6253282" y="4022690"/>
            <a:chExt cx="5338445" cy="2259330"/>
          </a:xfrm>
        </p:grpSpPr>
        <p:sp>
          <p:nvSpPr>
            <p:cNvPr id="35" name="object 32">
              <a:extLst>
                <a:ext uri="{FF2B5EF4-FFF2-40B4-BE49-F238E27FC236}">
                  <a16:creationId xmlns:a16="http://schemas.microsoft.com/office/drawing/2014/main" id="{39601B4E-58E4-4D88-8A04-DB53FC0B130C}"/>
                </a:ext>
              </a:extLst>
            </p:cNvPr>
            <p:cNvSpPr/>
            <p:nvPr/>
          </p:nvSpPr>
          <p:spPr>
            <a:xfrm>
              <a:off x="6310476" y="4022690"/>
              <a:ext cx="5281295" cy="2259330"/>
            </a:xfrm>
            <a:custGeom>
              <a:avLst/>
              <a:gdLst/>
              <a:ahLst/>
              <a:cxnLst/>
              <a:rect l="l" t="t" r="r" b="b"/>
              <a:pathLst>
                <a:path w="5281295" h="2259329">
                  <a:moveTo>
                    <a:pt x="5128453" y="2259188"/>
                  </a:moveTo>
                  <a:lnTo>
                    <a:pt x="89065" y="2259188"/>
                  </a:lnTo>
                  <a:lnTo>
                    <a:pt x="53062" y="2243746"/>
                  </a:lnTo>
                  <a:lnTo>
                    <a:pt x="24689" y="2209088"/>
                  </a:lnTo>
                  <a:lnTo>
                    <a:pt x="9154" y="2171888"/>
                  </a:lnTo>
                  <a:lnTo>
                    <a:pt x="1030" y="2129039"/>
                  </a:lnTo>
                  <a:lnTo>
                    <a:pt x="0" y="2106669"/>
                  </a:lnTo>
                  <a:lnTo>
                    <a:pt x="0" y="152519"/>
                  </a:lnTo>
                  <a:lnTo>
                    <a:pt x="4103" y="108244"/>
                  </a:lnTo>
                  <a:lnTo>
                    <a:pt x="16065" y="67784"/>
                  </a:lnTo>
                  <a:lnTo>
                    <a:pt x="37160" y="31267"/>
                  </a:lnTo>
                  <a:lnTo>
                    <a:pt x="70588" y="4884"/>
                  </a:lnTo>
                  <a:lnTo>
                    <a:pt x="89065" y="0"/>
                  </a:lnTo>
                  <a:lnTo>
                    <a:pt x="5128453" y="0"/>
                  </a:lnTo>
                  <a:lnTo>
                    <a:pt x="5172727" y="6565"/>
                  </a:lnTo>
                  <a:lnTo>
                    <a:pt x="5213187" y="25704"/>
                  </a:lnTo>
                  <a:lnTo>
                    <a:pt x="5246353" y="55760"/>
                  </a:lnTo>
                  <a:lnTo>
                    <a:pt x="5269362" y="94152"/>
                  </a:lnTo>
                  <a:lnTo>
                    <a:pt x="5280239" y="137569"/>
                  </a:lnTo>
                  <a:lnTo>
                    <a:pt x="5280972" y="152519"/>
                  </a:lnTo>
                  <a:lnTo>
                    <a:pt x="5280972" y="2106669"/>
                  </a:lnTo>
                  <a:lnTo>
                    <a:pt x="5274406" y="2150943"/>
                  </a:lnTo>
                  <a:lnTo>
                    <a:pt x="5255267" y="2191404"/>
                  </a:lnTo>
                  <a:lnTo>
                    <a:pt x="5225211" y="2224569"/>
                  </a:lnTo>
                  <a:lnTo>
                    <a:pt x="5186819" y="2247578"/>
                  </a:lnTo>
                  <a:lnTo>
                    <a:pt x="5143403" y="2258455"/>
                  </a:lnTo>
                  <a:lnTo>
                    <a:pt x="5128453" y="2259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3">
              <a:extLst>
                <a:ext uri="{FF2B5EF4-FFF2-40B4-BE49-F238E27FC236}">
                  <a16:creationId xmlns:a16="http://schemas.microsoft.com/office/drawing/2014/main" id="{DD11933D-3DAB-4957-A9BB-5752052147F2}"/>
                </a:ext>
              </a:extLst>
            </p:cNvPr>
            <p:cNvSpPr/>
            <p:nvPr/>
          </p:nvSpPr>
          <p:spPr>
            <a:xfrm>
              <a:off x="6253282" y="4022950"/>
              <a:ext cx="147320" cy="2258695"/>
            </a:xfrm>
            <a:custGeom>
              <a:avLst/>
              <a:gdLst/>
              <a:ahLst/>
              <a:cxnLst/>
              <a:rect l="l" t="t" r="r" b="b"/>
              <a:pathLst>
                <a:path w="147320" h="2258695">
                  <a:moveTo>
                    <a:pt x="147136" y="2258668"/>
                  </a:moveTo>
                  <a:lnTo>
                    <a:pt x="108310" y="2252397"/>
                  </a:lnTo>
                  <a:lnTo>
                    <a:pt x="67767" y="2233247"/>
                  </a:lnTo>
                  <a:lnTo>
                    <a:pt x="34560" y="2203119"/>
                  </a:lnTo>
                  <a:lnTo>
                    <a:pt x="11608" y="2164775"/>
                  </a:lnTo>
                  <a:lnTo>
                    <a:pt x="725" y="2121434"/>
                  </a:lnTo>
                  <a:lnTo>
                    <a:pt x="0" y="2106410"/>
                  </a:lnTo>
                  <a:lnTo>
                    <a:pt x="0" y="152259"/>
                  </a:lnTo>
                  <a:lnTo>
                    <a:pt x="6529" y="108051"/>
                  </a:lnTo>
                  <a:lnTo>
                    <a:pt x="25679" y="67507"/>
                  </a:lnTo>
                  <a:lnTo>
                    <a:pt x="55808" y="34300"/>
                  </a:lnTo>
                  <a:lnTo>
                    <a:pt x="94151" y="11349"/>
                  </a:lnTo>
                  <a:lnTo>
                    <a:pt x="137494" y="465"/>
                  </a:lnTo>
                  <a:lnTo>
                    <a:pt x="147135" y="0"/>
                  </a:lnTo>
                  <a:lnTo>
                    <a:pt x="142598" y="3609"/>
                  </a:lnTo>
                  <a:lnTo>
                    <a:pt x="137926" y="11349"/>
                  </a:lnTo>
                  <a:lnTo>
                    <a:pt x="123028" y="55548"/>
                  </a:lnTo>
                  <a:lnTo>
                    <a:pt x="117290" y="93892"/>
                  </a:lnTo>
                  <a:lnTo>
                    <a:pt x="114570" y="137234"/>
                  </a:lnTo>
                  <a:lnTo>
                    <a:pt x="114389" y="152259"/>
                  </a:lnTo>
                  <a:lnTo>
                    <a:pt x="114389" y="2106410"/>
                  </a:lnTo>
                  <a:lnTo>
                    <a:pt x="116021" y="2150616"/>
                  </a:lnTo>
                  <a:lnTo>
                    <a:pt x="120808" y="2191159"/>
                  </a:lnTo>
                  <a:lnTo>
                    <a:pt x="131330" y="2233247"/>
                  </a:lnTo>
                  <a:lnTo>
                    <a:pt x="142598" y="2255057"/>
                  </a:lnTo>
                  <a:lnTo>
                    <a:pt x="147136" y="2258668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34">
              <a:extLst>
                <a:ext uri="{FF2B5EF4-FFF2-40B4-BE49-F238E27FC236}">
                  <a16:creationId xmlns:a16="http://schemas.microsoft.com/office/drawing/2014/main" id="{1424A95D-5685-4574-9BEF-54A854BC77F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18777" y="4175209"/>
              <a:ext cx="1220152" cy="1220152"/>
            </a:xfrm>
            <a:prstGeom prst="rect">
              <a:avLst/>
            </a:prstGeom>
          </p:spPr>
        </p:pic>
        <p:sp>
          <p:nvSpPr>
            <p:cNvPr id="38" name="object 35">
              <a:extLst>
                <a:ext uri="{FF2B5EF4-FFF2-40B4-BE49-F238E27FC236}">
                  <a16:creationId xmlns:a16="http://schemas.microsoft.com/office/drawing/2014/main" id="{A8EC2ACE-C37D-4759-BD0E-63EAC357F6A0}"/>
                </a:ext>
              </a:extLst>
            </p:cNvPr>
            <p:cNvSpPr/>
            <p:nvPr/>
          </p:nvSpPr>
          <p:spPr>
            <a:xfrm>
              <a:off x="6672709" y="434679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9" name="object 36">
              <a:extLst>
                <a:ext uri="{FF2B5EF4-FFF2-40B4-BE49-F238E27FC236}">
                  <a16:creationId xmlns:a16="http://schemas.microsoft.com/office/drawing/2014/main" id="{8277053A-520F-4AA0-ABDB-8D69D9D88E5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96631" y="4442117"/>
              <a:ext cx="285973" cy="343167"/>
            </a:xfrm>
            <a:prstGeom prst="rect">
              <a:avLst/>
            </a:prstGeom>
          </p:spPr>
        </p:pic>
        <p:sp>
          <p:nvSpPr>
            <p:cNvPr id="40" name="object 37">
              <a:extLst>
                <a:ext uri="{FF2B5EF4-FFF2-40B4-BE49-F238E27FC236}">
                  <a16:creationId xmlns:a16="http://schemas.microsoft.com/office/drawing/2014/main" id="{9A274CAF-ECCC-4B2F-A4F5-2047875C236D}"/>
                </a:ext>
              </a:extLst>
            </p:cNvPr>
            <p:cNvSpPr/>
            <p:nvPr/>
          </p:nvSpPr>
          <p:spPr>
            <a:xfrm>
              <a:off x="7397175" y="4651831"/>
              <a:ext cx="1087120" cy="257810"/>
            </a:xfrm>
            <a:custGeom>
              <a:avLst/>
              <a:gdLst/>
              <a:ahLst/>
              <a:cxnLst/>
              <a:rect l="l" t="t" r="r" b="b"/>
              <a:pathLst>
                <a:path w="1087120" h="257810">
                  <a:moveTo>
                    <a:pt x="1053624" y="257375"/>
                  </a:moveTo>
                  <a:lnTo>
                    <a:pt x="33073" y="257375"/>
                  </a:lnTo>
                  <a:lnTo>
                    <a:pt x="28209" y="256408"/>
                  </a:lnTo>
                  <a:lnTo>
                    <a:pt x="967" y="229166"/>
                  </a:lnTo>
                  <a:lnTo>
                    <a:pt x="0" y="224302"/>
                  </a:lnTo>
                  <a:lnTo>
                    <a:pt x="0" y="219246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1053624" y="0"/>
                  </a:lnTo>
                  <a:lnTo>
                    <a:pt x="1085730" y="28209"/>
                  </a:lnTo>
                  <a:lnTo>
                    <a:pt x="1086698" y="33073"/>
                  </a:lnTo>
                  <a:lnTo>
                    <a:pt x="1086698" y="224302"/>
                  </a:lnTo>
                  <a:lnTo>
                    <a:pt x="1058488" y="256408"/>
                  </a:lnTo>
                  <a:lnTo>
                    <a:pt x="1053624" y="257375"/>
                  </a:lnTo>
                  <a:close/>
                </a:path>
              </a:pathLst>
            </a:custGeom>
            <a:solidFill>
              <a:srgbClr val="FFF6EC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1" name="object 38">
            <a:extLst>
              <a:ext uri="{FF2B5EF4-FFF2-40B4-BE49-F238E27FC236}">
                <a16:creationId xmlns:a16="http://schemas.microsoft.com/office/drawing/2014/main" id="{2A9986CB-AA06-4DB7-91E9-F32DF908C5CF}"/>
              </a:ext>
            </a:extLst>
          </p:cNvPr>
          <p:cNvSpPr txBox="1"/>
          <p:nvPr/>
        </p:nvSpPr>
        <p:spPr>
          <a:xfrm>
            <a:off x="5059493" y="3417274"/>
            <a:ext cx="3450908" cy="1178817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552450" defTabSz="685800">
              <a:spcBef>
                <a:spcPts val="439"/>
              </a:spcBef>
            </a:pPr>
            <a:r>
              <a:rPr sz="1613" b="1" kern="0" dirty="0">
                <a:solidFill>
                  <a:srgbClr val="1F2937"/>
                </a:solidFill>
                <a:latin typeface="微软雅黑"/>
                <a:cs typeface="微软雅黑"/>
              </a:rPr>
              <a:t>LTV</a:t>
            </a:r>
            <a:r>
              <a:rPr sz="1613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 最大化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09600" defTabSz="685800">
              <a:spcBef>
                <a:spcPts val="169"/>
              </a:spcBef>
            </a:pPr>
            <a:r>
              <a:rPr sz="713" b="1" kern="0" spc="-8" dirty="0">
                <a:solidFill>
                  <a:srgbClr val="F97316"/>
                </a:solidFill>
                <a:latin typeface="微软雅黑"/>
                <a:cs typeface="微软雅黑"/>
              </a:rPr>
              <a:t>全生命周期价值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829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聚焦</a:t>
            </a:r>
            <a:r>
              <a:rPr sz="1050" b="1" kern="0" spc="-11" dirty="0">
                <a:solidFill>
                  <a:srgbClr val="4A5462"/>
                </a:solidFill>
                <a:latin typeface="微软雅黑"/>
                <a:cs typeface="微软雅黑"/>
              </a:rPr>
              <a:t>用户终身价值</a:t>
            </a:r>
            <a:r>
              <a:rPr sz="1050" b="1" kern="0" dirty="0">
                <a:solidFill>
                  <a:srgbClr val="4A5462"/>
                </a:solidFill>
                <a:latin typeface="微软雅黑"/>
                <a:cs typeface="微软雅黑"/>
              </a:rPr>
              <a:t>(Life</a:t>
            </a:r>
            <a:r>
              <a:rPr sz="1050" b="1" kern="0" spc="-11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1050" b="1" kern="0" dirty="0">
                <a:solidFill>
                  <a:srgbClr val="4A5462"/>
                </a:solidFill>
                <a:latin typeface="微软雅黑"/>
                <a:cs typeface="微软雅黑"/>
              </a:rPr>
              <a:t>Time</a:t>
            </a:r>
            <a:r>
              <a:rPr sz="1050" b="1" kern="0" spc="-11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1050" b="1" kern="0" spc="-26" dirty="0">
                <a:solidFill>
                  <a:srgbClr val="4A5462"/>
                </a:solidFill>
                <a:latin typeface="微软雅黑"/>
                <a:cs typeface="微软雅黑"/>
              </a:rPr>
              <a:t>Value)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。通过提升留存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率和复购率，挖掘用户全生命周期的商业潜力，追求长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期利润最大化。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63005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bject 30">
            <a:extLst>
              <a:ext uri="{FF2B5EF4-FFF2-40B4-BE49-F238E27FC236}">
                <a16:creationId xmlns:a16="http://schemas.microsoft.com/office/drawing/2014/main" id="{BAB6E397-466B-45CE-94B8-825F2643ED02}"/>
              </a:ext>
            </a:extLst>
          </p:cNvPr>
          <p:cNvSpPr/>
          <p:nvPr/>
        </p:nvSpPr>
        <p:spPr>
          <a:xfrm flipV="1">
            <a:off x="484297" y="4592289"/>
            <a:ext cx="4668679" cy="336232"/>
          </a:xfrm>
          <a:custGeom>
            <a:avLst/>
            <a:gdLst/>
            <a:ahLst/>
            <a:cxnLst/>
            <a:rect l="l" t="t" r="r" b="b"/>
            <a:pathLst>
              <a:path w="6224905" h="448310">
                <a:moveTo>
                  <a:pt x="6224684" y="448025"/>
                </a:moveTo>
                <a:lnTo>
                  <a:pt x="0" y="448025"/>
                </a:lnTo>
                <a:lnTo>
                  <a:pt x="0" y="106878"/>
                </a:lnTo>
                <a:lnTo>
                  <a:pt x="9651" y="63675"/>
                </a:lnTo>
                <a:lnTo>
                  <a:pt x="32345" y="28192"/>
                </a:lnTo>
                <a:lnTo>
                  <a:pt x="64627" y="5833"/>
                </a:lnTo>
                <a:lnTo>
                  <a:pt x="89065" y="0"/>
                </a:lnTo>
                <a:lnTo>
                  <a:pt x="6117806" y="0"/>
                </a:lnTo>
                <a:lnTo>
                  <a:pt x="6161008" y="11581"/>
                </a:lnTo>
                <a:lnTo>
                  <a:pt x="6196491" y="38814"/>
                </a:lnTo>
                <a:lnTo>
                  <a:pt x="6218850" y="77553"/>
                </a:lnTo>
                <a:lnTo>
                  <a:pt x="6224684" y="4480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 dirty="0">
              <a:solidFill>
                <a:sysClr val="windowText" lastClr="000000"/>
              </a:solidFill>
            </a:endParaRPr>
          </a:p>
        </p:txBody>
      </p:sp>
      <p:sp>
        <p:nvSpPr>
          <p:cNvPr id="34" name="object 30">
            <a:extLst>
              <a:ext uri="{FF2B5EF4-FFF2-40B4-BE49-F238E27FC236}">
                <a16:creationId xmlns:a16="http://schemas.microsoft.com/office/drawing/2014/main" id="{34628BF1-015F-4C8C-A107-3212E9C8F681}"/>
              </a:ext>
            </a:extLst>
          </p:cNvPr>
          <p:cNvSpPr/>
          <p:nvPr/>
        </p:nvSpPr>
        <p:spPr>
          <a:xfrm>
            <a:off x="471857" y="4291701"/>
            <a:ext cx="4668679" cy="336232"/>
          </a:xfrm>
          <a:custGeom>
            <a:avLst/>
            <a:gdLst/>
            <a:ahLst/>
            <a:cxnLst/>
            <a:rect l="l" t="t" r="r" b="b"/>
            <a:pathLst>
              <a:path w="6224905" h="448310">
                <a:moveTo>
                  <a:pt x="6224684" y="448025"/>
                </a:moveTo>
                <a:lnTo>
                  <a:pt x="0" y="448025"/>
                </a:lnTo>
                <a:lnTo>
                  <a:pt x="0" y="106878"/>
                </a:lnTo>
                <a:lnTo>
                  <a:pt x="9651" y="63675"/>
                </a:lnTo>
                <a:lnTo>
                  <a:pt x="32345" y="28192"/>
                </a:lnTo>
                <a:lnTo>
                  <a:pt x="64627" y="5833"/>
                </a:lnTo>
                <a:lnTo>
                  <a:pt x="89065" y="0"/>
                </a:lnTo>
                <a:lnTo>
                  <a:pt x="6117806" y="0"/>
                </a:lnTo>
                <a:lnTo>
                  <a:pt x="6161008" y="11581"/>
                </a:lnTo>
                <a:lnTo>
                  <a:pt x="6196491" y="38814"/>
                </a:lnTo>
                <a:lnTo>
                  <a:pt x="6218850" y="77553"/>
                </a:lnTo>
                <a:lnTo>
                  <a:pt x="6224684" y="4480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 dirty="0">
              <a:solidFill>
                <a:sysClr val="windowText" lastClr="000000"/>
              </a:solidFill>
            </a:endParaRP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用户增长四大执行策略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用户增长与全周期管理</a:t>
            </a: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FD1C05A5-491F-4BA6-8D97-C251A7D947B7}"/>
              </a:ext>
            </a:extLst>
          </p:cNvPr>
          <p:cNvGrpSpPr/>
          <p:nvPr/>
        </p:nvGrpSpPr>
        <p:grpSpPr>
          <a:xfrm>
            <a:off x="457558" y="1109888"/>
            <a:ext cx="4682966" cy="765333"/>
            <a:chOff x="610076" y="1448931"/>
            <a:chExt cx="6243955" cy="1020444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105562AD-7AC0-4E52-A281-24B06C0C13C3}"/>
                </a:ext>
              </a:extLst>
            </p:cNvPr>
            <p:cNvSpPr/>
            <p:nvPr/>
          </p:nvSpPr>
          <p:spPr>
            <a:xfrm>
              <a:off x="629141" y="1448931"/>
              <a:ext cx="6224905" cy="1020444"/>
            </a:xfrm>
            <a:custGeom>
              <a:avLst/>
              <a:gdLst/>
              <a:ahLst/>
              <a:cxnLst/>
              <a:rect l="l" t="t" r="r" b="b"/>
              <a:pathLst>
                <a:path w="6224905" h="1020444">
                  <a:moveTo>
                    <a:pt x="6117806" y="1019971"/>
                  </a:moveTo>
                  <a:lnTo>
                    <a:pt x="89065" y="1019971"/>
                  </a:lnTo>
                  <a:lnTo>
                    <a:pt x="82866" y="1019238"/>
                  </a:lnTo>
                  <a:lnTo>
                    <a:pt x="47569" y="1004865"/>
                  </a:lnTo>
                  <a:lnTo>
                    <a:pt x="19542" y="975378"/>
                  </a:lnTo>
                  <a:lnTo>
                    <a:pt x="3052" y="935264"/>
                  </a:lnTo>
                  <a:lnTo>
                    <a:pt x="0" y="913092"/>
                  </a:lnTo>
                  <a:lnTo>
                    <a:pt x="0" y="90558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6117806" y="0"/>
                  </a:lnTo>
                  <a:lnTo>
                    <a:pt x="6161008" y="11581"/>
                  </a:lnTo>
                  <a:lnTo>
                    <a:pt x="6196491" y="38814"/>
                  </a:lnTo>
                  <a:lnTo>
                    <a:pt x="6218850" y="77553"/>
                  </a:lnTo>
                  <a:lnTo>
                    <a:pt x="6224683" y="106878"/>
                  </a:lnTo>
                  <a:lnTo>
                    <a:pt x="6224683" y="913092"/>
                  </a:lnTo>
                  <a:lnTo>
                    <a:pt x="6213101" y="956295"/>
                  </a:lnTo>
                  <a:lnTo>
                    <a:pt x="6185868" y="991778"/>
                  </a:lnTo>
                  <a:lnTo>
                    <a:pt x="6147130" y="1014138"/>
                  </a:lnTo>
                  <a:lnTo>
                    <a:pt x="6125244" y="1019238"/>
                  </a:lnTo>
                  <a:lnTo>
                    <a:pt x="6117806" y="10199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B0F3079-7A22-46A6-91E3-3A2BA0A9D1B7}"/>
                </a:ext>
              </a:extLst>
            </p:cNvPr>
            <p:cNvSpPr/>
            <p:nvPr/>
          </p:nvSpPr>
          <p:spPr>
            <a:xfrm>
              <a:off x="610076" y="1448931"/>
              <a:ext cx="114935" cy="1020444"/>
            </a:xfrm>
            <a:custGeom>
              <a:avLst/>
              <a:gdLst/>
              <a:ahLst/>
              <a:cxnLst/>
              <a:rect l="l" t="t" r="r" b="b"/>
              <a:pathLst>
                <a:path w="114934" h="1020444">
                  <a:moveTo>
                    <a:pt x="114389" y="1019971"/>
                  </a:moveTo>
                  <a:lnTo>
                    <a:pt x="70614" y="1011263"/>
                  </a:lnTo>
                  <a:lnTo>
                    <a:pt x="33503" y="986467"/>
                  </a:lnTo>
                  <a:lnTo>
                    <a:pt x="8707" y="949356"/>
                  </a:lnTo>
                  <a:lnTo>
                    <a:pt x="0" y="905582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905582"/>
                  </a:lnTo>
                  <a:lnTo>
                    <a:pt x="43934" y="949356"/>
                  </a:lnTo>
                  <a:lnTo>
                    <a:pt x="60465" y="986467"/>
                  </a:lnTo>
                  <a:lnTo>
                    <a:pt x="92285" y="1015073"/>
                  </a:lnTo>
                  <a:lnTo>
                    <a:pt x="106876" y="1019427"/>
                  </a:lnTo>
                  <a:lnTo>
                    <a:pt x="114389" y="101997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179196A-8168-4FEF-936C-7B3CFC2C39BB}"/>
                </a:ext>
              </a:extLst>
            </p:cNvPr>
            <p:cNvSpPr/>
            <p:nvPr/>
          </p:nvSpPr>
          <p:spPr>
            <a:xfrm>
              <a:off x="800725" y="168724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8BA9EDDB-99E4-4BEA-A280-2FDBE6896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3244" y="1801631"/>
              <a:ext cx="228778" cy="305038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949F76D-CF4A-40D5-9267-DDDCD79290C9}"/>
                </a:ext>
              </a:extLst>
            </p:cNvPr>
            <p:cNvSpPr/>
            <p:nvPr/>
          </p:nvSpPr>
          <p:spPr>
            <a:xfrm>
              <a:off x="6110294" y="1620515"/>
              <a:ext cx="591185" cy="229235"/>
            </a:xfrm>
            <a:custGeom>
              <a:avLst/>
              <a:gdLst/>
              <a:ahLst/>
              <a:cxnLst/>
              <a:rect l="l" t="t" r="r" b="b"/>
              <a:pathLst>
                <a:path w="591184" h="229235">
                  <a:moveTo>
                    <a:pt x="557938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6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57938" y="0"/>
                  </a:lnTo>
                  <a:lnTo>
                    <a:pt x="590043" y="28209"/>
                  </a:lnTo>
                  <a:lnTo>
                    <a:pt x="591011" y="33073"/>
                  </a:lnTo>
                  <a:lnTo>
                    <a:pt x="591011" y="195705"/>
                  </a:lnTo>
                  <a:lnTo>
                    <a:pt x="562801" y="227811"/>
                  </a:lnTo>
                  <a:lnTo>
                    <a:pt x="557938" y="228778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" name="object 8">
            <a:extLst>
              <a:ext uri="{FF2B5EF4-FFF2-40B4-BE49-F238E27FC236}">
                <a16:creationId xmlns:a16="http://schemas.microsoft.com/office/drawing/2014/main" id="{422ECB0C-4B96-4AF7-9847-BDACE0938DB4}"/>
              </a:ext>
            </a:extLst>
          </p:cNvPr>
          <p:cNvSpPr txBox="1"/>
          <p:nvPr/>
        </p:nvSpPr>
        <p:spPr>
          <a:xfrm>
            <a:off x="4632066" y="1257648"/>
            <a:ext cx="348615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8" dirty="0">
                <a:solidFill>
                  <a:srgbClr val="1C4ED8"/>
                </a:solidFill>
                <a:latin typeface="微软雅黑"/>
                <a:cs typeface="微软雅黑"/>
              </a:rPr>
              <a:t>ROI</a:t>
            </a:r>
            <a:r>
              <a:rPr sz="600" b="1" kern="0" spc="-19" dirty="0">
                <a:solidFill>
                  <a:srgbClr val="1C4ED8"/>
                </a:solidFill>
                <a:latin typeface="微软雅黑"/>
                <a:cs typeface="微软雅黑"/>
              </a:rPr>
              <a:t>优化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3" name="object 9">
            <a:extLst>
              <a:ext uri="{FF2B5EF4-FFF2-40B4-BE49-F238E27FC236}">
                <a16:creationId xmlns:a16="http://schemas.microsoft.com/office/drawing/2014/main" id="{7B8C6ECE-0376-417E-B21B-92B29F40E70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3893" y="1660387"/>
            <a:ext cx="78642" cy="85792"/>
          </a:xfrm>
          <a:prstGeom prst="rect">
            <a:avLst/>
          </a:prstGeom>
        </p:spPr>
      </p:pic>
      <p:sp>
        <p:nvSpPr>
          <p:cNvPr id="14" name="object 10">
            <a:extLst>
              <a:ext uri="{FF2B5EF4-FFF2-40B4-BE49-F238E27FC236}">
                <a16:creationId xmlns:a16="http://schemas.microsoft.com/office/drawing/2014/main" id="{B7C9CD49-0F49-46D4-AD60-2E7E6622DC7F}"/>
              </a:ext>
            </a:extLst>
          </p:cNvPr>
          <p:cNvSpPr txBox="1"/>
          <p:nvPr/>
        </p:nvSpPr>
        <p:spPr>
          <a:xfrm>
            <a:off x="1134368" y="1129981"/>
            <a:ext cx="2866549" cy="594298"/>
          </a:xfrm>
          <a:prstGeom prst="rect">
            <a:avLst/>
          </a:prstGeom>
        </p:spPr>
        <p:txBody>
          <a:bodyPr vert="horz" wrap="square" lIns="0" tIns="101441" rIns="0" bIns="0" rtlCol="0">
            <a:spAutoFit/>
          </a:bodyPr>
          <a:lstStyle/>
          <a:p>
            <a:pPr marL="9525" defTabSz="685800">
              <a:spcBef>
                <a:spcPts val="799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精细化获客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06"/>
              </a:spcBef>
            </a:pP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对比渠道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ROI，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将预算向高回报渠道倾斜，降低获客成本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(CAC)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27159" defTabSz="685800">
              <a:spcBef>
                <a:spcPts val="465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案例：教育App</a:t>
            </a: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社群裂变降本增效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" name="object 11">
            <a:extLst>
              <a:ext uri="{FF2B5EF4-FFF2-40B4-BE49-F238E27FC236}">
                <a16:creationId xmlns:a16="http://schemas.microsoft.com/office/drawing/2014/main" id="{AF1C8218-B660-4901-B5F8-0E99309A72D5}"/>
              </a:ext>
            </a:extLst>
          </p:cNvPr>
          <p:cNvGrpSpPr/>
          <p:nvPr/>
        </p:nvGrpSpPr>
        <p:grpSpPr>
          <a:xfrm>
            <a:off x="457558" y="2138160"/>
            <a:ext cx="4682966" cy="765333"/>
            <a:chOff x="610076" y="2974121"/>
            <a:chExt cx="6243955" cy="1020444"/>
          </a:xfrm>
        </p:grpSpPr>
        <p:sp>
          <p:nvSpPr>
            <p:cNvPr id="16" name="object 12">
              <a:extLst>
                <a:ext uri="{FF2B5EF4-FFF2-40B4-BE49-F238E27FC236}">
                  <a16:creationId xmlns:a16="http://schemas.microsoft.com/office/drawing/2014/main" id="{8F729E86-2DAE-4BC8-9F47-1FB38222F281}"/>
                </a:ext>
              </a:extLst>
            </p:cNvPr>
            <p:cNvSpPr/>
            <p:nvPr/>
          </p:nvSpPr>
          <p:spPr>
            <a:xfrm>
              <a:off x="629141" y="2974121"/>
              <a:ext cx="6224905" cy="1020444"/>
            </a:xfrm>
            <a:custGeom>
              <a:avLst/>
              <a:gdLst/>
              <a:ahLst/>
              <a:cxnLst/>
              <a:rect l="l" t="t" r="r" b="b"/>
              <a:pathLst>
                <a:path w="6224905" h="1020445">
                  <a:moveTo>
                    <a:pt x="6117806" y="1019971"/>
                  </a:moveTo>
                  <a:lnTo>
                    <a:pt x="89065" y="1019971"/>
                  </a:lnTo>
                  <a:lnTo>
                    <a:pt x="82866" y="1019238"/>
                  </a:lnTo>
                  <a:lnTo>
                    <a:pt x="47569" y="1004865"/>
                  </a:lnTo>
                  <a:lnTo>
                    <a:pt x="19542" y="975378"/>
                  </a:lnTo>
                  <a:lnTo>
                    <a:pt x="3052" y="935264"/>
                  </a:lnTo>
                  <a:lnTo>
                    <a:pt x="0" y="913092"/>
                  </a:lnTo>
                  <a:lnTo>
                    <a:pt x="0" y="90558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6117806" y="0"/>
                  </a:lnTo>
                  <a:lnTo>
                    <a:pt x="6161008" y="11581"/>
                  </a:lnTo>
                  <a:lnTo>
                    <a:pt x="6196491" y="38814"/>
                  </a:lnTo>
                  <a:lnTo>
                    <a:pt x="6218850" y="77553"/>
                  </a:lnTo>
                  <a:lnTo>
                    <a:pt x="6224683" y="106878"/>
                  </a:lnTo>
                  <a:lnTo>
                    <a:pt x="6224683" y="913092"/>
                  </a:lnTo>
                  <a:lnTo>
                    <a:pt x="6213101" y="956295"/>
                  </a:lnTo>
                  <a:lnTo>
                    <a:pt x="6185868" y="991778"/>
                  </a:lnTo>
                  <a:lnTo>
                    <a:pt x="6147130" y="1014138"/>
                  </a:lnTo>
                  <a:lnTo>
                    <a:pt x="6125244" y="1019238"/>
                  </a:lnTo>
                  <a:lnTo>
                    <a:pt x="6117806" y="10199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0EB1C8A0-D886-4E75-ADAC-064670D86FCF}"/>
                </a:ext>
              </a:extLst>
            </p:cNvPr>
            <p:cNvSpPr/>
            <p:nvPr/>
          </p:nvSpPr>
          <p:spPr>
            <a:xfrm>
              <a:off x="610076" y="2974121"/>
              <a:ext cx="114935" cy="1020444"/>
            </a:xfrm>
            <a:custGeom>
              <a:avLst/>
              <a:gdLst/>
              <a:ahLst/>
              <a:cxnLst/>
              <a:rect l="l" t="t" r="r" b="b"/>
              <a:pathLst>
                <a:path w="114934" h="1020445">
                  <a:moveTo>
                    <a:pt x="114389" y="1019971"/>
                  </a:moveTo>
                  <a:lnTo>
                    <a:pt x="70614" y="1011264"/>
                  </a:lnTo>
                  <a:lnTo>
                    <a:pt x="33503" y="986467"/>
                  </a:lnTo>
                  <a:lnTo>
                    <a:pt x="8707" y="949356"/>
                  </a:lnTo>
                  <a:lnTo>
                    <a:pt x="0" y="905582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905582"/>
                  </a:lnTo>
                  <a:lnTo>
                    <a:pt x="43934" y="949356"/>
                  </a:lnTo>
                  <a:lnTo>
                    <a:pt x="60465" y="986467"/>
                  </a:lnTo>
                  <a:lnTo>
                    <a:pt x="92285" y="1015073"/>
                  </a:lnTo>
                  <a:lnTo>
                    <a:pt x="106876" y="1019427"/>
                  </a:lnTo>
                  <a:lnTo>
                    <a:pt x="114389" y="1019971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4">
              <a:extLst>
                <a:ext uri="{FF2B5EF4-FFF2-40B4-BE49-F238E27FC236}">
                  <a16:creationId xmlns:a16="http://schemas.microsoft.com/office/drawing/2014/main" id="{408A8FEE-01F6-4050-A3C4-C01667B81319}"/>
                </a:ext>
              </a:extLst>
            </p:cNvPr>
            <p:cNvSpPr/>
            <p:nvPr/>
          </p:nvSpPr>
          <p:spPr>
            <a:xfrm>
              <a:off x="800725" y="322196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08EF5BC5-73B0-415F-BD94-9A59C787B87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2309" y="3336354"/>
              <a:ext cx="200181" cy="305038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2056F37B-C793-4559-8CF6-E37F6CDD8853}"/>
                </a:ext>
              </a:extLst>
            </p:cNvPr>
            <p:cNvSpPr/>
            <p:nvPr/>
          </p:nvSpPr>
          <p:spPr>
            <a:xfrm>
              <a:off x="5690867" y="3145705"/>
              <a:ext cx="1010919" cy="229235"/>
            </a:xfrm>
            <a:custGeom>
              <a:avLst/>
              <a:gdLst/>
              <a:ahLst/>
              <a:cxnLst/>
              <a:rect l="l" t="t" r="r" b="b"/>
              <a:pathLst>
                <a:path w="1010920" h="229235">
                  <a:moveTo>
                    <a:pt x="977365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977365" y="0"/>
                  </a:lnTo>
                  <a:lnTo>
                    <a:pt x="1009471" y="28209"/>
                  </a:lnTo>
                  <a:lnTo>
                    <a:pt x="1010438" y="33073"/>
                  </a:lnTo>
                  <a:lnTo>
                    <a:pt x="1010438" y="195705"/>
                  </a:lnTo>
                  <a:lnTo>
                    <a:pt x="982229" y="227811"/>
                  </a:lnTo>
                  <a:lnTo>
                    <a:pt x="977365" y="228778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1" name="object 17">
            <a:extLst>
              <a:ext uri="{FF2B5EF4-FFF2-40B4-BE49-F238E27FC236}">
                <a16:creationId xmlns:a16="http://schemas.microsoft.com/office/drawing/2014/main" id="{837FADF4-2092-4941-87E6-6DEF4A1D0B1F}"/>
              </a:ext>
            </a:extLst>
          </p:cNvPr>
          <p:cNvSpPr txBox="1"/>
          <p:nvPr/>
        </p:nvSpPr>
        <p:spPr>
          <a:xfrm>
            <a:off x="4315485" y="2285921"/>
            <a:ext cx="66532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dirty="0">
                <a:solidFill>
                  <a:srgbClr val="0E756E"/>
                </a:solidFill>
                <a:latin typeface="微软雅黑"/>
                <a:cs typeface="微软雅黑"/>
              </a:rPr>
              <a:t>Magic</a:t>
            </a:r>
            <a:r>
              <a:rPr sz="600" b="1" kern="0" spc="-23" dirty="0">
                <a:solidFill>
                  <a:srgbClr val="0E756E"/>
                </a:solidFill>
                <a:latin typeface="微软雅黑"/>
                <a:cs typeface="微软雅黑"/>
              </a:rPr>
              <a:t> </a:t>
            </a:r>
            <a:r>
              <a:rPr sz="600" b="1" kern="0" spc="-8" dirty="0">
                <a:solidFill>
                  <a:srgbClr val="0E756E"/>
                </a:solidFill>
                <a:latin typeface="微软雅黑"/>
                <a:cs typeface="微软雅黑"/>
              </a:rPr>
              <a:t>Number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2" name="object 18">
            <a:extLst>
              <a:ext uri="{FF2B5EF4-FFF2-40B4-BE49-F238E27FC236}">
                <a16:creationId xmlns:a16="http://schemas.microsoft.com/office/drawing/2014/main" id="{448514C0-3BD7-48C1-9E86-765E86706221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43893" y="2688659"/>
            <a:ext cx="78642" cy="85792"/>
          </a:xfrm>
          <a:prstGeom prst="rect">
            <a:avLst/>
          </a:prstGeom>
        </p:spPr>
      </p:pic>
      <p:sp>
        <p:nvSpPr>
          <p:cNvPr id="23" name="object 19">
            <a:extLst>
              <a:ext uri="{FF2B5EF4-FFF2-40B4-BE49-F238E27FC236}">
                <a16:creationId xmlns:a16="http://schemas.microsoft.com/office/drawing/2014/main" id="{D6B04256-0155-4431-8E24-BDAFACDCA729}"/>
              </a:ext>
            </a:extLst>
          </p:cNvPr>
          <p:cNvSpPr txBox="1"/>
          <p:nvPr/>
        </p:nvSpPr>
        <p:spPr>
          <a:xfrm>
            <a:off x="1134368" y="2158254"/>
            <a:ext cx="3008947" cy="594298"/>
          </a:xfrm>
          <a:prstGeom prst="rect">
            <a:avLst/>
          </a:prstGeom>
        </p:spPr>
        <p:txBody>
          <a:bodyPr vert="horz" wrap="square" lIns="0" tIns="101441" rIns="0" bIns="0" rtlCol="0">
            <a:spAutoFit/>
          </a:bodyPr>
          <a:lstStyle/>
          <a:p>
            <a:pPr marL="9525" defTabSz="685800">
              <a:spcBef>
                <a:spcPts val="799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关键点激活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06"/>
              </a:spcBef>
            </a:pP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寻找用户体验核心价值的"魔法数字"，引导用户快速完成关键行为。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27159" defTabSz="685800">
              <a:spcBef>
                <a:spcPts val="465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案例：支付宝新人任务引导绑卡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0">
            <a:extLst>
              <a:ext uri="{FF2B5EF4-FFF2-40B4-BE49-F238E27FC236}">
                <a16:creationId xmlns:a16="http://schemas.microsoft.com/office/drawing/2014/main" id="{D4308BDE-58D9-4641-A171-F571EA620A3F}"/>
              </a:ext>
            </a:extLst>
          </p:cNvPr>
          <p:cNvGrpSpPr/>
          <p:nvPr/>
        </p:nvGrpSpPr>
        <p:grpSpPr>
          <a:xfrm>
            <a:off x="457558" y="3253918"/>
            <a:ext cx="4682966" cy="758189"/>
            <a:chOff x="610076" y="4508844"/>
            <a:chExt cx="6243955" cy="1010919"/>
          </a:xfrm>
        </p:grpSpPr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24CF8D0A-5FAB-444D-B65F-6BCD6AEAAFB9}"/>
                </a:ext>
              </a:extLst>
            </p:cNvPr>
            <p:cNvSpPr/>
            <p:nvPr/>
          </p:nvSpPr>
          <p:spPr>
            <a:xfrm>
              <a:off x="629141" y="4508844"/>
              <a:ext cx="6224905" cy="1010919"/>
            </a:xfrm>
            <a:custGeom>
              <a:avLst/>
              <a:gdLst/>
              <a:ahLst/>
              <a:cxnLst/>
              <a:rect l="l" t="t" r="r" b="b"/>
              <a:pathLst>
                <a:path w="6224905" h="1010920">
                  <a:moveTo>
                    <a:pt x="6117806" y="1010438"/>
                  </a:moveTo>
                  <a:lnTo>
                    <a:pt x="89065" y="1010438"/>
                  </a:lnTo>
                  <a:lnTo>
                    <a:pt x="82866" y="1009706"/>
                  </a:lnTo>
                  <a:lnTo>
                    <a:pt x="47569" y="995333"/>
                  </a:lnTo>
                  <a:lnTo>
                    <a:pt x="19542" y="965845"/>
                  </a:lnTo>
                  <a:lnTo>
                    <a:pt x="3052" y="925732"/>
                  </a:lnTo>
                  <a:lnTo>
                    <a:pt x="0" y="903560"/>
                  </a:lnTo>
                  <a:lnTo>
                    <a:pt x="0" y="896049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6117806" y="0"/>
                  </a:lnTo>
                  <a:lnTo>
                    <a:pt x="6161008" y="11581"/>
                  </a:lnTo>
                  <a:lnTo>
                    <a:pt x="6196491" y="38814"/>
                  </a:lnTo>
                  <a:lnTo>
                    <a:pt x="6218850" y="77553"/>
                  </a:lnTo>
                  <a:lnTo>
                    <a:pt x="6224683" y="106878"/>
                  </a:lnTo>
                  <a:lnTo>
                    <a:pt x="6224683" y="903560"/>
                  </a:lnTo>
                  <a:lnTo>
                    <a:pt x="6213101" y="946763"/>
                  </a:lnTo>
                  <a:lnTo>
                    <a:pt x="6185868" y="982245"/>
                  </a:lnTo>
                  <a:lnTo>
                    <a:pt x="6147130" y="1004605"/>
                  </a:lnTo>
                  <a:lnTo>
                    <a:pt x="6125244" y="1009706"/>
                  </a:lnTo>
                  <a:lnTo>
                    <a:pt x="6117806" y="10104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2">
              <a:extLst>
                <a:ext uri="{FF2B5EF4-FFF2-40B4-BE49-F238E27FC236}">
                  <a16:creationId xmlns:a16="http://schemas.microsoft.com/office/drawing/2014/main" id="{F2339BCA-8DAE-41FB-A24F-2A622C2A4F8F}"/>
                </a:ext>
              </a:extLst>
            </p:cNvPr>
            <p:cNvSpPr/>
            <p:nvPr/>
          </p:nvSpPr>
          <p:spPr>
            <a:xfrm>
              <a:off x="610076" y="4508844"/>
              <a:ext cx="114935" cy="1010919"/>
            </a:xfrm>
            <a:custGeom>
              <a:avLst/>
              <a:gdLst/>
              <a:ahLst/>
              <a:cxnLst/>
              <a:rect l="l" t="t" r="r" b="b"/>
              <a:pathLst>
                <a:path w="114934" h="1010920">
                  <a:moveTo>
                    <a:pt x="114389" y="1010438"/>
                  </a:moveTo>
                  <a:lnTo>
                    <a:pt x="70614" y="1001730"/>
                  </a:lnTo>
                  <a:lnTo>
                    <a:pt x="33503" y="976934"/>
                  </a:lnTo>
                  <a:lnTo>
                    <a:pt x="8707" y="939823"/>
                  </a:lnTo>
                  <a:lnTo>
                    <a:pt x="0" y="896049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896049"/>
                  </a:lnTo>
                  <a:lnTo>
                    <a:pt x="43934" y="939823"/>
                  </a:lnTo>
                  <a:lnTo>
                    <a:pt x="60465" y="976934"/>
                  </a:lnTo>
                  <a:lnTo>
                    <a:pt x="92285" y="1005540"/>
                  </a:lnTo>
                  <a:lnTo>
                    <a:pt x="106876" y="1009894"/>
                  </a:lnTo>
                  <a:lnTo>
                    <a:pt x="114389" y="1010438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3">
              <a:extLst>
                <a:ext uri="{FF2B5EF4-FFF2-40B4-BE49-F238E27FC236}">
                  <a16:creationId xmlns:a16="http://schemas.microsoft.com/office/drawing/2014/main" id="{572F028E-F240-4F27-AF95-E6EA02CD7CF9}"/>
                </a:ext>
              </a:extLst>
            </p:cNvPr>
            <p:cNvSpPr/>
            <p:nvPr/>
          </p:nvSpPr>
          <p:spPr>
            <a:xfrm>
              <a:off x="800725" y="474715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4">
              <a:extLst>
                <a:ext uri="{FF2B5EF4-FFF2-40B4-BE49-F238E27FC236}">
                  <a16:creationId xmlns:a16="http://schemas.microsoft.com/office/drawing/2014/main" id="{507813F0-F7BC-40CE-9BE4-64DF045ECD1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2309" y="4861545"/>
              <a:ext cx="200181" cy="305038"/>
            </a:xfrm>
            <a:prstGeom prst="rect">
              <a:avLst/>
            </a:prstGeom>
          </p:spPr>
        </p:pic>
        <p:sp>
          <p:nvSpPr>
            <p:cNvPr id="29" name="object 25">
              <a:extLst>
                <a:ext uri="{FF2B5EF4-FFF2-40B4-BE49-F238E27FC236}">
                  <a16:creationId xmlns:a16="http://schemas.microsoft.com/office/drawing/2014/main" id="{F1A175F5-818E-4088-8C21-1CEA2C5B9A69}"/>
                </a:ext>
              </a:extLst>
            </p:cNvPr>
            <p:cNvSpPr/>
            <p:nvPr/>
          </p:nvSpPr>
          <p:spPr>
            <a:xfrm>
              <a:off x="6062632" y="4680428"/>
              <a:ext cx="638810" cy="229235"/>
            </a:xfrm>
            <a:custGeom>
              <a:avLst/>
              <a:gdLst/>
              <a:ahLst/>
              <a:cxnLst/>
              <a:rect l="l" t="t" r="r" b="b"/>
              <a:pathLst>
                <a:path w="638809" h="229235">
                  <a:moveTo>
                    <a:pt x="605600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605600" y="0"/>
                  </a:lnTo>
                  <a:lnTo>
                    <a:pt x="637706" y="28209"/>
                  </a:lnTo>
                  <a:lnTo>
                    <a:pt x="638673" y="33073"/>
                  </a:lnTo>
                  <a:lnTo>
                    <a:pt x="638673" y="195705"/>
                  </a:lnTo>
                  <a:lnTo>
                    <a:pt x="610463" y="227811"/>
                  </a:lnTo>
                  <a:lnTo>
                    <a:pt x="605600" y="228778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0" name="object 26">
            <a:extLst>
              <a:ext uri="{FF2B5EF4-FFF2-40B4-BE49-F238E27FC236}">
                <a16:creationId xmlns:a16="http://schemas.microsoft.com/office/drawing/2014/main" id="{76CEDA9A-7B63-4D68-B4E1-8470340DA1E5}"/>
              </a:ext>
            </a:extLst>
          </p:cNvPr>
          <p:cNvSpPr txBox="1"/>
          <p:nvPr/>
        </p:nvSpPr>
        <p:spPr>
          <a:xfrm>
            <a:off x="4593974" y="3401678"/>
            <a:ext cx="386715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dirty="0">
                <a:solidFill>
                  <a:srgbClr val="4237CA"/>
                </a:solidFill>
                <a:latin typeface="微软雅黑"/>
                <a:cs typeface="微软雅黑"/>
              </a:rPr>
              <a:t>RFM</a:t>
            </a:r>
            <a:r>
              <a:rPr sz="600" b="1" kern="0" spc="-19" dirty="0">
                <a:solidFill>
                  <a:srgbClr val="4237CA"/>
                </a:solidFill>
                <a:latin typeface="微软雅黑"/>
                <a:cs typeface="微软雅黑"/>
              </a:rPr>
              <a:t>分层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1" name="object 27">
            <a:extLst>
              <a:ext uri="{FF2B5EF4-FFF2-40B4-BE49-F238E27FC236}">
                <a16:creationId xmlns:a16="http://schemas.microsoft.com/office/drawing/2014/main" id="{FA717744-4777-4401-9FC6-04B62587493E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43893" y="3797267"/>
            <a:ext cx="78642" cy="85792"/>
          </a:xfrm>
          <a:prstGeom prst="rect">
            <a:avLst/>
          </a:prstGeom>
        </p:spPr>
      </p:pic>
      <p:sp>
        <p:nvSpPr>
          <p:cNvPr id="32" name="object 28">
            <a:extLst>
              <a:ext uri="{FF2B5EF4-FFF2-40B4-BE49-F238E27FC236}">
                <a16:creationId xmlns:a16="http://schemas.microsoft.com/office/drawing/2014/main" id="{FA63CFEB-7FB6-4B27-9545-D2DC6C1C2F3E}"/>
              </a:ext>
            </a:extLst>
          </p:cNvPr>
          <p:cNvSpPr txBox="1"/>
          <p:nvPr/>
        </p:nvSpPr>
        <p:spPr>
          <a:xfrm>
            <a:off x="1134368" y="3274011"/>
            <a:ext cx="2837974" cy="581474"/>
          </a:xfrm>
          <a:prstGeom prst="rect">
            <a:avLst/>
          </a:prstGeom>
        </p:spPr>
        <p:txBody>
          <a:bodyPr vert="horz" wrap="square" lIns="0" tIns="101441" rIns="0" bIns="0" rtlCol="0">
            <a:spAutoFit/>
          </a:bodyPr>
          <a:lstStyle/>
          <a:p>
            <a:pPr marL="9525" defTabSz="685800">
              <a:spcBef>
                <a:spcPts val="799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科学化留存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06"/>
              </a:spcBef>
            </a:pP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利用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RFM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模型对用户分层，实施差异化推送与精细化运营策略。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27159" defTabSz="685800">
              <a:spcBef>
                <a:spcPts val="409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案例：小红书精准内容推送</a:t>
            </a:r>
            <a:endParaRPr sz="6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5" name="object 31">
            <a:extLst>
              <a:ext uri="{FF2B5EF4-FFF2-40B4-BE49-F238E27FC236}">
                <a16:creationId xmlns:a16="http://schemas.microsoft.com/office/drawing/2014/main" id="{C468A6C9-F001-4D6C-B84E-6C4E67910021}"/>
              </a:ext>
            </a:extLst>
          </p:cNvPr>
          <p:cNvSpPr/>
          <p:nvPr/>
        </p:nvSpPr>
        <p:spPr>
          <a:xfrm>
            <a:off x="457558" y="4291701"/>
            <a:ext cx="86201" cy="336232"/>
          </a:xfrm>
          <a:custGeom>
            <a:avLst/>
            <a:gdLst/>
            <a:ahLst/>
            <a:cxnLst/>
            <a:rect l="l" t="t" r="r" b="b"/>
            <a:pathLst>
              <a:path w="114934" h="448310">
                <a:moveTo>
                  <a:pt x="38129" y="448025"/>
                </a:moveTo>
                <a:lnTo>
                  <a:pt x="0" y="448025"/>
                </a:lnTo>
                <a:lnTo>
                  <a:pt x="0" y="114389"/>
                </a:lnTo>
                <a:lnTo>
                  <a:pt x="8707" y="70613"/>
                </a:lnTo>
                <a:lnTo>
                  <a:pt x="33503" y="33503"/>
                </a:lnTo>
                <a:lnTo>
                  <a:pt x="70614" y="8707"/>
                </a:lnTo>
                <a:lnTo>
                  <a:pt x="114389" y="0"/>
                </a:lnTo>
                <a:lnTo>
                  <a:pt x="106876" y="544"/>
                </a:lnTo>
                <a:lnTo>
                  <a:pt x="99508" y="2176"/>
                </a:lnTo>
                <a:lnTo>
                  <a:pt x="66034" y="25920"/>
                </a:lnTo>
                <a:lnTo>
                  <a:pt x="47144" y="60410"/>
                </a:lnTo>
                <a:lnTo>
                  <a:pt x="38492" y="103120"/>
                </a:lnTo>
                <a:lnTo>
                  <a:pt x="38129" y="114389"/>
                </a:lnTo>
                <a:lnTo>
                  <a:pt x="38129" y="448025"/>
                </a:lnTo>
                <a:close/>
              </a:path>
            </a:pathLst>
          </a:custGeom>
          <a:solidFill>
            <a:srgbClr val="A754F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4AD55F5-09FC-4350-A8F0-E8DD96EA664F}"/>
              </a:ext>
            </a:extLst>
          </p:cNvPr>
          <p:cNvGrpSpPr/>
          <p:nvPr/>
        </p:nvGrpSpPr>
        <p:grpSpPr>
          <a:xfrm>
            <a:off x="605204" y="4470434"/>
            <a:ext cx="391477" cy="157639"/>
            <a:chOff x="605204" y="4727450"/>
            <a:chExt cx="391477" cy="157639"/>
          </a:xfrm>
        </p:grpSpPr>
        <p:sp>
          <p:nvSpPr>
            <p:cNvPr id="36" name="object 32">
              <a:extLst>
                <a:ext uri="{FF2B5EF4-FFF2-40B4-BE49-F238E27FC236}">
                  <a16:creationId xmlns:a16="http://schemas.microsoft.com/office/drawing/2014/main" id="{62562831-4816-4ABE-8688-88BA1FBC8F6D}"/>
                </a:ext>
              </a:extLst>
            </p:cNvPr>
            <p:cNvSpPr/>
            <p:nvPr/>
          </p:nvSpPr>
          <p:spPr>
            <a:xfrm>
              <a:off x="605204" y="4727450"/>
              <a:ext cx="391477" cy="157639"/>
            </a:xfrm>
            <a:custGeom>
              <a:avLst/>
              <a:gdLst/>
              <a:ahLst/>
              <a:cxnLst/>
              <a:rect l="l" t="t" r="r" b="b"/>
              <a:pathLst>
                <a:path w="521969" h="210185">
                  <a:moveTo>
                    <a:pt x="521390" y="209714"/>
                  </a:moveTo>
                  <a:lnTo>
                    <a:pt x="0" y="209714"/>
                  </a:lnTo>
                  <a:lnTo>
                    <a:pt x="1785" y="202054"/>
                  </a:lnTo>
                  <a:lnTo>
                    <a:pt x="14104" y="164766"/>
                  </a:lnTo>
                  <a:lnTo>
                    <a:pt x="31760" y="129689"/>
                  </a:lnTo>
                  <a:lnTo>
                    <a:pt x="54372" y="97583"/>
                  </a:lnTo>
                  <a:lnTo>
                    <a:pt x="81450" y="69142"/>
                  </a:lnTo>
                  <a:lnTo>
                    <a:pt x="112409" y="44982"/>
                  </a:lnTo>
                  <a:lnTo>
                    <a:pt x="146577" y="25625"/>
                  </a:lnTo>
                  <a:lnTo>
                    <a:pt x="183215" y="11492"/>
                  </a:lnTo>
                  <a:lnTo>
                    <a:pt x="221531" y="2888"/>
                  </a:lnTo>
                  <a:lnTo>
                    <a:pt x="260695" y="0"/>
                  </a:lnTo>
                  <a:lnTo>
                    <a:pt x="273792" y="321"/>
                  </a:lnTo>
                  <a:lnTo>
                    <a:pt x="312766" y="5128"/>
                  </a:lnTo>
                  <a:lnTo>
                    <a:pt x="350614" y="15602"/>
                  </a:lnTo>
                  <a:lnTo>
                    <a:pt x="386515" y="31516"/>
                  </a:lnTo>
                  <a:lnTo>
                    <a:pt x="419692" y="52525"/>
                  </a:lnTo>
                  <a:lnTo>
                    <a:pt x="449428" y="78175"/>
                  </a:lnTo>
                  <a:lnTo>
                    <a:pt x="475078" y="107911"/>
                  </a:lnTo>
                  <a:lnTo>
                    <a:pt x="496087" y="141088"/>
                  </a:lnTo>
                  <a:lnTo>
                    <a:pt x="512001" y="176989"/>
                  </a:lnTo>
                  <a:lnTo>
                    <a:pt x="521390" y="209714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33">
              <a:extLst>
                <a:ext uri="{FF2B5EF4-FFF2-40B4-BE49-F238E27FC236}">
                  <a16:creationId xmlns:a16="http://schemas.microsoft.com/office/drawing/2014/main" id="{AEB1C895-1F2C-4DE4-ACA8-3A7682BDD21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233" y="4813243"/>
              <a:ext cx="150136" cy="71493"/>
            </a:xfrm>
            <a:prstGeom prst="rect">
              <a:avLst/>
            </a:prstGeom>
          </p:spPr>
        </p:pic>
      </p:grpSp>
      <p:sp>
        <p:nvSpPr>
          <p:cNvPr id="39" name="object 35">
            <a:extLst>
              <a:ext uri="{FF2B5EF4-FFF2-40B4-BE49-F238E27FC236}">
                <a16:creationId xmlns:a16="http://schemas.microsoft.com/office/drawing/2014/main" id="{EC06718E-E353-4B7E-AD29-1FA43D3BCB39}"/>
              </a:ext>
            </a:extLst>
          </p:cNvPr>
          <p:cNvSpPr/>
          <p:nvPr/>
        </p:nvSpPr>
        <p:spPr>
          <a:xfrm>
            <a:off x="4568422" y="4420389"/>
            <a:ext cx="457676" cy="171926"/>
          </a:xfrm>
          <a:custGeom>
            <a:avLst/>
            <a:gdLst/>
            <a:ahLst/>
            <a:cxnLst/>
            <a:rect l="l" t="t" r="r" b="b"/>
            <a:pathLst>
              <a:path w="610234" h="229235">
                <a:moveTo>
                  <a:pt x="577003" y="228778"/>
                </a:moveTo>
                <a:lnTo>
                  <a:pt x="33073" y="228778"/>
                </a:lnTo>
                <a:lnTo>
                  <a:pt x="28209" y="227811"/>
                </a:lnTo>
                <a:lnTo>
                  <a:pt x="967" y="200568"/>
                </a:lnTo>
                <a:lnTo>
                  <a:pt x="0" y="195705"/>
                </a:lnTo>
                <a:lnTo>
                  <a:pt x="0" y="19064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577003" y="0"/>
                </a:lnTo>
                <a:lnTo>
                  <a:pt x="609108" y="28209"/>
                </a:lnTo>
                <a:lnTo>
                  <a:pt x="610076" y="33073"/>
                </a:lnTo>
                <a:lnTo>
                  <a:pt x="610076" y="195705"/>
                </a:lnTo>
                <a:lnTo>
                  <a:pt x="581866" y="227811"/>
                </a:lnTo>
                <a:lnTo>
                  <a:pt x="577003" y="228778"/>
                </a:lnTo>
                <a:close/>
              </a:path>
            </a:pathLst>
          </a:custGeom>
          <a:solidFill>
            <a:srgbClr val="F2E7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36">
            <a:extLst>
              <a:ext uri="{FF2B5EF4-FFF2-40B4-BE49-F238E27FC236}">
                <a16:creationId xmlns:a16="http://schemas.microsoft.com/office/drawing/2014/main" id="{5D1C94DE-4D7F-4CAC-89FC-851F81C0439A}"/>
              </a:ext>
            </a:extLst>
          </p:cNvPr>
          <p:cNvSpPr txBox="1"/>
          <p:nvPr/>
        </p:nvSpPr>
        <p:spPr>
          <a:xfrm>
            <a:off x="4618438" y="4439461"/>
            <a:ext cx="36242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11" dirty="0">
                <a:solidFill>
                  <a:srgbClr val="7D21CD"/>
                </a:solidFill>
                <a:latin typeface="微软雅黑"/>
                <a:cs typeface="微软雅黑"/>
              </a:rPr>
              <a:t>增长闭环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37">
            <a:extLst>
              <a:ext uri="{FF2B5EF4-FFF2-40B4-BE49-F238E27FC236}">
                <a16:creationId xmlns:a16="http://schemas.microsoft.com/office/drawing/2014/main" id="{AA2EF974-1CEF-47CE-9E9A-BB35F1803885}"/>
              </a:ext>
            </a:extLst>
          </p:cNvPr>
          <p:cNvGrpSpPr/>
          <p:nvPr/>
        </p:nvGrpSpPr>
        <p:grpSpPr>
          <a:xfrm>
            <a:off x="5426343" y="1109888"/>
            <a:ext cx="3267551" cy="2030730"/>
            <a:chOff x="7235123" y="1448931"/>
            <a:chExt cx="4356735" cy="2707640"/>
          </a:xfrm>
        </p:grpSpPr>
        <p:sp>
          <p:nvSpPr>
            <p:cNvPr id="42" name="object 38">
              <a:extLst>
                <a:ext uri="{FF2B5EF4-FFF2-40B4-BE49-F238E27FC236}">
                  <a16:creationId xmlns:a16="http://schemas.microsoft.com/office/drawing/2014/main" id="{39470F8D-3D18-4B79-AE76-EA55339446A4}"/>
                </a:ext>
              </a:extLst>
            </p:cNvPr>
            <p:cNvSpPr/>
            <p:nvPr/>
          </p:nvSpPr>
          <p:spPr>
            <a:xfrm>
              <a:off x="7254188" y="1467996"/>
              <a:ext cx="4318635" cy="2669540"/>
            </a:xfrm>
            <a:custGeom>
              <a:avLst/>
              <a:gdLst/>
              <a:ahLst/>
              <a:cxnLst/>
              <a:rect l="l" t="t" r="r" b="b"/>
              <a:pathLst>
                <a:path w="4318634" h="2669540">
                  <a:moveTo>
                    <a:pt x="0" y="2573759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5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222871" y="0"/>
                  </a:lnTo>
                  <a:lnTo>
                    <a:pt x="4229130" y="0"/>
                  </a:lnTo>
                  <a:lnTo>
                    <a:pt x="4235329" y="610"/>
                  </a:lnTo>
                  <a:lnTo>
                    <a:pt x="4241468" y="1831"/>
                  </a:lnTo>
                  <a:lnTo>
                    <a:pt x="4247607" y="3052"/>
                  </a:lnTo>
                  <a:lnTo>
                    <a:pt x="4275830" y="16065"/>
                  </a:lnTo>
                  <a:lnTo>
                    <a:pt x="4281035" y="19542"/>
                  </a:lnTo>
                  <a:lnTo>
                    <a:pt x="4308544" y="53062"/>
                  </a:lnTo>
                  <a:lnTo>
                    <a:pt x="4318196" y="95324"/>
                  </a:lnTo>
                  <a:lnTo>
                    <a:pt x="4318196" y="2573759"/>
                  </a:lnTo>
                  <a:lnTo>
                    <a:pt x="4308544" y="2616020"/>
                  </a:lnTo>
                  <a:lnTo>
                    <a:pt x="4302130" y="2626718"/>
                  </a:lnTo>
                  <a:lnTo>
                    <a:pt x="4298653" y="2631922"/>
                  </a:lnTo>
                  <a:lnTo>
                    <a:pt x="4265132" y="2659432"/>
                  </a:lnTo>
                  <a:lnTo>
                    <a:pt x="4259350" y="2661827"/>
                  </a:lnTo>
                  <a:lnTo>
                    <a:pt x="4253567" y="2664222"/>
                  </a:lnTo>
                  <a:lnTo>
                    <a:pt x="4222871" y="2669083"/>
                  </a:lnTo>
                  <a:lnTo>
                    <a:pt x="95324" y="2669083"/>
                  </a:lnTo>
                  <a:lnTo>
                    <a:pt x="58845" y="2661827"/>
                  </a:lnTo>
                  <a:lnTo>
                    <a:pt x="53062" y="2659432"/>
                  </a:lnTo>
                  <a:lnTo>
                    <a:pt x="27919" y="2641163"/>
                  </a:lnTo>
                  <a:lnTo>
                    <a:pt x="23494" y="2636737"/>
                  </a:lnTo>
                  <a:lnTo>
                    <a:pt x="19542" y="2631922"/>
                  </a:lnTo>
                  <a:lnTo>
                    <a:pt x="16065" y="2626718"/>
                  </a:lnTo>
                  <a:lnTo>
                    <a:pt x="12587" y="2621514"/>
                  </a:lnTo>
                  <a:lnTo>
                    <a:pt x="0" y="2580018"/>
                  </a:lnTo>
                  <a:lnTo>
                    <a:pt x="0" y="2573759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3" name="object 39">
              <a:extLst>
                <a:ext uri="{FF2B5EF4-FFF2-40B4-BE49-F238E27FC236}">
                  <a16:creationId xmlns:a16="http://schemas.microsoft.com/office/drawing/2014/main" id="{D7006383-5A42-44D2-84A0-734F162A40F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73253" y="1487060"/>
              <a:ext cx="4280066" cy="2630954"/>
            </a:xfrm>
            <a:prstGeom prst="rect">
              <a:avLst/>
            </a:prstGeom>
          </p:spPr>
        </p:pic>
        <p:sp>
          <p:nvSpPr>
            <p:cNvPr id="44" name="object 40">
              <a:extLst>
                <a:ext uri="{FF2B5EF4-FFF2-40B4-BE49-F238E27FC236}">
                  <a16:creationId xmlns:a16="http://schemas.microsoft.com/office/drawing/2014/main" id="{E577DEBE-5AB7-48A3-AF22-41E29A057399}"/>
                </a:ext>
              </a:extLst>
            </p:cNvPr>
            <p:cNvSpPr/>
            <p:nvPr/>
          </p:nvSpPr>
          <p:spPr>
            <a:xfrm>
              <a:off x="7425772" y="3288692"/>
              <a:ext cx="610235" cy="191135"/>
            </a:xfrm>
            <a:custGeom>
              <a:avLst/>
              <a:gdLst/>
              <a:ahLst/>
              <a:cxnLst/>
              <a:rect l="l" t="t" r="r" b="b"/>
              <a:pathLst>
                <a:path w="610234" h="191135">
                  <a:moveTo>
                    <a:pt x="577002" y="190648"/>
                  </a:moveTo>
                  <a:lnTo>
                    <a:pt x="33073" y="190648"/>
                  </a:lnTo>
                  <a:lnTo>
                    <a:pt x="28209" y="189681"/>
                  </a:lnTo>
                  <a:lnTo>
                    <a:pt x="967" y="162439"/>
                  </a:lnTo>
                  <a:lnTo>
                    <a:pt x="0" y="157575"/>
                  </a:lnTo>
                  <a:lnTo>
                    <a:pt x="0" y="152519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2" y="0"/>
                  </a:lnTo>
                  <a:lnTo>
                    <a:pt x="609108" y="28209"/>
                  </a:lnTo>
                  <a:lnTo>
                    <a:pt x="610076" y="33073"/>
                  </a:lnTo>
                  <a:lnTo>
                    <a:pt x="610076" y="157575"/>
                  </a:lnTo>
                  <a:lnTo>
                    <a:pt x="581866" y="189681"/>
                  </a:lnTo>
                  <a:lnTo>
                    <a:pt x="577002" y="190648"/>
                  </a:lnTo>
                  <a:close/>
                </a:path>
              </a:pathLst>
            </a:custGeom>
            <a:solidFill>
              <a:srgbClr val="13B8A6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object 41">
            <a:extLst>
              <a:ext uri="{FF2B5EF4-FFF2-40B4-BE49-F238E27FC236}">
                <a16:creationId xmlns:a16="http://schemas.microsoft.com/office/drawing/2014/main" id="{DFF55418-B165-40B3-AFD2-AD8FA5F6C60E}"/>
              </a:ext>
            </a:extLst>
          </p:cNvPr>
          <p:cNvSpPr txBox="1"/>
          <p:nvPr/>
        </p:nvSpPr>
        <p:spPr>
          <a:xfrm>
            <a:off x="5562150" y="2439194"/>
            <a:ext cx="2083594" cy="522644"/>
          </a:xfrm>
          <a:prstGeom prst="rect">
            <a:avLst/>
          </a:prstGeom>
        </p:spPr>
        <p:txBody>
          <a:bodyPr vert="horz" wrap="square" lIns="0" tIns="64770" rIns="0" bIns="0" rtlCol="0">
            <a:spAutoFit/>
          </a:bodyPr>
          <a:lstStyle/>
          <a:p>
            <a:pPr marL="66675" defTabSz="685800">
              <a:spcBef>
                <a:spcPts val="510"/>
              </a:spcBef>
            </a:pPr>
            <a:r>
              <a:rPr sz="600" kern="0" spc="-11" dirty="0">
                <a:latin typeface="微软雅黑"/>
                <a:cs typeface="微软雅黑"/>
              </a:rPr>
              <a:t>激活案例</a:t>
            </a:r>
            <a:endParaRPr sz="675" kern="0" dirty="0">
              <a:latin typeface="微软雅黑"/>
              <a:cs typeface="微软雅黑"/>
            </a:endParaRPr>
          </a:p>
          <a:p>
            <a:pPr marL="9525" defTabSz="685800">
              <a:spcBef>
                <a:spcPts val="652"/>
              </a:spcBef>
            </a:pPr>
            <a:r>
              <a:rPr sz="938" b="1" kern="0" spc="-8" dirty="0">
                <a:latin typeface="微软雅黑"/>
                <a:cs typeface="微软雅黑"/>
              </a:rPr>
              <a:t>支付宝新人任务体系</a:t>
            </a:r>
            <a:endParaRPr sz="1013" kern="0" dirty="0">
              <a:latin typeface="微软雅黑"/>
              <a:cs typeface="微软雅黑"/>
            </a:endParaRPr>
          </a:p>
          <a:p>
            <a:pPr marL="9525" defTabSz="685800">
              <a:spcBef>
                <a:spcPts val="251"/>
              </a:spcBef>
            </a:pPr>
            <a:r>
              <a:rPr sz="600" kern="0" dirty="0">
                <a:latin typeface="微软雅黑"/>
                <a:cs typeface="微软雅黑"/>
              </a:rPr>
              <a:t>新手引导与奖励机制结合，新用户次日留存提升35%</a:t>
            </a:r>
            <a:r>
              <a:rPr sz="600" kern="0" spc="-38" dirty="0">
                <a:latin typeface="微软雅黑"/>
                <a:cs typeface="微软雅黑"/>
              </a:rPr>
              <a:t>。</a:t>
            </a:r>
            <a:endParaRPr sz="675" kern="0" dirty="0">
              <a:latin typeface="微软雅黑"/>
              <a:cs typeface="微软雅黑"/>
            </a:endParaRPr>
          </a:p>
        </p:txBody>
      </p:sp>
      <p:grpSp>
        <p:nvGrpSpPr>
          <p:cNvPr id="46" name="object 42">
            <a:extLst>
              <a:ext uri="{FF2B5EF4-FFF2-40B4-BE49-F238E27FC236}">
                <a16:creationId xmlns:a16="http://schemas.microsoft.com/office/drawing/2014/main" id="{36BEA902-551A-4C72-8144-83E434E60B4A}"/>
              </a:ext>
            </a:extLst>
          </p:cNvPr>
          <p:cNvGrpSpPr/>
          <p:nvPr/>
        </p:nvGrpSpPr>
        <p:grpSpPr>
          <a:xfrm>
            <a:off x="5426343" y="3283285"/>
            <a:ext cx="3267551" cy="1615916"/>
            <a:chOff x="7235123" y="4346793"/>
            <a:chExt cx="4356735" cy="2154555"/>
          </a:xfrm>
        </p:grpSpPr>
        <p:pic>
          <p:nvPicPr>
            <p:cNvPr id="47" name="object 43">
              <a:extLst>
                <a:ext uri="{FF2B5EF4-FFF2-40B4-BE49-F238E27FC236}">
                  <a16:creationId xmlns:a16="http://schemas.microsoft.com/office/drawing/2014/main" id="{B46D5ECD-BD0B-4D2A-93FF-3147DEEB5DD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35123" y="4346793"/>
              <a:ext cx="4356325" cy="2154332"/>
            </a:xfrm>
            <a:prstGeom prst="rect">
              <a:avLst/>
            </a:prstGeom>
          </p:spPr>
        </p:pic>
        <p:sp>
          <p:nvSpPr>
            <p:cNvPr id="48" name="object 44">
              <a:extLst>
                <a:ext uri="{FF2B5EF4-FFF2-40B4-BE49-F238E27FC236}">
                  <a16:creationId xmlns:a16="http://schemas.microsoft.com/office/drawing/2014/main" id="{2B1B551A-0272-4E8D-9446-85EE96B36B1A}"/>
                </a:ext>
              </a:extLst>
            </p:cNvPr>
            <p:cNvSpPr/>
            <p:nvPr/>
          </p:nvSpPr>
          <p:spPr>
            <a:xfrm>
              <a:off x="7425772" y="6186554"/>
              <a:ext cx="610235" cy="191135"/>
            </a:xfrm>
            <a:custGeom>
              <a:avLst/>
              <a:gdLst/>
              <a:ahLst/>
              <a:cxnLst/>
              <a:rect l="l" t="t" r="r" b="b"/>
              <a:pathLst>
                <a:path w="610234" h="191135">
                  <a:moveTo>
                    <a:pt x="577002" y="190648"/>
                  </a:moveTo>
                  <a:lnTo>
                    <a:pt x="33073" y="190648"/>
                  </a:lnTo>
                  <a:lnTo>
                    <a:pt x="28209" y="189681"/>
                  </a:lnTo>
                  <a:lnTo>
                    <a:pt x="967" y="162439"/>
                  </a:lnTo>
                  <a:lnTo>
                    <a:pt x="0" y="157575"/>
                  </a:lnTo>
                  <a:lnTo>
                    <a:pt x="0" y="152519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2" y="0"/>
                  </a:lnTo>
                  <a:lnTo>
                    <a:pt x="609108" y="28209"/>
                  </a:lnTo>
                  <a:lnTo>
                    <a:pt x="610076" y="33073"/>
                  </a:lnTo>
                  <a:lnTo>
                    <a:pt x="610076" y="157575"/>
                  </a:lnTo>
                  <a:lnTo>
                    <a:pt x="581866" y="189681"/>
                  </a:lnTo>
                  <a:lnTo>
                    <a:pt x="577002" y="190648"/>
                  </a:lnTo>
                  <a:close/>
                </a:path>
              </a:pathLst>
            </a:custGeom>
            <a:solidFill>
              <a:srgbClr val="A754F6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9" name="object 45">
            <a:extLst>
              <a:ext uri="{FF2B5EF4-FFF2-40B4-BE49-F238E27FC236}">
                <a16:creationId xmlns:a16="http://schemas.microsoft.com/office/drawing/2014/main" id="{6D3F7730-3422-412D-B8EB-F373C9422A5E}"/>
              </a:ext>
            </a:extLst>
          </p:cNvPr>
          <p:cNvSpPr txBox="1"/>
          <p:nvPr/>
        </p:nvSpPr>
        <p:spPr>
          <a:xfrm>
            <a:off x="5619344" y="4667880"/>
            <a:ext cx="36242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11" dirty="0">
                <a:solidFill>
                  <a:srgbClr val="FFFFFF"/>
                </a:solidFill>
                <a:latin typeface="微软雅黑"/>
                <a:cs typeface="微软雅黑"/>
              </a:rPr>
              <a:t>裂变案例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1" name="object 31">
            <a:extLst>
              <a:ext uri="{FF2B5EF4-FFF2-40B4-BE49-F238E27FC236}">
                <a16:creationId xmlns:a16="http://schemas.microsoft.com/office/drawing/2014/main" id="{943A7527-F2D9-4F35-8F13-2CF2B7529B87}"/>
              </a:ext>
            </a:extLst>
          </p:cNvPr>
          <p:cNvSpPr/>
          <p:nvPr/>
        </p:nvSpPr>
        <p:spPr>
          <a:xfrm flipV="1">
            <a:off x="459417" y="4591973"/>
            <a:ext cx="86201" cy="336232"/>
          </a:xfrm>
          <a:custGeom>
            <a:avLst/>
            <a:gdLst/>
            <a:ahLst/>
            <a:cxnLst/>
            <a:rect l="l" t="t" r="r" b="b"/>
            <a:pathLst>
              <a:path w="114934" h="448310">
                <a:moveTo>
                  <a:pt x="38129" y="448025"/>
                </a:moveTo>
                <a:lnTo>
                  <a:pt x="0" y="448025"/>
                </a:lnTo>
                <a:lnTo>
                  <a:pt x="0" y="114389"/>
                </a:lnTo>
                <a:lnTo>
                  <a:pt x="8707" y="70613"/>
                </a:lnTo>
                <a:lnTo>
                  <a:pt x="33503" y="33503"/>
                </a:lnTo>
                <a:lnTo>
                  <a:pt x="70614" y="8707"/>
                </a:lnTo>
                <a:lnTo>
                  <a:pt x="114389" y="0"/>
                </a:lnTo>
                <a:lnTo>
                  <a:pt x="106876" y="544"/>
                </a:lnTo>
                <a:lnTo>
                  <a:pt x="99508" y="2176"/>
                </a:lnTo>
                <a:lnTo>
                  <a:pt x="66034" y="25920"/>
                </a:lnTo>
                <a:lnTo>
                  <a:pt x="47144" y="60410"/>
                </a:lnTo>
                <a:lnTo>
                  <a:pt x="38492" y="103120"/>
                </a:lnTo>
                <a:lnTo>
                  <a:pt x="38129" y="114389"/>
                </a:lnTo>
                <a:lnTo>
                  <a:pt x="38129" y="448025"/>
                </a:lnTo>
                <a:close/>
              </a:path>
            </a:pathLst>
          </a:custGeom>
          <a:solidFill>
            <a:srgbClr val="A754F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4CA81612-01FA-4184-9C6A-46B2698DDBE7}"/>
              </a:ext>
            </a:extLst>
          </p:cNvPr>
          <p:cNvGrpSpPr/>
          <p:nvPr/>
        </p:nvGrpSpPr>
        <p:grpSpPr>
          <a:xfrm flipV="1">
            <a:off x="605204" y="4644231"/>
            <a:ext cx="391477" cy="157639"/>
            <a:chOff x="605204" y="4727450"/>
            <a:chExt cx="391477" cy="157639"/>
          </a:xfrm>
        </p:grpSpPr>
        <p:sp>
          <p:nvSpPr>
            <p:cNvPr id="55" name="object 32">
              <a:extLst>
                <a:ext uri="{FF2B5EF4-FFF2-40B4-BE49-F238E27FC236}">
                  <a16:creationId xmlns:a16="http://schemas.microsoft.com/office/drawing/2014/main" id="{4F60509A-3ACC-4559-A99C-FEFD4617465F}"/>
                </a:ext>
              </a:extLst>
            </p:cNvPr>
            <p:cNvSpPr/>
            <p:nvPr/>
          </p:nvSpPr>
          <p:spPr>
            <a:xfrm>
              <a:off x="605204" y="4727450"/>
              <a:ext cx="391477" cy="157639"/>
            </a:xfrm>
            <a:custGeom>
              <a:avLst/>
              <a:gdLst/>
              <a:ahLst/>
              <a:cxnLst/>
              <a:rect l="l" t="t" r="r" b="b"/>
              <a:pathLst>
                <a:path w="521969" h="210185">
                  <a:moveTo>
                    <a:pt x="521390" y="209714"/>
                  </a:moveTo>
                  <a:lnTo>
                    <a:pt x="0" y="209714"/>
                  </a:lnTo>
                  <a:lnTo>
                    <a:pt x="1785" y="202054"/>
                  </a:lnTo>
                  <a:lnTo>
                    <a:pt x="14104" y="164766"/>
                  </a:lnTo>
                  <a:lnTo>
                    <a:pt x="31760" y="129689"/>
                  </a:lnTo>
                  <a:lnTo>
                    <a:pt x="54372" y="97583"/>
                  </a:lnTo>
                  <a:lnTo>
                    <a:pt x="81450" y="69142"/>
                  </a:lnTo>
                  <a:lnTo>
                    <a:pt x="112409" y="44982"/>
                  </a:lnTo>
                  <a:lnTo>
                    <a:pt x="146577" y="25625"/>
                  </a:lnTo>
                  <a:lnTo>
                    <a:pt x="183215" y="11492"/>
                  </a:lnTo>
                  <a:lnTo>
                    <a:pt x="221531" y="2888"/>
                  </a:lnTo>
                  <a:lnTo>
                    <a:pt x="260695" y="0"/>
                  </a:lnTo>
                  <a:lnTo>
                    <a:pt x="273792" y="321"/>
                  </a:lnTo>
                  <a:lnTo>
                    <a:pt x="312766" y="5128"/>
                  </a:lnTo>
                  <a:lnTo>
                    <a:pt x="350614" y="15602"/>
                  </a:lnTo>
                  <a:lnTo>
                    <a:pt x="386515" y="31516"/>
                  </a:lnTo>
                  <a:lnTo>
                    <a:pt x="419692" y="52525"/>
                  </a:lnTo>
                  <a:lnTo>
                    <a:pt x="449428" y="78175"/>
                  </a:lnTo>
                  <a:lnTo>
                    <a:pt x="475078" y="107911"/>
                  </a:lnTo>
                  <a:lnTo>
                    <a:pt x="496087" y="141088"/>
                  </a:lnTo>
                  <a:lnTo>
                    <a:pt x="512001" y="176989"/>
                  </a:lnTo>
                  <a:lnTo>
                    <a:pt x="521390" y="209714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6" name="object 33">
              <a:extLst>
                <a:ext uri="{FF2B5EF4-FFF2-40B4-BE49-F238E27FC236}">
                  <a16:creationId xmlns:a16="http://schemas.microsoft.com/office/drawing/2014/main" id="{644BDE98-73E6-4C0B-8026-3987FDEB6C0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233" y="4813243"/>
              <a:ext cx="150136" cy="71493"/>
            </a:xfrm>
            <a:prstGeom prst="rect">
              <a:avLst/>
            </a:prstGeom>
          </p:spPr>
        </p:pic>
      </p:grpSp>
      <p:sp>
        <p:nvSpPr>
          <p:cNvPr id="57" name="object 28">
            <a:extLst>
              <a:ext uri="{FF2B5EF4-FFF2-40B4-BE49-F238E27FC236}">
                <a16:creationId xmlns:a16="http://schemas.microsoft.com/office/drawing/2014/main" id="{18D438DA-66AD-4263-99F3-468F0BD7BD3F}"/>
              </a:ext>
            </a:extLst>
          </p:cNvPr>
          <p:cNvSpPr txBox="1"/>
          <p:nvPr/>
        </p:nvSpPr>
        <p:spPr>
          <a:xfrm>
            <a:off x="1120710" y="4291701"/>
            <a:ext cx="2837974" cy="581474"/>
          </a:xfrm>
          <a:prstGeom prst="rect">
            <a:avLst/>
          </a:prstGeom>
        </p:spPr>
        <p:txBody>
          <a:bodyPr vert="horz" wrap="square" lIns="0" tIns="101441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lang="zh-CN" altLang="en-US"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体系化裂变</a:t>
            </a:r>
            <a:endParaRPr lang="zh-CN" altLang="en-US"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06"/>
              </a:spcBef>
            </a:pPr>
            <a:r>
              <a:rPr lang="zh-CN" altLang="en-US"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裂变公式：裂变效果</a:t>
            </a:r>
            <a:r>
              <a:rPr lang="en-US" altLang="zh-CN"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=</a:t>
            </a:r>
            <a:r>
              <a:rPr lang="zh-CN" altLang="en-US"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种子用户数</a:t>
            </a:r>
            <a:r>
              <a:rPr lang="en-US" altLang="zh-CN"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×</a:t>
            </a:r>
            <a:r>
              <a:rPr lang="zh-CN" altLang="en-US"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裂变系数</a:t>
            </a:r>
            <a:r>
              <a:rPr lang="en-US" altLang="zh-CN"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×</a:t>
            </a:r>
            <a:r>
              <a:rPr lang="zh-CN" altLang="en-US"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转化率</a:t>
            </a:r>
            <a:r>
              <a:rPr lang="zh-CN" altLang="en-US"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zh-CN" altLang="en-US"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27159" defTabSz="685800">
              <a:spcBef>
                <a:spcPts val="409"/>
              </a:spcBef>
            </a:pPr>
            <a:r>
              <a:rPr sz="600" kern="0" spc="-4" dirty="0" err="1">
                <a:solidFill>
                  <a:srgbClr val="6A7280"/>
                </a:solidFill>
                <a:latin typeface="微软雅黑"/>
                <a:cs typeface="微软雅黑"/>
              </a:rPr>
              <a:t>案例</a:t>
            </a: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：</a:t>
            </a:r>
            <a:r>
              <a:rPr lang="zh-CN" altLang="en-US"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小米生态链</a:t>
            </a:r>
            <a:endParaRPr sz="6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597736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用户关系维护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用户增长与全周期管理</a:t>
            </a: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B8848265-7EC5-42FF-95EB-63CB09274941}"/>
              </a:ext>
            </a:extLst>
          </p:cNvPr>
          <p:cNvSpPr/>
          <p:nvPr/>
        </p:nvSpPr>
        <p:spPr>
          <a:xfrm>
            <a:off x="457557" y="1086699"/>
            <a:ext cx="43339" cy="229076"/>
          </a:xfrm>
          <a:custGeom>
            <a:avLst/>
            <a:gdLst/>
            <a:ahLst/>
            <a:cxnLst/>
            <a:rect l="l" t="t" r="r" b="b"/>
            <a:pathLst>
              <a:path w="57784" h="305435">
                <a:moveTo>
                  <a:pt x="32389" y="305037"/>
                </a:moveTo>
                <a:lnTo>
                  <a:pt x="24805" y="305037"/>
                </a:lnTo>
                <a:lnTo>
                  <a:pt x="21157" y="304312"/>
                </a:lnTo>
                <a:lnTo>
                  <a:pt x="0" y="280232"/>
                </a:lnTo>
                <a:lnTo>
                  <a:pt x="0" y="276440"/>
                </a:lnTo>
                <a:lnTo>
                  <a:pt x="0" y="24805"/>
                </a:lnTo>
                <a:lnTo>
                  <a:pt x="24805" y="0"/>
                </a:lnTo>
                <a:lnTo>
                  <a:pt x="32389" y="0"/>
                </a:lnTo>
                <a:lnTo>
                  <a:pt x="57194" y="24805"/>
                </a:lnTo>
                <a:lnTo>
                  <a:pt x="57194" y="280232"/>
                </a:lnTo>
                <a:lnTo>
                  <a:pt x="36037" y="304312"/>
                </a:lnTo>
                <a:lnTo>
                  <a:pt x="32389" y="305037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3F8DDE5B-BC1A-437D-864B-9810101CB471}"/>
              </a:ext>
            </a:extLst>
          </p:cNvPr>
          <p:cNvSpPr txBox="1"/>
          <p:nvPr/>
        </p:nvSpPr>
        <p:spPr>
          <a:xfrm>
            <a:off x="576720" y="1077173"/>
            <a:ext cx="1563529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全生命周期管理策略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" name="object 9">
            <a:extLst>
              <a:ext uri="{FF2B5EF4-FFF2-40B4-BE49-F238E27FC236}">
                <a16:creationId xmlns:a16="http://schemas.microsoft.com/office/drawing/2014/main" id="{71D42A81-7BF4-4BFD-920C-C8AF8CABB0C1}"/>
              </a:ext>
            </a:extLst>
          </p:cNvPr>
          <p:cNvGrpSpPr/>
          <p:nvPr/>
        </p:nvGrpSpPr>
        <p:grpSpPr>
          <a:xfrm>
            <a:off x="5426343" y="1086698"/>
            <a:ext cx="3267551" cy="2287905"/>
            <a:chOff x="7235123" y="1448931"/>
            <a:chExt cx="4356735" cy="3050540"/>
          </a:xfrm>
        </p:grpSpPr>
        <p:pic>
          <p:nvPicPr>
            <p:cNvPr id="7" name="object 10">
              <a:extLst>
                <a:ext uri="{FF2B5EF4-FFF2-40B4-BE49-F238E27FC236}">
                  <a16:creationId xmlns:a16="http://schemas.microsoft.com/office/drawing/2014/main" id="{37CCE25C-E3A7-4DC5-85C5-E02D39E1647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5123" y="1448931"/>
              <a:ext cx="4356326" cy="3050381"/>
            </a:xfrm>
            <a:prstGeom prst="rect">
              <a:avLst/>
            </a:prstGeom>
          </p:spPr>
        </p:pic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6F3EC856-2F34-4C42-8633-B3FF52B3D187}"/>
                </a:ext>
              </a:extLst>
            </p:cNvPr>
            <p:cNvSpPr/>
            <p:nvPr/>
          </p:nvSpPr>
          <p:spPr>
            <a:xfrm>
              <a:off x="7387642" y="3774846"/>
              <a:ext cx="724535" cy="229235"/>
            </a:xfrm>
            <a:custGeom>
              <a:avLst/>
              <a:gdLst/>
              <a:ahLst/>
              <a:cxnLst/>
              <a:rect l="l" t="t" r="r" b="b"/>
              <a:pathLst>
                <a:path w="724534" h="229235">
                  <a:moveTo>
                    <a:pt x="691392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691392" y="0"/>
                  </a:lnTo>
                  <a:lnTo>
                    <a:pt x="723498" y="28209"/>
                  </a:lnTo>
                  <a:lnTo>
                    <a:pt x="724465" y="33073"/>
                  </a:lnTo>
                  <a:lnTo>
                    <a:pt x="724465" y="195705"/>
                  </a:lnTo>
                  <a:lnTo>
                    <a:pt x="696255" y="227811"/>
                  </a:lnTo>
                  <a:lnTo>
                    <a:pt x="691392" y="228778"/>
                  </a:lnTo>
                  <a:close/>
                </a:path>
              </a:pathLst>
            </a:custGeom>
            <a:solidFill>
              <a:srgbClr val="E9B308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1" name="object 12">
            <a:extLst>
              <a:ext uri="{FF2B5EF4-FFF2-40B4-BE49-F238E27FC236}">
                <a16:creationId xmlns:a16="http://schemas.microsoft.com/office/drawing/2014/main" id="{329F1A17-35EB-4DD3-8B5D-90DEAB93018F}"/>
              </a:ext>
            </a:extLst>
          </p:cNvPr>
          <p:cNvGrpSpPr/>
          <p:nvPr/>
        </p:nvGrpSpPr>
        <p:grpSpPr>
          <a:xfrm>
            <a:off x="457321" y="1486825"/>
            <a:ext cx="4683443" cy="3031808"/>
            <a:chOff x="609762" y="1982434"/>
            <a:chExt cx="6244590" cy="4042410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F4E9FF17-53BD-4218-8C06-B6A2ADAC15C5}"/>
                </a:ext>
              </a:extLst>
            </p:cNvPr>
            <p:cNvSpPr/>
            <p:nvPr/>
          </p:nvSpPr>
          <p:spPr>
            <a:xfrm>
              <a:off x="838854" y="2135266"/>
              <a:ext cx="19685" cy="3889375"/>
            </a:xfrm>
            <a:custGeom>
              <a:avLst/>
              <a:gdLst/>
              <a:ahLst/>
              <a:cxnLst/>
              <a:rect l="l" t="t" r="r" b="b"/>
              <a:pathLst>
                <a:path w="19684" h="3889375">
                  <a:moveTo>
                    <a:pt x="19064" y="3889236"/>
                  </a:moveTo>
                  <a:lnTo>
                    <a:pt x="0" y="3889236"/>
                  </a:lnTo>
                  <a:lnTo>
                    <a:pt x="0" y="0"/>
                  </a:lnTo>
                  <a:lnTo>
                    <a:pt x="19064" y="0"/>
                  </a:lnTo>
                  <a:lnTo>
                    <a:pt x="19064" y="3889236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8C74BB9F-640B-4E15-AA5D-F23B060E3A56}"/>
                </a:ext>
              </a:extLst>
            </p:cNvPr>
            <p:cNvSpPr/>
            <p:nvPr/>
          </p:nvSpPr>
          <p:spPr>
            <a:xfrm>
              <a:off x="614842" y="1987514"/>
              <a:ext cx="6234430" cy="810260"/>
            </a:xfrm>
            <a:custGeom>
              <a:avLst/>
              <a:gdLst/>
              <a:ahLst/>
              <a:cxnLst/>
              <a:rect l="l" t="t" r="r" b="b"/>
              <a:pathLst>
                <a:path w="6234430" h="810260">
                  <a:moveTo>
                    <a:pt x="6131791" y="810257"/>
                  </a:moveTo>
                  <a:lnTo>
                    <a:pt x="102425" y="810257"/>
                  </a:lnTo>
                  <a:lnTo>
                    <a:pt x="95296" y="809555"/>
                  </a:lnTo>
                  <a:lnTo>
                    <a:pt x="54704" y="795781"/>
                  </a:lnTo>
                  <a:lnTo>
                    <a:pt x="22473" y="767522"/>
                  </a:lnTo>
                  <a:lnTo>
                    <a:pt x="3510" y="729080"/>
                  </a:lnTo>
                  <a:lnTo>
                    <a:pt x="0" y="707832"/>
                  </a:lnTo>
                  <a:lnTo>
                    <a:pt x="0" y="70063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707832"/>
                  </a:lnTo>
                  <a:lnTo>
                    <a:pt x="6223117" y="749235"/>
                  </a:lnTo>
                  <a:lnTo>
                    <a:pt x="6197018" y="783239"/>
                  </a:lnTo>
                  <a:lnTo>
                    <a:pt x="6159894" y="804667"/>
                  </a:lnTo>
                  <a:lnTo>
                    <a:pt x="6138920" y="809555"/>
                  </a:lnTo>
                  <a:lnTo>
                    <a:pt x="6131791" y="8102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15F278D4-8684-44CA-829D-CEF57C894DA7}"/>
                </a:ext>
              </a:extLst>
            </p:cNvPr>
            <p:cNvSpPr/>
            <p:nvPr/>
          </p:nvSpPr>
          <p:spPr>
            <a:xfrm>
              <a:off x="614842" y="1987514"/>
              <a:ext cx="6234430" cy="810260"/>
            </a:xfrm>
            <a:custGeom>
              <a:avLst/>
              <a:gdLst/>
              <a:ahLst/>
              <a:cxnLst/>
              <a:rect l="l" t="t" r="r" b="b"/>
              <a:pathLst>
                <a:path w="6234430" h="810260">
                  <a:moveTo>
                    <a:pt x="0" y="70063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700634"/>
                  </a:lnTo>
                  <a:lnTo>
                    <a:pt x="6234216" y="707832"/>
                  </a:lnTo>
                  <a:lnTo>
                    <a:pt x="6233514" y="714961"/>
                  </a:lnTo>
                  <a:lnTo>
                    <a:pt x="6232110" y="722020"/>
                  </a:lnTo>
                  <a:lnTo>
                    <a:pt x="6230706" y="729080"/>
                  </a:lnTo>
                  <a:lnTo>
                    <a:pt x="6228626" y="735935"/>
                  </a:lnTo>
                  <a:lnTo>
                    <a:pt x="6225871" y="742585"/>
                  </a:lnTo>
                  <a:lnTo>
                    <a:pt x="6223117" y="749235"/>
                  </a:lnTo>
                  <a:lnTo>
                    <a:pt x="6197018" y="783239"/>
                  </a:lnTo>
                  <a:lnTo>
                    <a:pt x="6185496" y="791782"/>
                  </a:lnTo>
                  <a:lnTo>
                    <a:pt x="6179511" y="795781"/>
                  </a:lnTo>
                  <a:lnTo>
                    <a:pt x="6173194" y="799158"/>
                  </a:lnTo>
                  <a:lnTo>
                    <a:pt x="6166544" y="801912"/>
                  </a:lnTo>
                  <a:lnTo>
                    <a:pt x="6159894" y="804667"/>
                  </a:lnTo>
                  <a:lnTo>
                    <a:pt x="6153039" y="806746"/>
                  </a:lnTo>
                  <a:lnTo>
                    <a:pt x="6145980" y="808151"/>
                  </a:lnTo>
                  <a:lnTo>
                    <a:pt x="6138920" y="809555"/>
                  </a:lnTo>
                  <a:lnTo>
                    <a:pt x="6131791" y="810257"/>
                  </a:lnTo>
                  <a:lnTo>
                    <a:pt x="6124593" y="810257"/>
                  </a:lnTo>
                  <a:lnTo>
                    <a:pt x="109623" y="810257"/>
                  </a:lnTo>
                  <a:lnTo>
                    <a:pt x="102425" y="810257"/>
                  </a:lnTo>
                  <a:lnTo>
                    <a:pt x="95296" y="809555"/>
                  </a:lnTo>
                  <a:lnTo>
                    <a:pt x="88236" y="808151"/>
                  </a:lnTo>
                  <a:lnTo>
                    <a:pt x="81177" y="806746"/>
                  </a:lnTo>
                  <a:lnTo>
                    <a:pt x="74322" y="804667"/>
                  </a:lnTo>
                  <a:lnTo>
                    <a:pt x="67672" y="801912"/>
                  </a:lnTo>
                  <a:lnTo>
                    <a:pt x="61022" y="799158"/>
                  </a:lnTo>
                  <a:lnTo>
                    <a:pt x="27018" y="773059"/>
                  </a:lnTo>
                  <a:lnTo>
                    <a:pt x="8344" y="742585"/>
                  </a:lnTo>
                  <a:lnTo>
                    <a:pt x="5590" y="735935"/>
                  </a:lnTo>
                  <a:lnTo>
                    <a:pt x="3510" y="729080"/>
                  </a:lnTo>
                  <a:lnTo>
                    <a:pt x="2106" y="722020"/>
                  </a:lnTo>
                  <a:lnTo>
                    <a:pt x="702" y="714961"/>
                  </a:lnTo>
                  <a:lnTo>
                    <a:pt x="0" y="707832"/>
                  </a:lnTo>
                  <a:lnTo>
                    <a:pt x="0" y="70063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F5F8196E-92DE-4273-8DC7-64219A32CFCB}"/>
                </a:ext>
              </a:extLst>
            </p:cNvPr>
            <p:cNvSpPr/>
            <p:nvPr/>
          </p:nvSpPr>
          <p:spPr>
            <a:xfrm>
              <a:off x="791192" y="2182929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3"/>
                  </a:lnTo>
                  <a:lnTo>
                    <a:pt x="28000" y="314629"/>
                  </a:lnTo>
                  <a:lnTo>
                    <a:pt x="11023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6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8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6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E3D0C6DB-DFD3-4BA8-9700-1C0D02CEA3BB}"/>
                </a:ext>
              </a:extLst>
            </p:cNvPr>
            <p:cNvSpPr/>
            <p:nvPr/>
          </p:nvSpPr>
          <p:spPr>
            <a:xfrm>
              <a:off x="791192" y="2182929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12390" y="264017"/>
                  </a:lnTo>
                  <a:lnTo>
                    <a:pt x="410397" y="270590"/>
                  </a:lnTo>
                  <a:lnTo>
                    <a:pt x="408403" y="277163"/>
                  </a:lnTo>
                  <a:lnTo>
                    <a:pt x="406092" y="283622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314629" y="391426"/>
                  </a:lnTo>
                  <a:lnTo>
                    <a:pt x="308572" y="394664"/>
                  </a:lnTo>
                  <a:lnTo>
                    <a:pt x="302514" y="397902"/>
                  </a:lnTo>
                  <a:lnTo>
                    <a:pt x="296313" y="400835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55409" y="412391"/>
                  </a:lnTo>
                  <a:lnTo>
                    <a:pt x="148837" y="410397"/>
                  </a:lnTo>
                  <a:lnTo>
                    <a:pt x="142264" y="408403"/>
                  </a:lnTo>
                  <a:lnTo>
                    <a:pt x="135805" y="406092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116912" y="397902"/>
                  </a:lnTo>
                  <a:lnTo>
                    <a:pt x="110855" y="394664"/>
                  </a:lnTo>
                  <a:lnTo>
                    <a:pt x="104797" y="391426"/>
                  </a:lnTo>
                  <a:lnTo>
                    <a:pt x="98913" y="387900"/>
                  </a:lnTo>
                  <a:lnTo>
                    <a:pt x="93202" y="384084"/>
                  </a:lnTo>
                  <a:lnTo>
                    <a:pt x="87492" y="380268"/>
                  </a:lnTo>
                  <a:lnTo>
                    <a:pt x="81982" y="376181"/>
                  </a:lnTo>
                  <a:lnTo>
                    <a:pt x="76672" y="371824"/>
                  </a:lnTo>
                  <a:lnTo>
                    <a:pt x="71363" y="367467"/>
                  </a:lnTo>
                  <a:lnTo>
                    <a:pt x="66280" y="362860"/>
                  </a:lnTo>
                  <a:lnTo>
                    <a:pt x="61423" y="358003"/>
                  </a:lnTo>
                  <a:lnTo>
                    <a:pt x="56567" y="353147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11023" y="277163"/>
                  </a:lnTo>
                  <a:lnTo>
                    <a:pt x="9030" y="270590"/>
                  </a:lnTo>
                  <a:lnTo>
                    <a:pt x="7036" y="264017"/>
                  </a:lnTo>
                  <a:lnTo>
                    <a:pt x="5369" y="257363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10855" y="24762"/>
                  </a:lnTo>
                  <a:lnTo>
                    <a:pt x="116912" y="21524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95993" y="336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8"/>
                  </a:lnTo>
                  <a:lnTo>
                    <a:pt x="358003" y="61423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08403" y="142264"/>
                  </a:lnTo>
                  <a:lnTo>
                    <a:pt x="410397" y="148837"/>
                  </a:lnTo>
                  <a:lnTo>
                    <a:pt x="412390" y="155409"/>
                  </a:lnTo>
                  <a:lnTo>
                    <a:pt x="414057" y="162064"/>
                  </a:lnTo>
                  <a:lnTo>
                    <a:pt x="415397" y="168800"/>
                  </a:lnTo>
                  <a:lnTo>
                    <a:pt x="416737" y="175536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8">
              <a:extLst>
                <a:ext uri="{FF2B5EF4-FFF2-40B4-BE49-F238E27FC236}">
                  <a16:creationId xmlns:a16="http://schemas.microsoft.com/office/drawing/2014/main" id="{4B1C6D0D-DB97-4EBE-81AB-82E3A6D929D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517" y="2297318"/>
              <a:ext cx="238311" cy="190648"/>
            </a:xfrm>
            <a:prstGeom prst="rect">
              <a:avLst/>
            </a:prstGeom>
          </p:spPr>
        </p:pic>
      </p:grpSp>
      <p:sp>
        <p:nvSpPr>
          <p:cNvPr id="18" name="object 19">
            <a:extLst>
              <a:ext uri="{FF2B5EF4-FFF2-40B4-BE49-F238E27FC236}">
                <a16:creationId xmlns:a16="http://schemas.microsoft.com/office/drawing/2014/main" id="{93869042-A371-4A8E-B2E3-FC0878DDE606}"/>
              </a:ext>
            </a:extLst>
          </p:cNvPr>
          <p:cNvSpPr txBox="1"/>
          <p:nvPr/>
        </p:nvSpPr>
        <p:spPr>
          <a:xfrm>
            <a:off x="5590748" y="2850207"/>
            <a:ext cx="44815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FFFFFF"/>
                </a:solidFill>
                <a:latin typeface="微软雅黑"/>
                <a:cs typeface="微软雅黑"/>
              </a:rPr>
              <a:t>权益可视化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20">
            <a:extLst>
              <a:ext uri="{FF2B5EF4-FFF2-40B4-BE49-F238E27FC236}">
                <a16:creationId xmlns:a16="http://schemas.microsoft.com/office/drawing/2014/main" id="{A110559A-5A97-4987-AF69-584C321C558F}"/>
              </a:ext>
            </a:extLst>
          </p:cNvPr>
          <p:cNvSpPr txBox="1"/>
          <p:nvPr/>
        </p:nvSpPr>
        <p:spPr>
          <a:xfrm>
            <a:off x="5533552" y="3071837"/>
            <a:ext cx="1048703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会员等级权益体系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21">
            <a:extLst>
              <a:ext uri="{FF2B5EF4-FFF2-40B4-BE49-F238E27FC236}">
                <a16:creationId xmlns:a16="http://schemas.microsoft.com/office/drawing/2014/main" id="{1F90A8D9-7F1B-4F04-86B5-21BC2D36A0A2}"/>
              </a:ext>
            </a:extLst>
          </p:cNvPr>
          <p:cNvGrpSpPr/>
          <p:nvPr/>
        </p:nvGrpSpPr>
        <p:grpSpPr>
          <a:xfrm>
            <a:off x="5426107" y="3545833"/>
            <a:ext cx="3268028" cy="1144429"/>
            <a:chOff x="7234809" y="4727777"/>
            <a:chExt cx="4357370" cy="1525905"/>
          </a:xfrm>
        </p:grpSpPr>
        <p:pic>
          <p:nvPicPr>
            <p:cNvPr id="21" name="object 22">
              <a:extLst>
                <a:ext uri="{FF2B5EF4-FFF2-40B4-BE49-F238E27FC236}">
                  <a16:creationId xmlns:a16="http://schemas.microsoft.com/office/drawing/2014/main" id="{4D6D78D2-2EAA-4968-9FCC-0E4BA740D22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4655" y="4737623"/>
              <a:ext cx="4337261" cy="1506125"/>
            </a:xfrm>
            <a:prstGeom prst="rect">
              <a:avLst/>
            </a:prstGeom>
          </p:spPr>
        </p:pic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D6B2E366-BA8C-45EE-9277-537172EBFBCF}"/>
                </a:ext>
              </a:extLst>
            </p:cNvPr>
            <p:cNvSpPr/>
            <p:nvPr/>
          </p:nvSpPr>
          <p:spPr>
            <a:xfrm>
              <a:off x="7239889" y="4732857"/>
              <a:ext cx="4347210" cy="1515745"/>
            </a:xfrm>
            <a:custGeom>
              <a:avLst/>
              <a:gdLst/>
              <a:ahLst/>
              <a:cxnLst/>
              <a:rect l="l" t="t" r="r" b="b"/>
              <a:pathLst>
                <a:path w="4347209" h="1515745">
                  <a:moveTo>
                    <a:pt x="0" y="1367905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4199040" y="0"/>
                  </a:lnTo>
                  <a:lnTo>
                    <a:pt x="4241931" y="6360"/>
                  </a:lnTo>
                  <a:lnTo>
                    <a:pt x="4281127" y="24900"/>
                  </a:lnTo>
                  <a:lnTo>
                    <a:pt x="4313256" y="54018"/>
                  </a:lnTo>
                  <a:lnTo>
                    <a:pt x="4335546" y="91210"/>
                  </a:lnTo>
                  <a:lnTo>
                    <a:pt x="4346083" y="133270"/>
                  </a:lnTo>
                  <a:lnTo>
                    <a:pt x="4346793" y="147752"/>
                  </a:lnTo>
                  <a:lnTo>
                    <a:pt x="4346793" y="1367905"/>
                  </a:lnTo>
                  <a:lnTo>
                    <a:pt x="4340432" y="1410796"/>
                  </a:lnTo>
                  <a:lnTo>
                    <a:pt x="4321892" y="1449992"/>
                  </a:lnTo>
                  <a:lnTo>
                    <a:pt x="4292774" y="1482121"/>
                  </a:lnTo>
                  <a:lnTo>
                    <a:pt x="4255582" y="1504411"/>
                  </a:lnTo>
                  <a:lnTo>
                    <a:pt x="4213522" y="1514948"/>
                  </a:lnTo>
                  <a:lnTo>
                    <a:pt x="4199040" y="1515658"/>
                  </a:lnTo>
                  <a:lnTo>
                    <a:pt x="147752" y="1515658"/>
                  </a:lnTo>
                  <a:lnTo>
                    <a:pt x="104861" y="1509297"/>
                  </a:lnTo>
                  <a:lnTo>
                    <a:pt x="65665" y="1490757"/>
                  </a:lnTo>
                  <a:lnTo>
                    <a:pt x="33537" y="1461639"/>
                  </a:lnTo>
                  <a:lnTo>
                    <a:pt x="11247" y="1424447"/>
                  </a:lnTo>
                  <a:lnTo>
                    <a:pt x="709" y="1382387"/>
                  </a:lnTo>
                  <a:lnTo>
                    <a:pt x="0" y="1367905"/>
                  </a:lnTo>
                  <a:close/>
                </a:path>
              </a:pathLst>
            </a:custGeom>
            <a:ln w="9532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4">
              <a:extLst>
                <a:ext uri="{FF2B5EF4-FFF2-40B4-BE49-F238E27FC236}">
                  <a16:creationId xmlns:a16="http://schemas.microsoft.com/office/drawing/2014/main" id="{9A907FF9-3940-4EE5-AC0E-4981C425061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73434" y="4994999"/>
              <a:ext cx="228778" cy="305038"/>
            </a:xfrm>
            <a:prstGeom prst="rect">
              <a:avLst/>
            </a:prstGeom>
          </p:spPr>
        </p:pic>
      </p:grpSp>
      <p:sp>
        <p:nvSpPr>
          <p:cNvPr id="24" name="object 25">
            <a:extLst>
              <a:ext uri="{FF2B5EF4-FFF2-40B4-BE49-F238E27FC236}">
                <a16:creationId xmlns:a16="http://schemas.microsoft.com/office/drawing/2014/main" id="{8270BABE-5F64-4C66-BBFF-038E49FCA453}"/>
              </a:ext>
            </a:extLst>
          </p:cNvPr>
          <p:cNvSpPr txBox="1"/>
          <p:nvPr/>
        </p:nvSpPr>
        <p:spPr>
          <a:xfrm>
            <a:off x="5855273" y="3758173"/>
            <a:ext cx="130635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满意度与忠诚度提升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6">
            <a:extLst>
              <a:ext uri="{FF2B5EF4-FFF2-40B4-BE49-F238E27FC236}">
                <a16:creationId xmlns:a16="http://schemas.microsoft.com/office/drawing/2014/main" id="{FEA848BD-30EC-4E3F-A7C0-6D1EF606E9B3}"/>
              </a:ext>
            </a:extLst>
          </p:cNvPr>
          <p:cNvGrpSpPr/>
          <p:nvPr/>
        </p:nvGrpSpPr>
        <p:grpSpPr>
          <a:xfrm>
            <a:off x="5605076" y="4089418"/>
            <a:ext cx="100489" cy="400526"/>
            <a:chOff x="7473434" y="5452556"/>
            <a:chExt cx="133985" cy="534035"/>
          </a:xfrm>
        </p:grpSpPr>
        <p:pic>
          <p:nvPicPr>
            <p:cNvPr id="26" name="object 27">
              <a:extLst>
                <a:ext uri="{FF2B5EF4-FFF2-40B4-BE49-F238E27FC236}">
                  <a16:creationId xmlns:a16="http://schemas.microsoft.com/office/drawing/2014/main" id="{D2D23EC7-1DA0-4FA5-933E-483C2C0DD4E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73434" y="5452556"/>
              <a:ext cx="133454" cy="190648"/>
            </a:xfrm>
            <a:prstGeom prst="rect">
              <a:avLst/>
            </a:prstGeom>
          </p:spPr>
        </p:pic>
        <p:pic>
          <p:nvPicPr>
            <p:cNvPr id="27" name="object 28">
              <a:extLst>
                <a:ext uri="{FF2B5EF4-FFF2-40B4-BE49-F238E27FC236}">
                  <a16:creationId xmlns:a16="http://schemas.microsoft.com/office/drawing/2014/main" id="{7B874459-E624-4991-9B89-955E4368F74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73434" y="5795724"/>
              <a:ext cx="133454" cy="190648"/>
            </a:xfrm>
            <a:prstGeom prst="rect">
              <a:avLst/>
            </a:prstGeom>
          </p:spPr>
        </p:pic>
      </p:grpSp>
      <p:sp>
        <p:nvSpPr>
          <p:cNvPr id="28" name="object 29">
            <a:extLst>
              <a:ext uri="{FF2B5EF4-FFF2-40B4-BE49-F238E27FC236}">
                <a16:creationId xmlns:a16="http://schemas.microsoft.com/office/drawing/2014/main" id="{1F8C4556-CCF2-42BA-9C3B-B159D34D1231}"/>
              </a:ext>
            </a:extLst>
          </p:cNvPr>
          <p:cNvSpPr txBox="1"/>
          <p:nvPr/>
        </p:nvSpPr>
        <p:spPr>
          <a:xfrm>
            <a:off x="5755181" y="4058444"/>
            <a:ext cx="2567940" cy="3789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dirty="0">
                <a:solidFill>
                  <a:srgbClr val="111726"/>
                </a:solidFill>
                <a:latin typeface="微软雅黑"/>
                <a:cs typeface="微软雅黑"/>
              </a:rPr>
              <a:t>NPS监测：</a:t>
            </a:r>
            <a:r>
              <a:rPr sz="825" kern="0" dirty="0">
                <a:solidFill>
                  <a:srgbClr val="374050"/>
                </a:solidFill>
                <a:latin typeface="微软雅黑"/>
                <a:cs typeface="微软雅黑"/>
              </a:rPr>
              <a:t>定期收集反馈，24</a:t>
            </a:r>
            <a:r>
              <a:rPr sz="825" kern="0" spc="-8" dirty="0">
                <a:solidFill>
                  <a:srgbClr val="374050"/>
                </a:solidFill>
                <a:latin typeface="微软雅黑"/>
                <a:cs typeface="微软雅黑"/>
              </a:rPr>
              <a:t>小时响应负面评价。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945"/>
              </a:spcBef>
            </a:pPr>
            <a:r>
              <a:rPr sz="825" b="1" kern="0" dirty="0">
                <a:solidFill>
                  <a:srgbClr val="111726"/>
                </a:solidFill>
                <a:latin typeface="微软雅黑"/>
                <a:cs typeface="微软雅黑"/>
              </a:rPr>
              <a:t>会员特权：</a:t>
            </a:r>
            <a:r>
              <a:rPr sz="825" kern="0" spc="-4" dirty="0">
                <a:solidFill>
                  <a:srgbClr val="374050"/>
                </a:solidFill>
                <a:latin typeface="微软雅黑"/>
                <a:cs typeface="微软雅黑"/>
              </a:rPr>
              <a:t>构建成长体系，增强用户归属感。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30">
            <a:extLst>
              <a:ext uri="{FF2B5EF4-FFF2-40B4-BE49-F238E27FC236}">
                <a16:creationId xmlns:a16="http://schemas.microsoft.com/office/drawing/2014/main" id="{90C87638-813D-4AF7-9C06-04B6766AC0FC}"/>
              </a:ext>
            </a:extLst>
          </p:cNvPr>
          <p:cNvSpPr txBox="1"/>
          <p:nvPr/>
        </p:nvSpPr>
        <p:spPr>
          <a:xfrm>
            <a:off x="1055725" y="1543309"/>
            <a:ext cx="2254568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潜在用户阶段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策略：</a:t>
            </a:r>
            <a:r>
              <a:rPr sz="713" kern="0" dirty="0">
                <a:solidFill>
                  <a:srgbClr val="2562EB"/>
                </a:solidFill>
                <a:latin typeface="微软雅黑"/>
                <a:cs typeface="微软雅黑"/>
              </a:rPr>
              <a:t>精准投放 + 免费试用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，降低门槛获取新客。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1">
            <a:extLst>
              <a:ext uri="{FF2B5EF4-FFF2-40B4-BE49-F238E27FC236}">
                <a16:creationId xmlns:a16="http://schemas.microsoft.com/office/drawing/2014/main" id="{DF953D9D-D38A-43CF-BA57-A0A6855B46C9}"/>
              </a:ext>
            </a:extLst>
          </p:cNvPr>
          <p:cNvGrpSpPr/>
          <p:nvPr/>
        </p:nvGrpSpPr>
        <p:grpSpPr>
          <a:xfrm>
            <a:off x="457321" y="2330447"/>
            <a:ext cx="4683443" cy="615314"/>
            <a:chOff x="609762" y="3107262"/>
            <a:chExt cx="6244590" cy="820419"/>
          </a:xfrm>
        </p:grpSpPr>
        <p:sp>
          <p:nvSpPr>
            <p:cNvPr id="31" name="object 32">
              <a:extLst>
                <a:ext uri="{FF2B5EF4-FFF2-40B4-BE49-F238E27FC236}">
                  <a16:creationId xmlns:a16="http://schemas.microsoft.com/office/drawing/2014/main" id="{04FC52B4-781D-4FB5-9557-54C6843A1CA3}"/>
                </a:ext>
              </a:extLst>
            </p:cNvPr>
            <p:cNvSpPr/>
            <p:nvPr/>
          </p:nvSpPr>
          <p:spPr>
            <a:xfrm>
              <a:off x="614842" y="3112342"/>
              <a:ext cx="6234430" cy="810260"/>
            </a:xfrm>
            <a:custGeom>
              <a:avLst/>
              <a:gdLst/>
              <a:ahLst/>
              <a:cxnLst/>
              <a:rect l="l" t="t" r="r" b="b"/>
              <a:pathLst>
                <a:path w="6234430" h="810260">
                  <a:moveTo>
                    <a:pt x="6131791" y="810257"/>
                  </a:moveTo>
                  <a:lnTo>
                    <a:pt x="102425" y="810257"/>
                  </a:lnTo>
                  <a:lnTo>
                    <a:pt x="95296" y="809555"/>
                  </a:lnTo>
                  <a:lnTo>
                    <a:pt x="54704" y="795781"/>
                  </a:lnTo>
                  <a:lnTo>
                    <a:pt x="22473" y="767522"/>
                  </a:lnTo>
                  <a:lnTo>
                    <a:pt x="3510" y="729080"/>
                  </a:lnTo>
                  <a:lnTo>
                    <a:pt x="0" y="707832"/>
                  </a:lnTo>
                  <a:lnTo>
                    <a:pt x="0" y="70063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707832"/>
                  </a:lnTo>
                  <a:lnTo>
                    <a:pt x="6223117" y="749235"/>
                  </a:lnTo>
                  <a:lnTo>
                    <a:pt x="6197018" y="783239"/>
                  </a:lnTo>
                  <a:lnTo>
                    <a:pt x="6159894" y="804667"/>
                  </a:lnTo>
                  <a:lnTo>
                    <a:pt x="6138920" y="809555"/>
                  </a:lnTo>
                  <a:lnTo>
                    <a:pt x="6131791" y="8102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3">
              <a:extLst>
                <a:ext uri="{FF2B5EF4-FFF2-40B4-BE49-F238E27FC236}">
                  <a16:creationId xmlns:a16="http://schemas.microsoft.com/office/drawing/2014/main" id="{20046BAC-19BF-4223-B70C-A12413BD08FE}"/>
                </a:ext>
              </a:extLst>
            </p:cNvPr>
            <p:cNvSpPr/>
            <p:nvPr/>
          </p:nvSpPr>
          <p:spPr>
            <a:xfrm>
              <a:off x="614842" y="3112342"/>
              <a:ext cx="6234430" cy="810260"/>
            </a:xfrm>
            <a:custGeom>
              <a:avLst/>
              <a:gdLst/>
              <a:ahLst/>
              <a:cxnLst/>
              <a:rect l="l" t="t" r="r" b="b"/>
              <a:pathLst>
                <a:path w="6234430" h="810260">
                  <a:moveTo>
                    <a:pt x="0" y="70063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700634"/>
                  </a:lnTo>
                  <a:lnTo>
                    <a:pt x="6234216" y="707832"/>
                  </a:lnTo>
                  <a:lnTo>
                    <a:pt x="6233514" y="714961"/>
                  </a:lnTo>
                  <a:lnTo>
                    <a:pt x="6232110" y="722020"/>
                  </a:lnTo>
                  <a:lnTo>
                    <a:pt x="6230706" y="729080"/>
                  </a:lnTo>
                  <a:lnTo>
                    <a:pt x="6228626" y="735935"/>
                  </a:lnTo>
                  <a:lnTo>
                    <a:pt x="6225871" y="742585"/>
                  </a:lnTo>
                  <a:lnTo>
                    <a:pt x="6223117" y="749235"/>
                  </a:lnTo>
                  <a:lnTo>
                    <a:pt x="6197018" y="783239"/>
                  </a:lnTo>
                  <a:lnTo>
                    <a:pt x="6185496" y="791782"/>
                  </a:lnTo>
                  <a:lnTo>
                    <a:pt x="6179511" y="795781"/>
                  </a:lnTo>
                  <a:lnTo>
                    <a:pt x="6173194" y="799158"/>
                  </a:lnTo>
                  <a:lnTo>
                    <a:pt x="6166544" y="801912"/>
                  </a:lnTo>
                  <a:lnTo>
                    <a:pt x="6159894" y="804667"/>
                  </a:lnTo>
                  <a:lnTo>
                    <a:pt x="6153039" y="806746"/>
                  </a:lnTo>
                  <a:lnTo>
                    <a:pt x="6145980" y="808151"/>
                  </a:lnTo>
                  <a:lnTo>
                    <a:pt x="6138920" y="809555"/>
                  </a:lnTo>
                  <a:lnTo>
                    <a:pt x="6131791" y="810257"/>
                  </a:lnTo>
                  <a:lnTo>
                    <a:pt x="6124593" y="810257"/>
                  </a:lnTo>
                  <a:lnTo>
                    <a:pt x="109623" y="810257"/>
                  </a:lnTo>
                  <a:lnTo>
                    <a:pt x="102425" y="810257"/>
                  </a:lnTo>
                  <a:lnTo>
                    <a:pt x="95296" y="809555"/>
                  </a:lnTo>
                  <a:lnTo>
                    <a:pt x="88236" y="808151"/>
                  </a:lnTo>
                  <a:lnTo>
                    <a:pt x="81177" y="806746"/>
                  </a:lnTo>
                  <a:lnTo>
                    <a:pt x="74322" y="804667"/>
                  </a:lnTo>
                  <a:lnTo>
                    <a:pt x="67672" y="801912"/>
                  </a:lnTo>
                  <a:lnTo>
                    <a:pt x="61022" y="799158"/>
                  </a:lnTo>
                  <a:lnTo>
                    <a:pt x="27018" y="773059"/>
                  </a:lnTo>
                  <a:lnTo>
                    <a:pt x="8344" y="742585"/>
                  </a:lnTo>
                  <a:lnTo>
                    <a:pt x="5590" y="735935"/>
                  </a:lnTo>
                  <a:lnTo>
                    <a:pt x="3510" y="729080"/>
                  </a:lnTo>
                  <a:lnTo>
                    <a:pt x="2106" y="722020"/>
                  </a:lnTo>
                  <a:lnTo>
                    <a:pt x="702" y="714961"/>
                  </a:lnTo>
                  <a:lnTo>
                    <a:pt x="0" y="707832"/>
                  </a:lnTo>
                  <a:lnTo>
                    <a:pt x="0" y="70063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4">
              <a:extLst>
                <a:ext uri="{FF2B5EF4-FFF2-40B4-BE49-F238E27FC236}">
                  <a16:creationId xmlns:a16="http://schemas.microsoft.com/office/drawing/2014/main" id="{1C61DA2C-CB84-4127-A447-15329500FC0E}"/>
                </a:ext>
              </a:extLst>
            </p:cNvPr>
            <p:cNvSpPr/>
            <p:nvPr/>
          </p:nvSpPr>
          <p:spPr>
            <a:xfrm>
              <a:off x="791192" y="3307757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3"/>
                  </a:lnTo>
                  <a:lnTo>
                    <a:pt x="28000" y="314629"/>
                  </a:lnTo>
                  <a:lnTo>
                    <a:pt x="11023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6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8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6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5">
              <a:extLst>
                <a:ext uri="{FF2B5EF4-FFF2-40B4-BE49-F238E27FC236}">
                  <a16:creationId xmlns:a16="http://schemas.microsoft.com/office/drawing/2014/main" id="{8F96DCC7-AAFF-4AEF-BA57-17F435FD56A5}"/>
                </a:ext>
              </a:extLst>
            </p:cNvPr>
            <p:cNvSpPr/>
            <p:nvPr/>
          </p:nvSpPr>
          <p:spPr>
            <a:xfrm>
              <a:off x="791192" y="3307757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12390" y="264017"/>
                  </a:lnTo>
                  <a:lnTo>
                    <a:pt x="410397" y="270590"/>
                  </a:lnTo>
                  <a:lnTo>
                    <a:pt x="408403" y="277163"/>
                  </a:lnTo>
                  <a:lnTo>
                    <a:pt x="406092" y="283622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314629" y="391426"/>
                  </a:lnTo>
                  <a:lnTo>
                    <a:pt x="308572" y="394664"/>
                  </a:lnTo>
                  <a:lnTo>
                    <a:pt x="302514" y="397902"/>
                  </a:lnTo>
                  <a:lnTo>
                    <a:pt x="296313" y="400835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55409" y="412391"/>
                  </a:lnTo>
                  <a:lnTo>
                    <a:pt x="148837" y="410397"/>
                  </a:lnTo>
                  <a:lnTo>
                    <a:pt x="142264" y="408403"/>
                  </a:lnTo>
                  <a:lnTo>
                    <a:pt x="135805" y="406092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116912" y="397902"/>
                  </a:lnTo>
                  <a:lnTo>
                    <a:pt x="110855" y="394664"/>
                  </a:lnTo>
                  <a:lnTo>
                    <a:pt x="104797" y="391426"/>
                  </a:lnTo>
                  <a:lnTo>
                    <a:pt x="98913" y="387900"/>
                  </a:lnTo>
                  <a:lnTo>
                    <a:pt x="93202" y="384084"/>
                  </a:lnTo>
                  <a:lnTo>
                    <a:pt x="87492" y="380268"/>
                  </a:lnTo>
                  <a:lnTo>
                    <a:pt x="81982" y="376181"/>
                  </a:lnTo>
                  <a:lnTo>
                    <a:pt x="76672" y="371824"/>
                  </a:lnTo>
                  <a:lnTo>
                    <a:pt x="71363" y="367467"/>
                  </a:lnTo>
                  <a:lnTo>
                    <a:pt x="66280" y="362860"/>
                  </a:lnTo>
                  <a:lnTo>
                    <a:pt x="61423" y="358003"/>
                  </a:lnTo>
                  <a:lnTo>
                    <a:pt x="56567" y="353147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11023" y="277163"/>
                  </a:lnTo>
                  <a:lnTo>
                    <a:pt x="9030" y="270590"/>
                  </a:lnTo>
                  <a:lnTo>
                    <a:pt x="7036" y="264017"/>
                  </a:lnTo>
                  <a:lnTo>
                    <a:pt x="5369" y="257363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10855" y="24762"/>
                  </a:lnTo>
                  <a:lnTo>
                    <a:pt x="116912" y="21524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95993" y="336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8"/>
                  </a:lnTo>
                  <a:lnTo>
                    <a:pt x="358003" y="61423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08403" y="142264"/>
                  </a:lnTo>
                  <a:lnTo>
                    <a:pt x="410397" y="148837"/>
                  </a:lnTo>
                  <a:lnTo>
                    <a:pt x="412390" y="155409"/>
                  </a:lnTo>
                  <a:lnTo>
                    <a:pt x="414057" y="162064"/>
                  </a:lnTo>
                  <a:lnTo>
                    <a:pt x="415397" y="168800"/>
                  </a:lnTo>
                  <a:lnTo>
                    <a:pt x="416737" y="175536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6">
              <a:extLst>
                <a:ext uri="{FF2B5EF4-FFF2-40B4-BE49-F238E27FC236}">
                  <a16:creationId xmlns:a16="http://schemas.microsoft.com/office/drawing/2014/main" id="{43DD8586-3311-45E7-A653-EC834092198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5581" y="3422146"/>
              <a:ext cx="190648" cy="190648"/>
            </a:xfrm>
            <a:prstGeom prst="rect">
              <a:avLst/>
            </a:prstGeom>
          </p:spPr>
        </p:pic>
      </p:grpSp>
      <p:sp>
        <p:nvSpPr>
          <p:cNvPr id="36" name="object 37">
            <a:extLst>
              <a:ext uri="{FF2B5EF4-FFF2-40B4-BE49-F238E27FC236}">
                <a16:creationId xmlns:a16="http://schemas.microsoft.com/office/drawing/2014/main" id="{0A612762-0535-4A0B-BEAF-3B48E593B334}"/>
              </a:ext>
            </a:extLst>
          </p:cNvPr>
          <p:cNvSpPr txBox="1"/>
          <p:nvPr/>
        </p:nvSpPr>
        <p:spPr>
          <a:xfrm>
            <a:off x="1055725" y="2386931"/>
            <a:ext cx="2555081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新手用户阶段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策略：</a:t>
            </a:r>
            <a:r>
              <a:rPr sz="713" kern="0" dirty="0">
                <a:solidFill>
                  <a:srgbClr val="0D9487"/>
                </a:solidFill>
                <a:latin typeface="微软雅黑"/>
                <a:cs typeface="微软雅黑"/>
              </a:rPr>
              <a:t>新手任务 + 引导体系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，快速让用户体验核心价值。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8">
            <a:extLst>
              <a:ext uri="{FF2B5EF4-FFF2-40B4-BE49-F238E27FC236}">
                <a16:creationId xmlns:a16="http://schemas.microsoft.com/office/drawing/2014/main" id="{5874B159-7455-4C12-A6BA-EB6B85B7AB83}"/>
              </a:ext>
            </a:extLst>
          </p:cNvPr>
          <p:cNvGrpSpPr/>
          <p:nvPr/>
        </p:nvGrpSpPr>
        <p:grpSpPr>
          <a:xfrm>
            <a:off x="457321" y="3174068"/>
            <a:ext cx="4683443" cy="615314"/>
            <a:chOff x="609762" y="4232090"/>
            <a:chExt cx="6244590" cy="820419"/>
          </a:xfrm>
        </p:grpSpPr>
        <p:sp>
          <p:nvSpPr>
            <p:cNvPr id="38" name="object 39">
              <a:extLst>
                <a:ext uri="{FF2B5EF4-FFF2-40B4-BE49-F238E27FC236}">
                  <a16:creationId xmlns:a16="http://schemas.microsoft.com/office/drawing/2014/main" id="{483EC2B1-BEA6-40CB-92C6-EAC0A6E6017B}"/>
                </a:ext>
              </a:extLst>
            </p:cNvPr>
            <p:cNvSpPr/>
            <p:nvPr/>
          </p:nvSpPr>
          <p:spPr>
            <a:xfrm>
              <a:off x="614842" y="4237170"/>
              <a:ext cx="6234430" cy="810260"/>
            </a:xfrm>
            <a:custGeom>
              <a:avLst/>
              <a:gdLst/>
              <a:ahLst/>
              <a:cxnLst/>
              <a:rect l="l" t="t" r="r" b="b"/>
              <a:pathLst>
                <a:path w="6234430" h="810260">
                  <a:moveTo>
                    <a:pt x="6131791" y="810257"/>
                  </a:moveTo>
                  <a:lnTo>
                    <a:pt x="102425" y="810257"/>
                  </a:lnTo>
                  <a:lnTo>
                    <a:pt x="95296" y="809555"/>
                  </a:lnTo>
                  <a:lnTo>
                    <a:pt x="54704" y="795781"/>
                  </a:lnTo>
                  <a:lnTo>
                    <a:pt x="22473" y="767522"/>
                  </a:lnTo>
                  <a:lnTo>
                    <a:pt x="3510" y="729080"/>
                  </a:lnTo>
                  <a:lnTo>
                    <a:pt x="0" y="707832"/>
                  </a:lnTo>
                  <a:lnTo>
                    <a:pt x="0" y="70063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707832"/>
                  </a:lnTo>
                  <a:lnTo>
                    <a:pt x="6223117" y="749235"/>
                  </a:lnTo>
                  <a:lnTo>
                    <a:pt x="6197018" y="783239"/>
                  </a:lnTo>
                  <a:lnTo>
                    <a:pt x="6159894" y="804667"/>
                  </a:lnTo>
                  <a:lnTo>
                    <a:pt x="6138920" y="809555"/>
                  </a:lnTo>
                  <a:lnTo>
                    <a:pt x="6131791" y="8102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40">
              <a:extLst>
                <a:ext uri="{FF2B5EF4-FFF2-40B4-BE49-F238E27FC236}">
                  <a16:creationId xmlns:a16="http://schemas.microsoft.com/office/drawing/2014/main" id="{98D45826-D9B3-4F1D-9F30-154C1FC0F975}"/>
                </a:ext>
              </a:extLst>
            </p:cNvPr>
            <p:cNvSpPr/>
            <p:nvPr/>
          </p:nvSpPr>
          <p:spPr>
            <a:xfrm>
              <a:off x="614842" y="4237170"/>
              <a:ext cx="6234430" cy="810260"/>
            </a:xfrm>
            <a:custGeom>
              <a:avLst/>
              <a:gdLst/>
              <a:ahLst/>
              <a:cxnLst/>
              <a:rect l="l" t="t" r="r" b="b"/>
              <a:pathLst>
                <a:path w="6234430" h="810260">
                  <a:moveTo>
                    <a:pt x="0" y="70063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700634"/>
                  </a:lnTo>
                  <a:lnTo>
                    <a:pt x="6234216" y="707832"/>
                  </a:lnTo>
                  <a:lnTo>
                    <a:pt x="6233514" y="714961"/>
                  </a:lnTo>
                  <a:lnTo>
                    <a:pt x="6232110" y="722020"/>
                  </a:lnTo>
                  <a:lnTo>
                    <a:pt x="6230706" y="729080"/>
                  </a:lnTo>
                  <a:lnTo>
                    <a:pt x="6228626" y="735935"/>
                  </a:lnTo>
                  <a:lnTo>
                    <a:pt x="6225871" y="742585"/>
                  </a:lnTo>
                  <a:lnTo>
                    <a:pt x="6223117" y="749235"/>
                  </a:lnTo>
                  <a:lnTo>
                    <a:pt x="6197018" y="783239"/>
                  </a:lnTo>
                  <a:lnTo>
                    <a:pt x="6185496" y="791782"/>
                  </a:lnTo>
                  <a:lnTo>
                    <a:pt x="6179511" y="795781"/>
                  </a:lnTo>
                  <a:lnTo>
                    <a:pt x="6173194" y="799158"/>
                  </a:lnTo>
                  <a:lnTo>
                    <a:pt x="6166544" y="801912"/>
                  </a:lnTo>
                  <a:lnTo>
                    <a:pt x="6159894" y="804667"/>
                  </a:lnTo>
                  <a:lnTo>
                    <a:pt x="6153039" y="806746"/>
                  </a:lnTo>
                  <a:lnTo>
                    <a:pt x="6145980" y="808151"/>
                  </a:lnTo>
                  <a:lnTo>
                    <a:pt x="6138920" y="809555"/>
                  </a:lnTo>
                  <a:lnTo>
                    <a:pt x="6131791" y="810257"/>
                  </a:lnTo>
                  <a:lnTo>
                    <a:pt x="6124593" y="810257"/>
                  </a:lnTo>
                  <a:lnTo>
                    <a:pt x="109623" y="810257"/>
                  </a:lnTo>
                  <a:lnTo>
                    <a:pt x="102425" y="810257"/>
                  </a:lnTo>
                  <a:lnTo>
                    <a:pt x="95296" y="809555"/>
                  </a:lnTo>
                  <a:lnTo>
                    <a:pt x="88236" y="808151"/>
                  </a:lnTo>
                  <a:lnTo>
                    <a:pt x="81177" y="806746"/>
                  </a:lnTo>
                  <a:lnTo>
                    <a:pt x="74322" y="804667"/>
                  </a:lnTo>
                  <a:lnTo>
                    <a:pt x="67672" y="801912"/>
                  </a:lnTo>
                  <a:lnTo>
                    <a:pt x="61022" y="799158"/>
                  </a:lnTo>
                  <a:lnTo>
                    <a:pt x="27018" y="773059"/>
                  </a:lnTo>
                  <a:lnTo>
                    <a:pt x="8344" y="742585"/>
                  </a:lnTo>
                  <a:lnTo>
                    <a:pt x="5590" y="735935"/>
                  </a:lnTo>
                  <a:lnTo>
                    <a:pt x="3510" y="729080"/>
                  </a:lnTo>
                  <a:lnTo>
                    <a:pt x="2106" y="722020"/>
                  </a:lnTo>
                  <a:lnTo>
                    <a:pt x="702" y="714961"/>
                  </a:lnTo>
                  <a:lnTo>
                    <a:pt x="0" y="707832"/>
                  </a:lnTo>
                  <a:lnTo>
                    <a:pt x="0" y="70063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41">
              <a:extLst>
                <a:ext uri="{FF2B5EF4-FFF2-40B4-BE49-F238E27FC236}">
                  <a16:creationId xmlns:a16="http://schemas.microsoft.com/office/drawing/2014/main" id="{2734AE36-85A7-44F7-AE37-2512F8E3C4EC}"/>
                </a:ext>
              </a:extLst>
            </p:cNvPr>
            <p:cNvSpPr/>
            <p:nvPr/>
          </p:nvSpPr>
          <p:spPr>
            <a:xfrm>
              <a:off x="791192" y="4432585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3"/>
                  </a:lnTo>
                  <a:lnTo>
                    <a:pt x="28000" y="314629"/>
                  </a:lnTo>
                  <a:lnTo>
                    <a:pt x="11023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6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8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6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42">
              <a:extLst>
                <a:ext uri="{FF2B5EF4-FFF2-40B4-BE49-F238E27FC236}">
                  <a16:creationId xmlns:a16="http://schemas.microsoft.com/office/drawing/2014/main" id="{6FA4D014-D49F-4E92-A0E3-870F4273EE1E}"/>
                </a:ext>
              </a:extLst>
            </p:cNvPr>
            <p:cNvSpPr/>
            <p:nvPr/>
          </p:nvSpPr>
          <p:spPr>
            <a:xfrm>
              <a:off x="791192" y="4432585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12390" y="264017"/>
                  </a:lnTo>
                  <a:lnTo>
                    <a:pt x="410397" y="270590"/>
                  </a:lnTo>
                  <a:lnTo>
                    <a:pt x="408403" y="277163"/>
                  </a:lnTo>
                  <a:lnTo>
                    <a:pt x="406092" y="283622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314629" y="391426"/>
                  </a:lnTo>
                  <a:lnTo>
                    <a:pt x="308572" y="394664"/>
                  </a:lnTo>
                  <a:lnTo>
                    <a:pt x="302514" y="397902"/>
                  </a:lnTo>
                  <a:lnTo>
                    <a:pt x="296313" y="400835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55409" y="412391"/>
                  </a:lnTo>
                  <a:lnTo>
                    <a:pt x="148837" y="410397"/>
                  </a:lnTo>
                  <a:lnTo>
                    <a:pt x="142264" y="408403"/>
                  </a:lnTo>
                  <a:lnTo>
                    <a:pt x="135805" y="406092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116912" y="397902"/>
                  </a:lnTo>
                  <a:lnTo>
                    <a:pt x="110855" y="394664"/>
                  </a:lnTo>
                  <a:lnTo>
                    <a:pt x="104797" y="391426"/>
                  </a:lnTo>
                  <a:lnTo>
                    <a:pt x="98913" y="387900"/>
                  </a:lnTo>
                  <a:lnTo>
                    <a:pt x="93202" y="384084"/>
                  </a:lnTo>
                  <a:lnTo>
                    <a:pt x="87492" y="380268"/>
                  </a:lnTo>
                  <a:lnTo>
                    <a:pt x="81982" y="376181"/>
                  </a:lnTo>
                  <a:lnTo>
                    <a:pt x="76672" y="371824"/>
                  </a:lnTo>
                  <a:lnTo>
                    <a:pt x="71363" y="367467"/>
                  </a:lnTo>
                  <a:lnTo>
                    <a:pt x="66280" y="362860"/>
                  </a:lnTo>
                  <a:lnTo>
                    <a:pt x="61423" y="358003"/>
                  </a:lnTo>
                  <a:lnTo>
                    <a:pt x="56567" y="353147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11023" y="277163"/>
                  </a:lnTo>
                  <a:lnTo>
                    <a:pt x="9030" y="270590"/>
                  </a:lnTo>
                  <a:lnTo>
                    <a:pt x="7036" y="264017"/>
                  </a:lnTo>
                  <a:lnTo>
                    <a:pt x="5369" y="257363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10855" y="24762"/>
                  </a:lnTo>
                  <a:lnTo>
                    <a:pt x="116912" y="21524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95993" y="336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8"/>
                  </a:lnTo>
                  <a:lnTo>
                    <a:pt x="358003" y="61423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08403" y="142264"/>
                  </a:lnTo>
                  <a:lnTo>
                    <a:pt x="410397" y="148837"/>
                  </a:lnTo>
                  <a:lnTo>
                    <a:pt x="412390" y="155409"/>
                  </a:lnTo>
                  <a:lnTo>
                    <a:pt x="414057" y="162064"/>
                  </a:lnTo>
                  <a:lnTo>
                    <a:pt x="415397" y="168800"/>
                  </a:lnTo>
                  <a:lnTo>
                    <a:pt x="416737" y="175536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43">
              <a:extLst>
                <a:ext uri="{FF2B5EF4-FFF2-40B4-BE49-F238E27FC236}">
                  <a16:creationId xmlns:a16="http://schemas.microsoft.com/office/drawing/2014/main" id="{12A361CF-06D7-4646-A799-5BEA6B30372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5114" y="4546974"/>
              <a:ext cx="171583" cy="190648"/>
            </a:xfrm>
            <a:prstGeom prst="rect">
              <a:avLst/>
            </a:prstGeom>
          </p:spPr>
        </p:pic>
      </p:grpSp>
      <p:sp>
        <p:nvSpPr>
          <p:cNvPr id="43" name="object 44">
            <a:extLst>
              <a:ext uri="{FF2B5EF4-FFF2-40B4-BE49-F238E27FC236}">
                <a16:creationId xmlns:a16="http://schemas.microsoft.com/office/drawing/2014/main" id="{560169DB-1A4B-40C3-BB9B-E9FE0CA09BCF}"/>
              </a:ext>
            </a:extLst>
          </p:cNvPr>
          <p:cNvSpPr txBox="1"/>
          <p:nvPr/>
        </p:nvSpPr>
        <p:spPr>
          <a:xfrm>
            <a:off x="1055725" y="3230552"/>
            <a:ext cx="2293144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活跃用户阶段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策略：</a:t>
            </a:r>
            <a:r>
              <a:rPr sz="713" kern="0" dirty="0">
                <a:solidFill>
                  <a:srgbClr val="4E45E4"/>
                </a:solidFill>
                <a:latin typeface="微软雅黑"/>
                <a:cs typeface="微软雅黑"/>
              </a:rPr>
              <a:t>权益体系 (如88VIP)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，提升转移成本与粘性。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4" name="object 45">
            <a:extLst>
              <a:ext uri="{FF2B5EF4-FFF2-40B4-BE49-F238E27FC236}">
                <a16:creationId xmlns:a16="http://schemas.microsoft.com/office/drawing/2014/main" id="{7553A7FC-697E-4F1D-9D26-C896E2189593}"/>
              </a:ext>
            </a:extLst>
          </p:cNvPr>
          <p:cNvGrpSpPr/>
          <p:nvPr/>
        </p:nvGrpSpPr>
        <p:grpSpPr>
          <a:xfrm>
            <a:off x="457558" y="4017924"/>
            <a:ext cx="4682966" cy="614839"/>
            <a:chOff x="610076" y="5357232"/>
            <a:chExt cx="6243955" cy="819785"/>
          </a:xfrm>
        </p:grpSpPr>
        <p:sp>
          <p:nvSpPr>
            <p:cNvPr id="45" name="object 46">
              <a:extLst>
                <a:ext uri="{FF2B5EF4-FFF2-40B4-BE49-F238E27FC236}">
                  <a16:creationId xmlns:a16="http://schemas.microsoft.com/office/drawing/2014/main" id="{E4A22BB7-9A19-47ED-BA02-2C0E6AEE0F9A}"/>
                </a:ext>
              </a:extLst>
            </p:cNvPr>
            <p:cNvSpPr/>
            <p:nvPr/>
          </p:nvSpPr>
          <p:spPr>
            <a:xfrm>
              <a:off x="614842" y="5361998"/>
              <a:ext cx="6234430" cy="810260"/>
            </a:xfrm>
            <a:custGeom>
              <a:avLst/>
              <a:gdLst/>
              <a:ahLst/>
              <a:cxnLst/>
              <a:rect l="l" t="t" r="r" b="b"/>
              <a:pathLst>
                <a:path w="6234430" h="810260">
                  <a:moveTo>
                    <a:pt x="6131791" y="810257"/>
                  </a:moveTo>
                  <a:lnTo>
                    <a:pt x="102425" y="810257"/>
                  </a:lnTo>
                  <a:lnTo>
                    <a:pt x="95296" y="809555"/>
                  </a:lnTo>
                  <a:lnTo>
                    <a:pt x="54704" y="795781"/>
                  </a:lnTo>
                  <a:lnTo>
                    <a:pt x="22473" y="767522"/>
                  </a:lnTo>
                  <a:lnTo>
                    <a:pt x="3510" y="729080"/>
                  </a:lnTo>
                  <a:lnTo>
                    <a:pt x="0" y="707832"/>
                  </a:lnTo>
                  <a:lnTo>
                    <a:pt x="0" y="70063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707832"/>
                  </a:lnTo>
                  <a:lnTo>
                    <a:pt x="6223117" y="749235"/>
                  </a:lnTo>
                  <a:lnTo>
                    <a:pt x="6197018" y="783239"/>
                  </a:lnTo>
                  <a:lnTo>
                    <a:pt x="6159894" y="804667"/>
                  </a:lnTo>
                  <a:lnTo>
                    <a:pt x="6138920" y="809555"/>
                  </a:lnTo>
                  <a:lnTo>
                    <a:pt x="6131791" y="8102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7">
              <a:extLst>
                <a:ext uri="{FF2B5EF4-FFF2-40B4-BE49-F238E27FC236}">
                  <a16:creationId xmlns:a16="http://schemas.microsoft.com/office/drawing/2014/main" id="{65029060-A8E8-4475-A4D8-86EDC75550EF}"/>
                </a:ext>
              </a:extLst>
            </p:cNvPr>
            <p:cNvSpPr/>
            <p:nvPr/>
          </p:nvSpPr>
          <p:spPr>
            <a:xfrm>
              <a:off x="614842" y="5361998"/>
              <a:ext cx="6234430" cy="810260"/>
            </a:xfrm>
            <a:custGeom>
              <a:avLst/>
              <a:gdLst/>
              <a:ahLst/>
              <a:cxnLst/>
              <a:rect l="l" t="t" r="r" b="b"/>
              <a:pathLst>
                <a:path w="6234430" h="810260">
                  <a:moveTo>
                    <a:pt x="0" y="70063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700634"/>
                  </a:lnTo>
                  <a:lnTo>
                    <a:pt x="6234216" y="707832"/>
                  </a:lnTo>
                  <a:lnTo>
                    <a:pt x="6233514" y="714961"/>
                  </a:lnTo>
                  <a:lnTo>
                    <a:pt x="6232110" y="722020"/>
                  </a:lnTo>
                  <a:lnTo>
                    <a:pt x="6230706" y="729080"/>
                  </a:lnTo>
                  <a:lnTo>
                    <a:pt x="6228626" y="735935"/>
                  </a:lnTo>
                  <a:lnTo>
                    <a:pt x="6225871" y="742585"/>
                  </a:lnTo>
                  <a:lnTo>
                    <a:pt x="6223117" y="749235"/>
                  </a:lnTo>
                  <a:lnTo>
                    <a:pt x="6197018" y="783239"/>
                  </a:lnTo>
                  <a:lnTo>
                    <a:pt x="6185496" y="791782"/>
                  </a:lnTo>
                  <a:lnTo>
                    <a:pt x="6179511" y="795781"/>
                  </a:lnTo>
                  <a:lnTo>
                    <a:pt x="6173194" y="799158"/>
                  </a:lnTo>
                  <a:lnTo>
                    <a:pt x="6166544" y="801912"/>
                  </a:lnTo>
                  <a:lnTo>
                    <a:pt x="6159894" y="804667"/>
                  </a:lnTo>
                  <a:lnTo>
                    <a:pt x="6153039" y="806746"/>
                  </a:lnTo>
                  <a:lnTo>
                    <a:pt x="6145980" y="808151"/>
                  </a:lnTo>
                  <a:lnTo>
                    <a:pt x="6138920" y="809555"/>
                  </a:lnTo>
                  <a:lnTo>
                    <a:pt x="6131791" y="810257"/>
                  </a:lnTo>
                  <a:lnTo>
                    <a:pt x="6124593" y="810257"/>
                  </a:lnTo>
                  <a:lnTo>
                    <a:pt x="109623" y="810257"/>
                  </a:lnTo>
                  <a:lnTo>
                    <a:pt x="102425" y="810257"/>
                  </a:lnTo>
                  <a:lnTo>
                    <a:pt x="95296" y="809555"/>
                  </a:lnTo>
                  <a:lnTo>
                    <a:pt x="88236" y="808151"/>
                  </a:lnTo>
                  <a:lnTo>
                    <a:pt x="81177" y="806746"/>
                  </a:lnTo>
                  <a:lnTo>
                    <a:pt x="74322" y="804667"/>
                  </a:lnTo>
                  <a:lnTo>
                    <a:pt x="67672" y="801912"/>
                  </a:lnTo>
                  <a:lnTo>
                    <a:pt x="61022" y="799158"/>
                  </a:lnTo>
                  <a:lnTo>
                    <a:pt x="27018" y="773059"/>
                  </a:lnTo>
                  <a:lnTo>
                    <a:pt x="8344" y="742585"/>
                  </a:lnTo>
                  <a:lnTo>
                    <a:pt x="5590" y="735935"/>
                  </a:lnTo>
                  <a:lnTo>
                    <a:pt x="3510" y="729080"/>
                  </a:lnTo>
                  <a:lnTo>
                    <a:pt x="2106" y="722020"/>
                  </a:lnTo>
                  <a:lnTo>
                    <a:pt x="702" y="714961"/>
                  </a:lnTo>
                  <a:lnTo>
                    <a:pt x="0" y="707832"/>
                  </a:lnTo>
                  <a:lnTo>
                    <a:pt x="0" y="70063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8">
              <a:extLst>
                <a:ext uri="{FF2B5EF4-FFF2-40B4-BE49-F238E27FC236}">
                  <a16:creationId xmlns:a16="http://schemas.microsoft.com/office/drawing/2014/main" id="{BF97FDEE-EB56-4704-963B-A636BB2779B4}"/>
                </a:ext>
              </a:extLst>
            </p:cNvPr>
            <p:cNvSpPr/>
            <p:nvPr/>
          </p:nvSpPr>
          <p:spPr>
            <a:xfrm>
              <a:off x="791192" y="5557413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3"/>
                  </a:lnTo>
                  <a:lnTo>
                    <a:pt x="28000" y="314629"/>
                  </a:lnTo>
                  <a:lnTo>
                    <a:pt x="11023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6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8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6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49">
              <a:extLst>
                <a:ext uri="{FF2B5EF4-FFF2-40B4-BE49-F238E27FC236}">
                  <a16:creationId xmlns:a16="http://schemas.microsoft.com/office/drawing/2014/main" id="{AF490C22-A512-44ED-9167-ADD847F2B098}"/>
                </a:ext>
              </a:extLst>
            </p:cNvPr>
            <p:cNvSpPr/>
            <p:nvPr/>
          </p:nvSpPr>
          <p:spPr>
            <a:xfrm>
              <a:off x="791192" y="5557413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12390" y="264017"/>
                  </a:lnTo>
                  <a:lnTo>
                    <a:pt x="410397" y="270590"/>
                  </a:lnTo>
                  <a:lnTo>
                    <a:pt x="408403" y="277163"/>
                  </a:lnTo>
                  <a:lnTo>
                    <a:pt x="406092" y="283622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314629" y="391426"/>
                  </a:lnTo>
                  <a:lnTo>
                    <a:pt x="308572" y="394664"/>
                  </a:lnTo>
                  <a:lnTo>
                    <a:pt x="302514" y="397902"/>
                  </a:lnTo>
                  <a:lnTo>
                    <a:pt x="296313" y="400835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55409" y="412391"/>
                  </a:lnTo>
                  <a:lnTo>
                    <a:pt x="148837" y="410397"/>
                  </a:lnTo>
                  <a:lnTo>
                    <a:pt x="142264" y="408403"/>
                  </a:lnTo>
                  <a:lnTo>
                    <a:pt x="135805" y="406092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116912" y="397902"/>
                  </a:lnTo>
                  <a:lnTo>
                    <a:pt x="110855" y="394664"/>
                  </a:lnTo>
                  <a:lnTo>
                    <a:pt x="104797" y="391426"/>
                  </a:lnTo>
                  <a:lnTo>
                    <a:pt x="98913" y="387900"/>
                  </a:lnTo>
                  <a:lnTo>
                    <a:pt x="93202" y="384084"/>
                  </a:lnTo>
                  <a:lnTo>
                    <a:pt x="87492" y="380268"/>
                  </a:lnTo>
                  <a:lnTo>
                    <a:pt x="81982" y="376181"/>
                  </a:lnTo>
                  <a:lnTo>
                    <a:pt x="76672" y="371824"/>
                  </a:lnTo>
                  <a:lnTo>
                    <a:pt x="71363" y="367467"/>
                  </a:lnTo>
                  <a:lnTo>
                    <a:pt x="66280" y="362860"/>
                  </a:lnTo>
                  <a:lnTo>
                    <a:pt x="61423" y="358003"/>
                  </a:lnTo>
                  <a:lnTo>
                    <a:pt x="56567" y="353147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11023" y="277163"/>
                  </a:lnTo>
                  <a:lnTo>
                    <a:pt x="9030" y="270590"/>
                  </a:lnTo>
                  <a:lnTo>
                    <a:pt x="7036" y="264017"/>
                  </a:lnTo>
                  <a:lnTo>
                    <a:pt x="5369" y="257363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10855" y="24762"/>
                  </a:lnTo>
                  <a:lnTo>
                    <a:pt x="116912" y="21524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95993" y="336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8"/>
                  </a:lnTo>
                  <a:lnTo>
                    <a:pt x="358003" y="61423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08403" y="142264"/>
                  </a:lnTo>
                  <a:lnTo>
                    <a:pt x="410397" y="148837"/>
                  </a:lnTo>
                  <a:lnTo>
                    <a:pt x="412390" y="155409"/>
                  </a:lnTo>
                  <a:lnTo>
                    <a:pt x="414057" y="162064"/>
                  </a:lnTo>
                  <a:lnTo>
                    <a:pt x="415397" y="168800"/>
                  </a:lnTo>
                  <a:lnTo>
                    <a:pt x="416737" y="175536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50">
              <a:extLst>
                <a:ext uri="{FF2B5EF4-FFF2-40B4-BE49-F238E27FC236}">
                  <a16:creationId xmlns:a16="http://schemas.microsoft.com/office/drawing/2014/main" id="{15000055-7866-4D0A-98B3-1EBE573D715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6049" y="5671802"/>
              <a:ext cx="209713" cy="190648"/>
            </a:xfrm>
            <a:prstGeom prst="rect">
              <a:avLst/>
            </a:prstGeom>
          </p:spPr>
        </p:pic>
      </p:grpSp>
      <p:sp>
        <p:nvSpPr>
          <p:cNvPr id="50" name="object 51">
            <a:extLst>
              <a:ext uri="{FF2B5EF4-FFF2-40B4-BE49-F238E27FC236}">
                <a16:creationId xmlns:a16="http://schemas.microsoft.com/office/drawing/2014/main" id="{46AC3512-9C93-4C2D-9464-C5FCC826407A}"/>
              </a:ext>
            </a:extLst>
          </p:cNvPr>
          <p:cNvSpPr txBox="1"/>
          <p:nvPr/>
        </p:nvSpPr>
        <p:spPr>
          <a:xfrm>
            <a:off x="1055725" y="4074173"/>
            <a:ext cx="2455069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流失用户阶段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策略：</a:t>
            </a:r>
            <a:r>
              <a:rPr sz="713" kern="0" dirty="0">
                <a:solidFill>
                  <a:srgbClr val="EF4444"/>
                </a:solidFill>
                <a:latin typeface="微软雅黑"/>
                <a:cs typeface="微软雅黑"/>
              </a:rPr>
              <a:t>流失预警 + 召回红包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，在黄金窗口期进行挽留。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557189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4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361" y="1372751"/>
            <a:ext cx="5022464" cy="1660727"/>
          </a:xfrm>
        </p:spPr>
        <p:txBody>
          <a:bodyPr/>
          <a:lstStyle/>
          <a:p>
            <a:r>
              <a:rPr lang="zh-CN" altLang="en-US" dirty="0"/>
              <a:t>社区与数据驱动运营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互联网产品运营</a:t>
            </a:r>
          </a:p>
        </p:txBody>
      </p:sp>
    </p:spTree>
    <p:extLst>
      <p:ext uri="{BB962C8B-B14F-4D97-AF65-F5344CB8AC3E}">
        <p14:creationId xmlns:p14="http://schemas.microsoft.com/office/powerpoint/2010/main" val="1050118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社区运营核心要点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社区与数据驱动运营</a:t>
            </a:r>
          </a:p>
        </p:txBody>
      </p:sp>
      <p:grpSp>
        <p:nvGrpSpPr>
          <p:cNvPr id="28" name="object 4">
            <a:extLst>
              <a:ext uri="{FF2B5EF4-FFF2-40B4-BE49-F238E27FC236}">
                <a16:creationId xmlns:a16="http://schemas.microsoft.com/office/drawing/2014/main" id="{77AC8E6B-F40A-4107-B0BE-C8409D6AAD7F}"/>
              </a:ext>
            </a:extLst>
          </p:cNvPr>
          <p:cNvGrpSpPr/>
          <p:nvPr/>
        </p:nvGrpSpPr>
        <p:grpSpPr>
          <a:xfrm>
            <a:off x="571947" y="1572853"/>
            <a:ext cx="400526" cy="400526"/>
            <a:chOff x="762595" y="2097137"/>
            <a:chExt cx="534035" cy="534035"/>
          </a:xfrm>
        </p:grpSpPr>
        <p:sp>
          <p:nvSpPr>
            <p:cNvPr id="29" name="object 5">
              <a:extLst>
                <a:ext uri="{FF2B5EF4-FFF2-40B4-BE49-F238E27FC236}">
                  <a16:creationId xmlns:a16="http://schemas.microsoft.com/office/drawing/2014/main" id="{AF56AF5B-2371-4D42-A121-792F394E8321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id="{1CD6FF16-88B0-41AF-9971-80502D329C8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2211526"/>
              <a:ext cx="228778" cy="305038"/>
            </a:xfrm>
            <a:prstGeom prst="rect">
              <a:avLst/>
            </a:prstGeom>
          </p:spPr>
        </p:pic>
      </p:grpSp>
      <p:grpSp>
        <p:nvGrpSpPr>
          <p:cNvPr id="31" name="object 7">
            <a:extLst>
              <a:ext uri="{FF2B5EF4-FFF2-40B4-BE49-F238E27FC236}">
                <a16:creationId xmlns:a16="http://schemas.microsoft.com/office/drawing/2014/main" id="{A0686167-F9AE-41BC-AAD1-4D7D8E8454AA}"/>
              </a:ext>
            </a:extLst>
          </p:cNvPr>
          <p:cNvGrpSpPr/>
          <p:nvPr/>
        </p:nvGrpSpPr>
        <p:grpSpPr>
          <a:xfrm>
            <a:off x="571947" y="2566610"/>
            <a:ext cx="400526" cy="400526"/>
            <a:chOff x="762595" y="3422146"/>
            <a:chExt cx="534035" cy="534035"/>
          </a:xfrm>
        </p:grpSpPr>
        <p:sp>
          <p:nvSpPr>
            <p:cNvPr id="32" name="object 8">
              <a:extLst>
                <a:ext uri="{FF2B5EF4-FFF2-40B4-BE49-F238E27FC236}">
                  <a16:creationId xmlns:a16="http://schemas.microsoft.com/office/drawing/2014/main" id="{1B8127AE-C440-4FB7-941F-246A1AC455DD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BE7F2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id="{72897152-998E-4437-B66E-7AADE1AA2BA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581" y="3536535"/>
              <a:ext cx="257375" cy="305038"/>
            </a:xfrm>
            <a:prstGeom prst="rect">
              <a:avLst/>
            </a:prstGeom>
          </p:spPr>
        </p:pic>
      </p:grpSp>
      <p:sp>
        <p:nvSpPr>
          <p:cNvPr id="34" name="object 10">
            <a:extLst>
              <a:ext uri="{FF2B5EF4-FFF2-40B4-BE49-F238E27FC236}">
                <a16:creationId xmlns:a16="http://schemas.microsoft.com/office/drawing/2014/main" id="{8A53CE88-3C76-49B8-BB51-1E89FB454A3B}"/>
              </a:ext>
            </a:extLst>
          </p:cNvPr>
          <p:cNvSpPr txBox="1">
            <a:spLocks/>
          </p:cNvSpPr>
          <p:nvPr/>
        </p:nvSpPr>
        <p:spPr>
          <a:xfrm>
            <a:off x="1023114" y="1619982"/>
            <a:ext cx="3898433" cy="154176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定位与生态构建</a:t>
            </a:r>
          </a:p>
          <a:p>
            <a:pPr marL="9525" marR="3810" lvl="0" indent="0" defTabSz="914400" eaLnBrk="1" fontAlgn="auto" latinLnBrk="0" hangingPunct="1">
              <a:lnSpc>
                <a:spcPct val="139000"/>
              </a:lnSpc>
              <a:spcBef>
                <a:spcPts val="3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明确社区核心价值观，打造去中心化的社区文化。如豆瓣小组通过兴趣聚合形成独特的文化圈层，确立清晰的用户身份认同。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多元化内容生态</a:t>
            </a: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搭建</a:t>
            </a:r>
            <a:r>
              <a:rPr kumimoji="0" lang="en-US" altLang="zh-CN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UGC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激励与</a:t>
            </a:r>
            <a:r>
              <a:rPr kumimoji="0" lang="en-US" altLang="zh-CN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PGC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引导并存的内容体系。利用知乎致知计划激励优质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创作，借鉴小红书模式孵化</a:t>
            </a:r>
            <a:r>
              <a:rPr kumimoji="0" lang="en-US" altLang="zh-CN" sz="938" b="0" i="0" u="none" strike="noStrike" kern="0" cap="none" spc="-19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KOL</a:t>
            </a:r>
            <a:r>
              <a:rPr kumimoji="0" lang="zh-CN" altLang="en-US" sz="938" b="0" i="0" u="none" strike="noStrike" kern="0" cap="none" spc="-19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，</a:t>
            </a:r>
            <a:r>
              <a:rPr kumimoji="0" lang="zh-CN" altLang="en-US" sz="938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保障内容持续供给。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</p:txBody>
      </p:sp>
      <p:grpSp>
        <p:nvGrpSpPr>
          <p:cNvPr id="35" name="object 11">
            <a:extLst>
              <a:ext uri="{FF2B5EF4-FFF2-40B4-BE49-F238E27FC236}">
                <a16:creationId xmlns:a16="http://schemas.microsoft.com/office/drawing/2014/main" id="{0D393E46-BED9-45AD-B568-A3DB475FDB59}"/>
              </a:ext>
            </a:extLst>
          </p:cNvPr>
          <p:cNvGrpSpPr/>
          <p:nvPr/>
        </p:nvGrpSpPr>
        <p:grpSpPr>
          <a:xfrm>
            <a:off x="571947" y="3553218"/>
            <a:ext cx="400526" cy="400526"/>
            <a:chOff x="762595" y="4737623"/>
            <a:chExt cx="534035" cy="534035"/>
          </a:xfrm>
        </p:grpSpPr>
        <p:sp>
          <p:nvSpPr>
            <p:cNvPr id="36" name="object 12">
              <a:extLst>
                <a:ext uri="{FF2B5EF4-FFF2-40B4-BE49-F238E27FC236}">
                  <a16:creationId xmlns:a16="http://schemas.microsoft.com/office/drawing/2014/main" id="{BD3E84DE-EFF1-41E0-B30F-0A22985CE7CA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id="{F42DC41B-F378-45D5-A481-490CEA6E030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114" y="4852012"/>
              <a:ext cx="228778" cy="305038"/>
            </a:xfrm>
            <a:prstGeom prst="rect">
              <a:avLst/>
            </a:prstGeom>
          </p:spPr>
        </p:pic>
      </p:grpSp>
      <p:sp>
        <p:nvSpPr>
          <p:cNvPr id="38" name="object 14">
            <a:extLst>
              <a:ext uri="{FF2B5EF4-FFF2-40B4-BE49-F238E27FC236}">
                <a16:creationId xmlns:a16="http://schemas.microsoft.com/office/drawing/2014/main" id="{E04C0D50-9F5C-498C-B1B9-8E31FA056BC1}"/>
              </a:ext>
            </a:extLst>
          </p:cNvPr>
          <p:cNvSpPr txBox="1"/>
          <p:nvPr/>
        </p:nvSpPr>
        <p:spPr>
          <a:xfrm>
            <a:off x="1022267" y="3553218"/>
            <a:ext cx="3932053" cy="6240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思源黑体 CN" panose="020B0500000000000000" pitchFamily="34" charset="-122"/>
                <a:ea typeface="思源黑体 CN" panose="020B0500000000000000" pitchFamily="34" charset="-122"/>
                <a:cs typeface="微软雅黑"/>
              </a:rPr>
              <a:t>互动激励与健康维护</a:t>
            </a:r>
            <a:endParaRPr sz="1350" kern="0" dirty="0">
              <a:solidFill>
                <a:sysClr val="windowText" lastClr="000000"/>
              </a:solidFill>
              <a:latin typeface="思源黑体 CN" panose="020B0500000000000000" pitchFamily="34" charset="-122"/>
              <a:ea typeface="思源黑体 CN" panose="020B0500000000000000" pitchFamily="34" charset="-122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dirty="0">
                <a:solidFill>
                  <a:srgbClr val="4A5462"/>
                </a:solidFill>
                <a:latin typeface="思源黑体 CN" panose="020B0500000000000000" pitchFamily="34" charset="-122"/>
                <a:ea typeface="思源黑体 CN" panose="020B0500000000000000" pitchFamily="34" charset="-122"/>
                <a:cs typeface="微软雅黑"/>
              </a:rPr>
              <a:t>通过弹幕、话题挑战增强互动；建立</a:t>
            </a:r>
            <a:r>
              <a:rPr sz="938" kern="0" spc="-8" dirty="0">
                <a:solidFill>
                  <a:srgbClr val="4A5462"/>
                </a:solidFill>
                <a:latin typeface="思源黑体 CN" panose="020B0500000000000000" pitchFamily="34" charset="-122"/>
                <a:ea typeface="思源黑体 CN" panose="020B0500000000000000" pitchFamily="34" charset="-122"/>
                <a:cs typeface="微软雅黑"/>
              </a:rPr>
              <a:t>AI+</a:t>
            </a:r>
            <a:r>
              <a:rPr sz="938" kern="0" spc="-4" dirty="0">
                <a:solidFill>
                  <a:srgbClr val="4A5462"/>
                </a:solidFill>
                <a:latin typeface="思源黑体 CN" panose="020B0500000000000000" pitchFamily="34" charset="-122"/>
                <a:ea typeface="思源黑体 CN" panose="020B0500000000000000" pitchFamily="34" charset="-122"/>
                <a:cs typeface="微软雅黑"/>
              </a:rPr>
              <a:t>人工双重审核机制，引入众裁制度调解冲突，营造良性、健康的社区氛围。</a:t>
            </a:r>
            <a:endParaRPr sz="1013" kern="0" dirty="0">
              <a:solidFill>
                <a:sysClr val="windowText" lastClr="000000"/>
              </a:solidFill>
              <a:latin typeface="思源黑体 CN" panose="020B0500000000000000" pitchFamily="34" charset="-122"/>
              <a:ea typeface="思源黑体 CN" panose="020B0500000000000000" pitchFamily="34" charset="-122"/>
              <a:cs typeface="微软雅黑"/>
            </a:endParaRPr>
          </a:p>
        </p:txBody>
      </p:sp>
      <p:grpSp>
        <p:nvGrpSpPr>
          <p:cNvPr id="39" name="object 15">
            <a:extLst>
              <a:ext uri="{FF2B5EF4-FFF2-40B4-BE49-F238E27FC236}">
                <a16:creationId xmlns:a16="http://schemas.microsoft.com/office/drawing/2014/main" id="{26D740DB-936D-4AD2-8822-58A0CA730BE6}"/>
              </a:ext>
            </a:extLst>
          </p:cNvPr>
          <p:cNvGrpSpPr/>
          <p:nvPr/>
        </p:nvGrpSpPr>
        <p:grpSpPr>
          <a:xfrm>
            <a:off x="5583628" y="1295776"/>
            <a:ext cx="2995613" cy="3128009"/>
            <a:chOff x="7444837" y="1727700"/>
            <a:chExt cx="3994150" cy="4170679"/>
          </a:xfrm>
        </p:grpSpPr>
        <p:sp>
          <p:nvSpPr>
            <p:cNvPr id="40" name="object 16">
              <a:extLst>
                <a:ext uri="{FF2B5EF4-FFF2-40B4-BE49-F238E27FC236}">
                  <a16:creationId xmlns:a16="http://schemas.microsoft.com/office/drawing/2014/main" id="{1AD81035-D0E8-4F1A-826A-B969EE41C71C}"/>
                </a:ext>
              </a:extLst>
            </p:cNvPr>
            <p:cNvSpPr/>
            <p:nvPr/>
          </p:nvSpPr>
          <p:spPr>
            <a:xfrm>
              <a:off x="7550488" y="1727700"/>
              <a:ext cx="3783329" cy="4170679"/>
            </a:xfrm>
            <a:custGeom>
              <a:avLst/>
              <a:gdLst/>
              <a:ahLst/>
              <a:cxnLst/>
              <a:rect l="l" t="t" r="r" b="b"/>
              <a:pathLst>
                <a:path w="3783329" h="4170679">
                  <a:moveTo>
                    <a:pt x="3638256" y="3998347"/>
                  </a:moveTo>
                  <a:lnTo>
                    <a:pt x="354070" y="4170464"/>
                  </a:lnTo>
                  <a:lnTo>
                    <a:pt x="346578" y="4170674"/>
                  </a:lnTo>
                  <a:lnTo>
                    <a:pt x="339103" y="4170515"/>
                  </a:lnTo>
                  <a:lnTo>
                    <a:pt x="295176" y="4161925"/>
                  </a:lnTo>
                  <a:lnTo>
                    <a:pt x="255633" y="4140956"/>
                  </a:lnTo>
                  <a:lnTo>
                    <a:pt x="223881" y="4109410"/>
                  </a:lnTo>
                  <a:lnTo>
                    <a:pt x="202652" y="4070006"/>
                  </a:lnTo>
                  <a:lnTo>
                    <a:pt x="193778" y="4026137"/>
                  </a:lnTo>
                  <a:lnTo>
                    <a:pt x="209" y="332618"/>
                  </a:lnTo>
                  <a:lnTo>
                    <a:pt x="0" y="325126"/>
                  </a:lnTo>
                  <a:lnTo>
                    <a:pt x="158" y="317650"/>
                  </a:lnTo>
                  <a:lnTo>
                    <a:pt x="8748" y="273724"/>
                  </a:lnTo>
                  <a:lnTo>
                    <a:pt x="29716" y="234180"/>
                  </a:lnTo>
                  <a:lnTo>
                    <a:pt x="61263" y="202429"/>
                  </a:lnTo>
                  <a:lnTo>
                    <a:pt x="100666" y="181199"/>
                  </a:lnTo>
                  <a:lnTo>
                    <a:pt x="144537" y="172326"/>
                  </a:lnTo>
                  <a:lnTo>
                    <a:pt x="3428722" y="209"/>
                  </a:lnTo>
                  <a:lnTo>
                    <a:pt x="3436214" y="0"/>
                  </a:lnTo>
                  <a:lnTo>
                    <a:pt x="3443689" y="158"/>
                  </a:lnTo>
                  <a:lnTo>
                    <a:pt x="3487616" y="8748"/>
                  </a:lnTo>
                  <a:lnTo>
                    <a:pt x="3527159" y="29716"/>
                  </a:lnTo>
                  <a:lnTo>
                    <a:pt x="3558910" y="61263"/>
                  </a:lnTo>
                  <a:lnTo>
                    <a:pt x="3580140" y="100666"/>
                  </a:lnTo>
                  <a:lnTo>
                    <a:pt x="3589014" y="144537"/>
                  </a:lnTo>
                  <a:lnTo>
                    <a:pt x="3782583" y="3838055"/>
                  </a:lnTo>
                  <a:lnTo>
                    <a:pt x="3782793" y="3845547"/>
                  </a:lnTo>
                  <a:lnTo>
                    <a:pt x="3782634" y="3853023"/>
                  </a:lnTo>
                  <a:lnTo>
                    <a:pt x="3774044" y="3896949"/>
                  </a:lnTo>
                  <a:lnTo>
                    <a:pt x="3753075" y="3936492"/>
                  </a:lnTo>
                  <a:lnTo>
                    <a:pt x="3721529" y="3968244"/>
                  </a:lnTo>
                  <a:lnTo>
                    <a:pt x="3682125" y="3989473"/>
                  </a:lnTo>
                  <a:lnTo>
                    <a:pt x="3638256" y="399834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sp>
          <p:nvSpPr>
            <p:cNvPr id="41" name="object 17">
              <a:extLst>
                <a:ext uri="{FF2B5EF4-FFF2-40B4-BE49-F238E27FC236}">
                  <a16:creationId xmlns:a16="http://schemas.microsoft.com/office/drawing/2014/main" id="{9F14F925-56A6-48A8-9952-5C6A08321F68}"/>
                </a:ext>
              </a:extLst>
            </p:cNvPr>
            <p:cNvSpPr/>
            <p:nvPr/>
          </p:nvSpPr>
          <p:spPr>
            <a:xfrm>
              <a:off x="7463901" y="1925553"/>
              <a:ext cx="3956050" cy="3775075"/>
            </a:xfrm>
            <a:custGeom>
              <a:avLst/>
              <a:gdLst/>
              <a:ahLst/>
              <a:cxnLst/>
              <a:rect l="l" t="t" r="r" b="b"/>
              <a:pathLst>
                <a:path w="3956050" h="3775075">
                  <a:moveTo>
                    <a:pt x="0" y="3679522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27919" y="27919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4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679522"/>
                  </a:lnTo>
                  <a:lnTo>
                    <a:pt x="3948706" y="3716001"/>
                  </a:lnTo>
                  <a:lnTo>
                    <a:pt x="3946311" y="3721783"/>
                  </a:lnTo>
                  <a:lnTo>
                    <a:pt x="3918802" y="3755304"/>
                  </a:lnTo>
                  <a:lnTo>
                    <a:pt x="3879235" y="3773014"/>
                  </a:lnTo>
                  <a:lnTo>
                    <a:pt x="3860638" y="3774846"/>
                  </a:lnTo>
                  <a:lnTo>
                    <a:pt x="95324" y="3774846"/>
                  </a:lnTo>
                  <a:lnTo>
                    <a:pt x="58845" y="3767590"/>
                  </a:lnTo>
                  <a:lnTo>
                    <a:pt x="53062" y="3765195"/>
                  </a:lnTo>
                  <a:lnTo>
                    <a:pt x="19542" y="3737685"/>
                  </a:lnTo>
                  <a:lnTo>
                    <a:pt x="1831" y="3698119"/>
                  </a:lnTo>
                  <a:lnTo>
                    <a:pt x="0" y="3685781"/>
                  </a:lnTo>
                  <a:lnTo>
                    <a:pt x="0" y="367952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42" name="object 18">
              <a:extLst>
                <a:ext uri="{FF2B5EF4-FFF2-40B4-BE49-F238E27FC236}">
                  <a16:creationId xmlns:a16="http://schemas.microsoft.com/office/drawing/2014/main" id="{A99A44D1-7DBE-4A25-A271-8CBD5B0AA10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6" y="1944618"/>
              <a:ext cx="3917834" cy="3736717"/>
            </a:xfrm>
            <a:prstGeom prst="rect">
              <a:avLst/>
            </a:prstGeom>
          </p:spPr>
        </p:pic>
        <p:sp>
          <p:nvSpPr>
            <p:cNvPr id="43" name="object 19">
              <a:extLst>
                <a:ext uri="{FF2B5EF4-FFF2-40B4-BE49-F238E27FC236}">
                  <a16:creationId xmlns:a16="http://schemas.microsoft.com/office/drawing/2014/main" id="{1986E216-0695-42C1-BF02-CA739D6BE8BB}"/>
                </a:ext>
              </a:extLst>
            </p:cNvPr>
            <p:cNvSpPr/>
            <p:nvPr/>
          </p:nvSpPr>
          <p:spPr>
            <a:xfrm>
              <a:off x="7635485" y="5185648"/>
              <a:ext cx="1344295" cy="343535"/>
            </a:xfrm>
            <a:custGeom>
              <a:avLst/>
              <a:gdLst/>
              <a:ahLst/>
              <a:cxnLst/>
              <a:rect l="l" t="t" r="r" b="b"/>
              <a:pathLst>
                <a:path w="1344295" h="343535">
                  <a:moveTo>
                    <a:pt x="1272822" y="343167"/>
                  </a:moveTo>
                  <a:lnTo>
                    <a:pt x="71252" y="343167"/>
                  </a:lnTo>
                  <a:lnTo>
                    <a:pt x="66293" y="342679"/>
                  </a:lnTo>
                  <a:lnTo>
                    <a:pt x="29728" y="327533"/>
                  </a:lnTo>
                  <a:lnTo>
                    <a:pt x="3888" y="291464"/>
                  </a:lnTo>
                  <a:lnTo>
                    <a:pt x="0" y="271915"/>
                  </a:lnTo>
                  <a:lnTo>
                    <a:pt x="0" y="26690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272822" y="0"/>
                  </a:lnTo>
                  <a:lnTo>
                    <a:pt x="1314345" y="15633"/>
                  </a:lnTo>
                  <a:lnTo>
                    <a:pt x="1340185" y="51702"/>
                  </a:lnTo>
                  <a:lnTo>
                    <a:pt x="1344074" y="71252"/>
                  </a:lnTo>
                  <a:lnTo>
                    <a:pt x="1344074" y="271915"/>
                  </a:lnTo>
                  <a:lnTo>
                    <a:pt x="1328440" y="313438"/>
                  </a:lnTo>
                  <a:lnTo>
                    <a:pt x="1292371" y="339278"/>
                  </a:lnTo>
                  <a:lnTo>
                    <a:pt x="1277781" y="342679"/>
                  </a:lnTo>
                  <a:lnTo>
                    <a:pt x="1272822" y="343167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44" name="object 20">
              <a:extLst>
                <a:ext uri="{FF2B5EF4-FFF2-40B4-BE49-F238E27FC236}">
                  <a16:creationId xmlns:a16="http://schemas.microsoft.com/office/drawing/2014/main" id="{953D28BB-05A6-41E6-B03D-E3D338DCB3B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88004" y="5290505"/>
              <a:ext cx="162051" cy="133454"/>
            </a:xfrm>
            <a:prstGeom prst="rect">
              <a:avLst/>
            </a:prstGeom>
          </p:spPr>
        </p:pic>
      </p:grpSp>
      <p:sp>
        <p:nvSpPr>
          <p:cNvPr id="45" name="object 21">
            <a:extLst>
              <a:ext uri="{FF2B5EF4-FFF2-40B4-BE49-F238E27FC236}">
                <a16:creationId xmlns:a16="http://schemas.microsoft.com/office/drawing/2014/main" id="{0BF7D67B-A6A3-48EF-A76E-61C6054A99E8}"/>
              </a:ext>
            </a:extLst>
          </p:cNvPr>
          <p:cNvSpPr txBox="1"/>
          <p:nvPr/>
        </p:nvSpPr>
        <p:spPr>
          <a:xfrm>
            <a:off x="6012335" y="3944055"/>
            <a:ext cx="61960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8" dirty="0">
                <a:solidFill>
                  <a:srgbClr val="372FA2"/>
                </a:solidFill>
                <a:latin typeface="思源黑体 CN" panose="020B0500000000000000" pitchFamily="34" charset="-122"/>
                <a:ea typeface="思源黑体 CN" panose="020B0500000000000000" pitchFamily="34" charset="-122"/>
                <a:cs typeface="微软雅黑"/>
              </a:rPr>
              <a:t>多元共生社区</a:t>
            </a:r>
            <a:endParaRPr sz="788" kern="0">
              <a:solidFill>
                <a:sysClr val="windowText" lastClr="000000"/>
              </a:solidFill>
              <a:latin typeface="思源黑体 CN" panose="020B0500000000000000" pitchFamily="34" charset="-122"/>
              <a:ea typeface="思源黑体 CN" panose="020B0500000000000000" pitchFamily="34" charset="-122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运营核心指标与数据处理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社区与数据驱动运营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072AA4E3-F80B-4EDC-B5FD-BCC384A5C31E}"/>
              </a:ext>
            </a:extLst>
          </p:cNvPr>
          <p:cNvGrpSpPr/>
          <p:nvPr/>
        </p:nvGrpSpPr>
        <p:grpSpPr>
          <a:xfrm>
            <a:off x="519415" y="1167418"/>
            <a:ext cx="3136583" cy="3384709"/>
            <a:chOff x="692554" y="1556557"/>
            <a:chExt cx="4182110" cy="451294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1713622-AFE1-4386-A7A5-FAAE59E34517}"/>
                </a:ext>
              </a:extLst>
            </p:cNvPr>
            <p:cNvSpPr/>
            <p:nvPr/>
          </p:nvSpPr>
          <p:spPr>
            <a:xfrm>
              <a:off x="702086" y="1566089"/>
              <a:ext cx="4163060" cy="4493895"/>
            </a:xfrm>
            <a:custGeom>
              <a:avLst/>
              <a:gdLst/>
              <a:ahLst/>
              <a:cxnLst/>
              <a:rect l="l" t="t" r="r" b="b"/>
              <a:pathLst>
                <a:path w="4163060" h="4493895">
                  <a:moveTo>
                    <a:pt x="73" y="4215382"/>
                  </a:moveTo>
                  <a:lnTo>
                    <a:pt x="142459" y="137982"/>
                  </a:lnTo>
                  <a:lnTo>
                    <a:pt x="150059" y="96715"/>
                  </a:lnTo>
                  <a:lnTo>
                    <a:pt x="169314" y="59433"/>
                  </a:lnTo>
                  <a:lnTo>
                    <a:pt x="198560" y="29343"/>
                  </a:lnTo>
                  <a:lnTo>
                    <a:pt x="235284" y="9041"/>
                  </a:lnTo>
                  <a:lnTo>
                    <a:pt x="276318" y="270"/>
                  </a:lnTo>
                  <a:lnTo>
                    <a:pt x="283322" y="0"/>
                  </a:lnTo>
                  <a:lnTo>
                    <a:pt x="290349" y="73"/>
                  </a:lnTo>
                  <a:lnTo>
                    <a:pt x="4024789" y="130483"/>
                  </a:lnTo>
                  <a:lnTo>
                    <a:pt x="4066056" y="138083"/>
                  </a:lnTo>
                  <a:lnTo>
                    <a:pt x="4103339" y="157338"/>
                  </a:lnTo>
                  <a:lnTo>
                    <a:pt x="4133429" y="186584"/>
                  </a:lnTo>
                  <a:lnTo>
                    <a:pt x="4153731" y="223307"/>
                  </a:lnTo>
                  <a:lnTo>
                    <a:pt x="4162501" y="264342"/>
                  </a:lnTo>
                  <a:lnTo>
                    <a:pt x="4162772" y="271346"/>
                  </a:lnTo>
                  <a:lnTo>
                    <a:pt x="4162699" y="278372"/>
                  </a:lnTo>
                  <a:lnTo>
                    <a:pt x="4020313" y="4355772"/>
                  </a:lnTo>
                  <a:lnTo>
                    <a:pt x="4012712" y="4397039"/>
                  </a:lnTo>
                  <a:lnTo>
                    <a:pt x="3993457" y="4434321"/>
                  </a:lnTo>
                  <a:lnTo>
                    <a:pt x="3964211" y="4464411"/>
                  </a:lnTo>
                  <a:lnTo>
                    <a:pt x="3927488" y="4484713"/>
                  </a:lnTo>
                  <a:lnTo>
                    <a:pt x="3886454" y="4493484"/>
                  </a:lnTo>
                  <a:lnTo>
                    <a:pt x="3879449" y="4493754"/>
                  </a:lnTo>
                  <a:lnTo>
                    <a:pt x="3872423" y="4493681"/>
                  </a:lnTo>
                  <a:lnTo>
                    <a:pt x="137982" y="4363272"/>
                  </a:lnTo>
                  <a:lnTo>
                    <a:pt x="96715" y="4355671"/>
                  </a:lnTo>
                  <a:lnTo>
                    <a:pt x="59433" y="4336415"/>
                  </a:lnTo>
                  <a:lnTo>
                    <a:pt x="29343" y="4307170"/>
                  </a:lnTo>
                  <a:lnTo>
                    <a:pt x="9041" y="4270447"/>
                  </a:lnTo>
                  <a:lnTo>
                    <a:pt x="270" y="4229412"/>
                  </a:lnTo>
                  <a:lnTo>
                    <a:pt x="0" y="4222408"/>
                  </a:lnTo>
                  <a:lnTo>
                    <a:pt x="73" y="4215382"/>
                  </a:lnTo>
                  <a:close/>
                </a:path>
              </a:pathLst>
            </a:custGeom>
            <a:ln w="19064">
              <a:solidFill>
                <a:srgbClr val="BEDA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9767F521-2ADA-479A-81A0-E3863764A6D8}"/>
                </a:ext>
              </a:extLst>
            </p:cNvPr>
            <p:cNvSpPr/>
            <p:nvPr/>
          </p:nvSpPr>
          <p:spPr>
            <a:xfrm>
              <a:off x="762595" y="1620515"/>
              <a:ext cx="4041775" cy="4385310"/>
            </a:xfrm>
            <a:custGeom>
              <a:avLst/>
              <a:gdLst/>
              <a:ahLst/>
              <a:cxnLst/>
              <a:rect l="l" t="t" r="r" b="b"/>
              <a:pathLst>
                <a:path w="4041775" h="4385310">
                  <a:moveTo>
                    <a:pt x="3934876" y="4384922"/>
                  </a:moveTo>
                  <a:lnTo>
                    <a:pt x="106878" y="4384922"/>
                  </a:lnTo>
                  <a:lnTo>
                    <a:pt x="99439" y="4384190"/>
                  </a:lnTo>
                  <a:lnTo>
                    <a:pt x="57083" y="4369817"/>
                  </a:lnTo>
                  <a:lnTo>
                    <a:pt x="23450" y="4340329"/>
                  </a:lnTo>
                  <a:lnTo>
                    <a:pt x="3663" y="4300216"/>
                  </a:lnTo>
                  <a:lnTo>
                    <a:pt x="0" y="4278044"/>
                  </a:lnTo>
                  <a:lnTo>
                    <a:pt x="0" y="4270533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3934876" y="0"/>
                  </a:lnTo>
                  <a:lnTo>
                    <a:pt x="3978079" y="11581"/>
                  </a:lnTo>
                  <a:lnTo>
                    <a:pt x="4013561" y="38814"/>
                  </a:lnTo>
                  <a:lnTo>
                    <a:pt x="4035921" y="77553"/>
                  </a:lnTo>
                  <a:lnTo>
                    <a:pt x="4041755" y="106878"/>
                  </a:lnTo>
                  <a:lnTo>
                    <a:pt x="4041755" y="4278044"/>
                  </a:lnTo>
                  <a:lnTo>
                    <a:pt x="4030172" y="4321247"/>
                  </a:lnTo>
                  <a:lnTo>
                    <a:pt x="4002939" y="4356730"/>
                  </a:lnTo>
                  <a:lnTo>
                    <a:pt x="3964201" y="4379089"/>
                  </a:lnTo>
                  <a:lnTo>
                    <a:pt x="3942315" y="4384190"/>
                  </a:lnTo>
                  <a:lnTo>
                    <a:pt x="3934876" y="43849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A32A2CC4-8974-43DF-A9FC-60A48FAF33F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854" y="1696774"/>
              <a:ext cx="3889236" cy="4232404"/>
            </a:xfrm>
            <a:prstGeom prst="rect">
              <a:avLst/>
            </a:prstGeom>
          </p:spPr>
        </p:pic>
      </p:grpSp>
      <p:pic>
        <p:nvPicPr>
          <p:cNvPr id="10" name="object 8">
            <a:extLst>
              <a:ext uri="{FF2B5EF4-FFF2-40B4-BE49-F238E27FC236}">
                <a16:creationId xmlns:a16="http://schemas.microsoft.com/office/drawing/2014/main" id="{E7702351-AE7F-48FF-A26A-A96C68F7B51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03626" y="1272580"/>
            <a:ext cx="193031" cy="171584"/>
          </a:xfrm>
          <a:prstGeom prst="rect">
            <a:avLst/>
          </a:prstGeom>
        </p:spPr>
      </p:pic>
      <p:sp>
        <p:nvSpPr>
          <p:cNvPr id="11" name="object 9">
            <a:extLst>
              <a:ext uri="{FF2B5EF4-FFF2-40B4-BE49-F238E27FC236}">
                <a16:creationId xmlns:a16="http://schemas.microsoft.com/office/drawing/2014/main" id="{271D05F0-80BB-49C7-BF81-F16407197CC2}"/>
              </a:ext>
            </a:extLst>
          </p:cNvPr>
          <p:cNvSpPr txBox="1"/>
          <p:nvPr/>
        </p:nvSpPr>
        <p:spPr>
          <a:xfrm>
            <a:off x="3994100" y="1234458"/>
            <a:ext cx="2021205" cy="40530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8131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四大核心指标分类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86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构建全面的数据监控体系，精准把控运营状态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0">
            <a:extLst>
              <a:ext uri="{FF2B5EF4-FFF2-40B4-BE49-F238E27FC236}">
                <a16:creationId xmlns:a16="http://schemas.microsoft.com/office/drawing/2014/main" id="{1FD289CD-BCD4-4AB3-AD9E-33272BDC026A}"/>
              </a:ext>
            </a:extLst>
          </p:cNvPr>
          <p:cNvGrpSpPr/>
          <p:nvPr/>
        </p:nvGrpSpPr>
        <p:grpSpPr>
          <a:xfrm>
            <a:off x="4003625" y="1844528"/>
            <a:ext cx="2216468" cy="843915"/>
            <a:chOff x="5338167" y="2459370"/>
            <a:chExt cx="2955290" cy="1125220"/>
          </a:xfrm>
        </p:grpSpPr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A2C9ECB1-9C8D-4706-B450-8653A882F36C}"/>
                </a:ext>
              </a:extLst>
            </p:cNvPr>
            <p:cNvSpPr/>
            <p:nvPr/>
          </p:nvSpPr>
          <p:spPr>
            <a:xfrm>
              <a:off x="5357232" y="2459370"/>
              <a:ext cx="2936240" cy="1125220"/>
            </a:xfrm>
            <a:custGeom>
              <a:avLst/>
              <a:gdLst/>
              <a:ahLst/>
              <a:cxnLst/>
              <a:rect l="l" t="t" r="r" b="b"/>
              <a:pathLst>
                <a:path w="2936240" h="1125220">
                  <a:moveTo>
                    <a:pt x="2829113" y="1124828"/>
                  </a:moveTo>
                  <a:lnTo>
                    <a:pt x="89065" y="1124828"/>
                  </a:lnTo>
                  <a:lnTo>
                    <a:pt x="82866" y="1124095"/>
                  </a:lnTo>
                  <a:lnTo>
                    <a:pt x="47569" y="1109722"/>
                  </a:lnTo>
                  <a:lnTo>
                    <a:pt x="19542" y="1080235"/>
                  </a:lnTo>
                  <a:lnTo>
                    <a:pt x="3052" y="1040121"/>
                  </a:lnTo>
                  <a:lnTo>
                    <a:pt x="0" y="1017949"/>
                  </a:lnTo>
                  <a:lnTo>
                    <a:pt x="0" y="101043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29113" y="0"/>
                  </a:lnTo>
                  <a:lnTo>
                    <a:pt x="2872316" y="11581"/>
                  </a:lnTo>
                  <a:lnTo>
                    <a:pt x="2907799" y="38814"/>
                  </a:lnTo>
                  <a:lnTo>
                    <a:pt x="2930159" y="77553"/>
                  </a:lnTo>
                  <a:lnTo>
                    <a:pt x="2935992" y="106878"/>
                  </a:lnTo>
                  <a:lnTo>
                    <a:pt x="2935992" y="1017949"/>
                  </a:lnTo>
                  <a:lnTo>
                    <a:pt x="2924410" y="1061152"/>
                  </a:lnTo>
                  <a:lnTo>
                    <a:pt x="2897177" y="1096635"/>
                  </a:lnTo>
                  <a:lnTo>
                    <a:pt x="2858438" y="1118994"/>
                  </a:lnTo>
                  <a:lnTo>
                    <a:pt x="2836552" y="1124095"/>
                  </a:lnTo>
                  <a:lnTo>
                    <a:pt x="2829113" y="1124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AA15FCA9-D336-42D4-884A-E0B31AD85C9C}"/>
                </a:ext>
              </a:extLst>
            </p:cNvPr>
            <p:cNvSpPr/>
            <p:nvPr/>
          </p:nvSpPr>
          <p:spPr>
            <a:xfrm>
              <a:off x="5338167" y="2459370"/>
              <a:ext cx="114935" cy="1125220"/>
            </a:xfrm>
            <a:custGeom>
              <a:avLst/>
              <a:gdLst/>
              <a:ahLst/>
              <a:cxnLst/>
              <a:rect l="l" t="t" r="r" b="b"/>
              <a:pathLst>
                <a:path w="114935" h="1125220">
                  <a:moveTo>
                    <a:pt x="114389" y="1124828"/>
                  </a:moveTo>
                  <a:lnTo>
                    <a:pt x="70613" y="1116120"/>
                  </a:lnTo>
                  <a:lnTo>
                    <a:pt x="33503" y="1091324"/>
                  </a:lnTo>
                  <a:lnTo>
                    <a:pt x="8706" y="1054213"/>
                  </a:lnTo>
                  <a:lnTo>
                    <a:pt x="0" y="1010439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010439"/>
                  </a:lnTo>
                  <a:lnTo>
                    <a:pt x="43934" y="1054213"/>
                  </a:lnTo>
                  <a:lnTo>
                    <a:pt x="60465" y="1091324"/>
                  </a:lnTo>
                  <a:lnTo>
                    <a:pt x="92284" y="1119929"/>
                  </a:lnTo>
                  <a:lnTo>
                    <a:pt x="106876" y="1124283"/>
                  </a:lnTo>
                  <a:lnTo>
                    <a:pt x="114389" y="112482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3B07D6CB-E54A-4555-9630-5F4B5D2D4959}"/>
                </a:ext>
              </a:extLst>
            </p:cNvPr>
            <p:cNvSpPr/>
            <p:nvPr/>
          </p:nvSpPr>
          <p:spPr>
            <a:xfrm>
              <a:off x="5566945" y="2650018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4">
              <a:extLst>
                <a:ext uri="{FF2B5EF4-FFF2-40B4-BE49-F238E27FC236}">
                  <a16:creationId xmlns:a16="http://schemas.microsoft.com/office/drawing/2014/main" id="{E2995A4D-CE61-422F-9C46-13428EDAF08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33672" y="2707213"/>
              <a:ext cx="171583" cy="190648"/>
            </a:xfrm>
            <a:prstGeom prst="rect">
              <a:avLst/>
            </a:prstGeom>
          </p:spPr>
        </p:pic>
      </p:grpSp>
      <p:sp>
        <p:nvSpPr>
          <p:cNvPr id="17" name="object 15">
            <a:extLst>
              <a:ext uri="{FF2B5EF4-FFF2-40B4-BE49-F238E27FC236}">
                <a16:creationId xmlns:a16="http://schemas.microsoft.com/office/drawing/2014/main" id="{EA8A31C5-E68A-4BCF-8EF0-B82541FC74C7}"/>
              </a:ext>
            </a:extLst>
          </p:cNvPr>
          <p:cNvSpPr txBox="1"/>
          <p:nvPr/>
        </p:nvSpPr>
        <p:spPr>
          <a:xfrm>
            <a:off x="4165684" y="2013735"/>
            <a:ext cx="1882140" cy="4823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用户数量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686"/>
              </a:spcBef>
            </a:pP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关注 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DAU/MAU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 变化趋势，监测用户规模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增长与活跃度。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6">
            <a:extLst>
              <a:ext uri="{FF2B5EF4-FFF2-40B4-BE49-F238E27FC236}">
                <a16:creationId xmlns:a16="http://schemas.microsoft.com/office/drawing/2014/main" id="{01A71722-6A14-46BC-A898-19F8B48D787D}"/>
              </a:ext>
            </a:extLst>
          </p:cNvPr>
          <p:cNvGrpSpPr/>
          <p:nvPr/>
        </p:nvGrpSpPr>
        <p:grpSpPr>
          <a:xfrm>
            <a:off x="6362904" y="1844528"/>
            <a:ext cx="2216468" cy="843915"/>
            <a:chOff x="8483872" y="2459370"/>
            <a:chExt cx="2955290" cy="1125220"/>
          </a:xfrm>
        </p:grpSpPr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B8843D7F-6D21-44EA-8F70-FE9B07F91088}"/>
                </a:ext>
              </a:extLst>
            </p:cNvPr>
            <p:cNvSpPr/>
            <p:nvPr/>
          </p:nvSpPr>
          <p:spPr>
            <a:xfrm>
              <a:off x="8502938" y="2459370"/>
              <a:ext cx="2936240" cy="1125220"/>
            </a:xfrm>
            <a:custGeom>
              <a:avLst/>
              <a:gdLst/>
              <a:ahLst/>
              <a:cxnLst/>
              <a:rect l="l" t="t" r="r" b="b"/>
              <a:pathLst>
                <a:path w="2936240" h="1125220">
                  <a:moveTo>
                    <a:pt x="2829113" y="1124828"/>
                  </a:moveTo>
                  <a:lnTo>
                    <a:pt x="89065" y="1124828"/>
                  </a:lnTo>
                  <a:lnTo>
                    <a:pt x="82866" y="1124095"/>
                  </a:lnTo>
                  <a:lnTo>
                    <a:pt x="47569" y="1109722"/>
                  </a:lnTo>
                  <a:lnTo>
                    <a:pt x="19542" y="1080235"/>
                  </a:lnTo>
                  <a:lnTo>
                    <a:pt x="3052" y="1040121"/>
                  </a:lnTo>
                  <a:lnTo>
                    <a:pt x="0" y="1017949"/>
                  </a:lnTo>
                  <a:lnTo>
                    <a:pt x="0" y="101043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29113" y="0"/>
                  </a:lnTo>
                  <a:lnTo>
                    <a:pt x="2872316" y="11581"/>
                  </a:lnTo>
                  <a:lnTo>
                    <a:pt x="2907799" y="38814"/>
                  </a:lnTo>
                  <a:lnTo>
                    <a:pt x="2930159" y="77553"/>
                  </a:lnTo>
                  <a:lnTo>
                    <a:pt x="2935992" y="106878"/>
                  </a:lnTo>
                  <a:lnTo>
                    <a:pt x="2935992" y="1017949"/>
                  </a:lnTo>
                  <a:lnTo>
                    <a:pt x="2924410" y="1061152"/>
                  </a:lnTo>
                  <a:lnTo>
                    <a:pt x="2897177" y="1096635"/>
                  </a:lnTo>
                  <a:lnTo>
                    <a:pt x="2858438" y="1118994"/>
                  </a:lnTo>
                  <a:lnTo>
                    <a:pt x="2836552" y="1124095"/>
                  </a:lnTo>
                  <a:lnTo>
                    <a:pt x="2829113" y="1124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03EE2A8F-4F31-457D-893B-BC0878981A9D}"/>
                </a:ext>
              </a:extLst>
            </p:cNvPr>
            <p:cNvSpPr/>
            <p:nvPr/>
          </p:nvSpPr>
          <p:spPr>
            <a:xfrm>
              <a:off x="8483872" y="2459370"/>
              <a:ext cx="114935" cy="1125220"/>
            </a:xfrm>
            <a:custGeom>
              <a:avLst/>
              <a:gdLst/>
              <a:ahLst/>
              <a:cxnLst/>
              <a:rect l="l" t="t" r="r" b="b"/>
              <a:pathLst>
                <a:path w="114934" h="1125220">
                  <a:moveTo>
                    <a:pt x="114389" y="1124828"/>
                  </a:moveTo>
                  <a:lnTo>
                    <a:pt x="70613" y="1116120"/>
                  </a:lnTo>
                  <a:lnTo>
                    <a:pt x="33503" y="1091324"/>
                  </a:lnTo>
                  <a:lnTo>
                    <a:pt x="8706" y="1054213"/>
                  </a:lnTo>
                  <a:lnTo>
                    <a:pt x="0" y="1010439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010439"/>
                  </a:lnTo>
                  <a:lnTo>
                    <a:pt x="43934" y="1054213"/>
                  </a:lnTo>
                  <a:lnTo>
                    <a:pt x="60465" y="1091324"/>
                  </a:lnTo>
                  <a:lnTo>
                    <a:pt x="92284" y="1119929"/>
                  </a:lnTo>
                  <a:lnTo>
                    <a:pt x="106876" y="1124283"/>
                  </a:lnTo>
                  <a:lnTo>
                    <a:pt x="114389" y="1124828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8FE4E0DB-962E-49C1-9979-A168517D6938}"/>
                </a:ext>
              </a:extLst>
            </p:cNvPr>
            <p:cNvSpPr/>
            <p:nvPr/>
          </p:nvSpPr>
          <p:spPr>
            <a:xfrm>
              <a:off x="8712651" y="2650018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0">
              <a:extLst>
                <a:ext uri="{FF2B5EF4-FFF2-40B4-BE49-F238E27FC236}">
                  <a16:creationId xmlns:a16="http://schemas.microsoft.com/office/drawing/2014/main" id="{F177C2C1-A461-426D-BACA-B8D92DDE496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27041" y="2707213"/>
              <a:ext cx="76259" cy="190648"/>
            </a:xfrm>
            <a:prstGeom prst="rect">
              <a:avLst/>
            </a:prstGeom>
          </p:spPr>
        </p:pic>
      </p:grpSp>
      <p:sp>
        <p:nvSpPr>
          <p:cNvPr id="23" name="object 21">
            <a:extLst>
              <a:ext uri="{FF2B5EF4-FFF2-40B4-BE49-F238E27FC236}">
                <a16:creationId xmlns:a16="http://schemas.microsoft.com/office/drawing/2014/main" id="{CF034099-E1B1-4BE8-9991-45E64428FCF5}"/>
              </a:ext>
            </a:extLst>
          </p:cNvPr>
          <p:cNvSpPr txBox="1"/>
          <p:nvPr/>
        </p:nvSpPr>
        <p:spPr>
          <a:xfrm>
            <a:off x="6524963" y="2013735"/>
            <a:ext cx="1921193" cy="4823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用户行为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686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分析停留时长、点击路径与转化漏斗，优化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交互体验。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2">
            <a:extLst>
              <a:ext uri="{FF2B5EF4-FFF2-40B4-BE49-F238E27FC236}">
                <a16:creationId xmlns:a16="http://schemas.microsoft.com/office/drawing/2014/main" id="{142853E5-9CAC-4496-B464-274BA804BA5B}"/>
              </a:ext>
            </a:extLst>
          </p:cNvPr>
          <p:cNvGrpSpPr/>
          <p:nvPr/>
        </p:nvGrpSpPr>
        <p:grpSpPr>
          <a:xfrm>
            <a:off x="4003625" y="2831136"/>
            <a:ext cx="2216468" cy="851059"/>
            <a:chOff x="5338167" y="3774847"/>
            <a:chExt cx="2955290" cy="1134745"/>
          </a:xfrm>
        </p:grpSpPr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F2A06AF1-5ABB-4CF1-9893-7243BA00329D}"/>
                </a:ext>
              </a:extLst>
            </p:cNvPr>
            <p:cNvSpPr/>
            <p:nvPr/>
          </p:nvSpPr>
          <p:spPr>
            <a:xfrm>
              <a:off x="5357232" y="3774847"/>
              <a:ext cx="2936240" cy="1134745"/>
            </a:xfrm>
            <a:custGeom>
              <a:avLst/>
              <a:gdLst/>
              <a:ahLst/>
              <a:cxnLst/>
              <a:rect l="l" t="t" r="r" b="b"/>
              <a:pathLst>
                <a:path w="2936240" h="1134745">
                  <a:moveTo>
                    <a:pt x="2829113" y="1134360"/>
                  </a:moveTo>
                  <a:lnTo>
                    <a:pt x="89065" y="1134360"/>
                  </a:lnTo>
                  <a:lnTo>
                    <a:pt x="82866" y="1133627"/>
                  </a:lnTo>
                  <a:lnTo>
                    <a:pt x="47569" y="1119255"/>
                  </a:lnTo>
                  <a:lnTo>
                    <a:pt x="19542" y="1089767"/>
                  </a:lnTo>
                  <a:lnTo>
                    <a:pt x="3052" y="1049653"/>
                  </a:lnTo>
                  <a:lnTo>
                    <a:pt x="0" y="1027482"/>
                  </a:lnTo>
                  <a:lnTo>
                    <a:pt x="0" y="101997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29113" y="0"/>
                  </a:lnTo>
                  <a:lnTo>
                    <a:pt x="2872316" y="11581"/>
                  </a:lnTo>
                  <a:lnTo>
                    <a:pt x="2907799" y="38814"/>
                  </a:lnTo>
                  <a:lnTo>
                    <a:pt x="2930159" y="77553"/>
                  </a:lnTo>
                  <a:lnTo>
                    <a:pt x="2935992" y="106878"/>
                  </a:lnTo>
                  <a:lnTo>
                    <a:pt x="2935992" y="1027482"/>
                  </a:lnTo>
                  <a:lnTo>
                    <a:pt x="2924410" y="1070685"/>
                  </a:lnTo>
                  <a:lnTo>
                    <a:pt x="2897177" y="1106167"/>
                  </a:lnTo>
                  <a:lnTo>
                    <a:pt x="2858438" y="1128527"/>
                  </a:lnTo>
                  <a:lnTo>
                    <a:pt x="2836552" y="1133627"/>
                  </a:lnTo>
                  <a:lnTo>
                    <a:pt x="2829113" y="11343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4">
              <a:extLst>
                <a:ext uri="{FF2B5EF4-FFF2-40B4-BE49-F238E27FC236}">
                  <a16:creationId xmlns:a16="http://schemas.microsoft.com/office/drawing/2014/main" id="{17B06493-A4D6-47DB-95C7-15F71359DB3E}"/>
                </a:ext>
              </a:extLst>
            </p:cNvPr>
            <p:cNvSpPr/>
            <p:nvPr/>
          </p:nvSpPr>
          <p:spPr>
            <a:xfrm>
              <a:off x="5338167" y="3774847"/>
              <a:ext cx="114935" cy="1134745"/>
            </a:xfrm>
            <a:custGeom>
              <a:avLst/>
              <a:gdLst/>
              <a:ahLst/>
              <a:cxnLst/>
              <a:rect l="l" t="t" r="r" b="b"/>
              <a:pathLst>
                <a:path w="114935" h="1134745">
                  <a:moveTo>
                    <a:pt x="114389" y="1134360"/>
                  </a:moveTo>
                  <a:lnTo>
                    <a:pt x="70613" y="1125652"/>
                  </a:lnTo>
                  <a:lnTo>
                    <a:pt x="33503" y="1100856"/>
                  </a:lnTo>
                  <a:lnTo>
                    <a:pt x="8706" y="1063745"/>
                  </a:lnTo>
                  <a:lnTo>
                    <a:pt x="0" y="1019971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019971"/>
                  </a:lnTo>
                  <a:lnTo>
                    <a:pt x="43934" y="1063745"/>
                  </a:lnTo>
                  <a:lnTo>
                    <a:pt x="60465" y="1100856"/>
                  </a:lnTo>
                  <a:lnTo>
                    <a:pt x="92284" y="1129461"/>
                  </a:lnTo>
                  <a:lnTo>
                    <a:pt x="106876" y="1133816"/>
                  </a:lnTo>
                  <a:lnTo>
                    <a:pt x="114389" y="1134360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867062F0-46F6-4693-BC9E-3C93EB6AEDDF}"/>
                </a:ext>
              </a:extLst>
            </p:cNvPr>
            <p:cNvSpPr/>
            <p:nvPr/>
          </p:nvSpPr>
          <p:spPr>
            <a:xfrm>
              <a:off x="5566945" y="3965495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6">
              <a:extLst>
                <a:ext uri="{FF2B5EF4-FFF2-40B4-BE49-F238E27FC236}">
                  <a16:creationId xmlns:a16="http://schemas.microsoft.com/office/drawing/2014/main" id="{5CAE8466-0302-47A7-8B7C-B07B1E3229F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52737" y="4022690"/>
              <a:ext cx="133454" cy="190648"/>
            </a:xfrm>
            <a:prstGeom prst="rect">
              <a:avLst/>
            </a:prstGeom>
          </p:spPr>
        </p:pic>
      </p:grpSp>
      <p:sp>
        <p:nvSpPr>
          <p:cNvPr id="29" name="object 27">
            <a:extLst>
              <a:ext uri="{FF2B5EF4-FFF2-40B4-BE49-F238E27FC236}">
                <a16:creationId xmlns:a16="http://schemas.microsoft.com/office/drawing/2014/main" id="{F4B6D5AE-FF77-4310-8B97-FEB2FD0BEC1A}"/>
              </a:ext>
            </a:extLst>
          </p:cNvPr>
          <p:cNvSpPr txBox="1"/>
          <p:nvPr/>
        </p:nvSpPr>
        <p:spPr>
          <a:xfrm>
            <a:off x="4165684" y="3000344"/>
            <a:ext cx="1921193" cy="4823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产品性能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686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监控页面加载速度与系统稳定性，保障基础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服务质量。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8">
            <a:extLst>
              <a:ext uri="{FF2B5EF4-FFF2-40B4-BE49-F238E27FC236}">
                <a16:creationId xmlns:a16="http://schemas.microsoft.com/office/drawing/2014/main" id="{2F0B7C6E-2FF7-4A16-A97E-EA4ACD046302}"/>
              </a:ext>
            </a:extLst>
          </p:cNvPr>
          <p:cNvGrpSpPr/>
          <p:nvPr/>
        </p:nvGrpSpPr>
        <p:grpSpPr>
          <a:xfrm>
            <a:off x="6362904" y="2831136"/>
            <a:ext cx="2216468" cy="851059"/>
            <a:chOff x="8483872" y="3774847"/>
            <a:chExt cx="2955290" cy="1134745"/>
          </a:xfrm>
        </p:grpSpPr>
        <p:sp>
          <p:nvSpPr>
            <p:cNvPr id="31" name="object 29">
              <a:extLst>
                <a:ext uri="{FF2B5EF4-FFF2-40B4-BE49-F238E27FC236}">
                  <a16:creationId xmlns:a16="http://schemas.microsoft.com/office/drawing/2014/main" id="{3C50BA92-D1E6-44EE-9169-78E069E6A926}"/>
                </a:ext>
              </a:extLst>
            </p:cNvPr>
            <p:cNvSpPr/>
            <p:nvPr/>
          </p:nvSpPr>
          <p:spPr>
            <a:xfrm>
              <a:off x="8502938" y="3774847"/>
              <a:ext cx="2936240" cy="1134745"/>
            </a:xfrm>
            <a:custGeom>
              <a:avLst/>
              <a:gdLst/>
              <a:ahLst/>
              <a:cxnLst/>
              <a:rect l="l" t="t" r="r" b="b"/>
              <a:pathLst>
                <a:path w="2936240" h="1134745">
                  <a:moveTo>
                    <a:pt x="2829113" y="1134360"/>
                  </a:moveTo>
                  <a:lnTo>
                    <a:pt x="89065" y="1134360"/>
                  </a:lnTo>
                  <a:lnTo>
                    <a:pt x="82866" y="1133627"/>
                  </a:lnTo>
                  <a:lnTo>
                    <a:pt x="47569" y="1119255"/>
                  </a:lnTo>
                  <a:lnTo>
                    <a:pt x="19542" y="1089767"/>
                  </a:lnTo>
                  <a:lnTo>
                    <a:pt x="3052" y="1049653"/>
                  </a:lnTo>
                  <a:lnTo>
                    <a:pt x="0" y="1027482"/>
                  </a:lnTo>
                  <a:lnTo>
                    <a:pt x="0" y="101997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29113" y="0"/>
                  </a:lnTo>
                  <a:lnTo>
                    <a:pt x="2872316" y="11581"/>
                  </a:lnTo>
                  <a:lnTo>
                    <a:pt x="2907799" y="38814"/>
                  </a:lnTo>
                  <a:lnTo>
                    <a:pt x="2930159" y="77553"/>
                  </a:lnTo>
                  <a:lnTo>
                    <a:pt x="2935992" y="106878"/>
                  </a:lnTo>
                  <a:lnTo>
                    <a:pt x="2935992" y="1027482"/>
                  </a:lnTo>
                  <a:lnTo>
                    <a:pt x="2924410" y="1070685"/>
                  </a:lnTo>
                  <a:lnTo>
                    <a:pt x="2897177" y="1106167"/>
                  </a:lnTo>
                  <a:lnTo>
                    <a:pt x="2858438" y="1128527"/>
                  </a:lnTo>
                  <a:lnTo>
                    <a:pt x="2836552" y="1133627"/>
                  </a:lnTo>
                  <a:lnTo>
                    <a:pt x="2829113" y="11343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0">
              <a:extLst>
                <a:ext uri="{FF2B5EF4-FFF2-40B4-BE49-F238E27FC236}">
                  <a16:creationId xmlns:a16="http://schemas.microsoft.com/office/drawing/2014/main" id="{23A814F3-65F8-4D4B-A1F1-EF5D309A3643}"/>
                </a:ext>
              </a:extLst>
            </p:cNvPr>
            <p:cNvSpPr/>
            <p:nvPr/>
          </p:nvSpPr>
          <p:spPr>
            <a:xfrm>
              <a:off x="8483872" y="3774847"/>
              <a:ext cx="114935" cy="1134745"/>
            </a:xfrm>
            <a:custGeom>
              <a:avLst/>
              <a:gdLst/>
              <a:ahLst/>
              <a:cxnLst/>
              <a:rect l="l" t="t" r="r" b="b"/>
              <a:pathLst>
                <a:path w="114934" h="1134745">
                  <a:moveTo>
                    <a:pt x="114389" y="1134360"/>
                  </a:moveTo>
                  <a:lnTo>
                    <a:pt x="70613" y="1125652"/>
                  </a:lnTo>
                  <a:lnTo>
                    <a:pt x="33503" y="1100856"/>
                  </a:lnTo>
                  <a:lnTo>
                    <a:pt x="8706" y="1063745"/>
                  </a:lnTo>
                  <a:lnTo>
                    <a:pt x="0" y="1019971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019971"/>
                  </a:lnTo>
                  <a:lnTo>
                    <a:pt x="43934" y="1063745"/>
                  </a:lnTo>
                  <a:lnTo>
                    <a:pt x="60465" y="1100856"/>
                  </a:lnTo>
                  <a:lnTo>
                    <a:pt x="92284" y="1129461"/>
                  </a:lnTo>
                  <a:lnTo>
                    <a:pt x="106876" y="1133816"/>
                  </a:lnTo>
                  <a:lnTo>
                    <a:pt x="114389" y="1134360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1">
              <a:extLst>
                <a:ext uri="{FF2B5EF4-FFF2-40B4-BE49-F238E27FC236}">
                  <a16:creationId xmlns:a16="http://schemas.microsoft.com/office/drawing/2014/main" id="{796D3AF4-39CC-475E-8B45-B0F9F0AFC185}"/>
                </a:ext>
              </a:extLst>
            </p:cNvPr>
            <p:cNvSpPr/>
            <p:nvPr/>
          </p:nvSpPr>
          <p:spPr>
            <a:xfrm>
              <a:off x="8712651" y="3965495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2">
              <a:extLst>
                <a:ext uri="{FF2B5EF4-FFF2-40B4-BE49-F238E27FC236}">
                  <a16:creationId xmlns:a16="http://schemas.microsoft.com/office/drawing/2014/main" id="{A855082F-0547-4EF3-B280-D2C6C018F62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88911" y="4022690"/>
              <a:ext cx="152519" cy="190648"/>
            </a:xfrm>
            <a:prstGeom prst="rect">
              <a:avLst/>
            </a:prstGeom>
          </p:spPr>
        </p:pic>
      </p:grpSp>
      <p:sp>
        <p:nvSpPr>
          <p:cNvPr id="35" name="object 33">
            <a:extLst>
              <a:ext uri="{FF2B5EF4-FFF2-40B4-BE49-F238E27FC236}">
                <a16:creationId xmlns:a16="http://schemas.microsoft.com/office/drawing/2014/main" id="{4E6C011D-9A2B-4E99-A22F-9148EE025ED5}"/>
              </a:ext>
            </a:extLst>
          </p:cNvPr>
          <p:cNvSpPr txBox="1"/>
          <p:nvPr/>
        </p:nvSpPr>
        <p:spPr>
          <a:xfrm>
            <a:off x="6524964" y="3000344"/>
            <a:ext cx="1825466" cy="4823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渠道贡献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686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评估各来源占比与 ROI，优化投放策略与资源配置。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34">
            <a:extLst>
              <a:ext uri="{FF2B5EF4-FFF2-40B4-BE49-F238E27FC236}">
                <a16:creationId xmlns:a16="http://schemas.microsoft.com/office/drawing/2014/main" id="{4249238C-904A-42A8-816C-0F6B37A60D26}"/>
              </a:ext>
            </a:extLst>
          </p:cNvPr>
          <p:cNvGrpSpPr/>
          <p:nvPr/>
        </p:nvGrpSpPr>
        <p:grpSpPr>
          <a:xfrm>
            <a:off x="4003390" y="3853254"/>
            <a:ext cx="4576286" cy="630079"/>
            <a:chOff x="5337853" y="5137672"/>
            <a:chExt cx="6101715" cy="840105"/>
          </a:xfrm>
        </p:grpSpPr>
        <p:sp>
          <p:nvSpPr>
            <p:cNvPr id="37" name="object 35">
              <a:extLst>
                <a:ext uri="{FF2B5EF4-FFF2-40B4-BE49-F238E27FC236}">
                  <a16:creationId xmlns:a16="http://schemas.microsoft.com/office/drawing/2014/main" id="{DB1678E9-2067-444C-AC3F-34EBC4880577}"/>
                </a:ext>
              </a:extLst>
            </p:cNvPr>
            <p:cNvSpPr/>
            <p:nvPr/>
          </p:nvSpPr>
          <p:spPr>
            <a:xfrm>
              <a:off x="5342933" y="5142752"/>
              <a:ext cx="6091555" cy="829944"/>
            </a:xfrm>
            <a:custGeom>
              <a:avLst/>
              <a:gdLst/>
              <a:ahLst/>
              <a:cxnLst/>
              <a:rect l="l" t="t" r="r" b="b"/>
              <a:pathLst>
                <a:path w="6091555" h="829945">
                  <a:moveTo>
                    <a:pt x="6024430" y="829322"/>
                  </a:moveTo>
                  <a:lnTo>
                    <a:pt x="66798" y="829322"/>
                  </a:lnTo>
                  <a:lnTo>
                    <a:pt x="62149" y="828864"/>
                  </a:lnTo>
                  <a:lnTo>
                    <a:pt x="24259" y="811701"/>
                  </a:lnTo>
                  <a:lnTo>
                    <a:pt x="2289" y="776380"/>
                  </a:lnTo>
                  <a:lnTo>
                    <a:pt x="0" y="762523"/>
                  </a:lnTo>
                  <a:lnTo>
                    <a:pt x="0" y="757829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6024430" y="0"/>
                  </a:lnTo>
                  <a:lnTo>
                    <a:pt x="6063359" y="14656"/>
                  </a:lnTo>
                  <a:lnTo>
                    <a:pt x="6087584" y="48470"/>
                  </a:lnTo>
                  <a:lnTo>
                    <a:pt x="6091230" y="66798"/>
                  </a:lnTo>
                  <a:lnTo>
                    <a:pt x="6091230" y="762523"/>
                  </a:lnTo>
                  <a:lnTo>
                    <a:pt x="6076573" y="801451"/>
                  </a:lnTo>
                  <a:lnTo>
                    <a:pt x="6042758" y="825676"/>
                  </a:lnTo>
                  <a:lnTo>
                    <a:pt x="6029079" y="828864"/>
                  </a:lnTo>
                  <a:lnTo>
                    <a:pt x="6024430" y="82932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6">
              <a:extLst>
                <a:ext uri="{FF2B5EF4-FFF2-40B4-BE49-F238E27FC236}">
                  <a16:creationId xmlns:a16="http://schemas.microsoft.com/office/drawing/2014/main" id="{85EEA452-000C-47A6-9A93-B9AE92DE1EDC}"/>
                </a:ext>
              </a:extLst>
            </p:cNvPr>
            <p:cNvSpPr/>
            <p:nvPr/>
          </p:nvSpPr>
          <p:spPr>
            <a:xfrm>
              <a:off x="5342933" y="5142752"/>
              <a:ext cx="6091555" cy="829944"/>
            </a:xfrm>
            <a:custGeom>
              <a:avLst/>
              <a:gdLst/>
              <a:ahLst/>
              <a:cxnLst/>
              <a:rect l="l" t="t" r="r" b="b"/>
              <a:pathLst>
                <a:path w="6091555" h="829945">
                  <a:moveTo>
                    <a:pt x="0" y="757829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6019737" y="0"/>
                  </a:lnTo>
                  <a:lnTo>
                    <a:pt x="6024430" y="0"/>
                  </a:lnTo>
                  <a:lnTo>
                    <a:pt x="6029079" y="457"/>
                  </a:lnTo>
                  <a:lnTo>
                    <a:pt x="6033683" y="1373"/>
                  </a:lnTo>
                  <a:lnTo>
                    <a:pt x="6038287" y="2289"/>
                  </a:lnTo>
                  <a:lnTo>
                    <a:pt x="6073609" y="24259"/>
                  </a:lnTo>
                  <a:lnTo>
                    <a:pt x="6090772" y="62149"/>
                  </a:lnTo>
                  <a:lnTo>
                    <a:pt x="6091230" y="66798"/>
                  </a:lnTo>
                  <a:lnTo>
                    <a:pt x="6091230" y="71493"/>
                  </a:lnTo>
                  <a:lnTo>
                    <a:pt x="6091230" y="757829"/>
                  </a:lnTo>
                  <a:lnTo>
                    <a:pt x="6091230" y="762523"/>
                  </a:lnTo>
                  <a:lnTo>
                    <a:pt x="6090772" y="767172"/>
                  </a:lnTo>
                  <a:lnTo>
                    <a:pt x="6073609" y="805063"/>
                  </a:lnTo>
                  <a:lnTo>
                    <a:pt x="6038287" y="827032"/>
                  </a:lnTo>
                  <a:lnTo>
                    <a:pt x="6033683" y="827948"/>
                  </a:lnTo>
                  <a:lnTo>
                    <a:pt x="6029079" y="828864"/>
                  </a:lnTo>
                  <a:lnTo>
                    <a:pt x="6024430" y="829322"/>
                  </a:lnTo>
                  <a:lnTo>
                    <a:pt x="6019737" y="829322"/>
                  </a:lnTo>
                  <a:lnTo>
                    <a:pt x="71493" y="829322"/>
                  </a:lnTo>
                  <a:lnTo>
                    <a:pt x="66798" y="829322"/>
                  </a:lnTo>
                  <a:lnTo>
                    <a:pt x="62149" y="828864"/>
                  </a:lnTo>
                  <a:lnTo>
                    <a:pt x="57545" y="827948"/>
                  </a:lnTo>
                  <a:lnTo>
                    <a:pt x="52941" y="827032"/>
                  </a:lnTo>
                  <a:lnTo>
                    <a:pt x="17620" y="805063"/>
                  </a:lnTo>
                  <a:lnTo>
                    <a:pt x="1373" y="771776"/>
                  </a:lnTo>
                  <a:lnTo>
                    <a:pt x="457" y="767172"/>
                  </a:lnTo>
                  <a:lnTo>
                    <a:pt x="0" y="762523"/>
                  </a:lnTo>
                  <a:lnTo>
                    <a:pt x="0" y="757829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7">
              <a:extLst>
                <a:ext uri="{FF2B5EF4-FFF2-40B4-BE49-F238E27FC236}">
                  <a16:creationId xmlns:a16="http://schemas.microsoft.com/office/drawing/2014/main" id="{9F7C27A7-0CEF-4257-AD7C-78F830B98C22}"/>
                </a:ext>
              </a:extLst>
            </p:cNvPr>
            <p:cNvSpPr/>
            <p:nvPr/>
          </p:nvSpPr>
          <p:spPr>
            <a:xfrm>
              <a:off x="5500218" y="532863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1F293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38">
              <a:extLst>
                <a:ext uri="{FF2B5EF4-FFF2-40B4-BE49-F238E27FC236}">
                  <a16:creationId xmlns:a16="http://schemas.microsoft.com/office/drawing/2014/main" id="{D744D72A-A149-4CED-BFB7-94AE4C32414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43205" y="5462089"/>
              <a:ext cx="171583" cy="190648"/>
            </a:xfrm>
            <a:prstGeom prst="rect">
              <a:avLst/>
            </a:prstGeom>
          </p:spPr>
        </p:pic>
        <p:sp>
          <p:nvSpPr>
            <p:cNvPr id="41" name="object 39">
              <a:extLst>
                <a:ext uri="{FF2B5EF4-FFF2-40B4-BE49-F238E27FC236}">
                  <a16:creationId xmlns:a16="http://schemas.microsoft.com/office/drawing/2014/main" id="{F1A1548D-46DE-472A-9584-9220538D91C8}"/>
                </a:ext>
              </a:extLst>
            </p:cNvPr>
            <p:cNvSpPr/>
            <p:nvPr/>
          </p:nvSpPr>
          <p:spPr>
            <a:xfrm>
              <a:off x="6115061" y="5571711"/>
              <a:ext cx="829944" cy="238760"/>
            </a:xfrm>
            <a:custGeom>
              <a:avLst/>
              <a:gdLst/>
              <a:ahLst/>
              <a:cxnLst/>
              <a:rect l="l" t="t" r="r" b="b"/>
              <a:pathLst>
                <a:path w="829945" h="238760">
                  <a:moveTo>
                    <a:pt x="800383" y="238310"/>
                  </a:moveTo>
                  <a:lnTo>
                    <a:pt x="28939" y="238310"/>
                  </a:lnTo>
                  <a:lnTo>
                    <a:pt x="24683" y="237464"/>
                  </a:lnTo>
                  <a:lnTo>
                    <a:pt x="0" y="209371"/>
                  </a:lnTo>
                  <a:lnTo>
                    <a:pt x="0" y="204947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800383" y="0"/>
                  </a:lnTo>
                  <a:lnTo>
                    <a:pt x="829322" y="28939"/>
                  </a:lnTo>
                  <a:lnTo>
                    <a:pt x="829322" y="209371"/>
                  </a:lnTo>
                  <a:lnTo>
                    <a:pt x="804639" y="237464"/>
                  </a:lnTo>
                  <a:lnTo>
                    <a:pt x="800383" y="2383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40">
              <a:extLst>
                <a:ext uri="{FF2B5EF4-FFF2-40B4-BE49-F238E27FC236}">
                  <a16:creationId xmlns:a16="http://schemas.microsoft.com/office/drawing/2014/main" id="{DDD59EF9-192C-4A90-9CA0-4BDF37D05399}"/>
                </a:ext>
              </a:extLst>
            </p:cNvPr>
            <p:cNvSpPr/>
            <p:nvPr/>
          </p:nvSpPr>
          <p:spPr>
            <a:xfrm>
              <a:off x="6115061" y="5571711"/>
              <a:ext cx="829944" cy="238760"/>
            </a:xfrm>
            <a:custGeom>
              <a:avLst/>
              <a:gdLst/>
              <a:ahLst/>
              <a:cxnLst/>
              <a:rect l="l" t="t" r="r" b="b"/>
              <a:pathLst>
                <a:path w="829945" h="238760">
                  <a:moveTo>
                    <a:pt x="0" y="204947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1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795958" y="0"/>
                  </a:lnTo>
                  <a:lnTo>
                    <a:pt x="800383" y="0"/>
                  </a:lnTo>
                  <a:lnTo>
                    <a:pt x="804639" y="846"/>
                  </a:lnTo>
                  <a:lnTo>
                    <a:pt x="808726" y="2539"/>
                  </a:lnTo>
                  <a:lnTo>
                    <a:pt x="812813" y="4232"/>
                  </a:lnTo>
                  <a:lnTo>
                    <a:pt x="829322" y="33363"/>
                  </a:lnTo>
                  <a:lnTo>
                    <a:pt x="829322" y="204947"/>
                  </a:lnTo>
                  <a:lnTo>
                    <a:pt x="804639" y="237464"/>
                  </a:lnTo>
                  <a:lnTo>
                    <a:pt x="795958" y="238311"/>
                  </a:lnTo>
                  <a:lnTo>
                    <a:pt x="33363" y="238311"/>
                  </a:lnTo>
                  <a:lnTo>
                    <a:pt x="2539" y="217715"/>
                  </a:lnTo>
                  <a:lnTo>
                    <a:pt x="846" y="213627"/>
                  </a:lnTo>
                  <a:lnTo>
                    <a:pt x="0" y="209371"/>
                  </a:lnTo>
                  <a:lnTo>
                    <a:pt x="0" y="204947"/>
                  </a:lnTo>
                  <a:close/>
                </a:path>
              </a:pathLst>
            </a:custGeom>
            <a:ln w="9532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3" name="object 41">
            <a:extLst>
              <a:ext uri="{FF2B5EF4-FFF2-40B4-BE49-F238E27FC236}">
                <a16:creationId xmlns:a16="http://schemas.microsoft.com/office/drawing/2014/main" id="{678BBEB6-A736-43F4-BCBB-2E73EBF5A799}"/>
              </a:ext>
            </a:extLst>
          </p:cNvPr>
          <p:cNvSpPr txBox="1"/>
          <p:nvPr/>
        </p:nvSpPr>
        <p:spPr>
          <a:xfrm>
            <a:off x="4573197" y="3972653"/>
            <a:ext cx="705802" cy="3360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数据处理机制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73819" defTabSz="685800">
              <a:spcBef>
                <a:spcPts val="664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多渠道收集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4" name="object 42">
            <a:extLst>
              <a:ext uri="{FF2B5EF4-FFF2-40B4-BE49-F238E27FC236}">
                <a16:creationId xmlns:a16="http://schemas.microsoft.com/office/drawing/2014/main" id="{DB53A1DC-665F-41FF-881A-B0FC6BB77F6E}"/>
              </a:ext>
            </a:extLst>
          </p:cNvPr>
          <p:cNvGrpSpPr/>
          <p:nvPr/>
        </p:nvGrpSpPr>
        <p:grpSpPr>
          <a:xfrm>
            <a:off x="5269057" y="4174973"/>
            <a:ext cx="665321" cy="186690"/>
            <a:chOff x="7025409" y="5566631"/>
            <a:chExt cx="887094" cy="248920"/>
          </a:xfrm>
        </p:grpSpPr>
        <p:pic>
          <p:nvPicPr>
            <p:cNvPr id="45" name="object 43">
              <a:extLst>
                <a:ext uri="{FF2B5EF4-FFF2-40B4-BE49-F238E27FC236}">
                  <a16:creationId xmlns:a16="http://schemas.microsoft.com/office/drawing/2014/main" id="{3F3DEA33-EADB-4D5E-AFC2-DE527099753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25409" y="5614608"/>
              <a:ext cx="104856" cy="152519"/>
            </a:xfrm>
            <a:prstGeom prst="rect">
              <a:avLst/>
            </a:prstGeom>
          </p:spPr>
        </p:pic>
        <p:sp>
          <p:nvSpPr>
            <p:cNvPr id="46" name="object 44">
              <a:extLst>
                <a:ext uri="{FF2B5EF4-FFF2-40B4-BE49-F238E27FC236}">
                  <a16:creationId xmlns:a16="http://schemas.microsoft.com/office/drawing/2014/main" id="{6655BDB9-C46A-4605-9DBB-B739BF5CBB37}"/>
                </a:ext>
              </a:extLst>
            </p:cNvPr>
            <p:cNvSpPr/>
            <p:nvPr/>
          </p:nvSpPr>
          <p:spPr>
            <a:xfrm>
              <a:off x="7211291" y="5571711"/>
              <a:ext cx="695960" cy="238760"/>
            </a:xfrm>
            <a:custGeom>
              <a:avLst/>
              <a:gdLst/>
              <a:ahLst/>
              <a:cxnLst/>
              <a:rect l="l" t="t" r="r" b="b"/>
              <a:pathLst>
                <a:path w="695959" h="238760">
                  <a:moveTo>
                    <a:pt x="666929" y="238310"/>
                  </a:moveTo>
                  <a:lnTo>
                    <a:pt x="28939" y="238310"/>
                  </a:lnTo>
                  <a:lnTo>
                    <a:pt x="24683" y="237464"/>
                  </a:lnTo>
                  <a:lnTo>
                    <a:pt x="0" y="209371"/>
                  </a:lnTo>
                  <a:lnTo>
                    <a:pt x="0" y="204947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666929" y="0"/>
                  </a:lnTo>
                  <a:lnTo>
                    <a:pt x="695868" y="28939"/>
                  </a:lnTo>
                  <a:lnTo>
                    <a:pt x="695868" y="209371"/>
                  </a:lnTo>
                  <a:lnTo>
                    <a:pt x="671184" y="237464"/>
                  </a:lnTo>
                  <a:lnTo>
                    <a:pt x="666929" y="2383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5">
              <a:extLst>
                <a:ext uri="{FF2B5EF4-FFF2-40B4-BE49-F238E27FC236}">
                  <a16:creationId xmlns:a16="http://schemas.microsoft.com/office/drawing/2014/main" id="{7B27FE06-748D-475E-86FF-7E9DE76882BC}"/>
                </a:ext>
              </a:extLst>
            </p:cNvPr>
            <p:cNvSpPr/>
            <p:nvPr/>
          </p:nvSpPr>
          <p:spPr>
            <a:xfrm>
              <a:off x="7211291" y="5571711"/>
              <a:ext cx="695960" cy="238760"/>
            </a:xfrm>
            <a:custGeom>
              <a:avLst/>
              <a:gdLst/>
              <a:ahLst/>
              <a:cxnLst/>
              <a:rect l="l" t="t" r="r" b="b"/>
              <a:pathLst>
                <a:path w="695959" h="238760">
                  <a:moveTo>
                    <a:pt x="0" y="204947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1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662504" y="0"/>
                  </a:lnTo>
                  <a:lnTo>
                    <a:pt x="666929" y="0"/>
                  </a:lnTo>
                  <a:lnTo>
                    <a:pt x="671184" y="846"/>
                  </a:lnTo>
                  <a:lnTo>
                    <a:pt x="675272" y="2539"/>
                  </a:lnTo>
                  <a:lnTo>
                    <a:pt x="679360" y="4232"/>
                  </a:lnTo>
                  <a:lnTo>
                    <a:pt x="682967" y="6643"/>
                  </a:lnTo>
                  <a:lnTo>
                    <a:pt x="686096" y="9771"/>
                  </a:lnTo>
                  <a:lnTo>
                    <a:pt x="689224" y="12900"/>
                  </a:lnTo>
                  <a:lnTo>
                    <a:pt x="695868" y="33363"/>
                  </a:lnTo>
                  <a:lnTo>
                    <a:pt x="695868" y="204947"/>
                  </a:lnTo>
                  <a:lnTo>
                    <a:pt x="695868" y="209371"/>
                  </a:lnTo>
                  <a:lnTo>
                    <a:pt x="695021" y="213627"/>
                  </a:lnTo>
                  <a:lnTo>
                    <a:pt x="693328" y="217715"/>
                  </a:lnTo>
                  <a:lnTo>
                    <a:pt x="691635" y="221802"/>
                  </a:lnTo>
                  <a:lnTo>
                    <a:pt x="662504" y="238311"/>
                  </a:lnTo>
                  <a:lnTo>
                    <a:pt x="33363" y="238311"/>
                  </a:lnTo>
                  <a:lnTo>
                    <a:pt x="2539" y="217715"/>
                  </a:lnTo>
                  <a:lnTo>
                    <a:pt x="846" y="213627"/>
                  </a:lnTo>
                  <a:lnTo>
                    <a:pt x="0" y="209371"/>
                  </a:lnTo>
                  <a:lnTo>
                    <a:pt x="0" y="204947"/>
                  </a:lnTo>
                  <a:close/>
                </a:path>
              </a:pathLst>
            </a:custGeom>
            <a:ln w="9532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8" name="object 46">
            <a:extLst>
              <a:ext uri="{FF2B5EF4-FFF2-40B4-BE49-F238E27FC236}">
                <a16:creationId xmlns:a16="http://schemas.microsoft.com/office/drawing/2014/main" id="{0EEA1BBB-6E29-47F3-9FDE-6ED76E81BA1F}"/>
              </a:ext>
            </a:extLst>
          </p:cNvPr>
          <p:cNvSpPr txBox="1"/>
          <p:nvPr/>
        </p:nvSpPr>
        <p:spPr>
          <a:xfrm>
            <a:off x="5456139" y="4194281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清洗冗余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9" name="object 47">
            <a:extLst>
              <a:ext uri="{FF2B5EF4-FFF2-40B4-BE49-F238E27FC236}">
                <a16:creationId xmlns:a16="http://schemas.microsoft.com/office/drawing/2014/main" id="{AA7DD491-4C99-4789-9582-6888E2DE43BC}"/>
              </a:ext>
            </a:extLst>
          </p:cNvPr>
          <p:cNvGrpSpPr/>
          <p:nvPr/>
        </p:nvGrpSpPr>
        <p:grpSpPr>
          <a:xfrm>
            <a:off x="5991140" y="4175209"/>
            <a:ext cx="658177" cy="186214"/>
            <a:chOff x="7988186" y="5566945"/>
            <a:chExt cx="877569" cy="248285"/>
          </a:xfrm>
        </p:grpSpPr>
        <p:pic>
          <p:nvPicPr>
            <p:cNvPr id="50" name="object 48">
              <a:extLst>
                <a:ext uri="{FF2B5EF4-FFF2-40B4-BE49-F238E27FC236}">
                  <a16:creationId xmlns:a16="http://schemas.microsoft.com/office/drawing/2014/main" id="{F2F1F73C-57D0-4581-9E5D-18C7FE62958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88186" y="5614608"/>
              <a:ext cx="95324" cy="152519"/>
            </a:xfrm>
            <a:prstGeom prst="rect">
              <a:avLst/>
            </a:prstGeom>
          </p:spPr>
        </p:pic>
        <p:sp>
          <p:nvSpPr>
            <p:cNvPr id="51" name="object 49">
              <a:extLst>
                <a:ext uri="{FF2B5EF4-FFF2-40B4-BE49-F238E27FC236}">
                  <a16:creationId xmlns:a16="http://schemas.microsoft.com/office/drawing/2014/main" id="{10C0761F-16BF-4122-9DEB-ADCC29C11EB9}"/>
                </a:ext>
              </a:extLst>
            </p:cNvPr>
            <p:cNvSpPr/>
            <p:nvPr/>
          </p:nvSpPr>
          <p:spPr>
            <a:xfrm>
              <a:off x="8164535" y="5571712"/>
              <a:ext cx="695960" cy="238760"/>
            </a:xfrm>
            <a:custGeom>
              <a:avLst/>
              <a:gdLst/>
              <a:ahLst/>
              <a:cxnLst/>
              <a:rect l="l" t="t" r="r" b="b"/>
              <a:pathLst>
                <a:path w="695959" h="238760">
                  <a:moveTo>
                    <a:pt x="666928" y="238310"/>
                  </a:moveTo>
                  <a:lnTo>
                    <a:pt x="28939" y="238310"/>
                  </a:lnTo>
                  <a:lnTo>
                    <a:pt x="24683" y="237464"/>
                  </a:lnTo>
                  <a:lnTo>
                    <a:pt x="0" y="209371"/>
                  </a:lnTo>
                  <a:lnTo>
                    <a:pt x="0" y="204947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666928" y="0"/>
                  </a:lnTo>
                  <a:lnTo>
                    <a:pt x="695868" y="28939"/>
                  </a:lnTo>
                  <a:lnTo>
                    <a:pt x="695868" y="209371"/>
                  </a:lnTo>
                  <a:lnTo>
                    <a:pt x="671184" y="237464"/>
                  </a:lnTo>
                  <a:lnTo>
                    <a:pt x="666928" y="2383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50">
              <a:extLst>
                <a:ext uri="{FF2B5EF4-FFF2-40B4-BE49-F238E27FC236}">
                  <a16:creationId xmlns:a16="http://schemas.microsoft.com/office/drawing/2014/main" id="{03B590C4-5014-4AD0-A7F4-D016A0F16CAC}"/>
                </a:ext>
              </a:extLst>
            </p:cNvPr>
            <p:cNvSpPr/>
            <p:nvPr/>
          </p:nvSpPr>
          <p:spPr>
            <a:xfrm>
              <a:off x="8164535" y="5571712"/>
              <a:ext cx="695960" cy="238760"/>
            </a:xfrm>
            <a:custGeom>
              <a:avLst/>
              <a:gdLst/>
              <a:ahLst/>
              <a:cxnLst/>
              <a:rect l="l" t="t" r="r" b="b"/>
              <a:pathLst>
                <a:path w="695959" h="238760">
                  <a:moveTo>
                    <a:pt x="0" y="204947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2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662504" y="0"/>
                  </a:lnTo>
                  <a:lnTo>
                    <a:pt x="666928" y="0"/>
                  </a:lnTo>
                  <a:lnTo>
                    <a:pt x="671184" y="846"/>
                  </a:lnTo>
                  <a:lnTo>
                    <a:pt x="693328" y="20595"/>
                  </a:lnTo>
                  <a:lnTo>
                    <a:pt x="695021" y="24683"/>
                  </a:lnTo>
                  <a:lnTo>
                    <a:pt x="695868" y="28939"/>
                  </a:lnTo>
                  <a:lnTo>
                    <a:pt x="695868" y="33363"/>
                  </a:lnTo>
                  <a:lnTo>
                    <a:pt x="695868" y="204947"/>
                  </a:lnTo>
                  <a:lnTo>
                    <a:pt x="695868" y="209371"/>
                  </a:lnTo>
                  <a:lnTo>
                    <a:pt x="695021" y="213627"/>
                  </a:lnTo>
                  <a:lnTo>
                    <a:pt x="693328" y="217715"/>
                  </a:lnTo>
                  <a:lnTo>
                    <a:pt x="691635" y="221802"/>
                  </a:lnTo>
                  <a:lnTo>
                    <a:pt x="662504" y="238311"/>
                  </a:lnTo>
                  <a:lnTo>
                    <a:pt x="33363" y="238311"/>
                  </a:lnTo>
                  <a:lnTo>
                    <a:pt x="2539" y="217715"/>
                  </a:lnTo>
                  <a:lnTo>
                    <a:pt x="846" y="213627"/>
                  </a:lnTo>
                  <a:lnTo>
                    <a:pt x="0" y="209371"/>
                  </a:lnTo>
                  <a:lnTo>
                    <a:pt x="0" y="204947"/>
                  </a:lnTo>
                  <a:close/>
                </a:path>
              </a:pathLst>
            </a:custGeom>
            <a:ln w="9532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3" name="object 51">
            <a:extLst>
              <a:ext uri="{FF2B5EF4-FFF2-40B4-BE49-F238E27FC236}">
                <a16:creationId xmlns:a16="http://schemas.microsoft.com/office/drawing/2014/main" id="{EBA1BAD4-2CA2-4E28-871A-F0EB8F5A92E1}"/>
              </a:ext>
            </a:extLst>
          </p:cNvPr>
          <p:cNvSpPr txBox="1"/>
          <p:nvPr/>
        </p:nvSpPr>
        <p:spPr>
          <a:xfrm>
            <a:off x="6174646" y="4194281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确保准确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839488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3">
            <a:extLst>
              <a:ext uri="{FF2B5EF4-FFF2-40B4-BE49-F238E27FC236}">
                <a16:creationId xmlns:a16="http://schemas.microsoft.com/office/drawing/2014/main" id="{37641C34-FF30-4876-BE60-3E74657F7A4B}"/>
              </a:ext>
            </a:extLst>
          </p:cNvPr>
          <p:cNvSpPr/>
          <p:nvPr/>
        </p:nvSpPr>
        <p:spPr>
          <a:xfrm>
            <a:off x="629854" y="1173369"/>
            <a:ext cx="2402205" cy="1072515"/>
          </a:xfrm>
          <a:custGeom>
            <a:avLst/>
            <a:gdLst/>
            <a:ahLst/>
            <a:cxnLst/>
            <a:rect l="l" t="t" r="r" b="b"/>
            <a:pathLst>
              <a:path w="3202940" h="1430020">
                <a:moveTo>
                  <a:pt x="3100475" y="1429866"/>
                </a:moveTo>
                <a:lnTo>
                  <a:pt x="102425" y="1429866"/>
                </a:lnTo>
                <a:lnTo>
                  <a:pt x="95296" y="1429164"/>
                </a:lnTo>
                <a:lnTo>
                  <a:pt x="54704" y="1415390"/>
                </a:lnTo>
                <a:lnTo>
                  <a:pt x="22473" y="1387131"/>
                </a:lnTo>
                <a:lnTo>
                  <a:pt x="3510" y="1348689"/>
                </a:lnTo>
                <a:lnTo>
                  <a:pt x="0" y="1327441"/>
                </a:lnTo>
                <a:lnTo>
                  <a:pt x="0" y="1320243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00475" y="0"/>
                </a:lnTo>
                <a:lnTo>
                  <a:pt x="3141877" y="11099"/>
                </a:lnTo>
                <a:lnTo>
                  <a:pt x="3175881" y="37197"/>
                </a:lnTo>
                <a:lnTo>
                  <a:pt x="3197310" y="74322"/>
                </a:lnTo>
                <a:lnTo>
                  <a:pt x="3202900" y="102425"/>
                </a:lnTo>
                <a:lnTo>
                  <a:pt x="3202900" y="1327441"/>
                </a:lnTo>
                <a:lnTo>
                  <a:pt x="3191800" y="1368844"/>
                </a:lnTo>
                <a:lnTo>
                  <a:pt x="3165702" y="1402847"/>
                </a:lnTo>
                <a:lnTo>
                  <a:pt x="3128577" y="1424276"/>
                </a:lnTo>
                <a:lnTo>
                  <a:pt x="3107603" y="1429164"/>
                </a:lnTo>
                <a:lnTo>
                  <a:pt x="3100475" y="14298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grpSp>
        <p:nvGrpSpPr>
          <p:cNvPr id="13" name="object 6">
            <a:extLst>
              <a:ext uri="{FF2B5EF4-FFF2-40B4-BE49-F238E27FC236}">
                <a16:creationId xmlns:a16="http://schemas.microsoft.com/office/drawing/2014/main" id="{359C94E5-C559-41E5-8D58-80CE97303358}"/>
              </a:ext>
            </a:extLst>
          </p:cNvPr>
          <p:cNvGrpSpPr/>
          <p:nvPr/>
        </p:nvGrpSpPr>
        <p:grpSpPr>
          <a:xfrm>
            <a:off x="629647" y="1169559"/>
            <a:ext cx="2416969" cy="1080135"/>
            <a:chOff x="4622920" y="1801317"/>
            <a:chExt cx="3222625" cy="1440180"/>
          </a:xfrm>
        </p:grpSpPr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E878F641-3199-4B19-A1EA-CEDF647ADE61}"/>
                </a:ext>
              </a:extLst>
            </p:cNvPr>
            <p:cNvSpPr/>
            <p:nvPr/>
          </p:nvSpPr>
          <p:spPr>
            <a:xfrm>
              <a:off x="4628000" y="1806397"/>
              <a:ext cx="3212465" cy="1430020"/>
            </a:xfrm>
            <a:custGeom>
              <a:avLst/>
              <a:gdLst/>
              <a:ahLst/>
              <a:cxnLst/>
              <a:rect l="l" t="t" r="r" b="b"/>
              <a:pathLst>
                <a:path w="3212465" h="1430020">
                  <a:moveTo>
                    <a:pt x="0" y="1320243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02809" y="0"/>
                  </a:lnTo>
                  <a:lnTo>
                    <a:pt x="3110007" y="0"/>
                  </a:lnTo>
                  <a:lnTo>
                    <a:pt x="3117136" y="702"/>
                  </a:lnTo>
                  <a:lnTo>
                    <a:pt x="3124195" y="2106"/>
                  </a:lnTo>
                  <a:lnTo>
                    <a:pt x="3131255" y="3510"/>
                  </a:lnTo>
                  <a:lnTo>
                    <a:pt x="3163712" y="18474"/>
                  </a:lnTo>
                  <a:lnTo>
                    <a:pt x="3169697" y="22473"/>
                  </a:lnTo>
                  <a:lnTo>
                    <a:pt x="3197956" y="54704"/>
                  </a:lnTo>
                  <a:lnTo>
                    <a:pt x="3204088" y="67672"/>
                  </a:lnTo>
                  <a:lnTo>
                    <a:pt x="3206842" y="74322"/>
                  </a:lnTo>
                  <a:lnTo>
                    <a:pt x="3212432" y="109623"/>
                  </a:lnTo>
                  <a:lnTo>
                    <a:pt x="3212432" y="1320243"/>
                  </a:lnTo>
                  <a:lnTo>
                    <a:pt x="3204088" y="1362194"/>
                  </a:lnTo>
                  <a:lnTo>
                    <a:pt x="3201333" y="1368844"/>
                  </a:lnTo>
                  <a:lnTo>
                    <a:pt x="3175234" y="1402847"/>
                  </a:lnTo>
                  <a:lnTo>
                    <a:pt x="3163712" y="1411391"/>
                  </a:lnTo>
                  <a:lnTo>
                    <a:pt x="3157727" y="1415390"/>
                  </a:lnTo>
                  <a:lnTo>
                    <a:pt x="3151410" y="1418767"/>
                  </a:lnTo>
                  <a:lnTo>
                    <a:pt x="3144760" y="1421521"/>
                  </a:lnTo>
                  <a:lnTo>
                    <a:pt x="3138110" y="1424276"/>
                  </a:lnTo>
                  <a:lnTo>
                    <a:pt x="3102809" y="1429866"/>
                  </a:lnTo>
                  <a:lnTo>
                    <a:pt x="109623" y="1429866"/>
                  </a:lnTo>
                  <a:lnTo>
                    <a:pt x="67672" y="1421521"/>
                  </a:lnTo>
                  <a:lnTo>
                    <a:pt x="61022" y="1418767"/>
                  </a:lnTo>
                  <a:lnTo>
                    <a:pt x="54704" y="1415390"/>
                  </a:lnTo>
                  <a:lnTo>
                    <a:pt x="48719" y="1411391"/>
                  </a:lnTo>
                  <a:lnTo>
                    <a:pt x="42734" y="1407392"/>
                  </a:lnTo>
                  <a:lnTo>
                    <a:pt x="18474" y="1381146"/>
                  </a:lnTo>
                  <a:lnTo>
                    <a:pt x="14475" y="1375161"/>
                  </a:lnTo>
                  <a:lnTo>
                    <a:pt x="11099" y="1368844"/>
                  </a:lnTo>
                  <a:lnTo>
                    <a:pt x="8344" y="1362194"/>
                  </a:lnTo>
                  <a:lnTo>
                    <a:pt x="5590" y="1355544"/>
                  </a:lnTo>
                  <a:lnTo>
                    <a:pt x="3510" y="1348689"/>
                  </a:lnTo>
                  <a:lnTo>
                    <a:pt x="2106" y="1341629"/>
                  </a:lnTo>
                  <a:lnTo>
                    <a:pt x="702" y="1334569"/>
                  </a:lnTo>
                  <a:lnTo>
                    <a:pt x="0" y="1327441"/>
                  </a:lnTo>
                  <a:lnTo>
                    <a:pt x="0" y="132024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8">
              <a:extLst>
                <a:ext uri="{FF2B5EF4-FFF2-40B4-BE49-F238E27FC236}">
                  <a16:creationId xmlns:a16="http://schemas.microsoft.com/office/drawing/2014/main" id="{FA018470-51E2-4F09-B561-70ABCFEB1D3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01125" y="2201994"/>
              <a:ext cx="1334542" cy="1029503"/>
            </a:xfrm>
            <a:prstGeom prst="rect">
              <a:avLst/>
            </a:prstGeom>
          </p:spPr>
        </p:pic>
      </p:grpSp>
      <p:sp>
        <p:nvSpPr>
          <p:cNvPr id="16" name="object 9">
            <a:extLst>
              <a:ext uri="{FF2B5EF4-FFF2-40B4-BE49-F238E27FC236}">
                <a16:creationId xmlns:a16="http://schemas.microsoft.com/office/drawing/2014/main" id="{F98CB6FB-7EC4-43B2-8D11-5FFB3395401E}"/>
              </a:ext>
            </a:extLst>
          </p:cNvPr>
          <p:cNvSpPr txBox="1"/>
          <p:nvPr/>
        </p:nvSpPr>
        <p:spPr>
          <a:xfrm>
            <a:off x="858631" y="1374749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01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7" name="object 10">
            <a:extLst>
              <a:ext uri="{FF2B5EF4-FFF2-40B4-BE49-F238E27FC236}">
                <a16:creationId xmlns:a16="http://schemas.microsoft.com/office/drawing/2014/main" id="{C3891B31-F09B-4602-BAAD-9DF5E44C927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3005" y="1748890"/>
            <a:ext cx="214480" cy="228779"/>
          </a:xfrm>
          <a:prstGeom prst="rect">
            <a:avLst/>
          </a:prstGeom>
        </p:spPr>
      </p:pic>
      <p:sp>
        <p:nvSpPr>
          <p:cNvPr id="18" name="object 11">
            <a:extLst>
              <a:ext uri="{FF2B5EF4-FFF2-40B4-BE49-F238E27FC236}">
                <a16:creationId xmlns:a16="http://schemas.microsoft.com/office/drawing/2014/main" id="{2DD4FC93-715A-4F9B-9B3A-12D88B9D20E5}"/>
              </a:ext>
            </a:extLst>
          </p:cNvPr>
          <p:cNvSpPr txBox="1"/>
          <p:nvPr/>
        </p:nvSpPr>
        <p:spPr>
          <a:xfrm>
            <a:off x="1347691" y="1431944"/>
            <a:ext cx="1420654" cy="4957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运营核心与商业模式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439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商业模式验证与创新，构建正向</a:t>
            </a: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循环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EC3FCAA1-1999-45FD-8DB8-EBBA77CABE12}"/>
              </a:ext>
            </a:extLst>
          </p:cNvPr>
          <p:cNvSpPr/>
          <p:nvPr/>
        </p:nvSpPr>
        <p:spPr>
          <a:xfrm>
            <a:off x="3335904" y="1173369"/>
            <a:ext cx="2402205" cy="1072515"/>
          </a:xfrm>
          <a:custGeom>
            <a:avLst/>
            <a:gdLst/>
            <a:ahLst/>
            <a:cxnLst/>
            <a:rect l="l" t="t" r="r" b="b"/>
            <a:pathLst>
              <a:path w="3202940" h="1430020">
                <a:moveTo>
                  <a:pt x="3100475" y="1429866"/>
                </a:moveTo>
                <a:lnTo>
                  <a:pt x="102425" y="1429866"/>
                </a:lnTo>
                <a:lnTo>
                  <a:pt x="95296" y="1429164"/>
                </a:lnTo>
                <a:lnTo>
                  <a:pt x="54704" y="1415390"/>
                </a:lnTo>
                <a:lnTo>
                  <a:pt x="22473" y="1387131"/>
                </a:lnTo>
                <a:lnTo>
                  <a:pt x="3510" y="1348689"/>
                </a:lnTo>
                <a:lnTo>
                  <a:pt x="0" y="1327441"/>
                </a:lnTo>
                <a:lnTo>
                  <a:pt x="0" y="1320243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00475" y="0"/>
                </a:lnTo>
                <a:lnTo>
                  <a:pt x="3141877" y="11099"/>
                </a:lnTo>
                <a:lnTo>
                  <a:pt x="3175881" y="37197"/>
                </a:lnTo>
                <a:lnTo>
                  <a:pt x="3197310" y="74322"/>
                </a:lnTo>
                <a:lnTo>
                  <a:pt x="3202900" y="102425"/>
                </a:lnTo>
                <a:lnTo>
                  <a:pt x="3202900" y="1327441"/>
                </a:lnTo>
                <a:lnTo>
                  <a:pt x="3191800" y="1368844"/>
                </a:lnTo>
                <a:lnTo>
                  <a:pt x="3165702" y="1402847"/>
                </a:lnTo>
                <a:lnTo>
                  <a:pt x="3128577" y="1424276"/>
                </a:lnTo>
                <a:lnTo>
                  <a:pt x="3107603" y="1429164"/>
                </a:lnTo>
                <a:lnTo>
                  <a:pt x="3100475" y="14298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14">
            <a:extLst>
              <a:ext uri="{FF2B5EF4-FFF2-40B4-BE49-F238E27FC236}">
                <a16:creationId xmlns:a16="http://schemas.microsoft.com/office/drawing/2014/main" id="{2AB432E4-D508-4990-AC01-055834C6CBEA}"/>
              </a:ext>
            </a:extLst>
          </p:cNvPr>
          <p:cNvSpPr/>
          <p:nvPr/>
        </p:nvSpPr>
        <p:spPr>
          <a:xfrm>
            <a:off x="3335904" y="1173369"/>
            <a:ext cx="2402205" cy="1072515"/>
          </a:xfrm>
          <a:custGeom>
            <a:avLst/>
            <a:gdLst/>
            <a:ahLst/>
            <a:cxnLst/>
            <a:rect l="l" t="t" r="r" b="b"/>
            <a:pathLst>
              <a:path w="3202940" h="1430020">
                <a:moveTo>
                  <a:pt x="0" y="1320243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093277" y="0"/>
                </a:lnTo>
                <a:lnTo>
                  <a:pt x="3100475" y="0"/>
                </a:lnTo>
                <a:lnTo>
                  <a:pt x="3107603" y="702"/>
                </a:lnTo>
                <a:lnTo>
                  <a:pt x="3148195" y="14475"/>
                </a:lnTo>
                <a:lnTo>
                  <a:pt x="3154180" y="18474"/>
                </a:lnTo>
                <a:lnTo>
                  <a:pt x="3160165" y="22473"/>
                </a:lnTo>
                <a:lnTo>
                  <a:pt x="3188424" y="54704"/>
                </a:lnTo>
                <a:lnTo>
                  <a:pt x="3194555" y="67672"/>
                </a:lnTo>
                <a:lnTo>
                  <a:pt x="3197310" y="74322"/>
                </a:lnTo>
                <a:lnTo>
                  <a:pt x="3199389" y="81177"/>
                </a:lnTo>
                <a:lnTo>
                  <a:pt x="3200793" y="88236"/>
                </a:lnTo>
                <a:lnTo>
                  <a:pt x="3202198" y="95296"/>
                </a:lnTo>
                <a:lnTo>
                  <a:pt x="3202900" y="102425"/>
                </a:lnTo>
                <a:lnTo>
                  <a:pt x="3202900" y="109623"/>
                </a:lnTo>
                <a:lnTo>
                  <a:pt x="3202900" y="1320243"/>
                </a:lnTo>
                <a:lnTo>
                  <a:pt x="3202900" y="1327441"/>
                </a:lnTo>
                <a:lnTo>
                  <a:pt x="3202198" y="1334569"/>
                </a:lnTo>
                <a:lnTo>
                  <a:pt x="3200793" y="1341629"/>
                </a:lnTo>
                <a:lnTo>
                  <a:pt x="3199389" y="1348689"/>
                </a:lnTo>
                <a:lnTo>
                  <a:pt x="3197310" y="1355544"/>
                </a:lnTo>
                <a:lnTo>
                  <a:pt x="3194555" y="1362194"/>
                </a:lnTo>
                <a:lnTo>
                  <a:pt x="3191800" y="1368844"/>
                </a:lnTo>
                <a:lnTo>
                  <a:pt x="3165702" y="1402847"/>
                </a:lnTo>
                <a:lnTo>
                  <a:pt x="3135227" y="1421521"/>
                </a:lnTo>
                <a:lnTo>
                  <a:pt x="3128577" y="1424276"/>
                </a:lnTo>
                <a:lnTo>
                  <a:pt x="3093277" y="1429866"/>
                </a:lnTo>
                <a:lnTo>
                  <a:pt x="109623" y="1429866"/>
                </a:lnTo>
                <a:lnTo>
                  <a:pt x="67672" y="1421521"/>
                </a:lnTo>
                <a:lnTo>
                  <a:pt x="61022" y="1418767"/>
                </a:lnTo>
                <a:lnTo>
                  <a:pt x="54704" y="1415390"/>
                </a:lnTo>
                <a:lnTo>
                  <a:pt x="48719" y="1411391"/>
                </a:lnTo>
                <a:lnTo>
                  <a:pt x="42734" y="1407392"/>
                </a:lnTo>
                <a:lnTo>
                  <a:pt x="18474" y="1381146"/>
                </a:lnTo>
                <a:lnTo>
                  <a:pt x="14475" y="1375161"/>
                </a:lnTo>
                <a:lnTo>
                  <a:pt x="11099" y="1368844"/>
                </a:lnTo>
                <a:lnTo>
                  <a:pt x="8344" y="1362194"/>
                </a:lnTo>
                <a:lnTo>
                  <a:pt x="5590" y="1355544"/>
                </a:lnTo>
                <a:lnTo>
                  <a:pt x="3510" y="1348689"/>
                </a:lnTo>
                <a:lnTo>
                  <a:pt x="2106" y="1341629"/>
                </a:lnTo>
                <a:lnTo>
                  <a:pt x="702" y="1334569"/>
                </a:lnTo>
                <a:lnTo>
                  <a:pt x="0" y="1327441"/>
                </a:lnTo>
                <a:lnTo>
                  <a:pt x="0" y="1320243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22" name="object 15">
            <a:extLst>
              <a:ext uri="{FF2B5EF4-FFF2-40B4-BE49-F238E27FC236}">
                <a16:creationId xmlns:a16="http://schemas.microsoft.com/office/drawing/2014/main" id="{D5634D42-D8C2-4F95-B26A-E1EBF51EA3F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76767" y="1470067"/>
            <a:ext cx="657739" cy="772127"/>
          </a:xfrm>
          <a:prstGeom prst="rect">
            <a:avLst/>
          </a:prstGeom>
        </p:spPr>
      </p:pic>
      <p:sp>
        <p:nvSpPr>
          <p:cNvPr id="40" name="object 13">
            <a:extLst>
              <a:ext uri="{FF2B5EF4-FFF2-40B4-BE49-F238E27FC236}">
                <a16:creationId xmlns:a16="http://schemas.microsoft.com/office/drawing/2014/main" id="{9B1898AE-998F-479B-ADF3-A7B20DF5D685}"/>
              </a:ext>
            </a:extLst>
          </p:cNvPr>
          <p:cNvSpPr/>
          <p:nvPr/>
        </p:nvSpPr>
        <p:spPr>
          <a:xfrm>
            <a:off x="629854" y="2542582"/>
            <a:ext cx="2402205" cy="1072515"/>
          </a:xfrm>
          <a:custGeom>
            <a:avLst/>
            <a:gdLst/>
            <a:ahLst/>
            <a:cxnLst/>
            <a:rect l="l" t="t" r="r" b="b"/>
            <a:pathLst>
              <a:path w="3202940" h="1430020">
                <a:moveTo>
                  <a:pt x="3100475" y="1429866"/>
                </a:moveTo>
                <a:lnTo>
                  <a:pt x="102425" y="1429866"/>
                </a:lnTo>
                <a:lnTo>
                  <a:pt x="95296" y="1429164"/>
                </a:lnTo>
                <a:lnTo>
                  <a:pt x="54704" y="1415390"/>
                </a:lnTo>
                <a:lnTo>
                  <a:pt x="22473" y="1387131"/>
                </a:lnTo>
                <a:lnTo>
                  <a:pt x="3510" y="1348689"/>
                </a:lnTo>
                <a:lnTo>
                  <a:pt x="0" y="1327441"/>
                </a:lnTo>
                <a:lnTo>
                  <a:pt x="0" y="1320243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00475" y="0"/>
                </a:lnTo>
                <a:lnTo>
                  <a:pt x="3141877" y="11099"/>
                </a:lnTo>
                <a:lnTo>
                  <a:pt x="3175881" y="37197"/>
                </a:lnTo>
                <a:lnTo>
                  <a:pt x="3197310" y="74322"/>
                </a:lnTo>
                <a:lnTo>
                  <a:pt x="3202900" y="102425"/>
                </a:lnTo>
                <a:lnTo>
                  <a:pt x="3202900" y="1327441"/>
                </a:lnTo>
                <a:lnTo>
                  <a:pt x="3191800" y="1368844"/>
                </a:lnTo>
                <a:lnTo>
                  <a:pt x="3165702" y="1402847"/>
                </a:lnTo>
                <a:lnTo>
                  <a:pt x="3128577" y="1424276"/>
                </a:lnTo>
                <a:lnTo>
                  <a:pt x="3107603" y="1429164"/>
                </a:lnTo>
                <a:lnTo>
                  <a:pt x="3100475" y="14298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166007DE-ACD6-48C4-AA4B-AF63BB65507A}"/>
              </a:ext>
            </a:extLst>
          </p:cNvPr>
          <p:cNvSpPr txBox="1"/>
          <p:nvPr/>
        </p:nvSpPr>
        <p:spPr>
          <a:xfrm>
            <a:off x="3556276" y="1374749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02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4" name="object 17">
            <a:extLst>
              <a:ext uri="{FF2B5EF4-FFF2-40B4-BE49-F238E27FC236}">
                <a16:creationId xmlns:a16="http://schemas.microsoft.com/office/drawing/2014/main" id="{4C5DB560-08E0-42CB-853B-C9994AD781A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46900" y="1748890"/>
            <a:ext cx="150136" cy="228779"/>
          </a:xfrm>
          <a:prstGeom prst="rect">
            <a:avLst/>
          </a:prstGeom>
        </p:spPr>
      </p:pic>
      <p:sp>
        <p:nvSpPr>
          <p:cNvPr id="25" name="object 18">
            <a:extLst>
              <a:ext uri="{FF2B5EF4-FFF2-40B4-BE49-F238E27FC236}">
                <a16:creationId xmlns:a16="http://schemas.microsoft.com/office/drawing/2014/main" id="{5596B5B2-81D6-4508-A15E-F9448DF222D4}"/>
              </a:ext>
            </a:extLst>
          </p:cNvPr>
          <p:cNvSpPr txBox="1"/>
          <p:nvPr/>
        </p:nvSpPr>
        <p:spPr>
          <a:xfrm>
            <a:off x="4045335" y="1431944"/>
            <a:ext cx="1420654" cy="35201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活动全周期运营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439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策划、执行与复盘，打造爆款活</a:t>
            </a:r>
            <a:r>
              <a:rPr sz="713" kern="0" spc="-38" dirty="0">
                <a:solidFill>
                  <a:srgbClr val="6A7280"/>
                </a:solidFill>
                <a:latin typeface="微软雅黑"/>
                <a:cs typeface="微软雅黑"/>
              </a:rPr>
              <a:t>动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19">
            <a:extLst>
              <a:ext uri="{FF2B5EF4-FFF2-40B4-BE49-F238E27FC236}">
                <a16:creationId xmlns:a16="http://schemas.microsoft.com/office/drawing/2014/main" id="{F16813FD-6DB3-4546-A2F3-EF9103E50346}"/>
              </a:ext>
            </a:extLst>
          </p:cNvPr>
          <p:cNvGrpSpPr/>
          <p:nvPr/>
        </p:nvGrpSpPr>
        <p:grpSpPr>
          <a:xfrm>
            <a:off x="629647" y="2535082"/>
            <a:ext cx="2416969" cy="1087279"/>
            <a:chOff x="4622920" y="3622014"/>
            <a:chExt cx="3222625" cy="1449705"/>
          </a:xfrm>
        </p:grpSpPr>
        <p:sp>
          <p:nvSpPr>
            <p:cNvPr id="27" name="object 20">
              <a:extLst>
                <a:ext uri="{FF2B5EF4-FFF2-40B4-BE49-F238E27FC236}">
                  <a16:creationId xmlns:a16="http://schemas.microsoft.com/office/drawing/2014/main" id="{0E31D27C-5191-4E36-93AD-43F6C37DF15D}"/>
                </a:ext>
              </a:extLst>
            </p:cNvPr>
            <p:cNvSpPr/>
            <p:nvPr/>
          </p:nvSpPr>
          <p:spPr>
            <a:xfrm>
              <a:off x="4628000" y="3627094"/>
              <a:ext cx="3212465" cy="1439545"/>
            </a:xfrm>
            <a:custGeom>
              <a:avLst/>
              <a:gdLst/>
              <a:ahLst/>
              <a:cxnLst/>
              <a:rect l="l" t="t" r="r" b="b"/>
              <a:pathLst>
                <a:path w="3212465" h="1439545">
                  <a:moveTo>
                    <a:pt x="0" y="1329775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02809" y="0"/>
                  </a:lnTo>
                  <a:lnTo>
                    <a:pt x="3110007" y="0"/>
                  </a:lnTo>
                  <a:lnTo>
                    <a:pt x="3117136" y="702"/>
                  </a:lnTo>
                  <a:lnTo>
                    <a:pt x="3124195" y="2106"/>
                  </a:lnTo>
                  <a:lnTo>
                    <a:pt x="3131255" y="3510"/>
                  </a:lnTo>
                  <a:lnTo>
                    <a:pt x="3163712" y="18474"/>
                  </a:lnTo>
                  <a:lnTo>
                    <a:pt x="3169697" y="22473"/>
                  </a:lnTo>
                  <a:lnTo>
                    <a:pt x="3197956" y="54704"/>
                  </a:lnTo>
                  <a:lnTo>
                    <a:pt x="3204088" y="67672"/>
                  </a:lnTo>
                  <a:lnTo>
                    <a:pt x="3206842" y="74322"/>
                  </a:lnTo>
                  <a:lnTo>
                    <a:pt x="3212432" y="109623"/>
                  </a:lnTo>
                  <a:lnTo>
                    <a:pt x="3212432" y="1329775"/>
                  </a:lnTo>
                  <a:lnTo>
                    <a:pt x="3204088" y="1371726"/>
                  </a:lnTo>
                  <a:lnTo>
                    <a:pt x="3201333" y="1378376"/>
                  </a:lnTo>
                  <a:lnTo>
                    <a:pt x="3175234" y="1412380"/>
                  </a:lnTo>
                  <a:lnTo>
                    <a:pt x="3163712" y="1420923"/>
                  </a:lnTo>
                  <a:lnTo>
                    <a:pt x="3157727" y="1424922"/>
                  </a:lnTo>
                  <a:lnTo>
                    <a:pt x="3124195" y="1437292"/>
                  </a:lnTo>
                  <a:lnTo>
                    <a:pt x="3117136" y="1438696"/>
                  </a:lnTo>
                  <a:lnTo>
                    <a:pt x="3110007" y="1439398"/>
                  </a:lnTo>
                  <a:lnTo>
                    <a:pt x="3102809" y="1439398"/>
                  </a:lnTo>
                  <a:lnTo>
                    <a:pt x="109623" y="1439398"/>
                  </a:lnTo>
                  <a:lnTo>
                    <a:pt x="102425" y="1439398"/>
                  </a:lnTo>
                  <a:lnTo>
                    <a:pt x="95296" y="1438696"/>
                  </a:lnTo>
                  <a:lnTo>
                    <a:pt x="88236" y="1437292"/>
                  </a:lnTo>
                  <a:lnTo>
                    <a:pt x="81177" y="1435887"/>
                  </a:lnTo>
                  <a:lnTo>
                    <a:pt x="74322" y="1433808"/>
                  </a:lnTo>
                  <a:lnTo>
                    <a:pt x="67672" y="1431053"/>
                  </a:lnTo>
                  <a:lnTo>
                    <a:pt x="61022" y="1428299"/>
                  </a:lnTo>
                  <a:lnTo>
                    <a:pt x="54704" y="1424922"/>
                  </a:lnTo>
                  <a:lnTo>
                    <a:pt x="48719" y="1420923"/>
                  </a:lnTo>
                  <a:lnTo>
                    <a:pt x="42734" y="1416924"/>
                  </a:lnTo>
                  <a:lnTo>
                    <a:pt x="14475" y="1384693"/>
                  </a:lnTo>
                  <a:lnTo>
                    <a:pt x="8344" y="1371726"/>
                  </a:lnTo>
                  <a:lnTo>
                    <a:pt x="5590" y="1365076"/>
                  </a:lnTo>
                  <a:lnTo>
                    <a:pt x="3510" y="1358221"/>
                  </a:lnTo>
                  <a:lnTo>
                    <a:pt x="2106" y="1351161"/>
                  </a:lnTo>
                  <a:lnTo>
                    <a:pt x="702" y="1344102"/>
                  </a:lnTo>
                  <a:lnTo>
                    <a:pt x="0" y="1336973"/>
                  </a:lnTo>
                  <a:lnTo>
                    <a:pt x="0" y="132977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1">
              <a:extLst>
                <a:ext uri="{FF2B5EF4-FFF2-40B4-BE49-F238E27FC236}">
                  <a16:creationId xmlns:a16="http://schemas.microsoft.com/office/drawing/2014/main" id="{5E0FA35D-FCE1-432F-81F8-EABEA966F9C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06163" y="4032222"/>
              <a:ext cx="1029504" cy="1029503"/>
            </a:xfrm>
            <a:prstGeom prst="rect">
              <a:avLst/>
            </a:prstGeom>
          </p:spPr>
        </p:pic>
      </p:grpSp>
      <p:sp>
        <p:nvSpPr>
          <p:cNvPr id="29" name="object 22">
            <a:extLst>
              <a:ext uri="{FF2B5EF4-FFF2-40B4-BE49-F238E27FC236}">
                <a16:creationId xmlns:a16="http://schemas.microsoft.com/office/drawing/2014/main" id="{E30495B1-E65E-4532-9EF0-96AA27E82412}"/>
              </a:ext>
            </a:extLst>
          </p:cNvPr>
          <p:cNvSpPr txBox="1"/>
          <p:nvPr/>
        </p:nvSpPr>
        <p:spPr>
          <a:xfrm>
            <a:off x="858631" y="2740272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03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0" name="object 23">
            <a:extLst>
              <a:ext uri="{FF2B5EF4-FFF2-40B4-BE49-F238E27FC236}">
                <a16:creationId xmlns:a16="http://schemas.microsoft.com/office/drawing/2014/main" id="{EB243849-616E-448D-B665-317BD08A555C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44453" y="3114412"/>
            <a:ext cx="171584" cy="228779"/>
          </a:xfrm>
          <a:prstGeom prst="rect">
            <a:avLst/>
          </a:prstGeom>
        </p:spPr>
      </p:pic>
      <p:sp>
        <p:nvSpPr>
          <p:cNvPr id="31" name="object 24">
            <a:extLst>
              <a:ext uri="{FF2B5EF4-FFF2-40B4-BE49-F238E27FC236}">
                <a16:creationId xmlns:a16="http://schemas.microsoft.com/office/drawing/2014/main" id="{5C80B1B5-DD30-4EA8-B6D7-0ACF855E099C}"/>
              </a:ext>
            </a:extLst>
          </p:cNvPr>
          <p:cNvSpPr txBox="1"/>
          <p:nvPr/>
        </p:nvSpPr>
        <p:spPr>
          <a:xfrm>
            <a:off x="1347691" y="2797467"/>
            <a:ext cx="1449229" cy="5072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用户增长与全周期管理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2385" defTabSz="685800">
              <a:lnSpc>
                <a:spcPct val="137000"/>
              </a:lnSpc>
              <a:spcBef>
                <a:spcPts val="38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增长模型应用，全生命周期精细</a:t>
            </a:r>
            <a:r>
              <a:rPr sz="713" kern="0" spc="-15" dirty="0">
                <a:solidFill>
                  <a:srgbClr val="6A7280"/>
                </a:solidFill>
                <a:latin typeface="微软雅黑"/>
                <a:cs typeface="微软雅黑"/>
              </a:rPr>
              <a:t>化运营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25">
            <a:extLst>
              <a:ext uri="{FF2B5EF4-FFF2-40B4-BE49-F238E27FC236}">
                <a16:creationId xmlns:a16="http://schemas.microsoft.com/office/drawing/2014/main" id="{2204A52C-2848-4D3A-94C6-92AFD43A3E05}"/>
              </a:ext>
            </a:extLst>
          </p:cNvPr>
          <p:cNvGrpSpPr/>
          <p:nvPr/>
        </p:nvGrpSpPr>
        <p:grpSpPr>
          <a:xfrm>
            <a:off x="3332094" y="2535082"/>
            <a:ext cx="2409825" cy="1087279"/>
            <a:chOff x="8226183" y="3622014"/>
            <a:chExt cx="3213100" cy="1449705"/>
          </a:xfrm>
        </p:grpSpPr>
        <p:sp>
          <p:nvSpPr>
            <p:cNvPr id="33" name="object 26">
              <a:extLst>
                <a:ext uri="{FF2B5EF4-FFF2-40B4-BE49-F238E27FC236}">
                  <a16:creationId xmlns:a16="http://schemas.microsoft.com/office/drawing/2014/main" id="{33CC5B25-2788-40DD-8989-7CC244D91551}"/>
                </a:ext>
              </a:extLst>
            </p:cNvPr>
            <p:cNvSpPr/>
            <p:nvPr/>
          </p:nvSpPr>
          <p:spPr>
            <a:xfrm>
              <a:off x="8231263" y="3627094"/>
              <a:ext cx="3202940" cy="1439545"/>
            </a:xfrm>
            <a:custGeom>
              <a:avLst/>
              <a:gdLst/>
              <a:ahLst/>
              <a:cxnLst/>
              <a:rect l="l" t="t" r="r" b="b"/>
              <a:pathLst>
                <a:path w="3202940" h="1439545">
                  <a:moveTo>
                    <a:pt x="3100475" y="1439398"/>
                  </a:moveTo>
                  <a:lnTo>
                    <a:pt x="102425" y="1439398"/>
                  </a:lnTo>
                  <a:lnTo>
                    <a:pt x="95296" y="1438696"/>
                  </a:lnTo>
                  <a:lnTo>
                    <a:pt x="54704" y="1424922"/>
                  </a:lnTo>
                  <a:lnTo>
                    <a:pt x="22473" y="1396663"/>
                  </a:lnTo>
                  <a:lnTo>
                    <a:pt x="3510" y="1358221"/>
                  </a:lnTo>
                  <a:lnTo>
                    <a:pt x="0" y="1336973"/>
                  </a:lnTo>
                  <a:lnTo>
                    <a:pt x="0" y="1329775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00475" y="0"/>
                  </a:lnTo>
                  <a:lnTo>
                    <a:pt x="3141877" y="11099"/>
                  </a:lnTo>
                  <a:lnTo>
                    <a:pt x="3175881" y="37197"/>
                  </a:lnTo>
                  <a:lnTo>
                    <a:pt x="3197310" y="74322"/>
                  </a:lnTo>
                  <a:lnTo>
                    <a:pt x="3202900" y="102425"/>
                  </a:lnTo>
                  <a:lnTo>
                    <a:pt x="3202900" y="1336973"/>
                  </a:lnTo>
                  <a:lnTo>
                    <a:pt x="3191800" y="1378376"/>
                  </a:lnTo>
                  <a:lnTo>
                    <a:pt x="3165702" y="1412380"/>
                  </a:lnTo>
                  <a:lnTo>
                    <a:pt x="3128577" y="1433808"/>
                  </a:lnTo>
                  <a:lnTo>
                    <a:pt x="3107603" y="1438696"/>
                  </a:lnTo>
                  <a:lnTo>
                    <a:pt x="3100475" y="1439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27">
              <a:extLst>
                <a:ext uri="{FF2B5EF4-FFF2-40B4-BE49-F238E27FC236}">
                  <a16:creationId xmlns:a16="http://schemas.microsoft.com/office/drawing/2014/main" id="{AA45D772-F708-4DC4-A72A-4B44E07E67B7}"/>
                </a:ext>
              </a:extLst>
            </p:cNvPr>
            <p:cNvSpPr/>
            <p:nvPr/>
          </p:nvSpPr>
          <p:spPr>
            <a:xfrm>
              <a:off x="8231263" y="3627094"/>
              <a:ext cx="3202940" cy="1439545"/>
            </a:xfrm>
            <a:custGeom>
              <a:avLst/>
              <a:gdLst/>
              <a:ahLst/>
              <a:cxnLst/>
              <a:rect l="l" t="t" r="r" b="b"/>
              <a:pathLst>
                <a:path w="3202940" h="1439545">
                  <a:moveTo>
                    <a:pt x="0" y="1329775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093277" y="0"/>
                  </a:lnTo>
                  <a:lnTo>
                    <a:pt x="3100475" y="0"/>
                  </a:lnTo>
                  <a:lnTo>
                    <a:pt x="3107603" y="702"/>
                  </a:lnTo>
                  <a:lnTo>
                    <a:pt x="3148195" y="14475"/>
                  </a:lnTo>
                  <a:lnTo>
                    <a:pt x="3154180" y="18474"/>
                  </a:lnTo>
                  <a:lnTo>
                    <a:pt x="3160165" y="22473"/>
                  </a:lnTo>
                  <a:lnTo>
                    <a:pt x="3188424" y="54704"/>
                  </a:lnTo>
                  <a:lnTo>
                    <a:pt x="3194555" y="67672"/>
                  </a:lnTo>
                  <a:lnTo>
                    <a:pt x="3197310" y="74322"/>
                  </a:lnTo>
                  <a:lnTo>
                    <a:pt x="3199389" y="81177"/>
                  </a:lnTo>
                  <a:lnTo>
                    <a:pt x="3200793" y="88236"/>
                  </a:lnTo>
                  <a:lnTo>
                    <a:pt x="3202198" y="95296"/>
                  </a:lnTo>
                  <a:lnTo>
                    <a:pt x="3202900" y="102425"/>
                  </a:lnTo>
                  <a:lnTo>
                    <a:pt x="3202900" y="109623"/>
                  </a:lnTo>
                  <a:lnTo>
                    <a:pt x="3202900" y="1329775"/>
                  </a:lnTo>
                  <a:lnTo>
                    <a:pt x="3202900" y="1336973"/>
                  </a:lnTo>
                  <a:lnTo>
                    <a:pt x="3202198" y="1344102"/>
                  </a:lnTo>
                  <a:lnTo>
                    <a:pt x="3200793" y="1351161"/>
                  </a:lnTo>
                  <a:lnTo>
                    <a:pt x="3199389" y="1358221"/>
                  </a:lnTo>
                  <a:lnTo>
                    <a:pt x="3197310" y="1365076"/>
                  </a:lnTo>
                  <a:lnTo>
                    <a:pt x="3194555" y="1371726"/>
                  </a:lnTo>
                  <a:lnTo>
                    <a:pt x="3191800" y="1378376"/>
                  </a:lnTo>
                  <a:lnTo>
                    <a:pt x="3165702" y="1412380"/>
                  </a:lnTo>
                  <a:lnTo>
                    <a:pt x="3128577" y="1433808"/>
                  </a:lnTo>
                  <a:lnTo>
                    <a:pt x="3114663" y="1437292"/>
                  </a:lnTo>
                  <a:lnTo>
                    <a:pt x="3107603" y="1438696"/>
                  </a:lnTo>
                  <a:lnTo>
                    <a:pt x="3100475" y="1439398"/>
                  </a:lnTo>
                  <a:lnTo>
                    <a:pt x="3093277" y="1439398"/>
                  </a:lnTo>
                  <a:lnTo>
                    <a:pt x="109623" y="1439398"/>
                  </a:lnTo>
                  <a:lnTo>
                    <a:pt x="102425" y="1439398"/>
                  </a:lnTo>
                  <a:lnTo>
                    <a:pt x="95296" y="1438696"/>
                  </a:lnTo>
                  <a:lnTo>
                    <a:pt x="88236" y="1437292"/>
                  </a:lnTo>
                  <a:lnTo>
                    <a:pt x="81177" y="1435887"/>
                  </a:lnTo>
                  <a:lnTo>
                    <a:pt x="74322" y="1433808"/>
                  </a:lnTo>
                  <a:lnTo>
                    <a:pt x="67672" y="1431053"/>
                  </a:lnTo>
                  <a:lnTo>
                    <a:pt x="61022" y="1428299"/>
                  </a:lnTo>
                  <a:lnTo>
                    <a:pt x="54704" y="1424922"/>
                  </a:lnTo>
                  <a:lnTo>
                    <a:pt x="48719" y="1420923"/>
                  </a:lnTo>
                  <a:lnTo>
                    <a:pt x="42734" y="1416924"/>
                  </a:lnTo>
                  <a:lnTo>
                    <a:pt x="14475" y="1384693"/>
                  </a:lnTo>
                  <a:lnTo>
                    <a:pt x="8344" y="1371726"/>
                  </a:lnTo>
                  <a:lnTo>
                    <a:pt x="5590" y="1365076"/>
                  </a:lnTo>
                  <a:lnTo>
                    <a:pt x="3510" y="1358221"/>
                  </a:lnTo>
                  <a:lnTo>
                    <a:pt x="2106" y="1351161"/>
                  </a:lnTo>
                  <a:lnTo>
                    <a:pt x="702" y="1344102"/>
                  </a:lnTo>
                  <a:lnTo>
                    <a:pt x="0" y="1336973"/>
                  </a:lnTo>
                  <a:lnTo>
                    <a:pt x="0" y="132977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28">
              <a:extLst>
                <a:ext uri="{FF2B5EF4-FFF2-40B4-BE49-F238E27FC236}">
                  <a16:creationId xmlns:a16="http://schemas.microsoft.com/office/drawing/2014/main" id="{33129D14-C684-4B0A-8AB9-EF25C9537BF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94856" y="4032222"/>
              <a:ext cx="1334542" cy="1029503"/>
            </a:xfrm>
            <a:prstGeom prst="rect">
              <a:avLst/>
            </a:prstGeom>
          </p:spPr>
        </p:pic>
      </p:grpSp>
      <p:sp>
        <p:nvSpPr>
          <p:cNvPr id="36" name="object 29">
            <a:extLst>
              <a:ext uri="{FF2B5EF4-FFF2-40B4-BE49-F238E27FC236}">
                <a16:creationId xmlns:a16="http://schemas.microsoft.com/office/drawing/2014/main" id="{616BAA0C-9404-44D7-8423-26B1A8BCC471}"/>
              </a:ext>
            </a:extLst>
          </p:cNvPr>
          <p:cNvSpPr txBox="1"/>
          <p:nvPr/>
        </p:nvSpPr>
        <p:spPr>
          <a:xfrm>
            <a:off x="3556276" y="2740272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04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7" name="object 30">
            <a:extLst>
              <a:ext uri="{FF2B5EF4-FFF2-40B4-BE49-F238E27FC236}">
                <a16:creationId xmlns:a16="http://schemas.microsoft.com/office/drawing/2014/main" id="{6B65D2BE-99E1-4DEB-8686-70927841A7B2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18303" y="3114412"/>
            <a:ext cx="214480" cy="228779"/>
          </a:xfrm>
          <a:prstGeom prst="rect">
            <a:avLst/>
          </a:prstGeom>
        </p:spPr>
      </p:pic>
      <p:sp>
        <p:nvSpPr>
          <p:cNvPr id="38" name="object 31">
            <a:extLst>
              <a:ext uri="{FF2B5EF4-FFF2-40B4-BE49-F238E27FC236}">
                <a16:creationId xmlns:a16="http://schemas.microsoft.com/office/drawing/2014/main" id="{0891738A-E472-4892-BF99-A33FF92581C3}"/>
              </a:ext>
            </a:extLst>
          </p:cNvPr>
          <p:cNvSpPr txBox="1"/>
          <p:nvPr/>
        </p:nvSpPr>
        <p:spPr>
          <a:xfrm>
            <a:off x="4045335" y="2797467"/>
            <a:ext cx="1420654" cy="5072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社区与数据驱动运营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38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生态构建与维护，数据驱动决策</a:t>
            </a: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优化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数据驱动运营实操案例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社区与数据驱动运营</a:t>
            </a:r>
          </a:p>
        </p:txBody>
      </p:sp>
      <p:grpSp>
        <p:nvGrpSpPr>
          <p:cNvPr id="4" name="object 8">
            <a:extLst>
              <a:ext uri="{FF2B5EF4-FFF2-40B4-BE49-F238E27FC236}">
                <a16:creationId xmlns:a16="http://schemas.microsoft.com/office/drawing/2014/main" id="{FE448134-7AD1-45D1-B085-15A2F1A449BB}"/>
              </a:ext>
            </a:extLst>
          </p:cNvPr>
          <p:cNvGrpSpPr/>
          <p:nvPr/>
        </p:nvGrpSpPr>
        <p:grpSpPr>
          <a:xfrm>
            <a:off x="571947" y="1258282"/>
            <a:ext cx="4440079" cy="886778"/>
            <a:chOff x="762595" y="1677709"/>
            <a:chExt cx="5920105" cy="1182370"/>
          </a:xfrm>
        </p:grpSpPr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F4548FC6-9C08-4F4E-8703-C34D8F94571F}"/>
                </a:ext>
              </a:extLst>
            </p:cNvPr>
            <p:cNvSpPr/>
            <p:nvPr/>
          </p:nvSpPr>
          <p:spPr>
            <a:xfrm>
              <a:off x="800725" y="1677709"/>
              <a:ext cx="5882005" cy="1182370"/>
            </a:xfrm>
            <a:custGeom>
              <a:avLst/>
              <a:gdLst/>
              <a:ahLst/>
              <a:cxnLst/>
              <a:rect l="l" t="t" r="r" b="b"/>
              <a:pathLst>
                <a:path w="5882005" h="1182370">
                  <a:moveTo>
                    <a:pt x="5774637" y="1182022"/>
                  </a:moveTo>
                  <a:lnTo>
                    <a:pt x="71252" y="1182022"/>
                  </a:lnTo>
                  <a:lnTo>
                    <a:pt x="66293" y="1181290"/>
                  </a:lnTo>
                  <a:lnTo>
                    <a:pt x="29728" y="1158571"/>
                  </a:lnTo>
                  <a:lnTo>
                    <a:pt x="10070" y="1124939"/>
                  </a:lnTo>
                  <a:lnTo>
                    <a:pt x="488" y="1082583"/>
                  </a:lnTo>
                  <a:lnTo>
                    <a:pt x="0" y="1075144"/>
                  </a:lnTo>
                  <a:lnTo>
                    <a:pt x="0" y="1067633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774637" y="0"/>
                  </a:lnTo>
                  <a:lnTo>
                    <a:pt x="5817840" y="11581"/>
                  </a:lnTo>
                  <a:lnTo>
                    <a:pt x="5853323" y="38814"/>
                  </a:lnTo>
                  <a:lnTo>
                    <a:pt x="5875682" y="77553"/>
                  </a:lnTo>
                  <a:lnTo>
                    <a:pt x="5881516" y="106878"/>
                  </a:lnTo>
                  <a:lnTo>
                    <a:pt x="5881516" y="1075144"/>
                  </a:lnTo>
                  <a:lnTo>
                    <a:pt x="5869933" y="1118347"/>
                  </a:lnTo>
                  <a:lnTo>
                    <a:pt x="5842700" y="1153829"/>
                  </a:lnTo>
                  <a:lnTo>
                    <a:pt x="5803962" y="1176189"/>
                  </a:lnTo>
                  <a:lnTo>
                    <a:pt x="5782076" y="1181290"/>
                  </a:lnTo>
                  <a:lnTo>
                    <a:pt x="5774637" y="11820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BCB3A1E9-3410-40B0-8F42-80C6BBABBF74}"/>
                </a:ext>
              </a:extLst>
            </p:cNvPr>
            <p:cNvSpPr/>
            <p:nvPr/>
          </p:nvSpPr>
          <p:spPr>
            <a:xfrm>
              <a:off x="762595" y="1677975"/>
              <a:ext cx="109220" cy="1181735"/>
            </a:xfrm>
            <a:custGeom>
              <a:avLst/>
              <a:gdLst/>
              <a:ahLst/>
              <a:cxnLst/>
              <a:rect l="l" t="t" r="r" b="b"/>
              <a:pathLst>
                <a:path w="109219" h="1181735">
                  <a:moveTo>
                    <a:pt x="108887" y="1181491"/>
                  </a:moveTo>
                  <a:lnTo>
                    <a:pt x="70614" y="1173049"/>
                  </a:lnTo>
                  <a:lnTo>
                    <a:pt x="33503" y="1148253"/>
                  </a:lnTo>
                  <a:lnTo>
                    <a:pt x="8707" y="1111142"/>
                  </a:lnTo>
                  <a:lnTo>
                    <a:pt x="0" y="1067367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067367"/>
                  </a:lnTo>
                  <a:lnTo>
                    <a:pt x="79161" y="1111142"/>
                  </a:lnTo>
                  <a:lnTo>
                    <a:pt x="90211" y="1155836"/>
                  </a:lnTo>
                  <a:lnTo>
                    <a:pt x="104469" y="1178854"/>
                  </a:lnTo>
                  <a:lnTo>
                    <a:pt x="108887" y="1181491"/>
                  </a:lnTo>
                  <a:close/>
                </a:path>
              </a:pathLst>
            </a:custGeom>
            <a:solidFill>
              <a:srgbClr val="F7707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1">
              <a:extLst>
                <a:ext uri="{FF2B5EF4-FFF2-40B4-BE49-F238E27FC236}">
                  <a16:creationId xmlns:a16="http://schemas.microsoft.com/office/drawing/2014/main" id="{94FF8446-6FA3-46C5-AE52-B36952C3BC4B}"/>
                </a:ext>
              </a:extLst>
            </p:cNvPr>
            <p:cNvSpPr/>
            <p:nvPr/>
          </p:nvSpPr>
          <p:spPr>
            <a:xfrm>
              <a:off x="1182022" y="1906488"/>
              <a:ext cx="638810" cy="191135"/>
            </a:xfrm>
            <a:custGeom>
              <a:avLst/>
              <a:gdLst/>
              <a:ahLst/>
              <a:cxnLst/>
              <a:rect l="l" t="t" r="r" b="b"/>
              <a:pathLst>
                <a:path w="638810" h="191135">
                  <a:moveTo>
                    <a:pt x="605600" y="190648"/>
                  </a:moveTo>
                  <a:lnTo>
                    <a:pt x="33073" y="190648"/>
                  </a:lnTo>
                  <a:lnTo>
                    <a:pt x="28209" y="189681"/>
                  </a:lnTo>
                  <a:lnTo>
                    <a:pt x="967" y="162439"/>
                  </a:lnTo>
                  <a:lnTo>
                    <a:pt x="0" y="157575"/>
                  </a:lnTo>
                  <a:lnTo>
                    <a:pt x="0" y="152519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605600" y="0"/>
                  </a:lnTo>
                  <a:lnTo>
                    <a:pt x="637706" y="28209"/>
                  </a:lnTo>
                  <a:lnTo>
                    <a:pt x="638673" y="33073"/>
                  </a:lnTo>
                  <a:lnTo>
                    <a:pt x="638673" y="157575"/>
                  </a:lnTo>
                  <a:lnTo>
                    <a:pt x="610464" y="189681"/>
                  </a:lnTo>
                  <a:lnTo>
                    <a:pt x="605600" y="190648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" name="object 12">
            <a:extLst>
              <a:ext uri="{FF2B5EF4-FFF2-40B4-BE49-F238E27FC236}">
                <a16:creationId xmlns:a16="http://schemas.microsoft.com/office/drawing/2014/main" id="{88D5039C-DAD8-4549-9928-96CFFB3B4726}"/>
              </a:ext>
            </a:extLst>
          </p:cNvPr>
          <p:cNvSpPr txBox="1"/>
          <p:nvPr/>
        </p:nvSpPr>
        <p:spPr>
          <a:xfrm>
            <a:off x="934187" y="1434640"/>
            <a:ext cx="384810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8" dirty="0">
                <a:solidFill>
                  <a:srgbClr val="DB2525"/>
                </a:solidFill>
                <a:latin typeface="微软雅黑"/>
                <a:cs typeface="微软雅黑"/>
              </a:rPr>
              <a:t>Problem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49766351-81BF-4BA3-B61A-155203068525}"/>
              </a:ext>
            </a:extLst>
          </p:cNvPr>
          <p:cNvSpPr txBox="1"/>
          <p:nvPr/>
        </p:nvSpPr>
        <p:spPr>
          <a:xfrm>
            <a:off x="1414085" y="1398894"/>
            <a:ext cx="1267778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Q2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复购率下滑警报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C9FE6186-B862-4BE9-9C17-21F70BA80D53}"/>
              </a:ext>
            </a:extLst>
          </p:cNvPr>
          <p:cNvSpPr txBox="1"/>
          <p:nvPr/>
        </p:nvSpPr>
        <p:spPr>
          <a:xfrm>
            <a:off x="876992" y="1586206"/>
            <a:ext cx="3973354" cy="1643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5500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运营数据显示Q2复购率环比</a:t>
            </a:r>
            <a:r>
              <a:rPr sz="825" b="1" kern="0" dirty="0">
                <a:solidFill>
                  <a:srgbClr val="EF4444"/>
                </a:solidFill>
                <a:latin typeface="微软雅黑"/>
                <a:cs typeface="微软雅黑"/>
              </a:rPr>
              <a:t>下降10%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，用户活跃度出现明显断层，流失风险加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剧。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53F393FC-0CF2-4D64-973F-5CAEEF8678AA}"/>
              </a:ext>
            </a:extLst>
          </p:cNvPr>
          <p:cNvSpPr/>
          <p:nvPr/>
        </p:nvSpPr>
        <p:spPr>
          <a:xfrm>
            <a:off x="479005" y="2144800"/>
            <a:ext cx="14764" cy="171926"/>
          </a:xfrm>
          <a:custGeom>
            <a:avLst/>
            <a:gdLst/>
            <a:ahLst/>
            <a:cxnLst/>
            <a:rect l="l" t="t" r="r" b="b"/>
            <a:pathLst>
              <a:path w="19684" h="229235">
                <a:moveTo>
                  <a:pt x="19064" y="228778"/>
                </a:moveTo>
                <a:lnTo>
                  <a:pt x="0" y="228778"/>
                </a:lnTo>
                <a:lnTo>
                  <a:pt x="0" y="0"/>
                </a:lnTo>
                <a:lnTo>
                  <a:pt x="19064" y="0"/>
                </a:lnTo>
                <a:lnTo>
                  <a:pt x="19064" y="228778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14" name="object 16">
            <a:extLst>
              <a:ext uri="{FF2B5EF4-FFF2-40B4-BE49-F238E27FC236}">
                <a16:creationId xmlns:a16="http://schemas.microsoft.com/office/drawing/2014/main" id="{B5943584-1F00-45D7-9966-C1387881A336}"/>
              </a:ext>
            </a:extLst>
          </p:cNvPr>
          <p:cNvGrpSpPr/>
          <p:nvPr/>
        </p:nvGrpSpPr>
        <p:grpSpPr>
          <a:xfrm>
            <a:off x="464480" y="1558327"/>
            <a:ext cx="4547235" cy="1644968"/>
            <a:chOff x="619306" y="2077769"/>
            <a:chExt cx="6062980" cy="2193290"/>
          </a:xfrm>
        </p:grpSpPr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BB4D239B-14A8-4968-8D1A-41BA3C7470B7}"/>
                </a:ext>
              </a:extLst>
            </p:cNvPr>
            <p:cNvSpPr/>
            <p:nvPr/>
          </p:nvSpPr>
          <p:spPr>
            <a:xfrm>
              <a:off x="638673" y="2097137"/>
              <a:ext cx="343535" cy="343535"/>
            </a:xfrm>
            <a:custGeom>
              <a:avLst/>
              <a:gdLst/>
              <a:ahLst/>
              <a:cxnLst/>
              <a:rect l="l" t="t" r="r" b="b"/>
              <a:pathLst>
                <a:path w="343534" h="343535">
                  <a:moveTo>
                    <a:pt x="171583" y="343167"/>
                  </a:moveTo>
                  <a:lnTo>
                    <a:pt x="129882" y="338024"/>
                  </a:lnTo>
                  <a:lnTo>
                    <a:pt x="90698" y="322909"/>
                  </a:lnTo>
                  <a:lnTo>
                    <a:pt x="56362" y="298726"/>
                  </a:lnTo>
                  <a:lnTo>
                    <a:pt x="28917" y="266910"/>
                  </a:lnTo>
                  <a:lnTo>
                    <a:pt x="10025" y="229379"/>
                  </a:lnTo>
                  <a:lnTo>
                    <a:pt x="824" y="188402"/>
                  </a:lnTo>
                  <a:lnTo>
                    <a:pt x="0" y="171583"/>
                  </a:lnTo>
                  <a:lnTo>
                    <a:pt x="206" y="163154"/>
                  </a:lnTo>
                  <a:lnTo>
                    <a:pt x="7386" y="121775"/>
                  </a:lnTo>
                  <a:lnTo>
                    <a:pt x="24405" y="83380"/>
                  </a:lnTo>
                  <a:lnTo>
                    <a:pt x="50255" y="50255"/>
                  </a:lnTo>
                  <a:lnTo>
                    <a:pt x="83380" y="24405"/>
                  </a:lnTo>
                  <a:lnTo>
                    <a:pt x="121775" y="7386"/>
                  </a:lnTo>
                  <a:lnTo>
                    <a:pt x="163154" y="206"/>
                  </a:lnTo>
                  <a:lnTo>
                    <a:pt x="171583" y="0"/>
                  </a:lnTo>
                  <a:lnTo>
                    <a:pt x="180013" y="206"/>
                  </a:lnTo>
                  <a:lnTo>
                    <a:pt x="221392" y="7386"/>
                  </a:lnTo>
                  <a:lnTo>
                    <a:pt x="259787" y="24405"/>
                  </a:lnTo>
                  <a:lnTo>
                    <a:pt x="292912" y="50255"/>
                  </a:lnTo>
                  <a:lnTo>
                    <a:pt x="318762" y="83380"/>
                  </a:lnTo>
                  <a:lnTo>
                    <a:pt x="335781" y="121775"/>
                  </a:lnTo>
                  <a:lnTo>
                    <a:pt x="342961" y="163154"/>
                  </a:lnTo>
                  <a:lnTo>
                    <a:pt x="343167" y="171583"/>
                  </a:lnTo>
                  <a:lnTo>
                    <a:pt x="342961" y="180013"/>
                  </a:lnTo>
                  <a:lnTo>
                    <a:pt x="335781" y="221392"/>
                  </a:lnTo>
                  <a:lnTo>
                    <a:pt x="318762" y="259787"/>
                  </a:lnTo>
                  <a:lnTo>
                    <a:pt x="292912" y="292912"/>
                  </a:lnTo>
                  <a:lnTo>
                    <a:pt x="259787" y="318762"/>
                  </a:lnTo>
                  <a:lnTo>
                    <a:pt x="221392" y="335781"/>
                  </a:lnTo>
                  <a:lnTo>
                    <a:pt x="180013" y="342961"/>
                  </a:lnTo>
                  <a:lnTo>
                    <a:pt x="171583" y="343167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E8021B9C-22A2-4236-95A6-2A6D785C7FD1}"/>
                </a:ext>
              </a:extLst>
            </p:cNvPr>
            <p:cNvSpPr/>
            <p:nvPr/>
          </p:nvSpPr>
          <p:spPr>
            <a:xfrm>
              <a:off x="638673" y="2097137"/>
              <a:ext cx="343535" cy="343535"/>
            </a:xfrm>
            <a:custGeom>
              <a:avLst/>
              <a:gdLst/>
              <a:ahLst/>
              <a:cxnLst/>
              <a:rect l="l" t="t" r="r" b="b"/>
              <a:pathLst>
                <a:path w="343534" h="343535">
                  <a:moveTo>
                    <a:pt x="343167" y="171583"/>
                  </a:moveTo>
                  <a:lnTo>
                    <a:pt x="338024" y="213285"/>
                  </a:lnTo>
                  <a:lnTo>
                    <a:pt x="322909" y="252468"/>
                  </a:lnTo>
                  <a:lnTo>
                    <a:pt x="298726" y="286805"/>
                  </a:lnTo>
                  <a:lnTo>
                    <a:pt x="266910" y="314250"/>
                  </a:lnTo>
                  <a:lnTo>
                    <a:pt x="229379" y="333142"/>
                  </a:lnTo>
                  <a:lnTo>
                    <a:pt x="188402" y="342343"/>
                  </a:lnTo>
                  <a:lnTo>
                    <a:pt x="171583" y="343167"/>
                  </a:lnTo>
                  <a:lnTo>
                    <a:pt x="163154" y="342961"/>
                  </a:lnTo>
                  <a:lnTo>
                    <a:pt x="121775" y="335781"/>
                  </a:lnTo>
                  <a:lnTo>
                    <a:pt x="83380" y="318762"/>
                  </a:lnTo>
                  <a:lnTo>
                    <a:pt x="50255" y="292912"/>
                  </a:lnTo>
                  <a:lnTo>
                    <a:pt x="24405" y="259787"/>
                  </a:lnTo>
                  <a:lnTo>
                    <a:pt x="7386" y="221392"/>
                  </a:lnTo>
                  <a:lnTo>
                    <a:pt x="206" y="180013"/>
                  </a:lnTo>
                  <a:lnTo>
                    <a:pt x="0" y="171583"/>
                  </a:lnTo>
                  <a:lnTo>
                    <a:pt x="206" y="163154"/>
                  </a:lnTo>
                  <a:lnTo>
                    <a:pt x="7386" y="121775"/>
                  </a:lnTo>
                  <a:lnTo>
                    <a:pt x="24405" y="83380"/>
                  </a:lnTo>
                  <a:lnTo>
                    <a:pt x="50255" y="50255"/>
                  </a:lnTo>
                  <a:lnTo>
                    <a:pt x="83380" y="24405"/>
                  </a:lnTo>
                  <a:lnTo>
                    <a:pt x="121775" y="7386"/>
                  </a:lnTo>
                  <a:lnTo>
                    <a:pt x="163154" y="206"/>
                  </a:lnTo>
                  <a:lnTo>
                    <a:pt x="171583" y="0"/>
                  </a:lnTo>
                  <a:lnTo>
                    <a:pt x="180013" y="206"/>
                  </a:lnTo>
                  <a:lnTo>
                    <a:pt x="221392" y="7386"/>
                  </a:lnTo>
                  <a:lnTo>
                    <a:pt x="259787" y="24405"/>
                  </a:lnTo>
                  <a:lnTo>
                    <a:pt x="292912" y="50255"/>
                  </a:lnTo>
                  <a:lnTo>
                    <a:pt x="318762" y="83380"/>
                  </a:lnTo>
                  <a:lnTo>
                    <a:pt x="335781" y="121775"/>
                  </a:lnTo>
                  <a:lnTo>
                    <a:pt x="342961" y="163154"/>
                  </a:lnTo>
                  <a:lnTo>
                    <a:pt x="343167" y="17158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9">
              <a:extLst>
                <a:ext uri="{FF2B5EF4-FFF2-40B4-BE49-F238E27FC236}">
                  <a16:creationId xmlns:a16="http://schemas.microsoft.com/office/drawing/2014/main" id="{48E156D9-5F7C-41E6-87FB-DE0DFF7FEC3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530" y="2173396"/>
              <a:ext cx="133454" cy="190648"/>
            </a:xfrm>
            <a:prstGeom prst="rect">
              <a:avLst/>
            </a:prstGeom>
          </p:spPr>
        </p:pic>
        <p:sp>
          <p:nvSpPr>
            <p:cNvPr id="18" name="object 20">
              <a:extLst>
                <a:ext uri="{FF2B5EF4-FFF2-40B4-BE49-F238E27FC236}">
                  <a16:creationId xmlns:a16="http://schemas.microsoft.com/office/drawing/2014/main" id="{2E25BE2C-72CF-453B-819A-91227BA5C0DE}"/>
                </a:ext>
              </a:extLst>
            </p:cNvPr>
            <p:cNvSpPr/>
            <p:nvPr/>
          </p:nvSpPr>
          <p:spPr>
            <a:xfrm>
              <a:off x="800725" y="3088510"/>
              <a:ext cx="5882005" cy="1182370"/>
            </a:xfrm>
            <a:custGeom>
              <a:avLst/>
              <a:gdLst/>
              <a:ahLst/>
              <a:cxnLst/>
              <a:rect l="l" t="t" r="r" b="b"/>
              <a:pathLst>
                <a:path w="5882005" h="1182370">
                  <a:moveTo>
                    <a:pt x="5774637" y="1182022"/>
                  </a:moveTo>
                  <a:lnTo>
                    <a:pt x="71252" y="1182022"/>
                  </a:lnTo>
                  <a:lnTo>
                    <a:pt x="66293" y="1181290"/>
                  </a:lnTo>
                  <a:lnTo>
                    <a:pt x="29728" y="1158571"/>
                  </a:lnTo>
                  <a:lnTo>
                    <a:pt x="10070" y="1124939"/>
                  </a:lnTo>
                  <a:lnTo>
                    <a:pt x="488" y="1082583"/>
                  </a:lnTo>
                  <a:lnTo>
                    <a:pt x="0" y="1075144"/>
                  </a:lnTo>
                  <a:lnTo>
                    <a:pt x="0" y="1067633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774637" y="0"/>
                  </a:lnTo>
                  <a:lnTo>
                    <a:pt x="5817840" y="11581"/>
                  </a:lnTo>
                  <a:lnTo>
                    <a:pt x="5853323" y="38814"/>
                  </a:lnTo>
                  <a:lnTo>
                    <a:pt x="5875682" y="77553"/>
                  </a:lnTo>
                  <a:lnTo>
                    <a:pt x="5881516" y="106878"/>
                  </a:lnTo>
                  <a:lnTo>
                    <a:pt x="5881516" y="1075144"/>
                  </a:lnTo>
                  <a:lnTo>
                    <a:pt x="5869933" y="1118347"/>
                  </a:lnTo>
                  <a:lnTo>
                    <a:pt x="5842700" y="1153829"/>
                  </a:lnTo>
                  <a:lnTo>
                    <a:pt x="5803962" y="1176189"/>
                  </a:lnTo>
                  <a:lnTo>
                    <a:pt x="5782076" y="1181290"/>
                  </a:lnTo>
                  <a:lnTo>
                    <a:pt x="5774637" y="11820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21">
              <a:extLst>
                <a:ext uri="{FF2B5EF4-FFF2-40B4-BE49-F238E27FC236}">
                  <a16:creationId xmlns:a16="http://schemas.microsoft.com/office/drawing/2014/main" id="{F608A602-7437-4DE4-BE28-4FF423E705C1}"/>
                </a:ext>
              </a:extLst>
            </p:cNvPr>
            <p:cNvSpPr/>
            <p:nvPr/>
          </p:nvSpPr>
          <p:spPr>
            <a:xfrm>
              <a:off x="762595" y="3088776"/>
              <a:ext cx="109220" cy="1181735"/>
            </a:xfrm>
            <a:custGeom>
              <a:avLst/>
              <a:gdLst/>
              <a:ahLst/>
              <a:cxnLst/>
              <a:rect l="l" t="t" r="r" b="b"/>
              <a:pathLst>
                <a:path w="109219" h="1181735">
                  <a:moveTo>
                    <a:pt x="108888" y="1181491"/>
                  </a:moveTo>
                  <a:lnTo>
                    <a:pt x="70614" y="1173049"/>
                  </a:lnTo>
                  <a:lnTo>
                    <a:pt x="33503" y="1148253"/>
                  </a:lnTo>
                  <a:lnTo>
                    <a:pt x="8707" y="1111142"/>
                  </a:lnTo>
                  <a:lnTo>
                    <a:pt x="0" y="1067367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067367"/>
                  </a:lnTo>
                  <a:lnTo>
                    <a:pt x="79161" y="1111142"/>
                  </a:lnTo>
                  <a:lnTo>
                    <a:pt x="90211" y="1155836"/>
                  </a:lnTo>
                  <a:lnTo>
                    <a:pt x="104469" y="1178854"/>
                  </a:lnTo>
                  <a:lnTo>
                    <a:pt x="108888" y="1181491"/>
                  </a:lnTo>
                  <a:close/>
                </a:path>
              </a:pathLst>
            </a:custGeom>
            <a:solidFill>
              <a:srgbClr val="60A5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2">
              <a:extLst>
                <a:ext uri="{FF2B5EF4-FFF2-40B4-BE49-F238E27FC236}">
                  <a16:creationId xmlns:a16="http://schemas.microsoft.com/office/drawing/2014/main" id="{EEDC15EE-EA6D-4250-95BA-44A9F5EE9B0F}"/>
                </a:ext>
              </a:extLst>
            </p:cNvPr>
            <p:cNvSpPr/>
            <p:nvPr/>
          </p:nvSpPr>
          <p:spPr>
            <a:xfrm>
              <a:off x="1182022" y="3317289"/>
              <a:ext cx="524510" cy="191135"/>
            </a:xfrm>
            <a:custGeom>
              <a:avLst/>
              <a:gdLst/>
              <a:ahLst/>
              <a:cxnLst/>
              <a:rect l="l" t="t" r="r" b="b"/>
              <a:pathLst>
                <a:path w="524510" h="191135">
                  <a:moveTo>
                    <a:pt x="491210" y="190648"/>
                  </a:moveTo>
                  <a:lnTo>
                    <a:pt x="33073" y="190648"/>
                  </a:lnTo>
                  <a:lnTo>
                    <a:pt x="28209" y="189681"/>
                  </a:lnTo>
                  <a:lnTo>
                    <a:pt x="967" y="162439"/>
                  </a:lnTo>
                  <a:lnTo>
                    <a:pt x="0" y="157575"/>
                  </a:lnTo>
                  <a:lnTo>
                    <a:pt x="0" y="152519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491210" y="0"/>
                  </a:lnTo>
                  <a:lnTo>
                    <a:pt x="523316" y="28209"/>
                  </a:lnTo>
                  <a:lnTo>
                    <a:pt x="524284" y="33073"/>
                  </a:lnTo>
                  <a:lnTo>
                    <a:pt x="524284" y="157575"/>
                  </a:lnTo>
                  <a:lnTo>
                    <a:pt x="496074" y="189681"/>
                  </a:lnTo>
                  <a:lnTo>
                    <a:pt x="491210" y="190648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1" name="object 23">
            <a:extLst>
              <a:ext uri="{FF2B5EF4-FFF2-40B4-BE49-F238E27FC236}">
                <a16:creationId xmlns:a16="http://schemas.microsoft.com/office/drawing/2014/main" id="{474FC544-5FBD-497D-8D01-BDFED457E894}"/>
              </a:ext>
            </a:extLst>
          </p:cNvPr>
          <p:cNvSpPr txBox="1"/>
          <p:nvPr/>
        </p:nvSpPr>
        <p:spPr>
          <a:xfrm>
            <a:off x="934187" y="2492741"/>
            <a:ext cx="300990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Action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2" name="object 24">
            <a:extLst>
              <a:ext uri="{FF2B5EF4-FFF2-40B4-BE49-F238E27FC236}">
                <a16:creationId xmlns:a16="http://schemas.microsoft.com/office/drawing/2014/main" id="{DE0137E3-1C87-469F-B8BB-AE5D2954B54F}"/>
              </a:ext>
            </a:extLst>
          </p:cNvPr>
          <p:cNvSpPr txBox="1"/>
          <p:nvPr/>
        </p:nvSpPr>
        <p:spPr>
          <a:xfrm>
            <a:off x="1330305" y="2456995"/>
            <a:ext cx="130635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数据归因与策略调整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3" name="object 25">
            <a:extLst>
              <a:ext uri="{FF2B5EF4-FFF2-40B4-BE49-F238E27FC236}">
                <a16:creationId xmlns:a16="http://schemas.microsoft.com/office/drawing/2014/main" id="{A11EF0D0-9800-4382-99AA-2599354E9A8F}"/>
              </a:ext>
            </a:extLst>
          </p:cNvPr>
          <p:cNvSpPr txBox="1"/>
          <p:nvPr/>
        </p:nvSpPr>
        <p:spPr>
          <a:xfrm>
            <a:off x="876992" y="2644306"/>
            <a:ext cx="3908584" cy="337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5500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通过漏斗分析定位流失节点，决策将“会员日”频次从月度调整为</a:t>
            </a:r>
            <a:r>
              <a:rPr sz="825" b="1" kern="0" dirty="0">
                <a:solidFill>
                  <a:srgbClr val="2562EB"/>
                </a:solidFill>
                <a:latin typeface="微软雅黑"/>
                <a:cs typeface="微软雅黑"/>
              </a:rPr>
              <a:t>每周一次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，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强化用户召回。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4" name="object 26">
            <a:extLst>
              <a:ext uri="{FF2B5EF4-FFF2-40B4-BE49-F238E27FC236}">
                <a16:creationId xmlns:a16="http://schemas.microsoft.com/office/drawing/2014/main" id="{6DEB04D7-904F-4E23-89F2-BF41B435B879}"/>
              </a:ext>
            </a:extLst>
          </p:cNvPr>
          <p:cNvSpPr/>
          <p:nvPr/>
        </p:nvSpPr>
        <p:spPr>
          <a:xfrm>
            <a:off x="479005" y="3202900"/>
            <a:ext cx="14764" cy="171926"/>
          </a:xfrm>
          <a:custGeom>
            <a:avLst/>
            <a:gdLst/>
            <a:ahLst/>
            <a:cxnLst/>
            <a:rect l="l" t="t" r="r" b="b"/>
            <a:pathLst>
              <a:path w="19684" h="229235">
                <a:moveTo>
                  <a:pt x="19064" y="228778"/>
                </a:moveTo>
                <a:lnTo>
                  <a:pt x="0" y="228778"/>
                </a:lnTo>
                <a:lnTo>
                  <a:pt x="0" y="0"/>
                </a:lnTo>
                <a:lnTo>
                  <a:pt x="19064" y="0"/>
                </a:lnTo>
                <a:lnTo>
                  <a:pt x="19064" y="228778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25" name="object 27">
            <a:extLst>
              <a:ext uri="{FF2B5EF4-FFF2-40B4-BE49-F238E27FC236}">
                <a16:creationId xmlns:a16="http://schemas.microsoft.com/office/drawing/2014/main" id="{16338164-359D-4648-8776-A6F0065EEE9F}"/>
              </a:ext>
            </a:extLst>
          </p:cNvPr>
          <p:cNvGrpSpPr/>
          <p:nvPr/>
        </p:nvGrpSpPr>
        <p:grpSpPr>
          <a:xfrm>
            <a:off x="464480" y="2616428"/>
            <a:ext cx="4547235" cy="1644968"/>
            <a:chOff x="619306" y="3488571"/>
            <a:chExt cx="6062980" cy="2193290"/>
          </a:xfrm>
        </p:grpSpPr>
        <p:sp>
          <p:nvSpPr>
            <p:cNvPr id="26" name="object 28">
              <a:extLst>
                <a:ext uri="{FF2B5EF4-FFF2-40B4-BE49-F238E27FC236}">
                  <a16:creationId xmlns:a16="http://schemas.microsoft.com/office/drawing/2014/main" id="{66A7C8ED-7DC5-406B-BA4D-4A26BD195824}"/>
                </a:ext>
              </a:extLst>
            </p:cNvPr>
            <p:cNvSpPr/>
            <p:nvPr/>
          </p:nvSpPr>
          <p:spPr>
            <a:xfrm>
              <a:off x="638673" y="3507938"/>
              <a:ext cx="343535" cy="343535"/>
            </a:xfrm>
            <a:custGeom>
              <a:avLst/>
              <a:gdLst/>
              <a:ahLst/>
              <a:cxnLst/>
              <a:rect l="l" t="t" r="r" b="b"/>
              <a:pathLst>
                <a:path w="343534" h="343535">
                  <a:moveTo>
                    <a:pt x="171583" y="343167"/>
                  </a:moveTo>
                  <a:lnTo>
                    <a:pt x="129882" y="338024"/>
                  </a:lnTo>
                  <a:lnTo>
                    <a:pt x="90698" y="322909"/>
                  </a:lnTo>
                  <a:lnTo>
                    <a:pt x="56362" y="298726"/>
                  </a:lnTo>
                  <a:lnTo>
                    <a:pt x="28917" y="266910"/>
                  </a:lnTo>
                  <a:lnTo>
                    <a:pt x="10025" y="229379"/>
                  </a:lnTo>
                  <a:lnTo>
                    <a:pt x="824" y="188402"/>
                  </a:lnTo>
                  <a:lnTo>
                    <a:pt x="0" y="171583"/>
                  </a:lnTo>
                  <a:lnTo>
                    <a:pt x="206" y="163154"/>
                  </a:lnTo>
                  <a:lnTo>
                    <a:pt x="7386" y="121775"/>
                  </a:lnTo>
                  <a:lnTo>
                    <a:pt x="24405" y="83380"/>
                  </a:lnTo>
                  <a:lnTo>
                    <a:pt x="50255" y="50255"/>
                  </a:lnTo>
                  <a:lnTo>
                    <a:pt x="83380" y="24405"/>
                  </a:lnTo>
                  <a:lnTo>
                    <a:pt x="121775" y="7386"/>
                  </a:lnTo>
                  <a:lnTo>
                    <a:pt x="163154" y="206"/>
                  </a:lnTo>
                  <a:lnTo>
                    <a:pt x="171583" y="0"/>
                  </a:lnTo>
                  <a:lnTo>
                    <a:pt x="180013" y="206"/>
                  </a:lnTo>
                  <a:lnTo>
                    <a:pt x="221392" y="7386"/>
                  </a:lnTo>
                  <a:lnTo>
                    <a:pt x="259787" y="24405"/>
                  </a:lnTo>
                  <a:lnTo>
                    <a:pt x="292912" y="50255"/>
                  </a:lnTo>
                  <a:lnTo>
                    <a:pt x="318762" y="83380"/>
                  </a:lnTo>
                  <a:lnTo>
                    <a:pt x="335781" y="121775"/>
                  </a:lnTo>
                  <a:lnTo>
                    <a:pt x="342961" y="163154"/>
                  </a:lnTo>
                  <a:lnTo>
                    <a:pt x="343167" y="171583"/>
                  </a:lnTo>
                  <a:lnTo>
                    <a:pt x="342961" y="180013"/>
                  </a:lnTo>
                  <a:lnTo>
                    <a:pt x="335781" y="221392"/>
                  </a:lnTo>
                  <a:lnTo>
                    <a:pt x="318762" y="259787"/>
                  </a:lnTo>
                  <a:lnTo>
                    <a:pt x="292912" y="292912"/>
                  </a:lnTo>
                  <a:lnTo>
                    <a:pt x="259787" y="318762"/>
                  </a:lnTo>
                  <a:lnTo>
                    <a:pt x="221392" y="335781"/>
                  </a:lnTo>
                  <a:lnTo>
                    <a:pt x="180013" y="342961"/>
                  </a:lnTo>
                  <a:lnTo>
                    <a:pt x="171583" y="34316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9">
              <a:extLst>
                <a:ext uri="{FF2B5EF4-FFF2-40B4-BE49-F238E27FC236}">
                  <a16:creationId xmlns:a16="http://schemas.microsoft.com/office/drawing/2014/main" id="{4EFB7F40-D96E-4A1D-AFCE-3FD717114616}"/>
                </a:ext>
              </a:extLst>
            </p:cNvPr>
            <p:cNvSpPr/>
            <p:nvPr/>
          </p:nvSpPr>
          <p:spPr>
            <a:xfrm>
              <a:off x="638673" y="3507938"/>
              <a:ext cx="343535" cy="343535"/>
            </a:xfrm>
            <a:custGeom>
              <a:avLst/>
              <a:gdLst/>
              <a:ahLst/>
              <a:cxnLst/>
              <a:rect l="l" t="t" r="r" b="b"/>
              <a:pathLst>
                <a:path w="343534" h="343535">
                  <a:moveTo>
                    <a:pt x="343167" y="171583"/>
                  </a:moveTo>
                  <a:lnTo>
                    <a:pt x="338024" y="213285"/>
                  </a:lnTo>
                  <a:lnTo>
                    <a:pt x="322909" y="252468"/>
                  </a:lnTo>
                  <a:lnTo>
                    <a:pt x="298726" y="286805"/>
                  </a:lnTo>
                  <a:lnTo>
                    <a:pt x="266910" y="314250"/>
                  </a:lnTo>
                  <a:lnTo>
                    <a:pt x="229379" y="333142"/>
                  </a:lnTo>
                  <a:lnTo>
                    <a:pt x="188402" y="342343"/>
                  </a:lnTo>
                  <a:lnTo>
                    <a:pt x="171583" y="343167"/>
                  </a:lnTo>
                  <a:lnTo>
                    <a:pt x="163154" y="342961"/>
                  </a:lnTo>
                  <a:lnTo>
                    <a:pt x="121775" y="335781"/>
                  </a:lnTo>
                  <a:lnTo>
                    <a:pt x="83380" y="318762"/>
                  </a:lnTo>
                  <a:lnTo>
                    <a:pt x="50255" y="292912"/>
                  </a:lnTo>
                  <a:lnTo>
                    <a:pt x="24405" y="259787"/>
                  </a:lnTo>
                  <a:lnTo>
                    <a:pt x="7386" y="221392"/>
                  </a:lnTo>
                  <a:lnTo>
                    <a:pt x="206" y="180013"/>
                  </a:lnTo>
                  <a:lnTo>
                    <a:pt x="0" y="171583"/>
                  </a:lnTo>
                  <a:lnTo>
                    <a:pt x="206" y="163154"/>
                  </a:lnTo>
                  <a:lnTo>
                    <a:pt x="7386" y="121775"/>
                  </a:lnTo>
                  <a:lnTo>
                    <a:pt x="24405" y="83380"/>
                  </a:lnTo>
                  <a:lnTo>
                    <a:pt x="50255" y="50255"/>
                  </a:lnTo>
                  <a:lnTo>
                    <a:pt x="83380" y="24405"/>
                  </a:lnTo>
                  <a:lnTo>
                    <a:pt x="121775" y="7386"/>
                  </a:lnTo>
                  <a:lnTo>
                    <a:pt x="163154" y="206"/>
                  </a:lnTo>
                  <a:lnTo>
                    <a:pt x="171583" y="0"/>
                  </a:lnTo>
                  <a:lnTo>
                    <a:pt x="180013" y="206"/>
                  </a:lnTo>
                  <a:lnTo>
                    <a:pt x="221392" y="7386"/>
                  </a:lnTo>
                  <a:lnTo>
                    <a:pt x="259787" y="24405"/>
                  </a:lnTo>
                  <a:lnTo>
                    <a:pt x="292912" y="50255"/>
                  </a:lnTo>
                  <a:lnTo>
                    <a:pt x="318762" y="83380"/>
                  </a:lnTo>
                  <a:lnTo>
                    <a:pt x="335781" y="121775"/>
                  </a:lnTo>
                  <a:lnTo>
                    <a:pt x="342961" y="163154"/>
                  </a:lnTo>
                  <a:lnTo>
                    <a:pt x="343167" y="17158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30">
              <a:extLst>
                <a:ext uri="{FF2B5EF4-FFF2-40B4-BE49-F238E27FC236}">
                  <a16:creationId xmlns:a16="http://schemas.microsoft.com/office/drawing/2014/main" id="{12C821FF-63C9-4E68-AE40-85D2B69863C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3530" y="3584198"/>
              <a:ext cx="133454" cy="190648"/>
            </a:xfrm>
            <a:prstGeom prst="rect">
              <a:avLst/>
            </a:prstGeom>
          </p:spPr>
        </p:pic>
        <p:sp>
          <p:nvSpPr>
            <p:cNvPr id="29" name="object 31">
              <a:extLst>
                <a:ext uri="{FF2B5EF4-FFF2-40B4-BE49-F238E27FC236}">
                  <a16:creationId xmlns:a16="http://schemas.microsoft.com/office/drawing/2014/main" id="{0687FAAE-A9A2-4DEF-AB25-43945F9512C7}"/>
                </a:ext>
              </a:extLst>
            </p:cNvPr>
            <p:cNvSpPr/>
            <p:nvPr/>
          </p:nvSpPr>
          <p:spPr>
            <a:xfrm>
              <a:off x="800725" y="4499312"/>
              <a:ext cx="5882005" cy="1182370"/>
            </a:xfrm>
            <a:custGeom>
              <a:avLst/>
              <a:gdLst/>
              <a:ahLst/>
              <a:cxnLst/>
              <a:rect l="l" t="t" r="r" b="b"/>
              <a:pathLst>
                <a:path w="5882005" h="1182370">
                  <a:moveTo>
                    <a:pt x="5774637" y="1182022"/>
                  </a:moveTo>
                  <a:lnTo>
                    <a:pt x="71252" y="1182022"/>
                  </a:lnTo>
                  <a:lnTo>
                    <a:pt x="66293" y="1181290"/>
                  </a:lnTo>
                  <a:lnTo>
                    <a:pt x="29728" y="1158571"/>
                  </a:lnTo>
                  <a:lnTo>
                    <a:pt x="10070" y="1124939"/>
                  </a:lnTo>
                  <a:lnTo>
                    <a:pt x="488" y="1082583"/>
                  </a:lnTo>
                  <a:lnTo>
                    <a:pt x="0" y="1075144"/>
                  </a:lnTo>
                  <a:lnTo>
                    <a:pt x="0" y="1067633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774637" y="0"/>
                  </a:lnTo>
                  <a:lnTo>
                    <a:pt x="5817840" y="11581"/>
                  </a:lnTo>
                  <a:lnTo>
                    <a:pt x="5853323" y="38814"/>
                  </a:lnTo>
                  <a:lnTo>
                    <a:pt x="5875682" y="77553"/>
                  </a:lnTo>
                  <a:lnTo>
                    <a:pt x="5881516" y="106878"/>
                  </a:lnTo>
                  <a:lnTo>
                    <a:pt x="5881516" y="1075144"/>
                  </a:lnTo>
                  <a:lnTo>
                    <a:pt x="5869933" y="1118347"/>
                  </a:lnTo>
                  <a:lnTo>
                    <a:pt x="5842700" y="1153829"/>
                  </a:lnTo>
                  <a:lnTo>
                    <a:pt x="5803962" y="1176189"/>
                  </a:lnTo>
                  <a:lnTo>
                    <a:pt x="5782076" y="1181290"/>
                  </a:lnTo>
                  <a:lnTo>
                    <a:pt x="5774637" y="11820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2">
              <a:extLst>
                <a:ext uri="{FF2B5EF4-FFF2-40B4-BE49-F238E27FC236}">
                  <a16:creationId xmlns:a16="http://schemas.microsoft.com/office/drawing/2014/main" id="{BB4FCCB2-4F97-4F8F-89B5-D25A82B51C3C}"/>
                </a:ext>
              </a:extLst>
            </p:cNvPr>
            <p:cNvSpPr/>
            <p:nvPr/>
          </p:nvSpPr>
          <p:spPr>
            <a:xfrm>
              <a:off x="762595" y="4499578"/>
              <a:ext cx="109220" cy="1181735"/>
            </a:xfrm>
            <a:custGeom>
              <a:avLst/>
              <a:gdLst/>
              <a:ahLst/>
              <a:cxnLst/>
              <a:rect l="l" t="t" r="r" b="b"/>
              <a:pathLst>
                <a:path w="109219" h="1181735">
                  <a:moveTo>
                    <a:pt x="108888" y="1181491"/>
                  </a:moveTo>
                  <a:lnTo>
                    <a:pt x="70614" y="1173048"/>
                  </a:lnTo>
                  <a:lnTo>
                    <a:pt x="33503" y="1148252"/>
                  </a:lnTo>
                  <a:lnTo>
                    <a:pt x="8707" y="1111142"/>
                  </a:lnTo>
                  <a:lnTo>
                    <a:pt x="0" y="1067367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067367"/>
                  </a:lnTo>
                  <a:lnTo>
                    <a:pt x="79161" y="1111141"/>
                  </a:lnTo>
                  <a:lnTo>
                    <a:pt x="90211" y="1155835"/>
                  </a:lnTo>
                  <a:lnTo>
                    <a:pt x="104469" y="1178854"/>
                  </a:lnTo>
                  <a:lnTo>
                    <a:pt x="108888" y="1181491"/>
                  </a:lnTo>
                  <a:close/>
                </a:path>
              </a:pathLst>
            </a:custGeom>
            <a:solidFill>
              <a:srgbClr val="4ADE8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3">
              <a:extLst>
                <a:ext uri="{FF2B5EF4-FFF2-40B4-BE49-F238E27FC236}">
                  <a16:creationId xmlns:a16="http://schemas.microsoft.com/office/drawing/2014/main" id="{AB3DBC49-D769-4EE8-97BD-034A4EC879F6}"/>
                </a:ext>
              </a:extLst>
            </p:cNvPr>
            <p:cNvSpPr/>
            <p:nvPr/>
          </p:nvSpPr>
          <p:spPr>
            <a:xfrm>
              <a:off x="1182022" y="4728091"/>
              <a:ext cx="505459" cy="191135"/>
            </a:xfrm>
            <a:custGeom>
              <a:avLst/>
              <a:gdLst/>
              <a:ahLst/>
              <a:cxnLst/>
              <a:rect l="l" t="t" r="r" b="b"/>
              <a:pathLst>
                <a:path w="505460" h="191135">
                  <a:moveTo>
                    <a:pt x="472145" y="190648"/>
                  </a:moveTo>
                  <a:lnTo>
                    <a:pt x="33073" y="190648"/>
                  </a:lnTo>
                  <a:lnTo>
                    <a:pt x="28209" y="189681"/>
                  </a:lnTo>
                  <a:lnTo>
                    <a:pt x="967" y="162439"/>
                  </a:lnTo>
                  <a:lnTo>
                    <a:pt x="0" y="157575"/>
                  </a:lnTo>
                  <a:lnTo>
                    <a:pt x="0" y="152519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472145" y="0"/>
                  </a:lnTo>
                  <a:lnTo>
                    <a:pt x="504251" y="28209"/>
                  </a:lnTo>
                  <a:lnTo>
                    <a:pt x="505219" y="33073"/>
                  </a:lnTo>
                  <a:lnTo>
                    <a:pt x="505219" y="157575"/>
                  </a:lnTo>
                  <a:lnTo>
                    <a:pt x="477009" y="189681"/>
                  </a:lnTo>
                  <a:lnTo>
                    <a:pt x="472145" y="190648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34">
            <a:extLst>
              <a:ext uri="{FF2B5EF4-FFF2-40B4-BE49-F238E27FC236}">
                <a16:creationId xmlns:a16="http://schemas.microsoft.com/office/drawing/2014/main" id="{2287D4B3-77BC-44A2-80A9-FED968863D07}"/>
              </a:ext>
            </a:extLst>
          </p:cNvPr>
          <p:cNvSpPr txBox="1"/>
          <p:nvPr/>
        </p:nvSpPr>
        <p:spPr>
          <a:xfrm>
            <a:off x="934187" y="3550842"/>
            <a:ext cx="285750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8" dirty="0">
                <a:solidFill>
                  <a:srgbClr val="16A24A"/>
                </a:solidFill>
                <a:latin typeface="微软雅黑"/>
                <a:cs typeface="微软雅黑"/>
              </a:rPr>
              <a:t>Result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35">
            <a:extLst>
              <a:ext uri="{FF2B5EF4-FFF2-40B4-BE49-F238E27FC236}">
                <a16:creationId xmlns:a16="http://schemas.microsoft.com/office/drawing/2014/main" id="{1360E6C0-7FA7-417D-B1E2-2C93163864B6}"/>
              </a:ext>
            </a:extLst>
          </p:cNvPr>
          <p:cNvSpPr txBox="1"/>
          <p:nvPr/>
        </p:nvSpPr>
        <p:spPr>
          <a:xfrm>
            <a:off x="1315000" y="3515095"/>
            <a:ext cx="1084421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Q3 业绩V</a:t>
            </a:r>
            <a:r>
              <a:rPr sz="1050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型反转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36">
            <a:extLst>
              <a:ext uri="{FF2B5EF4-FFF2-40B4-BE49-F238E27FC236}">
                <a16:creationId xmlns:a16="http://schemas.microsoft.com/office/drawing/2014/main" id="{C794FF10-05A4-477C-A55B-D32EAF6BC6E9}"/>
              </a:ext>
            </a:extLst>
          </p:cNvPr>
          <p:cNvSpPr txBox="1"/>
          <p:nvPr/>
        </p:nvSpPr>
        <p:spPr>
          <a:xfrm>
            <a:off x="876991" y="3702407"/>
            <a:ext cx="3990023" cy="337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5500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策略实施后，Q3复购率止跌回升，最终实现</a:t>
            </a:r>
            <a:r>
              <a:rPr sz="825" b="1" kern="0" dirty="0">
                <a:solidFill>
                  <a:srgbClr val="16A24A"/>
                </a:solidFill>
                <a:latin typeface="微软雅黑"/>
                <a:cs typeface="微软雅黑"/>
              </a:rPr>
              <a:t>+5%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的逆势增长，验证了高频活动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的有效性。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5" name="object 37">
            <a:extLst>
              <a:ext uri="{FF2B5EF4-FFF2-40B4-BE49-F238E27FC236}">
                <a16:creationId xmlns:a16="http://schemas.microsoft.com/office/drawing/2014/main" id="{6DA4AA88-A064-4C39-8094-ACAE21C4C2A9}"/>
              </a:ext>
            </a:extLst>
          </p:cNvPr>
          <p:cNvGrpSpPr/>
          <p:nvPr/>
        </p:nvGrpSpPr>
        <p:grpSpPr>
          <a:xfrm>
            <a:off x="464480" y="3674530"/>
            <a:ext cx="4547235" cy="1072991"/>
            <a:chOff x="619306" y="4899372"/>
            <a:chExt cx="6062980" cy="1430655"/>
          </a:xfrm>
        </p:grpSpPr>
        <p:sp>
          <p:nvSpPr>
            <p:cNvPr id="36" name="object 38">
              <a:extLst>
                <a:ext uri="{FF2B5EF4-FFF2-40B4-BE49-F238E27FC236}">
                  <a16:creationId xmlns:a16="http://schemas.microsoft.com/office/drawing/2014/main" id="{9A4151BF-201D-42CC-A530-94E39A5F2B4B}"/>
                </a:ext>
              </a:extLst>
            </p:cNvPr>
            <p:cNvSpPr/>
            <p:nvPr/>
          </p:nvSpPr>
          <p:spPr>
            <a:xfrm>
              <a:off x="638673" y="4918740"/>
              <a:ext cx="343535" cy="343535"/>
            </a:xfrm>
            <a:custGeom>
              <a:avLst/>
              <a:gdLst/>
              <a:ahLst/>
              <a:cxnLst/>
              <a:rect l="l" t="t" r="r" b="b"/>
              <a:pathLst>
                <a:path w="343534" h="343535">
                  <a:moveTo>
                    <a:pt x="171583" y="343167"/>
                  </a:moveTo>
                  <a:lnTo>
                    <a:pt x="129882" y="338024"/>
                  </a:lnTo>
                  <a:lnTo>
                    <a:pt x="90698" y="322909"/>
                  </a:lnTo>
                  <a:lnTo>
                    <a:pt x="56362" y="298726"/>
                  </a:lnTo>
                  <a:lnTo>
                    <a:pt x="28917" y="266910"/>
                  </a:lnTo>
                  <a:lnTo>
                    <a:pt x="10025" y="229379"/>
                  </a:lnTo>
                  <a:lnTo>
                    <a:pt x="824" y="188402"/>
                  </a:lnTo>
                  <a:lnTo>
                    <a:pt x="0" y="171583"/>
                  </a:lnTo>
                  <a:lnTo>
                    <a:pt x="206" y="163154"/>
                  </a:lnTo>
                  <a:lnTo>
                    <a:pt x="7386" y="121775"/>
                  </a:lnTo>
                  <a:lnTo>
                    <a:pt x="24405" y="83380"/>
                  </a:lnTo>
                  <a:lnTo>
                    <a:pt x="50255" y="50255"/>
                  </a:lnTo>
                  <a:lnTo>
                    <a:pt x="83380" y="24405"/>
                  </a:lnTo>
                  <a:lnTo>
                    <a:pt x="121775" y="7386"/>
                  </a:lnTo>
                  <a:lnTo>
                    <a:pt x="163154" y="206"/>
                  </a:lnTo>
                  <a:lnTo>
                    <a:pt x="171583" y="0"/>
                  </a:lnTo>
                  <a:lnTo>
                    <a:pt x="180013" y="206"/>
                  </a:lnTo>
                  <a:lnTo>
                    <a:pt x="221392" y="7386"/>
                  </a:lnTo>
                  <a:lnTo>
                    <a:pt x="259787" y="24405"/>
                  </a:lnTo>
                  <a:lnTo>
                    <a:pt x="292912" y="50255"/>
                  </a:lnTo>
                  <a:lnTo>
                    <a:pt x="318762" y="83380"/>
                  </a:lnTo>
                  <a:lnTo>
                    <a:pt x="335781" y="121775"/>
                  </a:lnTo>
                  <a:lnTo>
                    <a:pt x="342961" y="163154"/>
                  </a:lnTo>
                  <a:lnTo>
                    <a:pt x="343167" y="171583"/>
                  </a:lnTo>
                  <a:lnTo>
                    <a:pt x="342961" y="180013"/>
                  </a:lnTo>
                  <a:lnTo>
                    <a:pt x="335781" y="221392"/>
                  </a:lnTo>
                  <a:lnTo>
                    <a:pt x="318762" y="259787"/>
                  </a:lnTo>
                  <a:lnTo>
                    <a:pt x="292912" y="292912"/>
                  </a:lnTo>
                  <a:lnTo>
                    <a:pt x="259787" y="318762"/>
                  </a:lnTo>
                  <a:lnTo>
                    <a:pt x="221392" y="335781"/>
                  </a:lnTo>
                  <a:lnTo>
                    <a:pt x="180013" y="342961"/>
                  </a:lnTo>
                  <a:lnTo>
                    <a:pt x="171583" y="343167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9">
              <a:extLst>
                <a:ext uri="{FF2B5EF4-FFF2-40B4-BE49-F238E27FC236}">
                  <a16:creationId xmlns:a16="http://schemas.microsoft.com/office/drawing/2014/main" id="{887703B9-0FEC-4B2F-BBE8-6BDBC45B099F}"/>
                </a:ext>
              </a:extLst>
            </p:cNvPr>
            <p:cNvSpPr/>
            <p:nvPr/>
          </p:nvSpPr>
          <p:spPr>
            <a:xfrm>
              <a:off x="638673" y="4918740"/>
              <a:ext cx="343535" cy="343535"/>
            </a:xfrm>
            <a:custGeom>
              <a:avLst/>
              <a:gdLst/>
              <a:ahLst/>
              <a:cxnLst/>
              <a:rect l="l" t="t" r="r" b="b"/>
              <a:pathLst>
                <a:path w="343534" h="343535">
                  <a:moveTo>
                    <a:pt x="343167" y="171583"/>
                  </a:moveTo>
                  <a:lnTo>
                    <a:pt x="338024" y="213285"/>
                  </a:lnTo>
                  <a:lnTo>
                    <a:pt x="322909" y="252468"/>
                  </a:lnTo>
                  <a:lnTo>
                    <a:pt x="298726" y="286805"/>
                  </a:lnTo>
                  <a:lnTo>
                    <a:pt x="266910" y="314250"/>
                  </a:lnTo>
                  <a:lnTo>
                    <a:pt x="229379" y="333142"/>
                  </a:lnTo>
                  <a:lnTo>
                    <a:pt x="188402" y="342343"/>
                  </a:lnTo>
                  <a:lnTo>
                    <a:pt x="171583" y="343167"/>
                  </a:lnTo>
                  <a:lnTo>
                    <a:pt x="163154" y="342961"/>
                  </a:lnTo>
                  <a:lnTo>
                    <a:pt x="121775" y="335781"/>
                  </a:lnTo>
                  <a:lnTo>
                    <a:pt x="83380" y="318762"/>
                  </a:lnTo>
                  <a:lnTo>
                    <a:pt x="50255" y="292912"/>
                  </a:lnTo>
                  <a:lnTo>
                    <a:pt x="24405" y="259787"/>
                  </a:lnTo>
                  <a:lnTo>
                    <a:pt x="7386" y="221392"/>
                  </a:lnTo>
                  <a:lnTo>
                    <a:pt x="206" y="180013"/>
                  </a:lnTo>
                  <a:lnTo>
                    <a:pt x="0" y="171583"/>
                  </a:lnTo>
                  <a:lnTo>
                    <a:pt x="206" y="163154"/>
                  </a:lnTo>
                  <a:lnTo>
                    <a:pt x="7386" y="121775"/>
                  </a:lnTo>
                  <a:lnTo>
                    <a:pt x="24405" y="83380"/>
                  </a:lnTo>
                  <a:lnTo>
                    <a:pt x="50255" y="50255"/>
                  </a:lnTo>
                  <a:lnTo>
                    <a:pt x="83380" y="24405"/>
                  </a:lnTo>
                  <a:lnTo>
                    <a:pt x="121775" y="7386"/>
                  </a:lnTo>
                  <a:lnTo>
                    <a:pt x="163154" y="206"/>
                  </a:lnTo>
                  <a:lnTo>
                    <a:pt x="171583" y="0"/>
                  </a:lnTo>
                  <a:lnTo>
                    <a:pt x="180013" y="206"/>
                  </a:lnTo>
                  <a:lnTo>
                    <a:pt x="221392" y="7386"/>
                  </a:lnTo>
                  <a:lnTo>
                    <a:pt x="259787" y="24405"/>
                  </a:lnTo>
                  <a:lnTo>
                    <a:pt x="292912" y="50255"/>
                  </a:lnTo>
                  <a:lnTo>
                    <a:pt x="318762" y="83380"/>
                  </a:lnTo>
                  <a:lnTo>
                    <a:pt x="335781" y="121775"/>
                  </a:lnTo>
                  <a:lnTo>
                    <a:pt x="342961" y="163154"/>
                  </a:lnTo>
                  <a:lnTo>
                    <a:pt x="343167" y="17158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40">
              <a:extLst>
                <a:ext uri="{FF2B5EF4-FFF2-40B4-BE49-F238E27FC236}">
                  <a16:creationId xmlns:a16="http://schemas.microsoft.com/office/drawing/2014/main" id="{C168E0C3-6B20-4C27-AAD8-B1830001139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3530" y="4994999"/>
              <a:ext cx="133454" cy="190648"/>
            </a:xfrm>
            <a:prstGeom prst="rect">
              <a:avLst/>
            </a:prstGeom>
          </p:spPr>
        </p:pic>
        <p:sp>
          <p:nvSpPr>
            <p:cNvPr id="39" name="object 41">
              <a:extLst>
                <a:ext uri="{FF2B5EF4-FFF2-40B4-BE49-F238E27FC236}">
                  <a16:creationId xmlns:a16="http://schemas.microsoft.com/office/drawing/2014/main" id="{C5C3E33D-6F9D-466D-9C29-4B75E346DE7A}"/>
                </a:ext>
              </a:extLst>
            </p:cNvPr>
            <p:cNvSpPr/>
            <p:nvPr/>
          </p:nvSpPr>
          <p:spPr>
            <a:xfrm>
              <a:off x="762595" y="5910113"/>
              <a:ext cx="5920105" cy="419734"/>
            </a:xfrm>
            <a:custGeom>
              <a:avLst/>
              <a:gdLst/>
              <a:ahLst/>
              <a:cxnLst/>
              <a:rect l="l" t="t" r="r" b="b"/>
              <a:pathLst>
                <a:path w="5920105" h="419735">
                  <a:moveTo>
                    <a:pt x="5848393" y="419427"/>
                  </a:moveTo>
                  <a:lnTo>
                    <a:pt x="71252" y="419427"/>
                  </a:lnTo>
                  <a:lnTo>
                    <a:pt x="66293" y="418938"/>
                  </a:lnTo>
                  <a:lnTo>
                    <a:pt x="29728" y="403793"/>
                  </a:lnTo>
                  <a:lnTo>
                    <a:pt x="3888" y="367725"/>
                  </a:lnTo>
                  <a:lnTo>
                    <a:pt x="0" y="348175"/>
                  </a:lnTo>
                  <a:lnTo>
                    <a:pt x="0" y="34316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5848393" y="0"/>
                  </a:lnTo>
                  <a:lnTo>
                    <a:pt x="5889917" y="15633"/>
                  </a:lnTo>
                  <a:lnTo>
                    <a:pt x="5915756" y="51702"/>
                  </a:lnTo>
                  <a:lnTo>
                    <a:pt x="5919646" y="71252"/>
                  </a:lnTo>
                  <a:lnTo>
                    <a:pt x="5919646" y="348175"/>
                  </a:lnTo>
                  <a:lnTo>
                    <a:pt x="5904011" y="389698"/>
                  </a:lnTo>
                  <a:lnTo>
                    <a:pt x="5867943" y="415538"/>
                  </a:lnTo>
                  <a:lnTo>
                    <a:pt x="5853352" y="418938"/>
                  </a:lnTo>
                  <a:lnTo>
                    <a:pt x="5848393" y="41942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42">
              <a:extLst>
                <a:ext uri="{FF2B5EF4-FFF2-40B4-BE49-F238E27FC236}">
                  <a16:creationId xmlns:a16="http://schemas.microsoft.com/office/drawing/2014/main" id="{1B059C14-03B1-4A1A-A0E7-8D8A868841D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63864" y="6053100"/>
              <a:ext cx="104856" cy="133454"/>
            </a:xfrm>
            <a:prstGeom prst="rect">
              <a:avLst/>
            </a:prstGeom>
          </p:spPr>
        </p:pic>
      </p:grpSp>
      <p:sp>
        <p:nvSpPr>
          <p:cNvPr id="41" name="object 43">
            <a:extLst>
              <a:ext uri="{FF2B5EF4-FFF2-40B4-BE49-F238E27FC236}">
                <a16:creationId xmlns:a16="http://schemas.microsoft.com/office/drawing/2014/main" id="{149464D9-5510-49C5-B3F5-8A8088CA877B}"/>
              </a:ext>
            </a:extLst>
          </p:cNvPr>
          <p:cNvSpPr txBox="1"/>
          <p:nvPr/>
        </p:nvSpPr>
        <p:spPr>
          <a:xfrm>
            <a:off x="1746194" y="4516001"/>
            <a:ext cx="2221230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启示：数据指导决策，闭环验证效果是运营核心。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44">
            <a:extLst>
              <a:ext uri="{FF2B5EF4-FFF2-40B4-BE49-F238E27FC236}">
                <a16:creationId xmlns:a16="http://schemas.microsoft.com/office/drawing/2014/main" id="{21E7FB8B-C40F-4072-B43C-864CD166FDDE}"/>
              </a:ext>
            </a:extLst>
          </p:cNvPr>
          <p:cNvGrpSpPr/>
          <p:nvPr/>
        </p:nvGrpSpPr>
        <p:grpSpPr>
          <a:xfrm>
            <a:off x="3915918" y="1243584"/>
            <a:ext cx="4871561" cy="3900011"/>
            <a:chOff x="5221223" y="1658111"/>
            <a:chExt cx="6495415" cy="5200015"/>
          </a:xfrm>
        </p:grpSpPr>
        <p:sp>
          <p:nvSpPr>
            <p:cNvPr id="43" name="object 45">
              <a:extLst>
                <a:ext uri="{FF2B5EF4-FFF2-40B4-BE49-F238E27FC236}">
                  <a16:creationId xmlns:a16="http://schemas.microsoft.com/office/drawing/2014/main" id="{00D05C3C-4478-4AF3-8ADA-1837CE73E3FF}"/>
                </a:ext>
              </a:extLst>
            </p:cNvPr>
            <p:cNvSpPr/>
            <p:nvPr/>
          </p:nvSpPr>
          <p:spPr>
            <a:xfrm>
              <a:off x="7274479" y="2054258"/>
              <a:ext cx="4411345" cy="4203700"/>
            </a:xfrm>
            <a:custGeom>
              <a:avLst/>
              <a:gdLst/>
              <a:ahLst/>
              <a:cxnLst/>
              <a:rect l="l" t="t" r="r" b="b"/>
              <a:pathLst>
                <a:path w="4411345" h="4203700">
                  <a:moveTo>
                    <a:pt x="4057001" y="4203391"/>
                  </a:moveTo>
                  <a:lnTo>
                    <a:pt x="144537" y="3998347"/>
                  </a:lnTo>
                  <a:lnTo>
                    <a:pt x="100666" y="3989473"/>
                  </a:lnTo>
                  <a:lnTo>
                    <a:pt x="61263" y="3968244"/>
                  </a:lnTo>
                  <a:lnTo>
                    <a:pt x="29716" y="3936492"/>
                  </a:lnTo>
                  <a:lnTo>
                    <a:pt x="8748" y="3896949"/>
                  </a:lnTo>
                  <a:lnTo>
                    <a:pt x="158" y="3853023"/>
                  </a:lnTo>
                  <a:lnTo>
                    <a:pt x="0" y="3845547"/>
                  </a:lnTo>
                  <a:lnTo>
                    <a:pt x="209" y="3838055"/>
                  </a:lnTo>
                  <a:lnTo>
                    <a:pt x="193778" y="144537"/>
                  </a:lnTo>
                  <a:lnTo>
                    <a:pt x="202652" y="100666"/>
                  </a:lnTo>
                  <a:lnTo>
                    <a:pt x="223881" y="61263"/>
                  </a:lnTo>
                  <a:lnTo>
                    <a:pt x="255633" y="29716"/>
                  </a:lnTo>
                  <a:lnTo>
                    <a:pt x="295176" y="8748"/>
                  </a:lnTo>
                  <a:lnTo>
                    <a:pt x="339103" y="158"/>
                  </a:lnTo>
                  <a:lnTo>
                    <a:pt x="346578" y="0"/>
                  </a:lnTo>
                  <a:lnTo>
                    <a:pt x="354070" y="209"/>
                  </a:lnTo>
                  <a:lnTo>
                    <a:pt x="4266534" y="205252"/>
                  </a:lnTo>
                  <a:lnTo>
                    <a:pt x="4310404" y="214126"/>
                  </a:lnTo>
                  <a:lnTo>
                    <a:pt x="4349807" y="235356"/>
                  </a:lnTo>
                  <a:lnTo>
                    <a:pt x="4381354" y="267107"/>
                  </a:lnTo>
                  <a:lnTo>
                    <a:pt x="4402322" y="306650"/>
                  </a:lnTo>
                  <a:lnTo>
                    <a:pt x="4410913" y="350577"/>
                  </a:lnTo>
                  <a:lnTo>
                    <a:pt x="4411071" y="358052"/>
                  </a:lnTo>
                  <a:lnTo>
                    <a:pt x="4410862" y="365545"/>
                  </a:lnTo>
                  <a:lnTo>
                    <a:pt x="4217293" y="4059063"/>
                  </a:lnTo>
                  <a:lnTo>
                    <a:pt x="4208419" y="4102933"/>
                  </a:lnTo>
                  <a:lnTo>
                    <a:pt x="4187189" y="4142337"/>
                  </a:lnTo>
                  <a:lnTo>
                    <a:pt x="4155438" y="4173883"/>
                  </a:lnTo>
                  <a:lnTo>
                    <a:pt x="4115894" y="4194851"/>
                  </a:lnTo>
                  <a:lnTo>
                    <a:pt x="4071968" y="4203442"/>
                  </a:lnTo>
                  <a:lnTo>
                    <a:pt x="4064493" y="4203600"/>
                  </a:lnTo>
                  <a:lnTo>
                    <a:pt x="4057001" y="4203391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46">
              <a:extLst>
                <a:ext uri="{FF2B5EF4-FFF2-40B4-BE49-F238E27FC236}">
                  <a16:creationId xmlns:a16="http://schemas.microsoft.com/office/drawing/2014/main" id="{D5538060-1324-43D9-B3F7-DEE79890AA7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21223" y="1658111"/>
              <a:ext cx="6495287" cy="5199739"/>
            </a:xfrm>
            <a:prstGeom prst="rect">
              <a:avLst/>
            </a:prstGeom>
          </p:spPr>
        </p:pic>
        <p:pic>
          <p:nvPicPr>
            <p:cNvPr id="45" name="object 47">
              <a:extLst>
                <a:ext uri="{FF2B5EF4-FFF2-40B4-BE49-F238E27FC236}">
                  <a16:creationId xmlns:a16="http://schemas.microsoft.com/office/drawing/2014/main" id="{E42C684D-3213-45BA-8E8D-526C5344770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16058" y="2001812"/>
              <a:ext cx="4222871" cy="4003625"/>
            </a:xfrm>
            <a:prstGeom prst="rect">
              <a:avLst/>
            </a:prstGeom>
          </p:spPr>
        </p:pic>
        <p:sp>
          <p:nvSpPr>
            <p:cNvPr id="46" name="object 48">
              <a:extLst>
                <a:ext uri="{FF2B5EF4-FFF2-40B4-BE49-F238E27FC236}">
                  <a16:creationId xmlns:a16="http://schemas.microsoft.com/office/drawing/2014/main" id="{CF608625-6A70-4928-BE8F-E6187C251288}"/>
                </a:ext>
              </a:extLst>
            </p:cNvPr>
            <p:cNvSpPr/>
            <p:nvPr/>
          </p:nvSpPr>
          <p:spPr>
            <a:xfrm>
              <a:off x="10380829" y="2240123"/>
              <a:ext cx="819785" cy="648335"/>
            </a:xfrm>
            <a:custGeom>
              <a:avLst/>
              <a:gdLst/>
              <a:ahLst/>
              <a:cxnLst/>
              <a:rect l="l" t="t" r="r" b="b"/>
              <a:pathLst>
                <a:path w="819784" h="648335">
                  <a:moveTo>
                    <a:pt x="748537" y="648205"/>
                  </a:moveTo>
                  <a:lnTo>
                    <a:pt x="53439" y="648205"/>
                  </a:lnTo>
                  <a:lnTo>
                    <a:pt x="49719" y="647717"/>
                  </a:lnTo>
                  <a:lnTo>
                    <a:pt x="14096" y="622329"/>
                  </a:lnTo>
                  <a:lnTo>
                    <a:pt x="366" y="581912"/>
                  </a:lnTo>
                  <a:lnTo>
                    <a:pt x="0" y="576953"/>
                  </a:lnTo>
                  <a:lnTo>
                    <a:pt x="0" y="571946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748537" y="0"/>
                  </a:lnTo>
                  <a:lnTo>
                    <a:pt x="790061" y="15633"/>
                  </a:lnTo>
                  <a:lnTo>
                    <a:pt x="815901" y="51702"/>
                  </a:lnTo>
                  <a:lnTo>
                    <a:pt x="819789" y="71252"/>
                  </a:lnTo>
                  <a:lnTo>
                    <a:pt x="819789" y="576953"/>
                  </a:lnTo>
                  <a:lnTo>
                    <a:pt x="804156" y="618477"/>
                  </a:lnTo>
                  <a:lnTo>
                    <a:pt x="768087" y="644317"/>
                  </a:lnTo>
                  <a:lnTo>
                    <a:pt x="753496" y="647717"/>
                  </a:lnTo>
                  <a:lnTo>
                    <a:pt x="748537" y="648205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9">
              <a:extLst>
                <a:ext uri="{FF2B5EF4-FFF2-40B4-BE49-F238E27FC236}">
                  <a16:creationId xmlns:a16="http://schemas.microsoft.com/office/drawing/2014/main" id="{05949DFE-2D66-43FE-973D-9D31F4007C47}"/>
                </a:ext>
              </a:extLst>
            </p:cNvPr>
            <p:cNvSpPr/>
            <p:nvPr/>
          </p:nvSpPr>
          <p:spPr>
            <a:xfrm>
              <a:off x="10361764" y="2240402"/>
              <a:ext cx="71120" cy="647700"/>
            </a:xfrm>
            <a:custGeom>
              <a:avLst/>
              <a:gdLst/>
              <a:ahLst/>
              <a:cxnLst/>
              <a:rect l="l" t="t" r="r" b="b"/>
              <a:pathLst>
                <a:path w="71120" h="647700">
                  <a:moveTo>
                    <a:pt x="70504" y="647650"/>
                  </a:moveTo>
                  <a:lnTo>
                    <a:pt x="33884" y="635087"/>
                  </a:lnTo>
                  <a:lnTo>
                    <a:pt x="5804" y="600851"/>
                  </a:lnTo>
                  <a:lnTo>
                    <a:pt x="0" y="571668"/>
                  </a:lnTo>
                  <a:lnTo>
                    <a:pt x="0" y="75981"/>
                  </a:lnTo>
                  <a:lnTo>
                    <a:pt x="12840" y="33606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571668"/>
                  </a:lnTo>
                  <a:lnTo>
                    <a:pt x="44549" y="614043"/>
                  </a:lnTo>
                  <a:lnTo>
                    <a:pt x="66339" y="645993"/>
                  </a:lnTo>
                  <a:lnTo>
                    <a:pt x="70504" y="647650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8" name="object 50">
              <a:extLst>
                <a:ext uri="{FF2B5EF4-FFF2-40B4-BE49-F238E27FC236}">
                  <a16:creationId xmlns:a16="http://schemas.microsoft.com/office/drawing/2014/main" id="{ABA119A7-B9F0-436A-A424-462554705A5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14284" y="2545161"/>
              <a:ext cx="123921" cy="190648"/>
            </a:xfrm>
            <a:prstGeom prst="rect">
              <a:avLst/>
            </a:prstGeom>
          </p:spPr>
        </p:pic>
      </p:grpSp>
      <p:sp>
        <p:nvSpPr>
          <p:cNvPr id="49" name="object 51">
            <a:extLst>
              <a:ext uri="{FF2B5EF4-FFF2-40B4-BE49-F238E27FC236}">
                <a16:creationId xmlns:a16="http://schemas.microsoft.com/office/drawing/2014/main" id="{CD0FE057-957D-4CBA-B627-DC56C6959420}"/>
              </a:ext>
            </a:extLst>
          </p:cNvPr>
          <p:cNvSpPr txBox="1"/>
          <p:nvPr/>
        </p:nvSpPr>
        <p:spPr>
          <a:xfrm>
            <a:off x="7877640" y="1745207"/>
            <a:ext cx="446723" cy="300243"/>
          </a:xfrm>
          <a:prstGeom prst="rect">
            <a:avLst/>
          </a:prstGeom>
        </p:spPr>
        <p:txBody>
          <a:bodyPr vert="horz" wrap="square" lIns="0" tIns="20479" rIns="0" bIns="0" rtlCol="0">
            <a:spAutoFit/>
          </a:bodyPr>
          <a:lstStyle/>
          <a:p>
            <a:pPr marL="9525" defTabSz="685800">
              <a:spcBef>
                <a:spcPts val="161"/>
              </a:spcBef>
            </a:pPr>
            <a:r>
              <a:rPr sz="600" kern="0" dirty="0">
                <a:solidFill>
                  <a:srgbClr val="6A7280"/>
                </a:solidFill>
                <a:latin typeface="微软雅黑"/>
                <a:cs typeface="微软雅黑"/>
              </a:rPr>
              <a:t>Q2</a:t>
            </a: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 复购率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27159" defTabSz="685800">
              <a:spcBef>
                <a:spcPts val="150"/>
              </a:spcBef>
            </a:pPr>
            <a:r>
              <a:rPr sz="1050" b="1" kern="0" spc="-19" dirty="0">
                <a:solidFill>
                  <a:srgbClr val="EF4444"/>
                </a:solidFill>
                <a:latin typeface="微软雅黑"/>
                <a:cs typeface="微软雅黑"/>
              </a:rPr>
              <a:t>10%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0" name="object 52">
            <a:extLst>
              <a:ext uri="{FF2B5EF4-FFF2-40B4-BE49-F238E27FC236}">
                <a16:creationId xmlns:a16="http://schemas.microsoft.com/office/drawing/2014/main" id="{08A55277-213D-4560-80DB-EC202B7F013E}"/>
              </a:ext>
            </a:extLst>
          </p:cNvPr>
          <p:cNvGrpSpPr/>
          <p:nvPr/>
        </p:nvGrpSpPr>
        <p:grpSpPr>
          <a:xfrm>
            <a:off x="5590777" y="3667607"/>
            <a:ext cx="600551" cy="486251"/>
            <a:chOff x="7454369" y="4890142"/>
            <a:chExt cx="800735" cy="648335"/>
          </a:xfrm>
        </p:grpSpPr>
        <p:sp>
          <p:nvSpPr>
            <p:cNvPr id="51" name="object 53">
              <a:extLst>
                <a:ext uri="{FF2B5EF4-FFF2-40B4-BE49-F238E27FC236}">
                  <a16:creationId xmlns:a16="http://schemas.microsoft.com/office/drawing/2014/main" id="{0410D6E4-BFEA-4612-9A63-A40B63630D10}"/>
                </a:ext>
              </a:extLst>
            </p:cNvPr>
            <p:cNvSpPr/>
            <p:nvPr/>
          </p:nvSpPr>
          <p:spPr>
            <a:xfrm>
              <a:off x="7473434" y="4890142"/>
              <a:ext cx="781685" cy="648335"/>
            </a:xfrm>
            <a:custGeom>
              <a:avLst/>
              <a:gdLst/>
              <a:ahLst/>
              <a:cxnLst/>
              <a:rect l="l" t="t" r="r" b="b"/>
              <a:pathLst>
                <a:path w="781684" h="648335">
                  <a:moveTo>
                    <a:pt x="710407" y="648205"/>
                  </a:moveTo>
                  <a:lnTo>
                    <a:pt x="53439" y="648205"/>
                  </a:lnTo>
                  <a:lnTo>
                    <a:pt x="49719" y="647717"/>
                  </a:lnTo>
                  <a:lnTo>
                    <a:pt x="14096" y="622329"/>
                  </a:lnTo>
                  <a:lnTo>
                    <a:pt x="366" y="581912"/>
                  </a:lnTo>
                  <a:lnTo>
                    <a:pt x="0" y="576953"/>
                  </a:lnTo>
                  <a:lnTo>
                    <a:pt x="0" y="571946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710407" y="0"/>
                  </a:lnTo>
                  <a:lnTo>
                    <a:pt x="751931" y="15633"/>
                  </a:lnTo>
                  <a:lnTo>
                    <a:pt x="777771" y="51702"/>
                  </a:lnTo>
                  <a:lnTo>
                    <a:pt x="781660" y="71252"/>
                  </a:lnTo>
                  <a:lnTo>
                    <a:pt x="781660" y="576953"/>
                  </a:lnTo>
                  <a:lnTo>
                    <a:pt x="766026" y="618477"/>
                  </a:lnTo>
                  <a:lnTo>
                    <a:pt x="729957" y="644317"/>
                  </a:lnTo>
                  <a:lnTo>
                    <a:pt x="715367" y="647717"/>
                  </a:lnTo>
                  <a:lnTo>
                    <a:pt x="710407" y="648205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54">
              <a:extLst>
                <a:ext uri="{FF2B5EF4-FFF2-40B4-BE49-F238E27FC236}">
                  <a16:creationId xmlns:a16="http://schemas.microsoft.com/office/drawing/2014/main" id="{E36C38BC-47C9-4DB7-A249-34F6CA2587C2}"/>
                </a:ext>
              </a:extLst>
            </p:cNvPr>
            <p:cNvSpPr/>
            <p:nvPr/>
          </p:nvSpPr>
          <p:spPr>
            <a:xfrm>
              <a:off x="7454369" y="4890420"/>
              <a:ext cx="71120" cy="647700"/>
            </a:xfrm>
            <a:custGeom>
              <a:avLst/>
              <a:gdLst/>
              <a:ahLst/>
              <a:cxnLst/>
              <a:rect l="l" t="t" r="r" b="b"/>
              <a:pathLst>
                <a:path w="71120" h="647700">
                  <a:moveTo>
                    <a:pt x="70504" y="647650"/>
                  </a:moveTo>
                  <a:lnTo>
                    <a:pt x="33884" y="635087"/>
                  </a:lnTo>
                  <a:lnTo>
                    <a:pt x="5804" y="600851"/>
                  </a:lnTo>
                  <a:lnTo>
                    <a:pt x="0" y="571668"/>
                  </a:lnTo>
                  <a:lnTo>
                    <a:pt x="0" y="75981"/>
                  </a:lnTo>
                  <a:lnTo>
                    <a:pt x="12840" y="33606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571668"/>
                  </a:lnTo>
                  <a:lnTo>
                    <a:pt x="44549" y="614043"/>
                  </a:lnTo>
                  <a:lnTo>
                    <a:pt x="66339" y="645993"/>
                  </a:lnTo>
                  <a:lnTo>
                    <a:pt x="70504" y="647650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3" name="object 55">
              <a:extLst>
                <a:ext uri="{FF2B5EF4-FFF2-40B4-BE49-F238E27FC236}">
                  <a16:creationId xmlns:a16="http://schemas.microsoft.com/office/drawing/2014/main" id="{C8C6E538-0424-4A1C-B0FB-9DDFD221F77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06888" y="5195181"/>
              <a:ext cx="114389" cy="190648"/>
            </a:xfrm>
            <a:prstGeom prst="rect">
              <a:avLst/>
            </a:prstGeom>
          </p:spPr>
        </p:pic>
      </p:grpSp>
      <p:sp>
        <p:nvSpPr>
          <p:cNvPr id="54" name="object 56">
            <a:extLst>
              <a:ext uri="{FF2B5EF4-FFF2-40B4-BE49-F238E27FC236}">
                <a16:creationId xmlns:a16="http://schemas.microsoft.com/office/drawing/2014/main" id="{E5DABAFB-D151-4666-988E-3F53465D1E1C}"/>
              </a:ext>
            </a:extLst>
          </p:cNvPr>
          <p:cNvSpPr txBox="1"/>
          <p:nvPr/>
        </p:nvSpPr>
        <p:spPr>
          <a:xfrm>
            <a:off x="5693184" y="3732721"/>
            <a:ext cx="422434" cy="300243"/>
          </a:xfrm>
          <a:prstGeom prst="rect">
            <a:avLst/>
          </a:prstGeom>
        </p:spPr>
        <p:txBody>
          <a:bodyPr vert="horz" wrap="square" lIns="0" tIns="20479" rIns="0" bIns="0" rtlCol="0">
            <a:spAutoFit/>
          </a:bodyPr>
          <a:lstStyle/>
          <a:p>
            <a:pPr marL="9525" defTabSz="685800">
              <a:spcBef>
                <a:spcPts val="161"/>
              </a:spcBef>
            </a:pPr>
            <a:r>
              <a:rPr sz="600" kern="0" dirty="0">
                <a:solidFill>
                  <a:srgbClr val="6A7280"/>
                </a:solidFill>
                <a:latin typeface="微软雅黑"/>
                <a:cs typeface="微软雅黑"/>
              </a:rPr>
              <a:t>Q3</a:t>
            </a: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 复购率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27159" defTabSz="685800">
              <a:spcBef>
                <a:spcPts val="150"/>
              </a:spcBef>
            </a:pPr>
            <a:r>
              <a:rPr sz="1050" b="1" kern="0" spc="-19" dirty="0">
                <a:solidFill>
                  <a:srgbClr val="21C45D"/>
                </a:solidFill>
                <a:latin typeface="微软雅黑"/>
                <a:cs typeface="微软雅黑"/>
              </a:rPr>
              <a:t>5%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388552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557" y="843621"/>
            <a:ext cx="8236268" cy="14764"/>
          </a:xfrm>
          <a:custGeom>
            <a:avLst/>
            <a:gdLst/>
            <a:ahLst/>
            <a:cxnLst/>
            <a:rect l="l" t="t" r="r" b="b"/>
            <a:pathLst>
              <a:path w="10981690" h="19684">
                <a:moveTo>
                  <a:pt x="10981373" y="19064"/>
                </a:moveTo>
                <a:lnTo>
                  <a:pt x="0" y="19064"/>
                </a:lnTo>
                <a:lnTo>
                  <a:pt x="0" y="0"/>
                </a:lnTo>
                <a:lnTo>
                  <a:pt x="10981373" y="0"/>
                </a:lnTo>
                <a:lnTo>
                  <a:pt x="10981373" y="19064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8032" y="150620"/>
            <a:ext cx="3442335" cy="614977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525">
              <a:spcBef>
                <a:spcPts val="840"/>
              </a:spcBef>
            </a:pPr>
            <a:r>
              <a:rPr spc="41" dirty="0">
                <a:solidFill>
                  <a:srgbClr val="FF0000"/>
                </a:solidFill>
                <a:ea typeface="微软雅黑"/>
              </a:rPr>
              <a:t>课程思政：网络社区伦理规范</a:t>
            </a:r>
          </a:p>
          <a:p>
            <a:pPr marL="9525">
              <a:spcBef>
                <a:spcPts val="386"/>
              </a:spcBef>
            </a:pPr>
            <a:r>
              <a:rPr sz="938" b="0" dirty="0">
                <a:solidFill>
                  <a:srgbClr val="FF0000"/>
                </a:solidFill>
              </a:rPr>
              <a:t>Network</a:t>
            </a:r>
            <a:r>
              <a:rPr sz="938" b="0" spc="-8" dirty="0">
                <a:solidFill>
                  <a:srgbClr val="FF0000"/>
                </a:solidFill>
              </a:rPr>
              <a:t> </a:t>
            </a:r>
            <a:r>
              <a:rPr sz="938" b="0" dirty="0">
                <a:solidFill>
                  <a:srgbClr val="FF0000"/>
                </a:solidFill>
              </a:rPr>
              <a:t>Community</a:t>
            </a:r>
            <a:r>
              <a:rPr sz="938" b="0" spc="-4" dirty="0">
                <a:solidFill>
                  <a:srgbClr val="FF0000"/>
                </a:solidFill>
              </a:rPr>
              <a:t> </a:t>
            </a:r>
            <a:r>
              <a:rPr sz="938" b="0" dirty="0">
                <a:solidFill>
                  <a:srgbClr val="FF0000"/>
                </a:solidFill>
              </a:rPr>
              <a:t>Ethics</a:t>
            </a:r>
            <a:r>
              <a:rPr sz="938" b="0" spc="-4" dirty="0">
                <a:solidFill>
                  <a:srgbClr val="FF0000"/>
                </a:solidFill>
              </a:rPr>
              <a:t> </a:t>
            </a:r>
            <a:r>
              <a:rPr sz="938" b="0" dirty="0">
                <a:solidFill>
                  <a:srgbClr val="FF0000"/>
                </a:solidFill>
              </a:rPr>
              <a:t>&amp;</a:t>
            </a:r>
            <a:r>
              <a:rPr sz="938" b="0" spc="-8" dirty="0">
                <a:solidFill>
                  <a:srgbClr val="FF0000"/>
                </a:solidFill>
              </a:rPr>
              <a:t> </a:t>
            </a:r>
            <a:r>
              <a:rPr sz="938" b="0" spc="-15" dirty="0">
                <a:solidFill>
                  <a:srgbClr val="FF0000"/>
                </a:solidFill>
              </a:rPr>
              <a:t>Norms</a:t>
            </a:r>
            <a:endParaRPr sz="1013" dirty="0">
              <a:solidFill>
                <a:srgbClr val="FF0000"/>
              </a:solidFill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50419" y="357467"/>
            <a:ext cx="343168" cy="34316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57557" y="1386970"/>
            <a:ext cx="2259330" cy="1387316"/>
            <a:chOff x="610076" y="1849293"/>
            <a:chExt cx="3012440" cy="1849755"/>
          </a:xfrm>
        </p:grpSpPr>
        <p:sp>
          <p:nvSpPr>
            <p:cNvPr id="6" name="object 6"/>
            <p:cNvSpPr/>
            <p:nvPr/>
          </p:nvSpPr>
          <p:spPr>
            <a:xfrm>
              <a:off x="610076" y="1868358"/>
              <a:ext cx="3012440" cy="1830705"/>
            </a:xfrm>
            <a:custGeom>
              <a:avLst/>
              <a:gdLst/>
              <a:ahLst/>
              <a:cxnLst/>
              <a:rect l="l" t="t" r="r" b="b"/>
              <a:pathLst>
                <a:path w="3012440" h="1830704">
                  <a:moveTo>
                    <a:pt x="2905372" y="1830228"/>
                  </a:moveTo>
                  <a:lnTo>
                    <a:pt x="106878" y="1830228"/>
                  </a:lnTo>
                  <a:lnTo>
                    <a:pt x="99439" y="1829496"/>
                  </a:lnTo>
                  <a:lnTo>
                    <a:pt x="57083" y="1815123"/>
                  </a:lnTo>
                  <a:lnTo>
                    <a:pt x="23450" y="1785635"/>
                  </a:lnTo>
                  <a:lnTo>
                    <a:pt x="3663" y="1745522"/>
                  </a:lnTo>
                  <a:lnTo>
                    <a:pt x="0" y="1723350"/>
                  </a:lnTo>
                  <a:lnTo>
                    <a:pt x="0" y="171583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905372" y="0"/>
                  </a:lnTo>
                  <a:lnTo>
                    <a:pt x="2948576" y="9651"/>
                  </a:lnTo>
                  <a:lnTo>
                    <a:pt x="2984058" y="32345"/>
                  </a:lnTo>
                  <a:lnTo>
                    <a:pt x="3006418" y="64627"/>
                  </a:lnTo>
                  <a:lnTo>
                    <a:pt x="3012251" y="89065"/>
                  </a:lnTo>
                  <a:lnTo>
                    <a:pt x="3012251" y="1723350"/>
                  </a:lnTo>
                  <a:lnTo>
                    <a:pt x="3000669" y="1766553"/>
                  </a:lnTo>
                  <a:lnTo>
                    <a:pt x="2973436" y="1802035"/>
                  </a:lnTo>
                  <a:lnTo>
                    <a:pt x="2934697" y="1824395"/>
                  </a:lnTo>
                  <a:lnTo>
                    <a:pt x="2912811" y="1829496"/>
                  </a:lnTo>
                  <a:lnTo>
                    <a:pt x="2905372" y="1830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610076" y="1849293"/>
              <a:ext cx="3012440" cy="114935"/>
            </a:xfrm>
            <a:custGeom>
              <a:avLst/>
              <a:gdLst/>
              <a:ahLst/>
              <a:cxnLst/>
              <a:rect l="l" t="t" r="r" b="b"/>
              <a:pathLst>
                <a:path w="3012440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897862" y="0"/>
                  </a:lnTo>
                  <a:lnTo>
                    <a:pt x="2941636" y="8707"/>
                  </a:lnTo>
                  <a:lnTo>
                    <a:pt x="2978747" y="33503"/>
                  </a:lnTo>
                  <a:lnTo>
                    <a:pt x="2982947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3012440" h="114935">
                  <a:moveTo>
                    <a:pt x="3012251" y="114389"/>
                  </a:moveTo>
                  <a:lnTo>
                    <a:pt x="2998728" y="78404"/>
                  </a:lnTo>
                  <a:lnTo>
                    <a:pt x="2961425" y="50969"/>
                  </a:lnTo>
                  <a:lnTo>
                    <a:pt x="2920182" y="39580"/>
                  </a:lnTo>
                  <a:lnTo>
                    <a:pt x="2897862" y="38129"/>
                  </a:lnTo>
                  <a:lnTo>
                    <a:pt x="2982947" y="38129"/>
                  </a:lnTo>
                  <a:lnTo>
                    <a:pt x="3003543" y="70614"/>
                  </a:lnTo>
                  <a:lnTo>
                    <a:pt x="3011707" y="103120"/>
                  </a:lnTo>
                  <a:lnTo>
                    <a:pt x="3012251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38854" y="211620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3244" y="2249656"/>
              <a:ext cx="238311" cy="19064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77173" y="1656270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保护个人隐私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9615" y="2000867"/>
            <a:ext cx="1932623" cy="5096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825" kern="0" spc="34" dirty="0">
                <a:solidFill>
                  <a:srgbClr val="4A5462"/>
                </a:solidFill>
                <a:latin typeface="微软雅黑"/>
                <a:cs typeface="微软雅黑"/>
              </a:rPr>
              <a:t>严格遵守数据保护原则，不随意泄露个人及他人敏感信息，筑牢网络隐私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安全防线，杜绝信息裸奔。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888330" y="1386970"/>
            <a:ext cx="2252186" cy="1387316"/>
            <a:chOff x="3851106" y="1849293"/>
            <a:chExt cx="3002915" cy="1849755"/>
          </a:xfrm>
        </p:grpSpPr>
        <p:sp>
          <p:nvSpPr>
            <p:cNvPr id="13" name="object 13"/>
            <p:cNvSpPr/>
            <p:nvPr/>
          </p:nvSpPr>
          <p:spPr>
            <a:xfrm>
              <a:off x="3851106" y="1868358"/>
              <a:ext cx="3002915" cy="1830705"/>
            </a:xfrm>
            <a:custGeom>
              <a:avLst/>
              <a:gdLst/>
              <a:ahLst/>
              <a:cxnLst/>
              <a:rect l="l" t="t" r="r" b="b"/>
              <a:pathLst>
                <a:path w="3002915" h="1830704">
                  <a:moveTo>
                    <a:pt x="2895840" y="1830228"/>
                  </a:moveTo>
                  <a:lnTo>
                    <a:pt x="106878" y="1830228"/>
                  </a:lnTo>
                  <a:lnTo>
                    <a:pt x="99439" y="1829496"/>
                  </a:lnTo>
                  <a:lnTo>
                    <a:pt x="57083" y="1815123"/>
                  </a:lnTo>
                  <a:lnTo>
                    <a:pt x="23450" y="1785635"/>
                  </a:lnTo>
                  <a:lnTo>
                    <a:pt x="3663" y="1745522"/>
                  </a:lnTo>
                  <a:lnTo>
                    <a:pt x="0" y="1723350"/>
                  </a:lnTo>
                  <a:lnTo>
                    <a:pt x="0" y="171583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895840" y="0"/>
                  </a:lnTo>
                  <a:lnTo>
                    <a:pt x="2939043" y="9651"/>
                  </a:lnTo>
                  <a:lnTo>
                    <a:pt x="2974526" y="32345"/>
                  </a:lnTo>
                  <a:lnTo>
                    <a:pt x="2996886" y="64627"/>
                  </a:lnTo>
                  <a:lnTo>
                    <a:pt x="3002719" y="89065"/>
                  </a:lnTo>
                  <a:lnTo>
                    <a:pt x="3002719" y="1723350"/>
                  </a:lnTo>
                  <a:lnTo>
                    <a:pt x="2991137" y="1766553"/>
                  </a:lnTo>
                  <a:lnTo>
                    <a:pt x="2963904" y="1802035"/>
                  </a:lnTo>
                  <a:lnTo>
                    <a:pt x="2925165" y="1824395"/>
                  </a:lnTo>
                  <a:lnTo>
                    <a:pt x="2903279" y="1829496"/>
                  </a:lnTo>
                  <a:lnTo>
                    <a:pt x="2895840" y="1830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851106" y="1849293"/>
              <a:ext cx="3002915" cy="114935"/>
            </a:xfrm>
            <a:custGeom>
              <a:avLst/>
              <a:gdLst/>
              <a:ahLst/>
              <a:cxnLst/>
              <a:rect l="l" t="t" r="r" b="b"/>
              <a:pathLst>
                <a:path w="3002915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888330" y="0"/>
                  </a:lnTo>
                  <a:lnTo>
                    <a:pt x="2932104" y="8707"/>
                  </a:lnTo>
                  <a:lnTo>
                    <a:pt x="2969216" y="33503"/>
                  </a:lnTo>
                  <a:lnTo>
                    <a:pt x="2973415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3002915" h="114935">
                  <a:moveTo>
                    <a:pt x="3002719" y="114389"/>
                  </a:moveTo>
                  <a:lnTo>
                    <a:pt x="2989196" y="78404"/>
                  </a:lnTo>
                  <a:lnTo>
                    <a:pt x="2951893" y="50969"/>
                  </a:lnTo>
                  <a:lnTo>
                    <a:pt x="2910650" y="39580"/>
                  </a:lnTo>
                  <a:lnTo>
                    <a:pt x="2888330" y="38129"/>
                  </a:lnTo>
                  <a:lnTo>
                    <a:pt x="2973415" y="38129"/>
                  </a:lnTo>
                  <a:lnTo>
                    <a:pt x="2994010" y="70614"/>
                  </a:lnTo>
                  <a:lnTo>
                    <a:pt x="3002174" y="103120"/>
                  </a:lnTo>
                  <a:lnTo>
                    <a:pt x="3002719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079885" y="211620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13339" y="2249656"/>
              <a:ext cx="190648" cy="19064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505488" y="1656270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警惕钓鱼链接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47931" y="2000867"/>
            <a:ext cx="1933099" cy="5096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825" kern="0" spc="34" dirty="0">
                <a:solidFill>
                  <a:srgbClr val="4A5462"/>
                </a:solidFill>
                <a:latin typeface="微软雅黑"/>
                <a:cs typeface="微软雅黑"/>
              </a:rPr>
              <a:t>提高网络安全意识，不点击不明来源链接，防范网络诈骗，切实保障个人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财产与账号安全。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57557" y="2945525"/>
            <a:ext cx="2259330" cy="1387316"/>
            <a:chOff x="610076" y="3927366"/>
            <a:chExt cx="3012440" cy="1849755"/>
          </a:xfrm>
        </p:grpSpPr>
        <p:sp>
          <p:nvSpPr>
            <p:cNvPr id="20" name="object 20"/>
            <p:cNvSpPr/>
            <p:nvPr/>
          </p:nvSpPr>
          <p:spPr>
            <a:xfrm>
              <a:off x="610076" y="3946430"/>
              <a:ext cx="3012440" cy="1830705"/>
            </a:xfrm>
            <a:custGeom>
              <a:avLst/>
              <a:gdLst/>
              <a:ahLst/>
              <a:cxnLst/>
              <a:rect l="l" t="t" r="r" b="b"/>
              <a:pathLst>
                <a:path w="3012440" h="1830704">
                  <a:moveTo>
                    <a:pt x="2905372" y="1830228"/>
                  </a:moveTo>
                  <a:lnTo>
                    <a:pt x="106878" y="1830228"/>
                  </a:lnTo>
                  <a:lnTo>
                    <a:pt x="99439" y="1829496"/>
                  </a:lnTo>
                  <a:lnTo>
                    <a:pt x="57083" y="1815123"/>
                  </a:lnTo>
                  <a:lnTo>
                    <a:pt x="23450" y="1785635"/>
                  </a:lnTo>
                  <a:lnTo>
                    <a:pt x="3663" y="1745522"/>
                  </a:lnTo>
                  <a:lnTo>
                    <a:pt x="0" y="1723350"/>
                  </a:lnTo>
                  <a:lnTo>
                    <a:pt x="0" y="171583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905372" y="0"/>
                  </a:lnTo>
                  <a:lnTo>
                    <a:pt x="2948576" y="9651"/>
                  </a:lnTo>
                  <a:lnTo>
                    <a:pt x="2984058" y="32345"/>
                  </a:lnTo>
                  <a:lnTo>
                    <a:pt x="3006418" y="64627"/>
                  </a:lnTo>
                  <a:lnTo>
                    <a:pt x="3012251" y="89065"/>
                  </a:lnTo>
                  <a:lnTo>
                    <a:pt x="3012251" y="1723350"/>
                  </a:lnTo>
                  <a:lnTo>
                    <a:pt x="3000669" y="1766553"/>
                  </a:lnTo>
                  <a:lnTo>
                    <a:pt x="2973436" y="1802035"/>
                  </a:lnTo>
                  <a:lnTo>
                    <a:pt x="2934697" y="1824395"/>
                  </a:lnTo>
                  <a:lnTo>
                    <a:pt x="2912811" y="1829496"/>
                  </a:lnTo>
                  <a:lnTo>
                    <a:pt x="2905372" y="1830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0076" y="3927366"/>
              <a:ext cx="3012440" cy="114935"/>
            </a:xfrm>
            <a:custGeom>
              <a:avLst/>
              <a:gdLst/>
              <a:ahLst/>
              <a:cxnLst/>
              <a:rect l="l" t="t" r="r" b="b"/>
              <a:pathLst>
                <a:path w="3012440" h="114935">
                  <a:moveTo>
                    <a:pt x="0" y="114389"/>
                  </a:moveTo>
                  <a:lnTo>
                    <a:pt x="8707" y="70613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2897862" y="0"/>
                  </a:lnTo>
                  <a:lnTo>
                    <a:pt x="2941636" y="8706"/>
                  </a:lnTo>
                  <a:lnTo>
                    <a:pt x="2978747" y="33503"/>
                  </a:lnTo>
                  <a:lnTo>
                    <a:pt x="2982947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3"/>
                  </a:lnTo>
                  <a:lnTo>
                    <a:pt x="5014" y="92068"/>
                  </a:lnTo>
                  <a:lnTo>
                    <a:pt x="4897" y="9228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3012440" h="114935">
                  <a:moveTo>
                    <a:pt x="3012251" y="114389"/>
                  </a:moveTo>
                  <a:lnTo>
                    <a:pt x="2998729" y="78403"/>
                  </a:lnTo>
                  <a:lnTo>
                    <a:pt x="2961425" y="50969"/>
                  </a:lnTo>
                  <a:lnTo>
                    <a:pt x="2920182" y="39580"/>
                  </a:lnTo>
                  <a:lnTo>
                    <a:pt x="2897862" y="38129"/>
                  </a:lnTo>
                  <a:lnTo>
                    <a:pt x="2982947" y="38129"/>
                  </a:lnTo>
                  <a:lnTo>
                    <a:pt x="3003543" y="70613"/>
                  </a:lnTo>
                  <a:lnTo>
                    <a:pt x="3011707" y="103120"/>
                  </a:lnTo>
                  <a:lnTo>
                    <a:pt x="3012251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838854" y="419427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2309" y="4327728"/>
              <a:ext cx="190648" cy="19064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077173" y="3214824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抵制网络乱象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19615" y="3559422"/>
            <a:ext cx="1932623" cy="5096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825" kern="0" spc="34" dirty="0">
                <a:solidFill>
                  <a:srgbClr val="4A5462"/>
                </a:solidFill>
                <a:latin typeface="微软雅黑"/>
                <a:cs typeface="微软雅黑"/>
              </a:rPr>
              <a:t>坚决拒绝网络暴力与谣言传播，不参与恶意攻击，共同维护健康、积极的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网络社区环境。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888330" y="2945525"/>
            <a:ext cx="2252186" cy="1387316"/>
            <a:chOff x="3851106" y="3927366"/>
            <a:chExt cx="3002915" cy="1849755"/>
          </a:xfrm>
        </p:grpSpPr>
        <p:sp>
          <p:nvSpPr>
            <p:cNvPr id="27" name="object 27"/>
            <p:cNvSpPr/>
            <p:nvPr/>
          </p:nvSpPr>
          <p:spPr>
            <a:xfrm>
              <a:off x="3851106" y="3946430"/>
              <a:ext cx="3002915" cy="1830705"/>
            </a:xfrm>
            <a:custGeom>
              <a:avLst/>
              <a:gdLst/>
              <a:ahLst/>
              <a:cxnLst/>
              <a:rect l="l" t="t" r="r" b="b"/>
              <a:pathLst>
                <a:path w="3002915" h="1830704">
                  <a:moveTo>
                    <a:pt x="2895840" y="1830228"/>
                  </a:moveTo>
                  <a:lnTo>
                    <a:pt x="106878" y="1830228"/>
                  </a:lnTo>
                  <a:lnTo>
                    <a:pt x="99439" y="1829496"/>
                  </a:lnTo>
                  <a:lnTo>
                    <a:pt x="57083" y="1815123"/>
                  </a:lnTo>
                  <a:lnTo>
                    <a:pt x="23450" y="1785635"/>
                  </a:lnTo>
                  <a:lnTo>
                    <a:pt x="3663" y="1745522"/>
                  </a:lnTo>
                  <a:lnTo>
                    <a:pt x="0" y="1723350"/>
                  </a:lnTo>
                  <a:lnTo>
                    <a:pt x="0" y="171583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895840" y="0"/>
                  </a:lnTo>
                  <a:lnTo>
                    <a:pt x="2939043" y="9651"/>
                  </a:lnTo>
                  <a:lnTo>
                    <a:pt x="2974526" y="32345"/>
                  </a:lnTo>
                  <a:lnTo>
                    <a:pt x="2996886" y="64627"/>
                  </a:lnTo>
                  <a:lnTo>
                    <a:pt x="3002719" y="89065"/>
                  </a:lnTo>
                  <a:lnTo>
                    <a:pt x="3002719" y="1723350"/>
                  </a:lnTo>
                  <a:lnTo>
                    <a:pt x="2991137" y="1766553"/>
                  </a:lnTo>
                  <a:lnTo>
                    <a:pt x="2963904" y="1802035"/>
                  </a:lnTo>
                  <a:lnTo>
                    <a:pt x="2925165" y="1824395"/>
                  </a:lnTo>
                  <a:lnTo>
                    <a:pt x="2903279" y="1829496"/>
                  </a:lnTo>
                  <a:lnTo>
                    <a:pt x="2895840" y="1830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3851106" y="3927366"/>
              <a:ext cx="3002915" cy="114935"/>
            </a:xfrm>
            <a:custGeom>
              <a:avLst/>
              <a:gdLst/>
              <a:ahLst/>
              <a:cxnLst/>
              <a:rect l="l" t="t" r="r" b="b"/>
              <a:pathLst>
                <a:path w="3002915" h="114935">
                  <a:moveTo>
                    <a:pt x="0" y="114389"/>
                  </a:moveTo>
                  <a:lnTo>
                    <a:pt x="8707" y="70613"/>
                  </a:lnTo>
                  <a:lnTo>
                    <a:pt x="19173" y="50969"/>
                  </a:lnTo>
                  <a:lnTo>
                    <a:pt x="19259" y="50825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888330" y="0"/>
                  </a:lnTo>
                  <a:lnTo>
                    <a:pt x="2932104" y="8706"/>
                  </a:lnTo>
                  <a:lnTo>
                    <a:pt x="2969216" y="33503"/>
                  </a:lnTo>
                  <a:lnTo>
                    <a:pt x="2973415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20" y="66033"/>
                  </a:lnTo>
                  <a:lnTo>
                    <a:pt x="5014" y="92068"/>
                  </a:lnTo>
                  <a:lnTo>
                    <a:pt x="4897" y="9228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3002915" h="114935">
                  <a:moveTo>
                    <a:pt x="3002719" y="114389"/>
                  </a:moveTo>
                  <a:lnTo>
                    <a:pt x="2989196" y="78403"/>
                  </a:lnTo>
                  <a:lnTo>
                    <a:pt x="2951893" y="50969"/>
                  </a:lnTo>
                  <a:lnTo>
                    <a:pt x="2910650" y="39580"/>
                  </a:lnTo>
                  <a:lnTo>
                    <a:pt x="2888330" y="38129"/>
                  </a:lnTo>
                  <a:lnTo>
                    <a:pt x="2973415" y="38129"/>
                  </a:lnTo>
                  <a:lnTo>
                    <a:pt x="2994010" y="70613"/>
                  </a:lnTo>
                  <a:lnTo>
                    <a:pt x="3002174" y="103120"/>
                  </a:lnTo>
                  <a:lnTo>
                    <a:pt x="3002719" y="114389"/>
                  </a:lnTo>
                  <a:close/>
                </a:path>
              </a:pathLst>
            </a:custGeom>
            <a:solidFill>
              <a:srgbClr val="05B5D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079885" y="419427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FF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84741" y="4327728"/>
              <a:ext cx="238311" cy="190648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3505488" y="3214824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理性参与讨论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047931" y="3559422"/>
            <a:ext cx="1933099" cy="5096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825" kern="0" spc="68" dirty="0">
                <a:solidFill>
                  <a:srgbClr val="4A5462"/>
                </a:solidFill>
                <a:latin typeface="微软雅黑"/>
                <a:cs typeface="微软雅黑"/>
              </a:rPr>
              <a:t>遵守法律法规与社区公约， 文明发</a:t>
            </a:r>
            <a:r>
              <a:rPr sz="825" kern="0" spc="38" dirty="0">
                <a:solidFill>
                  <a:srgbClr val="4A5462"/>
                </a:solidFill>
                <a:latin typeface="微软雅黑"/>
                <a:cs typeface="微软雅黑"/>
              </a:rPr>
              <a:t>言，理性表达观点，做负责任的网络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公民。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597926" y="2402175"/>
            <a:ext cx="3096101" cy="2287905"/>
            <a:chOff x="7463901" y="3202900"/>
            <a:chExt cx="4128135" cy="3050540"/>
          </a:xfrm>
        </p:grpSpPr>
        <p:sp>
          <p:nvSpPr>
            <p:cNvPr id="34" name="object 34"/>
            <p:cNvSpPr/>
            <p:nvPr/>
          </p:nvSpPr>
          <p:spPr>
            <a:xfrm>
              <a:off x="7482966" y="3221965"/>
              <a:ext cx="4090035" cy="3012440"/>
            </a:xfrm>
            <a:custGeom>
              <a:avLst/>
              <a:gdLst/>
              <a:ahLst/>
              <a:cxnLst/>
              <a:rect l="l" t="t" r="r" b="b"/>
              <a:pathLst>
                <a:path w="4090034" h="3012440">
                  <a:moveTo>
                    <a:pt x="0" y="2878797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3955963" y="0"/>
                  </a:lnTo>
                  <a:lnTo>
                    <a:pt x="3994703" y="5744"/>
                  </a:lnTo>
                  <a:lnTo>
                    <a:pt x="4030105" y="22490"/>
                  </a:lnTo>
                  <a:lnTo>
                    <a:pt x="4059125" y="48790"/>
                  </a:lnTo>
                  <a:lnTo>
                    <a:pt x="4079258" y="82383"/>
                  </a:lnTo>
                  <a:lnTo>
                    <a:pt x="4088776" y="120373"/>
                  </a:lnTo>
                  <a:lnTo>
                    <a:pt x="4089417" y="133454"/>
                  </a:lnTo>
                  <a:lnTo>
                    <a:pt x="4089417" y="2878797"/>
                  </a:lnTo>
                  <a:lnTo>
                    <a:pt x="4083672" y="2917537"/>
                  </a:lnTo>
                  <a:lnTo>
                    <a:pt x="4066926" y="2952940"/>
                  </a:lnTo>
                  <a:lnTo>
                    <a:pt x="4040626" y="2981959"/>
                  </a:lnTo>
                  <a:lnTo>
                    <a:pt x="4007033" y="3002092"/>
                  </a:lnTo>
                  <a:lnTo>
                    <a:pt x="3969044" y="3011610"/>
                  </a:lnTo>
                  <a:lnTo>
                    <a:pt x="3955963" y="3012251"/>
                  </a:lnTo>
                  <a:lnTo>
                    <a:pt x="133454" y="3012251"/>
                  </a:lnTo>
                  <a:lnTo>
                    <a:pt x="94713" y="3006506"/>
                  </a:lnTo>
                  <a:lnTo>
                    <a:pt x="59310" y="2989759"/>
                  </a:lnTo>
                  <a:lnTo>
                    <a:pt x="30291" y="2963460"/>
                  </a:lnTo>
                  <a:lnTo>
                    <a:pt x="10158" y="2929867"/>
                  </a:lnTo>
                  <a:lnTo>
                    <a:pt x="641" y="2891878"/>
                  </a:lnTo>
                  <a:lnTo>
                    <a:pt x="0" y="2878797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7502031" y="3241030"/>
              <a:ext cx="4051300" cy="2974340"/>
            </a:xfrm>
            <a:custGeom>
              <a:avLst/>
              <a:gdLst/>
              <a:ahLst/>
              <a:cxnLst/>
              <a:rect l="l" t="t" r="r" b="b"/>
              <a:pathLst>
                <a:path w="4051300" h="2974340">
                  <a:moveTo>
                    <a:pt x="3936899" y="2974121"/>
                  </a:moveTo>
                  <a:lnTo>
                    <a:pt x="114389" y="2974121"/>
                  </a:lnTo>
                  <a:lnTo>
                    <a:pt x="103120" y="2973577"/>
                  </a:lnTo>
                  <a:lnTo>
                    <a:pt x="60411" y="2960598"/>
                  </a:lnTo>
                  <a:lnTo>
                    <a:pt x="25920" y="2932264"/>
                  </a:lnTo>
                  <a:lnTo>
                    <a:pt x="4897" y="2892887"/>
                  </a:lnTo>
                  <a:lnTo>
                    <a:pt x="0" y="2859732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3936899" y="0"/>
                  </a:lnTo>
                  <a:lnTo>
                    <a:pt x="3980672" y="8707"/>
                  </a:lnTo>
                  <a:lnTo>
                    <a:pt x="4017783" y="33503"/>
                  </a:lnTo>
                  <a:lnTo>
                    <a:pt x="4042579" y="70614"/>
                  </a:lnTo>
                  <a:lnTo>
                    <a:pt x="4051288" y="114389"/>
                  </a:lnTo>
                  <a:lnTo>
                    <a:pt x="4051288" y="2859732"/>
                  </a:lnTo>
                  <a:lnTo>
                    <a:pt x="4042579" y="2903506"/>
                  </a:lnTo>
                  <a:lnTo>
                    <a:pt x="4017783" y="2940617"/>
                  </a:lnTo>
                  <a:lnTo>
                    <a:pt x="3980672" y="2965413"/>
                  </a:lnTo>
                  <a:lnTo>
                    <a:pt x="3936899" y="2974121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60857" y="4537442"/>
              <a:ext cx="343167" cy="38129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02031" y="3241030"/>
              <a:ext cx="4051288" cy="297412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502031" y="5795724"/>
              <a:ext cx="4051300" cy="419734"/>
            </a:xfrm>
            <a:custGeom>
              <a:avLst/>
              <a:gdLst/>
              <a:ahLst/>
              <a:cxnLst/>
              <a:rect l="l" t="t" r="r" b="b"/>
              <a:pathLst>
                <a:path w="4051300" h="419735">
                  <a:moveTo>
                    <a:pt x="3936899" y="419427"/>
                  </a:moveTo>
                  <a:lnTo>
                    <a:pt x="114389" y="419427"/>
                  </a:lnTo>
                  <a:lnTo>
                    <a:pt x="103120" y="418883"/>
                  </a:lnTo>
                  <a:lnTo>
                    <a:pt x="60411" y="405904"/>
                  </a:lnTo>
                  <a:lnTo>
                    <a:pt x="25920" y="377569"/>
                  </a:lnTo>
                  <a:lnTo>
                    <a:pt x="4897" y="338193"/>
                  </a:lnTo>
                  <a:lnTo>
                    <a:pt x="0" y="305038"/>
                  </a:lnTo>
                  <a:lnTo>
                    <a:pt x="0" y="0"/>
                  </a:lnTo>
                  <a:lnTo>
                    <a:pt x="4051288" y="0"/>
                  </a:lnTo>
                  <a:lnTo>
                    <a:pt x="4051288" y="305038"/>
                  </a:lnTo>
                  <a:lnTo>
                    <a:pt x="4042579" y="348812"/>
                  </a:lnTo>
                  <a:lnTo>
                    <a:pt x="4017783" y="385922"/>
                  </a:lnTo>
                  <a:lnTo>
                    <a:pt x="3980672" y="410719"/>
                  </a:lnTo>
                  <a:lnTo>
                    <a:pt x="3936899" y="419427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54550" y="5938711"/>
              <a:ext cx="133454" cy="133454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5597927" y="1029503"/>
            <a:ext cx="3096101" cy="1143953"/>
            <a:chOff x="7463902" y="1372671"/>
            <a:chExt cx="4128135" cy="1525270"/>
          </a:xfrm>
        </p:grpSpPr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63902" y="1372671"/>
              <a:ext cx="4127547" cy="152519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131551" y="1372671"/>
              <a:ext cx="1459991" cy="144977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227404" y="1982748"/>
              <a:ext cx="610235" cy="38735"/>
            </a:xfrm>
            <a:custGeom>
              <a:avLst/>
              <a:gdLst/>
              <a:ahLst/>
              <a:cxnLst/>
              <a:rect l="l" t="t" r="r" b="b"/>
              <a:pathLst>
                <a:path w="610234" h="38735">
                  <a:moveTo>
                    <a:pt x="593539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593539" y="0"/>
                  </a:lnTo>
                  <a:lnTo>
                    <a:pt x="610076" y="16536"/>
                  </a:lnTo>
                  <a:lnTo>
                    <a:pt x="610076" y="21592"/>
                  </a:lnTo>
                  <a:lnTo>
                    <a:pt x="595971" y="37645"/>
                  </a:lnTo>
                  <a:lnTo>
                    <a:pt x="593539" y="38129"/>
                  </a:ln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60314" y="1639580"/>
              <a:ext cx="285973" cy="228778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5891020" y="4430209"/>
            <a:ext cx="90344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FFFFFF"/>
                </a:solidFill>
                <a:latin typeface="微软雅黑"/>
                <a:cs typeface="微软雅黑"/>
              </a:rPr>
              <a:t>网络安全 ·</a:t>
            </a:r>
            <a:r>
              <a:rPr sz="713" kern="0" spc="-8" dirty="0">
                <a:solidFill>
                  <a:srgbClr val="FFFFFF"/>
                </a:solidFill>
                <a:latin typeface="微软雅黑"/>
                <a:cs typeface="微软雅黑"/>
              </a:rPr>
              <a:t> 人人有责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858524" y="1191563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核心价值观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609639" y="1567617"/>
            <a:ext cx="1071086" cy="3665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41446" marR="3810" indent="-132398" defTabSz="685800">
              <a:lnSpc>
                <a:spcPct val="129700"/>
              </a:lnSpc>
              <a:spcBef>
                <a:spcPts val="75"/>
              </a:spcBef>
            </a:pPr>
            <a:r>
              <a:rPr sz="938" kern="0" spc="-8" dirty="0">
                <a:solidFill>
                  <a:srgbClr val="FFFFFF"/>
                </a:solidFill>
                <a:latin typeface="微软雅黑"/>
                <a:cs typeface="微软雅黑"/>
              </a:rPr>
              <a:t>营造清朗网络空间共建文明生态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851" cy="68578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4247" y="0"/>
              <a:ext cx="6397603" cy="68578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406895" cy="68578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17135" y="521207"/>
              <a:ext cx="3166871" cy="14081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77709" y="1839761"/>
              <a:ext cx="4271010" cy="2650490"/>
            </a:xfrm>
            <a:custGeom>
              <a:avLst/>
              <a:gdLst/>
              <a:ahLst/>
              <a:cxnLst/>
              <a:rect l="l" t="t" r="r" b="b"/>
              <a:pathLst>
                <a:path w="4271010" h="2650490">
                  <a:moveTo>
                    <a:pt x="4156144" y="2650018"/>
                  </a:moveTo>
                  <a:lnTo>
                    <a:pt x="114389" y="2650018"/>
                  </a:lnTo>
                  <a:lnTo>
                    <a:pt x="103120" y="2649474"/>
                  </a:lnTo>
                  <a:lnTo>
                    <a:pt x="60411" y="2636496"/>
                  </a:lnTo>
                  <a:lnTo>
                    <a:pt x="25920" y="2608161"/>
                  </a:lnTo>
                  <a:lnTo>
                    <a:pt x="4897" y="2568785"/>
                  </a:lnTo>
                  <a:lnTo>
                    <a:pt x="0" y="2535629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156144" y="0"/>
                  </a:lnTo>
                  <a:lnTo>
                    <a:pt x="4199919" y="8707"/>
                  </a:lnTo>
                  <a:lnTo>
                    <a:pt x="4237030" y="33503"/>
                  </a:lnTo>
                  <a:lnTo>
                    <a:pt x="4261826" y="70614"/>
                  </a:lnTo>
                  <a:lnTo>
                    <a:pt x="4270534" y="114389"/>
                  </a:lnTo>
                  <a:lnTo>
                    <a:pt x="4270534" y="2535629"/>
                  </a:lnTo>
                  <a:lnTo>
                    <a:pt x="4261826" y="2579404"/>
                  </a:lnTo>
                  <a:lnTo>
                    <a:pt x="4237030" y="2616514"/>
                  </a:lnTo>
                  <a:lnTo>
                    <a:pt x="4199918" y="2641311"/>
                  </a:lnTo>
                  <a:lnTo>
                    <a:pt x="4156144" y="2650018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677708" y="1839772"/>
              <a:ext cx="4271010" cy="2650490"/>
            </a:xfrm>
            <a:custGeom>
              <a:avLst/>
              <a:gdLst/>
              <a:ahLst/>
              <a:cxnLst/>
              <a:rect l="l" t="t" r="r" b="b"/>
              <a:pathLst>
                <a:path w="4271010" h="2650490">
                  <a:moveTo>
                    <a:pt x="2440305" y="619607"/>
                  </a:moveTo>
                  <a:lnTo>
                    <a:pt x="2437003" y="574840"/>
                  </a:lnTo>
                  <a:lnTo>
                    <a:pt x="2427160" y="531050"/>
                  </a:lnTo>
                  <a:lnTo>
                    <a:pt x="2411018" y="489178"/>
                  </a:lnTo>
                  <a:lnTo>
                    <a:pt x="2388895" y="450138"/>
                  </a:lnTo>
                  <a:lnTo>
                    <a:pt x="2361285" y="414756"/>
                  </a:lnTo>
                  <a:lnTo>
                    <a:pt x="2328773" y="383806"/>
                  </a:lnTo>
                  <a:lnTo>
                    <a:pt x="2292083" y="357962"/>
                  </a:lnTo>
                  <a:lnTo>
                    <a:pt x="2251989" y="337781"/>
                  </a:lnTo>
                  <a:lnTo>
                    <a:pt x="2209381" y="323710"/>
                  </a:lnTo>
                  <a:lnTo>
                    <a:pt x="2165159" y="316039"/>
                  </a:lnTo>
                  <a:lnTo>
                    <a:pt x="2135263" y="314566"/>
                  </a:lnTo>
                  <a:lnTo>
                    <a:pt x="2120290" y="314934"/>
                  </a:lnTo>
                  <a:lnTo>
                    <a:pt x="2075751" y="320421"/>
                  </a:lnTo>
                  <a:lnTo>
                    <a:pt x="2032495" y="332397"/>
                  </a:lnTo>
                  <a:lnTo>
                    <a:pt x="1991474" y="350583"/>
                  </a:lnTo>
                  <a:lnTo>
                    <a:pt x="1953552" y="374599"/>
                  </a:lnTo>
                  <a:lnTo>
                    <a:pt x="1919566" y="403910"/>
                  </a:lnTo>
                  <a:lnTo>
                    <a:pt x="1890255" y="437896"/>
                  </a:lnTo>
                  <a:lnTo>
                    <a:pt x="1866239" y="475805"/>
                  </a:lnTo>
                  <a:lnTo>
                    <a:pt x="1848053" y="516839"/>
                  </a:lnTo>
                  <a:lnTo>
                    <a:pt x="1836089" y="560095"/>
                  </a:lnTo>
                  <a:lnTo>
                    <a:pt x="1830590" y="604634"/>
                  </a:lnTo>
                  <a:lnTo>
                    <a:pt x="1830222" y="619607"/>
                  </a:lnTo>
                  <a:lnTo>
                    <a:pt x="1830590" y="634568"/>
                  </a:lnTo>
                  <a:lnTo>
                    <a:pt x="1836089" y="679107"/>
                  </a:lnTo>
                  <a:lnTo>
                    <a:pt x="1848053" y="722363"/>
                  </a:lnTo>
                  <a:lnTo>
                    <a:pt x="1866239" y="763397"/>
                  </a:lnTo>
                  <a:lnTo>
                    <a:pt x="1890255" y="801319"/>
                  </a:lnTo>
                  <a:lnTo>
                    <a:pt x="1919566" y="835291"/>
                  </a:lnTo>
                  <a:lnTo>
                    <a:pt x="1953552" y="864616"/>
                  </a:lnTo>
                  <a:lnTo>
                    <a:pt x="1991474" y="888619"/>
                  </a:lnTo>
                  <a:lnTo>
                    <a:pt x="2032495" y="906805"/>
                  </a:lnTo>
                  <a:lnTo>
                    <a:pt x="2075751" y="918781"/>
                  </a:lnTo>
                  <a:lnTo>
                    <a:pt x="2120290" y="924280"/>
                  </a:lnTo>
                  <a:lnTo>
                    <a:pt x="2135263" y="924636"/>
                  </a:lnTo>
                  <a:lnTo>
                    <a:pt x="2150224" y="924280"/>
                  </a:lnTo>
                  <a:lnTo>
                    <a:pt x="2194776" y="918781"/>
                  </a:lnTo>
                  <a:lnTo>
                    <a:pt x="2238032" y="906805"/>
                  </a:lnTo>
                  <a:lnTo>
                    <a:pt x="2279053" y="888619"/>
                  </a:lnTo>
                  <a:lnTo>
                    <a:pt x="2316975" y="864616"/>
                  </a:lnTo>
                  <a:lnTo>
                    <a:pt x="2350960" y="835291"/>
                  </a:lnTo>
                  <a:lnTo>
                    <a:pt x="2380272" y="801319"/>
                  </a:lnTo>
                  <a:lnTo>
                    <a:pt x="2404287" y="763397"/>
                  </a:lnTo>
                  <a:lnTo>
                    <a:pt x="2422474" y="722363"/>
                  </a:lnTo>
                  <a:lnTo>
                    <a:pt x="2434437" y="679107"/>
                  </a:lnTo>
                  <a:lnTo>
                    <a:pt x="2439936" y="634568"/>
                  </a:lnTo>
                  <a:lnTo>
                    <a:pt x="2440305" y="619607"/>
                  </a:lnTo>
                  <a:close/>
                </a:path>
                <a:path w="4271010" h="2650490">
                  <a:moveTo>
                    <a:pt x="4270527" y="114388"/>
                  </a:moveTo>
                  <a:lnTo>
                    <a:pt x="4261828" y="70612"/>
                  </a:lnTo>
                  <a:lnTo>
                    <a:pt x="4261002" y="68872"/>
                  </a:lnTo>
                  <a:lnTo>
                    <a:pt x="4261002" y="107492"/>
                  </a:lnTo>
                  <a:lnTo>
                    <a:pt x="4261002" y="2542514"/>
                  </a:lnTo>
                  <a:lnTo>
                    <a:pt x="4250385" y="2582113"/>
                  </a:lnTo>
                  <a:lnTo>
                    <a:pt x="4225417" y="2614638"/>
                  </a:lnTo>
                  <a:lnTo>
                    <a:pt x="4189907" y="2635135"/>
                  </a:lnTo>
                  <a:lnTo>
                    <a:pt x="4163022" y="2640482"/>
                  </a:lnTo>
                  <a:lnTo>
                    <a:pt x="107505" y="2640482"/>
                  </a:lnTo>
                  <a:lnTo>
                    <a:pt x="67894" y="2629865"/>
                  </a:lnTo>
                  <a:lnTo>
                    <a:pt x="35369" y="2604897"/>
                  </a:lnTo>
                  <a:lnTo>
                    <a:pt x="14871" y="2569387"/>
                  </a:lnTo>
                  <a:lnTo>
                    <a:pt x="9525" y="2542514"/>
                  </a:lnTo>
                  <a:lnTo>
                    <a:pt x="9525" y="107492"/>
                  </a:lnTo>
                  <a:lnTo>
                    <a:pt x="20142" y="67894"/>
                  </a:lnTo>
                  <a:lnTo>
                    <a:pt x="45110" y="35369"/>
                  </a:lnTo>
                  <a:lnTo>
                    <a:pt x="80619" y="14871"/>
                  </a:lnTo>
                  <a:lnTo>
                    <a:pt x="107505" y="9525"/>
                  </a:lnTo>
                  <a:lnTo>
                    <a:pt x="4163022" y="9525"/>
                  </a:lnTo>
                  <a:lnTo>
                    <a:pt x="4202633" y="20142"/>
                  </a:lnTo>
                  <a:lnTo>
                    <a:pt x="4235158" y="45110"/>
                  </a:lnTo>
                  <a:lnTo>
                    <a:pt x="4255643" y="80619"/>
                  </a:lnTo>
                  <a:lnTo>
                    <a:pt x="4261002" y="107492"/>
                  </a:lnTo>
                  <a:lnTo>
                    <a:pt x="4261002" y="68872"/>
                  </a:lnTo>
                  <a:lnTo>
                    <a:pt x="4237025" y="33502"/>
                  </a:lnTo>
                  <a:lnTo>
                    <a:pt x="4201668" y="9525"/>
                  </a:lnTo>
                  <a:lnTo>
                    <a:pt x="4156138" y="0"/>
                  </a:lnTo>
                  <a:lnTo>
                    <a:pt x="114388" y="0"/>
                  </a:lnTo>
                  <a:lnTo>
                    <a:pt x="70612" y="8699"/>
                  </a:lnTo>
                  <a:lnTo>
                    <a:pt x="33502" y="33502"/>
                  </a:lnTo>
                  <a:lnTo>
                    <a:pt x="8699" y="70612"/>
                  </a:lnTo>
                  <a:lnTo>
                    <a:pt x="0" y="114388"/>
                  </a:lnTo>
                  <a:lnTo>
                    <a:pt x="0" y="2535618"/>
                  </a:lnTo>
                  <a:lnTo>
                    <a:pt x="8699" y="2579395"/>
                  </a:lnTo>
                  <a:lnTo>
                    <a:pt x="33502" y="2616504"/>
                  </a:lnTo>
                  <a:lnTo>
                    <a:pt x="70612" y="2641308"/>
                  </a:lnTo>
                  <a:lnTo>
                    <a:pt x="114388" y="2650007"/>
                  </a:lnTo>
                  <a:lnTo>
                    <a:pt x="4156138" y="2650007"/>
                  </a:lnTo>
                  <a:lnTo>
                    <a:pt x="4199915" y="2641308"/>
                  </a:lnTo>
                  <a:lnTo>
                    <a:pt x="4237025" y="2616504"/>
                  </a:lnTo>
                  <a:lnTo>
                    <a:pt x="4261828" y="2579395"/>
                  </a:lnTo>
                  <a:lnTo>
                    <a:pt x="4270527" y="2535618"/>
                  </a:lnTo>
                  <a:lnTo>
                    <a:pt x="4270527" y="114388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69990" y="2287786"/>
              <a:ext cx="285973" cy="34316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507040" y="2178170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75" spc="-11" dirty="0">
                <a:solidFill>
                  <a:srgbClr val="FEF9C2"/>
                </a:solidFill>
                <a:ea typeface="微软雅黑"/>
              </a:rPr>
              <a:t>核心回顾</a:t>
            </a:r>
            <a:endParaRPr sz="1350"/>
          </a:p>
        </p:txBody>
      </p:sp>
      <p:sp>
        <p:nvSpPr>
          <p:cNvPr id="11" name="object 11"/>
          <p:cNvSpPr txBox="1"/>
          <p:nvPr/>
        </p:nvSpPr>
        <p:spPr>
          <a:xfrm>
            <a:off x="1498984" y="2461284"/>
            <a:ext cx="2721769" cy="578172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9525" marR="3810" algn="ctr" defTabSz="685800">
              <a:lnSpc>
                <a:spcPct val="136700"/>
              </a:lnSpc>
              <a:spcBef>
                <a:spcPts val="45"/>
              </a:spcBef>
            </a:pPr>
            <a:r>
              <a:rPr sz="938" kern="0" dirty="0">
                <a:solidFill>
                  <a:srgbClr val="EFF5FF"/>
                </a:solidFill>
                <a:latin typeface="微软雅黑"/>
                <a:cs typeface="微软雅黑"/>
              </a:rPr>
              <a:t>互联网运营是以</a:t>
            </a:r>
            <a:r>
              <a:rPr sz="938" b="1" kern="0" dirty="0">
                <a:solidFill>
                  <a:srgbClr val="FFFFFF"/>
                </a:solidFill>
                <a:latin typeface="微软雅黑"/>
                <a:cs typeface="微软雅黑"/>
              </a:rPr>
              <a:t>数据为驱动</a:t>
            </a:r>
            <a:r>
              <a:rPr sz="938" kern="0" dirty="0">
                <a:solidFill>
                  <a:srgbClr val="EFF5FF"/>
                </a:solidFill>
                <a:latin typeface="微软雅黑"/>
                <a:cs typeface="微软雅黑"/>
              </a:rPr>
              <a:t>，以</a:t>
            </a:r>
            <a:r>
              <a:rPr sz="938" b="1" kern="0" dirty="0">
                <a:solidFill>
                  <a:srgbClr val="FFFFFF"/>
                </a:solidFill>
                <a:latin typeface="微软雅黑"/>
                <a:cs typeface="微软雅黑"/>
              </a:rPr>
              <a:t>用户为中心</a:t>
            </a:r>
            <a:r>
              <a:rPr sz="938" kern="0" spc="-19" dirty="0">
                <a:solidFill>
                  <a:srgbClr val="EFF5FF"/>
                </a:solidFill>
                <a:latin typeface="微软雅黑"/>
                <a:cs typeface="微软雅黑"/>
              </a:rPr>
              <a:t>，通</a:t>
            </a:r>
            <a:r>
              <a:rPr sz="938" kern="0" spc="-4" dirty="0">
                <a:solidFill>
                  <a:srgbClr val="EFF5FF"/>
                </a:solidFill>
                <a:latin typeface="微软雅黑"/>
                <a:cs typeface="微软雅黑"/>
              </a:rPr>
              <a:t>过活动、内容、社区等手段实现产品价值最大化</a:t>
            </a:r>
            <a:r>
              <a:rPr sz="938" kern="0" spc="-11" dirty="0">
                <a:solidFill>
                  <a:srgbClr val="EFF5FF"/>
                </a:solidFill>
                <a:latin typeface="微软雅黑"/>
                <a:cs typeface="微软雅黑"/>
              </a:rPr>
              <a:t>的过程。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689961" y="1379821"/>
            <a:ext cx="3203258" cy="1987868"/>
            <a:chOff x="6253281" y="1839761"/>
            <a:chExt cx="4271010" cy="2650490"/>
          </a:xfrm>
        </p:grpSpPr>
        <p:sp>
          <p:nvSpPr>
            <p:cNvPr id="13" name="object 13"/>
            <p:cNvSpPr/>
            <p:nvPr/>
          </p:nvSpPr>
          <p:spPr>
            <a:xfrm>
              <a:off x="6253282" y="1839761"/>
              <a:ext cx="4271010" cy="2650490"/>
            </a:xfrm>
            <a:custGeom>
              <a:avLst/>
              <a:gdLst/>
              <a:ahLst/>
              <a:cxnLst/>
              <a:rect l="l" t="t" r="r" b="b"/>
              <a:pathLst>
                <a:path w="4271009" h="2650490">
                  <a:moveTo>
                    <a:pt x="4156144" y="2650018"/>
                  </a:moveTo>
                  <a:lnTo>
                    <a:pt x="114389" y="2650018"/>
                  </a:lnTo>
                  <a:lnTo>
                    <a:pt x="103120" y="2649474"/>
                  </a:lnTo>
                  <a:lnTo>
                    <a:pt x="60411" y="2636496"/>
                  </a:lnTo>
                  <a:lnTo>
                    <a:pt x="25920" y="2608161"/>
                  </a:lnTo>
                  <a:lnTo>
                    <a:pt x="4897" y="2568785"/>
                  </a:lnTo>
                  <a:lnTo>
                    <a:pt x="0" y="2535629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156144" y="0"/>
                  </a:lnTo>
                  <a:lnTo>
                    <a:pt x="4199919" y="8707"/>
                  </a:lnTo>
                  <a:lnTo>
                    <a:pt x="4237029" y="33503"/>
                  </a:lnTo>
                  <a:lnTo>
                    <a:pt x="4261826" y="70614"/>
                  </a:lnTo>
                  <a:lnTo>
                    <a:pt x="4270534" y="114389"/>
                  </a:lnTo>
                  <a:lnTo>
                    <a:pt x="4270534" y="2535629"/>
                  </a:lnTo>
                  <a:lnTo>
                    <a:pt x="4261826" y="2579404"/>
                  </a:lnTo>
                  <a:lnTo>
                    <a:pt x="4237029" y="2616514"/>
                  </a:lnTo>
                  <a:lnTo>
                    <a:pt x="4199918" y="2641311"/>
                  </a:lnTo>
                  <a:lnTo>
                    <a:pt x="4156144" y="2650018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253276" y="1839772"/>
              <a:ext cx="4271010" cy="2650490"/>
            </a:xfrm>
            <a:custGeom>
              <a:avLst/>
              <a:gdLst/>
              <a:ahLst/>
              <a:cxnLst/>
              <a:rect l="l" t="t" r="r" b="b"/>
              <a:pathLst>
                <a:path w="4271009" h="2650490">
                  <a:moveTo>
                    <a:pt x="2440305" y="619607"/>
                  </a:moveTo>
                  <a:lnTo>
                    <a:pt x="2437003" y="574840"/>
                  </a:lnTo>
                  <a:lnTo>
                    <a:pt x="2427173" y="531050"/>
                  </a:lnTo>
                  <a:lnTo>
                    <a:pt x="2411018" y="489178"/>
                  </a:lnTo>
                  <a:lnTo>
                    <a:pt x="2388895" y="450138"/>
                  </a:lnTo>
                  <a:lnTo>
                    <a:pt x="2361285" y="414756"/>
                  </a:lnTo>
                  <a:lnTo>
                    <a:pt x="2328786" y="383806"/>
                  </a:lnTo>
                  <a:lnTo>
                    <a:pt x="2292083" y="357962"/>
                  </a:lnTo>
                  <a:lnTo>
                    <a:pt x="2252002" y="337781"/>
                  </a:lnTo>
                  <a:lnTo>
                    <a:pt x="2209381" y="323710"/>
                  </a:lnTo>
                  <a:lnTo>
                    <a:pt x="2165159" y="316039"/>
                  </a:lnTo>
                  <a:lnTo>
                    <a:pt x="2135263" y="314566"/>
                  </a:lnTo>
                  <a:lnTo>
                    <a:pt x="2120303" y="314934"/>
                  </a:lnTo>
                  <a:lnTo>
                    <a:pt x="2075751" y="320421"/>
                  </a:lnTo>
                  <a:lnTo>
                    <a:pt x="2032495" y="332397"/>
                  </a:lnTo>
                  <a:lnTo>
                    <a:pt x="1991474" y="350583"/>
                  </a:lnTo>
                  <a:lnTo>
                    <a:pt x="1953552" y="374599"/>
                  </a:lnTo>
                  <a:lnTo>
                    <a:pt x="1919566" y="403910"/>
                  </a:lnTo>
                  <a:lnTo>
                    <a:pt x="1890255" y="437896"/>
                  </a:lnTo>
                  <a:lnTo>
                    <a:pt x="1866252" y="475805"/>
                  </a:lnTo>
                  <a:lnTo>
                    <a:pt x="1848053" y="516839"/>
                  </a:lnTo>
                  <a:lnTo>
                    <a:pt x="1836089" y="560095"/>
                  </a:lnTo>
                  <a:lnTo>
                    <a:pt x="1830590" y="604634"/>
                  </a:lnTo>
                  <a:lnTo>
                    <a:pt x="1830222" y="619607"/>
                  </a:lnTo>
                  <a:lnTo>
                    <a:pt x="1830590" y="634568"/>
                  </a:lnTo>
                  <a:lnTo>
                    <a:pt x="1836089" y="679107"/>
                  </a:lnTo>
                  <a:lnTo>
                    <a:pt x="1848053" y="722363"/>
                  </a:lnTo>
                  <a:lnTo>
                    <a:pt x="1866252" y="763397"/>
                  </a:lnTo>
                  <a:lnTo>
                    <a:pt x="1890255" y="801319"/>
                  </a:lnTo>
                  <a:lnTo>
                    <a:pt x="1919566" y="835291"/>
                  </a:lnTo>
                  <a:lnTo>
                    <a:pt x="1953552" y="864616"/>
                  </a:lnTo>
                  <a:lnTo>
                    <a:pt x="1991474" y="888619"/>
                  </a:lnTo>
                  <a:lnTo>
                    <a:pt x="2032495" y="906805"/>
                  </a:lnTo>
                  <a:lnTo>
                    <a:pt x="2075751" y="918781"/>
                  </a:lnTo>
                  <a:lnTo>
                    <a:pt x="2120303" y="924280"/>
                  </a:lnTo>
                  <a:lnTo>
                    <a:pt x="2135263" y="924636"/>
                  </a:lnTo>
                  <a:lnTo>
                    <a:pt x="2150237" y="924280"/>
                  </a:lnTo>
                  <a:lnTo>
                    <a:pt x="2194776" y="918781"/>
                  </a:lnTo>
                  <a:lnTo>
                    <a:pt x="2238032" y="906805"/>
                  </a:lnTo>
                  <a:lnTo>
                    <a:pt x="2279065" y="888619"/>
                  </a:lnTo>
                  <a:lnTo>
                    <a:pt x="2316975" y="864616"/>
                  </a:lnTo>
                  <a:lnTo>
                    <a:pt x="2350960" y="835291"/>
                  </a:lnTo>
                  <a:lnTo>
                    <a:pt x="2380272" y="801319"/>
                  </a:lnTo>
                  <a:lnTo>
                    <a:pt x="2404287" y="763397"/>
                  </a:lnTo>
                  <a:lnTo>
                    <a:pt x="2422474" y="722363"/>
                  </a:lnTo>
                  <a:lnTo>
                    <a:pt x="2434437" y="679107"/>
                  </a:lnTo>
                  <a:lnTo>
                    <a:pt x="2439936" y="634568"/>
                  </a:lnTo>
                  <a:lnTo>
                    <a:pt x="2440305" y="619607"/>
                  </a:lnTo>
                  <a:close/>
                </a:path>
                <a:path w="4271009" h="2650490">
                  <a:moveTo>
                    <a:pt x="4270527" y="114388"/>
                  </a:moveTo>
                  <a:lnTo>
                    <a:pt x="4261828" y="70612"/>
                  </a:lnTo>
                  <a:lnTo>
                    <a:pt x="4261002" y="68872"/>
                  </a:lnTo>
                  <a:lnTo>
                    <a:pt x="4261002" y="107492"/>
                  </a:lnTo>
                  <a:lnTo>
                    <a:pt x="4261002" y="2542514"/>
                  </a:lnTo>
                  <a:lnTo>
                    <a:pt x="4250385" y="2582113"/>
                  </a:lnTo>
                  <a:lnTo>
                    <a:pt x="4225417" y="2614638"/>
                  </a:lnTo>
                  <a:lnTo>
                    <a:pt x="4189907" y="2635135"/>
                  </a:lnTo>
                  <a:lnTo>
                    <a:pt x="4163022" y="2640482"/>
                  </a:lnTo>
                  <a:lnTo>
                    <a:pt x="107505" y="2640482"/>
                  </a:lnTo>
                  <a:lnTo>
                    <a:pt x="67894" y="2629865"/>
                  </a:lnTo>
                  <a:lnTo>
                    <a:pt x="35369" y="2604897"/>
                  </a:lnTo>
                  <a:lnTo>
                    <a:pt x="14871" y="2569387"/>
                  </a:lnTo>
                  <a:lnTo>
                    <a:pt x="9525" y="2542514"/>
                  </a:lnTo>
                  <a:lnTo>
                    <a:pt x="9525" y="107492"/>
                  </a:lnTo>
                  <a:lnTo>
                    <a:pt x="20142" y="67894"/>
                  </a:lnTo>
                  <a:lnTo>
                    <a:pt x="45110" y="35369"/>
                  </a:lnTo>
                  <a:lnTo>
                    <a:pt x="80619" y="14871"/>
                  </a:lnTo>
                  <a:lnTo>
                    <a:pt x="107505" y="9525"/>
                  </a:lnTo>
                  <a:lnTo>
                    <a:pt x="4163022" y="9525"/>
                  </a:lnTo>
                  <a:lnTo>
                    <a:pt x="4202633" y="20142"/>
                  </a:lnTo>
                  <a:lnTo>
                    <a:pt x="4235158" y="45110"/>
                  </a:lnTo>
                  <a:lnTo>
                    <a:pt x="4255655" y="80619"/>
                  </a:lnTo>
                  <a:lnTo>
                    <a:pt x="4261002" y="107492"/>
                  </a:lnTo>
                  <a:lnTo>
                    <a:pt x="4261002" y="68872"/>
                  </a:lnTo>
                  <a:lnTo>
                    <a:pt x="4237025" y="33502"/>
                  </a:lnTo>
                  <a:lnTo>
                    <a:pt x="4201668" y="9525"/>
                  </a:lnTo>
                  <a:lnTo>
                    <a:pt x="4156138" y="0"/>
                  </a:lnTo>
                  <a:lnTo>
                    <a:pt x="114388" y="0"/>
                  </a:lnTo>
                  <a:lnTo>
                    <a:pt x="70612" y="8699"/>
                  </a:lnTo>
                  <a:lnTo>
                    <a:pt x="33502" y="33502"/>
                  </a:lnTo>
                  <a:lnTo>
                    <a:pt x="8712" y="70612"/>
                  </a:lnTo>
                  <a:lnTo>
                    <a:pt x="0" y="114388"/>
                  </a:lnTo>
                  <a:lnTo>
                    <a:pt x="0" y="2535618"/>
                  </a:lnTo>
                  <a:lnTo>
                    <a:pt x="8712" y="2579395"/>
                  </a:lnTo>
                  <a:lnTo>
                    <a:pt x="33502" y="2616504"/>
                  </a:lnTo>
                  <a:lnTo>
                    <a:pt x="70612" y="2641308"/>
                  </a:lnTo>
                  <a:lnTo>
                    <a:pt x="114388" y="2650007"/>
                  </a:lnTo>
                  <a:lnTo>
                    <a:pt x="4156138" y="2650007"/>
                  </a:lnTo>
                  <a:lnTo>
                    <a:pt x="4199915" y="2641308"/>
                  </a:lnTo>
                  <a:lnTo>
                    <a:pt x="4237025" y="2616504"/>
                  </a:lnTo>
                  <a:lnTo>
                    <a:pt x="4261828" y="2579395"/>
                  </a:lnTo>
                  <a:lnTo>
                    <a:pt x="4270527" y="2535618"/>
                  </a:lnTo>
                  <a:lnTo>
                    <a:pt x="4270527" y="114388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64627" y="2287785"/>
              <a:ext cx="247843" cy="34316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959931" y="2178170"/>
            <a:ext cx="2663190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275" b="1" kern="0" spc="-11" dirty="0">
                <a:solidFill>
                  <a:srgbClr val="DBFBE7"/>
                </a:solidFill>
                <a:latin typeface="微软雅黑"/>
                <a:cs typeface="微软雅黑"/>
              </a:rPr>
              <a:t>课程寄语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4" dirty="0">
                <a:solidFill>
                  <a:srgbClr val="EFF5FF"/>
                </a:solidFill>
                <a:latin typeface="微软雅黑"/>
                <a:cs typeface="微软雅黑"/>
              </a:rPr>
              <a:t>希望同学们能将 </a:t>
            </a:r>
            <a:r>
              <a:rPr sz="938" b="1" kern="0" dirty="0">
                <a:solidFill>
                  <a:srgbClr val="FFFFFF"/>
                </a:solidFill>
                <a:latin typeface="微软雅黑"/>
                <a:cs typeface="微软雅黑"/>
              </a:rPr>
              <a:t>AARRR</a:t>
            </a:r>
            <a:r>
              <a:rPr sz="938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 / </a:t>
            </a:r>
            <a:r>
              <a:rPr sz="938" b="1" kern="0" dirty="0">
                <a:solidFill>
                  <a:srgbClr val="FFFFFF"/>
                </a:solidFill>
                <a:latin typeface="微软雅黑"/>
                <a:cs typeface="微软雅黑"/>
              </a:rPr>
              <a:t>RFM</a:t>
            </a:r>
            <a:r>
              <a:rPr sz="938" b="1" kern="0" spc="-19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938" kern="0" spc="-8" dirty="0">
                <a:solidFill>
                  <a:srgbClr val="EFF5FF"/>
                </a:solidFill>
                <a:latin typeface="微软雅黑"/>
                <a:cs typeface="微软雅黑"/>
              </a:rPr>
              <a:t>等理论模型灵</a:t>
            </a:r>
            <a:r>
              <a:rPr sz="938" kern="0" spc="-4" dirty="0">
                <a:solidFill>
                  <a:srgbClr val="EFF5FF"/>
                </a:solidFill>
                <a:latin typeface="微软雅黑"/>
                <a:cs typeface="微软雅黑"/>
              </a:rPr>
              <a:t>活运用于实战，成为优秀的互联网运营人才。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790187" y="3824892"/>
            <a:ext cx="1570673" cy="674370"/>
            <a:chOff x="5053583" y="5099856"/>
            <a:chExt cx="2094230" cy="899160"/>
          </a:xfrm>
        </p:grpSpPr>
        <p:sp>
          <p:nvSpPr>
            <p:cNvPr id="18" name="object 18"/>
            <p:cNvSpPr/>
            <p:nvPr/>
          </p:nvSpPr>
          <p:spPr>
            <a:xfrm>
              <a:off x="5490686" y="5099856"/>
              <a:ext cx="1220470" cy="38735"/>
            </a:xfrm>
            <a:custGeom>
              <a:avLst/>
              <a:gdLst/>
              <a:ahLst/>
              <a:cxnLst/>
              <a:rect l="l" t="t" r="r" b="b"/>
              <a:pathLst>
                <a:path w="1220470" h="38735">
                  <a:moveTo>
                    <a:pt x="1203615" y="38129"/>
                  </a:moveTo>
                  <a:lnTo>
                    <a:pt x="16536" y="38129"/>
                  </a:lnTo>
                  <a:lnTo>
                    <a:pt x="14104" y="37646"/>
                  </a:lnTo>
                  <a:lnTo>
                    <a:pt x="0" y="21593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1203615" y="0"/>
                  </a:lnTo>
                  <a:lnTo>
                    <a:pt x="1220152" y="16536"/>
                  </a:lnTo>
                  <a:lnTo>
                    <a:pt x="1220152" y="21593"/>
                  </a:lnTo>
                  <a:lnTo>
                    <a:pt x="1206047" y="37646"/>
                  </a:lnTo>
                  <a:lnTo>
                    <a:pt x="1203615" y="38129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53583" y="5233415"/>
              <a:ext cx="2093975" cy="76504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351889" y="4394463"/>
            <a:ext cx="239744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669131" algn="l"/>
                <a:tab pos="1105853" algn="l"/>
                <a:tab pos="1528286" algn="l"/>
              </a:tabLst>
            </a:pP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T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H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A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N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spc="-38" dirty="0">
                <a:solidFill>
                  <a:srgbClr val="FFFFFF"/>
                </a:solidFill>
                <a:latin typeface="微软雅黑"/>
                <a:cs typeface="微软雅黑 Light"/>
              </a:rPr>
              <a:t>K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	Y</a:t>
            </a:r>
            <a:r>
              <a:rPr sz="713" kern="0" spc="127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O</a:t>
            </a:r>
            <a:r>
              <a:rPr sz="713" kern="0" spc="153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spc="-38" dirty="0">
                <a:solidFill>
                  <a:srgbClr val="FFFFFF"/>
                </a:solidFill>
                <a:latin typeface="微软雅黑"/>
                <a:cs typeface="微软雅黑 Light"/>
              </a:rPr>
              <a:t>U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	F</a:t>
            </a:r>
            <a:r>
              <a:rPr sz="713" kern="0" spc="150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O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spc="-38" dirty="0">
                <a:solidFill>
                  <a:srgbClr val="FFFFFF"/>
                </a:solidFill>
                <a:latin typeface="微软雅黑"/>
                <a:cs typeface="微软雅黑 Light"/>
              </a:rPr>
              <a:t>R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	W</a:t>
            </a:r>
            <a:r>
              <a:rPr sz="713" kern="0" spc="109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A</a:t>
            </a:r>
            <a:r>
              <a:rPr sz="713" kern="0" spc="6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T</a:t>
            </a:r>
            <a:r>
              <a:rPr sz="713" kern="0" spc="101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C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H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I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N</a:t>
            </a:r>
            <a:r>
              <a:rPr sz="713" kern="0" spc="153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spc="-38" dirty="0">
                <a:solidFill>
                  <a:srgbClr val="FFFFFF"/>
                </a:solidFill>
                <a:latin typeface="微软雅黑"/>
                <a:cs typeface="微软雅黑 Light"/>
              </a:rPr>
              <a:t>G</a:t>
            </a:r>
            <a:endParaRPr sz="788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361" y="1372751"/>
            <a:ext cx="5022464" cy="1660727"/>
          </a:xfrm>
        </p:spPr>
        <p:txBody>
          <a:bodyPr/>
          <a:lstStyle/>
          <a:p>
            <a:r>
              <a:rPr lang="zh-CN" altLang="en-US" dirty="0"/>
              <a:t>运营核心与商业模式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互联网产品运营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互联网产品运营核心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运营核心与商业模式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5711A7E8-0DB9-4BD3-B565-E3C809AC31FD}"/>
              </a:ext>
            </a:extLst>
          </p:cNvPr>
          <p:cNvGrpSpPr/>
          <p:nvPr/>
        </p:nvGrpSpPr>
        <p:grpSpPr>
          <a:xfrm>
            <a:off x="1677231" y="1424042"/>
            <a:ext cx="6106478" cy="3043238"/>
            <a:chOff x="2236308" y="1898723"/>
            <a:chExt cx="8141970" cy="4057650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6FF54006-F511-4F72-87B3-A769B49FA8D7}"/>
                </a:ext>
              </a:extLst>
            </p:cNvPr>
            <p:cNvSpPr/>
            <p:nvPr/>
          </p:nvSpPr>
          <p:spPr>
            <a:xfrm>
              <a:off x="2236308" y="1898723"/>
              <a:ext cx="7729220" cy="4057650"/>
            </a:xfrm>
            <a:custGeom>
              <a:avLst/>
              <a:gdLst/>
              <a:ahLst/>
              <a:cxnLst/>
              <a:rect l="l" t="t" r="r" b="b"/>
              <a:pathLst>
                <a:path w="7729220" h="4057650">
                  <a:moveTo>
                    <a:pt x="7706236" y="2248602"/>
                  </a:moveTo>
                  <a:lnTo>
                    <a:pt x="7688259" y="2244874"/>
                  </a:lnTo>
                  <a:lnTo>
                    <a:pt x="7691811" y="2226997"/>
                  </a:lnTo>
                  <a:lnTo>
                    <a:pt x="7695057" y="2209109"/>
                  </a:lnTo>
                  <a:lnTo>
                    <a:pt x="7697996" y="2191207"/>
                  </a:lnTo>
                  <a:lnTo>
                    <a:pt x="7700628" y="2173294"/>
                  </a:lnTo>
                  <a:lnTo>
                    <a:pt x="7718813" y="2175809"/>
                  </a:lnTo>
                  <a:lnTo>
                    <a:pt x="7716136" y="2194032"/>
                  </a:lnTo>
                  <a:lnTo>
                    <a:pt x="7713147" y="2212239"/>
                  </a:lnTo>
                  <a:lnTo>
                    <a:pt x="7709847" y="2230428"/>
                  </a:lnTo>
                  <a:lnTo>
                    <a:pt x="7706236" y="2248602"/>
                  </a:lnTo>
                  <a:close/>
                </a:path>
                <a:path w="7729220" h="4057650">
                  <a:moveTo>
                    <a:pt x="7666579" y="2392047"/>
                  </a:moveTo>
                  <a:lnTo>
                    <a:pt x="7649231" y="2386040"/>
                  </a:lnTo>
                  <a:lnTo>
                    <a:pt x="7655193" y="2368370"/>
                  </a:lnTo>
                  <a:lnTo>
                    <a:pt x="7660853" y="2350675"/>
                  </a:lnTo>
                  <a:lnTo>
                    <a:pt x="7666209" y="2332955"/>
                  </a:lnTo>
                  <a:lnTo>
                    <a:pt x="7671263" y="2315210"/>
                  </a:lnTo>
                  <a:lnTo>
                    <a:pt x="7688959" y="2320096"/>
                  </a:lnTo>
                  <a:lnTo>
                    <a:pt x="7683825" y="2338124"/>
                  </a:lnTo>
                  <a:lnTo>
                    <a:pt x="7678384" y="2356125"/>
                  </a:lnTo>
                  <a:lnTo>
                    <a:pt x="7672635" y="2374099"/>
                  </a:lnTo>
                  <a:lnTo>
                    <a:pt x="7666579" y="2392047"/>
                  </a:lnTo>
                  <a:close/>
                </a:path>
                <a:path w="7729220" h="4057650">
                  <a:moveTo>
                    <a:pt x="7610564" y="2527402"/>
                  </a:moveTo>
                  <a:lnTo>
                    <a:pt x="7594029" y="2519425"/>
                  </a:lnTo>
                  <a:lnTo>
                    <a:pt x="7601889" y="2502835"/>
                  </a:lnTo>
                  <a:lnTo>
                    <a:pt x="7609478" y="2486213"/>
                  </a:lnTo>
                  <a:lnTo>
                    <a:pt x="7616796" y="2469558"/>
                  </a:lnTo>
                  <a:lnTo>
                    <a:pt x="7623842" y="2452871"/>
                  </a:lnTo>
                  <a:lnTo>
                    <a:pt x="7640806" y="2459889"/>
                  </a:lnTo>
                  <a:lnTo>
                    <a:pt x="7633657" y="2476820"/>
                  </a:lnTo>
                  <a:lnTo>
                    <a:pt x="7626234" y="2493715"/>
                  </a:lnTo>
                  <a:lnTo>
                    <a:pt x="7618536" y="2510576"/>
                  </a:lnTo>
                  <a:lnTo>
                    <a:pt x="7610564" y="2527402"/>
                  </a:lnTo>
                  <a:close/>
                </a:path>
                <a:path w="7729220" h="4057650">
                  <a:moveTo>
                    <a:pt x="7538580" y="2658051"/>
                  </a:moveTo>
                  <a:lnTo>
                    <a:pt x="7522982" y="2648368"/>
                  </a:lnTo>
                  <a:lnTo>
                    <a:pt x="7532539" y="2632758"/>
                  </a:lnTo>
                  <a:lnTo>
                    <a:pt x="7541852" y="2617109"/>
                  </a:lnTo>
                  <a:lnTo>
                    <a:pt x="7550920" y="2601422"/>
                  </a:lnTo>
                  <a:lnTo>
                    <a:pt x="7559744" y="2585695"/>
                  </a:lnTo>
                  <a:lnTo>
                    <a:pt x="7575812" y="2594576"/>
                  </a:lnTo>
                  <a:lnTo>
                    <a:pt x="7566874" y="2610505"/>
                  </a:lnTo>
                  <a:lnTo>
                    <a:pt x="7557690" y="2626394"/>
                  </a:lnTo>
                  <a:lnTo>
                    <a:pt x="7548258" y="2642243"/>
                  </a:lnTo>
                  <a:lnTo>
                    <a:pt x="7538580" y="2658051"/>
                  </a:lnTo>
                  <a:close/>
                </a:path>
                <a:path w="7729220" h="4057650">
                  <a:moveTo>
                    <a:pt x="7454559" y="2780001"/>
                  </a:moveTo>
                  <a:lnTo>
                    <a:pt x="7439933" y="2768905"/>
                  </a:lnTo>
                  <a:lnTo>
                    <a:pt x="7451054" y="2754075"/>
                  </a:lnTo>
                  <a:lnTo>
                    <a:pt x="7461949" y="2739203"/>
                  </a:lnTo>
                  <a:lnTo>
                    <a:pt x="7472615" y="2724288"/>
                  </a:lnTo>
                  <a:lnTo>
                    <a:pt x="7483055" y="2709331"/>
                  </a:lnTo>
                  <a:lnTo>
                    <a:pt x="7498169" y="2719751"/>
                  </a:lnTo>
                  <a:lnTo>
                    <a:pt x="7487607" y="2734885"/>
                  </a:lnTo>
                  <a:lnTo>
                    <a:pt x="7476817" y="2749972"/>
                  </a:lnTo>
                  <a:lnTo>
                    <a:pt x="7465802" y="2765010"/>
                  </a:lnTo>
                  <a:lnTo>
                    <a:pt x="7454559" y="2780001"/>
                  </a:lnTo>
                  <a:close/>
                </a:path>
                <a:path w="7729220" h="4057650">
                  <a:moveTo>
                    <a:pt x="7360774" y="2893427"/>
                  </a:moveTo>
                  <a:lnTo>
                    <a:pt x="7347107" y="2881170"/>
                  </a:lnTo>
                  <a:lnTo>
                    <a:pt x="7359350" y="2867383"/>
                  </a:lnTo>
                  <a:lnTo>
                    <a:pt x="7371394" y="2853548"/>
                  </a:lnTo>
                  <a:lnTo>
                    <a:pt x="7383237" y="2839667"/>
                  </a:lnTo>
                  <a:lnTo>
                    <a:pt x="7394879" y="2825738"/>
                  </a:lnTo>
                  <a:lnTo>
                    <a:pt x="7409025" y="2837440"/>
                  </a:lnTo>
                  <a:lnTo>
                    <a:pt x="7397265" y="2851509"/>
                  </a:lnTo>
                  <a:lnTo>
                    <a:pt x="7385304" y="2865530"/>
                  </a:lnTo>
                  <a:lnTo>
                    <a:pt x="7373140" y="2879503"/>
                  </a:lnTo>
                  <a:lnTo>
                    <a:pt x="7360774" y="2893427"/>
                  </a:lnTo>
                  <a:close/>
                </a:path>
                <a:path w="7729220" h="4057650">
                  <a:moveTo>
                    <a:pt x="7258388" y="2999413"/>
                  </a:moveTo>
                  <a:lnTo>
                    <a:pt x="7245647" y="2986196"/>
                  </a:lnTo>
                  <a:lnTo>
                    <a:pt x="7258802" y="2973404"/>
                  </a:lnTo>
                  <a:lnTo>
                    <a:pt x="7271784" y="2960559"/>
                  </a:lnTo>
                  <a:lnTo>
                    <a:pt x="7284575" y="2947679"/>
                  </a:lnTo>
                  <a:lnTo>
                    <a:pt x="7297193" y="2934745"/>
                  </a:lnTo>
                  <a:lnTo>
                    <a:pt x="7310391" y="2947507"/>
                  </a:lnTo>
                  <a:lnTo>
                    <a:pt x="7297657" y="2960559"/>
                  </a:lnTo>
                  <a:lnTo>
                    <a:pt x="7284745" y="2973561"/>
                  </a:lnTo>
                  <a:lnTo>
                    <a:pt x="7271655" y="2986512"/>
                  </a:lnTo>
                  <a:lnTo>
                    <a:pt x="7258388" y="2999413"/>
                  </a:lnTo>
                  <a:close/>
                </a:path>
                <a:path w="7729220" h="4057650">
                  <a:moveTo>
                    <a:pt x="7148939" y="3098187"/>
                  </a:moveTo>
                  <a:lnTo>
                    <a:pt x="7137077" y="3084176"/>
                  </a:lnTo>
                  <a:lnTo>
                    <a:pt x="7150972" y="3072321"/>
                  </a:lnTo>
                  <a:lnTo>
                    <a:pt x="7164710" y="3060416"/>
                  </a:lnTo>
                  <a:lnTo>
                    <a:pt x="7178292" y="3048460"/>
                  </a:lnTo>
                  <a:lnTo>
                    <a:pt x="7191717" y="3036455"/>
                  </a:lnTo>
                  <a:lnTo>
                    <a:pt x="7204009" y="3050091"/>
                  </a:lnTo>
                  <a:lnTo>
                    <a:pt x="7190481" y="3062188"/>
                  </a:lnTo>
                  <a:lnTo>
                    <a:pt x="7176794" y="3074237"/>
                  </a:lnTo>
                  <a:lnTo>
                    <a:pt x="7162946" y="3086237"/>
                  </a:lnTo>
                  <a:lnTo>
                    <a:pt x="7148939" y="3098187"/>
                  </a:lnTo>
                  <a:close/>
                </a:path>
                <a:path w="7729220" h="4057650">
                  <a:moveTo>
                    <a:pt x="7034884" y="3189192"/>
                  </a:moveTo>
                  <a:lnTo>
                    <a:pt x="7023840" y="3174526"/>
                  </a:lnTo>
                  <a:lnTo>
                    <a:pt x="7038138" y="3163684"/>
                  </a:lnTo>
                  <a:lnTo>
                    <a:pt x="7052297" y="3152796"/>
                  </a:lnTo>
                  <a:lnTo>
                    <a:pt x="7066317" y="3141861"/>
                  </a:lnTo>
                  <a:lnTo>
                    <a:pt x="7080200" y="3130879"/>
                  </a:lnTo>
                  <a:lnTo>
                    <a:pt x="7091639" y="3145238"/>
                  </a:lnTo>
                  <a:lnTo>
                    <a:pt x="7077654" y="3156302"/>
                  </a:lnTo>
                  <a:lnTo>
                    <a:pt x="7063533" y="3167315"/>
                  </a:lnTo>
                  <a:lnTo>
                    <a:pt x="7049276" y="3178279"/>
                  </a:lnTo>
                  <a:lnTo>
                    <a:pt x="7034884" y="3189192"/>
                  </a:lnTo>
                  <a:close/>
                </a:path>
                <a:path w="7729220" h="4057650">
                  <a:moveTo>
                    <a:pt x="6914499" y="3274946"/>
                  </a:moveTo>
                  <a:lnTo>
                    <a:pt x="6904234" y="3259726"/>
                  </a:lnTo>
                  <a:lnTo>
                    <a:pt x="6934966" y="3238714"/>
                  </a:lnTo>
                  <a:lnTo>
                    <a:pt x="6965170" y="3217491"/>
                  </a:lnTo>
                  <a:lnTo>
                    <a:pt x="6975822" y="3232444"/>
                  </a:lnTo>
                  <a:lnTo>
                    <a:pt x="6945428" y="3253800"/>
                  </a:lnTo>
                  <a:lnTo>
                    <a:pt x="6914499" y="3274946"/>
                  </a:lnTo>
                  <a:close/>
                </a:path>
                <a:path w="7729220" h="4057650">
                  <a:moveTo>
                    <a:pt x="6790627" y="3354267"/>
                  </a:moveTo>
                  <a:lnTo>
                    <a:pt x="6781086" y="3338582"/>
                  </a:lnTo>
                  <a:lnTo>
                    <a:pt x="6811698" y="3319728"/>
                  </a:lnTo>
                  <a:lnTo>
                    <a:pt x="6841866" y="3300679"/>
                  </a:lnTo>
                  <a:lnTo>
                    <a:pt x="6851755" y="3316146"/>
                  </a:lnTo>
                  <a:lnTo>
                    <a:pt x="6821414" y="3335305"/>
                  </a:lnTo>
                  <a:lnTo>
                    <a:pt x="6790627" y="3354267"/>
                  </a:lnTo>
                  <a:close/>
                </a:path>
                <a:path w="7729220" h="4057650">
                  <a:moveTo>
                    <a:pt x="6662958" y="3428165"/>
                  </a:moveTo>
                  <a:lnTo>
                    <a:pt x="6654099" y="3412085"/>
                  </a:lnTo>
                  <a:lnTo>
                    <a:pt x="6686503" y="3394011"/>
                  </a:lnTo>
                  <a:lnTo>
                    <a:pt x="6718479" y="3375729"/>
                  </a:lnTo>
                  <a:lnTo>
                    <a:pt x="6727676" y="3391618"/>
                  </a:lnTo>
                  <a:lnTo>
                    <a:pt x="6695532" y="3409996"/>
                  </a:lnTo>
                  <a:lnTo>
                    <a:pt x="6662958" y="3428165"/>
                  </a:lnTo>
                  <a:close/>
                </a:path>
                <a:path w="7729220" h="4057650">
                  <a:moveTo>
                    <a:pt x="6532284" y="3496791"/>
                  </a:moveTo>
                  <a:lnTo>
                    <a:pt x="6524066" y="3480375"/>
                  </a:lnTo>
                  <a:lnTo>
                    <a:pt x="6540351" y="3472173"/>
                  </a:lnTo>
                  <a:lnTo>
                    <a:pt x="6588001" y="3447614"/>
                  </a:lnTo>
                  <a:lnTo>
                    <a:pt x="6596528" y="3463873"/>
                  </a:lnTo>
                  <a:lnTo>
                    <a:pt x="6548486" y="3488633"/>
                  </a:lnTo>
                  <a:lnTo>
                    <a:pt x="6532284" y="3496791"/>
                  </a:lnTo>
                  <a:close/>
                </a:path>
                <a:path w="7729220" h="4057650">
                  <a:moveTo>
                    <a:pt x="6399794" y="3560102"/>
                  </a:moveTo>
                  <a:lnTo>
                    <a:pt x="6392177" y="3543398"/>
                  </a:lnTo>
                  <a:lnTo>
                    <a:pt x="6408961" y="3535698"/>
                  </a:lnTo>
                  <a:lnTo>
                    <a:pt x="6458805" y="3512294"/>
                  </a:lnTo>
                  <a:lnTo>
                    <a:pt x="6466720" y="3528859"/>
                  </a:lnTo>
                  <a:lnTo>
                    <a:pt x="6416657" y="3552366"/>
                  </a:lnTo>
                  <a:lnTo>
                    <a:pt x="6399794" y="3560102"/>
                  </a:lnTo>
                  <a:close/>
                </a:path>
                <a:path w="7729220" h="4057650">
                  <a:moveTo>
                    <a:pt x="6263715" y="3619345"/>
                  </a:moveTo>
                  <a:lnTo>
                    <a:pt x="6256672" y="3602391"/>
                  </a:lnTo>
                  <a:lnTo>
                    <a:pt x="6324238" y="3573662"/>
                  </a:lnTo>
                  <a:lnTo>
                    <a:pt x="6331563" y="3590496"/>
                  </a:lnTo>
                  <a:lnTo>
                    <a:pt x="6263715" y="3619345"/>
                  </a:lnTo>
                  <a:close/>
                </a:path>
                <a:path w="7729220" h="4057650">
                  <a:moveTo>
                    <a:pt x="6127831" y="3673282"/>
                  </a:moveTo>
                  <a:lnTo>
                    <a:pt x="6121324" y="3656115"/>
                  </a:lnTo>
                  <a:lnTo>
                    <a:pt x="6189514" y="3629664"/>
                  </a:lnTo>
                  <a:lnTo>
                    <a:pt x="6196288" y="3646727"/>
                  </a:lnTo>
                  <a:lnTo>
                    <a:pt x="6127831" y="3673282"/>
                  </a:lnTo>
                  <a:close/>
                </a:path>
                <a:path w="7729220" h="4057650">
                  <a:moveTo>
                    <a:pt x="5988051" y="3723849"/>
                  </a:moveTo>
                  <a:lnTo>
                    <a:pt x="5982064" y="3706493"/>
                  </a:lnTo>
                  <a:lnTo>
                    <a:pt x="6052155" y="3681730"/>
                  </a:lnTo>
                  <a:lnTo>
                    <a:pt x="6058401" y="3698994"/>
                  </a:lnTo>
                  <a:lnTo>
                    <a:pt x="5988051" y="3723849"/>
                  </a:lnTo>
                  <a:close/>
                </a:path>
                <a:path w="7729220" h="4057650">
                  <a:moveTo>
                    <a:pt x="5849150" y="3769583"/>
                  </a:moveTo>
                  <a:lnTo>
                    <a:pt x="5843651" y="3752068"/>
                  </a:lnTo>
                  <a:lnTo>
                    <a:pt x="5913060" y="3729751"/>
                  </a:lnTo>
                  <a:lnTo>
                    <a:pt x="5918801" y="3747189"/>
                  </a:lnTo>
                  <a:lnTo>
                    <a:pt x="5849150" y="3769583"/>
                  </a:lnTo>
                  <a:close/>
                </a:path>
                <a:path w="7729220" h="4057650">
                  <a:moveTo>
                    <a:pt x="5707798" y="3811864"/>
                  </a:moveTo>
                  <a:lnTo>
                    <a:pt x="5702772" y="3794207"/>
                  </a:lnTo>
                  <a:lnTo>
                    <a:pt x="5773538" y="3773556"/>
                  </a:lnTo>
                  <a:lnTo>
                    <a:pt x="5778799" y="3791145"/>
                  </a:lnTo>
                  <a:lnTo>
                    <a:pt x="5707798" y="3811864"/>
                  </a:lnTo>
                  <a:close/>
                </a:path>
                <a:path w="7729220" h="4057650">
                  <a:moveTo>
                    <a:pt x="5565505" y="3850387"/>
                  </a:moveTo>
                  <a:lnTo>
                    <a:pt x="5560933" y="3832607"/>
                  </a:lnTo>
                  <a:lnTo>
                    <a:pt x="5631435" y="3814008"/>
                  </a:lnTo>
                  <a:lnTo>
                    <a:pt x="5636230" y="3831730"/>
                  </a:lnTo>
                  <a:lnTo>
                    <a:pt x="5565505" y="3850387"/>
                  </a:lnTo>
                  <a:close/>
                </a:path>
                <a:path w="7729220" h="4057650">
                  <a:moveTo>
                    <a:pt x="5422696" y="3885230"/>
                  </a:moveTo>
                  <a:lnTo>
                    <a:pt x="5418562" y="3867342"/>
                  </a:lnTo>
                  <a:lnTo>
                    <a:pt x="5489959" y="3850387"/>
                  </a:lnTo>
                  <a:lnTo>
                    <a:pt x="5494310" y="3868222"/>
                  </a:lnTo>
                  <a:lnTo>
                    <a:pt x="5422696" y="3885230"/>
                  </a:lnTo>
                  <a:close/>
                </a:path>
                <a:path w="7729220" h="4057650">
                  <a:moveTo>
                    <a:pt x="5278459" y="3916751"/>
                  </a:moveTo>
                  <a:lnTo>
                    <a:pt x="5274751" y="3898771"/>
                  </a:lnTo>
                  <a:lnTo>
                    <a:pt x="5346794" y="3883474"/>
                  </a:lnTo>
                  <a:lnTo>
                    <a:pt x="5350713" y="3901410"/>
                  </a:lnTo>
                  <a:lnTo>
                    <a:pt x="5278459" y="3916751"/>
                  </a:lnTo>
                  <a:close/>
                </a:path>
                <a:path w="7729220" h="4057650">
                  <a:moveTo>
                    <a:pt x="5134092" y="3944790"/>
                  </a:moveTo>
                  <a:lnTo>
                    <a:pt x="5130798" y="3926729"/>
                  </a:lnTo>
                  <a:lnTo>
                    <a:pt x="5202884" y="3913156"/>
                  </a:lnTo>
                  <a:lnTo>
                    <a:pt x="5206385" y="3931178"/>
                  </a:lnTo>
                  <a:lnTo>
                    <a:pt x="5134092" y="3944790"/>
                  </a:lnTo>
                  <a:close/>
                </a:path>
                <a:path w="7729220" h="4057650">
                  <a:moveTo>
                    <a:pt x="4989046" y="3969578"/>
                  </a:moveTo>
                  <a:lnTo>
                    <a:pt x="4986154" y="3951449"/>
                  </a:lnTo>
                  <a:lnTo>
                    <a:pt x="5058538" y="3939492"/>
                  </a:lnTo>
                  <a:lnTo>
                    <a:pt x="5061630" y="3957589"/>
                  </a:lnTo>
                  <a:lnTo>
                    <a:pt x="4989046" y="3969578"/>
                  </a:lnTo>
                  <a:close/>
                </a:path>
                <a:path w="7729220" h="4057650">
                  <a:moveTo>
                    <a:pt x="4843247" y="3991207"/>
                  </a:moveTo>
                  <a:lnTo>
                    <a:pt x="4840751" y="3973019"/>
                  </a:lnTo>
                  <a:lnTo>
                    <a:pt x="4913635" y="3962610"/>
                  </a:lnTo>
                  <a:lnTo>
                    <a:pt x="4916329" y="3980770"/>
                  </a:lnTo>
                  <a:lnTo>
                    <a:pt x="4843247" y="3991207"/>
                  </a:lnTo>
                  <a:close/>
                </a:path>
                <a:path w="7729220" h="4057650">
                  <a:moveTo>
                    <a:pt x="4697170" y="4009680"/>
                  </a:moveTo>
                  <a:lnTo>
                    <a:pt x="4695060" y="3991443"/>
                  </a:lnTo>
                  <a:lnTo>
                    <a:pt x="4767878" y="3982628"/>
                  </a:lnTo>
                  <a:lnTo>
                    <a:pt x="4770180" y="4000841"/>
                  </a:lnTo>
                  <a:lnTo>
                    <a:pt x="4697170" y="4009680"/>
                  </a:lnTo>
                  <a:close/>
                </a:path>
                <a:path w="7729220" h="4057650">
                  <a:moveTo>
                    <a:pt x="4551237" y="4025028"/>
                  </a:moveTo>
                  <a:lnTo>
                    <a:pt x="4549506" y="4006751"/>
                  </a:lnTo>
                  <a:lnTo>
                    <a:pt x="4622341" y="3999473"/>
                  </a:lnTo>
                  <a:lnTo>
                    <a:pt x="4624261" y="4017731"/>
                  </a:lnTo>
                  <a:lnTo>
                    <a:pt x="4551237" y="4025028"/>
                  </a:lnTo>
                  <a:close/>
                </a:path>
                <a:path w="7729220" h="4057650">
                  <a:moveTo>
                    <a:pt x="4403870" y="4037448"/>
                  </a:moveTo>
                  <a:lnTo>
                    <a:pt x="4402517" y="4019139"/>
                  </a:lnTo>
                  <a:lnTo>
                    <a:pt x="4475896" y="4013336"/>
                  </a:lnTo>
                  <a:lnTo>
                    <a:pt x="4477438" y="4031630"/>
                  </a:lnTo>
                  <a:lnTo>
                    <a:pt x="4403870" y="4037448"/>
                  </a:lnTo>
                  <a:close/>
                </a:path>
                <a:path w="7729220" h="4057650">
                  <a:moveTo>
                    <a:pt x="4257596" y="4046773"/>
                  </a:moveTo>
                  <a:lnTo>
                    <a:pt x="4256613" y="4028440"/>
                  </a:lnTo>
                  <a:lnTo>
                    <a:pt x="4329410" y="4024170"/>
                  </a:lnTo>
                  <a:lnTo>
                    <a:pt x="4330578" y="4042492"/>
                  </a:lnTo>
                  <a:lnTo>
                    <a:pt x="4257596" y="4046773"/>
                  </a:lnTo>
                  <a:close/>
                </a:path>
                <a:path w="7729220" h="4057650">
                  <a:moveTo>
                    <a:pt x="4110024" y="4053191"/>
                  </a:moveTo>
                  <a:lnTo>
                    <a:pt x="4109411" y="4034843"/>
                  </a:lnTo>
                  <a:lnTo>
                    <a:pt x="4183443" y="4031995"/>
                  </a:lnTo>
                  <a:lnTo>
                    <a:pt x="4184242" y="4050336"/>
                  </a:lnTo>
                  <a:lnTo>
                    <a:pt x="4110024" y="4053191"/>
                  </a:lnTo>
                  <a:close/>
                </a:path>
                <a:path w="7729220" h="4057650">
                  <a:moveTo>
                    <a:pt x="3962960" y="4056629"/>
                  </a:moveTo>
                  <a:lnTo>
                    <a:pt x="3962715" y="4038271"/>
                  </a:lnTo>
                  <a:lnTo>
                    <a:pt x="4035822" y="4036929"/>
                  </a:lnTo>
                  <a:lnTo>
                    <a:pt x="4036251" y="4055283"/>
                  </a:lnTo>
                  <a:lnTo>
                    <a:pt x="3962960" y="4056629"/>
                  </a:lnTo>
                  <a:close/>
                </a:path>
                <a:path w="7729220" h="4057650">
                  <a:moveTo>
                    <a:pt x="3890171" y="4057139"/>
                  </a:moveTo>
                  <a:lnTo>
                    <a:pt x="3817758" y="4057139"/>
                  </a:lnTo>
                  <a:lnTo>
                    <a:pt x="3817817" y="4038780"/>
                  </a:lnTo>
                  <a:lnTo>
                    <a:pt x="3890138" y="4038780"/>
                  </a:lnTo>
                  <a:lnTo>
                    <a:pt x="3890171" y="4057139"/>
                  </a:lnTo>
                  <a:close/>
                </a:path>
                <a:path w="7729220" h="4057650">
                  <a:moveTo>
                    <a:pt x="3744803" y="4056315"/>
                  </a:moveTo>
                  <a:lnTo>
                    <a:pt x="3671369" y="4054756"/>
                  </a:lnTo>
                  <a:lnTo>
                    <a:pt x="3671810" y="4037959"/>
                  </a:lnTo>
                  <a:lnTo>
                    <a:pt x="3671851" y="4036403"/>
                  </a:lnTo>
                  <a:lnTo>
                    <a:pt x="3745101" y="4037959"/>
                  </a:lnTo>
                  <a:lnTo>
                    <a:pt x="3744828" y="4054756"/>
                  </a:lnTo>
                  <a:lnTo>
                    <a:pt x="3744803" y="4056315"/>
                  </a:lnTo>
                  <a:close/>
                </a:path>
                <a:path w="7729220" h="4057650">
                  <a:moveTo>
                    <a:pt x="3597464" y="4052444"/>
                  </a:moveTo>
                  <a:lnTo>
                    <a:pt x="3523124" y="4049367"/>
                  </a:lnTo>
                  <a:lnTo>
                    <a:pt x="3523834" y="4034098"/>
                  </a:lnTo>
                  <a:lnTo>
                    <a:pt x="3523866" y="4033401"/>
                  </a:lnTo>
                  <a:lnTo>
                    <a:pt x="3523976" y="4031027"/>
                  </a:lnTo>
                  <a:lnTo>
                    <a:pt x="3598130" y="4034098"/>
                  </a:lnTo>
                  <a:lnTo>
                    <a:pt x="3597575" y="4049367"/>
                  </a:lnTo>
                  <a:lnTo>
                    <a:pt x="3597464" y="4052444"/>
                  </a:lnTo>
                  <a:close/>
                </a:path>
                <a:path w="7729220" h="4057650">
                  <a:moveTo>
                    <a:pt x="3450239" y="4045612"/>
                  </a:moveTo>
                  <a:lnTo>
                    <a:pt x="3377164" y="4041111"/>
                  </a:lnTo>
                  <a:lnTo>
                    <a:pt x="3378085" y="4027283"/>
                  </a:lnTo>
                  <a:lnTo>
                    <a:pt x="3378156" y="4026228"/>
                  </a:lnTo>
                  <a:lnTo>
                    <a:pt x="3378229" y="4025128"/>
                  </a:lnTo>
                  <a:lnTo>
                    <a:pt x="3378305" y="4023984"/>
                  </a:lnTo>
                  <a:lnTo>
                    <a:pt x="3378384" y="4022794"/>
                  </a:lnTo>
                  <a:lnTo>
                    <a:pt x="3451276" y="4027283"/>
                  </a:lnTo>
                  <a:lnTo>
                    <a:pt x="3450494" y="4041111"/>
                  </a:lnTo>
                  <a:lnTo>
                    <a:pt x="3450426" y="4042306"/>
                  </a:lnTo>
                  <a:lnTo>
                    <a:pt x="3450361" y="4043454"/>
                  </a:lnTo>
                  <a:lnTo>
                    <a:pt x="3450239" y="4045612"/>
                  </a:lnTo>
                  <a:close/>
                </a:path>
                <a:path w="7729220" h="4057650">
                  <a:moveTo>
                    <a:pt x="3303787" y="4035845"/>
                  </a:moveTo>
                  <a:lnTo>
                    <a:pt x="3230148" y="4029802"/>
                  </a:lnTo>
                  <a:lnTo>
                    <a:pt x="3231744" y="4011513"/>
                  </a:lnTo>
                  <a:lnTo>
                    <a:pt x="3305194" y="4017540"/>
                  </a:lnTo>
                  <a:lnTo>
                    <a:pt x="3304251" y="4029802"/>
                  </a:lnTo>
                  <a:lnTo>
                    <a:pt x="3304130" y="4031383"/>
                  </a:lnTo>
                  <a:lnTo>
                    <a:pt x="3304012" y="4032917"/>
                  </a:lnTo>
                  <a:lnTo>
                    <a:pt x="3303897" y="4034405"/>
                  </a:lnTo>
                  <a:lnTo>
                    <a:pt x="3303787" y="4035845"/>
                  </a:lnTo>
                  <a:close/>
                </a:path>
                <a:path w="7729220" h="4057650">
                  <a:moveTo>
                    <a:pt x="3156384" y="4022980"/>
                  </a:moveTo>
                  <a:lnTo>
                    <a:pt x="3083573" y="4015483"/>
                  </a:lnTo>
                  <a:lnTo>
                    <a:pt x="3085548" y="3997231"/>
                  </a:lnTo>
                  <a:lnTo>
                    <a:pt x="3158170" y="4004708"/>
                  </a:lnTo>
                  <a:lnTo>
                    <a:pt x="3156384" y="4022980"/>
                  </a:lnTo>
                  <a:close/>
                </a:path>
                <a:path w="7729220" h="4057650">
                  <a:moveTo>
                    <a:pt x="3010631" y="4007205"/>
                  </a:moveTo>
                  <a:lnTo>
                    <a:pt x="2937599" y="3998137"/>
                  </a:lnTo>
                  <a:lnTo>
                    <a:pt x="2939959" y="3979930"/>
                  </a:lnTo>
                  <a:lnTo>
                    <a:pt x="3012796" y="3988974"/>
                  </a:lnTo>
                  <a:lnTo>
                    <a:pt x="3010631" y="4007205"/>
                  </a:lnTo>
                  <a:close/>
                </a:path>
                <a:path w="7729220" h="4057650">
                  <a:moveTo>
                    <a:pt x="2864523" y="3988271"/>
                  </a:moveTo>
                  <a:lnTo>
                    <a:pt x="2791504" y="3977610"/>
                  </a:lnTo>
                  <a:lnTo>
                    <a:pt x="2794255" y="3959459"/>
                  </a:lnTo>
                  <a:lnTo>
                    <a:pt x="2867078" y="3970091"/>
                  </a:lnTo>
                  <a:lnTo>
                    <a:pt x="2864523" y="3988271"/>
                  </a:lnTo>
                  <a:close/>
                </a:path>
                <a:path w="7729220" h="4057650">
                  <a:moveTo>
                    <a:pt x="2718859" y="3966194"/>
                  </a:moveTo>
                  <a:lnTo>
                    <a:pt x="2646305" y="3953971"/>
                  </a:lnTo>
                  <a:lnTo>
                    <a:pt x="2649456" y="3935884"/>
                  </a:lnTo>
                  <a:lnTo>
                    <a:pt x="2721809" y="3948074"/>
                  </a:lnTo>
                  <a:lnTo>
                    <a:pt x="2718859" y="3966194"/>
                  </a:lnTo>
                  <a:close/>
                </a:path>
                <a:path w="7729220" h="4057650">
                  <a:moveTo>
                    <a:pt x="2573888" y="3940937"/>
                  </a:moveTo>
                  <a:lnTo>
                    <a:pt x="2501654" y="3927090"/>
                  </a:lnTo>
                  <a:lnTo>
                    <a:pt x="2505213" y="3909079"/>
                  </a:lnTo>
                  <a:lnTo>
                    <a:pt x="2577242" y="3922887"/>
                  </a:lnTo>
                  <a:lnTo>
                    <a:pt x="2573888" y="3940937"/>
                  </a:lnTo>
                  <a:close/>
                </a:path>
                <a:path w="7729220" h="4057650">
                  <a:moveTo>
                    <a:pt x="2429556" y="3912406"/>
                  </a:moveTo>
                  <a:lnTo>
                    <a:pt x="2357341" y="3896815"/>
                  </a:lnTo>
                  <a:lnTo>
                    <a:pt x="2361322" y="3878894"/>
                  </a:lnTo>
                  <a:lnTo>
                    <a:pt x="2433325" y="3894439"/>
                  </a:lnTo>
                  <a:lnTo>
                    <a:pt x="2429556" y="3912406"/>
                  </a:lnTo>
                  <a:close/>
                </a:path>
                <a:path w="7729220" h="4057650">
                  <a:moveTo>
                    <a:pt x="2285460" y="3880396"/>
                  </a:moveTo>
                  <a:lnTo>
                    <a:pt x="2213962" y="3863149"/>
                  </a:lnTo>
                  <a:lnTo>
                    <a:pt x="2218377" y="3845329"/>
                  </a:lnTo>
                  <a:lnTo>
                    <a:pt x="2289656" y="3862523"/>
                  </a:lnTo>
                  <a:lnTo>
                    <a:pt x="2285460" y="3880396"/>
                  </a:lnTo>
                  <a:close/>
                </a:path>
                <a:path w="7729220" h="4057650">
                  <a:moveTo>
                    <a:pt x="2142898" y="3845076"/>
                  </a:moveTo>
                  <a:lnTo>
                    <a:pt x="2071941" y="3826077"/>
                  </a:lnTo>
                  <a:lnTo>
                    <a:pt x="2076802" y="3808374"/>
                  </a:lnTo>
                  <a:lnTo>
                    <a:pt x="2147534" y="3827313"/>
                  </a:lnTo>
                  <a:lnTo>
                    <a:pt x="2142898" y="3845076"/>
                  </a:lnTo>
                  <a:close/>
                </a:path>
                <a:path w="7729220" h="4057650">
                  <a:moveTo>
                    <a:pt x="2000513" y="3805959"/>
                  </a:moveTo>
                  <a:lnTo>
                    <a:pt x="1929695" y="3784995"/>
                  </a:lnTo>
                  <a:lnTo>
                    <a:pt x="1935024" y="3767427"/>
                  </a:lnTo>
                  <a:lnTo>
                    <a:pt x="2005607" y="3788321"/>
                  </a:lnTo>
                  <a:lnTo>
                    <a:pt x="2000513" y="3805959"/>
                  </a:lnTo>
                  <a:close/>
                </a:path>
                <a:path w="7729220" h="4057650">
                  <a:moveTo>
                    <a:pt x="1859540" y="3763192"/>
                  </a:moveTo>
                  <a:lnTo>
                    <a:pt x="1790102" y="3740559"/>
                  </a:lnTo>
                  <a:lnTo>
                    <a:pt x="1795913" y="3723144"/>
                  </a:lnTo>
                  <a:lnTo>
                    <a:pt x="1865108" y="3745699"/>
                  </a:lnTo>
                  <a:lnTo>
                    <a:pt x="1859540" y="3763192"/>
                  </a:lnTo>
                  <a:close/>
                </a:path>
                <a:path w="7729220" h="4057650">
                  <a:moveTo>
                    <a:pt x="1720420" y="3716749"/>
                  </a:moveTo>
                  <a:lnTo>
                    <a:pt x="1650331" y="3691646"/>
                  </a:lnTo>
                  <a:lnTo>
                    <a:pt x="1656651" y="3674409"/>
                  </a:lnTo>
                  <a:lnTo>
                    <a:pt x="1726481" y="3699420"/>
                  </a:lnTo>
                  <a:lnTo>
                    <a:pt x="1720420" y="3716749"/>
                  </a:lnTo>
                  <a:close/>
                </a:path>
                <a:path w="7729220" h="4057650">
                  <a:moveTo>
                    <a:pt x="1581176" y="3665689"/>
                  </a:moveTo>
                  <a:lnTo>
                    <a:pt x="1513012" y="3638893"/>
                  </a:lnTo>
                  <a:lnTo>
                    <a:pt x="1519863" y="3621860"/>
                  </a:lnTo>
                  <a:lnTo>
                    <a:pt x="1587759" y="3648551"/>
                  </a:lnTo>
                  <a:lnTo>
                    <a:pt x="1581176" y="3665689"/>
                  </a:lnTo>
                  <a:close/>
                </a:path>
                <a:path w="7729220" h="4057650">
                  <a:moveTo>
                    <a:pt x="1445892" y="3611274"/>
                  </a:moveTo>
                  <a:lnTo>
                    <a:pt x="1428668" y="3603981"/>
                  </a:lnTo>
                  <a:lnTo>
                    <a:pt x="1377481" y="3581795"/>
                  </a:lnTo>
                  <a:lnTo>
                    <a:pt x="1384890" y="3564998"/>
                  </a:lnTo>
                  <a:lnTo>
                    <a:pt x="1435864" y="3587092"/>
                  </a:lnTo>
                  <a:lnTo>
                    <a:pt x="1453015" y="3594353"/>
                  </a:lnTo>
                  <a:lnTo>
                    <a:pt x="1445892" y="3611274"/>
                  </a:lnTo>
                  <a:close/>
                </a:path>
                <a:path w="7729220" h="4057650">
                  <a:moveTo>
                    <a:pt x="1309621" y="3551153"/>
                  </a:moveTo>
                  <a:lnTo>
                    <a:pt x="1292858" y="3543358"/>
                  </a:lnTo>
                  <a:lnTo>
                    <a:pt x="1243084" y="3519669"/>
                  </a:lnTo>
                  <a:lnTo>
                    <a:pt x="1251086" y="3503146"/>
                  </a:lnTo>
                  <a:lnTo>
                    <a:pt x="1300633" y="3526727"/>
                  </a:lnTo>
                  <a:lnTo>
                    <a:pt x="1317325" y="3534488"/>
                  </a:lnTo>
                  <a:lnTo>
                    <a:pt x="1309621" y="3551153"/>
                  </a:lnTo>
                  <a:close/>
                </a:path>
                <a:path w="7729220" h="4057650">
                  <a:moveTo>
                    <a:pt x="1177924" y="3487367"/>
                  </a:moveTo>
                  <a:lnTo>
                    <a:pt x="1161551" y="3479010"/>
                  </a:lnTo>
                  <a:lnTo>
                    <a:pt x="1112996" y="3453634"/>
                  </a:lnTo>
                  <a:lnTo>
                    <a:pt x="1121618" y="3437426"/>
                  </a:lnTo>
                  <a:lnTo>
                    <a:pt x="1169933" y="3462677"/>
                  </a:lnTo>
                  <a:lnTo>
                    <a:pt x="1186231" y="3470995"/>
                  </a:lnTo>
                  <a:lnTo>
                    <a:pt x="1177924" y="3487367"/>
                  </a:lnTo>
                  <a:close/>
                </a:path>
                <a:path w="7729220" h="4057650">
                  <a:moveTo>
                    <a:pt x="1047055" y="3417680"/>
                  </a:moveTo>
                  <a:lnTo>
                    <a:pt x="1014731" y="3399392"/>
                  </a:lnTo>
                  <a:lnTo>
                    <a:pt x="982842" y="3380898"/>
                  </a:lnTo>
                  <a:lnTo>
                    <a:pt x="992138" y="3365066"/>
                  </a:lnTo>
                  <a:lnTo>
                    <a:pt x="1023862" y="3383465"/>
                  </a:lnTo>
                  <a:lnTo>
                    <a:pt x="1056011" y="3401655"/>
                  </a:lnTo>
                  <a:lnTo>
                    <a:pt x="1047055" y="3417680"/>
                  </a:lnTo>
                  <a:close/>
                </a:path>
                <a:path w="7729220" h="4057650">
                  <a:moveTo>
                    <a:pt x="920413" y="3343320"/>
                  </a:moveTo>
                  <a:lnTo>
                    <a:pt x="889649" y="3324096"/>
                  </a:lnTo>
                  <a:lnTo>
                    <a:pt x="859343" y="3304675"/>
                  </a:lnTo>
                  <a:lnTo>
                    <a:pt x="869338" y="3289275"/>
                  </a:lnTo>
                  <a:lnTo>
                    <a:pt x="899470" y="3308585"/>
                  </a:lnTo>
                  <a:lnTo>
                    <a:pt x="930054" y="3327697"/>
                  </a:lnTo>
                  <a:lnTo>
                    <a:pt x="920413" y="3343320"/>
                  </a:lnTo>
                  <a:close/>
                </a:path>
                <a:path w="7729220" h="4057650">
                  <a:moveTo>
                    <a:pt x="796445" y="3262735"/>
                  </a:moveTo>
                  <a:lnTo>
                    <a:pt x="765841" y="3241478"/>
                  </a:lnTo>
                  <a:lnTo>
                    <a:pt x="735770" y="3220010"/>
                  </a:lnTo>
                  <a:lnTo>
                    <a:pt x="746535" y="3205139"/>
                  </a:lnTo>
                  <a:lnTo>
                    <a:pt x="776411" y="3226467"/>
                  </a:lnTo>
                  <a:lnTo>
                    <a:pt x="806822" y="3247590"/>
                  </a:lnTo>
                  <a:lnTo>
                    <a:pt x="796445" y="3262735"/>
                  </a:lnTo>
                  <a:close/>
                </a:path>
                <a:path w="7729220" h="4057650">
                  <a:moveTo>
                    <a:pt x="677371" y="3176550"/>
                  </a:moveTo>
                  <a:lnTo>
                    <a:pt x="662981" y="3165459"/>
                  </a:lnTo>
                  <a:lnTo>
                    <a:pt x="648732" y="3154319"/>
                  </a:lnTo>
                  <a:lnTo>
                    <a:pt x="634625" y="3143130"/>
                  </a:lnTo>
                  <a:lnTo>
                    <a:pt x="620658" y="3131891"/>
                  </a:lnTo>
                  <a:lnTo>
                    <a:pt x="632218" y="3117629"/>
                  </a:lnTo>
                  <a:lnTo>
                    <a:pt x="646087" y="3128788"/>
                  </a:lnTo>
                  <a:lnTo>
                    <a:pt x="660094" y="3139899"/>
                  </a:lnTo>
                  <a:lnTo>
                    <a:pt x="674242" y="3150959"/>
                  </a:lnTo>
                  <a:lnTo>
                    <a:pt x="688529" y="3161971"/>
                  </a:lnTo>
                  <a:lnTo>
                    <a:pt x="677371" y="3176550"/>
                  </a:lnTo>
                  <a:close/>
                </a:path>
                <a:path w="7729220" h="4057650">
                  <a:moveTo>
                    <a:pt x="563799" y="3084377"/>
                  </a:moveTo>
                  <a:lnTo>
                    <a:pt x="549822" y="3072233"/>
                  </a:lnTo>
                  <a:lnTo>
                    <a:pt x="536007" y="3060040"/>
                  </a:lnTo>
                  <a:lnTo>
                    <a:pt x="522356" y="3047795"/>
                  </a:lnTo>
                  <a:lnTo>
                    <a:pt x="508867" y="3035500"/>
                  </a:lnTo>
                  <a:lnTo>
                    <a:pt x="521288" y="3021982"/>
                  </a:lnTo>
                  <a:lnTo>
                    <a:pt x="534670" y="3034179"/>
                  </a:lnTo>
                  <a:lnTo>
                    <a:pt x="548213" y="3046326"/>
                  </a:lnTo>
                  <a:lnTo>
                    <a:pt x="561918" y="3058423"/>
                  </a:lnTo>
                  <a:lnTo>
                    <a:pt x="575786" y="3070471"/>
                  </a:lnTo>
                  <a:lnTo>
                    <a:pt x="563799" y="3084377"/>
                  </a:lnTo>
                  <a:close/>
                </a:path>
                <a:path w="7729220" h="4057650">
                  <a:moveTo>
                    <a:pt x="455348" y="2984644"/>
                  </a:moveTo>
                  <a:lnTo>
                    <a:pt x="442136" y="2971537"/>
                  </a:lnTo>
                  <a:lnTo>
                    <a:pt x="429109" y="2958381"/>
                  </a:lnTo>
                  <a:lnTo>
                    <a:pt x="416265" y="2945176"/>
                  </a:lnTo>
                  <a:lnTo>
                    <a:pt x="403606" y="2931923"/>
                  </a:lnTo>
                  <a:lnTo>
                    <a:pt x="416940" y="2919303"/>
                  </a:lnTo>
                  <a:lnTo>
                    <a:pt x="429488" y="2932440"/>
                  </a:lnTo>
                  <a:lnTo>
                    <a:pt x="442217" y="2945527"/>
                  </a:lnTo>
                  <a:lnTo>
                    <a:pt x="455128" y="2958565"/>
                  </a:lnTo>
                  <a:lnTo>
                    <a:pt x="468203" y="2971537"/>
                  </a:lnTo>
                  <a:lnTo>
                    <a:pt x="455348" y="2984644"/>
                  </a:lnTo>
                  <a:close/>
                </a:path>
                <a:path w="7729220" h="4057650">
                  <a:moveTo>
                    <a:pt x="354178" y="2877693"/>
                  </a:moveTo>
                  <a:lnTo>
                    <a:pt x="341908" y="2863559"/>
                  </a:lnTo>
                  <a:lnTo>
                    <a:pt x="329845" y="2849378"/>
                  </a:lnTo>
                  <a:lnTo>
                    <a:pt x="317990" y="2835148"/>
                  </a:lnTo>
                  <a:lnTo>
                    <a:pt x="306342" y="2820871"/>
                  </a:lnTo>
                  <a:lnTo>
                    <a:pt x="320627" y="2809339"/>
                  </a:lnTo>
                  <a:lnTo>
                    <a:pt x="332157" y="2823472"/>
                  </a:lnTo>
                  <a:lnTo>
                    <a:pt x="343893" y="2837558"/>
                  </a:lnTo>
                  <a:lnTo>
                    <a:pt x="355834" y="2851597"/>
                  </a:lnTo>
                  <a:lnTo>
                    <a:pt x="367981" y="2865588"/>
                  </a:lnTo>
                  <a:lnTo>
                    <a:pt x="354178" y="2877693"/>
                  </a:lnTo>
                  <a:close/>
                </a:path>
                <a:path w="7729220" h="4057650">
                  <a:moveTo>
                    <a:pt x="261389" y="2762690"/>
                  </a:moveTo>
                  <a:lnTo>
                    <a:pt x="250408" y="2747644"/>
                  </a:lnTo>
                  <a:lnTo>
                    <a:pt x="239656" y="2732554"/>
                  </a:lnTo>
                  <a:lnTo>
                    <a:pt x="229132" y="2717418"/>
                  </a:lnTo>
                  <a:lnTo>
                    <a:pt x="218836" y="2702238"/>
                  </a:lnTo>
                  <a:lnTo>
                    <a:pt x="234090" y="2692022"/>
                  </a:lnTo>
                  <a:lnTo>
                    <a:pt x="244267" y="2707027"/>
                  </a:lnTo>
                  <a:lnTo>
                    <a:pt x="254671" y="2721990"/>
                  </a:lnTo>
                  <a:lnTo>
                    <a:pt x="265301" y="2736908"/>
                  </a:lnTo>
                  <a:lnTo>
                    <a:pt x="276158" y="2751784"/>
                  </a:lnTo>
                  <a:lnTo>
                    <a:pt x="261389" y="2762690"/>
                  </a:lnTo>
                  <a:close/>
                </a:path>
                <a:path w="7729220" h="4057650">
                  <a:moveTo>
                    <a:pt x="179123" y="2639710"/>
                  </a:moveTo>
                  <a:lnTo>
                    <a:pt x="169676" y="2623761"/>
                  </a:lnTo>
                  <a:lnTo>
                    <a:pt x="160480" y="2607772"/>
                  </a:lnTo>
                  <a:lnTo>
                    <a:pt x="151534" y="2591744"/>
                  </a:lnTo>
                  <a:lnTo>
                    <a:pt x="142840" y="2575676"/>
                  </a:lnTo>
                  <a:lnTo>
                    <a:pt x="159043" y="2567045"/>
                  </a:lnTo>
                  <a:lnTo>
                    <a:pt x="167625" y="2582904"/>
                  </a:lnTo>
                  <a:lnTo>
                    <a:pt x="176455" y="2598725"/>
                  </a:lnTo>
                  <a:lnTo>
                    <a:pt x="185533" y="2614508"/>
                  </a:lnTo>
                  <a:lnTo>
                    <a:pt x="194860" y="2630254"/>
                  </a:lnTo>
                  <a:lnTo>
                    <a:pt x="179123" y="2639710"/>
                  </a:lnTo>
                  <a:close/>
                </a:path>
                <a:path w="7729220" h="4057650">
                  <a:moveTo>
                    <a:pt x="109851" y="2509455"/>
                  </a:moveTo>
                  <a:lnTo>
                    <a:pt x="102117" y="2492471"/>
                  </a:lnTo>
                  <a:lnTo>
                    <a:pt x="94662" y="2475453"/>
                  </a:lnTo>
                  <a:lnTo>
                    <a:pt x="87486" y="2458402"/>
                  </a:lnTo>
                  <a:lnTo>
                    <a:pt x="80590" y="2441317"/>
                  </a:lnTo>
                  <a:lnTo>
                    <a:pt x="97664" y="2434571"/>
                  </a:lnTo>
                  <a:lnTo>
                    <a:pt x="104461" y="2451408"/>
                  </a:lnTo>
                  <a:lnTo>
                    <a:pt x="111533" y="2468214"/>
                  </a:lnTo>
                  <a:lnTo>
                    <a:pt x="118881" y="2484987"/>
                  </a:lnTo>
                  <a:lnTo>
                    <a:pt x="126504" y="2501728"/>
                  </a:lnTo>
                  <a:lnTo>
                    <a:pt x="109851" y="2509455"/>
                  </a:lnTo>
                  <a:close/>
                </a:path>
                <a:path w="7729220" h="4057650">
                  <a:moveTo>
                    <a:pt x="55377" y="2371364"/>
                  </a:moveTo>
                  <a:lnTo>
                    <a:pt x="49692" y="2353442"/>
                  </a:lnTo>
                  <a:lnTo>
                    <a:pt x="44313" y="2335495"/>
                  </a:lnTo>
                  <a:lnTo>
                    <a:pt x="39241" y="2317524"/>
                  </a:lnTo>
                  <a:lnTo>
                    <a:pt x="34474" y="2299529"/>
                  </a:lnTo>
                  <a:lnTo>
                    <a:pt x="52259" y="2294973"/>
                  </a:lnTo>
                  <a:lnTo>
                    <a:pt x="56950" y="2312684"/>
                  </a:lnTo>
                  <a:lnTo>
                    <a:pt x="61943" y="2330371"/>
                  </a:lnTo>
                  <a:lnTo>
                    <a:pt x="67236" y="2348035"/>
                  </a:lnTo>
                  <a:lnTo>
                    <a:pt x="72832" y="2365674"/>
                  </a:lnTo>
                  <a:lnTo>
                    <a:pt x="55377" y="2371364"/>
                  </a:lnTo>
                  <a:close/>
                </a:path>
                <a:path w="7729220" h="4057650">
                  <a:moveTo>
                    <a:pt x="18637" y="2228192"/>
                  </a:moveTo>
                  <a:lnTo>
                    <a:pt x="15338" y="2209783"/>
                  </a:lnTo>
                  <a:lnTo>
                    <a:pt x="12359" y="2191360"/>
                  </a:lnTo>
                  <a:lnTo>
                    <a:pt x="9699" y="2172923"/>
                  </a:lnTo>
                  <a:lnTo>
                    <a:pt x="7358" y="2154472"/>
                  </a:lnTo>
                  <a:lnTo>
                    <a:pt x="25590" y="2152318"/>
                  </a:lnTo>
                  <a:lnTo>
                    <a:pt x="27891" y="2170458"/>
                  </a:lnTo>
                  <a:lnTo>
                    <a:pt x="30507" y="2188585"/>
                  </a:lnTo>
                  <a:lnTo>
                    <a:pt x="33436" y="2206700"/>
                  </a:lnTo>
                  <a:lnTo>
                    <a:pt x="36680" y="2224801"/>
                  </a:lnTo>
                  <a:lnTo>
                    <a:pt x="18637" y="2228192"/>
                  </a:lnTo>
                  <a:close/>
                </a:path>
                <a:path w="7729220" h="4057650">
                  <a:moveTo>
                    <a:pt x="1200" y="2080673"/>
                  </a:moveTo>
                  <a:lnTo>
                    <a:pt x="645" y="2067667"/>
                  </a:lnTo>
                  <a:lnTo>
                    <a:pt x="249" y="2054660"/>
                  </a:lnTo>
                  <a:lnTo>
                    <a:pt x="11" y="2041651"/>
                  </a:lnTo>
                  <a:lnTo>
                    <a:pt x="0" y="2014728"/>
                  </a:lnTo>
                  <a:lnTo>
                    <a:pt x="129" y="2008128"/>
                  </a:lnTo>
                  <a:lnTo>
                    <a:pt x="136" y="2007768"/>
                  </a:lnTo>
                  <a:lnTo>
                    <a:pt x="18491" y="2008128"/>
                  </a:lnTo>
                  <a:lnTo>
                    <a:pt x="18372" y="2041651"/>
                  </a:lnTo>
                  <a:lnTo>
                    <a:pt x="18602" y="2054213"/>
                  </a:lnTo>
                  <a:lnTo>
                    <a:pt x="18991" y="2066997"/>
                  </a:lnTo>
                  <a:lnTo>
                    <a:pt x="19537" y="2079779"/>
                  </a:lnTo>
                  <a:lnTo>
                    <a:pt x="1200" y="2080673"/>
                  </a:lnTo>
                  <a:close/>
                </a:path>
                <a:path w="7729220" h="4057650">
                  <a:moveTo>
                    <a:pt x="22385" y="1935990"/>
                  </a:moveTo>
                  <a:lnTo>
                    <a:pt x="4098" y="1934373"/>
                  </a:lnTo>
                  <a:lnTo>
                    <a:pt x="5905" y="1915780"/>
                  </a:lnTo>
                  <a:lnTo>
                    <a:pt x="8036" y="1897199"/>
                  </a:lnTo>
                  <a:lnTo>
                    <a:pt x="10491" y="1878630"/>
                  </a:lnTo>
                  <a:lnTo>
                    <a:pt x="13271" y="1860072"/>
                  </a:lnTo>
                  <a:lnTo>
                    <a:pt x="31403" y="1862947"/>
                  </a:lnTo>
                  <a:lnTo>
                    <a:pt x="28671" y="1881192"/>
                  </a:lnTo>
                  <a:lnTo>
                    <a:pt x="26257" y="1899448"/>
                  </a:lnTo>
                  <a:lnTo>
                    <a:pt x="24162" y="1917714"/>
                  </a:lnTo>
                  <a:lnTo>
                    <a:pt x="22385" y="1935990"/>
                  </a:lnTo>
                  <a:close/>
                </a:path>
                <a:path w="7729220" h="4057650">
                  <a:moveTo>
                    <a:pt x="45018" y="1792287"/>
                  </a:moveTo>
                  <a:lnTo>
                    <a:pt x="27114" y="1788224"/>
                  </a:lnTo>
                  <a:lnTo>
                    <a:pt x="31341" y="1770281"/>
                  </a:lnTo>
                  <a:lnTo>
                    <a:pt x="35871" y="1752360"/>
                  </a:lnTo>
                  <a:lnTo>
                    <a:pt x="40704" y="1734461"/>
                  </a:lnTo>
                  <a:lnTo>
                    <a:pt x="45841" y="1716585"/>
                  </a:lnTo>
                  <a:lnTo>
                    <a:pt x="63445" y="1721796"/>
                  </a:lnTo>
                  <a:lnTo>
                    <a:pt x="58390" y="1739387"/>
                  </a:lnTo>
                  <a:lnTo>
                    <a:pt x="53634" y="1756999"/>
                  </a:lnTo>
                  <a:lnTo>
                    <a:pt x="49177" y="1774632"/>
                  </a:lnTo>
                  <a:lnTo>
                    <a:pt x="45018" y="1792287"/>
                  </a:lnTo>
                  <a:close/>
                </a:path>
                <a:path w="7729220" h="4057650">
                  <a:moveTo>
                    <a:pt x="86700" y="1651523"/>
                  </a:moveTo>
                  <a:lnTo>
                    <a:pt x="69460" y="1645212"/>
                  </a:lnTo>
                  <a:lnTo>
                    <a:pt x="75910" y="1627995"/>
                  </a:lnTo>
                  <a:lnTo>
                    <a:pt x="82641" y="1610809"/>
                  </a:lnTo>
                  <a:lnTo>
                    <a:pt x="89656" y="1593654"/>
                  </a:lnTo>
                  <a:lnTo>
                    <a:pt x="96953" y="1576531"/>
                  </a:lnTo>
                  <a:lnTo>
                    <a:pt x="113789" y="1583851"/>
                  </a:lnTo>
                  <a:lnTo>
                    <a:pt x="106599" y="1600724"/>
                  </a:lnTo>
                  <a:lnTo>
                    <a:pt x="99687" y="1617627"/>
                  </a:lnTo>
                  <a:lnTo>
                    <a:pt x="93055" y="1634560"/>
                  </a:lnTo>
                  <a:lnTo>
                    <a:pt x="86700" y="1651523"/>
                  </a:lnTo>
                  <a:close/>
                </a:path>
                <a:path w="7729220" h="4057650">
                  <a:moveTo>
                    <a:pt x="144626" y="1518080"/>
                  </a:moveTo>
                  <a:lnTo>
                    <a:pt x="128226" y="1509828"/>
                  </a:lnTo>
                  <a:lnTo>
                    <a:pt x="136596" y="1493470"/>
                  </a:lnTo>
                  <a:lnTo>
                    <a:pt x="145226" y="1477150"/>
                  </a:lnTo>
                  <a:lnTo>
                    <a:pt x="154114" y="1460869"/>
                  </a:lnTo>
                  <a:lnTo>
                    <a:pt x="163262" y="1444626"/>
                  </a:lnTo>
                  <a:lnTo>
                    <a:pt x="179199" y="1453739"/>
                  </a:lnTo>
                  <a:lnTo>
                    <a:pt x="170172" y="1469768"/>
                  </a:lnTo>
                  <a:lnTo>
                    <a:pt x="161401" y="1485834"/>
                  </a:lnTo>
                  <a:lnTo>
                    <a:pt x="152885" y="1501938"/>
                  </a:lnTo>
                  <a:lnTo>
                    <a:pt x="144626" y="1518080"/>
                  </a:lnTo>
                  <a:close/>
                </a:path>
                <a:path w="7729220" h="4057650">
                  <a:moveTo>
                    <a:pt x="217164" y="1391099"/>
                  </a:moveTo>
                  <a:lnTo>
                    <a:pt x="201705" y="1381195"/>
                  </a:lnTo>
                  <a:lnTo>
                    <a:pt x="211626" y="1365911"/>
                  </a:lnTo>
                  <a:lnTo>
                    <a:pt x="221778" y="1350670"/>
                  </a:lnTo>
                  <a:lnTo>
                    <a:pt x="232161" y="1335472"/>
                  </a:lnTo>
                  <a:lnTo>
                    <a:pt x="242774" y="1320317"/>
                  </a:lnTo>
                  <a:lnTo>
                    <a:pt x="257751" y="1330935"/>
                  </a:lnTo>
                  <a:lnTo>
                    <a:pt x="247262" y="1345913"/>
                  </a:lnTo>
                  <a:lnTo>
                    <a:pt x="237001" y="1360933"/>
                  </a:lnTo>
                  <a:lnTo>
                    <a:pt x="226968" y="1375995"/>
                  </a:lnTo>
                  <a:lnTo>
                    <a:pt x="217164" y="1391099"/>
                  </a:lnTo>
                  <a:close/>
                </a:path>
                <a:path w="7729220" h="4057650">
                  <a:moveTo>
                    <a:pt x="301432" y="1272165"/>
                  </a:moveTo>
                  <a:lnTo>
                    <a:pt x="286941" y="1260892"/>
                  </a:lnTo>
                  <a:lnTo>
                    <a:pt x="298268" y="1246491"/>
                  </a:lnTo>
                  <a:lnTo>
                    <a:pt x="309805" y="1232137"/>
                  </a:lnTo>
                  <a:lnTo>
                    <a:pt x="321551" y="1217831"/>
                  </a:lnTo>
                  <a:lnTo>
                    <a:pt x="333507" y="1203572"/>
                  </a:lnTo>
                  <a:lnTo>
                    <a:pt x="347514" y="1215439"/>
                  </a:lnTo>
                  <a:lnTo>
                    <a:pt x="335681" y="1229552"/>
                  </a:lnTo>
                  <a:lnTo>
                    <a:pt x="324057" y="1243711"/>
                  </a:lnTo>
                  <a:lnTo>
                    <a:pt x="312640" y="1257915"/>
                  </a:lnTo>
                  <a:lnTo>
                    <a:pt x="301432" y="1272165"/>
                  </a:lnTo>
                  <a:close/>
                </a:path>
                <a:path w="7729220" h="4057650">
                  <a:moveTo>
                    <a:pt x="395674" y="1160814"/>
                  </a:moveTo>
                  <a:lnTo>
                    <a:pt x="382140" y="1148409"/>
                  </a:lnTo>
                  <a:lnTo>
                    <a:pt x="394682" y="1134854"/>
                  </a:lnTo>
                  <a:lnTo>
                    <a:pt x="407415" y="1121349"/>
                  </a:lnTo>
                  <a:lnTo>
                    <a:pt x="420338" y="1107895"/>
                  </a:lnTo>
                  <a:lnTo>
                    <a:pt x="433453" y="1094491"/>
                  </a:lnTo>
                  <a:lnTo>
                    <a:pt x="446517" y="1107390"/>
                  </a:lnTo>
                  <a:lnTo>
                    <a:pt x="433521" y="1120672"/>
                  </a:lnTo>
                  <a:lnTo>
                    <a:pt x="420716" y="1134003"/>
                  </a:lnTo>
                  <a:lnTo>
                    <a:pt x="408100" y="1147384"/>
                  </a:lnTo>
                  <a:lnTo>
                    <a:pt x="395674" y="1160814"/>
                  </a:lnTo>
                  <a:close/>
                </a:path>
                <a:path w="7729220" h="4057650">
                  <a:moveTo>
                    <a:pt x="498309" y="1056721"/>
                  </a:moveTo>
                  <a:lnTo>
                    <a:pt x="512702" y="1018268"/>
                  </a:lnTo>
                  <a:lnTo>
                    <a:pt x="540387" y="993358"/>
                  </a:lnTo>
                  <a:lnTo>
                    <a:pt x="552556" y="1007105"/>
                  </a:lnTo>
                  <a:lnTo>
                    <a:pt x="538742" y="1019433"/>
                  </a:lnTo>
                  <a:lnTo>
                    <a:pt x="525097" y="1031811"/>
                  </a:lnTo>
                  <a:lnTo>
                    <a:pt x="511619" y="1044241"/>
                  </a:lnTo>
                  <a:lnTo>
                    <a:pt x="498309" y="1056721"/>
                  </a:lnTo>
                  <a:close/>
                </a:path>
                <a:path w="7729220" h="4057650">
                  <a:moveTo>
                    <a:pt x="607843" y="959671"/>
                  </a:moveTo>
                  <a:lnTo>
                    <a:pt x="624346" y="922410"/>
                  </a:lnTo>
                  <a:lnTo>
                    <a:pt x="653187" y="899466"/>
                  </a:lnTo>
                  <a:lnTo>
                    <a:pt x="664514" y="913914"/>
                  </a:lnTo>
                  <a:lnTo>
                    <a:pt x="650124" y="925278"/>
                  </a:lnTo>
                  <a:lnTo>
                    <a:pt x="635882" y="936692"/>
                  </a:lnTo>
                  <a:lnTo>
                    <a:pt x="621789" y="948156"/>
                  </a:lnTo>
                  <a:lnTo>
                    <a:pt x="607843" y="959671"/>
                  </a:lnTo>
                  <a:close/>
                </a:path>
                <a:path w="7729220" h="4057650">
                  <a:moveTo>
                    <a:pt x="721535" y="870456"/>
                  </a:moveTo>
                  <a:lnTo>
                    <a:pt x="710603" y="855707"/>
                  </a:lnTo>
                  <a:lnTo>
                    <a:pt x="725330" y="844868"/>
                  </a:lnTo>
                  <a:lnTo>
                    <a:pt x="740190" y="834082"/>
                  </a:lnTo>
                  <a:lnTo>
                    <a:pt x="770314" y="812663"/>
                  </a:lnTo>
                  <a:lnTo>
                    <a:pt x="780856" y="827694"/>
                  </a:lnTo>
                  <a:lnTo>
                    <a:pt x="750926" y="848974"/>
                  </a:lnTo>
                  <a:lnTo>
                    <a:pt x="736163" y="859690"/>
                  </a:lnTo>
                  <a:lnTo>
                    <a:pt x="721535" y="870456"/>
                  </a:lnTo>
                  <a:close/>
                </a:path>
                <a:path w="7729220" h="4057650">
                  <a:moveTo>
                    <a:pt x="842429" y="785677"/>
                  </a:moveTo>
                  <a:lnTo>
                    <a:pt x="832272" y="770383"/>
                  </a:lnTo>
                  <a:lnTo>
                    <a:pt x="863075" y="750192"/>
                  </a:lnTo>
                  <a:lnTo>
                    <a:pt x="894365" y="730210"/>
                  </a:lnTo>
                  <a:lnTo>
                    <a:pt x="904155" y="745741"/>
                  </a:lnTo>
                  <a:lnTo>
                    <a:pt x="873048" y="765606"/>
                  </a:lnTo>
                  <a:lnTo>
                    <a:pt x="842429" y="785677"/>
                  </a:lnTo>
                  <a:close/>
                </a:path>
                <a:path w="7729220" h="4057650">
                  <a:moveTo>
                    <a:pt x="965461" y="708049"/>
                  </a:moveTo>
                  <a:lnTo>
                    <a:pt x="956019" y="692305"/>
                  </a:lnTo>
                  <a:lnTo>
                    <a:pt x="987532" y="673639"/>
                  </a:lnTo>
                  <a:lnTo>
                    <a:pt x="1019478" y="655179"/>
                  </a:lnTo>
                  <a:lnTo>
                    <a:pt x="1028578" y="671124"/>
                  </a:lnTo>
                  <a:lnTo>
                    <a:pt x="996800" y="689486"/>
                  </a:lnTo>
                  <a:lnTo>
                    <a:pt x="965461" y="708049"/>
                  </a:lnTo>
                  <a:close/>
                </a:path>
                <a:path w="7729220" h="4057650">
                  <a:moveTo>
                    <a:pt x="1093453" y="635000"/>
                  </a:moveTo>
                  <a:lnTo>
                    <a:pt x="1084689" y="618868"/>
                  </a:lnTo>
                  <a:lnTo>
                    <a:pt x="1101012" y="610054"/>
                  </a:lnTo>
                  <a:lnTo>
                    <a:pt x="1150589" y="583925"/>
                  </a:lnTo>
                  <a:lnTo>
                    <a:pt x="1159027" y="600229"/>
                  </a:lnTo>
                  <a:lnTo>
                    <a:pt x="1109696" y="626229"/>
                  </a:lnTo>
                  <a:lnTo>
                    <a:pt x="1093453" y="635000"/>
                  </a:lnTo>
                  <a:close/>
                </a:path>
                <a:path w="7729220" h="4057650">
                  <a:moveTo>
                    <a:pt x="1223277" y="567742"/>
                  </a:moveTo>
                  <a:lnTo>
                    <a:pt x="1215146" y="551282"/>
                  </a:lnTo>
                  <a:lnTo>
                    <a:pt x="1231503" y="543248"/>
                  </a:lnTo>
                  <a:lnTo>
                    <a:pt x="1281103" y="519447"/>
                  </a:lnTo>
                  <a:lnTo>
                    <a:pt x="1288934" y="536052"/>
                  </a:lnTo>
                  <a:lnTo>
                    <a:pt x="1239559" y="559745"/>
                  </a:lnTo>
                  <a:lnTo>
                    <a:pt x="1223277" y="567742"/>
                  </a:lnTo>
                  <a:close/>
                </a:path>
                <a:path w="7729220" h="4057650">
                  <a:moveTo>
                    <a:pt x="1355940" y="505185"/>
                  </a:moveTo>
                  <a:lnTo>
                    <a:pt x="1348406" y="488443"/>
                  </a:lnTo>
                  <a:lnTo>
                    <a:pt x="1365429" y="480827"/>
                  </a:lnTo>
                  <a:lnTo>
                    <a:pt x="1416999" y="458294"/>
                  </a:lnTo>
                  <a:lnTo>
                    <a:pt x="1424241" y="475164"/>
                  </a:lnTo>
                  <a:lnTo>
                    <a:pt x="1372891" y="497602"/>
                  </a:lnTo>
                  <a:lnTo>
                    <a:pt x="1355940" y="505185"/>
                  </a:lnTo>
                  <a:close/>
                </a:path>
                <a:path w="7729220" h="4057650">
                  <a:moveTo>
                    <a:pt x="1491245" y="447047"/>
                  </a:moveTo>
                  <a:lnTo>
                    <a:pt x="1484280" y="430061"/>
                  </a:lnTo>
                  <a:lnTo>
                    <a:pt x="1552006" y="402912"/>
                  </a:lnTo>
                  <a:lnTo>
                    <a:pt x="1558703" y="420006"/>
                  </a:lnTo>
                  <a:lnTo>
                    <a:pt x="1491245" y="447047"/>
                  </a:lnTo>
                  <a:close/>
                </a:path>
                <a:path w="7729220" h="4057650">
                  <a:moveTo>
                    <a:pt x="1627177" y="393791"/>
                  </a:moveTo>
                  <a:lnTo>
                    <a:pt x="1620745" y="376596"/>
                  </a:lnTo>
                  <a:lnTo>
                    <a:pt x="1690443" y="351127"/>
                  </a:lnTo>
                  <a:lnTo>
                    <a:pt x="1696615" y="368418"/>
                  </a:lnTo>
                  <a:lnTo>
                    <a:pt x="1627177" y="393791"/>
                  </a:lnTo>
                  <a:close/>
                </a:path>
                <a:path w="7729220" h="4057650">
                  <a:moveTo>
                    <a:pt x="1766660" y="344000"/>
                  </a:moveTo>
                  <a:lnTo>
                    <a:pt x="1760789" y="326751"/>
                  </a:lnTo>
                  <a:lnTo>
                    <a:pt x="1760744" y="326621"/>
                  </a:lnTo>
                  <a:lnTo>
                    <a:pt x="1829860" y="303636"/>
                  </a:lnTo>
                  <a:lnTo>
                    <a:pt x="1835436" y="320802"/>
                  </a:lnTo>
                  <a:lnTo>
                    <a:pt x="1835532" y="321097"/>
                  </a:lnTo>
                  <a:lnTo>
                    <a:pt x="1766660" y="344000"/>
                  </a:lnTo>
                  <a:close/>
                </a:path>
                <a:path w="7729220" h="4057650">
                  <a:moveTo>
                    <a:pt x="1905147" y="299015"/>
                  </a:moveTo>
                  <a:lnTo>
                    <a:pt x="1899716" y="281478"/>
                  </a:lnTo>
                  <a:lnTo>
                    <a:pt x="1970258" y="260156"/>
                  </a:lnTo>
                  <a:lnTo>
                    <a:pt x="1975452" y="277765"/>
                  </a:lnTo>
                  <a:lnTo>
                    <a:pt x="1905147" y="299015"/>
                  </a:lnTo>
                  <a:close/>
                </a:path>
                <a:path w="7729220" h="4057650">
                  <a:moveTo>
                    <a:pt x="2046393" y="257352"/>
                  </a:moveTo>
                  <a:lnTo>
                    <a:pt x="2041433" y="239676"/>
                  </a:lnTo>
                  <a:lnTo>
                    <a:pt x="2112761" y="220160"/>
                  </a:lnTo>
                  <a:lnTo>
                    <a:pt x="2117492" y="237898"/>
                  </a:lnTo>
                  <a:lnTo>
                    <a:pt x="2046393" y="257352"/>
                  </a:lnTo>
                  <a:close/>
                </a:path>
                <a:path w="7729220" h="4057650">
                  <a:moveTo>
                    <a:pt x="2188133" y="219533"/>
                  </a:moveTo>
                  <a:lnTo>
                    <a:pt x="2183688" y="201988"/>
                  </a:lnTo>
                  <a:lnTo>
                    <a:pt x="2183624" y="201736"/>
                  </a:lnTo>
                  <a:lnTo>
                    <a:pt x="2254944" y="184137"/>
                  </a:lnTo>
                  <a:lnTo>
                    <a:pt x="2259173" y="201736"/>
                  </a:lnTo>
                  <a:lnTo>
                    <a:pt x="2259233" y="201988"/>
                  </a:lnTo>
                  <a:lnTo>
                    <a:pt x="2188133" y="219533"/>
                  </a:lnTo>
                  <a:close/>
                </a:path>
                <a:path w="7729220" h="4057650">
                  <a:moveTo>
                    <a:pt x="2330740" y="185266"/>
                  </a:moveTo>
                  <a:lnTo>
                    <a:pt x="2326668" y="167365"/>
                  </a:lnTo>
                  <a:lnTo>
                    <a:pt x="2398747" y="151421"/>
                  </a:lnTo>
                  <a:lnTo>
                    <a:pt x="2402606" y="169369"/>
                  </a:lnTo>
                  <a:lnTo>
                    <a:pt x="2330740" y="185266"/>
                  </a:lnTo>
                  <a:close/>
                </a:path>
                <a:path w="7729220" h="4057650">
                  <a:moveTo>
                    <a:pt x="2474590" y="154336"/>
                  </a:moveTo>
                  <a:lnTo>
                    <a:pt x="2470942" y="136343"/>
                  </a:lnTo>
                  <a:lnTo>
                    <a:pt x="2543083" y="122148"/>
                  </a:lnTo>
                  <a:lnTo>
                    <a:pt x="2546524" y="140182"/>
                  </a:lnTo>
                  <a:lnTo>
                    <a:pt x="2474590" y="154336"/>
                  </a:lnTo>
                  <a:close/>
                </a:path>
                <a:path w="7729220" h="4057650">
                  <a:moveTo>
                    <a:pt x="2618666" y="126839"/>
                  </a:moveTo>
                  <a:lnTo>
                    <a:pt x="2615429" y="108768"/>
                  </a:lnTo>
                  <a:lnTo>
                    <a:pt x="2687931" y="96200"/>
                  </a:lnTo>
                  <a:lnTo>
                    <a:pt x="2690965" y="114306"/>
                  </a:lnTo>
                  <a:lnTo>
                    <a:pt x="2618666" y="126839"/>
                  </a:lnTo>
                  <a:close/>
                </a:path>
                <a:path w="7729220" h="4057650">
                  <a:moveTo>
                    <a:pt x="2763377" y="102579"/>
                  </a:moveTo>
                  <a:lnTo>
                    <a:pt x="2760542" y="84441"/>
                  </a:lnTo>
                  <a:lnTo>
                    <a:pt x="2833384" y="73461"/>
                  </a:lnTo>
                  <a:lnTo>
                    <a:pt x="2836021" y="91629"/>
                  </a:lnTo>
                  <a:lnTo>
                    <a:pt x="2763377" y="102579"/>
                  </a:lnTo>
                  <a:close/>
                </a:path>
                <a:path w="7729220" h="4057650">
                  <a:moveTo>
                    <a:pt x="2908906" y="81449"/>
                  </a:moveTo>
                  <a:lnTo>
                    <a:pt x="2906465" y="63253"/>
                  </a:lnTo>
                  <a:lnTo>
                    <a:pt x="2979520" y="53847"/>
                  </a:lnTo>
                  <a:lnTo>
                    <a:pt x="2981768" y="72067"/>
                  </a:lnTo>
                  <a:lnTo>
                    <a:pt x="2908906" y="81449"/>
                  </a:lnTo>
                  <a:close/>
                </a:path>
                <a:path w="7729220" h="4057650">
                  <a:moveTo>
                    <a:pt x="3054563" y="63476"/>
                  </a:moveTo>
                  <a:lnTo>
                    <a:pt x="3052506" y="45233"/>
                  </a:lnTo>
                  <a:lnTo>
                    <a:pt x="3125379" y="37404"/>
                  </a:lnTo>
                  <a:lnTo>
                    <a:pt x="3127245" y="55668"/>
                  </a:lnTo>
                  <a:lnTo>
                    <a:pt x="3054563" y="63476"/>
                  </a:lnTo>
                  <a:close/>
                </a:path>
                <a:path w="7729220" h="4057650">
                  <a:moveTo>
                    <a:pt x="3200379" y="48579"/>
                  </a:moveTo>
                  <a:lnTo>
                    <a:pt x="3198702" y="30297"/>
                  </a:lnTo>
                  <a:lnTo>
                    <a:pt x="3272440" y="23919"/>
                  </a:lnTo>
                  <a:lnTo>
                    <a:pt x="3273927" y="42217"/>
                  </a:lnTo>
                  <a:lnTo>
                    <a:pt x="3200379" y="48579"/>
                  </a:lnTo>
                  <a:close/>
                </a:path>
                <a:path w="7729220" h="4057650">
                  <a:moveTo>
                    <a:pt x="3347233" y="36635"/>
                  </a:moveTo>
                  <a:lnTo>
                    <a:pt x="3345932" y="18323"/>
                  </a:lnTo>
                  <a:lnTo>
                    <a:pt x="3419141" y="13497"/>
                  </a:lnTo>
                  <a:lnTo>
                    <a:pt x="3420256" y="31822"/>
                  </a:lnTo>
                  <a:lnTo>
                    <a:pt x="3347233" y="36635"/>
                  </a:lnTo>
                  <a:close/>
                </a:path>
                <a:path w="7729220" h="4057650">
                  <a:moveTo>
                    <a:pt x="3492958" y="27766"/>
                  </a:moveTo>
                  <a:lnTo>
                    <a:pt x="3492027" y="9430"/>
                  </a:lnTo>
                  <a:lnTo>
                    <a:pt x="3565839" y="6057"/>
                  </a:lnTo>
                  <a:lnTo>
                    <a:pt x="3566585" y="24400"/>
                  </a:lnTo>
                  <a:lnTo>
                    <a:pt x="3492958" y="27766"/>
                  </a:lnTo>
                  <a:close/>
                </a:path>
                <a:path w="7729220" h="4057650">
                  <a:moveTo>
                    <a:pt x="3640494" y="21771"/>
                  </a:moveTo>
                  <a:lnTo>
                    <a:pt x="3639934" y="3421"/>
                  </a:lnTo>
                  <a:lnTo>
                    <a:pt x="3713574" y="1543"/>
                  </a:lnTo>
                  <a:lnTo>
                    <a:pt x="3713950" y="19898"/>
                  </a:lnTo>
                  <a:lnTo>
                    <a:pt x="3640494" y="21771"/>
                  </a:lnTo>
                  <a:close/>
                </a:path>
                <a:path w="7729220" h="4057650">
                  <a:moveTo>
                    <a:pt x="3859353" y="18358"/>
                  </a:moveTo>
                  <a:lnTo>
                    <a:pt x="3786910" y="18358"/>
                  </a:lnTo>
                  <a:lnTo>
                    <a:pt x="3786720" y="408"/>
                  </a:lnTo>
                  <a:lnTo>
                    <a:pt x="3839755" y="0"/>
                  </a:lnTo>
                  <a:lnTo>
                    <a:pt x="3859341" y="0"/>
                  </a:lnTo>
                  <a:lnTo>
                    <a:pt x="3859353" y="18358"/>
                  </a:lnTo>
                  <a:close/>
                </a:path>
                <a:path w="7729220" h="4057650">
                  <a:moveTo>
                    <a:pt x="3786914" y="18765"/>
                  </a:moveTo>
                  <a:lnTo>
                    <a:pt x="3780402" y="18765"/>
                  </a:lnTo>
                  <a:lnTo>
                    <a:pt x="3839816" y="18358"/>
                  </a:lnTo>
                  <a:lnTo>
                    <a:pt x="3786910" y="18358"/>
                  </a:lnTo>
                  <a:lnTo>
                    <a:pt x="3786914" y="18765"/>
                  </a:lnTo>
                  <a:close/>
                </a:path>
                <a:path w="7729220" h="4057650">
                  <a:moveTo>
                    <a:pt x="4004611" y="19693"/>
                  </a:moveTo>
                  <a:lnTo>
                    <a:pt x="3931718" y="18664"/>
                  </a:lnTo>
                  <a:lnTo>
                    <a:pt x="3931877" y="1338"/>
                  </a:lnTo>
                  <a:lnTo>
                    <a:pt x="3931887" y="306"/>
                  </a:lnTo>
                  <a:lnTo>
                    <a:pt x="4004961" y="1338"/>
                  </a:lnTo>
                  <a:lnTo>
                    <a:pt x="4004630" y="18664"/>
                  </a:lnTo>
                  <a:lnTo>
                    <a:pt x="4004611" y="19693"/>
                  </a:lnTo>
                  <a:close/>
                </a:path>
                <a:path w="7729220" h="4057650">
                  <a:moveTo>
                    <a:pt x="4151846" y="23982"/>
                  </a:moveTo>
                  <a:lnTo>
                    <a:pt x="4077998" y="21460"/>
                  </a:lnTo>
                  <a:lnTo>
                    <a:pt x="4078459" y="5637"/>
                  </a:lnTo>
                  <a:lnTo>
                    <a:pt x="4078533" y="3109"/>
                  </a:lnTo>
                  <a:lnTo>
                    <a:pt x="4152566" y="5637"/>
                  </a:lnTo>
                  <a:lnTo>
                    <a:pt x="4151945" y="21460"/>
                  </a:lnTo>
                  <a:lnTo>
                    <a:pt x="4151846" y="23982"/>
                  </a:lnTo>
                  <a:close/>
                </a:path>
                <a:path w="7729220" h="4057650">
                  <a:moveTo>
                    <a:pt x="4298351" y="31203"/>
                  </a:moveTo>
                  <a:lnTo>
                    <a:pt x="4225698" y="27252"/>
                  </a:lnTo>
                  <a:lnTo>
                    <a:pt x="4226407" y="12876"/>
                  </a:lnTo>
                  <a:lnTo>
                    <a:pt x="4226510" y="10806"/>
                  </a:lnTo>
                  <a:lnTo>
                    <a:pt x="4226603" y="8916"/>
                  </a:lnTo>
                  <a:lnTo>
                    <a:pt x="4299440" y="12876"/>
                  </a:lnTo>
                  <a:lnTo>
                    <a:pt x="4298586" y="27252"/>
                  </a:lnTo>
                  <a:lnTo>
                    <a:pt x="4298474" y="29137"/>
                  </a:lnTo>
                  <a:lnTo>
                    <a:pt x="4298351" y="31203"/>
                  </a:lnTo>
                  <a:close/>
                </a:path>
                <a:path w="7729220" h="4057650">
                  <a:moveTo>
                    <a:pt x="4444600" y="41381"/>
                  </a:moveTo>
                  <a:lnTo>
                    <a:pt x="4371332" y="35908"/>
                  </a:lnTo>
                  <a:lnTo>
                    <a:pt x="4372224" y="23080"/>
                  </a:lnTo>
                  <a:lnTo>
                    <a:pt x="4372324" y="21639"/>
                  </a:lnTo>
                  <a:lnTo>
                    <a:pt x="4372421" y="20245"/>
                  </a:lnTo>
                  <a:lnTo>
                    <a:pt x="4372515" y="18896"/>
                  </a:lnTo>
                  <a:lnTo>
                    <a:pt x="4372606" y="17594"/>
                  </a:lnTo>
                  <a:lnTo>
                    <a:pt x="4446061" y="23080"/>
                  </a:lnTo>
                  <a:lnTo>
                    <a:pt x="4445037" y="35908"/>
                  </a:lnTo>
                  <a:lnTo>
                    <a:pt x="4444933" y="37207"/>
                  </a:lnTo>
                  <a:lnTo>
                    <a:pt x="4444826" y="38552"/>
                  </a:lnTo>
                  <a:lnTo>
                    <a:pt x="4444715" y="39943"/>
                  </a:lnTo>
                  <a:lnTo>
                    <a:pt x="4444600" y="41381"/>
                  </a:lnTo>
                  <a:close/>
                </a:path>
                <a:path w="7729220" h="4057650">
                  <a:moveTo>
                    <a:pt x="4591397" y="54627"/>
                  </a:moveTo>
                  <a:lnTo>
                    <a:pt x="4518117" y="47631"/>
                  </a:lnTo>
                  <a:lnTo>
                    <a:pt x="4519766" y="29347"/>
                  </a:lnTo>
                  <a:lnTo>
                    <a:pt x="4593237" y="36360"/>
                  </a:lnTo>
                  <a:lnTo>
                    <a:pt x="4591397" y="54627"/>
                  </a:lnTo>
                  <a:close/>
                </a:path>
                <a:path w="7729220" h="4057650">
                  <a:moveTo>
                    <a:pt x="4736841" y="70805"/>
                  </a:moveTo>
                  <a:lnTo>
                    <a:pt x="4664060" y="62325"/>
                  </a:lnTo>
                  <a:lnTo>
                    <a:pt x="4666090" y="44078"/>
                  </a:lnTo>
                  <a:lnTo>
                    <a:pt x="4739062" y="52581"/>
                  </a:lnTo>
                  <a:lnTo>
                    <a:pt x="4736841" y="70805"/>
                  </a:lnTo>
                  <a:close/>
                </a:path>
                <a:path w="7729220" h="4057650">
                  <a:moveTo>
                    <a:pt x="4882581" y="90141"/>
                  </a:moveTo>
                  <a:lnTo>
                    <a:pt x="4809697" y="80074"/>
                  </a:lnTo>
                  <a:lnTo>
                    <a:pt x="4812111" y="61875"/>
                  </a:lnTo>
                  <a:lnTo>
                    <a:pt x="4885191" y="71969"/>
                  </a:lnTo>
                  <a:lnTo>
                    <a:pt x="4882581" y="90141"/>
                  </a:lnTo>
                  <a:close/>
                </a:path>
                <a:path w="7729220" h="4057650">
                  <a:moveTo>
                    <a:pt x="5027710" y="112599"/>
                  </a:moveTo>
                  <a:lnTo>
                    <a:pt x="4955285" y="100986"/>
                  </a:lnTo>
                  <a:lnTo>
                    <a:pt x="4958092" y="82843"/>
                  </a:lnTo>
                  <a:lnTo>
                    <a:pt x="5030717" y="94488"/>
                  </a:lnTo>
                  <a:lnTo>
                    <a:pt x="5027710" y="112599"/>
                  </a:lnTo>
                  <a:close/>
                </a:path>
                <a:path w="7729220" h="4057650">
                  <a:moveTo>
                    <a:pt x="5172194" y="138246"/>
                  </a:moveTo>
                  <a:lnTo>
                    <a:pt x="5100028" y="125018"/>
                  </a:lnTo>
                  <a:lnTo>
                    <a:pt x="5103236" y="106942"/>
                  </a:lnTo>
                  <a:lnTo>
                    <a:pt x="5175606" y="120207"/>
                  </a:lnTo>
                  <a:lnTo>
                    <a:pt x="5172194" y="138246"/>
                  </a:lnTo>
                  <a:close/>
                </a:path>
                <a:path w="7729220" h="4057650">
                  <a:moveTo>
                    <a:pt x="5316115" y="167188"/>
                  </a:moveTo>
                  <a:lnTo>
                    <a:pt x="5244161" y="152285"/>
                  </a:lnTo>
                  <a:lnTo>
                    <a:pt x="5247780" y="134287"/>
                  </a:lnTo>
                  <a:lnTo>
                    <a:pt x="5319943" y="149233"/>
                  </a:lnTo>
                  <a:lnTo>
                    <a:pt x="5316115" y="167188"/>
                  </a:lnTo>
                  <a:close/>
                </a:path>
                <a:path w="7729220" h="4057650">
                  <a:moveTo>
                    <a:pt x="5459588" y="199573"/>
                  </a:moveTo>
                  <a:lnTo>
                    <a:pt x="5388027" y="182968"/>
                  </a:lnTo>
                  <a:lnTo>
                    <a:pt x="5392069" y="165060"/>
                  </a:lnTo>
                  <a:lnTo>
                    <a:pt x="5463846" y="181715"/>
                  </a:lnTo>
                  <a:lnTo>
                    <a:pt x="5459588" y="199573"/>
                  </a:lnTo>
                  <a:close/>
                </a:path>
                <a:path w="7729220" h="4057650">
                  <a:moveTo>
                    <a:pt x="5601457" y="235252"/>
                  </a:moveTo>
                  <a:lnTo>
                    <a:pt x="5530748" y="217002"/>
                  </a:lnTo>
                  <a:lnTo>
                    <a:pt x="5535226" y="199197"/>
                  </a:lnTo>
                  <a:lnTo>
                    <a:pt x="5606157" y="217505"/>
                  </a:lnTo>
                  <a:lnTo>
                    <a:pt x="5601457" y="235252"/>
                  </a:lnTo>
                  <a:close/>
                </a:path>
                <a:path w="7729220" h="4057650">
                  <a:moveTo>
                    <a:pt x="5743463" y="274827"/>
                  </a:moveTo>
                  <a:lnTo>
                    <a:pt x="5672436" y="254534"/>
                  </a:lnTo>
                  <a:lnTo>
                    <a:pt x="5677363" y="236849"/>
                  </a:lnTo>
                  <a:lnTo>
                    <a:pt x="5748623" y="257209"/>
                  </a:lnTo>
                  <a:lnTo>
                    <a:pt x="5743463" y="274827"/>
                  </a:lnTo>
                  <a:close/>
                </a:path>
                <a:path w="7729220" h="4057650">
                  <a:moveTo>
                    <a:pt x="5883577" y="317925"/>
                  </a:moveTo>
                  <a:lnTo>
                    <a:pt x="5813861" y="295960"/>
                  </a:lnTo>
                  <a:lnTo>
                    <a:pt x="5819259" y="278413"/>
                  </a:lnTo>
                  <a:lnTo>
                    <a:pt x="5889214" y="300453"/>
                  </a:lnTo>
                  <a:lnTo>
                    <a:pt x="5883577" y="317925"/>
                  </a:lnTo>
                  <a:close/>
                </a:path>
                <a:path w="7729220" h="4057650">
                  <a:moveTo>
                    <a:pt x="6022402" y="364899"/>
                  </a:moveTo>
                  <a:lnTo>
                    <a:pt x="5952559" y="340713"/>
                  </a:lnTo>
                  <a:lnTo>
                    <a:pt x="5958439" y="323321"/>
                  </a:lnTo>
                  <a:lnTo>
                    <a:pt x="6028537" y="347596"/>
                  </a:lnTo>
                  <a:lnTo>
                    <a:pt x="6022402" y="364899"/>
                  </a:lnTo>
                  <a:close/>
                </a:path>
                <a:path w="7729220" h="4057650">
                  <a:moveTo>
                    <a:pt x="6160585" y="416249"/>
                  </a:moveTo>
                  <a:lnTo>
                    <a:pt x="6091971" y="390152"/>
                  </a:lnTo>
                  <a:lnTo>
                    <a:pt x="6098366" y="372944"/>
                  </a:lnTo>
                  <a:lnTo>
                    <a:pt x="6167244" y="399141"/>
                  </a:lnTo>
                  <a:lnTo>
                    <a:pt x="6160585" y="416249"/>
                  </a:lnTo>
                  <a:close/>
                </a:path>
                <a:path w="7729220" h="4057650">
                  <a:moveTo>
                    <a:pt x="6294909" y="470988"/>
                  </a:moveTo>
                  <a:lnTo>
                    <a:pt x="6228188" y="443174"/>
                  </a:lnTo>
                  <a:lnTo>
                    <a:pt x="6235115" y="426173"/>
                  </a:lnTo>
                  <a:lnTo>
                    <a:pt x="6302110" y="454101"/>
                  </a:lnTo>
                  <a:lnTo>
                    <a:pt x="6294909" y="470988"/>
                  </a:lnTo>
                  <a:close/>
                </a:path>
                <a:path w="7729220" h="4057650">
                  <a:moveTo>
                    <a:pt x="6430581" y="531637"/>
                  </a:moveTo>
                  <a:lnTo>
                    <a:pt x="6413911" y="523873"/>
                  </a:lnTo>
                  <a:lnTo>
                    <a:pt x="6363387" y="500888"/>
                  </a:lnTo>
                  <a:lnTo>
                    <a:pt x="6370879" y="484128"/>
                  </a:lnTo>
                  <a:lnTo>
                    <a:pt x="6421624" y="507214"/>
                  </a:lnTo>
                  <a:lnTo>
                    <a:pt x="6438369" y="515012"/>
                  </a:lnTo>
                  <a:lnTo>
                    <a:pt x="6430581" y="531637"/>
                  </a:lnTo>
                  <a:close/>
                </a:path>
                <a:path w="7729220" h="4057650">
                  <a:moveTo>
                    <a:pt x="6560884" y="595589"/>
                  </a:moveTo>
                  <a:lnTo>
                    <a:pt x="6544908" y="587423"/>
                  </a:lnTo>
                  <a:lnTo>
                    <a:pt x="6496431" y="563212"/>
                  </a:lnTo>
                  <a:lnTo>
                    <a:pt x="6504520" y="546731"/>
                  </a:lnTo>
                  <a:lnTo>
                    <a:pt x="6553220" y="571053"/>
                  </a:lnTo>
                  <a:lnTo>
                    <a:pt x="6569277" y="579261"/>
                  </a:lnTo>
                  <a:lnTo>
                    <a:pt x="6560884" y="595589"/>
                  </a:lnTo>
                  <a:close/>
                </a:path>
                <a:path w="7729220" h="4057650">
                  <a:moveTo>
                    <a:pt x="6691262" y="665967"/>
                  </a:moveTo>
                  <a:lnTo>
                    <a:pt x="6658910" y="647855"/>
                  </a:lnTo>
                  <a:lnTo>
                    <a:pt x="6626144" y="629959"/>
                  </a:lnTo>
                  <a:lnTo>
                    <a:pt x="6634861" y="613801"/>
                  </a:lnTo>
                  <a:lnTo>
                    <a:pt x="6667804" y="631795"/>
                  </a:lnTo>
                  <a:lnTo>
                    <a:pt x="6700315" y="649995"/>
                  </a:lnTo>
                  <a:lnTo>
                    <a:pt x="6691262" y="665967"/>
                  </a:lnTo>
                  <a:close/>
                </a:path>
                <a:path w="7729220" h="4057650">
                  <a:moveTo>
                    <a:pt x="6816196" y="740367"/>
                  </a:moveTo>
                  <a:lnTo>
                    <a:pt x="6785635" y="721475"/>
                  </a:lnTo>
                  <a:lnTo>
                    <a:pt x="6754631" y="702781"/>
                  </a:lnTo>
                  <a:lnTo>
                    <a:pt x="6764025" y="687007"/>
                  </a:lnTo>
                  <a:lnTo>
                    <a:pt x="6795201" y="705806"/>
                  </a:lnTo>
                  <a:lnTo>
                    <a:pt x="6825936" y="724805"/>
                  </a:lnTo>
                  <a:lnTo>
                    <a:pt x="6816196" y="740367"/>
                  </a:lnTo>
                  <a:close/>
                </a:path>
                <a:path w="7729220" h="4057650">
                  <a:moveTo>
                    <a:pt x="6939482" y="821707"/>
                  </a:moveTo>
                  <a:lnTo>
                    <a:pt x="6908802" y="800647"/>
                  </a:lnTo>
                  <a:lnTo>
                    <a:pt x="6877594" y="779799"/>
                  </a:lnTo>
                  <a:lnTo>
                    <a:pt x="6887697" y="764470"/>
                  </a:lnTo>
                  <a:lnTo>
                    <a:pt x="6919096" y="785446"/>
                  </a:lnTo>
                  <a:lnTo>
                    <a:pt x="6949968" y="806638"/>
                  </a:lnTo>
                  <a:lnTo>
                    <a:pt x="6939482" y="821707"/>
                  </a:lnTo>
                  <a:close/>
                </a:path>
                <a:path w="7729220" h="4057650">
                  <a:moveTo>
                    <a:pt x="7056471" y="907728"/>
                  </a:moveTo>
                  <a:lnTo>
                    <a:pt x="7042340" y="896815"/>
                  </a:lnTo>
                  <a:lnTo>
                    <a:pt x="7028071" y="885951"/>
                  </a:lnTo>
                  <a:lnTo>
                    <a:pt x="7013666" y="875134"/>
                  </a:lnTo>
                  <a:lnTo>
                    <a:pt x="6999124" y="864366"/>
                  </a:lnTo>
                  <a:lnTo>
                    <a:pt x="7010000" y="849576"/>
                  </a:lnTo>
                  <a:lnTo>
                    <a:pt x="7024638" y="860415"/>
                  </a:lnTo>
                  <a:lnTo>
                    <a:pt x="7039142" y="871305"/>
                  </a:lnTo>
                  <a:lnTo>
                    <a:pt x="7053509" y="882246"/>
                  </a:lnTo>
                  <a:lnTo>
                    <a:pt x="7067742" y="893236"/>
                  </a:lnTo>
                  <a:lnTo>
                    <a:pt x="7056471" y="907728"/>
                  </a:lnTo>
                  <a:close/>
                </a:path>
                <a:path w="7729220" h="4057650">
                  <a:moveTo>
                    <a:pt x="7168698" y="1000360"/>
                  </a:moveTo>
                  <a:lnTo>
                    <a:pt x="7155011" y="988445"/>
                  </a:lnTo>
                  <a:lnTo>
                    <a:pt x="7141171" y="976583"/>
                  </a:lnTo>
                  <a:lnTo>
                    <a:pt x="7127177" y="964773"/>
                  </a:lnTo>
                  <a:lnTo>
                    <a:pt x="7113030" y="953016"/>
                  </a:lnTo>
                  <a:lnTo>
                    <a:pt x="7124710" y="938852"/>
                  </a:lnTo>
                  <a:lnTo>
                    <a:pt x="7138974" y="950706"/>
                  </a:lnTo>
                  <a:lnTo>
                    <a:pt x="7153078" y="962609"/>
                  </a:lnTo>
                  <a:lnTo>
                    <a:pt x="7167022" y="974560"/>
                  </a:lnTo>
                  <a:lnTo>
                    <a:pt x="7180807" y="986560"/>
                  </a:lnTo>
                  <a:lnTo>
                    <a:pt x="7168698" y="1000360"/>
                  </a:lnTo>
                  <a:close/>
                </a:path>
                <a:path w="7729220" h="4057650">
                  <a:moveTo>
                    <a:pt x="7275250" y="1100193"/>
                  </a:moveTo>
                  <a:lnTo>
                    <a:pt x="7262454" y="1087471"/>
                  </a:lnTo>
                  <a:lnTo>
                    <a:pt x="7249485" y="1074799"/>
                  </a:lnTo>
                  <a:lnTo>
                    <a:pt x="7236345" y="1062176"/>
                  </a:lnTo>
                  <a:lnTo>
                    <a:pt x="7223033" y="1049602"/>
                  </a:lnTo>
                  <a:lnTo>
                    <a:pt x="7235583" y="1036203"/>
                  </a:lnTo>
                  <a:lnTo>
                    <a:pt x="7249012" y="1048886"/>
                  </a:lnTo>
                  <a:lnTo>
                    <a:pt x="7262266" y="1061619"/>
                  </a:lnTo>
                  <a:lnTo>
                    <a:pt x="7275345" y="1074400"/>
                  </a:lnTo>
                  <a:lnTo>
                    <a:pt x="7288250" y="1087230"/>
                  </a:lnTo>
                  <a:lnTo>
                    <a:pt x="7275250" y="1100193"/>
                  </a:lnTo>
                  <a:close/>
                </a:path>
                <a:path w="7729220" h="4057650">
                  <a:moveTo>
                    <a:pt x="7374585" y="1207450"/>
                  </a:moveTo>
                  <a:lnTo>
                    <a:pt x="7362788" y="1193823"/>
                  </a:lnTo>
                  <a:lnTo>
                    <a:pt x="7350799" y="1180244"/>
                  </a:lnTo>
                  <a:lnTo>
                    <a:pt x="7338617" y="1166712"/>
                  </a:lnTo>
                  <a:lnTo>
                    <a:pt x="7326243" y="1153228"/>
                  </a:lnTo>
                  <a:lnTo>
                    <a:pt x="7339711" y="1140751"/>
                  </a:lnTo>
                  <a:lnTo>
                    <a:pt x="7352207" y="1154368"/>
                  </a:lnTo>
                  <a:lnTo>
                    <a:pt x="7364507" y="1168032"/>
                  </a:lnTo>
                  <a:lnTo>
                    <a:pt x="7376613" y="1181743"/>
                  </a:lnTo>
                  <a:lnTo>
                    <a:pt x="7388524" y="1195502"/>
                  </a:lnTo>
                  <a:lnTo>
                    <a:pt x="7374585" y="1207450"/>
                  </a:lnTo>
                  <a:close/>
                </a:path>
                <a:path w="7729220" h="4057650">
                  <a:moveTo>
                    <a:pt x="7465128" y="1322489"/>
                  </a:moveTo>
                  <a:lnTo>
                    <a:pt x="7454468" y="1307832"/>
                  </a:lnTo>
                  <a:lnTo>
                    <a:pt x="7443590" y="1293218"/>
                  </a:lnTo>
                  <a:lnTo>
                    <a:pt x="7432494" y="1278648"/>
                  </a:lnTo>
                  <a:lnTo>
                    <a:pt x="7421179" y="1264122"/>
                  </a:lnTo>
                  <a:lnTo>
                    <a:pt x="7435601" y="1252762"/>
                  </a:lnTo>
                  <a:lnTo>
                    <a:pt x="7447038" y="1267445"/>
                  </a:lnTo>
                  <a:lnTo>
                    <a:pt x="7458257" y="1282175"/>
                  </a:lnTo>
                  <a:lnTo>
                    <a:pt x="7469256" y="1296952"/>
                  </a:lnTo>
                  <a:lnTo>
                    <a:pt x="7480036" y="1311775"/>
                  </a:lnTo>
                  <a:lnTo>
                    <a:pt x="7465128" y="1322489"/>
                  </a:lnTo>
                  <a:close/>
                </a:path>
                <a:path w="7729220" h="4057650">
                  <a:moveTo>
                    <a:pt x="7544597" y="1444875"/>
                  </a:moveTo>
                  <a:lnTo>
                    <a:pt x="7535334" y="1429175"/>
                  </a:lnTo>
                  <a:lnTo>
                    <a:pt x="7525826" y="1413516"/>
                  </a:lnTo>
                  <a:lnTo>
                    <a:pt x="7516074" y="1397898"/>
                  </a:lnTo>
                  <a:lnTo>
                    <a:pt x="7506077" y="1382321"/>
                  </a:lnTo>
                  <a:lnTo>
                    <a:pt x="7521466" y="1372311"/>
                  </a:lnTo>
                  <a:lnTo>
                    <a:pt x="7531586" y="1388080"/>
                  </a:lnTo>
                  <a:lnTo>
                    <a:pt x="7541460" y="1403893"/>
                  </a:lnTo>
                  <a:lnTo>
                    <a:pt x="7551087" y="1419748"/>
                  </a:lnTo>
                  <a:lnTo>
                    <a:pt x="7560467" y="1435646"/>
                  </a:lnTo>
                  <a:lnTo>
                    <a:pt x="7544597" y="1444875"/>
                  </a:lnTo>
                  <a:close/>
                </a:path>
                <a:path w="7729220" h="4057650">
                  <a:moveTo>
                    <a:pt x="7610903" y="1574266"/>
                  </a:moveTo>
                  <a:lnTo>
                    <a:pt x="7603468" y="1557857"/>
                  </a:lnTo>
                  <a:lnTo>
                    <a:pt x="7595770" y="1541484"/>
                  </a:lnTo>
                  <a:lnTo>
                    <a:pt x="7587811" y="1525145"/>
                  </a:lnTo>
                  <a:lnTo>
                    <a:pt x="7579589" y="1508842"/>
                  </a:lnTo>
                  <a:lnTo>
                    <a:pt x="7595924" y="1500464"/>
                  </a:lnTo>
                  <a:lnTo>
                    <a:pt x="7604262" y="1516998"/>
                  </a:lnTo>
                  <a:lnTo>
                    <a:pt x="7612334" y="1533567"/>
                  </a:lnTo>
                  <a:lnTo>
                    <a:pt x="7620140" y="1550170"/>
                  </a:lnTo>
                  <a:lnTo>
                    <a:pt x="7627679" y="1566807"/>
                  </a:lnTo>
                  <a:lnTo>
                    <a:pt x="7610903" y="1574266"/>
                  </a:lnTo>
                  <a:close/>
                </a:path>
                <a:path w="7729220" h="4057650">
                  <a:moveTo>
                    <a:pt x="7662451" y="1711790"/>
                  </a:moveTo>
                  <a:lnTo>
                    <a:pt x="7656946" y="1694295"/>
                  </a:lnTo>
                  <a:lnTo>
                    <a:pt x="7651147" y="1676827"/>
                  </a:lnTo>
                  <a:lnTo>
                    <a:pt x="7645053" y="1659385"/>
                  </a:lnTo>
                  <a:lnTo>
                    <a:pt x="7638664" y="1641969"/>
                  </a:lnTo>
                  <a:lnTo>
                    <a:pt x="7655850" y="1635514"/>
                  </a:lnTo>
                  <a:lnTo>
                    <a:pt x="7662337" y="1653196"/>
                  </a:lnTo>
                  <a:lnTo>
                    <a:pt x="7668526" y="1670907"/>
                  </a:lnTo>
                  <a:lnTo>
                    <a:pt x="7674415" y="1688648"/>
                  </a:lnTo>
                  <a:lnTo>
                    <a:pt x="7680006" y="1706418"/>
                  </a:lnTo>
                  <a:lnTo>
                    <a:pt x="7662451" y="1711790"/>
                  </a:lnTo>
                  <a:close/>
                </a:path>
                <a:path w="7729220" h="4057650">
                  <a:moveTo>
                    <a:pt x="7695804" y="1852552"/>
                  </a:moveTo>
                  <a:lnTo>
                    <a:pt x="7692692" y="1834979"/>
                  </a:lnTo>
                  <a:lnTo>
                    <a:pt x="7689286" y="1817421"/>
                  </a:lnTo>
                  <a:lnTo>
                    <a:pt x="7685583" y="1799879"/>
                  </a:lnTo>
                  <a:lnTo>
                    <a:pt x="7681586" y="1782352"/>
                  </a:lnTo>
                  <a:lnTo>
                    <a:pt x="7699452" y="1778125"/>
                  </a:lnTo>
                  <a:lnTo>
                    <a:pt x="7703516" y="1795943"/>
                  </a:lnTo>
                  <a:lnTo>
                    <a:pt x="7707280" y="1813778"/>
                  </a:lnTo>
                  <a:lnTo>
                    <a:pt x="7710743" y="1831630"/>
                  </a:lnTo>
                  <a:lnTo>
                    <a:pt x="7713907" y="1849500"/>
                  </a:lnTo>
                  <a:lnTo>
                    <a:pt x="7695804" y="1852552"/>
                  </a:lnTo>
                  <a:close/>
                </a:path>
                <a:path w="7729220" h="4057650">
                  <a:moveTo>
                    <a:pt x="7710169" y="1997986"/>
                  </a:moveTo>
                  <a:lnTo>
                    <a:pt x="7709485" y="1979909"/>
                  </a:lnTo>
                  <a:lnTo>
                    <a:pt x="7708489" y="1961837"/>
                  </a:lnTo>
                  <a:lnTo>
                    <a:pt x="7707181" y="1943772"/>
                  </a:lnTo>
                  <a:lnTo>
                    <a:pt x="7705563" y="1925713"/>
                  </a:lnTo>
                  <a:lnTo>
                    <a:pt x="7723833" y="1923918"/>
                  </a:lnTo>
                  <a:lnTo>
                    <a:pt x="7725480" y="1942294"/>
                  </a:lnTo>
                  <a:lnTo>
                    <a:pt x="7726810" y="1960674"/>
                  </a:lnTo>
                  <a:lnTo>
                    <a:pt x="7727824" y="1979060"/>
                  </a:lnTo>
                  <a:lnTo>
                    <a:pt x="7728520" y="1997449"/>
                  </a:lnTo>
                  <a:lnTo>
                    <a:pt x="7710169" y="1997986"/>
                  </a:lnTo>
                  <a:close/>
                </a:path>
                <a:path w="7729220" h="4057650">
                  <a:moveTo>
                    <a:pt x="7726470" y="2101754"/>
                  </a:moveTo>
                  <a:lnTo>
                    <a:pt x="7708154" y="2100498"/>
                  </a:lnTo>
                  <a:lnTo>
                    <a:pt x="7709174" y="2083482"/>
                  </a:lnTo>
                  <a:lnTo>
                    <a:pt x="7709231" y="2082537"/>
                  </a:lnTo>
                  <a:lnTo>
                    <a:pt x="7709974" y="2065206"/>
                  </a:lnTo>
                  <a:lnTo>
                    <a:pt x="7710455" y="2046926"/>
                  </a:lnTo>
                  <a:lnTo>
                    <a:pt x="7710617" y="2028642"/>
                  </a:lnTo>
                  <a:lnTo>
                    <a:pt x="7728976" y="2028642"/>
                  </a:lnTo>
                  <a:lnTo>
                    <a:pt x="7727607" y="2082537"/>
                  </a:lnTo>
                  <a:lnTo>
                    <a:pt x="7726545" y="2100498"/>
                  </a:lnTo>
                  <a:lnTo>
                    <a:pt x="7726470" y="2101754"/>
                  </a:lnTo>
                  <a:close/>
                </a:path>
              </a:pathLst>
            </a:custGeom>
            <a:solidFill>
              <a:srgbClr val="E2E7F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310CE214-BC38-4B76-9962-2CB85C7BC569}"/>
                </a:ext>
              </a:extLst>
            </p:cNvPr>
            <p:cNvSpPr/>
            <p:nvPr/>
          </p:nvSpPr>
          <p:spPr>
            <a:xfrm>
              <a:off x="6651525" y="1999694"/>
              <a:ext cx="3029585" cy="918210"/>
            </a:xfrm>
            <a:custGeom>
              <a:avLst/>
              <a:gdLst/>
              <a:ahLst/>
              <a:cxnLst/>
              <a:rect l="l" t="t" r="r" b="b"/>
              <a:pathLst>
                <a:path w="3029584" h="918210">
                  <a:moveTo>
                    <a:pt x="0" y="0"/>
                  </a:moveTo>
                  <a:lnTo>
                    <a:pt x="52384" y="5966"/>
                  </a:lnTo>
                  <a:lnTo>
                    <a:pt x="104629" y="12211"/>
                  </a:lnTo>
                  <a:lnTo>
                    <a:pt x="156736" y="18733"/>
                  </a:lnTo>
                  <a:lnTo>
                    <a:pt x="208704" y="25532"/>
                  </a:lnTo>
                  <a:lnTo>
                    <a:pt x="260533" y="32610"/>
                  </a:lnTo>
                  <a:lnTo>
                    <a:pt x="312224" y="39964"/>
                  </a:lnTo>
                  <a:lnTo>
                    <a:pt x="363775" y="47596"/>
                  </a:lnTo>
                  <a:lnTo>
                    <a:pt x="415188" y="55506"/>
                  </a:lnTo>
                  <a:lnTo>
                    <a:pt x="466462" y="63693"/>
                  </a:lnTo>
                  <a:lnTo>
                    <a:pt x="517598" y="72158"/>
                  </a:lnTo>
                  <a:lnTo>
                    <a:pt x="568594" y="80900"/>
                  </a:lnTo>
                  <a:lnTo>
                    <a:pt x="619452" y="89920"/>
                  </a:lnTo>
                  <a:lnTo>
                    <a:pt x="670171" y="99217"/>
                  </a:lnTo>
                  <a:lnTo>
                    <a:pt x="720751" y="108792"/>
                  </a:lnTo>
                  <a:lnTo>
                    <a:pt x="771193" y="118645"/>
                  </a:lnTo>
                  <a:lnTo>
                    <a:pt x="821496" y="128775"/>
                  </a:lnTo>
                  <a:lnTo>
                    <a:pt x="871660" y="139182"/>
                  </a:lnTo>
                  <a:lnTo>
                    <a:pt x="921685" y="149867"/>
                  </a:lnTo>
                  <a:lnTo>
                    <a:pt x="971571" y="160830"/>
                  </a:lnTo>
                  <a:lnTo>
                    <a:pt x="1021319" y="172070"/>
                  </a:lnTo>
                  <a:lnTo>
                    <a:pt x="1070928" y="183587"/>
                  </a:lnTo>
                  <a:lnTo>
                    <a:pt x="1120398" y="195382"/>
                  </a:lnTo>
                  <a:lnTo>
                    <a:pt x="1169730" y="207455"/>
                  </a:lnTo>
                  <a:lnTo>
                    <a:pt x="1218922" y="219805"/>
                  </a:lnTo>
                  <a:lnTo>
                    <a:pt x="1267976" y="232433"/>
                  </a:lnTo>
                  <a:lnTo>
                    <a:pt x="1316891" y="245338"/>
                  </a:lnTo>
                  <a:lnTo>
                    <a:pt x="1365668" y="258521"/>
                  </a:lnTo>
                  <a:lnTo>
                    <a:pt x="1414305" y="271981"/>
                  </a:lnTo>
                  <a:lnTo>
                    <a:pt x="1462804" y="285719"/>
                  </a:lnTo>
                  <a:lnTo>
                    <a:pt x="1511164" y="299735"/>
                  </a:lnTo>
                  <a:lnTo>
                    <a:pt x="1559385" y="314028"/>
                  </a:lnTo>
                  <a:lnTo>
                    <a:pt x="1607468" y="328598"/>
                  </a:lnTo>
                  <a:lnTo>
                    <a:pt x="1655412" y="343446"/>
                  </a:lnTo>
                  <a:lnTo>
                    <a:pt x="1703216" y="358571"/>
                  </a:lnTo>
                  <a:lnTo>
                    <a:pt x="1750883" y="373975"/>
                  </a:lnTo>
                  <a:lnTo>
                    <a:pt x="1798410" y="389655"/>
                  </a:lnTo>
                  <a:lnTo>
                    <a:pt x="1845799" y="405613"/>
                  </a:lnTo>
                  <a:lnTo>
                    <a:pt x="1893049" y="421849"/>
                  </a:lnTo>
                  <a:lnTo>
                    <a:pt x="1940160" y="438362"/>
                  </a:lnTo>
                  <a:lnTo>
                    <a:pt x="1987132" y="455153"/>
                  </a:lnTo>
                  <a:lnTo>
                    <a:pt x="2033966" y="472221"/>
                  </a:lnTo>
                  <a:lnTo>
                    <a:pt x="2080661" y="489567"/>
                  </a:lnTo>
                  <a:lnTo>
                    <a:pt x="2127217" y="507190"/>
                  </a:lnTo>
                  <a:lnTo>
                    <a:pt x="2173634" y="525091"/>
                  </a:lnTo>
                  <a:lnTo>
                    <a:pt x="2219913" y="543269"/>
                  </a:lnTo>
                  <a:lnTo>
                    <a:pt x="2266052" y="561725"/>
                  </a:lnTo>
                  <a:lnTo>
                    <a:pt x="2312053" y="580459"/>
                  </a:lnTo>
                  <a:lnTo>
                    <a:pt x="2357916" y="599470"/>
                  </a:lnTo>
                  <a:lnTo>
                    <a:pt x="2403639" y="618758"/>
                  </a:lnTo>
                  <a:lnTo>
                    <a:pt x="2449224" y="638324"/>
                  </a:lnTo>
                  <a:lnTo>
                    <a:pt x="2494670" y="658168"/>
                  </a:lnTo>
                  <a:lnTo>
                    <a:pt x="2539977" y="678289"/>
                  </a:lnTo>
                  <a:lnTo>
                    <a:pt x="2585145" y="698688"/>
                  </a:lnTo>
                  <a:lnTo>
                    <a:pt x="2630175" y="719364"/>
                  </a:lnTo>
                  <a:lnTo>
                    <a:pt x="2675066" y="740317"/>
                  </a:lnTo>
                  <a:lnTo>
                    <a:pt x="2719818" y="761549"/>
                  </a:lnTo>
                  <a:lnTo>
                    <a:pt x="2764431" y="783057"/>
                  </a:lnTo>
                  <a:lnTo>
                    <a:pt x="2808906" y="804844"/>
                  </a:lnTo>
                  <a:lnTo>
                    <a:pt x="2853242" y="826908"/>
                  </a:lnTo>
                  <a:lnTo>
                    <a:pt x="2897439" y="849249"/>
                  </a:lnTo>
                  <a:lnTo>
                    <a:pt x="2941497" y="871868"/>
                  </a:lnTo>
                  <a:lnTo>
                    <a:pt x="2985417" y="894764"/>
                  </a:lnTo>
                  <a:lnTo>
                    <a:pt x="3029197" y="917938"/>
                  </a:lnTo>
                </a:path>
              </a:pathLst>
            </a:custGeom>
            <a:ln w="18358">
              <a:solidFill>
                <a:srgbClr val="94A2B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FADD11DA-845E-46A6-9A0A-44562D4232A3}"/>
                </a:ext>
              </a:extLst>
            </p:cNvPr>
            <p:cNvSpPr/>
            <p:nvPr/>
          </p:nvSpPr>
          <p:spPr>
            <a:xfrm>
              <a:off x="9509014" y="2791281"/>
              <a:ext cx="172085" cy="126364"/>
            </a:xfrm>
            <a:custGeom>
              <a:avLst/>
              <a:gdLst/>
              <a:ahLst/>
              <a:cxnLst/>
              <a:rect l="l" t="t" r="r" b="b"/>
              <a:pathLst>
                <a:path w="172084" h="126364">
                  <a:moveTo>
                    <a:pt x="0" y="97193"/>
                  </a:moveTo>
                  <a:lnTo>
                    <a:pt x="51836" y="0"/>
                  </a:lnTo>
                  <a:lnTo>
                    <a:pt x="171708" y="126351"/>
                  </a:lnTo>
                  <a:lnTo>
                    <a:pt x="0" y="97193"/>
                  </a:lnTo>
                  <a:close/>
                </a:path>
              </a:pathLst>
            </a:custGeom>
            <a:solidFill>
              <a:srgbClr val="CBD5E1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4198EB5E-FACB-4375-A9B0-13BEE33E88C4}"/>
                </a:ext>
              </a:extLst>
            </p:cNvPr>
            <p:cNvSpPr/>
            <p:nvPr/>
          </p:nvSpPr>
          <p:spPr>
            <a:xfrm>
              <a:off x="9221753" y="3651984"/>
              <a:ext cx="1147445" cy="1927860"/>
            </a:xfrm>
            <a:custGeom>
              <a:avLst/>
              <a:gdLst/>
              <a:ahLst/>
              <a:cxnLst/>
              <a:rect l="l" t="t" r="r" b="b"/>
              <a:pathLst>
                <a:path w="1147445" h="1927860">
                  <a:moveTo>
                    <a:pt x="1101526" y="0"/>
                  </a:moveTo>
                  <a:lnTo>
                    <a:pt x="1111880" y="40352"/>
                  </a:lnTo>
                  <a:lnTo>
                    <a:pt x="1120913" y="80631"/>
                  </a:lnTo>
                  <a:lnTo>
                    <a:pt x="1128624" y="120837"/>
                  </a:lnTo>
                  <a:lnTo>
                    <a:pt x="1135012" y="160969"/>
                  </a:lnTo>
                  <a:lnTo>
                    <a:pt x="1140079" y="201028"/>
                  </a:lnTo>
                  <a:lnTo>
                    <a:pt x="1143825" y="241014"/>
                  </a:lnTo>
                  <a:lnTo>
                    <a:pt x="1146248" y="280925"/>
                  </a:lnTo>
                  <a:lnTo>
                    <a:pt x="1147350" y="320764"/>
                  </a:lnTo>
                  <a:lnTo>
                    <a:pt x="1147129" y="360529"/>
                  </a:lnTo>
                  <a:lnTo>
                    <a:pt x="1145587" y="400221"/>
                  </a:lnTo>
                  <a:lnTo>
                    <a:pt x="1142723" y="439839"/>
                  </a:lnTo>
                  <a:lnTo>
                    <a:pt x="1138537" y="479384"/>
                  </a:lnTo>
                  <a:lnTo>
                    <a:pt x="1133030" y="518855"/>
                  </a:lnTo>
                  <a:lnTo>
                    <a:pt x="1126200" y="558253"/>
                  </a:lnTo>
                  <a:lnTo>
                    <a:pt x="1118049" y="597578"/>
                  </a:lnTo>
                  <a:lnTo>
                    <a:pt x="1108576" y="636829"/>
                  </a:lnTo>
                  <a:lnTo>
                    <a:pt x="1097781" y="676006"/>
                  </a:lnTo>
                  <a:lnTo>
                    <a:pt x="1085664" y="715110"/>
                  </a:lnTo>
                  <a:lnTo>
                    <a:pt x="1072225" y="754141"/>
                  </a:lnTo>
                  <a:lnTo>
                    <a:pt x="1057465" y="793099"/>
                  </a:lnTo>
                  <a:lnTo>
                    <a:pt x="1041383" y="831982"/>
                  </a:lnTo>
                  <a:lnTo>
                    <a:pt x="1023979" y="870793"/>
                  </a:lnTo>
                  <a:lnTo>
                    <a:pt x="1005253" y="909530"/>
                  </a:lnTo>
                  <a:lnTo>
                    <a:pt x="985205" y="948193"/>
                  </a:lnTo>
                  <a:lnTo>
                    <a:pt x="963835" y="986784"/>
                  </a:lnTo>
                  <a:lnTo>
                    <a:pt x="941144" y="1025300"/>
                  </a:lnTo>
                  <a:lnTo>
                    <a:pt x="917130" y="1063744"/>
                  </a:lnTo>
                  <a:lnTo>
                    <a:pt x="891795" y="1102113"/>
                  </a:lnTo>
                  <a:lnTo>
                    <a:pt x="865138" y="1140410"/>
                  </a:lnTo>
                  <a:lnTo>
                    <a:pt x="837160" y="1178633"/>
                  </a:lnTo>
                  <a:lnTo>
                    <a:pt x="807859" y="1216782"/>
                  </a:lnTo>
                  <a:lnTo>
                    <a:pt x="777237" y="1254858"/>
                  </a:lnTo>
                  <a:lnTo>
                    <a:pt x="745292" y="1292861"/>
                  </a:lnTo>
                  <a:lnTo>
                    <a:pt x="712026" y="1330790"/>
                  </a:lnTo>
                  <a:lnTo>
                    <a:pt x="677438" y="1368646"/>
                  </a:lnTo>
                  <a:lnTo>
                    <a:pt x="641529" y="1406428"/>
                  </a:lnTo>
                  <a:lnTo>
                    <a:pt x="604297" y="1444137"/>
                  </a:lnTo>
                  <a:lnTo>
                    <a:pt x="565744" y="1481773"/>
                  </a:lnTo>
                  <a:lnTo>
                    <a:pt x="525868" y="1519335"/>
                  </a:lnTo>
                  <a:lnTo>
                    <a:pt x="484671" y="1556824"/>
                  </a:lnTo>
                  <a:lnTo>
                    <a:pt x="442152" y="1594239"/>
                  </a:lnTo>
                  <a:lnTo>
                    <a:pt x="398311" y="1631581"/>
                  </a:lnTo>
                  <a:lnTo>
                    <a:pt x="353149" y="1668849"/>
                  </a:lnTo>
                  <a:lnTo>
                    <a:pt x="306664" y="1706044"/>
                  </a:lnTo>
                  <a:lnTo>
                    <a:pt x="258858" y="1743165"/>
                  </a:lnTo>
                  <a:lnTo>
                    <a:pt x="209730" y="1780213"/>
                  </a:lnTo>
                  <a:lnTo>
                    <a:pt x="159280" y="1817188"/>
                  </a:lnTo>
                  <a:lnTo>
                    <a:pt x="107508" y="1854089"/>
                  </a:lnTo>
                  <a:lnTo>
                    <a:pt x="54415" y="1890917"/>
                  </a:lnTo>
                  <a:lnTo>
                    <a:pt x="0" y="1927671"/>
                  </a:lnTo>
                </a:path>
              </a:pathLst>
            </a:custGeom>
            <a:ln w="18358">
              <a:solidFill>
                <a:srgbClr val="94A2B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41498E35-5708-4277-8414-291B023426DE}"/>
                </a:ext>
              </a:extLst>
            </p:cNvPr>
            <p:cNvSpPr/>
            <p:nvPr/>
          </p:nvSpPr>
          <p:spPr>
            <a:xfrm>
              <a:off x="9221753" y="5442176"/>
              <a:ext cx="168275" cy="137795"/>
            </a:xfrm>
            <a:custGeom>
              <a:avLst/>
              <a:gdLst/>
              <a:ahLst/>
              <a:cxnLst/>
              <a:rect l="l" t="t" r="r" b="b"/>
              <a:pathLst>
                <a:path w="168275" h="137795">
                  <a:moveTo>
                    <a:pt x="106927" y="0"/>
                  </a:moveTo>
                  <a:lnTo>
                    <a:pt x="168029" y="91652"/>
                  </a:lnTo>
                  <a:lnTo>
                    <a:pt x="0" y="137478"/>
                  </a:lnTo>
                  <a:lnTo>
                    <a:pt x="106927" y="0"/>
                  </a:lnTo>
                  <a:close/>
                </a:path>
              </a:pathLst>
            </a:custGeom>
            <a:solidFill>
              <a:srgbClr val="CBD5E1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6" name="object 8">
            <a:extLst>
              <a:ext uri="{FF2B5EF4-FFF2-40B4-BE49-F238E27FC236}">
                <a16:creationId xmlns:a16="http://schemas.microsoft.com/office/drawing/2014/main" id="{71ED202B-0615-4696-AAAD-EDED27189617}"/>
              </a:ext>
            </a:extLst>
          </p:cNvPr>
          <p:cNvGrpSpPr/>
          <p:nvPr/>
        </p:nvGrpSpPr>
        <p:grpSpPr>
          <a:xfrm>
            <a:off x="2916398" y="4508596"/>
            <a:ext cx="3318510" cy="165259"/>
            <a:chOff x="3888530" y="6011461"/>
            <a:chExt cx="4424680" cy="220345"/>
          </a:xfrm>
        </p:grpSpPr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7C8754FC-01D6-474E-8702-614991BBBDED}"/>
                </a:ext>
              </a:extLst>
            </p:cNvPr>
            <p:cNvSpPr/>
            <p:nvPr/>
          </p:nvSpPr>
          <p:spPr>
            <a:xfrm>
              <a:off x="3897709" y="6038624"/>
              <a:ext cx="4406265" cy="184150"/>
            </a:xfrm>
            <a:custGeom>
              <a:avLst/>
              <a:gdLst/>
              <a:ahLst/>
              <a:cxnLst/>
              <a:rect l="l" t="t" r="r" b="b"/>
              <a:pathLst>
                <a:path w="4406265" h="184150">
                  <a:moveTo>
                    <a:pt x="4406106" y="0"/>
                  </a:moveTo>
                  <a:lnTo>
                    <a:pt x="4356036" y="8250"/>
                  </a:lnTo>
                  <a:lnTo>
                    <a:pt x="4305967" y="16310"/>
                  </a:lnTo>
                  <a:lnTo>
                    <a:pt x="4255897" y="24181"/>
                  </a:lnTo>
                  <a:lnTo>
                    <a:pt x="4205828" y="31862"/>
                  </a:lnTo>
                  <a:lnTo>
                    <a:pt x="4155759" y="39353"/>
                  </a:lnTo>
                  <a:lnTo>
                    <a:pt x="4105689" y="46655"/>
                  </a:lnTo>
                  <a:lnTo>
                    <a:pt x="4055620" y="53767"/>
                  </a:lnTo>
                  <a:lnTo>
                    <a:pt x="4005550" y="60690"/>
                  </a:lnTo>
                  <a:lnTo>
                    <a:pt x="3955481" y="67423"/>
                  </a:lnTo>
                  <a:lnTo>
                    <a:pt x="3905412" y="73966"/>
                  </a:lnTo>
                  <a:lnTo>
                    <a:pt x="3855342" y="80319"/>
                  </a:lnTo>
                  <a:lnTo>
                    <a:pt x="3805273" y="86483"/>
                  </a:lnTo>
                  <a:lnTo>
                    <a:pt x="3755204" y="92457"/>
                  </a:lnTo>
                  <a:lnTo>
                    <a:pt x="3705134" y="98242"/>
                  </a:lnTo>
                  <a:lnTo>
                    <a:pt x="3655065" y="103837"/>
                  </a:lnTo>
                  <a:lnTo>
                    <a:pt x="3604995" y="109242"/>
                  </a:lnTo>
                  <a:lnTo>
                    <a:pt x="3554926" y="114457"/>
                  </a:lnTo>
                  <a:lnTo>
                    <a:pt x="3504857" y="119483"/>
                  </a:lnTo>
                  <a:lnTo>
                    <a:pt x="3454787" y="124320"/>
                  </a:lnTo>
                  <a:lnTo>
                    <a:pt x="3404718" y="128966"/>
                  </a:lnTo>
                  <a:lnTo>
                    <a:pt x="3354648" y="133423"/>
                  </a:lnTo>
                  <a:lnTo>
                    <a:pt x="3304579" y="137690"/>
                  </a:lnTo>
                  <a:lnTo>
                    <a:pt x="3254510" y="141768"/>
                  </a:lnTo>
                  <a:lnTo>
                    <a:pt x="3204440" y="145656"/>
                  </a:lnTo>
                  <a:lnTo>
                    <a:pt x="3154371" y="149354"/>
                  </a:lnTo>
                  <a:lnTo>
                    <a:pt x="3104301" y="152863"/>
                  </a:lnTo>
                  <a:lnTo>
                    <a:pt x="3054232" y="156182"/>
                  </a:lnTo>
                  <a:lnTo>
                    <a:pt x="3004163" y="159311"/>
                  </a:lnTo>
                  <a:lnTo>
                    <a:pt x="2954093" y="162251"/>
                  </a:lnTo>
                  <a:lnTo>
                    <a:pt x="2904024" y="165001"/>
                  </a:lnTo>
                  <a:lnTo>
                    <a:pt x="2853955" y="167561"/>
                  </a:lnTo>
                  <a:lnTo>
                    <a:pt x="2803885" y="169932"/>
                  </a:lnTo>
                  <a:lnTo>
                    <a:pt x="2753816" y="172113"/>
                  </a:lnTo>
                  <a:lnTo>
                    <a:pt x="2703746" y="174105"/>
                  </a:lnTo>
                  <a:lnTo>
                    <a:pt x="2653677" y="175906"/>
                  </a:lnTo>
                  <a:lnTo>
                    <a:pt x="2603608" y="177518"/>
                  </a:lnTo>
                  <a:lnTo>
                    <a:pt x="2553538" y="178941"/>
                  </a:lnTo>
                  <a:lnTo>
                    <a:pt x="2503469" y="180174"/>
                  </a:lnTo>
                  <a:lnTo>
                    <a:pt x="2453399" y="181217"/>
                  </a:lnTo>
                  <a:lnTo>
                    <a:pt x="2403330" y="182070"/>
                  </a:lnTo>
                  <a:lnTo>
                    <a:pt x="2353261" y="182734"/>
                  </a:lnTo>
                  <a:lnTo>
                    <a:pt x="2303191" y="183208"/>
                  </a:lnTo>
                  <a:lnTo>
                    <a:pt x="2253122" y="183493"/>
                  </a:lnTo>
                  <a:lnTo>
                    <a:pt x="2203053" y="183587"/>
                  </a:lnTo>
                  <a:lnTo>
                    <a:pt x="2152983" y="183493"/>
                  </a:lnTo>
                  <a:lnTo>
                    <a:pt x="2102914" y="183208"/>
                  </a:lnTo>
                  <a:lnTo>
                    <a:pt x="2052844" y="182734"/>
                  </a:lnTo>
                  <a:lnTo>
                    <a:pt x="2002775" y="182070"/>
                  </a:lnTo>
                  <a:lnTo>
                    <a:pt x="1952706" y="181217"/>
                  </a:lnTo>
                  <a:lnTo>
                    <a:pt x="1902636" y="180174"/>
                  </a:lnTo>
                  <a:lnTo>
                    <a:pt x="1852567" y="178941"/>
                  </a:lnTo>
                  <a:lnTo>
                    <a:pt x="1802497" y="177518"/>
                  </a:lnTo>
                  <a:lnTo>
                    <a:pt x="1752428" y="175906"/>
                  </a:lnTo>
                  <a:lnTo>
                    <a:pt x="1702359" y="174105"/>
                  </a:lnTo>
                  <a:lnTo>
                    <a:pt x="1652289" y="172113"/>
                  </a:lnTo>
                  <a:lnTo>
                    <a:pt x="1602220" y="169932"/>
                  </a:lnTo>
                  <a:lnTo>
                    <a:pt x="1552150" y="167561"/>
                  </a:lnTo>
                  <a:lnTo>
                    <a:pt x="1502081" y="165001"/>
                  </a:lnTo>
                  <a:lnTo>
                    <a:pt x="1452012" y="162251"/>
                  </a:lnTo>
                  <a:lnTo>
                    <a:pt x="1401942" y="159311"/>
                  </a:lnTo>
                  <a:lnTo>
                    <a:pt x="1351873" y="156182"/>
                  </a:lnTo>
                  <a:lnTo>
                    <a:pt x="1301804" y="152863"/>
                  </a:lnTo>
                  <a:lnTo>
                    <a:pt x="1251734" y="149354"/>
                  </a:lnTo>
                  <a:lnTo>
                    <a:pt x="1201665" y="145656"/>
                  </a:lnTo>
                  <a:lnTo>
                    <a:pt x="1151595" y="141768"/>
                  </a:lnTo>
                  <a:lnTo>
                    <a:pt x="1101526" y="137690"/>
                  </a:lnTo>
                  <a:lnTo>
                    <a:pt x="1051457" y="133423"/>
                  </a:lnTo>
                  <a:lnTo>
                    <a:pt x="1001387" y="128966"/>
                  </a:lnTo>
                  <a:lnTo>
                    <a:pt x="951318" y="124320"/>
                  </a:lnTo>
                  <a:lnTo>
                    <a:pt x="901248" y="119483"/>
                  </a:lnTo>
                  <a:lnTo>
                    <a:pt x="851179" y="114457"/>
                  </a:lnTo>
                  <a:lnTo>
                    <a:pt x="801110" y="109242"/>
                  </a:lnTo>
                  <a:lnTo>
                    <a:pt x="751040" y="103837"/>
                  </a:lnTo>
                  <a:lnTo>
                    <a:pt x="700971" y="98242"/>
                  </a:lnTo>
                  <a:lnTo>
                    <a:pt x="650902" y="92457"/>
                  </a:lnTo>
                  <a:lnTo>
                    <a:pt x="600832" y="86483"/>
                  </a:lnTo>
                  <a:lnTo>
                    <a:pt x="550763" y="80319"/>
                  </a:lnTo>
                  <a:lnTo>
                    <a:pt x="500693" y="73966"/>
                  </a:lnTo>
                  <a:lnTo>
                    <a:pt x="450624" y="67423"/>
                  </a:lnTo>
                  <a:lnTo>
                    <a:pt x="400555" y="60690"/>
                  </a:lnTo>
                  <a:lnTo>
                    <a:pt x="350485" y="53767"/>
                  </a:lnTo>
                  <a:lnTo>
                    <a:pt x="300416" y="46655"/>
                  </a:lnTo>
                  <a:lnTo>
                    <a:pt x="250346" y="39353"/>
                  </a:lnTo>
                  <a:lnTo>
                    <a:pt x="200277" y="31862"/>
                  </a:lnTo>
                  <a:lnTo>
                    <a:pt x="150208" y="24181"/>
                  </a:lnTo>
                  <a:lnTo>
                    <a:pt x="100138" y="16310"/>
                  </a:lnTo>
                  <a:lnTo>
                    <a:pt x="50069" y="8250"/>
                  </a:lnTo>
                  <a:lnTo>
                    <a:pt x="0" y="0"/>
                  </a:lnTo>
                </a:path>
              </a:pathLst>
            </a:custGeom>
            <a:ln w="18358">
              <a:solidFill>
                <a:srgbClr val="94A2B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E36CC0C7-6F3F-4065-8FA7-C2A10780AEEC}"/>
                </a:ext>
              </a:extLst>
            </p:cNvPr>
            <p:cNvSpPr/>
            <p:nvPr/>
          </p:nvSpPr>
          <p:spPr>
            <a:xfrm>
              <a:off x="3897709" y="6011461"/>
              <a:ext cx="172085" cy="109220"/>
            </a:xfrm>
            <a:custGeom>
              <a:avLst/>
              <a:gdLst/>
              <a:ahLst/>
              <a:cxnLst/>
              <a:rect l="l" t="t" r="r" b="b"/>
              <a:pathLst>
                <a:path w="172085" h="109220">
                  <a:moveTo>
                    <a:pt x="172035" y="0"/>
                  </a:moveTo>
                  <a:lnTo>
                    <a:pt x="153926" y="108653"/>
                  </a:lnTo>
                  <a:lnTo>
                    <a:pt x="0" y="27163"/>
                  </a:lnTo>
                  <a:lnTo>
                    <a:pt x="172035" y="0"/>
                  </a:lnTo>
                  <a:close/>
                </a:path>
              </a:pathLst>
            </a:custGeom>
            <a:solidFill>
              <a:srgbClr val="CBD5E1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9" name="object 11">
            <a:extLst>
              <a:ext uri="{FF2B5EF4-FFF2-40B4-BE49-F238E27FC236}">
                <a16:creationId xmlns:a16="http://schemas.microsoft.com/office/drawing/2014/main" id="{20F2E5CD-F2AE-4762-8529-095EB6AA7111}"/>
              </a:ext>
            </a:extLst>
          </p:cNvPr>
          <p:cNvGrpSpPr/>
          <p:nvPr/>
        </p:nvGrpSpPr>
        <p:grpSpPr>
          <a:xfrm>
            <a:off x="1336225" y="2732104"/>
            <a:ext cx="905828" cy="1459706"/>
            <a:chOff x="1781633" y="3642804"/>
            <a:chExt cx="1207770" cy="1946275"/>
          </a:xfrm>
        </p:grpSpPr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18653025-FB30-4059-80D3-81E620B08B2C}"/>
                </a:ext>
              </a:extLst>
            </p:cNvPr>
            <p:cNvSpPr/>
            <p:nvPr/>
          </p:nvSpPr>
          <p:spPr>
            <a:xfrm>
              <a:off x="1832420" y="3651984"/>
              <a:ext cx="1147445" cy="1927860"/>
            </a:xfrm>
            <a:custGeom>
              <a:avLst/>
              <a:gdLst/>
              <a:ahLst/>
              <a:cxnLst/>
              <a:rect l="l" t="t" r="r" b="b"/>
              <a:pathLst>
                <a:path w="1147445" h="1927860">
                  <a:moveTo>
                    <a:pt x="1147350" y="1927671"/>
                  </a:moveTo>
                  <a:lnTo>
                    <a:pt x="1092934" y="1890917"/>
                  </a:lnTo>
                  <a:lnTo>
                    <a:pt x="1039841" y="1854089"/>
                  </a:lnTo>
                  <a:lnTo>
                    <a:pt x="988069" y="1817188"/>
                  </a:lnTo>
                  <a:lnTo>
                    <a:pt x="937619" y="1780213"/>
                  </a:lnTo>
                  <a:lnTo>
                    <a:pt x="888491" y="1743165"/>
                  </a:lnTo>
                  <a:lnTo>
                    <a:pt x="840685" y="1706044"/>
                  </a:lnTo>
                  <a:lnTo>
                    <a:pt x="794200" y="1668849"/>
                  </a:lnTo>
                  <a:lnTo>
                    <a:pt x="749038" y="1631581"/>
                  </a:lnTo>
                  <a:lnTo>
                    <a:pt x="705197" y="1594239"/>
                  </a:lnTo>
                  <a:lnTo>
                    <a:pt x="662678" y="1556824"/>
                  </a:lnTo>
                  <a:lnTo>
                    <a:pt x="621481" y="1519335"/>
                  </a:lnTo>
                  <a:lnTo>
                    <a:pt x="581605" y="1481773"/>
                  </a:lnTo>
                  <a:lnTo>
                    <a:pt x="543052" y="1444137"/>
                  </a:lnTo>
                  <a:lnTo>
                    <a:pt x="505820" y="1406428"/>
                  </a:lnTo>
                  <a:lnTo>
                    <a:pt x="469911" y="1368646"/>
                  </a:lnTo>
                  <a:lnTo>
                    <a:pt x="435323" y="1330790"/>
                  </a:lnTo>
                  <a:lnTo>
                    <a:pt x="402057" y="1292861"/>
                  </a:lnTo>
                  <a:lnTo>
                    <a:pt x="370112" y="1254858"/>
                  </a:lnTo>
                  <a:lnTo>
                    <a:pt x="339490" y="1216782"/>
                  </a:lnTo>
                  <a:lnTo>
                    <a:pt x="310189" y="1178633"/>
                  </a:lnTo>
                  <a:lnTo>
                    <a:pt x="282211" y="1140410"/>
                  </a:lnTo>
                  <a:lnTo>
                    <a:pt x="255554" y="1102113"/>
                  </a:lnTo>
                  <a:lnTo>
                    <a:pt x="230219" y="1063744"/>
                  </a:lnTo>
                  <a:lnTo>
                    <a:pt x="206205" y="1025300"/>
                  </a:lnTo>
                  <a:lnTo>
                    <a:pt x="183514" y="986784"/>
                  </a:lnTo>
                  <a:lnTo>
                    <a:pt x="162144" y="948193"/>
                  </a:lnTo>
                  <a:lnTo>
                    <a:pt x="142096" y="909530"/>
                  </a:lnTo>
                  <a:lnTo>
                    <a:pt x="123370" y="870793"/>
                  </a:lnTo>
                  <a:lnTo>
                    <a:pt x="105966" y="831982"/>
                  </a:lnTo>
                  <a:lnTo>
                    <a:pt x="89884" y="793099"/>
                  </a:lnTo>
                  <a:lnTo>
                    <a:pt x="75124" y="754141"/>
                  </a:lnTo>
                  <a:lnTo>
                    <a:pt x="61685" y="715110"/>
                  </a:lnTo>
                  <a:lnTo>
                    <a:pt x="49568" y="676006"/>
                  </a:lnTo>
                  <a:lnTo>
                    <a:pt x="38773" y="636829"/>
                  </a:lnTo>
                  <a:lnTo>
                    <a:pt x="29300" y="597578"/>
                  </a:lnTo>
                  <a:lnTo>
                    <a:pt x="21149" y="558253"/>
                  </a:lnTo>
                  <a:lnTo>
                    <a:pt x="14319" y="518855"/>
                  </a:lnTo>
                  <a:lnTo>
                    <a:pt x="8812" y="479384"/>
                  </a:lnTo>
                  <a:lnTo>
                    <a:pt x="4626" y="439839"/>
                  </a:lnTo>
                  <a:lnTo>
                    <a:pt x="1762" y="400221"/>
                  </a:lnTo>
                  <a:lnTo>
                    <a:pt x="220" y="360529"/>
                  </a:lnTo>
                  <a:lnTo>
                    <a:pt x="0" y="320764"/>
                  </a:lnTo>
                  <a:lnTo>
                    <a:pt x="1101" y="280925"/>
                  </a:lnTo>
                  <a:lnTo>
                    <a:pt x="3524" y="241014"/>
                  </a:lnTo>
                  <a:lnTo>
                    <a:pt x="7270" y="201028"/>
                  </a:lnTo>
                  <a:lnTo>
                    <a:pt x="12337" y="160969"/>
                  </a:lnTo>
                  <a:lnTo>
                    <a:pt x="18725" y="120837"/>
                  </a:lnTo>
                  <a:lnTo>
                    <a:pt x="26436" y="80631"/>
                  </a:lnTo>
                  <a:lnTo>
                    <a:pt x="35469" y="40352"/>
                  </a:lnTo>
                  <a:lnTo>
                    <a:pt x="45823" y="0"/>
                  </a:lnTo>
                </a:path>
              </a:pathLst>
            </a:custGeom>
            <a:ln w="18358">
              <a:solidFill>
                <a:srgbClr val="94A2B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8277A1A9-1996-4182-929E-5E62715CF527}"/>
                </a:ext>
              </a:extLst>
            </p:cNvPr>
            <p:cNvSpPr/>
            <p:nvPr/>
          </p:nvSpPr>
          <p:spPr>
            <a:xfrm>
              <a:off x="1781633" y="3651984"/>
              <a:ext cx="106680" cy="173990"/>
            </a:xfrm>
            <a:custGeom>
              <a:avLst/>
              <a:gdLst/>
              <a:ahLst/>
              <a:cxnLst/>
              <a:rect l="l" t="t" r="r" b="b"/>
              <a:pathLst>
                <a:path w="106680" h="173989">
                  <a:moveTo>
                    <a:pt x="106271" y="173898"/>
                  </a:moveTo>
                  <a:lnTo>
                    <a:pt x="0" y="144915"/>
                  </a:lnTo>
                  <a:lnTo>
                    <a:pt x="96610" y="0"/>
                  </a:lnTo>
                  <a:lnTo>
                    <a:pt x="106271" y="173898"/>
                  </a:lnTo>
                  <a:close/>
                </a:path>
              </a:pathLst>
            </a:custGeom>
            <a:solidFill>
              <a:srgbClr val="CBD5E1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2" name="object 14">
            <a:extLst>
              <a:ext uri="{FF2B5EF4-FFF2-40B4-BE49-F238E27FC236}">
                <a16:creationId xmlns:a16="http://schemas.microsoft.com/office/drawing/2014/main" id="{7A92F5EB-C0C4-473F-B29C-EC54B50F168E}"/>
              </a:ext>
            </a:extLst>
          </p:cNvPr>
          <p:cNvGrpSpPr/>
          <p:nvPr/>
        </p:nvGrpSpPr>
        <p:grpSpPr>
          <a:xfrm>
            <a:off x="1883695" y="1472401"/>
            <a:ext cx="3607594" cy="2388870"/>
            <a:chOff x="2511593" y="1963201"/>
            <a:chExt cx="4810125" cy="3185160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86C5F7B5-7B78-4EA2-8C06-1E23CBFE0AA9}"/>
                </a:ext>
              </a:extLst>
            </p:cNvPr>
            <p:cNvSpPr/>
            <p:nvPr/>
          </p:nvSpPr>
          <p:spPr>
            <a:xfrm>
              <a:off x="2520801" y="1999694"/>
              <a:ext cx="3029585" cy="918210"/>
            </a:xfrm>
            <a:custGeom>
              <a:avLst/>
              <a:gdLst/>
              <a:ahLst/>
              <a:cxnLst/>
              <a:rect l="l" t="t" r="r" b="b"/>
              <a:pathLst>
                <a:path w="3029585" h="918210">
                  <a:moveTo>
                    <a:pt x="0" y="917938"/>
                  </a:moveTo>
                  <a:lnTo>
                    <a:pt x="43780" y="894764"/>
                  </a:lnTo>
                  <a:lnTo>
                    <a:pt x="87700" y="871868"/>
                  </a:lnTo>
                  <a:lnTo>
                    <a:pt x="131758" y="849249"/>
                  </a:lnTo>
                  <a:lnTo>
                    <a:pt x="175955" y="826908"/>
                  </a:lnTo>
                  <a:lnTo>
                    <a:pt x="220291" y="804844"/>
                  </a:lnTo>
                  <a:lnTo>
                    <a:pt x="264766" y="783057"/>
                  </a:lnTo>
                  <a:lnTo>
                    <a:pt x="309379" y="761549"/>
                  </a:lnTo>
                  <a:lnTo>
                    <a:pt x="354131" y="740317"/>
                  </a:lnTo>
                  <a:lnTo>
                    <a:pt x="399022" y="719364"/>
                  </a:lnTo>
                  <a:lnTo>
                    <a:pt x="444052" y="698688"/>
                  </a:lnTo>
                  <a:lnTo>
                    <a:pt x="489220" y="678289"/>
                  </a:lnTo>
                  <a:lnTo>
                    <a:pt x="534527" y="658168"/>
                  </a:lnTo>
                  <a:lnTo>
                    <a:pt x="579973" y="638324"/>
                  </a:lnTo>
                  <a:lnTo>
                    <a:pt x="625558" y="618758"/>
                  </a:lnTo>
                  <a:lnTo>
                    <a:pt x="671281" y="599470"/>
                  </a:lnTo>
                  <a:lnTo>
                    <a:pt x="717143" y="580459"/>
                  </a:lnTo>
                  <a:lnTo>
                    <a:pt x="763145" y="561725"/>
                  </a:lnTo>
                  <a:lnTo>
                    <a:pt x="809284" y="543269"/>
                  </a:lnTo>
                  <a:lnTo>
                    <a:pt x="855563" y="525091"/>
                  </a:lnTo>
                  <a:lnTo>
                    <a:pt x="901980" y="507190"/>
                  </a:lnTo>
                  <a:lnTo>
                    <a:pt x="948536" y="489567"/>
                  </a:lnTo>
                  <a:lnTo>
                    <a:pt x="995231" y="472221"/>
                  </a:lnTo>
                  <a:lnTo>
                    <a:pt x="1042065" y="455153"/>
                  </a:lnTo>
                  <a:lnTo>
                    <a:pt x="1089037" y="438362"/>
                  </a:lnTo>
                  <a:lnTo>
                    <a:pt x="1136148" y="421849"/>
                  </a:lnTo>
                  <a:lnTo>
                    <a:pt x="1183398" y="405613"/>
                  </a:lnTo>
                  <a:lnTo>
                    <a:pt x="1230787" y="389655"/>
                  </a:lnTo>
                  <a:lnTo>
                    <a:pt x="1278314" y="373975"/>
                  </a:lnTo>
                  <a:lnTo>
                    <a:pt x="1325980" y="358571"/>
                  </a:lnTo>
                  <a:lnTo>
                    <a:pt x="1373785" y="343446"/>
                  </a:lnTo>
                  <a:lnTo>
                    <a:pt x="1421729" y="328598"/>
                  </a:lnTo>
                  <a:lnTo>
                    <a:pt x="1469812" y="314028"/>
                  </a:lnTo>
                  <a:lnTo>
                    <a:pt x="1518033" y="299735"/>
                  </a:lnTo>
                  <a:lnTo>
                    <a:pt x="1566393" y="285719"/>
                  </a:lnTo>
                  <a:lnTo>
                    <a:pt x="1614892" y="271981"/>
                  </a:lnTo>
                  <a:lnTo>
                    <a:pt x="1663529" y="258521"/>
                  </a:lnTo>
                  <a:lnTo>
                    <a:pt x="1712306" y="245338"/>
                  </a:lnTo>
                  <a:lnTo>
                    <a:pt x="1761221" y="232433"/>
                  </a:lnTo>
                  <a:lnTo>
                    <a:pt x="1810275" y="219805"/>
                  </a:lnTo>
                  <a:lnTo>
                    <a:pt x="1859467" y="207455"/>
                  </a:lnTo>
                  <a:lnTo>
                    <a:pt x="1908799" y="195382"/>
                  </a:lnTo>
                  <a:lnTo>
                    <a:pt x="1958269" y="183587"/>
                  </a:lnTo>
                  <a:lnTo>
                    <a:pt x="2007878" y="172070"/>
                  </a:lnTo>
                  <a:lnTo>
                    <a:pt x="2057625" y="160830"/>
                  </a:lnTo>
                  <a:lnTo>
                    <a:pt x="2107512" y="149867"/>
                  </a:lnTo>
                  <a:lnTo>
                    <a:pt x="2157537" y="139182"/>
                  </a:lnTo>
                  <a:lnTo>
                    <a:pt x="2207701" y="128775"/>
                  </a:lnTo>
                  <a:lnTo>
                    <a:pt x="2258004" y="118645"/>
                  </a:lnTo>
                  <a:lnTo>
                    <a:pt x="2308445" y="108792"/>
                  </a:lnTo>
                  <a:lnTo>
                    <a:pt x="2359026" y="99217"/>
                  </a:lnTo>
                  <a:lnTo>
                    <a:pt x="2409745" y="89920"/>
                  </a:lnTo>
                  <a:lnTo>
                    <a:pt x="2460603" y="80900"/>
                  </a:lnTo>
                  <a:lnTo>
                    <a:pt x="2511599" y="72158"/>
                  </a:lnTo>
                  <a:lnTo>
                    <a:pt x="2562735" y="63693"/>
                  </a:lnTo>
                  <a:lnTo>
                    <a:pt x="2614009" y="55506"/>
                  </a:lnTo>
                  <a:lnTo>
                    <a:pt x="2665422" y="47596"/>
                  </a:lnTo>
                  <a:lnTo>
                    <a:pt x="2716973" y="39964"/>
                  </a:lnTo>
                  <a:lnTo>
                    <a:pt x="2768664" y="32610"/>
                  </a:lnTo>
                  <a:lnTo>
                    <a:pt x="2820493" y="25532"/>
                  </a:lnTo>
                  <a:lnTo>
                    <a:pt x="2872461" y="18733"/>
                  </a:lnTo>
                  <a:lnTo>
                    <a:pt x="2924568" y="12211"/>
                  </a:lnTo>
                  <a:lnTo>
                    <a:pt x="2976813" y="5966"/>
                  </a:lnTo>
                  <a:lnTo>
                    <a:pt x="3029197" y="0"/>
                  </a:lnTo>
                </a:path>
              </a:pathLst>
            </a:custGeom>
            <a:ln w="18358">
              <a:solidFill>
                <a:srgbClr val="94A2B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775B89F2-7190-487A-AA73-EBD9D66E4430}"/>
                </a:ext>
              </a:extLst>
            </p:cNvPr>
            <p:cNvSpPr/>
            <p:nvPr/>
          </p:nvSpPr>
          <p:spPr>
            <a:xfrm>
              <a:off x="5379699" y="1963201"/>
              <a:ext cx="170815" cy="109855"/>
            </a:xfrm>
            <a:custGeom>
              <a:avLst/>
              <a:gdLst/>
              <a:ahLst/>
              <a:cxnLst/>
              <a:rect l="l" t="t" r="r" b="b"/>
              <a:pathLst>
                <a:path w="170814" h="109855">
                  <a:moveTo>
                    <a:pt x="12164" y="109478"/>
                  </a:moveTo>
                  <a:lnTo>
                    <a:pt x="0" y="0"/>
                  </a:lnTo>
                  <a:lnTo>
                    <a:pt x="170300" y="36492"/>
                  </a:lnTo>
                  <a:lnTo>
                    <a:pt x="12164" y="109478"/>
                  </a:lnTo>
                  <a:close/>
                </a:path>
              </a:pathLst>
            </a:custGeom>
            <a:solidFill>
              <a:srgbClr val="CBD5E1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17">
              <a:extLst>
                <a:ext uri="{FF2B5EF4-FFF2-40B4-BE49-F238E27FC236}">
                  <a16:creationId xmlns:a16="http://schemas.microsoft.com/office/drawing/2014/main" id="{6000C0E6-EC68-4C49-8AB9-3E3DF0242D6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6869" y="2783473"/>
              <a:ext cx="2287786" cy="2287786"/>
            </a:xfrm>
            <a:prstGeom prst="rect">
              <a:avLst/>
            </a:prstGeom>
          </p:spPr>
        </p:pic>
        <p:sp>
          <p:nvSpPr>
            <p:cNvPr id="26" name="object 18">
              <a:extLst>
                <a:ext uri="{FF2B5EF4-FFF2-40B4-BE49-F238E27FC236}">
                  <a16:creationId xmlns:a16="http://schemas.microsoft.com/office/drawing/2014/main" id="{C8234593-6271-4A95-871B-514CCC33E285}"/>
                </a:ext>
              </a:extLst>
            </p:cNvPr>
            <p:cNvSpPr/>
            <p:nvPr/>
          </p:nvSpPr>
          <p:spPr>
            <a:xfrm>
              <a:off x="4918739" y="2745343"/>
              <a:ext cx="2364105" cy="2364105"/>
            </a:xfrm>
            <a:custGeom>
              <a:avLst/>
              <a:gdLst/>
              <a:ahLst/>
              <a:cxnLst/>
              <a:rect l="l" t="t" r="r" b="b"/>
              <a:pathLst>
                <a:path w="2364104" h="2364104">
                  <a:moveTo>
                    <a:pt x="2364045" y="1182022"/>
                  </a:moveTo>
                  <a:lnTo>
                    <a:pt x="2363244" y="1225528"/>
                  </a:lnTo>
                  <a:lnTo>
                    <a:pt x="2360842" y="1268977"/>
                  </a:lnTo>
                  <a:lnTo>
                    <a:pt x="2356843" y="1312309"/>
                  </a:lnTo>
                  <a:lnTo>
                    <a:pt x="2351251" y="1355461"/>
                  </a:lnTo>
                  <a:lnTo>
                    <a:pt x="2344075" y="1398378"/>
                  </a:lnTo>
                  <a:lnTo>
                    <a:pt x="2335324" y="1441005"/>
                  </a:lnTo>
                  <a:lnTo>
                    <a:pt x="2325010" y="1483280"/>
                  </a:lnTo>
                  <a:lnTo>
                    <a:pt x="2313147" y="1525145"/>
                  </a:lnTo>
                  <a:lnTo>
                    <a:pt x="2299752" y="1566545"/>
                  </a:lnTo>
                  <a:lnTo>
                    <a:pt x="2284841" y="1607426"/>
                  </a:lnTo>
                  <a:lnTo>
                    <a:pt x="2268435" y="1647731"/>
                  </a:lnTo>
                  <a:lnTo>
                    <a:pt x="2250558" y="1687402"/>
                  </a:lnTo>
                  <a:lnTo>
                    <a:pt x="2231233" y="1726388"/>
                  </a:lnTo>
                  <a:lnTo>
                    <a:pt x="2210485" y="1764639"/>
                  </a:lnTo>
                  <a:lnTo>
                    <a:pt x="2188343" y="1802100"/>
                  </a:lnTo>
                  <a:lnTo>
                    <a:pt x="2164838" y="1838719"/>
                  </a:lnTo>
                  <a:lnTo>
                    <a:pt x="2140001" y="1874448"/>
                  </a:lnTo>
                  <a:lnTo>
                    <a:pt x="2113866" y="1909240"/>
                  </a:lnTo>
                  <a:lnTo>
                    <a:pt x="2086467" y="1943047"/>
                  </a:lnTo>
                  <a:lnTo>
                    <a:pt x="2057843" y="1975820"/>
                  </a:lnTo>
                  <a:lnTo>
                    <a:pt x="2028033" y="2007518"/>
                  </a:lnTo>
                  <a:lnTo>
                    <a:pt x="1997075" y="2038099"/>
                  </a:lnTo>
                  <a:lnTo>
                    <a:pt x="1965012" y="2067519"/>
                  </a:lnTo>
                  <a:lnTo>
                    <a:pt x="1931890" y="2095738"/>
                  </a:lnTo>
                  <a:lnTo>
                    <a:pt x="1897751" y="2122719"/>
                  </a:lnTo>
                  <a:lnTo>
                    <a:pt x="1862641" y="2148426"/>
                  </a:lnTo>
                  <a:lnTo>
                    <a:pt x="1826608" y="2172823"/>
                  </a:lnTo>
                  <a:lnTo>
                    <a:pt x="1789703" y="2195877"/>
                  </a:lnTo>
                  <a:lnTo>
                    <a:pt x="1751975" y="2217557"/>
                  </a:lnTo>
                  <a:lnTo>
                    <a:pt x="1713473" y="2237834"/>
                  </a:lnTo>
                  <a:lnTo>
                    <a:pt x="1674250" y="2256680"/>
                  </a:lnTo>
                  <a:lnTo>
                    <a:pt x="1634362" y="2274069"/>
                  </a:lnTo>
                  <a:lnTo>
                    <a:pt x="1593862" y="2289978"/>
                  </a:lnTo>
                  <a:lnTo>
                    <a:pt x="1552801" y="2304386"/>
                  </a:lnTo>
                  <a:lnTo>
                    <a:pt x="1511238" y="2317273"/>
                  </a:lnTo>
                  <a:lnTo>
                    <a:pt x="1469230" y="2328621"/>
                  </a:lnTo>
                  <a:lnTo>
                    <a:pt x="1426834" y="2338415"/>
                  </a:lnTo>
                  <a:lnTo>
                    <a:pt x="1384103" y="2346643"/>
                  </a:lnTo>
                  <a:lnTo>
                    <a:pt x="1341099" y="2353292"/>
                  </a:lnTo>
                  <a:lnTo>
                    <a:pt x="1297881" y="2358353"/>
                  </a:lnTo>
                  <a:lnTo>
                    <a:pt x="1254506" y="2361821"/>
                  </a:lnTo>
                  <a:lnTo>
                    <a:pt x="1211031" y="2363689"/>
                  </a:lnTo>
                  <a:lnTo>
                    <a:pt x="1182022" y="2364045"/>
                  </a:lnTo>
                  <a:lnTo>
                    <a:pt x="1167516" y="2363956"/>
                  </a:lnTo>
                  <a:lnTo>
                    <a:pt x="1124023" y="2362621"/>
                  </a:lnTo>
                  <a:lnTo>
                    <a:pt x="1080609" y="2359687"/>
                  </a:lnTo>
                  <a:lnTo>
                    <a:pt x="1037330" y="2355156"/>
                  </a:lnTo>
                  <a:lnTo>
                    <a:pt x="994247" y="2349035"/>
                  </a:lnTo>
                  <a:lnTo>
                    <a:pt x="951421" y="2341333"/>
                  </a:lnTo>
                  <a:lnTo>
                    <a:pt x="908907" y="2332060"/>
                  </a:lnTo>
                  <a:lnTo>
                    <a:pt x="866762" y="2321227"/>
                  </a:lnTo>
                  <a:lnTo>
                    <a:pt x="825043" y="2308851"/>
                  </a:lnTo>
                  <a:lnTo>
                    <a:pt x="783811" y="2294949"/>
                  </a:lnTo>
                  <a:lnTo>
                    <a:pt x="743118" y="2279538"/>
                  </a:lnTo>
                  <a:lnTo>
                    <a:pt x="703018" y="2262639"/>
                  </a:lnTo>
                  <a:lnTo>
                    <a:pt x="663567" y="2244275"/>
                  </a:lnTo>
                  <a:lnTo>
                    <a:pt x="624821" y="2224473"/>
                  </a:lnTo>
                  <a:lnTo>
                    <a:pt x="586829" y="2203258"/>
                  </a:lnTo>
                  <a:lnTo>
                    <a:pt x="549643" y="2180658"/>
                  </a:lnTo>
                  <a:lnTo>
                    <a:pt x="513313" y="2156705"/>
                  </a:lnTo>
                  <a:lnTo>
                    <a:pt x="477892" y="2131432"/>
                  </a:lnTo>
                  <a:lnTo>
                    <a:pt x="443425" y="2104872"/>
                  </a:lnTo>
                  <a:lnTo>
                    <a:pt x="409957" y="2077060"/>
                  </a:lnTo>
                  <a:lnTo>
                    <a:pt x="377536" y="2048035"/>
                  </a:lnTo>
                  <a:lnTo>
                    <a:pt x="346206" y="2017839"/>
                  </a:lnTo>
                  <a:lnTo>
                    <a:pt x="316009" y="1986509"/>
                  </a:lnTo>
                  <a:lnTo>
                    <a:pt x="286984" y="1954087"/>
                  </a:lnTo>
                  <a:lnTo>
                    <a:pt x="259172" y="1920620"/>
                  </a:lnTo>
                  <a:lnTo>
                    <a:pt x="232613" y="1886152"/>
                  </a:lnTo>
                  <a:lnTo>
                    <a:pt x="207340" y="1850731"/>
                  </a:lnTo>
                  <a:lnTo>
                    <a:pt x="183386" y="1814401"/>
                  </a:lnTo>
                  <a:lnTo>
                    <a:pt x="160786" y="1777215"/>
                  </a:lnTo>
                  <a:lnTo>
                    <a:pt x="139571" y="1739224"/>
                  </a:lnTo>
                  <a:lnTo>
                    <a:pt x="119769" y="1700477"/>
                  </a:lnTo>
                  <a:lnTo>
                    <a:pt x="101405" y="1661026"/>
                  </a:lnTo>
                  <a:lnTo>
                    <a:pt x="84506" y="1620926"/>
                  </a:lnTo>
                  <a:lnTo>
                    <a:pt x="69096" y="1580234"/>
                  </a:lnTo>
                  <a:lnTo>
                    <a:pt x="55193" y="1539001"/>
                  </a:lnTo>
                  <a:lnTo>
                    <a:pt x="42817" y="1497283"/>
                  </a:lnTo>
                  <a:lnTo>
                    <a:pt x="31985" y="1455137"/>
                  </a:lnTo>
                  <a:lnTo>
                    <a:pt x="22712" y="1412623"/>
                  </a:lnTo>
                  <a:lnTo>
                    <a:pt x="15010" y="1369797"/>
                  </a:lnTo>
                  <a:lnTo>
                    <a:pt x="8889" y="1326714"/>
                  </a:lnTo>
                  <a:lnTo>
                    <a:pt x="4358" y="1283436"/>
                  </a:lnTo>
                  <a:lnTo>
                    <a:pt x="1423" y="1240021"/>
                  </a:lnTo>
                  <a:lnTo>
                    <a:pt x="88" y="1196529"/>
                  </a:lnTo>
                  <a:lnTo>
                    <a:pt x="0" y="1182022"/>
                  </a:lnTo>
                  <a:lnTo>
                    <a:pt x="88" y="1167516"/>
                  </a:lnTo>
                  <a:lnTo>
                    <a:pt x="1423" y="1124023"/>
                  </a:lnTo>
                  <a:lnTo>
                    <a:pt x="4358" y="1080609"/>
                  </a:lnTo>
                  <a:lnTo>
                    <a:pt x="8889" y="1037330"/>
                  </a:lnTo>
                  <a:lnTo>
                    <a:pt x="15010" y="994247"/>
                  </a:lnTo>
                  <a:lnTo>
                    <a:pt x="22712" y="951421"/>
                  </a:lnTo>
                  <a:lnTo>
                    <a:pt x="31985" y="908907"/>
                  </a:lnTo>
                  <a:lnTo>
                    <a:pt x="42817" y="866762"/>
                  </a:lnTo>
                  <a:lnTo>
                    <a:pt x="55193" y="825043"/>
                  </a:lnTo>
                  <a:lnTo>
                    <a:pt x="69096" y="783811"/>
                  </a:lnTo>
                  <a:lnTo>
                    <a:pt x="84507" y="743118"/>
                  </a:lnTo>
                  <a:lnTo>
                    <a:pt x="101405" y="703018"/>
                  </a:lnTo>
                  <a:lnTo>
                    <a:pt x="119769" y="663567"/>
                  </a:lnTo>
                  <a:lnTo>
                    <a:pt x="139571" y="624821"/>
                  </a:lnTo>
                  <a:lnTo>
                    <a:pt x="160786" y="586829"/>
                  </a:lnTo>
                  <a:lnTo>
                    <a:pt x="183386" y="549643"/>
                  </a:lnTo>
                  <a:lnTo>
                    <a:pt x="207340" y="513313"/>
                  </a:lnTo>
                  <a:lnTo>
                    <a:pt x="232613" y="477892"/>
                  </a:lnTo>
                  <a:lnTo>
                    <a:pt x="259172" y="443425"/>
                  </a:lnTo>
                  <a:lnTo>
                    <a:pt x="286984" y="409957"/>
                  </a:lnTo>
                  <a:lnTo>
                    <a:pt x="316009" y="377536"/>
                  </a:lnTo>
                  <a:lnTo>
                    <a:pt x="346206" y="346206"/>
                  </a:lnTo>
                  <a:lnTo>
                    <a:pt x="377536" y="316009"/>
                  </a:lnTo>
                  <a:lnTo>
                    <a:pt x="409957" y="286984"/>
                  </a:lnTo>
                  <a:lnTo>
                    <a:pt x="443425" y="259172"/>
                  </a:lnTo>
                  <a:lnTo>
                    <a:pt x="477892" y="232613"/>
                  </a:lnTo>
                  <a:lnTo>
                    <a:pt x="513313" y="207340"/>
                  </a:lnTo>
                  <a:lnTo>
                    <a:pt x="549643" y="183386"/>
                  </a:lnTo>
                  <a:lnTo>
                    <a:pt x="586829" y="160786"/>
                  </a:lnTo>
                  <a:lnTo>
                    <a:pt x="624821" y="139571"/>
                  </a:lnTo>
                  <a:lnTo>
                    <a:pt x="663567" y="119769"/>
                  </a:lnTo>
                  <a:lnTo>
                    <a:pt x="703018" y="101405"/>
                  </a:lnTo>
                  <a:lnTo>
                    <a:pt x="743118" y="84506"/>
                  </a:lnTo>
                  <a:lnTo>
                    <a:pt x="783811" y="69096"/>
                  </a:lnTo>
                  <a:lnTo>
                    <a:pt x="825043" y="55193"/>
                  </a:lnTo>
                  <a:lnTo>
                    <a:pt x="866762" y="42817"/>
                  </a:lnTo>
                  <a:lnTo>
                    <a:pt x="908907" y="31985"/>
                  </a:lnTo>
                  <a:lnTo>
                    <a:pt x="951421" y="22712"/>
                  </a:lnTo>
                  <a:lnTo>
                    <a:pt x="994247" y="15010"/>
                  </a:lnTo>
                  <a:lnTo>
                    <a:pt x="1037330" y="8889"/>
                  </a:lnTo>
                  <a:lnTo>
                    <a:pt x="1080609" y="4358"/>
                  </a:lnTo>
                  <a:lnTo>
                    <a:pt x="1124023" y="1423"/>
                  </a:lnTo>
                  <a:lnTo>
                    <a:pt x="1167516" y="88"/>
                  </a:lnTo>
                  <a:lnTo>
                    <a:pt x="1182022" y="0"/>
                  </a:lnTo>
                  <a:lnTo>
                    <a:pt x="1196529" y="88"/>
                  </a:lnTo>
                  <a:lnTo>
                    <a:pt x="1240021" y="1423"/>
                  </a:lnTo>
                  <a:lnTo>
                    <a:pt x="1283436" y="4358"/>
                  </a:lnTo>
                  <a:lnTo>
                    <a:pt x="1326714" y="8889"/>
                  </a:lnTo>
                  <a:lnTo>
                    <a:pt x="1369797" y="15010"/>
                  </a:lnTo>
                  <a:lnTo>
                    <a:pt x="1412623" y="22712"/>
                  </a:lnTo>
                  <a:lnTo>
                    <a:pt x="1455137" y="31985"/>
                  </a:lnTo>
                  <a:lnTo>
                    <a:pt x="1497283" y="42817"/>
                  </a:lnTo>
                  <a:lnTo>
                    <a:pt x="1539001" y="55193"/>
                  </a:lnTo>
                  <a:lnTo>
                    <a:pt x="1580233" y="69096"/>
                  </a:lnTo>
                  <a:lnTo>
                    <a:pt x="1620926" y="84507"/>
                  </a:lnTo>
                  <a:lnTo>
                    <a:pt x="1661026" y="101405"/>
                  </a:lnTo>
                  <a:lnTo>
                    <a:pt x="1700477" y="119769"/>
                  </a:lnTo>
                  <a:lnTo>
                    <a:pt x="1739224" y="139571"/>
                  </a:lnTo>
                  <a:lnTo>
                    <a:pt x="1777215" y="160786"/>
                  </a:lnTo>
                  <a:lnTo>
                    <a:pt x="1814401" y="183386"/>
                  </a:lnTo>
                  <a:lnTo>
                    <a:pt x="1850731" y="207340"/>
                  </a:lnTo>
                  <a:lnTo>
                    <a:pt x="1886152" y="232613"/>
                  </a:lnTo>
                  <a:lnTo>
                    <a:pt x="1920619" y="259172"/>
                  </a:lnTo>
                  <a:lnTo>
                    <a:pt x="1954087" y="286984"/>
                  </a:lnTo>
                  <a:lnTo>
                    <a:pt x="1986509" y="316009"/>
                  </a:lnTo>
                  <a:lnTo>
                    <a:pt x="2017839" y="346206"/>
                  </a:lnTo>
                  <a:lnTo>
                    <a:pt x="2048035" y="377536"/>
                  </a:lnTo>
                  <a:lnTo>
                    <a:pt x="2077060" y="409957"/>
                  </a:lnTo>
                  <a:lnTo>
                    <a:pt x="2104872" y="443425"/>
                  </a:lnTo>
                  <a:lnTo>
                    <a:pt x="2131432" y="477892"/>
                  </a:lnTo>
                  <a:lnTo>
                    <a:pt x="2156705" y="513313"/>
                  </a:lnTo>
                  <a:lnTo>
                    <a:pt x="2180658" y="549643"/>
                  </a:lnTo>
                  <a:lnTo>
                    <a:pt x="2203258" y="586829"/>
                  </a:lnTo>
                  <a:lnTo>
                    <a:pt x="2224473" y="624821"/>
                  </a:lnTo>
                  <a:lnTo>
                    <a:pt x="2244275" y="663567"/>
                  </a:lnTo>
                  <a:lnTo>
                    <a:pt x="2262639" y="703018"/>
                  </a:lnTo>
                  <a:lnTo>
                    <a:pt x="2279538" y="743118"/>
                  </a:lnTo>
                  <a:lnTo>
                    <a:pt x="2294949" y="783811"/>
                  </a:lnTo>
                  <a:lnTo>
                    <a:pt x="2308851" y="825043"/>
                  </a:lnTo>
                  <a:lnTo>
                    <a:pt x="2321228" y="866762"/>
                  </a:lnTo>
                  <a:lnTo>
                    <a:pt x="2332060" y="908907"/>
                  </a:lnTo>
                  <a:lnTo>
                    <a:pt x="2341333" y="951421"/>
                  </a:lnTo>
                  <a:lnTo>
                    <a:pt x="2349035" y="994247"/>
                  </a:lnTo>
                  <a:lnTo>
                    <a:pt x="2355156" y="1037330"/>
                  </a:lnTo>
                  <a:lnTo>
                    <a:pt x="2359687" y="1080609"/>
                  </a:lnTo>
                  <a:lnTo>
                    <a:pt x="2362621" y="1124023"/>
                  </a:lnTo>
                  <a:lnTo>
                    <a:pt x="2363956" y="1167516"/>
                  </a:lnTo>
                  <a:lnTo>
                    <a:pt x="2364045" y="1182022"/>
                  </a:lnTo>
                  <a:close/>
                </a:path>
              </a:pathLst>
            </a:custGeom>
            <a:ln w="76259">
              <a:solidFill>
                <a:srgbClr val="EFF5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BA456C9A-0151-481A-AAE5-06EBC868FF95}"/>
                </a:ext>
              </a:extLst>
            </p:cNvPr>
            <p:cNvSpPr/>
            <p:nvPr/>
          </p:nvSpPr>
          <p:spPr>
            <a:xfrm>
              <a:off x="5291907" y="3118511"/>
              <a:ext cx="1617980" cy="1617980"/>
            </a:xfrm>
            <a:custGeom>
              <a:avLst/>
              <a:gdLst/>
              <a:ahLst/>
              <a:cxnLst/>
              <a:rect l="l" t="t" r="r" b="b"/>
              <a:pathLst>
                <a:path w="1617979" h="1617979">
                  <a:moveTo>
                    <a:pt x="808854" y="1617708"/>
                  </a:moveTo>
                  <a:lnTo>
                    <a:pt x="0" y="808854"/>
                  </a:lnTo>
                  <a:lnTo>
                    <a:pt x="808854" y="0"/>
                  </a:lnTo>
                  <a:lnTo>
                    <a:pt x="1617708" y="808854"/>
                  </a:lnTo>
                  <a:lnTo>
                    <a:pt x="808854" y="1617708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0">
              <a:extLst>
                <a:ext uri="{FF2B5EF4-FFF2-40B4-BE49-F238E27FC236}">
                  <a16:creationId xmlns:a16="http://schemas.microsoft.com/office/drawing/2014/main" id="{ECB71AE6-EEE1-409B-B932-99986D4C1D1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14789" y="3155238"/>
              <a:ext cx="571946" cy="457557"/>
            </a:xfrm>
            <a:prstGeom prst="rect">
              <a:avLst/>
            </a:prstGeom>
          </p:spPr>
        </p:pic>
      </p:grpSp>
      <p:sp>
        <p:nvSpPr>
          <p:cNvPr id="29" name="object 21">
            <a:extLst>
              <a:ext uri="{FF2B5EF4-FFF2-40B4-BE49-F238E27FC236}">
                <a16:creationId xmlns:a16="http://schemas.microsoft.com/office/drawing/2014/main" id="{E8D1BDE9-C03C-4B52-8956-E585DAD3B7CA}"/>
              </a:ext>
            </a:extLst>
          </p:cNvPr>
          <p:cNvSpPr txBox="1"/>
          <p:nvPr/>
        </p:nvSpPr>
        <p:spPr>
          <a:xfrm>
            <a:off x="3922607" y="2709263"/>
            <a:ext cx="1306354" cy="759599"/>
          </a:xfrm>
          <a:prstGeom prst="rect">
            <a:avLst/>
          </a:prstGeom>
        </p:spPr>
        <p:txBody>
          <a:bodyPr vert="horz" wrap="square" lIns="0" tIns="86201" rIns="0" bIns="0" rtlCol="0">
            <a:spAutoFit/>
          </a:bodyPr>
          <a:lstStyle/>
          <a:p>
            <a:pPr algn="ctr" defTabSz="685800">
              <a:spcBef>
                <a:spcPts val="679"/>
              </a:spcBef>
            </a:pPr>
            <a:r>
              <a:rPr sz="1613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以用户为中心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281"/>
              </a:spcBef>
            </a:pPr>
            <a:r>
              <a:rPr sz="713" kern="0" dirty="0">
                <a:solidFill>
                  <a:srgbClr val="BEDAFE"/>
                </a:solidFill>
                <a:latin typeface="微软雅黑"/>
                <a:cs typeface="微软雅黑"/>
              </a:rPr>
              <a:t>USER</a:t>
            </a:r>
            <a:r>
              <a:rPr sz="713" kern="0" spc="184" dirty="0">
                <a:solidFill>
                  <a:srgbClr val="BEDAFE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BEDAFE"/>
                </a:solidFill>
                <a:latin typeface="微软雅黑"/>
                <a:cs typeface="微软雅黑"/>
              </a:rPr>
              <a:t>CENTRIC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52425" marR="346710" algn="ctr" defTabSz="685800">
              <a:lnSpc>
                <a:spcPct val="104200"/>
              </a:lnSpc>
              <a:spcBef>
                <a:spcPts val="708"/>
              </a:spcBef>
            </a:pPr>
            <a:r>
              <a:rPr sz="600" kern="0" spc="-8" dirty="0">
                <a:solidFill>
                  <a:srgbClr val="DAE9FE"/>
                </a:solidFill>
                <a:latin typeface="微软雅黑"/>
                <a:cs typeface="微软雅黑"/>
              </a:rPr>
              <a:t>连接产品与市场驱动正向循环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2">
            <a:extLst>
              <a:ext uri="{FF2B5EF4-FFF2-40B4-BE49-F238E27FC236}">
                <a16:creationId xmlns:a16="http://schemas.microsoft.com/office/drawing/2014/main" id="{4ED13060-79C7-46F7-AA35-716A03201CCE}"/>
              </a:ext>
            </a:extLst>
          </p:cNvPr>
          <p:cNvGrpSpPr/>
          <p:nvPr/>
        </p:nvGrpSpPr>
        <p:grpSpPr>
          <a:xfrm>
            <a:off x="4575572" y="1086699"/>
            <a:ext cx="1830229" cy="993934"/>
            <a:chOff x="6100762" y="1448931"/>
            <a:chExt cx="2440305" cy="1325245"/>
          </a:xfrm>
        </p:grpSpPr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59226762-9473-4EEA-807A-D9FBD4936A60}"/>
                </a:ext>
              </a:extLst>
            </p:cNvPr>
            <p:cNvSpPr/>
            <p:nvPr/>
          </p:nvSpPr>
          <p:spPr>
            <a:xfrm>
              <a:off x="6100762" y="1467996"/>
              <a:ext cx="2440305" cy="1306195"/>
            </a:xfrm>
            <a:custGeom>
              <a:avLst/>
              <a:gdLst/>
              <a:ahLst/>
              <a:cxnLst/>
              <a:rect l="l" t="t" r="r" b="b"/>
              <a:pathLst>
                <a:path w="2440304" h="1306195">
                  <a:moveTo>
                    <a:pt x="2333426" y="1305944"/>
                  </a:moveTo>
                  <a:lnTo>
                    <a:pt x="106878" y="1305944"/>
                  </a:lnTo>
                  <a:lnTo>
                    <a:pt x="99439" y="1305211"/>
                  </a:lnTo>
                  <a:lnTo>
                    <a:pt x="57083" y="1290839"/>
                  </a:lnTo>
                  <a:lnTo>
                    <a:pt x="23450" y="1261351"/>
                  </a:lnTo>
                  <a:lnTo>
                    <a:pt x="3663" y="1221237"/>
                  </a:lnTo>
                  <a:lnTo>
                    <a:pt x="0" y="1199066"/>
                  </a:lnTo>
                  <a:lnTo>
                    <a:pt x="0" y="1191555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199066"/>
                  </a:lnTo>
                  <a:lnTo>
                    <a:pt x="2428723" y="1242269"/>
                  </a:lnTo>
                  <a:lnTo>
                    <a:pt x="2401490" y="1277751"/>
                  </a:lnTo>
                  <a:lnTo>
                    <a:pt x="2362751" y="1300111"/>
                  </a:lnTo>
                  <a:lnTo>
                    <a:pt x="2340865" y="1305211"/>
                  </a:lnTo>
                  <a:lnTo>
                    <a:pt x="2333426" y="1305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4">
              <a:extLst>
                <a:ext uri="{FF2B5EF4-FFF2-40B4-BE49-F238E27FC236}">
                  <a16:creationId xmlns:a16="http://schemas.microsoft.com/office/drawing/2014/main" id="{479555C6-DB0A-4DEA-873C-ABEFD123E931}"/>
                </a:ext>
              </a:extLst>
            </p:cNvPr>
            <p:cNvSpPr/>
            <p:nvPr/>
          </p:nvSpPr>
          <p:spPr>
            <a:xfrm>
              <a:off x="6100762" y="1448931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4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6" y="0"/>
                  </a:lnTo>
                  <a:lnTo>
                    <a:pt x="2369690" y="8707"/>
                  </a:lnTo>
                  <a:lnTo>
                    <a:pt x="2406801" y="33503"/>
                  </a:lnTo>
                  <a:lnTo>
                    <a:pt x="2411001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3" y="106877"/>
                  </a:lnTo>
                  <a:lnTo>
                    <a:pt x="0" y="114389"/>
                  </a:lnTo>
                  <a:close/>
                </a:path>
                <a:path w="2440304" h="114934">
                  <a:moveTo>
                    <a:pt x="2440305" y="114389"/>
                  </a:moveTo>
                  <a:lnTo>
                    <a:pt x="2426782" y="78404"/>
                  </a:lnTo>
                  <a:lnTo>
                    <a:pt x="2389478" y="50969"/>
                  </a:lnTo>
                  <a:lnTo>
                    <a:pt x="2348235" y="39580"/>
                  </a:lnTo>
                  <a:lnTo>
                    <a:pt x="2325916" y="38129"/>
                  </a:lnTo>
                  <a:lnTo>
                    <a:pt x="2411001" y="38129"/>
                  </a:lnTo>
                  <a:lnTo>
                    <a:pt x="2431597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25">
              <a:extLst>
                <a:ext uri="{FF2B5EF4-FFF2-40B4-BE49-F238E27FC236}">
                  <a16:creationId xmlns:a16="http://schemas.microsoft.com/office/drawing/2014/main" id="{238C32B9-005E-4322-9108-DCD2B262EA87}"/>
                </a:ext>
              </a:extLst>
            </p:cNvPr>
            <p:cNvSpPr/>
            <p:nvPr/>
          </p:nvSpPr>
          <p:spPr>
            <a:xfrm>
              <a:off x="6291411" y="169677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26">
              <a:extLst>
                <a:ext uri="{FF2B5EF4-FFF2-40B4-BE49-F238E27FC236}">
                  <a16:creationId xmlns:a16="http://schemas.microsoft.com/office/drawing/2014/main" id="{0DB6B723-14EF-45F8-81A9-448D4F1AFAF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5801" y="1753969"/>
              <a:ext cx="152519" cy="266908"/>
            </a:xfrm>
            <a:prstGeom prst="rect">
              <a:avLst/>
            </a:prstGeom>
          </p:spPr>
        </p:pic>
      </p:grpSp>
      <p:sp>
        <p:nvSpPr>
          <p:cNvPr id="35" name="object 27">
            <a:extLst>
              <a:ext uri="{FF2B5EF4-FFF2-40B4-BE49-F238E27FC236}">
                <a16:creationId xmlns:a16="http://schemas.microsoft.com/office/drawing/2014/main" id="{2426670A-74EE-4523-8031-93370372E3CD}"/>
              </a:ext>
            </a:extLst>
          </p:cNvPr>
          <p:cNvSpPr txBox="1"/>
          <p:nvPr/>
        </p:nvSpPr>
        <p:spPr>
          <a:xfrm>
            <a:off x="4709034" y="1233743"/>
            <a:ext cx="1520666" cy="636906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81000" defTabSz="685800">
              <a:spcBef>
                <a:spcPts val="360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1.</a:t>
            </a:r>
            <a:r>
              <a:rPr sz="938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用户获取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81000" defTabSz="685800">
              <a:spcBef>
                <a:spcPts val="194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Acquisition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698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通过渠道投放与内容营销，精准触达目标人群，引入流量。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28">
            <a:extLst>
              <a:ext uri="{FF2B5EF4-FFF2-40B4-BE49-F238E27FC236}">
                <a16:creationId xmlns:a16="http://schemas.microsoft.com/office/drawing/2014/main" id="{5ACFB45D-B1A4-4A91-B400-D6AAB77BDF6B}"/>
              </a:ext>
            </a:extLst>
          </p:cNvPr>
          <p:cNvGrpSpPr/>
          <p:nvPr/>
        </p:nvGrpSpPr>
        <p:grpSpPr>
          <a:xfrm>
            <a:off x="6591683" y="1830229"/>
            <a:ext cx="1830229" cy="965359"/>
            <a:chOff x="8788910" y="2440305"/>
            <a:chExt cx="2440305" cy="1287145"/>
          </a:xfrm>
        </p:grpSpPr>
        <p:sp>
          <p:nvSpPr>
            <p:cNvPr id="37" name="object 29">
              <a:extLst>
                <a:ext uri="{FF2B5EF4-FFF2-40B4-BE49-F238E27FC236}">
                  <a16:creationId xmlns:a16="http://schemas.microsoft.com/office/drawing/2014/main" id="{44DC6522-E7C2-408D-A124-FF0620F33105}"/>
                </a:ext>
              </a:extLst>
            </p:cNvPr>
            <p:cNvSpPr/>
            <p:nvPr/>
          </p:nvSpPr>
          <p:spPr>
            <a:xfrm>
              <a:off x="8807976" y="2440305"/>
              <a:ext cx="2421255" cy="1287145"/>
            </a:xfrm>
            <a:custGeom>
              <a:avLst/>
              <a:gdLst/>
              <a:ahLst/>
              <a:cxnLst/>
              <a:rect l="l" t="t" r="r" b="b"/>
              <a:pathLst>
                <a:path w="2421254" h="1287145">
                  <a:moveTo>
                    <a:pt x="2314361" y="1286879"/>
                  </a:moveTo>
                  <a:lnTo>
                    <a:pt x="89065" y="1286879"/>
                  </a:lnTo>
                  <a:lnTo>
                    <a:pt x="82866" y="1286146"/>
                  </a:lnTo>
                  <a:lnTo>
                    <a:pt x="47569" y="1271774"/>
                  </a:lnTo>
                  <a:lnTo>
                    <a:pt x="19542" y="1242286"/>
                  </a:lnTo>
                  <a:lnTo>
                    <a:pt x="3052" y="1202173"/>
                  </a:lnTo>
                  <a:lnTo>
                    <a:pt x="0" y="1180001"/>
                  </a:lnTo>
                  <a:lnTo>
                    <a:pt x="0" y="117249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314361" y="0"/>
                  </a:lnTo>
                  <a:lnTo>
                    <a:pt x="2357564" y="11581"/>
                  </a:lnTo>
                  <a:lnTo>
                    <a:pt x="2393047" y="38814"/>
                  </a:lnTo>
                  <a:lnTo>
                    <a:pt x="2415406" y="77553"/>
                  </a:lnTo>
                  <a:lnTo>
                    <a:pt x="2421240" y="106878"/>
                  </a:lnTo>
                  <a:lnTo>
                    <a:pt x="2421240" y="1180001"/>
                  </a:lnTo>
                  <a:lnTo>
                    <a:pt x="2409658" y="1223204"/>
                  </a:lnTo>
                  <a:lnTo>
                    <a:pt x="2382425" y="1258686"/>
                  </a:lnTo>
                  <a:lnTo>
                    <a:pt x="2343686" y="1281046"/>
                  </a:lnTo>
                  <a:lnTo>
                    <a:pt x="2321800" y="1286146"/>
                  </a:lnTo>
                  <a:lnTo>
                    <a:pt x="2314361" y="1286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0">
              <a:extLst>
                <a:ext uri="{FF2B5EF4-FFF2-40B4-BE49-F238E27FC236}">
                  <a16:creationId xmlns:a16="http://schemas.microsoft.com/office/drawing/2014/main" id="{2BE559E3-27D9-4C75-BE53-43FB31E82398}"/>
                </a:ext>
              </a:extLst>
            </p:cNvPr>
            <p:cNvSpPr/>
            <p:nvPr/>
          </p:nvSpPr>
          <p:spPr>
            <a:xfrm>
              <a:off x="8788910" y="2440305"/>
              <a:ext cx="114935" cy="1287145"/>
            </a:xfrm>
            <a:custGeom>
              <a:avLst/>
              <a:gdLst/>
              <a:ahLst/>
              <a:cxnLst/>
              <a:rect l="l" t="t" r="r" b="b"/>
              <a:pathLst>
                <a:path w="114934" h="1287145">
                  <a:moveTo>
                    <a:pt x="114389" y="1286879"/>
                  </a:moveTo>
                  <a:lnTo>
                    <a:pt x="70613" y="1278172"/>
                  </a:lnTo>
                  <a:lnTo>
                    <a:pt x="33502" y="1253375"/>
                  </a:lnTo>
                  <a:lnTo>
                    <a:pt x="8705" y="1216264"/>
                  </a:lnTo>
                  <a:lnTo>
                    <a:pt x="0" y="1172490"/>
                  </a:lnTo>
                  <a:lnTo>
                    <a:pt x="0" y="114389"/>
                  </a:lnTo>
                  <a:lnTo>
                    <a:pt x="8706" y="70613"/>
                  </a:lnTo>
                  <a:lnTo>
                    <a:pt x="33502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172490"/>
                  </a:lnTo>
                  <a:lnTo>
                    <a:pt x="43933" y="1216264"/>
                  </a:lnTo>
                  <a:lnTo>
                    <a:pt x="60465" y="1253375"/>
                  </a:lnTo>
                  <a:lnTo>
                    <a:pt x="92284" y="1281981"/>
                  </a:lnTo>
                  <a:lnTo>
                    <a:pt x="106876" y="1286335"/>
                  </a:lnTo>
                  <a:lnTo>
                    <a:pt x="114389" y="1286879"/>
                  </a:lnTo>
                  <a:close/>
                </a:path>
              </a:pathLst>
            </a:custGeom>
            <a:solidFill>
              <a:srgbClr val="05B5D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1">
              <a:extLst>
                <a:ext uri="{FF2B5EF4-FFF2-40B4-BE49-F238E27FC236}">
                  <a16:creationId xmlns:a16="http://schemas.microsoft.com/office/drawing/2014/main" id="{D800B5A9-7938-4041-AD62-F8303E4CEEEF}"/>
                </a:ext>
              </a:extLst>
            </p:cNvPr>
            <p:cNvSpPr/>
            <p:nvPr/>
          </p:nvSpPr>
          <p:spPr>
            <a:xfrm>
              <a:off x="9017689" y="2650018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FF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32">
              <a:extLst>
                <a:ext uri="{FF2B5EF4-FFF2-40B4-BE49-F238E27FC236}">
                  <a16:creationId xmlns:a16="http://schemas.microsoft.com/office/drawing/2014/main" id="{D9F9A8C1-98E5-4E38-96C3-BB04A3D4CD6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32079" y="2707213"/>
              <a:ext cx="142986" cy="266908"/>
            </a:xfrm>
            <a:prstGeom prst="rect">
              <a:avLst/>
            </a:prstGeom>
          </p:spPr>
        </p:pic>
      </p:grpSp>
      <p:sp>
        <p:nvSpPr>
          <p:cNvPr id="41" name="object 33">
            <a:extLst>
              <a:ext uri="{FF2B5EF4-FFF2-40B4-BE49-F238E27FC236}">
                <a16:creationId xmlns:a16="http://schemas.microsoft.com/office/drawing/2014/main" id="{71EAA4C6-43D4-4E08-93C3-DE5C5774EA20}"/>
              </a:ext>
            </a:extLst>
          </p:cNvPr>
          <p:cNvSpPr txBox="1"/>
          <p:nvPr/>
        </p:nvSpPr>
        <p:spPr>
          <a:xfrm>
            <a:off x="6750950" y="1948677"/>
            <a:ext cx="1520666" cy="636906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81000" defTabSz="685800">
              <a:spcBef>
                <a:spcPts val="360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2.</a:t>
            </a:r>
            <a:r>
              <a:rPr sz="938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用户激活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81000" defTabSz="685800">
              <a:spcBef>
                <a:spcPts val="194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Activation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698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引导用户完成关键行为，创造产品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“Aha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时刻”，实现有效转化。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34">
            <a:extLst>
              <a:ext uri="{FF2B5EF4-FFF2-40B4-BE49-F238E27FC236}">
                <a16:creationId xmlns:a16="http://schemas.microsoft.com/office/drawing/2014/main" id="{767FB610-7D73-485A-9557-4C0B494E260D}"/>
              </a:ext>
            </a:extLst>
          </p:cNvPr>
          <p:cNvGrpSpPr/>
          <p:nvPr/>
        </p:nvGrpSpPr>
        <p:grpSpPr>
          <a:xfrm>
            <a:off x="5948244" y="3631860"/>
            <a:ext cx="1830229" cy="986790"/>
            <a:chOff x="7930991" y="4842480"/>
            <a:chExt cx="2440305" cy="1315720"/>
          </a:xfrm>
        </p:grpSpPr>
        <p:sp>
          <p:nvSpPr>
            <p:cNvPr id="43" name="object 35">
              <a:extLst>
                <a:ext uri="{FF2B5EF4-FFF2-40B4-BE49-F238E27FC236}">
                  <a16:creationId xmlns:a16="http://schemas.microsoft.com/office/drawing/2014/main" id="{E74432CA-2D25-40A8-9573-CCC20A197270}"/>
                </a:ext>
              </a:extLst>
            </p:cNvPr>
            <p:cNvSpPr/>
            <p:nvPr/>
          </p:nvSpPr>
          <p:spPr>
            <a:xfrm>
              <a:off x="7930992" y="4842480"/>
              <a:ext cx="2440305" cy="1296670"/>
            </a:xfrm>
            <a:custGeom>
              <a:avLst/>
              <a:gdLst/>
              <a:ahLst/>
              <a:cxnLst/>
              <a:rect l="l" t="t" r="r" b="b"/>
              <a:pathLst>
                <a:path w="2440304" h="1296670">
                  <a:moveTo>
                    <a:pt x="2333426" y="1296411"/>
                  </a:moveTo>
                  <a:lnTo>
                    <a:pt x="106878" y="1296411"/>
                  </a:lnTo>
                  <a:lnTo>
                    <a:pt x="99439" y="1295801"/>
                  </a:lnTo>
                  <a:lnTo>
                    <a:pt x="57083" y="1283824"/>
                  </a:lnTo>
                  <a:lnTo>
                    <a:pt x="23450" y="1259251"/>
                  </a:lnTo>
                  <a:lnTo>
                    <a:pt x="3663" y="1225823"/>
                  </a:lnTo>
                  <a:lnTo>
                    <a:pt x="0" y="1207346"/>
                  </a:lnTo>
                  <a:lnTo>
                    <a:pt x="0" y="120108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11581"/>
                  </a:lnTo>
                  <a:lnTo>
                    <a:pt x="2412112" y="38814"/>
                  </a:lnTo>
                  <a:lnTo>
                    <a:pt x="2434471" y="77553"/>
                  </a:lnTo>
                  <a:lnTo>
                    <a:pt x="2440304" y="106878"/>
                  </a:lnTo>
                  <a:lnTo>
                    <a:pt x="2440304" y="1207346"/>
                  </a:lnTo>
                  <a:lnTo>
                    <a:pt x="2425199" y="1248842"/>
                  </a:lnTo>
                  <a:lnTo>
                    <a:pt x="2395711" y="1276869"/>
                  </a:lnTo>
                  <a:lnTo>
                    <a:pt x="2355598" y="1293359"/>
                  </a:lnTo>
                  <a:lnTo>
                    <a:pt x="2340865" y="1295801"/>
                  </a:lnTo>
                  <a:lnTo>
                    <a:pt x="2333426" y="12964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36">
              <a:extLst>
                <a:ext uri="{FF2B5EF4-FFF2-40B4-BE49-F238E27FC236}">
                  <a16:creationId xmlns:a16="http://schemas.microsoft.com/office/drawing/2014/main" id="{DE6CDF64-ADB9-49C8-9D42-447B3E01DF6A}"/>
                </a:ext>
              </a:extLst>
            </p:cNvPr>
            <p:cNvSpPr/>
            <p:nvPr/>
          </p:nvSpPr>
          <p:spPr>
            <a:xfrm>
              <a:off x="7930991" y="6043568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2325915" y="114389"/>
                  </a:moveTo>
                  <a:lnTo>
                    <a:pt x="114389" y="114389"/>
                  </a:lnTo>
                  <a:lnTo>
                    <a:pt x="103120" y="113844"/>
                  </a:lnTo>
                  <a:lnTo>
                    <a:pt x="60411" y="100866"/>
                  </a:lnTo>
                  <a:lnTo>
                    <a:pt x="25919" y="72531"/>
                  </a:lnTo>
                  <a:lnTo>
                    <a:pt x="4896" y="33155"/>
                  </a:lnTo>
                  <a:lnTo>
                    <a:pt x="0" y="0"/>
                  </a:lnTo>
                  <a:lnTo>
                    <a:pt x="543" y="7511"/>
                  </a:lnTo>
                  <a:lnTo>
                    <a:pt x="2176" y="14879"/>
                  </a:lnTo>
                  <a:lnTo>
                    <a:pt x="25919" y="48354"/>
                  </a:lnTo>
                  <a:lnTo>
                    <a:pt x="60411" y="67243"/>
                  </a:lnTo>
                  <a:lnTo>
                    <a:pt x="103120" y="75896"/>
                  </a:lnTo>
                  <a:lnTo>
                    <a:pt x="114389" y="76259"/>
                  </a:lnTo>
                  <a:lnTo>
                    <a:pt x="2410999" y="76259"/>
                  </a:lnTo>
                  <a:lnTo>
                    <a:pt x="2406800" y="80885"/>
                  </a:lnTo>
                  <a:lnTo>
                    <a:pt x="2369688" y="105681"/>
                  </a:lnTo>
                  <a:lnTo>
                    <a:pt x="2337183" y="113844"/>
                  </a:lnTo>
                  <a:lnTo>
                    <a:pt x="2325915" y="114389"/>
                  </a:lnTo>
                  <a:close/>
                </a:path>
                <a:path w="2440304" h="114935">
                  <a:moveTo>
                    <a:pt x="2410999" y="76259"/>
                  </a:moveTo>
                  <a:lnTo>
                    <a:pt x="2325915" y="76259"/>
                  </a:lnTo>
                  <a:lnTo>
                    <a:pt x="2337183" y="75896"/>
                  </a:lnTo>
                  <a:lnTo>
                    <a:pt x="2348235" y="74807"/>
                  </a:lnTo>
                  <a:lnTo>
                    <a:pt x="2389477" y="63418"/>
                  </a:lnTo>
                  <a:lnTo>
                    <a:pt x="2426781" y="35983"/>
                  </a:lnTo>
                  <a:lnTo>
                    <a:pt x="2435289" y="22319"/>
                  </a:lnTo>
                  <a:lnTo>
                    <a:pt x="2435406" y="22102"/>
                  </a:lnTo>
                  <a:lnTo>
                    <a:pt x="2438127" y="14879"/>
                  </a:lnTo>
                  <a:lnTo>
                    <a:pt x="2439760" y="7511"/>
                  </a:lnTo>
                  <a:lnTo>
                    <a:pt x="2440305" y="0"/>
                  </a:lnTo>
                  <a:lnTo>
                    <a:pt x="2439760" y="11268"/>
                  </a:lnTo>
                  <a:lnTo>
                    <a:pt x="2426806" y="53923"/>
                  </a:lnTo>
                  <a:lnTo>
                    <a:pt x="2414383" y="72531"/>
                  </a:lnTo>
                  <a:lnTo>
                    <a:pt x="2410999" y="7625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37">
              <a:extLst>
                <a:ext uri="{FF2B5EF4-FFF2-40B4-BE49-F238E27FC236}">
                  <a16:creationId xmlns:a16="http://schemas.microsoft.com/office/drawing/2014/main" id="{A348A9EF-669A-4798-A06B-0CB109BCB866}"/>
                </a:ext>
              </a:extLst>
            </p:cNvPr>
            <p:cNvSpPr/>
            <p:nvPr/>
          </p:nvSpPr>
          <p:spPr>
            <a:xfrm>
              <a:off x="8121640" y="505219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6" name="object 38">
              <a:extLst>
                <a:ext uri="{FF2B5EF4-FFF2-40B4-BE49-F238E27FC236}">
                  <a16:creationId xmlns:a16="http://schemas.microsoft.com/office/drawing/2014/main" id="{ACCE7C7D-8D11-4278-A460-7954BC4FD81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16965" y="5109388"/>
              <a:ext cx="190648" cy="266908"/>
            </a:xfrm>
            <a:prstGeom prst="rect">
              <a:avLst/>
            </a:prstGeom>
          </p:spPr>
        </p:pic>
      </p:grpSp>
      <p:sp>
        <p:nvSpPr>
          <p:cNvPr id="47" name="object 39">
            <a:extLst>
              <a:ext uri="{FF2B5EF4-FFF2-40B4-BE49-F238E27FC236}">
                <a16:creationId xmlns:a16="http://schemas.microsoft.com/office/drawing/2014/main" id="{01D16A74-AE5E-475E-BAC1-6C35434FB078}"/>
              </a:ext>
            </a:extLst>
          </p:cNvPr>
          <p:cNvSpPr txBox="1"/>
          <p:nvPr/>
        </p:nvSpPr>
        <p:spPr>
          <a:xfrm>
            <a:off x="6081706" y="3750308"/>
            <a:ext cx="1520666" cy="636906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81000" defTabSz="685800">
              <a:spcBef>
                <a:spcPts val="360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3.</a:t>
            </a:r>
            <a:r>
              <a:rPr sz="938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用户留存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81000" defTabSz="685800">
              <a:spcBef>
                <a:spcPts val="194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Retention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698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搭建会员体系与社群运营，提升用户粘性，延长生命周期。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8" name="object 40">
            <a:extLst>
              <a:ext uri="{FF2B5EF4-FFF2-40B4-BE49-F238E27FC236}">
                <a16:creationId xmlns:a16="http://schemas.microsoft.com/office/drawing/2014/main" id="{A9CF776F-2F12-4641-A65E-7616A8B2305E}"/>
              </a:ext>
            </a:extLst>
          </p:cNvPr>
          <p:cNvGrpSpPr/>
          <p:nvPr/>
        </p:nvGrpSpPr>
        <p:grpSpPr>
          <a:xfrm>
            <a:off x="1372671" y="3631860"/>
            <a:ext cx="1830229" cy="986790"/>
            <a:chOff x="1830228" y="4842480"/>
            <a:chExt cx="2440305" cy="1315720"/>
          </a:xfrm>
        </p:grpSpPr>
        <p:sp>
          <p:nvSpPr>
            <p:cNvPr id="49" name="object 41">
              <a:extLst>
                <a:ext uri="{FF2B5EF4-FFF2-40B4-BE49-F238E27FC236}">
                  <a16:creationId xmlns:a16="http://schemas.microsoft.com/office/drawing/2014/main" id="{ABADD43C-4DE3-4BEF-ABB2-9D1077610B48}"/>
                </a:ext>
              </a:extLst>
            </p:cNvPr>
            <p:cNvSpPr/>
            <p:nvPr/>
          </p:nvSpPr>
          <p:spPr>
            <a:xfrm>
              <a:off x="1830228" y="4842480"/>
              <a:ext cx="2440305" cy="1296670"/>
            </a:xfrm>
            <a:custGeom>
              <a:avLst/>
              <a:gdLst/>
              <a:ahLst/>
              <a:cxnLst/>
              <a:rect l="l" t="t" r="r" b="b"/>
              <a:pathLst>
                <a:path w="2440304" h="1296670">
                  <a:moveTo>
                    <a:pt x="2333426" y="1296411"/>
                  </a:moveTo>
                  <a:lnTo>
                    <a:pt x="106878" y="1296411"/>
                  </a:lnTo>
                  <a:lnTo>
                    <a:pt x="99439" y="1295801"/>
                  </a:lnTo>
                  <a:lnTo>
                    <a:pt x="57083" y="1283824"/>
                  </a:lnTo>
                  <a:lnTo>
                    <a:pt x="23450" y="1259251"/>
                  </a:lnTo>
                  <a:lnTo>
                    <a:pt x="3663" y="1225823"/>
                  </a:lnTo>
                  <a:lnTo>
                    <a:pt x="0" y="1207346"/>
                  </a:lnTo>
                  <a:lnTo>
                    <a:pt x="0" y="120108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11581"/>
                  </a:lnTo>
                  <a:lnTo>
                    <a:pt x="2412112" y="38814"/>
                  </a:lnTo>
                  <a:lnTo>
                    <a:pt x="2434471" y="77553"/>
                  </a:lnTo>
                  <a:lnTo>
                    <a:pt x="2440304" y="106878"/>
                  </a:lnTo>
                  <a:lnTo>
                    <a:pt x="2440304" y="1207346"/>
                  </a:lnTo>
                  <a:lnTo>
                    <a:pt x="2425199" y="1248842"/>
                  </a:lnTo>
                  <a:lnTo>
                    <a:pt x="2395711" y="1276869"/>
                  </a:lnTo>
                  <a:lnTo>
                    <a:pt x="2355598" y="1293359"/>
                  </a:lnTo>
                  <a:lnTo>
                    <a:pt x="2340865" y="1295801"/>
                  </a:lnTo>
                  <a:lnTo>
                    <a:pt x="2333426" y="12964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object 42">
              <a:extLst>
                <a:ext uri="{FF2B5EF4-FFF2-40B4-BE49-F238E27FC236}">
                  <a16:creationId xmlns:a16="http://schemas.microsoft.com/office/drawing/2014/main" id="{5FDC797F-2FAA-415E-989C-0440B8680B09}"/>
                </a:ext>
              </a:extLst>
            </p:cNvPr>
            <p:cNvSpPr/>
            <p:nvPr/>
          </p:nvSpPr>
          <p:spPr>
            <a:xfrm>
              <a:off x="1830228" y="6043568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2325915" y="114389"/>
                  </a:moveTo>
                  <a:lnTo>
                    <a:pt x="114389" y="114389"/>
                  </a:lnTo>
                  <a:lnTo>
                    <a:pt x="103120" y="113844"/>
                  </a:lnTo>
                  <a:lnTo>
                    <a:pt x="60411" y="100866"/>
                  </a:lnTo>
                  <a:lnTo>
                    <a:pt x="25920" y="72531"/>
                  </a:lnTo>
                  <a:lnTo>
                    <a:pt x="4897" y="33155"/>
                  </a:lnTo>
                  <a:lnTo>
                    <a:pt x="0" y="0"/>
                  </a:lnTo>
                  <a:lnTo>
                    <a:pt x="544" y="7511"/>
                  </a:lnTo>
                  <a:lnTo>
                    <a:pt x="2176" y="14879"/>
                  </a:lnTo>
                  <a:lnTo>
                    <a:pt x="25920" y="48354"/>
                  </a:lnTo>
                  <a:lnTo>
                    <a:pt x="60411" y="67243"/>
                  </a:lnTo>
                  <a:lnTo>
                    <a:pt x="103120" y="75896"/>
                  </a:lnTo>
                  <a:lnTo>
                    <a:pt x="114389" y="76259"/>
                  </a:lnTo>
                  <a:lnTo>
                    <a:pt x="2411000" y="76259"/>
                  </a:lnTo>
                  <a:lnTo>
                    <a:pt x="2406801" y="80885"/>
                  </a:lnTo>
                  <a:lnTo>
                    <a:pt x="2369690" y="105681"/>
                  </a:lnTo>
                  <a:lnTo>
                    <a:pt x="2337184" y="113844"/>
                  </a:lnTo>
                  <a:lnTo>
                    <a:pt x="2325915" y="114389"/>
                  </a:lnTo>
                  <a:close/>
                </a:path>
                <a:path w="2440304" h="114935">
                  <a:moveTo>
                    <a:pt x="2411000" y="76259"/>
                  </a:moveTo>
                  <a:lnTo>
                    <a:pt x="2325915" y="76259"/>
                  </a:lnTo>
                  <a:lnTo>
                    <a:pt x="2337184" y="75896"/>
                  </a:lnTo>
                  <a:lnTo>
                    <a:pt x="2348236" y="74807"/>
                  </a:lnTo>
                  <a:lnTo>
                    <a:pt x="2389478" y="63418"/>
                  </a:lnTo>
                  <a:lnTo>
                    <a:pt x="2426782" y="35983"/>
                  </a:lnTo>
                  <a:lnTo>
                    <a:pt x="2440305" y="0"/>
                  </a:lnTo>
                  <a:lnTo>
                    <a:pt x="2439760" y="11268"/>
                  </a:lnTo>
                  <a:lnTo>
                    <a:pt x="2438160" y="22102"/>
                  </a:lnTo>
                  <a:lnTo>
                    <a:pt x="2438128" y="22319"/>
                  </a:lnTo>
                  <a:lnTo>
                    <a:pt x="2435406" y="33155"/>
                  </a:lnTo>
                  <a:lnTo>
                    <a:pt x="2414384" y="72531"/>
                  </a:lnTo>
                  <a:lnTo>
                    <a:pt x="2411000" y="7625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43">
              <a:extLst>
                <a:ext uri="{FF2B5EF4-FFF2-40B4-BE49-F238E27FC236}">
                  <a16:creationId xmlns:a16="http://schemas.microsoft.com/office/drawing/2014/main" id="{803D7693-6283-41FA-97B6-CF6D40116A0A}"/>
                </a:ext>
              </a:extLst>
            </p:cNvPr>
            <p:cNvSpPr/>
            <p:nvPr/>
          </p:nvSpPr>
          <p:spPr>
            <a:xfrm>
              <a:off x="2020877" y="505219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2" name="object 44">
              <a:extLst>
                <a:ext uri="{FF2B5EF4-FFF2-40B4-BE49-F238E27FC236}">
                  <a16:creationId xmlns:a16="http://schemas.microsoft.com/office/drawing/2014/main" id="{75C62C55-11C5-48E1-A822-A5574C7550C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25734" y="5109388"/>
              <a:ext cx="171583" cy="266908"/>
            </a:xfrm>
            <a:prstGeom prst="rect">
              <a:avLst/>
            </a:prstGeom>
          </p:spPr>
        </p:pic>
      </p:grpSp>
      <p:sp>
        <p:nvSpPr>
          <p:cNvPr id="53" name="object 45">
            <a:extLst>
              <a:ext uri="{FF2B5EF4-FFF2-40B4-BE49-F238E27FC236}">
                <a16:creationId xmlns:a16="http://schemas.microsoft.com/office/drawing/2014/main" id="{D0FBAF94-AD52-4274-8460-364DFCF4668C}"/>
              </a:ext>
            </a:extLst>
          </p:cNvPr>
          <p:cNvSpPr txBox="1"/>
          <p:nvPr/>
        </p:nvSpPr>
        <p:spPr>
          <a:xfrm>
            <a:off x="1506133" y="3750308"/>
            <a:ext cx="1520666" cy="636906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81000" defTabSz="685800">
              <a:spcBef>
                <a:spcPts val="360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4.</a:t>
            </a:r>
            <a:r>
              <a:rPr sz="938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 变现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81000" defTabSz="685800">
              <a:spcBef>
                <a:spcPts val="194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Revenue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698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通过增值服务、广告或电商，挖掘商业价值，实现高效转化。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4" name="object 46">
            <a:extLst>
              <a:ext uri="{FF2B5EF4-FFF2-40B4-BE49-F238E27FC236}">
                <a16:creationId xmlns:a16="http://schemas.microsoft.com/office/drawing/2014/main" id="{A07A497B-13D1-485B-84E1-096E7CCC63CB}"/>
              </a:ext>
            </a:extLst>
          </p:cNvPr>
          <p:cNvGrpSpPr/>
          <p:nvPr/>
        </p:nvGrpSpPr>
        <p:grpSpPr>
          <a:xfrm>
            <a:off x="729232" y="1830229"/>
            <a:ext cx="1830229" cy="965359"/>
            <a:chOff x="972309" y="2440305"/>
            <a:chExt cx="2440305" cy="1287145"/>
          </a:xfrm>
        </p:grpSpPr>
        <p:sp>
          <p:nvSpPr>
            <p:cNvPr id="55" name="object 47">
              <a:extLst>
                <a:ext uri="{FF2B5EF4-FFF2-40B4-BE49-F238E27FC236}">
                  <a16:creationId xmlns:a16="http://schemas.microsoft.com/office/drawing/2014/main" id="{0CF968ED-1DBF-45B9-A754-0928955BA4CB}"/>
                </a:ext>
              </a:extLst>
            </p:cNvPr>
            <p:cNvSpPr/>
            <p:nvPr/>
          </p:nvSpPr>
          <p:spPr>
            <a:xfrm>
              <a:off x="991373" y="2440305"/>
              <a:ext cx="2421255" cy="1287145"/>
            </a:xfrm>
            <a:custGeom>
              <a:avLst/>
              <a:gdLst/>
              <a:ahLst/>
              <a:cxnLst/>
              <a:rect l="l" t="t" r="r" b="b"/>
              <a:pathLst>
                <a:path w="2421254" h="1287145">
                  <a:moveTo>
                    <a:pt x="2314361" y="1286879"/>
                  </a:moveTo>
                  <a:lnTo>
                    <a:pt x="89065" y="1286879"/>
                  </a:lnTo>
                  <a:lnTo>
                    <a:pt x="82866" y="1286146"/>
                  </a:lnTo>
                  <a:lnTo>
                    <a:pt x="47569" y="1271774"/>
                  </a:lnTo>
                  <a:lnTo>
                    <a:pt x="19542" y="1242286"/>
                  </a:lnTo>
                  <a:lnTo>
                    <a:pt x="3052" y="1202173"/>
                  </a:lnTo>
                  <a:lnTo>
                    <a:pt x="0" y="1180001"/>
                  </a:lnTo>
                  <a:lnTo>
                    <a:pt x="0" y="117249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314361" y="0"/>
                  </a:lnTo>
                  <a:lnTo>
                    <a:pt x="2357564" y="11581"/>
                  </a:lnTo>
                  <a:lnTo>
                    <a:pt x="2393047" y="38814"/>
                  </a:lnTo>
                  <a:lnTo>
                    <a:pt x="2415406" y="77553"/>
                  </a:lnTo>
                  <a:lnTo>
                    <a:pt x="2421240" y="106878"/>
                  </a:lnTo>
                  <a:lnTo>
                    <a:pt x="2421240" y="1180001"/>
                  </a:lnTo>
                  <a:lnTo>
                    <a:pt x="2409658" y="1223204"/>
                  </a:lnTo>
                  <a:lnTo>
                    <a:pt x="2382425" y="1258686"/>
                  </a:lnTo>
                  <a:lnTo>
                    <a:pt x="2343686" y="1281046"/>
                  </a:lnTo>
                  <a:lnTo>
                    <a:pt x="2321800" y="1286146"/>
                  </a:lnTo>
                  <a:lnTo>
                    <a:pt x="2314361" y="1286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object 48">
              <a:extLst>
                <a:ext uri="{FF2B5EF4-FFF2-40B4-BE49-F238E27FC236}">
                  <a16:creationId xmlns:a16="http://schemas.microsoft.com/office/drawing/2014/main" id="{65B745F1-AFE6-40C9-9280-7B1673CCD254}"/>
                </a:ext>
              </a:extLst>
            </p:cNvPr>
            <p:cNvSpPr/>
            <p:nvPr/>
          </p:nvSpPr>
          <p:spPr>
            <a:xfrm>
              <a:off x="972309" y="2440305"/>
              <a:ext cx="114935" cy="1287145"/>
            </a:xfrm>
            <a:custGeom>
              <a:avLst/>
              <a:gdLst/>
              <a:ahLst/>
              <a:cxnLst/>
              <a:rect l="l" t="t" r="r" b="b"/>
              <a:pathLst>
                <a:path w="114934" h="1287145">
                  <a:moveTo>
                    <a:pt x="114389" y="1286879"/>
                  </a:moveTo>
                  <a:lnTo>
                    <a:pt x="70614" y="1278172"/>
                  </a:lnTo>
                  <a:lnTo>
                    <a:pt x="33503" y="1253375"/>
                  </a:lnTo>
                  <a:lnTo>
                    <a:pt x="8707" y="1216264"/>
                  </a:lnTo>
                  <a:lnTo>
                    <a:pt x="0" y="1172490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72490"/>
                  </a:lnTo>
                  <a:lnTo>
                    <a:pt x="43934" y="1216264"/>
                  </a:lnTo>
                  <a:lnTo>
                    <a:pt x="60465" y="1253375"/>
                  </a:lnTo>
                  <a:lnTo>
                    <a:pt x="92285" y="1281981"/>
                  </a:lnTo>
                  <a:lnTo>
                    <a:pt x="106876" y="1286335"/>
                  </a:lnTo>
                  <a:lnTo>
                    <a:pt x="114389" y="1286879"/>
                  </a:lnTo>
                  <a:close/>
                </a:path>
              </a:pathLst>
            </a:custGeom>
            <a:solidFill>
              <a:srgbClr val="EC4899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49">
              <a:extLst>
                <a:ext uri="{FF2B5EF4-FFF2-40B4-BE49-F238E27FC236}">
                  <a16:creationId xmlns:a16="http://schemas.microsoft.com/office/drawing/2014/main" id="{2E6BDACB-BFDA-42D8-ACAB-9317D8E24AB3}"/>
                </a:ext>
              </a:extLst>
            </p:cNvPr>
            <p:cNvSpPr/>
            <p:nvPr/>
          </p:nvSpPr>
          <p:spPr>
            <a:xfrm>
              <a:off x="1201087" y="2650018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BE7F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8" name="object 50">
              <a:extLst>
                <a:ext uri="{FF2B5EF4-FFF2-40B4-BE49-F238E27FC236}">
                  <a16:creationId xmlns:a16="http://schemas.microsoft.com/office/drawing/2014/main" id="{3FF7CB1C-042D-4265-873F-142B8484BE1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25009" y="2707213"/>
              <a:ext cx="142986" cy="266908"/>
            </a:xfrm>
            <a:prstGeom prst="rect">
              <a:avLst/>
            </a:prstGeom>
          </p:spPr>
        </p:pic>
      </p:grpSp>
      <p:sp>
        <p:nvSpPr>
          <p:cNvPr id="59" name="object 51">
            <a:extLst>
              <a:ext uri="{FF2B5EF4-FFF2-40B4-BE49-F238E27FC236}">
                <a16:creationId xmlns:a16="http://schemas.microsoft.com/office/drawing/2014/main" id="{CEB93522-69DB-43EB-A694-D506978AF896}"/>
              </a:ext>
            </a:extLst>
          </p:cNvPr>
          <p:cNvSpPr txBox="1"/>
          <p:nvPr/>
        </p:nvSpPr>
        <p:spPr>
          <a:xfrm>
            <a:off x="894084" y="1948677"/>
            <a:ext cx="1520666" cy="636906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81000" defTabSz="685800">
              <a:spcBef>
                <a:spcPts val="360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5.</a:t>
            </a:r>
            <a:r>
              <a:rPr sz="938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 推荐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81000" defTabSz="685800">
              <a:spcBef>
                <a:spcPts val="194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Referral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698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设计激励机制促进口碑传播，利用社交裂变实现低成本获客。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599527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商业模式验证两大方法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运营核心与商业模式</a:t>
            </a:r>
          </a:p>
        </p:txBody>
      </p:sp>
      <p:pic>
        <p:nvPicPr>
          <p:cNvPr id="4" name="object 7">
            <a:extLst>
              <a:ext uri="{FF2B5EF4-FFF2-40B4-BE49-F238E27FC236}">
                <a16:creationId xmlns:a16="http://schemas.microsoft.com/office/drawing/2014/main" id="{AD66D402-CAF7-4D73-9CEB-7D99B84B53C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8282" y="2037559"/>
            <a:ext cx="85792" cy="142986"/>
          </a:xfrm>
          <a:prstGeom prst="rect">
            <a:avLst/>
          </a:prstGeom>
        </p:spPr>
      </p:pic>
      <p:sp>
        <p:nvSpPr>
          <p:cNvPr id="5" name="object 8">
            <a:extLst>
              <a:ext uri="{FF2B5EF4-FFF2-40B4-BE49-F238E27FC236}">
                <a16:creationId xmlns:a16="http://schemas.microsoft.com/office/drawing/2014/main" id="{E16298F4-CACD-4E04-969F-3F2DEC5C6E83}"/>
              </a:ext>
            </a:extLst>
          </p:cNvPr>
          <p:cNvSpPr txBox="1"/>
          <p:nvPr/>
        </p:nvSpPr>
        <p:spPr>
          <a:xfrm>
            <a:off x="1248757" y="1248757"/>
            <a:ext cx="3655695" cy="87799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方法一：MVP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最小可行产品测试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通过开发最小功能的版本来验证核心商业假设，以最低成本获取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市场反馈。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53828" defTabSz="685800">
              <a:spcBef>
                <a:spcPts val="698"/>
              </a:spcBef>
            </a:pPr>
            <a:r>
              <a:rPr sz="938" kern="0" dirty="0">
                <a:solidFill>
                  <a:srgbClr val="2562EB"/>
                </a:solidFill>
                <a:latin typeface="微软雅黑"/>
                <a:cs typeface="微软雅黑"/>
              </a:rPr>
              <a:t>案例：Buffer</a:t>
            </a:r>
            <a:r>
              <a:rPr sz="938" kern="0" spc="-4" dirty="0">
                <a:solidFill>
                  <a:srgbClr val="2562EB"/>
                </a:solidFill>
                <a:latin typeface="微软雅黑"/>
                <a:cs typeface="微软雅黑"/>
              </a:rPr>
              <a:t>利用单页网站测试用户付费意愿。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" name="object 9">
            <a:extLst>
              <a:ext uri="{FF2B5EF4-FFF2-40B4-BE49-F238E27FC236}">
                <a16:creationId xmlns:a16="http://schemas.microsoft.com/office/drawing/2014/main" id="{5534F93B-6A36-47A8-A6F6-2DA9142A83F0}"/>
              </a:ext>
            </a:extLst>
          </p:cNvPr>
          <p:cNvGrpSpPr/>
          <p:nvPr/>
        </p:nvGrpSpPr>
        <p:grpSpPr>
          <a:xfrm>
            <a:off x="686336" y="1258282"/>
            <a:ext cx="400526" cy="400526"/>
            <a:chOff x="915114" y="1677709"/>
            <a:chExt cx="534035" cy="534035"/>
          </a:xfrm>
        </p:grpSpPr>
        <p:pic>
          <p:nvPicPr>
            <p:cNvPr id="7" name="object 10">
              <a:extLst>
                <a:ext uri="{FF2B5EF4-FFF2-40B4-BE49-F238E27FC236}">
                  <a16:creationId xmlns:a16="http://schemas.microsoft.com/office/drawing/2014/main" id="{EB2B9EFD-6227-4631-B281-93D5234F6CA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1677709"/>
              <a:ext cx="533816" cy="533816"/>
            </a:xfrm>
            <a:prstGeom prst="rect">
              <a:avLst/>
            </a:prstGeom>
          </p:spPr>
        </p:pic>
        <p:pic>
          <p:nvPicPr>
            <p:cNvPr id="10" name="object 11">
              <a:extLst>
                <a:ext uri="{FF2B5EF4-FFF2-40B4-BE49-F238E27FC236}">
                  <a16:creationId xmlns:a16="http://schemas.microsoft.com/office/drawing/2014/main" id="{FE0030A0-F659-4D5D-82CD-59CFF0607D9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7633" y="1792098"/>
              <a:ext cx="228778" cy="305038"/>
            </a:xfrm>
            <a:prstGeom prst="rect">
              <a:avLst/>
            </a:prstGeom>
          </p:spPr>
        </p:pic>
      </p:grpSp>
      <p:sp>
        <p:nvSpPr>
          <p:cNvPr id="11" name="object 12">
            <a:extLst>
              <a:ext uri="{FF2B5EF4-FFF2-40B4-BE49-F238E27FC236}">
                <a16:creationId xmlns:a16="http://schemas.microsoft.com/office/drawing/2014/main" id="{74F91E0A-7EE1-4E14-88A2-114D06C456B2}"/>
              </a:ext>
            </a:extLst>
          </p:cNvPr>
          <p:cNvSpPr txBox="1"/>
          <p:nvPr/>
        </p:nvSpPr>
        <p:spPr>
          <a:xfrm>
            <a:off x="1248757" y="2650027"/>
            <a:ext cx="3656171" cy="6241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方法二：关键数据指标验证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依据客观数据评估商业模式的健康度，核心关注</a:t>
            </a:r>
            <a:r>
              <a:rPr sz="938" b="1" kern="0" dirty="0">
                <a:solidFill>
                  <a:srgbClr val="0E756E"/>
                </a:solidFill>
                <a:latin typeface="微软雅黑"/>
                <a:cs typeface="微软雅黑"/>
              </a:rPr>
              <a:t>付费转化率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，通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常标准在 3%~5%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 之间为合理区间。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3">
            <a:extLst>
              <a:ext uri="{FF2B5EF4-FFF2-40B4-BE49-F238E27FC236}">
                <a16:creationId xmlns:a16="http://schemas.microsoft.com/office/drawing/2014/main" id="{45F2228F-854C-40C4-A6DB-19AB983530C6}"/>
              </a:ext>
            </a:extLst>
          </p:cNvPr>
          <p:cNvGrpSpPr/>
          <p:nvPr/>
        </p:nvGrpSpPr>
        <p:grpSpPr>
          <a:xfrm>
            <a:off x="686336" y="2659552"/>
            <a:ext cx="400526" cy="400526"/>
            <a:chOff x="915114" y="3546068"/>
            <a:chExt cx="534035" cy="534035"/>
          </a:xfrm>
        </p:grpSpPr>
        <p:pic>
          <p:nvPicPr>
            <p:cNvPr id="13" name="object 14">
              <a:extLst>
                <a:ext uri="{FF2B5EF4-FFF2-40B4-BE49-F238E27FC236}">
                  <a16:creationId xmlns:a16="http://schemas.microsoft.com/office/drawing/2014/main" id="{D3E6B143-D1C9-4498-BA67-4D2CBE3200A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5114" y="3546068"/>
              <a:ext cx="533816" cy="533816"/>
            </a:xfrm>
            <a:prstGeom prst="rect">
              <a:avLst/>
            </a:prstGeom>
          </p:spPr>
        </p:pic>
        <p:pic>
          <p:nvPicPr>
            <p:cNvPr id="14" name="object 15">
              <a:extLst>
                <a:ext uri="{FF2B5EF4-FFF2-40B4-BE49-F238E27FC236}">
                  <a16:creationId xmlns:a16="http://schemas.microsoft.com/office/drawing/2014/main" id="{535A610D-0CE4-4AA8-9D66-E5510D41F02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8101" y="3660457"/>
              <a:ext cx="257375" cy="305038"/>
            </a:xfrm>
            <a:prstGeom prst="rect">
              <a:avLst/>
            </a:prstGeom>
          </p:spPr>
        </p:pic>
      </p:grpSp>
      <p:sp>
        <p:nvSpPr>
          <p:cNvPr id="15" name="object 16">
            <a:extLst>
              <a:ext uri="{FF2B5EF4-FFF2-40B4-BE49-F238E27FC236}">
                <a16:creationId xmlns:a16="http://schemas.microsoft.com/office/drawing/2014/main" id="{3B2E225C-6C99-47A4-9555-23C6AD714C90}"/>
              </a:ext>
            </a:extLst>
          </p:cNvPr>
          <p:cNvSpPr txBox="1"/>
          <p:nvPr/>
        </p:nvSpPr>
        <p:spPr>
          <a:xfrm>
            <a:off x="1248757" y="3808218"/>
            <a:ext cx="3655695" cy="6240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核心健康值：LTV</a:t>
            </a:r>
            <a:r>
              <a:rPr sz="1275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 / </a:t>
            </a: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CAC</a:t>
            </a:r>
            <a:r>
              <a:rPr sz="1275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 &gt; </a:t>
            </a:r>
            <a:r>
              <a:rPr sz="1275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3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确保用户终身价值 (LTV) 至少是获客成本 (CAC) 的3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倍，这是判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断商业模式是否具备可持续盈利能力的关键红线。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7">
            <a:extLst>
              <a:ext uri="{FF2B5EF4-FFF2-40B4-BE49-F238E27FC236}">
                <a16:creationId xmlns:a16="http://schemas.microsoft.com/office/drawing/2014/main" id="{8451A67D-263E-4AA0-AF0F-B7D06FCFB11D}"/>
              </a:ext>
            </a:extLst>
          </p:cNvPr>
          <p:cNvGrpSpPr/>
          <p:nvPr/>
        </p:nvGrpSpPr>
        <p:grpSpPr>
          <a:xfrm>
            <a:off x="686336" y="3817744"/>
            <a:ext cx="400526" cy="400526"/>
            <a:chOff x="915114" y="5090324"/>
            <a:chExt cx="534035" cy="534035"/>
          </a:xfrm>
        </p:grpSpPr>
        <p:pic>
          <p:nvPicPr>
            <p:cNvPr id="17" name="object 18">
              <a:extLst>
                <a:ext uri="{FF2B5EF4-FFF2-40B4-BE49-F238E27FC236}">
                  <a16:creationId xmlns:a16="http://schemas.microsoft.com/office/drawing/2014/main" id="{FF97FCA1-3D91-4EAF-A0DA-34A399B10E3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5114" y="5090324"/>
              <a:ext cx="533816" cy="533816"/>
            </a:xfrm>
            <a:prstGeom prst="rect">
              <a:avLst/>
            </a:prstGeom>
          </p:spPr>
        </p:pic>
        <p:pic>
          <p:nvPicPr>
            <p:cNvPr id="18" name="object 19">
              <a:extLst>
                <a:ext uri="{FF2B5EF4-FFF2-40B4-BE49-F238E27FC236}">
                  <a16:creationId xmlns:a16="http://schemas.microsoft.com/office/drawing/2014/main" id="{A79F6AB5-D769-4E68-8CA9-1F1655ED775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9036" y="5204713"/>
              <a:ext cx="285973" cy="305038"/>
            </a:xfrm>
            <a:prstGeom prst="rect">
              <a:avLst/>
            </a:prstGeom>
          </p:spPr>
        </p:pic>
      </p:grpSp>
      <p:grpSp>
        <p:nvGrpSpPr>
          <p:cNvPr id="19" name="object 20">
            <a:extLst>
              <a:ext uri="{FF2B5EF4-FFF2-40B4-BE49-F238E27FC236}">
                <a16:creationId xmlns:a16="http://schemas.microsoft.com/office/drawing/2014/main" id="{6479C8B3-8385-4F45-9361-F7E788B87F29}"/>
              </a:ext>
            </a:extLst>
          </p:cNvPr>
          <p:cNvGrpSpPr/>
          <p:nvPr/>
        </p:nvGrpSpPr>
        <p:grpSpPr>
          <a:xfrm>
            <a:off x="5412044" y="1341635"/>
            <a:ext cx="3167539" cy="3100864"/>
            <a:chOff x="7216058" y="1788846"/>
            <a:chExt cx="4223385" cy="4134485"/>
          </a:xfrm>
        </p:grpSpPr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677214DA-1614-4D53-A373-BF4F74A67A58}"/>
                </a:ext>
              </a:extLst>
            </p:cNvPr>
            <p:cNvSpPr/>
            <p:nvPr/>
          </p:nvSpPr>
          <p:spPr>
            <a:xfrm>
              <a:off x="7332741" y="1788846"/>
              <a:ext cx="3990340" cy="4134485"/>
            </a:xfrm>
            <a:custGeom>
              <a:avLst/>
              <a:gdLst/>
              <a:ahLst/>
              <a:cxnLst/>
              <a:rect l="l" t="t" r="r" b="b"/>
              <a:pathLst>
                <a:path w="3990340" h="4134485">
                  <a:moveTo>
                    <a:pt x="3638148" y="4133843"/>
                  </a:moveTo>
                  <a:lnTo>
                    <a:pt x="144537" y="3950751"/>
                  </a:lnTo>
                  <a:lnTo>
                    <a:pt x="100666" y="3941876"/>
                  </a:lnTo>
                  <a:lnTo>
                    <a:pt x="61263" y="3920647"/>
                  </a:lnTo>
                  <a:lnTo>
                    <a:pt x="29716" y="3888895"/>
                  </a:lnTo>
                  <a:lnTo>
                    <a:pt x="8748" y="3849352"/>
                  </a:lnTo>
                  <a:lnTo>
                    <a:pt x="158" y="3805426"/>
                  </a:lnTo>
                  <a:lnTo>
                    <a:pt x="0" y="3797950"/>
                  </a:lnTo>
                  <a:lnTo>
                    <a:pt x="209" y="3790458"/>
                  </a:lnTo>
                  <a:lnTo>
                    <a:pt x="191283" y="144537"/>
                  </a:lnTo>
                  <a:lnTo>
                    <a:pt x="200157" y="100666"/>
                  </a:lnTo>
                  <a:lnTo>
                    <a:pt x="221387" y="61263"/>
                  </a:lnTo>
                  <a:lnTo>
                    <a:pt x="253138" y="29716"/>
                  </a:lnTo>
                  <a:lnTo>
                    <a:pt x="292682" y="8748"/>
                  </a:lnTo>
                  <a:lnTo>
                    <a:pt x="336608" y="158"/>
                  </a:lnTo>
                  <a:lnTo>
                    <a:pt x="344083" y="0"/>
                  </a:lnTo>
                  <a:lnTo>
                    <a:pt x="351576" y="209"/>
                  </a:lnTo>
                  <a:lnTo>
                    <a:pt x="3845187" y="183301"/>
                  </a:lnTo>
                  <a:lnTo>
                    <a:pt x="3889057" y="192175"/>
                  </a:lnTo>
                  <a:lnTo>
                    <a:pt x="3928461" y="213405"/>
                  </a:lnTo>
                  <a:lnTo>
                    <a:pt x="3960008" y="245156"/>
                  </a:lnTo>
                  <a:lnTo>
                    <a:pt x="3980976" y="284699"/>
                  </a:lnTo>
                  <a:lnTo>
                    <a:pt x="3989566" y="328626"/>
                  </a:lnTo>
                  <a:lnTo>
                    <a:pt x="3989724" y="336101"/>
                  </a:lnTo>
                  <a:lnTo>
                    <a:pt x="3989515" y="343593"/>
                  </a:lnTo>
                  <a:lnTo>
                    <a:pt x="3798441" y="3989515"/>
                  </a:lnTo>
                  <a:lnTo>
                    <a:pt x="3789566" y="4033385"/>
                  </a:lnTo>
                  <a:lnTo>
                    <a:pt x="3768337" y="4072789"/>
                  </a:lnTo>
                  <a:lnTo>
                    <a:pt x="3736585" y="4104335"/>
                  </a:lnTo>
                  <a:lnTo>
                    <a:pt x="3697042" y="4125303"/>
                  </a:lnTo>
                  <a:lnTo>
                    <a:pt x="3653116" y="4133894"/>
                  </a:lnTo>
                  <a:lnTo>
                    <a:pt x="3645640" y="4134052"/>
                  </a:lnTo>
                  <a:lnTo>
                    <a:pt x="3638148" y="4133843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EE6526E4-7F06-4940-96A1-C4B73FAEC1F7}"/>
                </a:ext>
              </a:extLst>
            </p:cNvPr>
            <p:cNvSpPr/>
            <p:nvPr/>
          </p:nvSpPr>
          <p:spPr>
            <a:xfrm>
              <a:off x="7363071" y="1817970"/>
              <a:ext cx="3928745" cy="4076065"/>
            </a:xfrm>
            <a:custGeom>
              <a:avLst/>
              <a:gdLst/>
              <a:ahLst/>
              <a:cxnLst/>
              <a:rect l="l" t="t" r="r" b="b"/>
              <a:pathLst>
                <a:path w="3928745" h="4076065">
                  <a:moveTo>
                    <a:pt x="3781517" y="3953631"/>
                  </a:moveTo>
                  <a:lnTo>
                    <a:pt x="285242" y="4075724"/>
                  </a:lnTo>
                  <a:lnTo>
                    <a:pt x="277748" y="4075802"/>
                  </a:lnTo>
                  <a:lnTo>
                    <a:pt x="270276" y="4075513"/>
                  </a:lnTo>
                  <a:lnTo>
                    <a:pt x="226506" y="4066158"/>
                  </a:lnTo>
                  <a:lnTo>
                    <a:pt x="187335" y="4044503"/>
                  </a:lnTo>
                  <a:lnTo>
                    <a:pt x="156139" y="4012407"/>
                  </a:lnTo>
                  <a:lnTo>
                    <a:pt x="135600" y="3972638"/>
                  </a:lnTo>
                  <a:lnTo>
                    <a:pt x="127493" y="3928620"/>
                  </a:lnTo>
                  <a:lnTo>
                    <a:pt x="78" y="279920"/>
                  </a:lnTo>
                  <a:lnTo>
                    <a:pt x="0" y="272425"/>
                  </a:lnTo>
                  <a:lnTo>
                    <a:pt x="288" y="264953"/>
                  </a:lnTo>
                  <a:lnTo>
                    <a:pt x="9644" y="221183"/>
                  </a:lnTo>
                  <a:lnTo>
                    <a:pt x="31299" y="182012"/>
                  </a:lnTo>
                  <a:lnTo>
                    <a:pt x="63395" y="150816"/>
                  </a:lnTo>
                  <a:lnTo>
                    <a:pt x="103163" y="130277"/>
                  </a:lnTo>
                  <a:lnTo>
                    <a:pt x="147181" y="122171"/>
                  </a:lnTo>
                  <a:lnTo>
                    <a:pt x="3643456" y="78"/>
                  </a:lnTo>
                  <a:lnTo>
                    <a:pt x="3650951" y="0"/>
                  </a:lnTo>
                  <a:lnTo>
                    <a:pt x="3658422" y="288"/>
                  </a:lnTo>
                  <a:lnTo>
                    <a:pt x="3702192" y="9644"/>
                  </a:lnTo>
                  <a:lnTo>
                    <a:pt x="3741363" y="31299"/>
                  </a:lnTo>
                  <a:lnTo>
                    <a:pt x="3772560" y="63395"/>
                  </a:lnTo>
                  <a:lnTo>
                    <a:pt x="3793098" y="103163"/>
                  </a:lnTo>
                  <a:lnTo>
                    <a:pt x="3801205" y="147181"/>
                  </a:lnTo>
                  <a:lnTo>
                    <a:pt x="3928620" y="3795882"/>
                  </a:lnTo>
                  <a:lnTo>
                    <a:pt x="3928699" y="3803377"/>
                  </a:lnTo>
                  <a:lnTo>
                    <a:pt x="3928410" y="3810848"/>
                  </a:lnTo>
                  <a:lnTo>
                    <a:pt x="3919054" y="3854618"/>
                  </a:lnTo>
                  <a:lnTo>
                    <a:pt x="3897399" y="3893789"/>
                  </a:lnTo>
                  <a:lnTo>
                    <a:pt x="3865303" y="3924985"/>
                  </a:lnTo>
                  <a:lnTo>
                    <a:pt x="3825535" y="3945524"/>
                  </a:lnTo>
                  <a:lnTo>
                    <a:pt x="3781517" y="3953631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8AC44F01-FA3A-49D7-8D1A-5AC4CD7E30E5}"/>
                </a:ext>
              </a:extLst>
            </p:cNvPr>
            <p:cNvSpPr/>
            <p:nvPr/>
          </p:nvSpPr>
          <p:spPr>
            <a:xfrm>
              <a:off x="7235123" y="1868358"/>
              <a:ext cx="4185285" cy="3965575"/>
            </a:xfrm>
            <a:custGeom>
              <a:avLst/>
              <a:gdLst/>
              <a:ahLst/>
              <a:cxnLst/>
              <a:rect l="l" t="t" r="r" b="b"/>
              <a:pathLst>
                <a:path w="4185284" h="3965575">
                  <a:moveTo>
                    <a:pt x="0" y="3832041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51287" y="0"/>
                  </a:lnTo>
                  <a:lnTo>
                    <a:pt x="4090027" y="5744"/>
                  </a:lnTo>
                  <a:lnTo>
                    <a:pt x="4125430" y="22491"/>
                  </a:lnTo>
                  <a:lnTo>
                    <a:pt x="4154450" y="48790"/>
                  </a:lnTo>
                  <a:lnTo>
                    <a:pt x="4174582" y="82383"/>
                  </a:lnTo>
                  <a:lnTo>
                    <a:pt x="4184100" y="120373"/>
                  </a:lnTo>
                  <a:lnTo>
                    <a:pt x="4184741" y="133454"/>
                  </a:lnTo>
                  <a:lnTo>
                    <a:pt x="4184741" y="3832041"/>
                  </a:lnTo>
                  <a:lnTo>
                    <a:pt x="4178996" y="3870781"/>
                  </a:lnTo>
                  <a:lnTo>
                    <a:pt x="4162250" y="3906184"/>
                  </a:lnTo>
                  <a:lnTo>
                    <a:pt x="4135951" y="3935204"/>
                  </a:lnTo>
                  <a:lnTo>
                    <a:pt x="4102357" y="3955337"/>
                  </a:lnTo>
                  <a:lnTo>
                    <a:pt x="4064368" y="3964854"/>
                  </a:lnTo>
                  <a:lnTo>
                    <a:pt x="4051287" y="3965495"/>
                  </a:lnTo>
                  <a:lnTo>
                    <a:pt x="133454" y="3965495"/>
                  </a:lnTo>
                  <a:lnTo>
                    <a:pt x="94714" y="3959750"/>
                  </a:lnTo>
                  <a:lnTo>
                    <a:pt x="59311" y="3943004"/>
                  </a:lnTo>
                  <a:lnTo>
                    <a:pt x="30291" y="3916704"/>
                  </a:lnTo>
                  <a:lnTo>
                    <a:pt x="10158" y="3883112"/>
                  </a:lnTo>
                  <a:lnTo>
                    <a:pt x="641" y="3845122"/>
                  </a:lnTo>
                  <a:lnTo>
                    <a:pt x="0" y="383204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4">
              <a:extLst>
                <a:ext uri="{FF2B5EF4-FFF2-40B4-BE49-F238E27FC236}">
                  <a16:creationId xmlns:a16="http://schemas.microsoft.com/office/drawing/2014/main" id="{D1596509-AD82-46FF-B31A-53BCAE0E733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54188" y="1887423"/>
              <a:ext cx="4146612" cy="3927365"/>
            </a:xfrm>
            <a:prstGeom prst="rect">
              <a:avLst/>
            </a:prstGeom>
          </p:spPr>
        </p:pic>
        <p:pic>
          <p:nvPicPr>
            <p:cNvPr id="24" name="object 25">
              <a:extLst>
                <a:ext uri="{FF2B5EF4-FFF2-40B4-BE49-F238E27FC236}">
                  <a16:creationId xmlns:a16="http://schemas.microsoft.com/office/drawing/2014/main" id="{D49EA8ED-4D14-4342-9171-4631477BDFD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82966" y="4956869"/>
              <a:ext cx="152519" cy="152519"/>
            </a:xfrm>
            <a:prstGeom prst="rect">
              <a:avLst/>
            </a:prstGeom>
          </p:spPr>
        </p:pic>
      </p:grpSp>
      <p:sp>
        <p:nvSpPr>
          <p:cNvPr id="25" name="object 26">
            <a:extLst>
              <a:ext uri="{FF2B5EF4-FFF2-40B4-BE49-F238E27FC236}">
                <a16:creationId xmlns:a16="http://schemas.microsoft.com/office/drawing/2014/main" id="{BA6E80A7-915D-4B41-A28B-11583C94F0E9}"/>
              </a:ext>
            </a:extLst>
          </p:cNvPr>
          <p:cNvSpPr txBox="1"/>
          <p:nvPr/>
        </p:nvSpPr>
        <p:spPr>
          <a:xfrm>
            <a:off x="5600242" y="3609466"/>
            <a:ext cx="2707958" cy="389980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180975" defTabSz="685800">
              <a:spcBef>
                <a:spcPts val="683"/>
              </a:spcBef>
            </a:pPr>
            <a:r>
              <a:rPr sz="938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验证通过标准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293"/>
              </a:spcBef>
            </a:pPr>
            <a:r>
              <a:rPr sz="713" kern="0" spc="-11" dirty="0">
                <a:solidFill>
                  <a:srgbClr val="FFFFFF"/>
                </a:solidFill>
                <a:latin typeface="微软雅黑"/>
                <a:cs typeface="微软雅黑"/>
              </a:rPr>
              <a:t>当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"/>
              </a:rPr>
              <a:t>LTV</a:t>
            </a:r>
            <a:r>
              <a:rPr sz="713" kern="0" spc="-15" dirty="0">
                <a:solidFill>
                  <a:srgbClr val="FFFFFF"/>
                </a:solidFill>
                <a:latin typeface="微软雅黑"/>
                <a:cs typeface="微软雅黑"/>
              </a:rPr>
              <a:t> (用户价值) 显著大于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"/>
              </a:rPr>
              <a:t>CAC</a:t>
            </a:r>
            <a:r>
              <a:rPr sz="713" kern="0" spc="-15" dirty="0">
                <a:solidFill>
                  <a:srgbClr val="FFFFFF"/>
                </a:solidFill>
                <a:latin typeface="微软雅黑"/>
                <a:cs typeface="微软雅黑"/>
              </a:rPr>
              <a:t> (获客成本) 时，商业模式成</a:t>
            </a:r>
            <a:r>
              <a:rPr sz="713" kern="0" spc="-19" dirty="0">
                <a:solidFill>
                  <a:srgbClr val="FFFFFF"/>
                </a:solidFill>
                <a:latin typeface="微软雅黑"/>
                <a:cs typeface="微软雅黑"/>
              </a:rPr>
              <a:t>立。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08844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商业模式创新趋势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运营核心与商业模式</a:t>
            </a:r>
          </a:p>
        </p:txBody>
      </p:sp>
      <p:grpSp>
        <p:nvGrpSpPr>
          <p:cNvPr id="4" name="object 5">
            <a:extLst>
              <a:ext uri="{FF2B5EF4-FFF2-40B4-BE49-F238E27FC236}">
                <a16:creationId xmlns:a16="http://schemas.microsoft.com/office/drawing/2014/main" id="{A42DADFB-E18F-47C0-8501-B2034E25D190}"/>
              </a:ext>
            </a:extLst>
          </p:cNvPr>
          <p:cNvGrpSpPr/>
          <p:nvPr/>
        </p:nvGrpSpPr>
        <p:grpSpPr>
          <a:xfrm>
            <a:off x="571947" y="1143892"/>
            <a:ext cx="3832384" cy="3725228"/>
            <a:chOff x="762595" y="1525190"/>
            <a:chExt cx="5109845" cy="4966970"/>
          </a:xfrm>
        </p:grpSpPr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1EE05F3E-E494-4AA1-A193-3C53295AFE6F}"/>
                </a:ext>
              </a:extLst>
            </p:cNvPr>
            <p:cNvSpPr/>
            <p:nvPr/>
          </p:nvSpPr>
          <p:spPr>
            <a:xfrm>
              <a:off x="762595" y="1525190"/>
              <a:ext cx="5109845" cy="4966970"/>
            </a:xfrm>
            <a:custGeom>
              <a:avLst/>
              <a:gdLst/>
              <a:ahLst/>
              <a:cxnLst/>
              <a:rect l="l" t="t" r="r" b="b"/>
              <a:pathLst>
                <a:path w="5109845" h="4966970">
                  <a:moveTo>
                    <a:pt x="4956869" y="4966402"/>
                  </a:moveTo>
                  <a:lnTo>
                    <a:pt x="152519" y="4966402"/>
                  </a:lnTo>
                  <a:lnTo>
                    <a:pt x="145026" y="4966218"/>
                  </a:lnTo>
                  <a:lnTo>
                    <a:pt x="101145" y="4957489"/>
                  </a:lnTo>
                  <a:lnTo>
                    <a:pt x="61655" y="4936382"/>
                  </a:lnTo>
                  <a:lnTo>
                    <a:pt x="30019" y="4904745"/>
                  </a:lnTo>
                  <a:lnTo>
                    <a:pt x="8911" y="4865256"/>
                  </a:lnTo>
                  <a:lnTo>
                    <a:pt x="183" y="4821375"/>
                  </a:lnTo>
                  <a:lnTo>
                    <a:pt x="0" y="4813883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956869" y="0"/>
                  </a:lnTo>
                  <a:lnTo>
                    <a:pt x="5001143" y="6565"/>
                  </a:lnTo>
                  <a:lnTo>
                    <a:pt x="5041604" y="25704"/>
                  </a:lnTo>
                  <a:lnTo>
                    <a:pt x="5074769" y="55760"/>
                  </a:lnTo>
                  <a:lnTo>
                    <a:pt x="5097778" y="94152"/>
                  </a:lnTo>
                  <a:lnTo>
                    <a:pt x="5108656" y="137569"/>
                  </a:lnTo>
                  <a:lnTo>
                    <a:pt x="5109388" y="152519"/>
                  </a:lnTo>
                  <a:lnTo>
                    <a:pt x="5109388" y="4813883"/>
                  </a:lnTo>
                  <a:lnTo>
                    <a:pt x="5102822" y="4858156"/>
                  </a:lnTo>
                  <a:lnTo>
                    <a:pt x="5083684" y="4898617"/>
                  </a:lnTo>
                  <a:lnTo>
                    <a:pt x="5053627" y="4931782"/>
                  </a:lnTo>
                  <a:lnTo>
                    <a:pt x="5015235" y="4954791"/>
                  </a:lnTo>
                  <a:lnTo>
                    <a:pt x="4971819" y="4965669"/>
                  </a:lnTo>
                  <a:lnTo>
                    <a:pt x="4956869" y="49664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7">
              <a:extLst>
                <a:ext uri="{FF2B5EF4-FFF2-40B4-BE49-F238E27FC236}">
                  <a16:creationId xmlns:a16="http://schemas.microsoft.com/office/drawing/2014/main" id="{8F33D33C-0CC3-4148-AC87-29126549C29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595" y="3812976"/>
              <a:ext cx="5109388" cy="2678616"/>
            </a:xfrm>
            <a:prstGeom prst="rect">
              <a:avLst/>
            </a:prstGeom>
          </p:spPr>
        </p:pic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E3E6D5D6-FC99-4772-96EA-FABB2E077ABC}"/>
                </a:ext>
              </a:extLst>
            </p:cNvPr>
            <p:cNvSpPr/>
            <p:nvPr/>
          </p:nvSpPr>
          <p:spPr>
            <a:xfrm>
              <a:off x="1067633" y="5152285"/>
              <a:ext cx="4499610" cy="0"/>
            </a:xfrm>
            <a:custGeom>
              <a:avLst/>
              <a:gdLst/>
              <a:ahLst/>
              <a:cxnLst/>
              <a:rect l="l" t="t" r="r" b="b"/>
              <a:pathLst>
                <a:path w="4499610">
                  <a:moveTo>
                    <a:pt x="0" y="0"/>
                  </a:moveTo>
                  <a:lnTo>
                    <a:pt x="4499312" y="0"/>
                  </a:lnTo>
                </a:path>
              </a:pathLst>
            </a:custGeom>
            <a:ln w="9532">
              <a:solidFill>
                <a:srgbClr val="E4E7E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C98576EF-EF75-43D5-8737-503C916C49D8}"/>
                </a:ext>
              </a:extLst>
            </p:cNvPr>
            <p:cNvSpPr/>
            <p:nvPr/>
          </p:nvSpPr>
          <p:spPr>
            <a:xfrm>
              <a:off x="1067633" y="415614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8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8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0">
              <a:extLst>
                <a:ext uri="{FF2B5EF4-FFF2-40B4-BE49-F238E27FC236}">
                  <a16:creationId xmlns:a16="http://schemas.microsoft.com/office/drawing/2014/main" id="{7B08164D-3333-4399-8FA0-B9EDEF329A1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2957" y="4270533"/>
              <a:ext cx="190648" cy="152519"/>
            </a:xfrm>
            <a:prstGeom prst="rect">
              <a:avLst/>
            </a:prstGeom>
          </p:spPr>
        </p:pic>
      </p:grpSp>
      <p:sp>
        <p:nvSpPr>
          <p:cNvPr id="12" name="object 11">
            <a:extLst>
              <a:ext uri="{FF2B5EF4-FFF2-40B4-BE49-F238E27FC236}">
                <a16:creationId xmlns:a16="http://schemas.microsoft.com/office/drawing/2014/main" id="{7C4B58BB-8912-47BB-88DB-460DA82B20FB}"/>
              </a:ext>
            </a:extLst>
          </p:cNvPr>
          <p:cNvSpPr txBox="1"/>
          <p:nvPr/>
        </p:nvSpPr>
        <p:spPr>
          <a:xfrm>
            <a:off x="1191563" y="3024830"/>
            <a:ext cx="2962275" cy="570638"/>
          </a:xfrm>
          <a:prstGeom prst="rect">
            <a:avLst/>
          </a:prstGeom>
        </p:spPr>
        <p:txBody>
          <a:bodyPr vert="horz" wrap="square" lIns="0" tIns="85249" rIns="0" bIns="0" rtlCol="0">
            <a:spAutoFit/>
          </a:bodyPr>
          <a:lstStyle/>
          <a:p>
            <a:pPr marL="9525" defTabSz="685800">
              <a:spcBef>
                <a:spcPts val="671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智能推荐变现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46"/>
              </a:spcBef>
            </a:pPr>
            <a:r>
              <a:rPr sz="825" b="1" kern="0" dirty="0">
                <a:solidFill>
                  <a:srgbClr val="4237CA"/>
                </a:solidFill>
                <a:latin typeface="微软雅黑"/>
                <a:cs typeface="微软雅黑"/>
              </a:rPr>
              <a:t>Netflix</a:t>
            </a:r>
            <a:r>
              <a:rPr sz="825" b="1" kern="0" spc="-23" dirty="0">
                <a:solidFill>
                  <a:srgbClr val="4237CA"/>
                </a:solidFill>
                <a:latin typeface="微软雅黑"/>
                <a:cs typeface="微软雅黑"/>
              </a:rPr>
              <a:t> 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利用算法精准推荐提升内容回报率，付费会员突破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3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亿。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2">
            <a:extLst>
              <a:ext uri="{FF2B5EF4-FFF2-40B4-BE49-F238E27FC236}">
                <a16:creationId xmlns:a16="http://schemas.microsoft.com/office/drawing/2014/main" id="{8D1DD46B-EF24-4A3C-942C-356F3077F074}"/>
              </a:ext>
            </a:extLst>
          </p:cNvPr>
          <p:cNvGrpSpPr/>
          <p:nvPr/>
        </p:nvGrpSpPr>
        <p:grpSpPr>
          <a:xfrm>
            <a:off x="571947" y="1143893"/>
            <a:ext cx="3832384" cy="3210401"/>
            <a:chOff x="762595" y="1525190"/>
            <a:chExt cx="5109845" cy="4280535"/>
          </a:xfrm>
        </p:grpSpPr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1A229039-EEBC-4CE9-9319-F8DF482359C9}"/>
                </a:ext>
              </a:extLst>
            </p:cNvPr>
            <p:cNvSpPr/>
            <p:nvPr/>
          </p:nvSpPr>
          <p:spPr>
            <a:xfrm>
              <a:off x="1067633" y="5423960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7"/>
                  </a:lnTo>
                  <a:lnTo>
                    <a:pt x="0" y="71251"/>
                  </a:lnTo>
                  <a:lnTo>
                    <a:pt x="15633" y="29728"/>
                  </a:lnTo>
                  <a:lnTo>
                    <a:pt x="51702" y="3887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8" y="15633"/>
                  </a:lnTo>
                  <a:lnTo>
                    <a:pt x="377408" y="51701"/>
                  </a:lnTo>
                  <a:lnTo>
                    <a:pt x="381297" y="71251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8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4">
              <a:extLst>
                <a:ext uri="{FF2B5EF4-FFF2-40B4-BE49-F238E27FC236}">
                  <a16:creationId xmlns:a16="http://schemas.microsoft.com/office/drawing/2014/main" id="{FA971437-314D-40DD-B4D8-C91DD8E4B33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595" y="1525190"/>
              <a:ext cx="5109388" cy="2287786"/>
            </a:xfrm>
            <a:prstGeom prst="rect">
              <a:avLst/>
            </a:prstGeom>
          </p:spPr>
        </p:pic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E30D88F8-3195-40D1-84F9-C3B1294ED2CD}"/>
                </a:ext>
              </a:extLst>
            </p:cNvPr>
            <p:cNvSpPr/>
            <p:nvPr/>
          </p:nvSpPr>
          <p:spPr>
            <a:xfrm>
              <a:off x="762595" y="1525190"/>
              <a:ext cx="5109845" cy="2287905"/>
            </a:xfrm>
            <a:custGeom>
              <a:avLst/>
              <a:gdLst/>
              <a:ahLst/>
              <a:cxnLst/>
              <a:rect l="l" t="t" r="r" b="b"/>
              <a:pathLst>
                <a:path w="5109845" h="2287904">
                  <a:moveTo>
                    <a:pt x="5109388" y="2287786"/>
                  </a:moveTo>
                  <a:lnTo>
                    <a:pt x="0" y="2287786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8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4956869" y="0"/>
                  </a:lnTo>
                  <a:lnTo>
                    <a:pt x="5001077" y="6530"/>
                  </a:lnTo>
                  <a:lnTo>
                    <a:pt x="5041620" y="25680"/>
                  </a:lnTo>
                  <a:lnTo>
                    <a:pt x="5074827" y="55808"/>
                  </a:lnTo>
                  <a:lnTo>
                    <a:pt x="5097778" y="94152"/>
                  </a:lnTo>
                  <a:lnTo>
                    <a:pt x="5108662" y="137494"/>
                  </a:lnTo>
                  <a:lnTo>
                    <a:pt x="5109388" y="152519"/>
                  </a:lnTo>
                  <a:lnTo>
                    <a:pt x="5109388" y="2287786"/>
                  </a:lnTo>
                  <a:close/>
                </a:path>
              </a:pathLst>
            </a:custGeom>
            <a:solidFill>
              <a:srgbClr val="312E81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6">
              <a:extLst>
                <a:ext uri="{FF2B5EF4-FFF2-40B4-BE49-F238E27FC236}">
                  <a16:creationId xmlns:a16="http://schemas.microsoft.com/office/drawing/2014/main" id="{3CF0F187-A34A-45DD-8479-6DC13A81422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1373" y="3355419"/>
              <a:ext cx="285973" cy="305038"/>
            </a:xfrm>
            <a:prstGeom prst="rect">
              <a:avLst/>
            </a:prstGeom>
          </p:spPr>
        </p:pic>
      </p:grpSp>
      <p:sp>
        <p:nvSpPr>
          <p:cNvPr id="18" name="object 17">
            <a:extLst>
              <a:ext uri="{FF2B5EF4-FFF2-40B4-BE49-F238E27FC236}">
                <a16:creationId xmlns:a16="http://schemas.microsoft.com/office/drawing/2014/main" id="{8E6821A3-DD83-4393-8A69-622C19AF45C9}"/>
              </a:ext>
            </a:extLst>
          </p:cNvPr>
          <p:cNvSpPr txBox="1"/>
          <p:nvPr/>
        </p:nvSpPr>
        <p:spPr>
          <a:xfrm>
            <a:off x="1191563" y="3975691"/>
            <a:ext cx="2983706" cy="570638"/>
          </a:xfrm>
          <a:prstGeom prst="rect">
            <a:avLst/>
          </a:prstGeom>
        </p:spPr>
        <p:txBody>
          <a:bodyPr vert="horz" wrap="square" lIns="0" tIns="85249" rIns="0" bIns="0" rtlCol="0">
            <a:spAutoFit/>
          </a:bodyPr>
          <a:lstStyle/>
          <a:p>
            <a:pPr marL="9525" defTabSz="685800">
              <a:spcBef>
                <a:spcPts val="671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AI</a:t>
            </a: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服务订阅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46"/>
              </a:spcBef>
            </a:pPr>
            <a:r>
              <a:rPr sz="825" b="1" kern="0" dirty="0">
                <a:solidFill>
                  <a:srgbClr val="7D21CD"/>
                </a:solidFill>
                <a:latin typeface="微软雅黑"/>
                <a:cs typeface="微软雅黑"/>
              </a:rPr>
              <a:t>Notion AI 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通过嵌入式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AI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助手服务，显著提升用户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ARPU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值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与粘性。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52BF9121-5B6A-4477-9315-F866C7ED5A55}"/>
              </a:ext>
            </a:extLst>
          </p:cNvPr>
          <p:cNvSpPr txBox="1"/>
          <p:nvPr/>
        </p:nvSpPr>
        <p:spPr>
          <a:xfrm>
            <a:off x="1034277" y="2507039"/>
            <a:ext cx="1578769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FFFFFF"/>
                </a:solidFill>
                <a:latin typeface="微软雅黑"/>
                <a:cs typeface="微软雅黑"/>
              </a:rPr>
              <a:t>AI</a:t>
            </a:r>
            <a:r>
              <a:rPr sz="1275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驱动商业模式重构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9">
            <a:extLst>
              <a:ext uri="{FF2B5EF4-FFF2-40B4-BE49-F238E27FC236}">
                <a16:creationId xmlns:a16="http://schemas.microsoft.com/office/drawing/2014/main" id="{D63B3D3B-41F1-489D-9365-9F52E153B2C7}"/>
              </a:ext>
            </a:extLst>
          </p:cNvPr>
          <p:cNvGrpSpPr/>
          <p:nvPr/>
        </p:nvGrpSpPr>
        <p:grpSpPr>
          <a:xfrm>
            <a:off x="4747156" y="1143892"/>
            <a:ext cx="3832384" cy="3725228"/>
            <a:chOff x="6329541" y="1525190"/>
            <a:chExt cx="5109845" cy="4966970"/>
          </a:xfrm>
        </p:grpSpPr>
        <p:sp>
          <p:nvSpPr>
            <p:cNvPr id="21" name="object 20">
              <a:extLst>
                <a:ext uri="{FF2B5EF4-FFF2-40B4-BE49-F238E27FC236}">
                  <a16:creationId xmlns:a16="http://schemas.microsoft.com/office/drawing/2014/main" id="{27834496-655C-406C-AB4A-89DAE8389372}"/>
                </a:ext>
              </a:extLst>
            </p:cNvPr>
            <p:cNvSpPr/>
            <p:nvPr/>
          </p:nvSpPr>
          <p:spPr>
            <a:xfrm>
              <a:off x="6329541" y="1525190"/>
              <a:ext cx="5109845" cy="4966970"/>
            </a:xfrm>
            <a:custGeom>
              <a:avLst/>
              <a:gdLst/>
              <a:ahLst/>
              <a:cxnLst/>
              <a:rect l="l" t="t" r="r" b="b"/>
              <a:pathLst>
                <a:path w="5109845" h="4966970">
                  <a:moveTo>
                    <a:pt x="4956869" y="4966402"/>
                  </a:moveTo>
                  <a:lnTo>
                    <a:pt x="152519" y="4966402"/>
                  </a:lnTo>
                  <a:lnTo>
                    <a:pt x="145026" y="4966218"/>
                  </a:lnTo>
                  <a:lnTo>
                    <a:pt x="101145" y="4957489"/>
                  </a:lnTo>
                  <a:lnTo>
                    <a:pt x="61655" y="4936382"/>
                  </a:lnTo>
                  <a:lnTo>
                    <a:pt x="30019" y="4904745"/>
                  </a:lnTo>
                  <a:lnTo>
                    <a:pt x="8911" y="4865256"/>
                  </a:lnTo>
                  <a:lnTo>
                    <a:pt x="183" y="4821375"/>
                  </a:lnTo>
                  <a:lnTo>
                    <a:pt x="0" y="4813883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956869" y="0"/>
                  </a:lnTo>
                  <a:lnTo>
                    <a:pt x="5001143" y="6565"/>
                  </a:lnTo>
                  <a:lnTo>
                    <a:pt x="5041604" y="25704"/>
                  </a:lnTo>
                  <a:lnTo>
                    <a:pt x="5074769" y="55760"/>
                  </a:lnTo>
                  <a:lnTo>
                    <a:pt x="5097778" y="94152"/>
                  </a:lnTo>
                  <a:lnTo>
                    <a:pt x="5108656" y="137569"/>
                  </a:lnTo>
                  <a:lnTo>
                    <a:pt x="5109388" y="152519"/>
                  </a:lnTo>
                  <a:lnTo>
                    <a:pt x="5109388" y="4813883"/>
                  </a:lnTo>
                  <a:lnTo>
                    <a:pt x="5102822" y="4858156"/>
                  </a:lnTo>
                  <a:lnTo>
                    <a:pt x="5083684" y="4898617"/>
                  </a:lnTo>
                  <a:lnTo>
                    <a:pt x="5053627" y="4931782"/>
                  </a:lnTo>
                  <a:lnTo>
                    <a:pt x="5015235" y="4954791"/>
                  </a:lnTo>
                  <a:lnTo>
                    <a:pt x="4971819" y="4965669"/>
                  </a:lnTo>
                  <a:lnTo>
                    <a:pt x="4956869" y="49664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1">
              <a:extLst>
                <a:ext uri="{FF2B5EF4-FFF2-40B4-BE49-F238E27FC236}">
                  <a16:creationId xmlns:a16="http://schemas.microsoft.com/office/drawing/2014/main" id="{9E1878D4-410A-415F-AA1E-701F6C295A8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29541" y="3812976"/>
              <a:ext cx="5109389" cy="2678616"/>
            </a:xfrm>
            <a:prstGeom prst="rect">
              <a:avLst/>
            </a:prstGeom>
          </p:spPr>
        </p:pic>
        <p:sp>
          <p:nvSpPr>
            <p:cNvPr id="23" name="object 22">
              <a:extLst>
                <a:ext uri="{FF2B5EF4-FFF2-40B4-BE49-F238E27FC236}">
                  <a16:creationId xmlns:a16="http://schemas.microsoft.com/office/drawing/2014/main" id="{48F0C8C3-9881-4B32-B5B1-559AF7E5EFAF}"/>
                </a:ext>
              </a:extLst>
            </p:cNvPr>
            <p:cNvSpPr/>
            <p:nvPr/>
          </p:nvSpPr>
          <p:spPr>
            <a:xfrm>
              <a:off x="6634579" y="5152285"/>
              <a:ext cx="4499610" cy="0"/>
            </a:xfrm>
            <a:custGeom>
              <a:avLst/>
              <a:gdLst/>
              <a:ahLst/>
              <a:cxnLst/>
              <a:rect l="l" t="t" r="r" b="b"/>
              <a:pathLst>
                <a:path w="4499609">
                  <a:moveTo>
                    <a:pt x="0" y="0"/>
                  </a:moveTo>
                  <a:lnTo>
                    <a:pt x="4499312" y="0"/>
                  </a:lnTo>
                </a:path>
              </a:pathLst>
            </a:custGeom>
            <a:ln w="9532">
              <a:solidFill>
                <a:srgbClr val="E4E7E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3">
              <a:extLst>
                <a:ext uri="{FF2B5EF4-FFF2-40B4-BE49-F238E27FC236}">
                  <a16:creationId xmlns:a16="http://schemas.microsoft.com/office/drawing/2014/main" id="{9DF9CD50-3D27-45C5-9864-326703BE82AA}"/>
                </a:ext>
              </a:extLst>
            </p:cNvPr>
            <p:cNvSpPr/>
            <p:nvPr/>
          </p:nvSpPr>
          <p:spPr>
            <a:xfrm>
              <a:off x="6634579" y="415614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8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8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4">
              <a:extLst>
                <a:ext uri="{FF2B5EF4-FFF2-40B4-BE49-F238E27FC236}">
                  <a16:creationId xmlns:a16="http://schemas.microsoft.com/office/drawing/2014/main" id="{7CA3343A-B57E-4CDB-9779-60136CBB2F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48968" y="4270533"/>
              <a:ext cx="152519" cy="152519"/>
            </a:xfrm>
            <a:prstGeom prst="rect">
              <a:avLst/>
            </a:prstGeom>
          </p:spPr>
        </p:pic>
      </p:grpSp>
      <p:sp>
        <p:nvSpPr>
          <p:cNvPr id="26" name="object 25">
            <a:extLst>
              <a:ext uri="{FF2B5EF4-FFF2-40B4-BE49-F238E27FC236}">
                <a16:creationId xmlns:a16="http://schemas.microsoft.com/office/drawing/2014/main" id="{565E09B8-2E62-4567-A1CA-05D3D5CA541D}"/>
              </a:ext>
            </a:extLst>
          </p:cNvPr>
          <p:cNvSpPr txBox="1"/>
          <p:nvPr/>
        </p:nvSpPr>
        <p:spPr>
          <a:xfrm>
            <a:off x="5366772" y="3024830"/>
            <a:ext cx="2911793" cy="397962"/>
          </a:xfrm>
          <a:prstGeom prst="rect">
            <a:avLst/>
          </a:prstGeom>
        </p:spPr>
        <p:txBody>
          <a:bodyPr vert="horz" wrap="square" lIns="0" tIns="85249" rIns="0" bIns="0" rtlCol="0">
            <a:spAutoFit/>
          </a:bodyPr>
          <a:lstStyle/>
          <a:p>
            <a:pPr marL="9525" defTabSz="685800">
              <a:spcBef>
                <a:spcPts val="671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SaaS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+ 跨境电商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46"/>
              </a:spcBef>
            </a:pPr>
            <a:r>
              <a:rPr sz="825" b="1" kern="0" dirty="0">
                <a:solidFill>
                  <a:srgbClr val="0E756E"/>
                </a:solidFill>
                <a:latin typeface="微软雅黑"/>
                <a:cs typeface="微软雅黑"/>
              </a:rPr>
              <a:t>领星ERP</a:t>
            </a:r>
            <a:r>
              <a:rPr sz="825" b="1" kern="0" spc="-71" dirty="0">
                <a:solidFill>
                  <a:srgbClr val="0E756E"/>
                </a:solidFill>
                <a:latin typeface="微软雅黑"/>
                <a:cs typeface="微软雅黑"/>
              </a:rPr>
              <a:t> 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整合供应链数据，助力企业通关效率提升50%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以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上。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7" name="object 26">
            <a:extLst>
              <a:ext uri="{FF2B5EF4-FFF2-40B4-BE49-F238E27FC236}">
                <a16:creationId xmlns:a16="http://schemas.microsoft.com/office/drawing/2014/main" id="{603B5EC4-7908-4A22-8418-6F7BC9C3B545}"/>
              </a:ext>
            </a:extLst>
          </p:cNvPr>
          <p:cNvGrpSpPr/>
          <p:nvPr/>
        </p:nvGrpSpPr>
        <p:grpSpPr>
          <a:xfrm>
            <a:off x="4747156" y="1143893"/>
            <a:ext cx="3832384" cy="3210401"/>
            <a:chOff x="6329541" y="1525190"/>
            <a:chExt cx="5109845" cy="4280535"/>
          </a:xfrm>
        </p:grpSpPr>
        <p:sp>
          <p:nvSpPr>
            <p:cNvPr id="28" name="object 27">
              <a:extLst>
                <a:ext uri="{FF2B5EF4-FFF2-40B4-BE49-F238E27FC236}">
                  <a16:creationId xmlns:a16="http://schemas.microsoft.com/office/drawing/2014/main" id="{60EE29D6-C692-479F-AEFF-F91E92CE3F52}"/>
                </a:ext>
              </a:extLst>
            </p:cNvPr>
            <p:cNvSpPr/>
            <p:nvPr/>
          </p:nvSpPr>
          <p:spPr>
            <a:xfrm>
              <a:off x="6634579" y="5423960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7"/>
                  </a:lnTo>
                  <a:lnTo>
                    <a:pt x="0" y="71251"/>
                  </a:lnTo>
                  <a:lnTo>
                    <a:pt x="15633" y="29728"/>
                  </a:lnTo>
                  <a:lnTo>
                    <a:pt x="51702" y="3887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8" y="15633"/>
                  </a:lnTo>
                  <a:lnTo>
                    <a:pt x="377408" y="51701"/>
                  </a:lnTo>
                  <a:lnTo>
                    <a:pt x="381297" y="71251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8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8">
              <a:extLst>
                <a:ext uri="{FF2B5EF4-FFF2-40B4-BE49-F238E27FC236}">
                  <a16:creationId xmlns:a16="http://schemas.microsoft.com/office/drawing/2014/main" id="{AD83F374-7010-4DA1-9AAB-2CF73A50A47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68033" y="5538348"/>
              <a:ext cx="114389" cy="152519"/>
            </a:xfrm>
            <a:prstGeom prst="rect">
              <a:avLst/>
            </a:prstGeom>
          </p:spPr>
        </p:pic>
        <p:pic>
          <p:nvPicPr>
            <p:cNvPr id="30" name="object 29">
              <a:extLst>
                <a:ext uri="{FF2B5EF4-FFF2-40B4-BE49-F238E27FC236}">
                  <a16:creationId xmlns:a16="http://schemas.microsoft.com/office/drawing/2014/main" id="{D895D130-63A3-4CA7-BF45-2C775DBDC2D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29541" y="1525190"/>
              <a:ext cx="5109388" cy="2287786"/>
            </a:xfrm>
            <a:prstGeom prst="rect">
              <a:avLst/>
            </a:prstGeom>
          </p:spPr>
        </p:pic>
        <p:sp>
          <p:nvSpPr>
            <p:cNvPr id="31" name="object 30">
              <a:extLst>
                <a:ext uri="{FF2B5EF4-FFF2-40B4-BE49-F238E27FC236}">
                  <a16:creationId xmlns:a16="http://schemas.microsoft.com/office/drawing/2014/main" id="{5333B63B-C8F4-4417-BC18-AAED899B41C3}"/>
                </a:ext>
              </a:extLst>
            </p:cNvPr>
            <p:cNvSpPr/>
            <p:nvPr/>
          </p:nvSpPr>
          <p:spPr>
            <a:xfrm>
              <a:off x="6329541" y="1525190"/>
              <a:ext cx="5109845" cy="2287905"/>
            </a:xfrm>
            <a:custGeom>
              <a:avLst/>
              <a:gdLst/>
              <a:ahLst/>
              <a:cxnLst/>
              <a:rect l="l" t="t" r="r" b="b"/>
              <a:pathLst>
                <a:path w="5109845" h="2287904">
                  <a:moveTo>
                    <a:pt x="5109389" y="2287786"/>
                  </a:moveTo>
                  <a:lnTo>
                    <a:pt x="0" y="2287786"/>
                  </a:lnTo>
                  <a:lnTo>
                    <a:pt x="0" y="152519"/>
                  </a:lnTo>
                  <a:lnTo>
                    <a:pt x="6529" y="108311"/>
                  </a:lnTo>
                  <a:lnTo>
                    <a:pt x="25679" y="67768"/>
                  </a:lnTo>
                  <a:lnTo>
                    <a:pt x="55807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4956870" y="0"/>
                  </a:lnTo>
                  <a:lnTo>
                    <a:pt x="5001077" y="6530"/>
                  </a:lnTo>
                  <a:lnTo>
                    <a:pt x="5041620" y="25680"/>
                  </a:lnTo>
                  <a:lnTo>
                    <a:pt x="5074827" y="55808"/>
                  </a:lnTo>
                  <a:lnTo>
                    <a:pt x="5097778" y="94152"/>
                  </a:lnTo>
                  <a:lnTo>
                    <a:pt x="5108663" y="137494"/>
                  </a:lnTo>
                  <a:lnTo>
                    <a:pt x="5109389" y="2287786"/>
                  </a:lnTo>
                  <a:close/>
                </a:path>
              </a:pathLst>
            </a:custGeom>
            <a:solidFill>
              <a:srgbClr val="124E4A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31">
              <a:extLst>
                <a:ext uri="{FF2B5EF4-FFF2-40B4-BE49-F238E27FC236}">
                  <a16:creationId xmlns:a16="http://schemas.microsoft.com/office/drawing/2014/main" id="{FCF6EF91-F495-4C16-B6E4-AD086FF1B19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58320" y="3355419"/>
              <a:ext cx="228778" cy="305038"/>
            </a:xfrm>
            <a:prstGeom prst="rect">
              <a:avLst/>
            </a:prstGeom>
          </p:spPr>
        </p:pic>
      </p:grpSp>
      <p:sp>
        <p:nvSpPr>
          <p:cNvPr id="33" name="object 32">
            <a:extLst>
              <a:ext uri="{FF2B5EF4-FFF2-40B4-BE49-F238E27FC236}">
                <a16:creationId xmlns:a16="http://schemas.microsoft.com/office/drawing/2014/main" id="{C85815C0-0031-4813-BD9B-11E68AF5406C}"/>
              </a:ext>
            </a:extLst>
          </p:cNvPr>
          <p:cNvSpPr txBox="1"/>
          <p:nvPr/>
        </p:nvSpPr>
        <p:spPr>
          <a:xfrm>
            <a:off x="5366772" y="3975691"/>
            <a:ext cx="2931795" cy="570638"/>
          </a:xfrm>
          <a:prstGeom prst="rect">
            <a:avLst/>
          </a:prstGeom>
        </p:spPr>
        <p:txBody>
          <a:bodyPr vert="horz" wrap="square" lIns="0" tIns="85249" rIns="0" bIns="0" rtlCol="0">
            <a:spAutoFit/>
          </a:bodyPr>
          <a:lstStyle/>
          <a:p>
            <a:pPr marL="9525" defTabSz="685800">
              <a:spcBef>
                <a:spcPts val="671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新兴市场本地化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46"/>
              </a:spcBef>
            </a:pPr>
            <a:r>
              <a:rPr sz="825" b="1" kern="0" spc="-8" dirty="0">
                <a:solidFill>
                  <a:srgbClr val="C2400C"/>
                </a:solidFill>
                <a:latin typeface="微软雅黑"/>
                <a:cs typeface="微软雅黑"/>
              </a:rPr>
              <a:t>TikTok</a:t>
            </a:r>
            <a:r>
              <a:rPr sz="825" b="1" kern="0" spc="-64" dirty="0">
                <a:solidFill>
                  <a:srgbClr val="C2400C"/>
                </a:solidFill>
                <a:latin typeface="微软雅黑"/>
                <a:cs typeface="微软雅黑"/>
              </a:rPr>
              <a:t> </a:t>
            </a:r>
            <a:r>
              <a:rPr sz="825" b="1" kern="0" dirty="0">
                <a:solidFill>
                  <a:srgbClr val="C2400C"/>
                </a:solidFill>
                <a:latin typeface="微软雅黑"/>
                <a:cs typeface="微软雅黑"/>
              </a:rPr>
              <a:t>Shop</a:t>
            </a:r>
            <a:r>
              <a:rPr sz="825" b="1" kern="0" spc="-68" dirty="0">
                <a:solidFill>
                  <a:srgbClr val="C2400C"/>
                </a:solidFill>
                <a:latin typeface="微软雅黑"/>
                <a:cs typeface="微软雅黑"/>
              </a:rPr>
              <a:t> 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深耕印尼市场，通过本地化运营实现高复购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率增长。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33">
            <a:extLst>
              <a:ext uri="{FF2B5EF4-FFF2-40B4-BE49-F238E27FC236}">
                <a16:creationId xmlns:a16="http://schemas.microsoft.com/office/drawing/2014/main" id="{1F75837E-044B-4E91-9A0D-17D87F0AFF56}"/>
              </a:ext>
            </a:extLst>
          </p:cNvPr>
          <p:cNvSpPr txBox="1"/>
          <p:nvPr/>
        </p:nvSpPr>
        <p:spPr>
          <a:xfrm>
            <a:off x="5166591" y="2507039"/>
            <a:ext cx="1563529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跨境融合两大新模式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19505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361" y="1372751"/>
            <a:ext cx="5022464" cy="1660727"/>
          </a:xfrm>
        </p:spPr>
        <p:txBody>
          <a:bodyPr/>
          <a:lstStyle/>
          <a:p>
            <a:r>
              <a:rPr lang="zh-CN" altLang="en-US" dirty="0"/>
              <a:t>活动全周期运营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互联网产品运营</a:t>
            </a:r>
          </a:p>
        </p:txBody>
      </p:sp>
    </p:spTree>
    <p:extLst>
      <p:ext uri="{BB962C8B-B14F-4D97-AF65-F5344CB8AC3E}">
        <p14:creationId xmlns:p14="http://schemas.microsoft.com/office/powerpoint/2010/main" val="1810247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活动管理核心逻辑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活动全周期运营</a:t>
            </a:r>
          </a:p>
        </p:txBody>
      </p:sp>
      <p:grpSp>
        <p:nvGrpSpPr>
          <p:cNvPr id="6" name="object 7">
            <a:extLst>
              <a:ext uri="{FF2B5EF4-FFF2-40B4-BE49-F238E27FC236}">
                <a16:creationId xmlns:a16="http://schemas.microsoft.com/office/drawing/2014/main" id="{C6A498D8-4D91-40C7-A289-7BD4F2E1A2F9}"/>
              </a:ext>
            </a:extLst>
          </p:cNvPr>
          <p:cNvGrpSpPr/>
          <p:nvPr/>
        </p:nvGrpSpPr>
        <p:grpSpPr>
          <a:xfrm>
            <a:off x="457558" y="1215387"/>
            <a:ext cx="4682966" cy="686752"/>
            <a:chOff x="610076" y="1620515"/>
            <a:chExt cx="6243955" cy="915669"/>
          </a:xfrm>
        </p:grpSpPr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0E65CB42-E535-427A-A350-1007CB164CB6}"/>
                </a:ext>
              </a:extLst>
            </p:cNvPr>
            <p:cNvSpPr/>
            <p:nvPr/>
          </p:nvSpPr>
          <p:spPr>
            <a:xfrm>
              <a:off x="638673" y="1620515"/>
              <a:ext cx="6215380" cy="915669"/>
            </a:xfrm>
            <a:custGeom>
              <a:avLst/>
              <a:gdLst/>
              <a:ahLst/>
              <a:cxnLst/>
              <a:rect l="l" t="t" r="r" b="b"/>
              <a:pathLst>
                <a:path w="6215380" h="915669">
                  <a:moveTo>
                    <a:pt x="6108273" y="915114"/>
                  </a:moveTo>
                  <a:lnTo>
                    <a:pt x="80158" y="915114"/>
                  </a:lnTo>
                  <a:lnTo>
                    <a:pt x="74579" y="914381"/>
                  </a:lnTo>
                  <a:lnTo>
                    <a:pt x="33444" y="891663"/>
                  </a:lnTo>
                  <a:lnTo>
                    <a:pt x="11328" y="858031"/>
                  </a:lnTo>
                  <a:lnTo>
                    <a:pt x="549" y="815674"/>
                  </a:lnTo>
                  <a:lnTo>
                    <a:pt x="0" y="808236"/>
                  </a:lnTo>
                  <a:lnTo>
                    <a:pt x="0" y="800725"/>
                  </a:lnTo>
                  <a:lnTo>
                    <a:pt x="0" y="106878"/>
                  </a:lnTo>
                  <a:lnTo>
                    <a:pt x="8686" y="63675"/>
                  </a:lnTo>
                  <a:lnTo>
                    <a:pt x="29111" y="28192"/>
                  </a:lnTo>
                  <a:lnTo>
                    <a:pt x="63529" y="3663"/>
                  </a:lnTo>
                  <a:lnTo>
                    <a:pt x="80158" y="0"/>
                  </a:lnTo>
                  <a:lnTo>
                    <a:pt x="6108273" y="0"/>
                  </a:lnTo>
                  <a:lnTo>
                    <a:pt x="6151476" y="11581"/>
                  </a:lnTo>
                  <a:lnTo>
                    <a:pt x="6186958" y="38814"/>
                  </a:lnTo>
                  <a:lnTo>
                    <a:pt x="6209318" y="77553"/>
                  </a:lnTo>
                  <a:lnTo>
                    <a:pt x="6215151" y="106878"/>
                  </a:lnTo>
                  <a:lnTo>
                    <a:pt x="6215151" y="808236"/>
                  </a:lnTo>
                  <a:lnTo>
                    <a:pt x="6203569" y="851439"/>
                  </a:lnTo>
                  <a:lnTo>
                    <a:pt x="6176336" y="886921"/>
                  </a:lnTo>
                  <a:lnTo>
                    <a:pt x="6137598" y="909281"/>
                  </a:lnTo>
                  <a:lnTo>
                    <a:pt x="6115712" y="914381"/>
                  </a:lnTo>
                  <a:lnTo>
                    <a:pt x="6108273" y="915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EC81A903-79DE-4ADA-AAE5-12293F0AD9FC}"/>
                </a:ext>
              </a:extLst>
            </p:cNvPr>
            <p:cNvSpPr/>
            <p:nvPr/>
          </p:nvSpPr>
          <p:spPr>
            <a:xfrm>
              <a:off x="610076" y="1620932"/>
              <a:ext cx="106045" cy="914400"/>
            </a:xfrm>
            <a:custGeom>
              <a:avLst/>
              <a:gdLst/>
              <a:ahLst/>
              <a:cxnLst/>
              <a:rect l="l" t="t" r="r" b="b"/>
              <a:pathLst>
                <a:path w="106045" h="914400">
                  <a:moveTo>
                    <a:pt x="105757" y="914280"/>
                  </a:moveTo>
                  <a:lnTo>
                    <a:pt x="60412" y="901175"/>
                  </a:lnTo>
                  <a:lnTo>
                    <a:pt x="25920" y="872840"/>
                  </a:lnTo>
                  <a:lnTo>
                    <a:pt x="4897" y="833464"/>
                  </a:lnTo>
                  <a:lnTo>
                    <a:pt x="0" y="800308"/>
                  </a:lnTo>
                  <a:lnTo>
                    <a:pt x="0" y="113972"/>
                  </a:lnTo>
                  <a:lnTo>
                    <a:pt x="8707" y="70197"/>
                  </a:lnTo>
                  <a:lnTo>
                    <a:pt x="33503" y="33086"/>
                  </a:lnTo>
                  <a:lnTo>
                    <a:pt x="70613" y="8290"/>
                  </a:lnTo>
                  <a:lnTo>
                    <a:pt x="105756" y="0"/>
                  </a:lnTo>
                  <a:lnTo>
                    <a:pt x="99508" y="2485"/>
                  </a:lnTo>
                  <a:lnTo>
                    <a:pt x="92501" y="8290"/>
                  </a:lnTo>
                  <a:lnTo>
                    <a:pt x="70154" y="41439"/>
                  </a:lnTo>
                  <a:lnTo>
                    <a:pt x="59643" y="80816"/>
                  </a:lnTo>
                  <a:lnTo>
                    <a:pt x="57194" y="113972"/>
                  </a:lnTo>
                  <a:lnTo>
                    <a:pt x="57194" y="800308"/>
                  </a:lnTo>
                  <a:lnTo>
                    <a:pt x="61548" y="844082"/>
                  </a:lnTo>
                  <a:lnTo>
                    <a:pt x="73946" y="881193"/>
                  </a:lnTo>
                  <a:lnTo>
                    <a:pt x="99508" y="911794"/>
                  </a:lnTo>
                  <a:lnTo>
                    <a:pt x="105757" y="914280"/>
                  </a:lnTo>
                  <a:close/>
                </a:path>
              </a:pathLst>
            </a:custGeom>
            <a:solidFill>
              <a:srgbClr val="4ADE8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8B95FC62-E98F-496C-9DFA-0024B4D0219E}"/>
                </a:ext>
              </a:extLst>
            </p:cNvPr>
            <p:cNvSpPr/>
            <p:nvPr/>
          </p:nvSpPr>
          <p:spPr>
            <a:xfrm>
              <a:off x="857919" y="181116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B50AB59E-ADD6-4CE7-A1B5-6843AE99B5A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438" y="1925553"/>
              <a:ext cx="228778" cy="305038"/>
            </a:xfrm>
            <a:prstGeom prst="rect">
              <a:avLst/>
            </a:prstGeom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7724FCF8-5EB0-418F-9B74-5F319215771E}"/>
              </a:ext>
            </a:extLst>
          </p:cNvPr>
          <p:cNvSpPr txBox="1"/>
          <p:nvPr/>
        </p:nvSpPr>
        <p:spPr>
          <a:xfrm>
            <a:off x="1177264" y="1300590"/>
            <a:ext cx="3824288" cy="412453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  <a:tabLst>
                <a:tab pos="538163" algn="l"/>
              </a:tabLst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初创</a:t>
            </a:r>
            <a:r>
              <a:rPr sz="1050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期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Introduction</a:t>
            </a:r>
            <a:r>
              <a:rPr sz="713" kern="0" spc="-26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Stage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8"/>
              </a:spcBef>
            </a:pPr>
            <a:r>
              <a:rPr sz="825" b="1" kern="0" dirty="0">
                <a:solidFill>
                  <a:srgbClr val="16A24A"/>
                </a:solidFill>
                <a:latin typeface="微软雅黑"/>
                <a:cs typeface="微软雅黑"/>
              </a:rPr>
              <a:t>低成本验证：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通过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MVP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测试验证需求，招募种子用户，快速迭代产品功能。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3">
            <a:extLst>
              <a:ext uri="{FF2B5EF4-FFF2-40B4-BE49-F238E27FC236}">
                <a16:creationId xmlns:a16="http://schemas.microsoft.com/office/drawing/2014/main" id="{CA28917E-4C17-4678-85B5-438B06A4227B}"/>
              </a:ext>
            </a:extLst>
          </p:cNvPr>
          <p:cNvGrpSpPr/>
          <p:nvPr/>
        </p:nvGrpSpPr>
        <p:grpSpPr>
          <a:xfrm>
            <a:off x="457558" y="2044708"/>
            <a:ext cx="4682966" cy="829628"/>
            <a:chOff x="610076" y="2726278"/>
            <a:chExt cx="6243955" cy="1106170"/>
          </a:xfrm>
        </p:grpSpPr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55A9CA7A-E75F-47C6-819F-DB26D162EDF6}"/>
                </a:ext>
              </a:extLst>
            </p:cNvPr>
            <p:cNvSpPr/>
            <p:nvPr/>
          </p:nvSpPr>
          <p:spPr>
            <a:xfrm>
              <a:off x="638673" y="2726278"/>
              <a:ext cx="6215380" cy="1106170"/>
            </a:xfrm>
            <a:custGeom>
              <a:avLst/>
              <a:gdLst/>
              <a:ahLst/>
              <a:cxnLst/>
              <a:rect l="l" t="t" r="r" b="b"/>
              <a:pathLst>
                <a:path w="6215380" h="1106170">
                  <a:moveTo>
                    <a:pt x="6108273" y="1105763"/>
                  </a:moveTo>
                  <a:lnTo>
                    <a:pt x="80158" y="1105763"/>
                  </a:lnTo>
                  <a:lnTo>
                    <a:pt x="74579" y="1105030"/>
                  </a:lnTo>
                  <a:lnTo>
                    <a:pt x="33444" y="1082312"/>
                  </a:lnTo>
                  <a:lnTo>
                    <a:pt x="11328" y="1048680"/>
                  </a:lnTo>
                  <a:lnTo>
                    <a:pt x="549" y="1006323"/>
                  </a:lnTo>
                  <a:lnTo>
                    <a:pt x="0" y="998884"/>
                  </a:lnTo>
                  <a:lnTo>
                    <a:pt x="0" y="991373"/>
                  </a:lnTo>
                  <a:lnTo>
                    <a:pt x="0" y="106878"/>
                  </a:lnTo>
                  <a:lnTo>
                    <a:pt x="8686" y="63675"/>
                  </a:lnTo>
                  <a:lnTo>
                    <a:pt x="29111" y="28192"/>
                  </a:lnTo>
                  <a:lnTo>
                    <a:pt x="63529" y="3663"/>
                  </a:lnTo>
                  <a:lnTo>
                    <a:pt x="80158" y="0"/>
                  </a:lnTo>
                  <a:lnTo>
                    <a:pt x="6108273" y="0"/>
                  </a:lnTo>
                  <a:lnTo>
                    <a:pt x="6151476" y="11581"/>
                  </a:lnTo>
                  <a:lnTo>
                    <a:pt x="6186958" y="38814"/>
                  </a:lnTo>
                  <a:lnTo>
                    <a:pt x="6209318" y="77553"/>
                  </a:lnTo>
                  <a:lnTo>
                    <a:pt x="6215151" y="106878"/>
                  </a:lnTo>
                  <a:lnTo>
                    <a:pt x="6215151" y="998884"/>
                  </a:lnTo>
                  <a:lnTo>
                    <a:pt x="6203569" y="1042087"/>
                  </a:lnTo>
                  <a:lnTo>
                    <a:pt x="6176336" y="1077570"/>
                  </a:lnTo>
                  <a:lnTo>
                    <a:pt x="6137598" y="1099930"/>
                  </a:lnTo>
                  <a:lnTo>
                    <a:pt x="6115712" y="1105030"/>
                  </a:lnTo>
                  <a:lnTo>
                    <a:pt x="6108273" y="1105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5E56A825-CFD1-40B2-BE2D-3BFA4F426E16}"/>
                </a:ext>
              </a:extLst>
            </p:cNvPr>
            <p:cNvSpPr/>
            <p:nvPr/>
          </p:nvSpPr>
          <p:spPr>
            <a:xfrm>
              <a:off x="610076" y="2726695"/>
              <a:ext cx="106045" cy="1105535"/>
            </a:xfrm>
            <a:custGeom>
              <a:avLst/>
              <a:gdLst/>
              <a:ahLst/>
              <a:cxnLst/>
              <a:rect l="l" t="t" r="r" b="b"/>
              <a:pathLst>
                <a:path w="106045" h="1105535">
                  <a:moveTo>
                    <a:pt x="105757" y="1104929"/>
                  </a:moveTo>
                  <a:lnTo>
                    <a:pt x="60411" y="1091823"/>
                  </a:lnTo>
                  <a:lnTo>
                    <a:pt x="25920" y="1063489"/>
                  </a:lnTo>
                  <a:lnTo>
                    <a:pt x="4897" y="1024112"/>
                  </a:lnTo>
                  <a:lnTo>
                    <a:pt x="0" y="990957"/>
                  </a:lnTo>
                  <a:lnTo>
                    <a:pt x="0" y="113972"/>
                  </a:lnTo>
                  <a:lnTo>
                    <a:pt x="8707" y="70197"/>
                  </a:lnTo>
                  <a:lnTo>
                    <a:pt x="33503" y="33086"/>
                  </a:lnTo>
                  <a:lnTo>
                    <a:pt x="70613" y="8290"/>
                  </a:lnTo>
                  <a:lnTo>
                    <a:pt x="105756" y="0"/>
                  </a:lnTo>
                  <a:lnTo>
                    <a:pt x="99508" y="2485"/>
                  </a:lnTo>
                  <a:lnTo>
                    <a:pt x="92501" y="8290"/>
                  </a:lnTo>
                  <a:lnTo>
                    <a:pt x="70154" y="41439"/>
                  </a:lnTo>
                  <a:lnTo>
                    <a:pt x="59643" y="80816"/>
                  </a:lnTo>
                  <a:lnTo>
                    <a:pt x="57194" y="113972"/>
                  </a:lnTo>
                  <a:lnTo>
                    <a:pt x="57194" y="990957"/>
                  </a:lnTo>
                  <a:lnTo>
                    <a:pt x="61548" y="1034731"/>
                  </a:lnTo>
                  <a:lnTo>
                    <a:pt x="73946" y="1071842"/>
                  </a:lnTo>
                  <a:lnTo>
                    <a:pt x="99508" y="1102443"/>
                  </a:lnTo>
                  <a:lnTo>
                    <a:pt x="105757" y="110492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3C58E7DF-0794-4028-BCBE-EF908324638B}"/>
                </a:ext>
              </a:extLst>
            </p:cNvPr>
            <p:cNvSpPr/>
            <p:nvPr/>
          </p:nvSpPr>
          <p:spPr>
            <a:xfrm>
              <a:off x="857919" y="301225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70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7">
              <a:extLst>
                <a:ext uri="{FF2B5EF4-FFF2-40B4-BE49-F238E27FC236}">
                  <a16:creationId xmlns:a16="http://schemas.microsoft.com/office/drawing/2014/main" id="{E576BB2B-04F8-4207-81BA-E234248BC06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0438" y="3126641"/>
              <a:ext cx="228778" cy="305038"/>
            </a:xfrm>
            <a:prstGeom prst="rect">
              <a:avLst/>
            </a:prstGeom>
          </p:spPr>
        </p:pic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504D6436-594A-48A7-BEC1-3071C7B4AAA4}"/>
              </a:ext>
            </a:extLst>
          </p:cNvPr>
          <p:cNvSpPr txBox="1"/>
          <p:nvPr/>
        </p:nvSpPr>
        <p:spPr>
          <a:xfrm>
            <a:off x="1177264" y="2122764"/>
            <a:ext cx="3679508" cy="394564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  <a:tabLst>
                <a:tab pos="538163" algn="l"/>
              </a:tabLst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成长</a:t>
            </a:r>
            <a:r>
              <a:rPr sz="1050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期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Growth</a:t>
            </a: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Stage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b="1" kern="0" dirty="0">
                <a:solidFill>
                  <a:srgbClr val="2562EB"/>
                </a:solidFill>
                <a:latin typeface="微软雅黑"/>
                <a:cs typeface="微软雅黑"/>
              </a:rPr>
              <a:t>裂变与扩张：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利用拼团、邀请有礼等社交裂变手段，实现用户规模快速增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长。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9">
            <a:extLst>
              <a:ext uri="{FF2B5EF4-FFF2-40B4-BE49-F238E27FC236}">
                <a16:creationId xmlns:a16="http://schemas.microsoft.com/office/drawing/2014/main" id="{808363B1-1076-473A-8235-92B0E7D93CE4}"/>
              </a:ext>
            </a:extLst>
          </p:cNvPr>
          <p:cNvGrpSpPr/>
          <p:nvPr/>
        </p:nvGrpSpPr>
        <p:grpSpPr>
          <a:xfrm>
            <a:off x="457558" y="3017017"/>
            <a:ext cx="4682966" cy="829628"/>
            <a:chOff x="610076" y="4022690"/>
            <a:chExt cx="6243955" cy="1106170"/>
          </a:xfrm>
        </p:grpSpPr>
        <p:sp>
          <p:nvSpPr>
            <p:cNvPr id="23" name="object 20">
              <a:extLst>
                <a:ext uri="{FF2B5EF4-FFF2-40B4-BE49-F238E27FC236}">
                  <a16:creationId xmlns:a16="http://schemas.microsoft.com/office/drawing/2014/main" id="{EE34F891-32B2-46E7-8C9E-2D0042C512A6}"/>
                </a:ext>
              </a:extLst>
            </p:cNvPr>
            <p:cNvSpPr/>
            <p:nvPr/>
          </p:nvSpPr>
          <p:spPr>
            <a:xfrm>
              <a:off x="638673" y="4022690"/>
              <a:ext cx="6215380" cy="1106170"/>
            </a:xfrm>
            <a:custGeom>
              <a:avLst/>
              <a:gdLst/>
              <a:ahLst/>
              <a:cxnLst/>
              <a:rect l="l" t="t" r="r" b="b"/>
              <a:pathLst>
                <a:path w="6215380" h="1106170">
                  <a:moveTo>
                    <a:pt x="6108273" y="1105763"/>
                  </a:moveTo>
                  <a:lnTo>
                    <a:pt x="80158" y="1105763"/>
                  </a:lnTo>
                  <a:lnTo>
                    <a:pt x="74579" y="1105030"/>
                  </a:lnTo>
                  <a:lnTo>
                    <a:pt x="33444" y="1082312"/>
                  </a:lnTo>
                  <a:lnTo>
                    <a:pt x="11328" y="1048680"/>
                  </a:lnTo>
                  <a:lnTo>
                    <a:pt x="549" y="1006323"/>
                  </a:lnTo>
                  <a:lnTo>
                    <a:pt x="0" y="998884"/>
                  </a:lnTo>
                  <a:lnTo>
                    <a:pt x="0" y="991373"/>
                  </a:lnTo>
                  <a:lnTo>
                    <a:pt x="0" y="106878"/>
                  </a:lnTo>
                  <a:lnTo>
                    <a:pt x="8686" y="63675"/>
                  </a:lnTo>
                  <a:lnTo>
                    <a:pt x="29111" y="28192"/>
                  </a:lnTo>
                  <a:lnTo>
                    <a:pt x="63529" y="3663"/>
                  </a:lnTo>
                  <a:lnTo>
                    <a:pt x="80158" y="0"/>
                  </a:lnTo>
                  <a:lnTo>
                    <a:pt x="6108273" y="0"/>
                  </a:lnTo>
                  <a:lnTo>
                    <a:pt x="6151476" y="11581"/>
                  </a:lnTo>
                  <a:lnTo>
                    <a:pt x="6186958" y="38814"/>
                  </a:lnTo>
                  <a:lnTo>
                    <a:pt x="6209318" y="77553"/>
                  </a:lnTo>
                  <a:lnTo>
                    <a:pt x="6215151" y="106878"/>
                  </a:lnTo>
                  <a:lnTo>
                    <a:pt x="6215151" y="998884"/>
                  </a:lnTo>
                  <a:lnTo>
                    <a:pt x="6203569" y="1042087"/>
                  </a:lnTo>
                  <a:lnTo>
                    <a:pt x="6176336" y="1077570"/>
                  </a:lnTo>
                  <a:lnTo>
                    <a:pt x="6137598" y="1099930"/>
                  </a:lnTo>
                  <a:lnTo>
                    <a:pt x="6115712" y="1105030"/>
                  </a:lnTo>
                  <a:lnTo>
                    <a:pt x="6108273" y="1105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5E3BF873-1053-40AD-A458-948C3D5877BE}"/>
                </a:ext>
              </a:extLst>
            </p:cNvPr>
            <p:cNvSpPr/>
            <p:nvPr/>
          </p:nvSpPr>
          <p:spPr>
            <a:xfrm>
              <a:off x="610076" y="4023107"/>
              <a:ext cx="106045" cy="1105535"/>
            </a:xfrm>
            <a:custGeom>
              <a:avLst/>
              <a:gdLst/>
              <a:ahLst/>
              <a:cxnLst/>
              <a:rect l="l" t="t" r="r" b="b"/>
              <a:pathLst>
                <a:path w="106045" h="1105535">
                  <a:moveTo>
                    <a:pt x="105757" y="1104929"/>
                  </a:moveTo>
                  <a:lnTo>
                    <a:pt x="60411" y="1091823"/>
                  </a:lnTo>
                  <a:lnTo>
                    <a:pt x="25920" y="1063489"/>
                  </a:lnTo>
                  <a:lnTo>
                    <a:pt x="4897" y="1024112"/>
                  </a:lnTo>
                  <a:lnTo>
                    <a:pt x="0" y="990957"/>
                  </a:lnTo>
                  <a:lnTo>
                    <a:pt x="0" y="113972"/>
                  </a:lnTo>
                  <a:lnTo>
                    <a:pt x="8707" y="70197"/>
                  </a:lnTo>
                  <a:lnTo>
                    <a:pt x="33503" y="33086"/>
                  </a:lnTo>
                  <a:lnTo>
                    <a:pt x="70614" y="8289"/>
                  </a:lnTo>
                  <a:lnTo>
                    <a:pt x="105756" y="0"/>
                  </a:lnTo>
                  <a:lnTo>
                    <a:pt x="99508" y="2485"/>
                  </a:lnTo>
                  <a:lnTo>
                    <a:pt x="92501" y="8289"/>
                  </a:lnTo>
                  <a:lnTo>
                    <a:pt x="70154" y="41439"/>
                  </a:lnTo>
                  <a:lnTo>
                    <a:pt x="59643" y="80816"/>
                  </a:lnTo>
                  <a:lnTo>
                    <a:pt x="57194" y="113972"/>
                  </a:lnTo>
                  <a:lnTo>
                    <a:pt x="57194" y="990957"/>
                  </a:lnTo>
                  <a:lnTo>
                    <a:pt x="61548" y="1034731"/>
                  </a:lnTo>
                  <a:lnTo>
                    <a:pt x="73946" y="1071842"/>
                  </a:lnTo>
                  <a:lnTo>
                    <a:pt x="99508" y="1102443"/>
                  </a:lnTo>
                  <a:lnTo>
                    <a:pt x="105757" y="1104929"/>
                  </a:lnTo>
                  <a:close/>
                </a:path>
              </a:pathLst>
            </a:custGeom>
            <a:solidFill>
              <a:srgbClr val="FA913C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2">
              <a:extLst>
                <a:ext uri="{FF2B5EF4-FFF2-40B4-BE49-F238E27FC236}">
                  <a16:creationId xmlns:a16="http://schemas.microsoft.com/office/drawing/2014/main" id="{1525C790-B924-4945-9A8C-52ED48CEEB2A}"/>
                </a:ext>
              </a:extLst>
            </p:cNvPr>
            <p:cNvSpPr/>
            <p:nvPr/>
          </p:nvSpPr>
          <p:spPr>
            <a:xfrm>
              <a:off x="857919" y="430866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70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3">
              <a:extLst>
                <a:ext uri="{FF2B5EF4-FFF2-40B4-BE49-F238E27FC236}">
                  <a16:creationId xmlns:a16="http://schemas.microsoft.com/office/drawing/2014/main" id="{6968E91C-CD48-4292-88B9-2D9A2D1FB66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0906" y="4423052"/>
              <a:ext cx="257375" cy="305038"/>
            </a:xfrm>
            <a:prstGeom prst="rect">
              <a:avLst/>
            </a:prstGeom>
          </p:spPr>
        </p:pic>
      </p:grpSp>
      <p:sp>
        <p:nvSpPr>
          <p:cNvPr id="27" name="object 24">
            <a:extLst>
              <a:ext uri="{FF2B5EF4-FFF2-40B4-BE49-F238E27FC236}">
                <a16:creationId xmlns:a16="http://schemas.microsoft.com/office/drawing/2014/main" id="{F70FC84A-E9D0-4EC0-9FA8-D033A6E652FC}"/>
              </a:ext>
            </a:extLst>
          </p:cNvPr>
          <p:cNvSpPr txBox="1"/>
          <p:nvPr/>
        </p:nvSpPr>
        <p:spPr>
          <a:xfrm>
            <a:off x="1177264" y="3095072"/>
            <a:ext cx="3762851" cy="394564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  <a:tabLst>
                <a:tab pos="538163" algn="l"/>
              </a:tabLst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成熟</a:t>
            </a:r>
            <a:r>
              <a:rPr sz="1050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期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Maturity 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Stage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b="1" kern="0" dirty="0">
                <a:solidFill>
                  <a:srgbClr val="E9580C"/>
                </a:solidFill>
                <a:latin typeface="微软雅黑"/>
                <a:cs typeface="微软雅黑"/>
              </a:rPr>
              <a:t>留存与变现：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开展会员日、跨界合作活动，提升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LTV（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生命周期价值）</a:t>
            </a:r>
            <a:r>
              <a:rPr sz="825" kern="0" spc="-26" dirty="0">
                <a:solidFill>
                  <a:srgbClr val="4A5462"/>
                </a:solidFill>
                <a:latin typeface="微软雅黑"/>
                <a:cs typeface="微软雅黑"/>
              </a:rPr>
              <a:t>与活跃度。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5">
            <a:extLst>
              <a:ext uri="{FF2B5EF4-FFF2-40B4-BE49-F238E27FC236}">
                <a16:creationId xmlns:a16="http://schemas.microsoft.com/office/drawing/2014/main" id="{D5D4C3EF-4E38-408A-B217-CF5FF28646A8}"/>
              </a:ext>
            </a:extLst>
          </p:cNvPr>
          <p:cNvGrpSpPr/>
          <p:nvPr/>
        </p:nvGrpSpPr>
        <p:grpSpPr>
          <a:xfrm>
            <a:off x="457558" y="3989327"/>
            <a:ext cx="4682966" cy="686752"/>
            <a:chOff x="610076" y="5319102"/>
            <a:chExt cx="6243955" cy="915669"/>
          </a:xfrm>
        </p:grpSpPr>
        <p:sp>
          <p:nvSpPr>
            <p:cNvPr id="29" name="object 26">
              <a:extLst>
                <a:ext uri="{FF2B5EF4-FFF2-40B4-BE49-F238E27FC236}">
                  <a16:creationId xmlns:a16="http://schemas.microsoft.com/office/drawing/2014/main" id="{131E7D4D-1224-458D-837B-FCF6DEA931D8}"/>
                </a:ext>
              </a:extLst>
            </p:cNvPr>
            <p:cNvSpPr/>
            <p:nvPr/>
          </p:nvSpPr>
          <p:spPr>
            <a:xfrm>
              <a:off x="638673" y="5319102"/>
              <a:ext cx="6215380" cy="915669"/>
            </a:xfrm>
            <a:custGeom>
              <a:avLst/>
              <a:gdLst/>
              <a:ahLst/>
              <a:cxnLst/>
              <a:rect l="l" t="t" r="r" b="b"/>
              <a:pathLst>
                <a:path w="6215380" h="915670">
                  <a:moveTo>
                    <a:pt x="6108273" y="915114"/>
                  </a:moveTo>
                  <a:lnTo>
                    <a:pt x="80158" y="915114"/>
                  </a:lnTo>
                  <a:lnTo>
                    <a:pt x="74579" y="914381"/>
                  </a:lnTo>
                  <a:lnTo>
                    <a:pt x="33444" y="891663"/>
                  </a:lnTo>
                  <a:lnTo>
                    <a:pt x="11328" y="858031"/>
                  </a:lnTo>
                  <a:lnTo>
                    <a:pt x="549" y="815674"/>
                  </a:lnTo>
                  <a:lnTo>
                    <a:pt x="0" y="808236"/>
                  </a:lnTo>
                  <a:lnTo>
                    <a:pt x="0" y="800725"/>
                  </a:lnTo>
                  <a:lnTo>
                    <a:pt x="0" y="106878"/>
                  </a:lnTo>
                  <a:lnTo>
                    <a:pt x="8686" y="63675"/>
                  </a:lnTo>
                  <a:lnTo>
                    <a:pt x="29111" y="28192"/>
                  </a:lnTo>
                  <a:lnTo>
                    <a:pt x="63529" y="3663"/>
                  </a:lnTo>
                  <a:lnTo>
                    <a:pt x="80158" y="0"/>
                  </a:lnTo>
                  <a:lnTo>
                    <a:pt x="6108273" y="0"/>
                  </a:lnTo>
                  <a:lnTo>
                    <a:pt x="6151476" y="11581"/>
                  </a:lnTo>
                  <a:lnTo>
                    <a:pt x="6186958" y="38814"/>
                  </a:lnTo>
                  <a:lnTo>
                    <a:pt x="6209318" y="77553"/>
                  </a:lnTo>
                  <a:lnTo>
                    <a:pt x="6215151" y="106878"/>
                  </a:lnTo>
                  <a:lnTo>
                    <a:pt x="6215151" y="808236"/>
                  </a:lnTo>
                  <a:lnTo>
                    <a:pt x="6203569" y="851439"/>
                  </a:lnTo>
                  <a:lnTo>
                    <a:pt x="6176336" y="886921"/>
                  </a:lnTo>
                  <a:lnTo>
                    <a:pt x="6137598" y="909281"/>
                  </a:lnTo>
                  <a:lnTo>
                    <a:pt x="6115712" y="914381"/>
                  </a:lnTo>
                  <a:lnTo>
                    <a:pt x="6108273" y="915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7">
              <a:extLst>
                <a:ext uri="{FF2B5EF4-FFF2-40B4-BE49-F238E27FC236}">
                  <a16:creationId xmlns:a16="http://schemas.microsoft.com/office/drawing/2014/main" id="{DD61023B-9498-4BB2-A2BC-E18B7435EC61}"/>
                </a:ext>
              </a:extLst>
            </p:cNvPr>
            <p:cNvSpPr/>
            <p:nvPr/>
          </p:nvSpPr>
          <p:spPr>
            <a:xfrm>
              <a:off x="610076" y="5319519"/>
              <a:ext cx="106045" cy="914400"/>
            </a:xfrm>
            <a:custGeom>
              <a:avLst/>
              <a:gdLst/>
              <a:ahLst/>
              <a:cxnLst/>
              <a:rect l="l" t="t" r="r" b="b"/>
              <a:pathLst>
                <a:path w="106045" h="914400">
                  <a:moveTo>
                    <a:pt x="105757" y="914280"/>
                  </a:moveTo>
                  <a:lnTo>
                    <a:pt x="60411" y="901174"/>
                  </a:lnTo>
                  <a:lnTo>
                    <a:pt x="25920" y="872839"/>
                  </a:lnTo>
                  <a:lnTo>
                    <a:pt x="4897" y="833463"/>
                  </a:lnTo>
                  <a:lnTo>
                    <a:pt x="0" y="800308"/>
                  </a:lnTo>
                  <a:lnTo>
                    <a:pt x="0" y="113972"/>
                  </a:lnTo>
                  <a:lnTo>
                    <a:pt x="8707" y="70197"/>
                  </a:lnTo>
                  <a:lnTo>
                    <a:pt x="33503" y="33086"/>
                  </a:lnTo>
                  <a:lnTo>
                    <a:pt x="70614" y="8290"/>
                  </a:lnTo>
                  <a:lnTo>
                    <a:pt x="105756" y="0"/>
                  </a:lnTo>
                  <a:lnTo>
                    <a:pt x="99508" y="2485"/>
                  </a:lnTo>
                  <a:lnTo>
                    <a:pt x="92501" y="8290"/>
                  </a:lnTo>
                  <a:lnTo>
                    <a:pt x="70154" y="41439"/>
                  </a:lnTo>
                  <a:lnTo>
                    <a:pt x="59643" y="80816"/>
                  </a:lnTo>
                  <a:lnTo>
                    <a:pt x="57194" y="113972"/>
                  </a:lnTo>
                  <a:lnTo>
                    <a:pt x="57194" y="800308"/>
                  </a:lnTo>
                  <a:lnTo>
                    <a:pt x="61548" y="844082"/>
                  </a:lnTo>
                  <a:lnTo>
                    <a:pt x="73946" y="881193"/>
                  </a:lnTo>
                  <a:lnTo>
                    <a:pt x="99508" y="911794"/>
                  </a:lnTo>
                  <a:lnTo>
                    <a:pt x="105757" y="914280"/>
                  </a:lnTo>
                  <a:close/>
                </a:path>
              </a:pathLst>
            </a:custGeom>
            <a:solidFill>
              <a:srgbClr val="9CA2A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8">
              <a:extLst>
                <a:ext uri="{FF2B5EF4-FFF2-40B4-BE49-F238E27FC236}">
                  <a16:creationId xmlns:a16="http://schemas.microsoft.com/office/drawing/2014/main" id="{8DFF3EB9-4FCF-46ED-B1BE-215FDCA93C36}"/>
                </a:ext>
              </a:extLst>
            </p:cNvPr>
            <p:cNvSpPr/>
            <p:nvPr/>
          </p:nvSpPr>
          <p:spPr>
            <a:xfrm>
              <a:off x="857919" y="550975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9">
              <a:extLst>
                <a:ext uri="{FF2B5EF4-FFF2-40B4-BE49-F238E27FC236}">
                  <a16:creationId xmlns:a16="http://schemas.microsoft.com/office/drawing/2014/main" id="{CEA3180C-527F-466B-A49E-ACBB6D3405D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0438" y="5624140"/>
              <a:ext cx="228778" cy="305038"/>
            </a:xfrm>
            <a:prstGeom prst="rect">
              <a:avLst/>
            </a:prstGeom>
          </p:spPr>
        </p:pic>
      </p:grpSp>
      <p:sp>
        <p:nvSpPr>
          <p:cNvPr id="33" name="object 30">
            <a:extLst>
              <a:ext uri="{FF2B5EF4-FFF2-40B4-BE49-F238E27FC236}">
                <a16:creationId xmlns:a16="http://schemas.microsoft.com/office/drawing/2014/main" id="{B4123928-BF89-4E54-8848-2AAA96898D5D}"/>
              </a:ext>
            </a:extLst>
          </p:cNvPr>
          <p:cNvSpPr txBox="1"/>
          <p:nvPr/>
        </p:nvSpPr>
        <p:spPr>
          <a:xfrm>
            <a:off x="1177264" y="4074530"/>
            <a:ext cx="3794284" cy="412453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  <a:tabLst>
                <a:tab pos="538163" algn="l"/>
              </a:tabLst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衰退</a:t>
            </a:r>
            <a:r>
              <a:rPr sz="1050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期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Decline</a:t>
            </a:r>
            <a:r>
              <a:rPr sz="713" kern="0" spc="-30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Stage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8"/>
              </a:spcBef>
            </a:pPr>
            <a:r>
              <a:rPr sz="825" b="1" kern="0" dirty="0">
                <a:solidFill>
                  <a:srgbClr val="4A5462"/>
                </a:solidFill>
                <a:latin typeface="微软雅黑"/>
                <a:cs typeface="微软雅黑"/>
              </a:rPr>
              <a:t>唤醒与挽留：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实施流失召回策略，通过积分清仓、回归礼包挖掘长尾价值。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31">
            <a:extLst>
              <a:ext uri="{FF2B5EF4-FFF2-40B4-BE49-F238E27FC236}">
                <a16:creationId xmlns:a16="http://schemas.microsoft.com/office/drawing/2014/main" id="{D8231A99-4F52-4A7E-AF08-D4E4F5FE5719}"/>
              </a:ext>
            </a:extLst>
          </p:cNvPr>
          <p:cNvGrpSpPr/>
          <p:nvPr/>
        </p:nvGrpSpPr>
        <p:grpSpPr>
          <a:xfrm>
            <a:off x="5426343" y="1086698"/>
            <a:ext cx="3267551" cy="972503"/>
            <a:chOff x="7235123" y="1448931"/>
            <a:chExt cx="4356735" cy="1296670"/>
          </a:xfrm>
        </p:grpSpPr>
        <p:pic>
          <p:nvPicPr>
            <p:cNvPr id="35" name="object 32">
              <a:extLst>
                <a:ext uri="{FF2B5EF4-FFF2-40B4-BE49-F238E27FC236}">
                  <a16:creationId xmlns:a16="http://schemas.microsoft.com/office/drawing/2014/main" id="{45F9557A-0574-4166-9BEA-761B6652C18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35123" y="1448931"/>
              <a:ext cx="4356326" cy="1296412"/>
            </a:xfrm>
            <a:prstGeom prst="rect">
              <a:avLst/>
            </a:prstGeom>
          </p:spPr>
        </p:pic>
        <p:sp>
          <p:nvSpPr>
            <p:cNvPr id="36" name="object 33">
              <a:extLst>
                <a:ext uri="{FF2B5EF4-FFF2-40B4-BE49-F238E27FC236}">
                  <a16:creationId xmlns:a16="http://schemas.microsoft.com/office/drawing/2014/main" id="{DC9F7CFE-25A0-4462-B588-3E4EFF87AD46}"/>
                </a:ext>
              </a:extLst>
            </p:cNvPr>
            <p:cNvSpPr/>
            <p:nvPr/>
          </p:nvSpPr>
          <p:spPr>
            <a:xfrm>
              <a:off x="9113014" y="2097137"/>
              <a:ext cx="610235" cy="38735"/>
            </a:xfrm>
            <a:custGeom>
              <a:avLst/>
              <a:gdLst/>
              <a:ahLst/>
              <a:cxnLst/>
              <a:rect l="l" t="t" r="r" b="b"/>
              <a:pathLst>
                <a:path w="610234" h="38735">
                  <a:moveTo>
                    <a:pt x="593539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3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593539" y="0"/>
                  </a:lnTo>
                  <a:lnTo>
                    <a:pt x="610076" y="16536"/>
                  </a:lnTo>
                  <a:lnTo>
                    <a:pt x="610076" y="21593"/>
                  </a:lnTo>
                  <a:lnTo>
                    <a:pt x="595971" y="37645"/>
                  </a:lnTo>
                  <a:lnTo>
                    <a:pt x="593539" y="38129"/>
                  </a:lnTo>
                  <a:close/>
                </a:path>
              </a:pathLst>
            </a:custGeom>
            <a:solidFill>
              <a:srgbClr val="FDDF4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34">
              <a:extLst>
                <a:ext uri="{FF2B5EF4-FFF2-40B4-BE49-F238E27FC236}">
                  <a16:creationId xmlns:a16="http://schemas.microsoft.com/office/drawing/2014/main" id="{DA73686E-F8DB-4043-AE12-44EAF4B9C4A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31716" y="1677709"/>
              <a:ext cx="285973" cy="343167"/>
            </a:xfrm>
            <a:prstGeom prst="rect">
              <a:avLst/>
            </a:prstGeom>
          </p:spPr>
        </p:pic>
      </p:grpSp>
      <p:sp>
        <p:nvSpPr>
          <p:cNvPr id="38" name="object 35">
            <a:extLst>
              <a:ext uri="{FF2B5EF4-FFF2-40B4-BE49-F238E27FC236}">
                <a16:creationId xmlns:a16="http://schemas.microsoft.com/office/drawing/2014/main" id="{5A468C5F-C007-4A0D-A059-9095E82EFE9D}"/>
              </a:ext>
            </a:extLst>
          </p:cNvPr>
          <p:cNvSpPr txBox="1"/>
          <p:nvPr/>
        </p:nvSpPr>
        <p:spPr>
          <a:xfrm>
            <a:off x="6841322" y="1263056"/>
            <a:ext cx="731520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41" dirty="0">
                <a:solidFill>
                  <a:srgbClr val="FFFFFF"/>
                </a:solidFill>
                <a:latin typeface="微软雅黑"/>
                <a:cs typeface="微软雅黑"/>
              </a:rPr>
              <a:t>核心逻辑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36">
            <a:extLst>
              <a:ext uri="{FF2B5EF4-FFF2-40B4-BE49-F238E27FC236}">
                <a16:creationId xmlns:a16="http://schemas.microsoft.com/office/drawing/2014/main" id="{DFEB78BA-5D24-49C6-975F-4BBF1E7D5BA5}"/>
              </a:ext>
            </a:extLst>
          </p:cNvPr>
          <p:cNvSpPr txBox="1"/>
          <p:nvPr/>
        </p:nvSpPr>
        <p:spPr>
          <a:xfrm>
            <a:off x="6019707" y="1684867"/>
            <a:ext cx="2083118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dirty="0">
                <a:solidFill>
                  <a:srgbClr val="FFFFFF"/>
                </a:solidFill>
                <a:latin typeface="微软雅黑"/>
                <a:cs typeface="微软雅黑"/>
              </a:rPr>
              <a:t>以 </a:t>
            </a:r>
            <a:r>
              <a:rPr sz="1050" b="1" kern="0" spc="-8" dirty="0">
                <a:solidFill>
                  <a:srgbClr val="FDDF46"/>
                </a:solidFill>
                <a:latin typeface="微软雅黑"/>
                <a:cs typeface="微软雅黑"/>
              </a:rPr>
              <a:t>用户需求 </a:t>
            </a:r>
            <a:r>
              <a:rPr sz="938" kern="0" spc="-4" dirty="0">
                <a:solidFill>
                  <a:srgbClr val="FFFFFF"/>
                </a:solidFill>
                <a:latin typeface="微软雅黑"/>
                <a:cs typeface="微软雅黑"/>
              </a:rPr>
              <a:t>为核心制定差异化策略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37">
            <a:extLst>
              <a:ext uri="{FF2B5EF4-FFF2-40B4-BE49-F238E27FC236}">
                <a16:creationId xmlns:a16="http://schemas.microsoft.com/office/drawing/2014/main" id="{445228A3-A738-4A94-BA1B-719D4EE22343}"/>
              </a:ext>
            </a:extLst>
          </p:cNvPr>
          <p:cNvGrpSpPr/>
          <p:nvPr/>
        </p:nvGrpSpPr>
        <p:grpSpPr>
          <a:xfrm>
            <a:off x="5426343" y="2230591"/>
            <a:ext cx="3267551" cy="2574131"/>
            <a:chOff x="7235123" y="2974121"/>
            <a:chExt cx="4356735" cy="3432175"/>
          </a:xfrm>
        </p:grpSpPr>
        <p:sp>
          <p:nvSpPr>
            <p:cNvPr id="41" name="object 38">
              <a:extLst>
                <a:ext uri="{FF2B5EF4-FFF2-40B4-BE49-F238E27FC236}">
                  <a16:creationId xmlns:a16="http://schemas.microsoft.com/office/drawing/2014/main" id="{2DAD207A-6520-4489-9AB2-5EA530A9782F}"/>
                </a:ext>
              </a:extLst>
            </p:cNvPr>
            <p:cNvSpPr/>
            <p:nvPr/>
          </p:nvSpPr>
          <p:spPr>
            <a:xfrm>
              <a:off x="7254188" y="2993186"/>
              <a:ext cx="4318635" cy="3394075"/>
            </a:xfrm>
            <a:custGeom>
              <a:avLst/>
              <a:gdLst/>
              <a:ahLst/>
              <a:cxnLst/>
              <a:rect l="l" t="t" r="r" b="b"/>
              <a:pathLst>
                <a:path w="4318634" h="3394075">
                  <a:moveTo>
                    <a:pt x="0" y="3298224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8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37160" y="19542"/>
                  </a:lnTo>
                  <a:lnTo>
                    <a:pt x="42365" y="16065"/>
                  </a:lnTo>
                  <a:lnTo>
                    <a:pt x="47569" y="12587"/>
                  </a:lnTo>
                  <a:lnTo>
                    <a:pt x="53062" y="9651"/>
                  </a:lnTo>
                  <a:lnTo>
                    <a:pt x="58845" y="7255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222871" y="0"/>
                  </a:lnTo>
                  <a:lnTo>
                    <a:pt x="4229130" y="0"/>
                  </a:lnTo>
                  <a:lnTo>
                    <a:pt x="4235329" y="610"/>
                  </a:lnTo>
                  <a:lnTo>
                    <a:pt x="4241468" y="1831"/>
                  </a:lnTo>
                  <a:lnTo>
                    <a:pt x="4247607" y="3052"/>
                  </a:lnTo>
                  <a:lnTo>
                    <a:pt x="4285850" y="23493"/>
                  </a:lnTo>
                  <a:lnTo>
                    <a:pt x="4302130" y="42364"/>
                  </a:lnTo>
                  <a:lnTo>
                    <a:pt x="4305607" y="47568"/>
                  </a:lnTo>
                  <a:lnTo>
                    <a:pt x="4318195" y="89065"/>
                  </a:lnTo>
                  <a:lnTo>
                    <a:pt x="4318196" y="95324"/>
                  </a:lnTo>
                  <a:lnTo>
                    <a:pt x="4318196" y="3298224"/>
                  </a:lnTo>
                  <a:lnTo>
                    <a:pt x="4308544" y="3340485"/>
                  </a:lnTo>
                  <a:lnTo>
                    <a:pt x="4281035" y="3374006"/>
                  </a:lnTo>
                  <a:lnTo>
                    <a:pt x="4241468" y="3391716"/>
                  </a:lnTo>
                  <a:lnTo>
                    <a:pt x="4235329" y="3392938"/>
                  </a:lnTo>
                  <a:lnTo>
                    <a:pt x="4229130" y="3393549"/>
                  </a:lnTo>
                  <a:lnTo>
                    <a:pt x="4222871" y="3393549"/>
                  </a:lnTo>
                  <a:lnTo>
                    <a:pt x="95324" y="3393549"/>
                  </a:lnTo>
                  <a:lnTo>
                    <a:pt x="89065" y="3393549"/>
                  </a:lnTo>
                  <a:lnTo>
                    <a:pt x="82866" y="3392938"/>
                  </a:lnTo>
                  <a:lnTo>
                    <a:pt x="76727" y="3391717"/>
                  </a:lnTo>
                  <a:lnTo>
                    <a:pt x="70588" y="3390495"/>
                  </a:lnTo>
                  <a:lnTo>
                    <a:pt x="64627" y="3388687"/>
                  </a:lnTo>
                  <a:lnTo>
                    <a:pt x="58845" y="3386292"/>
                  </a:lnTo>
                  <a:lnTo>
                    <a:pt x="53062" y="3383897"/>
                  </a:lnTo>
                  <a:lnTo>
                    <a:pt x="27919" y="3365629"/>
                  </a:lnTo>
                  <a:lnTo>
                    <a:pt x="23494" y="3361203"/>
                  </a:lnTo>
                  <a:lnTo>
                    <a:pt x="3052" y="3322959"/>
                  </a:lnTo>
                  <a:lnTo>
                    <a:pt x="0" y="3304483"/>
                  </a:lnTo>
                  <a:lnTo>
                    <a:pt x="0" y="3298224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39">
              <a:extLst>
                <a:ext uri="{FF2B5EF4-FFF2-40B4-BE49-F238E27FC236}">
                  <a16:creationId xmlns:a16="http://schemas.microsoft.com/office/drawing/2014/main" id="{64433699-D601-4C4E-9AFE-1EB888082E0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73253" y="3012251"/>
              <a:ext cx="4280067" cy="3355419"/>
            </a:xfrm>
            <a:prstGeom prst="rect">
              <a:avLst/>
            </a:prstGeom>
          </p:spPr>
        </p:pic>
        <p:sp>
          <p:nvSpPr>
            <p:cNvPr id="43" name="object 40">
              <a:extLst>
                <a:ext uri="{FF2B5EF4-FFF2-40B4-BE49-F238E27FC236}">
                  <a16:creationId xmlns:a16="http://schemas.microsoft.com/office/drawing/2014/main" id="{1661443F-89FA-45DC-85B4-77358A2E956D}"/>
                </a:ext>
              </a:extLst>
            </p:cNvPr>
            <p:cNvSpPr/>
            <p:nvPr/>
          </p:nvSpPr>
          <p:spPr>
            <a:xfrm>
              <a:off x="7273253" y="5871984"/>
              <a:ext cx="4280535" cy="495934"/>
            </a:xfrm>
            <a:custGeom>
              <a:avLst/>
              <a:gdLst/>
              <a:ahLst/>
              <a:cxnLst/>
              <a:rect l="l" t="t" r="r" b="b"/>
              <a:pathLst>
                <a:path w="4280534" h="495935">
                  <a:moveTo>
                    <a:pt x="4203807" y="495686"/>
                  </a:moveTo>
                  <a:lnTo>
                    <a:pt x="76259" y="495686"/>
                  </a:lnTo>
                  <a:lnTo>
                    <a:pt x="68747" y="495324"/>
                  </a:lnTo>
                  <a:lnTo>
                    <a:pt x="27903" y="478405"/>
                  </a:lnTo>
                  <a:lnTo>
                    <a:pt x="3264" y="441530"/>
                  </a:lnTo>
                  <a:lnTo>
                    <a:pt x="0" y="419427"/>
                  </a:lnTo>
                  <a:lnTo>
                    <a:pt x="0" y="0"/>
                  </a:lnTo>
                  <a:lnTo>
                    <a:pt x="4280067" y="0"/>
                  </a:lnTo>
                  <a:lnTo>
                    <a:pt x="4280066" y="419427"/>
                  </a:lnTo>
                  <a:lnTo>
                    <a:pt x="4267224" y="461802"/>
                  </a:lnTo>
                  <a:lnTo>
                    <a:pt x="4232989" y="489881"/>
                  </a:lnTo>
                  <a:lnTo>
                    <a:pt x="4203807" y="495686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41">
              <a:extLst>
                <a:ext uri="{FF2B5EF4-FFF2-40B4-BE49-F238E27FC236}">
                  <a16:creationId xmlns:a16="http://schemas.microsoft.com/office/drawing/2014/main" id="{B9650C8D-861D-4CDE-8FDB-13A3EE59C1A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25772" y="6053100"/>
              <a:ext cx="133454" cy="133454"/>
            </a:xfrm>
            <a:prstGeom prst="rect">
              <a:avLst/>
            </a:prstGeom>
          </p:spPr>
        </p:pic>
      </p:grpSp>
      <p:sp>
        <p:nvSpPr>
          <p:cNvPr id="45" name="object 42">
            <a:extLst>
              <a:ext uri="{FF2B5EF4-FFF2-40B4-BE49-F238E27FC236}">
                <a16:creationId xmlns:a16="http://schemas.microsoft.com/office/drawing/2014/main" id="{0A42D976-43C3-455F-A57C-6B19D2D0D1F1}"/>
              </a:ext>
            </a:extLst>
          </p:cNvPr>
          <p:cNvSpPr txBox="1"/>
          <p:nvPr/>
        </p:nvSpPr>
        <p:spPr>
          <a:xfrm>
            <a:off x="5719435" y="4516001"/>
            <a:ext cx="107870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Product</a:t>
            </a:r>
            <a:r>
              <a:rPr sz="713" kern="0" spc="-3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Lifecycle</a:t>
            </a:r>
            <a:r>
              <a:rPr sz="713" kern="0" spc="-34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spc="-8" dirty="0">
                <a:solidFill>
                  <a:srgbClr val="FFFFFF"/>
                </a:solidFill>
                <a:latin typeface="微软雅黑"/>
                <a:cs typeface="微软雅黑 Light"/>
              </a:rPr>
              <a:t>Curve</a:t>
            </a:r>
            <a:endParaRPr sz="788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</p:spTree>
    <p:extLst>
      <p:ext uri="{BB962C8B-B14F-4D97-AF65-F5344CB8AC3E}">
        <p14:creationId xmlns:p14="http://schemas.microsoft.com/office/powerpoint/2010/main" val="1152905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三大常见活动形式案例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活动全周期运营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6A20DE3A-D9F7-4F49-A30D-CC5E56992BB5}"/>
              </a:ext>
            </a:extLst>
          </p:cNvPr>
          <p:cNvGrpSpPr/>
          <p:nvPr/>
        </p:nvGrpSpPr>
        <p:grpSpPr>
          <a:xfrm>
            <a:off x="443380" y="1220394"/>
            <a:ext cx="2595563" cy="3718084"/>
            <a:chOff x="610076" y="1448931"/>
            <a:chExt cx="3460750" cy="4957445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E41723C6-B82F-40B5-9F32-C51B3FBC3E17}"/>
                </a:ext>
              </a:extLst>
            </p:cNvPr>
            <p:cNvSpPr/>
            <p:nvPr/>
          </p:nvSpPr>
          <p:spPr>
            <a:xfrm>
              <a:off x="610076" y="1467996"/>
              <a:ext cx="3460750" cy="4938395"/>
            </a:xfrm>
            <a:custGeom>
              <a:avLst/>
              <a:gdLst/>
              <a:ahLst/>
              <a:cxnLst/>
              <a:rect l="l" t="t" r="r" b="b"/>
              <a:pathLst>
                <a:path w="3460750" h="4938395">
                  <a:moveTo>
                    <a:pt x="3353397" y="4937804"/>
                  </a:moveTo>
                  <a:lnTo>
                    <a:pt x="106878" y="4937804"/>
                  </a:lnTo>
                  <a:lnTo>
                    <a:pt x="99439" y="4937071"/>
                  </a:lnTo>
                  <a:lnTo>
                    <a:pt x="57083" y="4922699"/>
                  </a:lnTo>
                  <a:lnTo>
                    <a:pt x="23450" y="4893211"/>
                  </a:lnTo>
                  <a:lnTo>
                    <a:pt x="3663" y="4853097"/>
                  </a:lnTo>
                  <a:lnTo>
                    <a:pt x="0" y="4830926"/>
                  </a:lnTo>
                  <a:lnTo>
                    <a:pt x="0" y="4823415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3353397" y="0"/>
                  </a:lnTo>
                  <a:lnTo>
                    <a:pt x="3396600" y="9651"/>
                  </a:lnTo>
                  <a:lnTo>
                    <a:pt x="3432083" y="32345"/>
                  </a:lnTo>
                  <a:lnTo>
                    <a:pt x="3454443" y="64627"/>
                  </a:lnTo>
                  <a:lnTo>
                    <a:pt x="3460276" y="89065"/>
                  </a:lnTo>
                  <a:lnTo>
                    <a:pt x="3460276" y="4830926"/>
                  </a:lnTo>
                  <a:lnTo>
                    <a:pt x="3448694" y="4874129"/>
                  </a:lnTo>
                  <a:lnTo>
                    <a:pt x="3421461" y="4909612"/>
                  </a:lnTo>
                  <a:lnTo>
                    <a:pt x="3382722" y="4931971"/>
                  </a:lnTo>
                  <a:lnTo>
                    <a:pt x="3360836" y="4937071"/>
                  </a:lnTo>
                  <a:lnTo>
                    <a:pt x="3353397" y="4937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446C06C9-1A74-4323-BFE3-88C7137983AF}"/>
                </a:ext>
              </a:extLst>
            </p:cNvPr>
            <p:cNvSpPr/>
            <p:nvPr/>
          </p:nvSpPr>
          <p:spPr>
            <a:xfrm>
              <a:off x="610076" y="1448931"/>
              <a:ext cx="3460750" cy="114935"/>
            </a:xfrm>
            <a:custGeom>
              <a:avLst/>
              <a:gdLst/>
              <a:ahLst/>
              <a:cxnLst/>
              <a:rect l="l" t="t" r="r" b="b"/>
              <a:pathLst>
                <a:path w="3460750" h="114934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4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3345887" y="0"/>
                  </a:lnTo>
                  <a:lnTo>
                    <a:pt x="3389661" y="8707"/>
                  </a:lnTo>
                  <a:lnTo>
                    <a:pt x="3426772" y="33503"/>
                  </a:lnTo>
                  <a:lnTo>
                    <a:pt x="3430972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7"/>
                  </a:lnTo>
                  <a:lnTo>
                    <a:pt x="0" y="114389"/>
                  </a:lnTo>
                  <a:close/>
                </a:path>
                <a:path w="3460750" h="114934">
                  <a:moveTo>
                    <a:pt x="3460276" y="114389"/>
                  </a:moveTo>
                  <a:lnTo>
                    <a:pt x="3446753" y="78404"/>
                  </a:lnTo>
                  <a:lnTo>
                    <a:pt x="3409449" y="50969"/>
                  </a:lnTo>
                  <a:lnTo>
                    <a:pt x="3368207" y="39580"/>
                  </a:lnTo>
                  <a:lnTo>
                    <a:pt x="3345887" y="38129"/>
                  </a:lnTo>
                  <a:lnTo>
                    <a:pt x="3430972" y="38129"/>
                  </a:lnTo>
                  <a:lnTo>
                    <a:pt x="3451568" y="70614"/>
                  </a:lnTo>
                  <a:lnTo>
                    <a:pt x="3459732" y="103120"/>
                  </a:lnTo>
                  <a:lnTo>
                    <a:pt x="3460276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C67FB3B7-9A89-4C21-8EF0-1E23B977F874}"/>
                </a:ext>
              </a:extLst>
            </p:cNvPr>
            <p:cNvSpPr/>
            <p:nvPr/>
          </p:nvSpPr>
          <p:spPr>
            <a:xfrm>
              <a:off x="838854" y="1715839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1">
              <a:extLst>
                <a:ext uri="{FF2B5EF4-FFF2-40B4-BE49-F238E27FC236}">
                  <a16:creationId xmlns:a16="http://schemas.microsoft.com/office/drawing/2014/main" id="{54A97DDF-C86D-4A4C-B55B-2505FB8474D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3244" y="1811163"/>
              <a:ext cx="238311" cy="266908"/>
            </a:xfrm>
            <a:prstGeom prst="rect">
              <a:avLst/>
            </a:prstGeom>
          </p:spPr>
        </p:pic>
      </p:grpSp>
      <p:sp>
        <p:nvSpPr>
          <p:cNvPr id="11" name="object 12">
            <a:extLst>
              <a:ext uri="{FF2B5EF4-FFF2-40B4-BE49-F238E27FC236}">
                <a16:creationId xmlns:a16="http://schemas.microsoft.com/office/drawing/2014/main" id="{4451643B-53C0-47EC-BD37-52A2332682C9}"/>
              </a:ext>
            </a:extLst>
          </p:cNvPr>
          <p:cNvSpPr txBox="1"/>
          <p:nvPr/>
        </p:nvSpPr>
        <p:spPr>
          <a:xfrm>
            <a:off x="1062996" y="1377345"/>
            <a:ext cx="986790" cy="347917"/>
          </a:xfrm>
          <a:prstGeom prst="rect">
            <a:avLst/>
          </a:prstGeom>
        </p:spPr>
        <p:txBody>
          <a:bodyPr vert="horz" wrap="square" lIns="0" tIns="50483" rIns="0" bIns="0" rtlCol="0">
            <a:spAutoFit/>
          </a:bodyPr>
          <a:lstStyle/>
          <a:p>
            <a:pPr marL="9525" defTabSz="685800">
              <a:spcBef>
                <a:spcPts val="39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裂变类活动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25"/>
              </a:spcBef>
            </a:pP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拼团 · 助力 ·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 邀请有礼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3">
            <a:extLst>
              <a:ext uri="{FF2B5EF4-FFF2-40B4-BE49-F238E27FC236}">
                <a16:creationId xmlns:a16="http://schemas.microsoft.com/office/drawing/2014/main" id="{EE8796C9-34D3-41B9-BDC2-EE558CB9C765}"/>
              </a:ext>
            </a:extLst>
          </p:cNvPr>
          <p:cNvGrpSpPr/>
          <p:nvPr/>
        </p:nvGrpSpPr>
        <p:grpSpPr>
          <a:xfrm>
            <a:off x="614729" y="3393555"/>
            <a:ext cx="2252663" cy="1373504"/>
            <a:chOff x="838541" y="4346479"/>
            <a:chExt cx="3003550" cy="1831339"/>
          </a:xfrm>
        </p:grpSpPr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39F6652E-4643-4E86-B925-886C2499459C}"/>
                </a:ext>
              </a:extLst>
            </p:cNvPr>
            <p:cNvSpPr/>
            <p:nvPr/>
          </p:nvSpPr>
          <p:spPr>
            <a:xfrm>
              <a:off x="843621" y="4351559"/>
              <a:ext cx="2993390" cy="1821180"/>
            </a:xfrm>
            <a:custGeom>
              <a:avLst/>
              <a:gdLst/>
              <a:ahLst/>
              <a:cxnLst/>
              <a:rect l="l" t="t" r="r" b="b"/>
              <a:pathLst>
                <a:path w="2993390" h="1821179">
                  <a:moveTo>
                    <a:pt x="2926387" y="1820695"/>
                  </a:moveTo>
                  <a:lnTo>
                    <a:pt x="66799" y="1820695"/>
                  </a:lnTo>
                  <a:lnTo>
                    <a:pt x="62149" y="1820237"/>
                  </a:lnTo>
                  <a:lnTo>
                    <a:pt x="24259" y="1803075"/>
                  </a:lnTo>
                  <a:lnTo>
                    <a:pt x="2289" y="1767754"/>
                  </a:lnTo>
                  <a:lnTo>
                    <a:pt x="0" y="1753896"/>
                  </a:lnTo>
                  <a:lnTo>
                    <a:pt x="0" y="1749202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2926387" y="0"/>
                  </a:lnTo>
                  <a:lnTo>
                    <a:pt x="2965316" y="14656"/>
                  </a:lnTo>
                  <a:lnTo>
                    <a:pt x="2989540" y="48470"/>
                  </a:lnTo>
                  <a:lnTo>
                    <a:pt x="2993186" y="66798"/>
                  </a:lnTo>
                  <a:lnTo>
                    <a:pt x="2993186" y="1753896"/>
                  </a:lnTo>
                  <a:lnTo>
                    <a:pt x="2978529" y="1792824"/>
                  </a:lnTo>
                  <a:lnTo>
                    <a:pt x="2944715" y="1817049"/>
                  </a:lnTo>
                  <a:lnTo>
                    <a:pt x="2931036" y="1820237"/>
                  </a:lnTo>
                  <a:lnTo>
                    <a:pt x="2926387" y="1820695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5248DAC2-3BA4-43D7-BF7F-18129BD6FBBF}"/>
                </a:ext>
              </a:extLst>
            </p:cNvPr>
            <p:cNvSpPr/>
            <p:nvPr/>
          </p:nvSpPr>
          <p:spPr>
            <a:xfrm>
              <a:off x="843621" y="4351559"/>
              <a:ext cx="2993390" cy="1821180"/>
            </a:xfrm>
            <a:custGeom>
              <a:avLst/>
              <a:gdLst/>
              <a:ahLst/>
              <a:cxnLst/>
              <a:rect l="l" t="t" r="r" b="b"/>
              <a:pathLst>
                <a:path w="2993390" h="1821179">
                  <a:moveTo>
                    <a:pt x="0" y="1749203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71493" y="0"/>
                  </a:lnTo>
                  <a:lnTo>
                    <a:pt x="2921693" y="0"/>
                  </a:lnTo>
                  <a:lnTo>
                    <a:pt x="2961413" y="12048"/>
                  </a:lnTo>
                  <a:lnTo>
                    <a:pt x="2965316" y="14656"/>
                  </a:lnTo>
                  <a:lnTo>
                    <a:pt x="2981137" y="31773"/>
                  </a:lnTo>
                  <a:lnTo>
                    <a:pt x="2983745" y="35676"/>
                  </a:lnTo>
                  <a:lnTo>
                    <a:pt x="2993186" y="71493"/>
                  </a:lnTo>
                  <a:lnTo>
                    <a:pt x="2993186" y="1749203"/>
                  </a:lnTo>
                  <a:lnTo>
                    <a:pt x="2981137" y="1788922"/>
                  </a:lnTo>
                  <a:lnTo>
                    <a:pt x="2978529" y="1792825"/>
                  </a:lnTo>
                  <a:lnTo>
                    <a:pt x="2944715" y="1817049"/>
                  </a:lnTo>
                  <a:lnTo>
                    <a:pt x="2921693" y="1820696"/>
                  </a:lnTo>
                  <a:lnTo>
                    <a:pt x="71493" y="1820696"/>
                  </a:lnTo>
                  <a:lnTo>
                    <a:pt x="31773" y="1808647"/>
                  </a:lnTo>
                  <a:lnTo>
                    <a:pt x="27870" y="1806039"/>
                  </a:lnTo>
                  <a:lnTo>
                    <a:pt x="24259" y="1803075"/>
                  </a:lnTo>
                  <a:lnTo>
                    <a:pt x="20939" y="1799756"/>
                  </a:lnTo>
                  <a:lnTo>
                    <a:pt x="17620" y="1796436"/>
                  </a:lnTo>
                  <a:lnTo>
                    <a:pt x="5442" y="1776561"/>
                  </a:lnTo>
                  <a:lnTo>
                    <a:pt x="3645" y="1772224"/>
                  </a:lnTo>
                  <a:lnTo>
                    <a:pt x="2289" y="1767754"/>
                  </a:lnTo>
                  <a:lnTo>
                    <a:pt x="1373" y="1763150"/>
                  </a:lnTo>
                  <a:lnTo>
                    <a:pt x="457" y="1758546"/>
                  </a:lnTo>
                  <a:lnTo>
                    <a:pt x="0" y="1753897"/>
                  </a:lnTo>
                  <a:lnTo>
                    <a:pt x="0" y="174920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56A2AEE9-ABBF-4107-8217-2D3949252A8B}"/>
                </a:ext>
              </a:extLst>
            </p:cNvPr>
            <p:cNvSpPr/>
            <p:nvPr/>
          </p:nvSpPr>
          <p:spPr>
            <a:xfrm>
              <a:off x="1000906" y="4508844"/>
              <a:ext cx="381635" cy="229235"/>
            </a:xfrm>
            <a:custGeom>
              <a:avLst/>
              <a:gdLst/>
              <a:ahLst/>
              <a:cxnLst/>
              <a:rect l="l" t="t" r="r" b="b"/>
              <a:pathLst>
                <a:path w="381634" h="229235">
                  <a:moveTo>
                    <a:pt x="348224" y="228778"/>
                  </a:moveTo>
                  <a:lnTo>
                    <a:pt x="33073" y="228778"/>
                  </a:lnTo>
                  <a:lnTo>
                    <a:pt x="28209" y="227810"/>
                  </a:lnTo>
                  <a:lnTo>
                    <a:pt x="967" y="200568"/>
                  </a:lnTo>
                  <a:lnTo>
                    <a:pt x="0" y="195704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348224" y="0"/>
                  </a:lnTo>
                  <a:lnTo>
                    <a:pt x="380330" y="28209"/>
                  </a:lnTo>
                  <a:lnTo>
                    <a:pt x="381297" y="33073"/>
                  </a:lnTo>
                  <a:lnTo>
                    <a:pt x="381297" y="195704"/>
                  </a:lnTo>
                  <a:lnTo>
                    <a:pt x="353088" y="227810"/>
                  </a:lnTo>
                  <a:lnTo>
                    <a:pt x="348224" y="228778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" name="object 17">
            <a:extLst>
              <a:ext uri="{FF2B5EF4-FFF2-40B4-BE49-F238E27FC236}">
                <a16:creationId xmlns:a16="http://schemas.microsoft.com/office/drawing/2014/main" id="{BC02BBAF-81A7-4AE0-AA4C-DFA66DA2616D}"/>
              </a:ext>
            </a:extLst>
          </p:cNvPr>
          <p:cNvSpPr txBox="1"/>
          <p:nvPr/>
        </p:nvSpPr>
        <p:spPr>
          <a:xfrm>
            <a:off x="784172" y="3512953"/>
            <a:ext cx="789623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295275" algn="l"/>
              </a:tabLst>
            </a:pPr>
            <a:r>
              <a:rPr sz="938" kern="0" baseline="6172" dirty="0">
                <a:solidFill>
                  <a:srgbClr val="FFFFFF"/>
                </a:solidFill>
                <a:latin typeface="微软雅黑"/>
                <a:cs typeface="微软雅黑"/>
              </a:rPr>
              <a:t>案</a:t>
            </a:r>
            <a:r>
              <a:rPr sz="938" kern="0" spc="-56" baseline="6172" dirty="0">
                <a:solidFill>
                  <a:srgbClr val="FFFFFF"/>
                </a:solidFill>
                <a:latin typeface="微软雅黑"/>
                <a:cs typeface="微软雅黑"/>
              </a:rPr>
              <a:t>例</a:t>
            </a:r>
            <a:r>
              <a:rPr sz="938" kern="0" baseline="6172" dirty="0">
                <a:solidFill>
                  <a:srgbClr val="FFFFFF"/>
                </a:solidFill>
                <a:latin typeface="微软雅黑"/>
                <a:cs typeface="微软雅黑"/>
              </a:rPr>
              <a:t>	</a:t>
            </a:r>
            <a:r>
              <a:rPr sz="825" b="1" kern="0" dirty="0">
                <a:solidFill>
                  <a:srgbClr val="1F2937"/>
                </a:solidFill>
                <a:latin typeface="微软雅黑"/>
                <a:cs typeface="微软雅黑"/>
              </a:rPr>
              <a:t>掌门1对</a:t>
            </a:r>
            <a:r>
              <a:rPr sz="825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1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5D22FDFE-B3C9-4648-B910-C139F3FAE2F9}"/>
              </a:ext>
            </a:extLst>
          </p:cNvPr>
          <p:cNvSpPr txBox="1"/>
          <p:nvPr/>
        </p:nvSpPr>
        <p:spPr>
          <a:xfrm>
            <a:off x="726977" y="3704554"/>
            <a:ext cx="2025968" cy="44467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通过老用户邀请新用户赠送课程的裂变机制，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实现低成本爆发式增长，</a:t>
            </a:r>
            <a:r>
              <a:rPr sz="713" b="1" kern="0" dirty="0">
                <a:solidFill>
                  <a:srgbClr val="2562EB"/>
                </a:solidFill>
                <a:latin typeface="微软雅黑"/>
                <a:cs typeface="微软雅黑"/>
              </a:rPr>
              <a:t>30天内成功裂变</a:t>
            </a:r>
            <a:r>
              <a:rPr sz="713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30</a:t>
            </a:r>
            <a:r>
              <a:rPr sz="713" b="1" kern="0" dirty="0">
                <a:solidFill>
                  <a:srgbClr val="2562EB"/>
                </a:solidFill>
                <a:latin typeface="微软雅黑"/>
                <a:cs typeface="微软雅黑"/>
              </a:rPr>
              <a:t>万新用户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8" name="object 19">
            <a:extLst>
              <a:ext uri="{FF2B5EF4-FFF2-40B4-BE49-F238E27FC236}">
                <a16:creationId xmlns:a16="http://schemas.microsoft.com/office/drawing/2014/main" id="{7D30163A-B4F6-4339-80C5-4A41BBB5505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4964" y="1878131"/>
            <a:ext cx="2252039" cy="1372671"/>
          </a:xfrm>
          <a:prstGeom prst="rect">
            <a:avLst/>
          </a:prstGeom>
        </p:spPr>
      </p:pic>
      <p:grpSp>
        <p:nvGrpSpPr>
          <p:cNvPr id="19" name="object 20">
            <a:extLst>
              <a:ext uri="{FF2B5EF4-FFF2-40B4-BE49-F238E27FC236}">
                <a16:creationId xmlns:a16="http://schemas.microsoft.com/office/drawing/2014/main" id="{320971D6-FCC5-492F-8B93-E71DE33A53B4}"/>
              </a:ext>
            </a:extLst>
          </p:cNvPr>
          <p:cNvGrpSpPr/>
          <p:nvPr/>
        </p:nvGrpSpPr>
        <p:grpSpPr>
          <a:xfrm>
            <a:off x="3267366" y="1220394"/>
            <a:ext cx="2588419" cy="3718084"/>
            <a:chOff x="4375390" y="1448931"/>
            <a:chExt cx="3451225" cy="4957445"/>
          </a:xfrm>
        </p:grpSpPr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F545A5A9-5D18-43CE-AC5D-23FF3EF1C90E}"/>
                </a:ext>
              </a:extLst>
            </p:cNvPr>
            <p:cNvSpPr/>
            <p:nvPr/>
          </p:nvSpPr>
          <p:spPr>
            <a:xfrm>
              <a:off x="4375390" y="1467996"/>
              <a:ext cx="3451225" cy="4938395"/>
            </a:xfrm>
            <a:custGeom>
              <a:avLst/>
              <a:gdLst/>
              <a:ahLst/>
              <a:cxnLst/>
              <a:rect l="l" t="t" r="r" b="b"/>
              <a:pathLst>
                <a:path w="3451225" h="4938395">
                  <a:moveTo>
                    <a:pt x="3343865" y="4937804"/>
                  </a:moveTo>
                  <a:lnTo>
                    <a:pt x="106878" y="4937804"/>
                  </a:lnTo>
                  <a:lnTo>
                    <a:pt x="99439" y="4937071"/>
                  </a:lnTo>
                  <a:lnTo>
                    <a:pt x="57083" y="4922699"/>
                  </a:lnTo>
                  <a:lnTo>
                    <a:pt x="23450" y="4893211"/>
                  </a:lnTo>
                  <a:lnTo>
                    <a:pt x="3663" y="4853097"/>
                  </a:lnTo>
                  <a:lnTo>
                    <a:pt x="0" y="4830926"/>
                  </a:lnTo>
                  <a:lnTo>
                    <a:pt x="0" y="4823415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3343865" y="0"/>
                  </a:lnTo>
                  <a:lnTo>
                    <a:pt x="3387068" y="9651"/>
                  </a:lnTo>
                  <a:lnTo>
                    <a:pt x="3422550" y="32345"/>
                  </a:lnTo>
                  <a:lnTo>
                    <a:pt x="3444910" y="64627"/>
                  </a:lnTo>
                  <a:lnTo>
                    <a:pt x="3450743" y="89065"/>
                  </a:lnTo>
                  <a:lnTo>
                    <a:pt x="3450743" y="4830926"/>
                  </a:lnTo>
                  <a:lnTo>
                    <a:pt x="3439161" y="4874129"/>
                  </a:lnTo>
                  <a:lnTo>
                    <a:pt x="3411928" y="4909612"/>
                  </a:lnTo>
                  <a:lnTo>
                    <a:pt x="3373190" y="4931971"/>
                  </a:lnTo>
                  <a:lnTo>
                    <a:pt x="3351304" y="4937071"/>
                  </a:lnTo>
                  <a:lnTo>
                    <a:pt x="3343865" y="4937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58B21D64-6E29-4E2F-9B9F-D0BE476F69AB}"/>
                </a:ext>
              </a:extLst>
            </p:cNvPr>
            <p:cNvSpPr/>
            <p:nvPr/>
          </p:nvSpPr>
          <p:spPr>
            <a:xfrm>
              <a:off x="4375390" y="1448931"/>
              <a:ext cx="3451225" cy="114935"/>
            </a:xfrm>
            <a:custGeom>
              <a:avLst/>
              <a:gdLst/>
              <a:ahLst/>
              <a:cxnLst/>
              <a:rect l="l" t="t" r="r" b="b"/>
              <a:pathLst>
                <a:path w="3451225" h="114934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3336354" y="0"/>
                  </a:lnTo>
                  <a:lnTo>
                    <a:pt x="3380128" y="8707"/>
                  </a:lnTo>
                  <a:lnTo>
                    <a:pt x="3417239" y="33503"/>
                  </a:lnTo>
                  <a:lnTo>
                    <a:pt x="3421438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3" y="106877"/>
                  </a:lnTo>
                  <a:lnTo>
                    <a:pt x="0" y="114389"/>
                  </a:lnTo>
                  <a:close/>
                </a:path>
                <a:path w="3451225" h="114934">
                  <a:moveTo>
                    <a:pt x="3450744" y="114389"/>
                  </a:moveTo>
                  <a:lnTo>
                    <a:pt x="3437220" y="78404"/>
                  </a:lnTo>
                  <a:lnTo>
                    <a:pt x="3399916" y="50969"/>
                  </a:lnTo>
                  <a:lnTo>
                    <a:pt x="3358674" y="39580"/>
                  </a:lnTo>
                  <a:lnTo>
                    <a:pt x="3336354" y="38129"/>
                  </a:lnTo>
                  <a:lnTo>
                    <a:pt x="3421438" y="38129"/>
                  </a:lnTo>
                  <a:lnTo>
                    <a:pt x="3442036" y="70614"/>
                  </a:lnTo>
                  <a:lnTo>
                    <a:pt x="3450199" y="103120"/>
                  </a:lnTo>
                  <a:lnTo>
                    <a:pt x="3450744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4CA53A0C-FF9D-4D9B-A090-EE79AD028A36}"/>
                </a:ext>
              </a:extLst>
            </p:cNvPr>
            <p:cNvSpPr/>
            <p:nvPr/>
          </p:nvSpPr>
          <p:spPr>
            <a:xfrm>
              <a:off x="4604169" y="1715839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4">
              <a:extLst>
                <a:ext uri="{FF2B5EF4-FFF2-40B4-BE49-F238E27FC236}">
                  <a16:creationId xmlns:a16="http://schemas.microsoft.com/office/drawing/2014/main" id="{B7E1D2D1-118B-48C2-A096-D6BB634A2CC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37623" y="1811163"/>
              <a:ext cx="190648" cy="266908"/>
            </a:xfrm>
            <a:prstGeom prst="rect">
              <a:avLst/>
            </a:prstGeom>
          </p:spPr>
        </p:pic>
      </p:grpSp>
      <p:sp>
        <p:nvSpPr>
          <p:cNvPr id="24" name="object 25">
            <a:extLst>
              <a:ext uri="{FF2B5EF4-FFF2-40B4-BE49-F238E27FC236}">
                <a16:creationId xmlns:a16="http://schemas.microsoft.com/office/drawing/2014/main" id="{AB9B8B3A-C185-4AB7-82C7-79F0D1FB9A71}"/>
              </a:ext>
            </a:extLst>
          </p:cNvPr>
          <p:cNvSpPr txBox="1"/>
          <p:nvPr/>
        </p:nvSpPr>
        <p:spPr>
          <a:xfrm>
            <a:off x="3884524" y="1377345"/>
            <a:ext cx="786289" cy="347917"/>
          </a:xfrm>
          <a:prstGeom prst="rect">
            <a:avLst/>
          </a:prstGeom>
        </p:spPr>
        <p:txBody>
          <a:bodyPr vert="horz" wrap="square" lIns="0" tIns="50483" rIns="0" bIns="0" rtlCol="0">
            <a:spAutoFit/>
          </a:bodyPr>
          <a:lstStyle/>
          <a:p>
            <a:pPr marL="9525" defTabSz="685800">
              <a:spcBef>
                <a:spcPts val="39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促销类活动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25"/>
              </a:spcBef>
            </a:pP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满减 · 秒杀 ·</a:t>
            </a:r>
            <a:r>
              <a:rPr sz="713" kern="0" spc="-15" dirty="0">
                <a:solidFill>
                  <a:srgbClr val="6A7280"/>
                </a:solidFill>
                <a:latin typeface="微软雅黑"/>
                <a:cs typeface="微软雅黑"/>
              </a:rPr>
              <a:t> 折扣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6">
            <a:extLst>
              <a:ext uri="{FF2B5EF4-FFF2-40B4-BE49-F238E27FC236}">
                <a16:creationId xmlns:a16="http://schemas.microsoft.com/office/drawing/2014/main" id="{CA82BD6F-10AE-41A8-8098-3A962BF51A2C}"/>
              </a:ext>
            </a:extLst>
          </p:cNvPr>
          <p:cNvGrpSpPr/>
          <p:nvPr/>
        </p:nvGrpSpPr>
        <p:grpSpPr>
          <a:xfrm>
            <a:off x="3438715" y="3393555"/>
            <a:ext cx="2245519" cy="1373504"/>
            <a:chOff x="4603855" y="4346479"/>
            <a:chExt cx="2994025" cy="1831339"/>
          </a:xfrm>
        </p:grpSpPr>
        <p:sp>
          <p:nvSpPr>
            <p:cNvPr id="26" name="object 27">
              <a:extLst>
                <a:ext uri="{FF2B5EF4-FFF2-40B4-BE49-F238E27FC236}">
                  <a16:creationId xmlns:a16="http://schemas.microsoft.com/office/drawing/2014/main" id="{E00C3A4D-0819-43B8-8596-570B7104A3F3}"/>
                </a:ext>
              </a:extLst>
            </p:cNvPr>
            <p:cNvSpPr/>
            <p:nvPr/>
          </p:nvSpPr>
          <p:spPr>
            <a:xfrm>
              <a:off x="4608935" y="4351559"/>
              <a:ext cx="2983865" cy="1821180"/>
            </a:xfrm>
            <a:custGeom>
              <a:avLst/>
              <a:gdLst/>
              <a:ahLst/>
              <a:cxnLst/>
              <a:rect l="l" t="t" r="r" b="b"/>
              <a:pathLst>
                <a:path w="2983865" h="1821179">
                  <a:moveTo>
                    <a:pt x="2916855" y="1820695"/>
                  </a:moveTo>
                  <a:lnTo>
                    <a:pt x="66799" y="1820695"/>
                  </a:lnTo>
                  <a:lnTo>
                    <a:pt x="62149" y="1820237"/>
                  </a:lnTo>
                  <a:lnTo>
                    <a:pt x="24259" y="1803075"/>
                  </a:lnTo>
                  <a:lnTo>
                    <a:pt x="2289" y="1767754"/>
                  </a:lnTo>
                  <a:lnTo>
                    <a:pt x="0" y="1753896"/>
                  </a:lnTo>
                  <a:lnTo>
                    <a:pt x="0" y="1749202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2916855" y="0"/>
                  </a:lnTo>
                  <a:lnTo>
                    <a:pt x="2955783" y="14656"/>
                  </a:lnTo>
                  <a:lnTo>
                    <a:pt x="2980008" y="48470"/>
                  </a:lnTo>
                  <a:lnTo>
                    <a:pt x="2983654" y="66798"/>
                  </a:lnTo>
                  <a:lnTo>
                    <a:pt x="2983654" y="1753896"/>
                  </a:lnTo>
                  <a:lnTo>
                    <a:pt x="2968997" y="1792824"/>
                  </a:lnTo>
                  <a:lnTo>
                    <a:pt x="2935183" y="1817049"/>
                  </a:lnTo>
                  <a:lnTo>
                    <a:pt x="2921504" y="1820237"/>
                  </a:lnTo>
                  <a:lnTo>
                    <a:pt x="2916855" y="1820695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8">
              <a:extLst>
                <a:ext uri="{FF2B5EF4-FFF2-40B4-BE49-F238E27FC236}">
                  <a16:creationId xmlns:a16="http://schemas.microsoft.com/office/drawing/2014/main" id="{E7E1F26B-AA3E-43AE-A372-64A05C53AEF0}"/>
                </a:ext>
              </a:extLst>
            </p:cNvPr>
            <p:cNvSpPr/>
            <p:nvPr/>
          </p:nvSpPr>
          <p:spPr>
            <a:xfrm>
              <a:off x="4608935" y="4351559"/>
              <a:ext cx="2983865" cy="1821180"/>
            </a:xfrm>
            <a:custGeom>
              <a:avLst/>
              <a:gdLst/>
              <a:ahLst/>
              <a:cxnLst/>
              <a:rect l="l" t="t" r="r" b="b"/>
              <a:pathLst>
                <a:path w="2983865" h="1821179">
                  <a:moveTo>
                    <a:pt x="0" y="1749203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71493" y="0"/>
                  </a:lnTo>
                  <a:lnTo>
                    <a:pt x="2912161" y="0"/>
                  </a:lnTo>
                  <a:lnTo>
                    <a:pt x="2951880" y="12048"/>
                  </a:lnTo>
                  <a:lnTo>
                    <a:pt x="2955783" y="14656"/>
                  </a:lnTo>
                  <a:lnTo>
                    <a:pt x="2980008" y="48470"/>
                  </a:lnTo>
                  <a:lnTo>
                    <a:pt x="2983654" y="71493"/>
                  </a:lnTo>
                  <a:lnTo>
                    <a:pt x="2983654" y="1749203"/>
                  </a:lnTo>
                  <a:lnTo>
                    <a:pt x="2971605" y="1788922"/>
                  </a:lnTo>
                  <a:lnTo>
                    <a:pt x="2962714" y="1799756"/>
                  </a:lnTo>
                  <a:lnTo>
                    <a:pt x="2959394" y="1803075"/>
                  </a:lnTo>
                  <a:lnTo>
                    <a:pt x="2921504" y="1820238"/>
                  </a:lnTo>
                  <a:lnTo>
                    <a:pt x="2912161" y="1820696"/>
                  </a:lnTo>
                  <a:lnTo>
                    <a:pt x="71493" y="1820696"/>
                  </a:lnTo>
                  <a:lnTo>
                    <a:pt x="31773" y="1808647"/>
                  </a:lnTo>
                  <a:lnTo>
                    <a:pt x="27870" y="1806039"/>
                  </a:lnTo>
                  <a:lnTo>
                    <a:pt x="24259" y="1803075"/>
                  </a:lnTo>
                  <a:lnTo>
                    <a:pt x="20939" y="1799756"/>
                  </a:lnTo>
                  <a:lnTo>
                    <a:pt x="17620" y="1796436"/>
                  </a:lnTo>
                  <a:lnTo>
                    <a:pt x="5442" y="1776561"/>
                  </a:lnTo>
                  <a:lnTo>
                    <a:pt x="3645" y="1772224"/>
                  </a:lnTo>
                  <a:lnTo>
                    <a:pt x="2289" y="1767754"/>
                  </a:lnTo>
                  <a:lnTo>
                    <a:pt x="1373" y="1763150"/>
                  </a:lnTo>
                  <a:lnTo>
                    <a:pt x="457" y="1758546"/>
                  </a:lnTo>
                  <a:lnTo>
                    <a:pt x="0" y="1753897"/>
                  </a:lnTo>
                  <a:lnTo>
                    <a:pt x="0" y="174920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9">
              <a:extLst>
                <a:ext uri="{FF2B5EF4-FFF2-40B4-BE49-F238E27FC236}">
                  <a16:creationId xmlns:a16="http://schemas.microsoft.com/office/drawing/2014/main" id="{96F2968F-025A-409E-8BE6-F4DB7AA92538}"/>
                </a:ext>
              </a:extLst>
            </p:cNvPr>
            <p:cNvSpPr/>
            <p:nvPr/>
          </p:nvSpPr>
          <p:spPr>
            <a:xfrm>
              <a:off x="4766220" y="4508844"/>
              <a:ext cx="381635" cy="229235"/>
            </a:xfrm>
            <a:custGeom>
              <a:avLst/>
              <a:gdLst/>
              <a:ahLst/>
              <a:cxnLst/>
              <a:rect l="l" t="t" r="r" b="b"/>
              <a:pathLst>
                <a:path w="381635" h="229235">
                  <a:moveTo>
                    <a:pt x="348224" y="228778"/>
                  </a:moveTo>
                  <a:lnTo>
                    <a:pt x="33073" y="228778"/>
                  </a:lnTo>
                  <a:lnTo>
                    <a:pt x="28209" y="227810"/>
                  </a:lnTo>
                  <a:lnTo>
                    <a:pt x="967" y="200568"/>
                  </a:lnTo>
                  <a:lnTo>
                    <a:pt x="0" y="195704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348224" y="0"/>
                  </a:lnTo>
                  <a:lnTo>
                    <a:pt x="380330" y="28209"/>
                  </a:lnTo>
                  <a:lnTo>
                    <a:pt x="381297" y="33073"/>
                  </a:lnTo>
                  <a:lnTo>
                    <a:pt x="381297" y="195704"/>
                  </a:lnTo>
                  <a:lnTo>
                    <a:pt x="353088" y="227810"/>
                  </a:lnTo>
                  <a:lnTo>
                    <a:pt x="348224" y="228778"/>
                  </a:lnTo>
                  <a:close/>
                </a:path>
              </a:pathLst>
            </a:custGeom>
            <a:solidFill>
              <a:srgbClr val="0D948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30">
            <a:extLst>
              <a:ext uri="{FF2B5EF4-FFF2-40B4-BE49-F238E27FC236}">
                <a16:creationId xmlns:a16="http://schemas.microsoft.com/office/drawing/2014/main" id="{5E52770F-D7E4-48B8-BF62-6EF02A390D5B}"/>
              </a:ext>
            </a:extLst>
          </p:cNvPr>
          <p:cNvSpPr txBox="1"/>
          <p:nvPr/>
        </p:nvSpPr>
        <p:spPr>
          <a:xfrm>
            <a:off x="3605701" y="3512953"/>
            <a:ext cx="762952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295275" algn="l"/>
              </a:tabLst>
            </a:pPr>
            <a:r>
              <a:rPr sz="938" kern="0" baseline="6172" dirty="0">
                <a:solidFill>
                  <a:srgbClr val="FFFFFF"/>
                </a:solidFill>
                <a:latin typeface="微软雅黑"/>
                <a:cs typeface="微软雅黑"/>
              </a:rPr>
              <a:t>案</a:t>
            </a:r>
            <a:r>
              <a:rPr sz="938" kern="0" spc="-56" baseline="6172" dirty="0">
                <a:solidFill>
                  <a:srgbClr val="FFFFFF"/>
                </a:solidFill>
                <a:latin typeface="微软雅黑"/>
                <a:cs typeface="微软雅黑"/>
              </a:rPr>
              <a:t>例</a:t>
            </a:r>
            <a:r>
              <a:rPr sz="938" kern="0" baseline="6172" dirty="0">
                <a:solidFill>
                  <a:srgbClr val="FFFFFF"/>
                </a:solidFill>
                <a:latin typeface="微软雅黑"/>
                <a:cs typeface="微软雅黑"/>
              </a:rPr>
              <a:t>	</a:t>
            </a:r>
            <a:r>
              <a:rPr sz="825" b="1" kern="0" dirty="0">
                <a:solidFill>
                  <a:srgbClr val="1F2937"/>
                </a:solidFill>
                <a:latin typeface="微软雅黑"/>
                <a:cs typeface="微软雅黑"/>
              </a:rPr>
              <a:t>瑞幸咖</a:t>
            </a:r>
            <a:r>
              <a:rPr sz="825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啡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31">
            <a:extLst>
              <a:ext uri="{FF2B5EF4-FFF2-40B4-BE49-F238E27FC236}">
                <a16:creationId xmlns:a16="http://schemas.microsoft.com/office/drawing/2014/main" id="{C720CC73-E1E8-4393-BABB-2A429851F310}"/>
              </a:ext>
            </a:extLst>
          </p:cNvPr>
          <p:cNvSpPr txBox="1"/>
          <p:nvPr/>
        </p:nvSpPr>
        <p:spPr>
          <a:xfrm>
            <a:off x="3548506" y="3704554"/>
            <a:ext cx="2025968" cy="2943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利用首杯免费、大额折扣券等高频促销手段快</a:t>
            </a:r>
            <a:r>
              <a:rPr sz="713" kern="0" spc="53" dirty="0">
                <a:solidFill>
                  <a:srgbClr val="4A5462"/>
                </a:solidFill>
                <a:latin typeface="微软雅黑"/>
                <a:cs typeface="微软雅黑"/>
              </a:rPr>
              <a:t>速占领市场，创下</a:t>
            </a:r>
            <a:r>
              <a:rPr sz="713" b="1" kern="0" spc="53" dirty="0">
                <a:solidFill>
                  <a:srgbClr val="0D9487"/>
                </a:solidFill>
                <a:latin typeface="微软雅黑"/>
                <a:cs typeface="微软雅黑"/>
              </a:rPr>
              <a:t>单月拉新</a:t>
            </a:r>
            <a:r>
              <a:rPr sz="713" b="1" kern="0" dirty="0">
                <a:solidFill>
                  <a:srgbClr val="0D9487"/>
                </a:solidFill>
                <a:latin typeface="微软雅黑"/>
                <a:cs typeface="微软雅黑"/>
              </a:rPr>
              <a:t>120</a:t>
            </a:r>
            <a:r>
              <a:rPr sz="713" b="1" kern="0" spc="53" dirty="0">
                <a:solidFill>
                  <a:srgbClr val="0D9487"/>
                </a:solidFill>
                <a:latin typeface="微软雅黑"/>
                <a:cs typeface="微软雅黑"/>
              </a:rPr>
              <a:t>万用户</a:t>
            </a:r>
            <a:r>
              <a:rPr sz="713" kern="0" spc="4" dirty="0">
                <a:solidFill>
                  <a:srgbClr val="4A5462"/>
                </a:solidFill>
                <a:latin typeface="微软雅黑"/>
                <a:cs typeface="微软雅黑"/>
              </a:rPr>
              <a:t>的记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录。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1" name="object 32">
            <a:extLst>
              <a:ext uri="{FF2B5EF4-FFF2-40B4-BE49-F238E27FC236}">
                <a16:creationId xmlns:a16="http://schemas.microsoft.com/office/drawing/2014/main" id="{9980F735-D68B-4278-98AA-21C83178E16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38950" y="1878131"/>
            <a:ext cx="2244890" cy="1372671"/>
          </a:xfrm>
          <a:prstGeom prst="rect">
            <a:avLst/>
          </a:prstGeom>
        </p:spPr>
      </p:pic>
      <p:grpSp>
        <p:nvGrpSpPr>
          <p:cNvPr id="32" name="object 33">
            <a:extLst>
              <a:ext uri="{FF2B5EF4-FFF2-40B4-BE49-F238E27FC236}">
                <a16:creationId xmlns:a16="http://schemas.microsoft.com/office/drawing/2014/main" id="{C14DDEA3-ACDB-42A7-A5E9-FBE753EFEBF2}"/>
              </a:ext>
            </a:extLst>
          </p:cNvPr>
          <p:cNvGrpSpPr/>
          <p:nvPr/>
        </p:nvGrpSpPr>
        <p:grpSpPr>
          <a:xfrm>
            <a:off x="6084202" y="1220394"/>
            <a:ext cx="2595563" cy="3718084"/>
            <a:chOff x="8131172" y="1448931"/>
            <a:chExt cx="3460750" cy="4957445"/>
          </a:xfrm>
        </p:grpSpPr>
        <p:sp>
          <p:nvSpPr>
            <p:cNvPr id="33" name="object 34">
              <a:extLst>
                <a:ext uri="{FF2B5EF4-FFF2-40B4-BE49-F238E27FC236}">
                  <a16:creationId xmlns:a16="http://schemas.microsoft.com/office/drawing/2014/main" id="{52239709-EEB3-4C9B-8074-57BED2E5109C}"/>
                </a:ext>
              </a:extLst>
            </p:cNvPr>
            <p:cNvSpPr/>
            <p:nvPr/>
          </p:nvSpPr>
          <p:spPr>
            <a:xfrm>
              <a:off x="8131172" y="1467996"/>
              <a:ext cx="3460750" cy="4938395"/>
            </a:xfrm>
            <a:custGeom>
              <a:avLst/>
              <a:gdLst/>
              <a:ahLst/>
              <a:cxnLst/>
              <a:rect l="l" t="t" r="r" b="b"/>
              <a:pathLst>
                <a:path w="3460750" h="4938395">
                  <a:moveTo>
                    <a:pt x="3353397" y="4937804"/>
                  </a:moveTo>
                  <a:lnTo>
                    <a:pt x="106878" y="4937804"/>
                  </a:lnTo>
                  <a:lnTo>
                    <a:pt x="99439" y="4937071"/>
                  </a:lnTo>
                  <a:lnTo>
                    <a:pt x="57083" y="4922699"/>
                  </a:lnTo>
                  <a:lnTo>
                    <a:pt x="23450" y="4893211"/>
                  </a:lnTo>
                  <a:lnTo>
                    <a:pt x="3663" y="4853097"/>
                  </a:lnTo>
                  <a:lnTo>
                    <a:pt x="0" y="4830926"/>
                  </a:lnTo>
                  <a:lnTo>
                    <a:pt x="0" y="4823415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3353397" y="0"/>
                  </a:lnTo>
                  <a:lnTo>
                    <a:pt x="3396600" y="9651"/>
                  </a:lnTo>
                  <a:lnTo>
                    <a:pt x="3432083" y="32345"/>
                  </a:lnTo>
                  <a:lnTo>
                    <a:pt x="3454443" y="64627"/>
                  </a:lnTo>
                  <a:lnTo>
                    <a:pt x="3460276" y="89065"/>
                  </a:lnTo>
                  <a:lnTo>
                    <a:pt x="3460276" y="4830926"/>
                  </a:lnTo>
                  <a:lnTo>
                    <a:pt x="3448694" y="4874129"/>
                  </a:lnTo>
                  <a:lnTo>
                    <a:pt x="3421461" y="4909612"/>
                  </a:lnTo>
                  <a:lnTo>
                    <a:pt x="3382722" y="4931971"/>
                  </a:lnTo>
                  <a:lnTo>
                    <a:pt x="3360836" y="4937071"/>
                  </a:lnTo>
                  <a:lnTo>
                    <a:pt x="3353397" y="4937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5">
              <a:extLst>
                <a:ext uri="{FF2B5EF4-FFF2-40B4-BE49-F238E27FC236}">
                  <a16:creationId xmlns:a16="http://schemas.microsoft.com/office/drawing/2014/main" id="{59B29651-B903-4911-8DFA-2CAD547F932D}"/>
                </a:ext>
              </a:extLst>
            </p:cNvPr>
            <p:cNvSpPr/>
            <p:nvPr/>
          </p:nvSpPr>
          <p:spPr>
            <a:xfrm>
              <a:off x="8131173" y="1448931"/>
              <a:ext cx="3460750" cy="114935"/>
            </a:xfrm>
            <a:custGeom>
              <a:avLst/>
              <a:gdLst/>
              <a:ahLst/>
              <a:cxnLst/>
              <a:rect l="l" t="t" r="r" b="b"/>
              <a:pathLst>
                <a:path w="3460750" h="114934">
                  <a:moveTo>
                    <a:pt x="0" y="114389"/>
                  </a:moveTo>
                  <a:lnTo>
                    <a:pt x="543" y="103120"/>
                  </a:lnTo>
                  <a:lnTo>
                    <a:pt x="2143" y="92285"/>
                  </a:lnTo>
                  <a:lnTo>
                    <a:pt x="2175" y="92068"/>
                  </a:lnTo>
                  <a:lnTo>
                    <a:pt x="19172" y="50969"/>
                  </a:lnTo>
                  <a:lnTo>
                    <a:pt x="50824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3345887" y="0"/>
                  </a:lnTo>
                  <a:lnTo>
                    <a:pt x="3389661" y="8707"/>
                  </a:lnTo>
                  <a:lnTo>
                    <a:pt x="3426771" y="33503"/>
                  </a:lnTo>
                  <a:lnTo>
                    <a:pt x="3430971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19" y="66034"/>
                  </a:lnTo>
                  <a:lnTo>
                    <a:pt x="2175" y="99508"/>
                  </a:lnTo>
                  <a:lnTo>
                    <a:pt x="543" y="106877"/>
                  </a:lnTo>
                  <a:lnTo>
                    <a:pt x="0" y="114389"/>
                  </a:lnTo>
                  <a:close/>
                </a:path>
                <a:path w="3460750" h="114934">
                  <a:moveTo>
                    <a:pt x="3460276" y="114389"/>
                  </a:moveTo>
                  <a:lnTo>
                    <a:pt x="3446752" y="78404"/>
                  </a:lnTo>
                  <a:lnTo>
                    <a:pt x="3409449" y="50969"/>
                  </a:lnTo>
                  <a:lnTo>
                    <a:pt x="3368206" y="39580"/>
                  </a:lnTo>
                  <a:lnTo>
                    <a:pt x="3345887" y="38129"/>
                  </a:lnTo>
                  <a:lnTo>
                    <a:pt x="3430971" y="38129"/>
                  </a:lnTo>
                  <a:lnTo>
                    <a:pt x="3451567" y="70614"/>
                  </a:lnTo>
                  <a:lnTo>
                    <a:pt x="3459731" y="103120"/>
                  </a:lnTo>
                  <a:lnTo>
                    <a:pt x="3460276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6">
              <a:extLst>
                <a:ext uri="{FF2B5EF4-FFF2-40B4-BE49-F238E27FC236}">
                  <a16:creationId xmlns:a16="http://schemas.microsoft.com/office/drawing/2014/main" id="{164432F6-B11B-4BD3-8DC8-0A44B822063A}"/>
                </a:ext>
              </a:extLst>
            </p:cNvPr>
            <p:cNvSpPr/>
            <p:nvPr/>
          </p:nvSpPr>
          <p:spPr>
            <a:xfrm>
              <a:off x="8359951" y="1715839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7">
              <a:extLst>
                <a:ext uri="{FF2B5EF4-FFF2-40B4-BE49-F238E27FC236}">
                  <a16:creationId xmlns:a16="http://schemas.microsoft.com/office/drawing/2014/main" id="{9F2729E0-FEBD-49A2-87AE-EDAB7C30BFA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83872" y="1811163"/>
              <a:ext cx="219246" cy="266908"/>
            </a:xfrm>
            <a:prstGeom prst="rect">
              <a:avLst/>
            </a:prstGeom>
          </p:spPr>
        </p:pic>
      </p:grpSp>
      <p:sp>
        <p:nvSpPr>
          <p:cNvPr id="37" name="object 38">
            <a:extLst>
              <a:ext uri="{FF2B5EF4-FFF2-40B4-BE49-F238E27FC236}">
                <a16:creationId xmlns:a16="http://schemas.microsoft.com/office/drawing/2014/main" id="{1F733A09-4826-401F-9F87-33175DB02B34}"/>
              </a:ext>
            </a:extLst>
          </p:cNvPr>
          <p:cNvSpPr txBox="1"/>
          <p:nvPr/>
        </p:nvSpPr>
        <p:spPr>
          <a:xfrm>
            <a:off x="6706165" y="1377345"/>
            <a:ext cx="902494" cy="347917"/>
          </a:xfrm>
          <a:prstGeom prst="rect">
            <a:avLst/>
          </a:prstGeom>
        </p:spPr>
        <p:txBody>
          <a:bodyPr vert="horz" wrap="square" lIns="0" tIns="50483" rIns="0" bIns="0" rtlCol="0">
            <a:spAutoFit/>
          </a:bodyPr>
          <a:lstStyle/>
          <a:p>
            <a:pPr marL="9525" defTabSz="685800">
              <a:spcBef>
                <a:spcPts val="39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内容类活动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25"/>
              </a:spcBef>
            </a:pP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挑战赛 · 直播 ·</a:t>
            </a:r>
            <a:r>
              <a:rPr sz="713" kern="0" spc="4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UGC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8" name="object 39">
            <a:extLst>
              <a:ext uri="{FF2B5EF4-FFF2-40B4-BE49-F238E27FC236}">
                <a16:creationId xmlns:a16="http://schemas.microsoft.com/office/drawing/2014/main" id="{E49F6878-5D7A-4719-BC41-97FEB6AEE15D}"/>
              </a:ext>
            </a:extLst>
          </p:cNvPr>
          <p:cNvGrpSpPr/>
          <p:nvPr/>
        </p:nvGrpSpPr>
        <p:grpSpPr>
          <a:xfrm>
            <a:off x="6255551" y="3393555"/>
            <a:ext cx="2252663" cy="1373504"/>
            <a:chOff x="8359637" y="4346479"/>
            <a:chExt cx="3003550" cy="1831339"/>
          </a:xfrm>
        </p:grpSpPr>
        <p:sp>
          <p:nvSpPr>
            <p:cNvPr id="39" name="object 40">
              <a:extLst>
                <a:ext uri="{FF2B5EF4-FFF2-40B4-BE49-F238E27FC236}">
                  <a16:creationId xmlns:a16="http://schemas.microsoft.com/office/drawing/2014/main" id="{6843C0F3-06B4-459A-AEC5-0486657FF03C}"/>
                </a:ext>
              </a:extLst>
            </p:cNvPr>
            <p:cNvSpPr/>
            <p:nvPr/>
          </p:nvSpPr>
          <p:spPr>
            <a:xfrm>
              <a:off x="8364717" y="4351559"/>
              <a:ext cx="2993390" cy="1821180"/>
            </a:xfrm>
            <a:custGeom>
              <a:avLst/>
              <a:gdLst/>
              <a:ahLst/>
              <a:cxnLst/>
              <a:rect l="l" t="t" r="r" b="b"/>
              <a:pathLst>
                <a:path w="2993390" h="1821179">
                  <a:moveTo>
                    <a:pt x="2926387" y="1820695"/>
                  </a:moveTo>
                  <a:lnTo>
                    <a:pt x="66799" y="1820695"/>
                  </a:lnTo>
                  <a:lnTo>
                    <a:pt x="62149" y="1820237"/>
                  </a:lnTo>
                  <a:lnTo>
                    <a:pt x="24259" y="1803075"/>
                  </a:lnTo>
                  <a:lnTo>
                    <a:pt x="2289" y="1767754"/>
                  </a:lnTo>
                  <a:lnTo>
                    <a:pt x="0" y="1753896"/>
                  </a:lnTo>
                  <a:lnTo>
                    <a:pt x="0" y="1749202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2926387" y="0"/>
                  </a:lnTo>
                  <a:lnTo>
                    <a:pt x="2965316" y="14656"/>
                  </a:lnTo>
                  <a:lnTo>
                    <a:pt x="2989540" y="48470"/>
                  </a:lnTo>
                  <a:lnTo>
                    <a:pt x="2993186" y="66798"/>
                  </a:lnTo>
                  <a:lnTo>
                    <a:pt x="2993186" y="1753896"/>
                  </a:lnTo>
                  <a:lnTo>
                    <a:pt x="2978529" y="1792824"/>
                  </a:lnTo>
                  <a:lnTo>
                    <a:pt x="2944715" y="1817049"/>
                  </a:lnTo>
                  <a:lnTo>
                    <a:pt x="2931036" y="1820237"/>
                  </a:lnTo>
                  <a:lnTo>
                    <a:pt x="2926387" y="1820695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41">
              <a:extLst>
                <a:ext uri="{FF2B5EF4-FFF2-40B4-BE49-F238E27FC236}">
                  <a16:creationId xmlns:a16="http://schemas.microsoft.com/office/drawing/2014/main" id="{0771E80A-AB0B-40A2-959A-B2CDB2727617}"/>
                </a:ext>
              </a:extLst>
            </p:cNvPr>
            <p:cNvSpPr/>
            <p:nvPr/>
          </p:nvSpPr>
          <p:spPr>
            <a:xfrm>
              <a:off x="8364717" y="4351559"/>
              <a:ext cx="2993390" cy="1821180"/>
            </a:xfrm>
            <a:custGeom>
              <a:avLst/>
              <a:gdLst/>
              <a:ahLst/>
              <a:cxnLst/>
              <a:rect l="l" t="t" r="r" b="b"/>
              <a:pathLst>
                <a:path w="2993390" h="1821179">
                  <a:moveTo>
                    <a:pt x="0" y="1749203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71493" y="0"/>
                  </a:lnTo>
                  <a:lnTo>
                    <a:pt x="2921693" y="0"/>
                  </a:lnTo>
                  <a:lnTo>
                    <a:pt x="2961413" y="12048"/>
                  </a:lnTo>
                  <a:lnTo>
                    <a:pt x="2965316" y="14656"/>
                  </a:lnTo>
                  <a:lnTo>
                    <a:pt x="2981137" y="31773"/>
                  </a:lnTo>
                  <a:lnTo>
                    <a:pt x="2983745" y="35676"/>
                  </a:lnTo>
                  <a:lnTo>
                    <a:pt x="2993186" y="71493"/>
                  </a:lnTo>
                  <a:lnTo>
                    <a:pt x="2993186" y="1749203"/>
                  </a:lnTo>
                  <a:lnTo>
                    <a:pt x="2981137" y="1788922"/>
                  </a:lnTo>
                  <a:lnTo>
                    <a:pt x="2978529" y="1792825"/>
                  </a:lnTo>
                  <a:lnTo>
                    <a:pt x="2944715" y="1817049"/>
                  </a:lnTo>
                  <a:lnTo>
                    <a:pt x="2921693" y="1820696"/>
                  </a:lnTo>
                  <a:lnTo>
                    <a:pt x="71493" y="1820696"/>
                  </a:lnTo>
                  <a:lnTo>
                    <a:pt x="31773" y="1808647"/>
                  </a:lnTo>
                  <a:lnTo>
                    <a:pt x="27870" y="1806039"/>
                  </a:lnTo>
                  <a:lnTo>
                    <a:pt x="24259" y="1803075"/>
                  </a:lnTo>
                  <a:lnTo>
                    <a:pt x="20939" y="1799756"/>
                  </a:lnTo>
                  <a:lnTo>
                    <a:pt x="17620" y="1796436"/>
                  </a:lnTo>
                  <a:lnTo>
                    <a:pt x="5442" y="1776561"/>
                  </a:lnTo>
                  <a:lnTo>
                    <a:pt x="3645" y="1772224"/>
                  </a:lnTo>
                  <a:lnTo>
                    <a:pt x="2289" y="1767754"/>
                  </a:lnTo>
                  <a:lnTo>
                    <a:pt x="1373" y="1763150"/>
                  </a:lnTo>
                  <a:lnTo>
                    <a:pt x="457" y="1758546"/>
                  </a:lnTo>
                  <a:lnTo>
                    <a:pt x="0" y="1753897"/>
                  </a:lnTo>
                  <a:lnTo>
                    <a:pt x="0" y="174920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42">
              <a:extLst>
                <a:ext uri="{FF2B5EF4-FFF2-40B4-BE49-F238E27FC236}">
                  <a16:creationId xmlns:a16="http://schemas.microsoft.com/office/drawing/2014/main" id="{A809CB46-E907-44BE-BFE1-DD48E9981379}"/>
                </a:ext>
              </a:extLst>
            </p:cNvPr>
            <p:cNvSpPr/>
            <p:nvPr/>
          </p:nvSpPr>
          <p:spPr>
            <a:xfrm>
              <a:off x="8522003" y="4508844"/>
              <a:ext cx="381635" cy="229235"/>
            </a:xfrm>
            <a:custGeom>
              <a:avLst/>
              <a:gdLst/>
              <a:ahLst/>
              <a:cxnLst/>
              <a:rect l="l" t="t" r="r" b="b"/>
              <a:pathLst>
                <a:path w="381634" h="229235">
                  <a:moveTo>
                    <a:pt x="348224" y="228778"/>
                  </a:moveTo>
                  <a:lnTo>
                    <a:pt x="33073" y="228778"/>
                  </a:lnTo>
                  <a:lnTo>
                    <a:pt x="28209" y="227810"/>
                  </a:lnTo>
                  <a:lnTo>
                    <a:pt x="967" y="200568"/>
                  </a:lnTo>
                  <a:lnTo>
                    <a:pt x="0" y="195704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348224" y="0"/>
                  </a:lnTo>
                  <a:lnTo>
                    <a:pt x="380330" y="28209"/>
                  </a:lnTo>
                  <a:lnTo>
                    <a:pt x="381297" y="33073"/>
                  </a:lnTo>
                  <a:lnTo>
                    <a:pt x="381297" y="195704"/>
                  </a:lnTo>
                  <a:lnTo>
                    <a:pt x="353088" y="227810"/>
                  </a:lnTo>
                  <a:lnTo>
                    <a:pt x="348224" y="228778"/>
                  </a:lnTo>
                  <a:close/>
                </a:path>
              </a:pathLst>
            </a:custGeom>
            <a:solidFill>
              <a:srgbClr val="4E45E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2" name="object 43">
            <a:extLst>
              <a:ext uri="{FF2B5EF4-FFF2-40B4-BE49-F238E27FC236}">
                <a16:creationId xmlns:a16="http://schemas.microsoft.com/office/drawing/2014/main" id="{12E47FF4-E1EE-446E-B6EE-E0B104EB5207}"/>
              </a:ext>
            </a:extLst>
          </p:cNvPr>
          <p:cNvSpPr txBox="1"/>
          <p:nvPr/>
        </p:nvSpPr>
        <p:spPr>
          <a:xfrm>
            <a:off x="6427340" y="3512953"/>
            <a:ext cx="841058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295275" algn="l"/>
              </a:tabLst>
            </a:pPr>
            <a:r>
              <a:rPr sz="938" kern="0" baseline="6172" dirty="0">
                <a:solidFill>
                  <a:srgbClr val="FFFFFF"/>
                </a:solidFill>
                <a:latin typeface="微软雅黑"/>
                <a:cs typeface="微软雅黑"/>
              </a:rPr>
              <a:t>案</a:t>
            </a:r>
            <a:r>
              <a:rPr sz="938" kern="0" spc="-56" baseline="6172" dirty="0">
                <a:solidFill>
                  <a:srgbClr val="FFFFFF"/>
                </a:solidFill>
                <a:latin typeface="微软雅黑"/>
                <a:cs typeface="微软雅黑"/>
              </a:rPr>
              <a:t>例</a:t>
            </a:r>
            <a:r>
              <a:rPr sz="938" kern="0" baseline="6172" dirty="0">
                <a:solidFill>
                  <a:srgbClr val="FFFFFF"/>
                </a:solidFill>
                <a:latin typeface="微软雅黑"/>
                <a:cs typeface="微软雅黑"/>
              </a:rPr>
              <a:t>	</a:t>
            </a:r>
            <a:r>
              <a:rPr sz="8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B</a:t>
            </a:r>
            <a:r>
              <a:rPr sz="82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站拜年</a:t>
            </a:r>
            <a:r>
              <a:rPr sz="825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祭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3" name="object 44">
            <a:extLst>
              <a:ext uri="{FF2B5EF4-FFF2-40B4-BE49-F238E27FC236}">
                <a16:creationId xmlns:a16="http://schemas.microsoft.com/office/drawing/2014/main" id="{149CDF9B-CA47-4853-9687-B1A2C8D59F8A}"/>
              </a:ext>
            </a:extLst>
          </p:cNvPr>
          <p:cNvSpPr txBox="1"/>
          <p:nvPr/>
        </p:nvSpPr>
        <p:spPr>
          <a:xfrm>
            <a:off x="6370145" y="3704554"/>
            <a:ext cx="2025968" cy="2943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通过优质内容策划与直播互动，激发用户情感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共鸣与传播，活动期间</a:t>
            </a:r>
            <a:r>
              <a:rPr sz="713" b="1" kern="0" spc="-15" dirty="0">
                <a:solidFill>
                  <a:srgbClr val="4E45E4"/>
                </a:solidFill>
                <a:latin typeface="微软雅黑"/>
                <a:cs typeface="微软雅黑"/>
              </a:rPr>
              <a:t>DAU</a:t>
            </a:r>
            <a:r>
              <a:rPr sz="713" b="1" kern="0" dirty="0">
                <a:solidFill>
                  <a:srgbClr val="4E45E4"/>
                </a:solidFill>
                <a:latin typeface="微软雅黑"/>
                <a:cs typeface="微软雅黑"/>
              </a:rPr>
              <a:t>提升80%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4" name="object 45">
            <a:extLst>
              <a:ext uri="{FF2B5EF4-FFF2-40B4-BE49-F238E27FC236}">
                <a16:creationId xmlns:a16="http://schemas.microsoft.com/office/drawing/2014/main" id="{78434E3B-7575-429A-9D32-E0EE7C0E590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255786" y="1878131"/>
            <a:ext cx="2252039" cy="13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946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4110</Words>
  <Application>Microsoft Office PowerPoint</Application>
  <DocSecurity>0</DocSecurity>
  <PresentationFormat>全屏显示(16:9)</PresentationFormat>
  <Paragraphs>459</Paragraphs>
  <Slides>23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43" baseType="lpstr">
      <vt:lpstr>CKT Kuaile Bold</vt:lpstr>
      <vt:lpstr>GEETYPE-XinGothicGB-W4</vt:lpstr>
      <vt:lpstr>GEETYPE-XinGothicGB-W7</vt:lpstr>
      <vt:lpstr>Reeji-CloudHeiDa-GB</vt:lpstr>
      <vt:lpstr>等线</vt:lpstr>
      <vt:lpstr>思源黑体 CN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Times New Roman</vt:lpstr>
      <vt:lpstr>Wingdings</vt:lpstr>
      <vt:lpstr>unioffice Theme</vt:lpstr>
      <vt:lpstr>Office Theme</vt:lpstr>
      <vt:lpstr>PowerPoint 演示文稿</vt:lpstr>
      <vt:lpstr>PowerPoint 演示文稿</vt:lpstr>
      <vt:lpstr>运营核心与商业模式</vt:lpstr>
      <vt:lpstr>运营核心与商业模式</vt:lpstr>
      <vt:lpstr>运营核心与商业模式</vt:lpstr>
      <vt:lpstr>运营核心与商业模式</vt:lpstr>
      <vt:lpstr>活动全周期运营</vt:lpstr>
      <vt:lpstr>活动全周期运营</vt:lpstr>
      <vt:lpstr>活动全周期运营</vt:lpstr>
      <vt:lpstr>活动全周期运营</vt:lpstr>
      <vt:lpstr>活动全周期运营</vt:lpstr>
      <vt:lpstr>活动全周期运营</vt:lpstr>
      <vt:lpstr>用户增长与全周期 管理</vt:lpstr>
      <vt:lpstr>用户增长与全周期管理</vt:lpstr>
      <vt:lpstr>用户增长与全周期管理</vt:lpstr>
      <vt:lpstr>用户增长与全周期管理</vt:lpstr>
      <vt:lpstr>社区与数据驱动运营</vt:lpstr>
      <vt:lpstr>社区与数据驱动运营</vt:lpstr>
      <vt:lpstr>社区与数据驱动运营</vt:lpstr>
      <vt:lpstr>社区与数据驱动运营</vt:lpstr>
      <vt:lpstr>课程思政：网络社区伦理规范 Network Community Ethics &amp; Norms</vt:lpstr>
      <vt:lpstr>核心回顾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20</cp:revision>
  <dcterms:modified xsi:type="dcterms:W3CDTF">2026-01-21T13:25:04Z</dcterms:modified>
</cp:coreProperties>
</file>