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6"/>
  </p:notesMasterIdLst>
  <p:sldIdLst>
    <p:sldId id="256" r:id="rId2"/>
    <p:sldId id="367" r:id="rId3"/>
    <p:sldId id="258" r:id="rId4"/>
    <p:sldId id="368" r:id="rId5"/>
    <p:sldId id="370" r:id="rId6"/>
    <p:sldId id="372" r:id="rId7"/>
    <p:sldId id="602" r:id="rId8"/>
    <p:sldId id="603" r:id="rId9"/>
    <p:sldId id="604" r:id="rId10"/>
    <p:sldId id="605" r:id="rId11"/>
    <p:sldId id="620" r:id="rId12"/>
    <p:sldId id="610" r:id="rId13"/>
    <p:sldId id="611" r:id="rId14"/>
    <p:sldId id="612" r:id="rId15"/>
    <p:sldId id="613" r:id="rId16"/>
    <p:sldId id="614" r:id="rId17"/>
    <p:sldId id="621" r:id="rId18"/>
    <p:sldId id="622" r:id="rId19"/>
    <p:sldId id="623" r:id="rId20"/>
    <p:sldId id="624" r:id="rId21"/>
    <p:sldId id="617" r:id="rId22"/>
    <p:sldId id="274" r:id="rId23"/>
    <p:sldId id="618" r:id="rId24"/>
    <p:sldId id="275" r:id="rId25"/>
  </p:sldIdLst>
  <p:sldSz cx="9144000" cy="5143500" type="screen16x9"/>
  <p:notesSz cx="6858000" cy="9144000"/>
  <p:custDataLst>
    <p:tags r:id="rId2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BECF0"/>
    <a:srgbClr val="E54C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08" autoAdjust="0"/>
    <p:restoredTop sz="90613" autoAdjust="0"/>
  </p:normalViewPr>
  <p:slideViewPr>
    <p:cSldViewPr snapToGrid="0">
      <p:cViewPr>
        <p:scale>
          <a:sx n="100" d="100"/>
          <a:sy n="100" d="100"/>
        </p:scale>
        <p:origin x="427"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6E170E-CD8A-408F-9FE5-4C3FF328FEC5}" type="datetimeFigureOut">
              <a:rPr lang="zh-CN" altLang="en-US" smtClean="0"/>
              <a:t>2026/1/15</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B0A32B-E869-47EC-B4CF-CC94D6F9DF39}" type="slidenum">
              <a:rPr lang="zh-CN" altLang="en-US" smtClean="0"/>
              <a:t>‹#›</a:t>
            </a:fld>
            <a:endParaRPr lang="zh-CN" altLang="en-US"/>
          </a:p>
        </p:txBody>
      </p:sp>
    </p:spTree>
    <p:extLst>
      <p:ext uri="{BB962C8B-B14F-4D97-AF65-F5344CB8AC3E}">
        <p14:creationId xmlns:p14="http://schemas.microsoft.com/office/powerpoint/2010/main" val="4135248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0"/>
              </a:spcAft>
              <a:buClrTx/>
              <a:buSzTx/>
              <a:buFont typeface="Wingdings" panose="05000000000000000000" pitchFamily="2" charset="2"/>
              <a:buNone/>
              <a:tabLst/>
              <a:defRPr/>
            </a:pPr>
            <a:r>
              <a:rPr lang="en-US" altLang="zh-CN" sz="1800" dirty="0">
                <a:latin typeface="思源宋体 CN Light" panose="02020300000000000000" pitchFamily="18" charset="-122"/>
                <a:ea typeface="思源宋体 CN Light" panose="02020300000000000000" pitchFamily="18" charset="-122"/>
              </a:rPr>
              <a:t>1.1</a:t>
            </a:r>
            <a:r>
              <a:rPr lang="zh-CN" altLang="zh-CN" sz="1800" dirty="0">
                <a:latin typeface="思源宋体 CN Light" panose="02020300000000000000" pitchFamily="18" charset="-122"/>
                <a:ea typeface="思源宋体 CN Light" panose="02020300000000000000" pitchFamily="18" charset="-122"/>
              </a:rPr>
              <a:t>标题命名要求</a:t>
            </a:r>
          </a:p>
          <a:p>
            <a:pPr marL="171450" lvl="0" indent="-171450" algn="l">
              <a:lnSpc>
                <a:spcPct val="150000"/>
              </a:lnSpc>
              <a:buFont typeface="Wingdings" panose="05000000000000000000" pitchFamily="2" charset="2"/>
              <a:buChar char="p"/>
            </a:pPr>
            <a:r>
              <a:rPr lang="zh-CN" altLang="zh-CN" sz="1800" dirty="0">
                <a:latin typeface="思源宋体 CN Light" panose="02020300000000000000" pitchFamily="18" charset="-122"/>
                <a:ea typeface="思源宋体 CN Light" panose="02020300000000000000" pitchFamily="18" charset="-122"/>
              </a:rPr>
              <a:t>微课</a:t>
            </a:r>
            <a:r>
              <a:rPr lang="en-US" altLang="zh-CN" sz="1800" dirty="0">
                <a:latin typeface="思源宋体 CN Light" panose="02020300000000000000" pitchFamily="18" charset="-122"/>
                <a:ea typeface="思源宋体 CN Light" panose="02020300000000000000" pitchFamily="18" charset="-122"/>
              </a:rPr>
              <a:t>PPT</a:t>
            </a:r>
            <a:r>
              <a:rPr lang="zh-CN" altLang="zh-CN" sz="1800" dirty="0">
                <a:latin typeface="思源宋体 CN Light" panose="02020300000000000000" pitchFamily="18" charset="-122"/>
                <a:ea typeface="思源宋体 CN Light" panose="02020300000000000000" pitchFamily="18" charset="-122"/>
              </a:rPr>
              <a:t>标题命名：知识点名称</a:t>
            </a:r>
          </a:p>
          <a:p>
            <a:pPr marL="171450" lvl="0" indent="-171450" algn="l">
              <a:lnSpc>
                <a:spcPct val="150000"/>
              </a:lnSpc>
              <a:buFont typeface="Wingdings" panose="05000000000000000000" pitchFamily="2" charset="2"/>
              <a:buChar char="p"/>
            </a:pPr>
            <a:r>
              <a:rPr lang="zh-CN" altLang="zh-CN" sz="1800" dirty="0">
                <a:latin typeface="思源宋体 CN Light" panose="02020300000000000000" pitchFamily="18" charset="-122"/>
                <a:ea typeface="思源宋体 CN Light" panose="02020300000000000000" pitchFamily="18" charset="-122"/>
              </a:rPr>
              <a:t>教学</a:t>
            </a:r>
            <a:r>
              <a:rPr lang="en-US" altLang="zh-CN" sz="1800" dirty="0">
                <a:latin typeface="思源宋体 CN Light" panose="02020300000000000000" pitchFamily="18" charset="-122"/>
                <a:ea typeface="思源宋体 CN Light" panose="02020300000000000000" pitchFamily="18" charset="-122"/>
              </a:rPr>
              <a:t>PPT</a:t>
            </a:r>
            <a:r>
              <a:rPr lang="zh-CN" altLang="zh-CN" sz="1800" dirty="0">
                <a:latin typeface="思源宋体 CN Light" panose="02020300000000000000" pitchFamily="18" charset="-122"/>
                <a:ea typeface="思源宋体 CN Light" panose="02020300000000000000" pitchFamily="18" charset="-122"/>
              </a:rPr>
              <a:t>标题命名：教学任务名称（几个知识点合成是一个任务）</a:t>
            </a:r>
          </a:p>
          <a:p>
            <a:pPr marL="0" marR="0" lvl="0" indent="0" algn="l" defTabSz="914400" rtl="0" eaLnBrk="1" fontAlgn="auto" latinLnBrk="0" hangingPunct="1">
              <a:lnSpc>
                <a:spcPct val="150000"/>
              </a:lnSpc>
              <a:spcBef>
                <a:spcPts val="0"/>
              </a:spcBef>
              <a:spcAft>
                <a:spcPts val="0"/>
              </a:spcAft>
              <a:buClrTx/>
              <a:buSzTx/>
              <a:buFont typeface="Wingdings" panose="05000000000000000000" pitchFamily="2" charset="2"/>
              <a:buNone/>
              <a:tabLst/>
              <a:defRPr/>
            </a:pPr>
            <a:r>
              <a:rPr lang="en-US" altLang="zh-CN" sz="1800" dirty="0">
                <a:latin typeface="思源宋体 CN Light" panose="02020300000000000000" pitchFamily="18" charset="-122"/>
                <a:ea typeface="思源宋体 CN Light" panose="02020300000000000000" pitchFamily="18" charset="-122"/>
              </a:rPr>
              <a:t>1.2</a:t>
            </a:r>
            <a:r>
              <a:rPr lang="zh-CN" altLang="zh-CN" sz="1800" dirty="0">
                <a:latin typeface="思源宋体 CN Light" panose="02020300000000000000" pitchFamily="18" charset="-122"/>
                <a:ea typeface="思源宋体 CN Light" panose="02020300000000000000" pitchFamily="18" charset="-122"/>
              </a:rPr>
              <a:t>文字要求</a:t>
            </a:r>
            <a:endParaRPr lang="en-US" altLang="zh-CN" sz="1800" dirty="0">
              <a:latin typeface="思源宋体 CN Light" panose="02020300000000000000" pitchFamily="18" charset="-122"/>
              <a:ea typeface="思源宋体 CN Light" panose="02020300000000000000" pitchFamily="18" charset="-122"/>
            </a:endParaRPr>
          </a:p>
          <a:p>
            <a:pPr marL="171450" lvl="0" indent="-171450" algn="l">
              <a:lnSpc>
                <a:spcPct val="150000"/>
              </a:lnSpc>
              <a:buFont typeface="Wingdings" panose="05000000000000000000" pitchFamily="2" charset="2"/>
              <a:buChar char="p"/>
            </a:pPr>
            <a:r>
              <a:rPr lang="zh-CN" altLang="zh-CN" sz="1800" dirty="0">
                <a:latin typeface="思源宋体 CN Light" panose="02020300000000000000" pitchFamily="18" charset="-122"/>
                <a:ea typeface="思源宋体 CN Light" panose="02020300000000000000" pitchFamily="18" charset="-122"/>
              </a:rPr>
              <a:t>字体大小：思源宋体</a:t>
            </a:r>
            <a:r>
              <a:rPr lang="en-US" altLang="zh-CN" sz="1800" dirty="0">
                <a:latin typeface="思源宋体 CN Light" panose="02020300000000000000" pitchFamily="18" charset="-122"/>
                <a:ea typeface="思源宋体 CN Light" panose="02020300000000000000" pitchFamily="18" charset="-122"/>
              </a:rPr>
              <a:t> CN Heavy</a:t>
            </a:r>
            <a:r>
              <a:rPr lang="zh-CN" altLang="zh-CN" sz="1800" dirty="0">
                <a:latin typeface="思源宋体 CN Light" panose="02020300000000000000" pitchFamily="18" charset="-122"/>
                <a:ea typeface="思源宋体 CN Light" panose="02020300000000000000" pitchFamily="18" charset="-122"/>
              </a:rPr>
              <a:t>、</a:t>
            </a:r>
            <a:r>
              <a:rPr lang="en-US" altLang="zh-CN" sz="1800" dirty="0">
                <a:latin typeface="思源宋体 CN Light" panose="02020300000000000000" pitchFamily="18" charset="-122"/>
                <a:ea typeface="思源宋体 CN Light" panose="02020300000000000000" pitchFamily="18" charset="-122"/>
              </a:rPr>
              <a:t>36-48</a:t>
            </a:r>
            <a:r>
              <a:rPr lang="zh-CN" altLang="zh-CN" sz="1800" dirty="0">
                <a:latin typeface="思源宋体 CN Light" panose="02020300000000000000" pitchFamily="18" charset="-122"/>
                <a:ea typeface="思源宋体 CN Light" panose="02020300000000000000" pitchFamily="18" charset="-122"/>
              </a:rPr>
              <a:t>号字、白色、单倍行距</a:t>
            </a:r>
          </a:p>
          <a:p>
            <a:endParaRPr lang="zh-CN" altLang="en-US" sz="1800" dirty="0"/>
          </a:p>
        </p:txBody>
      </p:sp>
      <p:sp>
        <p:nvSpPr>
          <p:cNvPr id="4" name="灯片编号占位符 3"/>
          <p:cNvSpPr>
            <a:spLocks noGrp="1"/>
          </p:cNvSpPr>
          <p:nvPr>
            <p:ph type="sldNum" sz="quarter" idx="5"/>
          </p:nvPr>
        </p:nvSpPr>
        <p:spPr/>
        <p:txBody>
          <a:bodyPr/>
          <a:lstStyle/>
          <a:p>
            <a:fld id="{12B0A32B-E869-47EC-B4CF-CC94D6F9DF39}" type="slidenum">
              <a:rPr lang="zh-CN" altLang="en-US" smtClean="0"/>
              <a:t>1</a:t>
            </a:fld>
            <a:endParaRPr lang="zh-CN" altLang="en-US"/>
          </a:p>
        </p:txBody>
      </p:sp>
    </p:spTree>
    <p:extLst>
      <p:ext uri="{BB962C8B-B14F-4D97-AF65-F5344CB8AC3E}">
        <p14:creationId xmlns:p14="http://schemas.microsoft.com/office/powerpoint/2010/main" val="10106418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10</a:t>
            </a:fld>
            <a:endParaRPr lang="zh-CN" altLang="en-US"/>
          </a:p>
        </p:txBody>
      </p:sp>
    </p:spTree>
    <p:extLst>
      <p:ext uri="{BB962C8B-B14F-4D97-AF65-F5344CB8AC3E}">
        <p14:creationId xmlns:p14="http://schemas.microsoft.com/office/powerpoint/2010/main" val="14696153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11</a:t>
            </a:fld>
            <a:endParaRPr lang="zh-CN" altLang="en-US"/>
          </a:p>
        </p:txBody>
      </p:sp>
    </p:spTree>
    <p:extLst>
      <p:ext uri="{BB962C8B-B14F-4D97-AF65-F5344CB8AC3E}">
        <p14:creationId xmlns:p14="http://schemas.microsoft.com/office/powerpoint/2010/main" val="32339015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85750" lvl="0" indent="-285750" algn="just">
              <a:lnSpc>
                <a:spcPct val="150000"/>
              </a:lnSpc>
              <a:buFont typeface="Wingdings" panose="05000000000000000000" pitchFamily="2" charset="2"/>
              <a:buChar char="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左上角标题文字</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Regular</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R127\G127\B127</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lvl="0" indent="-285750" algn="just">
              <a:lnSpc>
                <a:spcPct val="150000"/>
              </a:lnSpc>
              <a:buFont typeface="Wingdings" panose="05000000000000000000" pitchFamily="2" charset="2"/>
              <a:buChar char="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目录标题文字：思源宋体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36-44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倍行距、蓝色（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R67\G113\B194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indent="-285750">
              <a:buFont typeface="Wingdings" panose="05000000000000000000" pitchFamily="2" charset="2"/>
              <a:buChar char="p"/>
            </a:pPr>
            <a:r>
              <a:rPr lang="zh-CN" altLang="zh-CN" sz="1200" dirty="0">
                <a:effectLst/>
                <a:ea typeface="宋体" panose="02010600030101010101" pitchFamily="2" charset="-122"/>
                <a:cs typeface="Times New Roman" panose="02020603050405020304" pitchFamily="18" charset="0"/>
              </a:rPr>
              <a:t>二级目录可选择性添加，如不需要无需添加</a:t>
            </a:r>
            <a:endParaRPr lang="zh-CN" altLang="en-US" dirty="0"/>
          </a:p>
          <a:p>
            <a:endParaRPr lang="zh-CN" alt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B0A32B-E869-47EC-B4CF-CC94D6F9DF3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297544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BF8934-6CED-46F5-B7D3-6CA10363127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280364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BF8934-6CED-46F5-B7D3-6CA10363127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286283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BF8934-6CED-46F5-B7D3-6CA10363127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7352661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BF8934-6CED-46F5-B7D3-6CA10363127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629744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BF8934-6CED-46F5-B7D3-6CA10363127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6629782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BF8934-6CED-46F5-B7D3-6CA10363127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8394019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BF8934-6CED-46F5-B7D3-6CA10363127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25914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85750" lvl="0" indent="-285750" algn="just">
              <a:lnSpc>
                <a:spcPct val="150000"/>
              </a:lnSpc>
              <a:buFont typeface="Wingdings" panose="05000000000000000000" pitchFamily="2" charset="2"/>
              <a:buChar char="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字体大小：思源宋体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a:t>
            </a:r>
            <a:r>
              <a:rPr lang="en-US" altLang="zh-CN" sz="1200" kern="100" dirty="0" err="1">
                <a:effectLst/>
                <a:latin typeface="等线" panose="02010600030101010101" pitchFamily="2" charset="-122"/>
                <a:ea typeface="宋体" panose="02010600030101010101" pitchFamily="2" charset="-122"/>
                <a:cs typeface="Times New Roman" panose="02020603050405020304" pitchFamily="18" charset="0"/>
              </a:rPr>
              <a:t>SemiBold</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号字、白色、行距固定不要更改</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indent="-285750">
              <a:buFont typeface="Wingdings" panose="05000000000000000000" pitchFamily="2" charset="2"/>
              <a:buChar char="p"/>
            </a:pPr>
            <a:r>
              <a:rPr lang="zh-CN" altLang="zh-CN" sz="1200" dirty="0">
                <a:effectLst/>
                <a:ea typeface="宋体" panose="02010600030101010101" pitchFamily="2" charset="-122"/>
                <a:cs typeface="Times New Roman" panose="02020603050405020304" pitchFamily="18" charset="0"/>
              </a:rPr>
              <a:t>如微课内容仅一个时则不需要添加目录页，反之多个内容需添加</a:t>
            </a:r>
            <a:endParaRPr lang="zh-CN" altLang="en-US" dirty="0"/>
          </a:p>
          <a:p>
            <a:endParaRPr lang="zh-CN" altLang="en-US" dirty="0"/>
          </a:p>
          <a:p>
            <a:endParaRPr lang="zh-CN" altLang="en-US" dirty="0"/>
          </a:p>
        </p:txBody>
      </p:sp>
      <p:sp>
        <p:nvSpPr>
          <p:cNvPr id="4" name="灯片编号占位符 3"/>
          <p:cNvSpPr>
            <a:spLocks noGrp="1"/>
          </p:cNvSpPr>
          <p:nvPr>
            <p:ph type="sldNum" sz="quarter" idx="5"/>
          </p:nvPr>
        </p:nvSpPr>
        <p:spPr/>
        <p:txBody>
          <a:bodyPr/>
          <a:lstStyle/>
          <a:p>
            <a:fld id="{12B0A32B-E869-47EC-B4CF-CC94D6F9DF39}" type="slidenum">
              <a:rPr lang="zh-CN" altLang="en-US" smtClean="0"/>
              <a:t>2</a:t>
            </a:fld>
            <a:endParaRPr lang="zh-CN" altLang="en-US"/>
          </a:p>
        </p:txBody>
      </p:sp>
    </p:spTree>
    <p:extLst>
      <p:ext uri="{BB962C8B-B14F-4D97-AF65-F5344CB8AC3E}">
        <p14:creationId xmlns:p14="http://schemas.microsoft.com/office/powerpoint/2010/main" val="35787269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BF8934-6CED-46F5-B7D3-6CA10363127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7176327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85750" lvl="0" indent="-285750" algn="just">
              <a:lnSpc>
                <a:spcPct val="150000"/>
              </a:lnSpc>
              <a:buFont typeface="Wingdings" panose="05000000000000000000" pitchFamily="2" charset="2"/>
              <a:buChar char="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左上角标题文字</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Regular</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R127\G127\B127</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lvl="0" indent="-285750" algn="just">
              <a:lnSpc>
                <a:spcPct val="150000"/>
              </a:lnSpc>
              <a:buFont typeface="Wingdings" panose="05000000000000000000" pitchFamily="2" charset="2"/>
              <a:buChar char="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目录标题文字：思源宋体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36-44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倍行距、蓝色（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R67\G113\B194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indent="-285750">
              <a:buFont typeface="Wingdings" panose="05000000000000000000" pitchFamily="2" charset="2"/>
              <a:buChar char="p"/>
            </a:pPr>
            <a:r>
              <a:rPr lang="zh-CN" altLang="zh-CN" sz="1200" dirty="0">
                <a:effectLst/>
                <a:ea typeface="宋体" panose="02010600030101010101" pitchFamily="2" charset="-122"/>
                <a:cs typeface="Times New Roman" panose="02020603050405020304" pitchFamily="18" charset="0"/>
              </a:rPr>
              <a:t>二级目录可选择性添加，如不需要无需添加</a:t>
            </a:r>
            <a:endParaRPr lang="zh-CN" altLang="en-US" dirty="0"/>
          </a:p>
          <a:p>
            <a:endParaRPr lang="zh-CN" alt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B0A32B-E869-47EC-B4CF-CC94D6F9DF3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971867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85750" lvl="0" indent="-285750" algn="just">
              <a:lnSpc>
                <a:spcPct val="150000"/>
              </a:lnSpc>
              <a:buFont typeface="Wingdings" panose="05000000000000000000" pitchFamily="2" charset="2"/>
              <a:buChar char="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左上角标题文字</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Regular</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R127\G127\B127</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lvl="0" indent="-285750" algn="just">
              <a:lnSpc>
                <a:spcPct val="150000"/>
              </a:lnSpc>
              <a:buFont typeface="Wingdings" panose="05000000000000000000" pitchFamily="2" charset="2"/>
              <a:buChar char="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目录标题文字：思源宋体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36-44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倍行距、蓝色（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R67\G113\B194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indent="-285750">
              <a:buFont typeface="Wingdings" panose="05000000000000000000" pitchFamily="2" charset="2"/>
              <a:buChar char="p"/>
            </a:pPr>
            <a:r>
              <a:rPr lang="zh-CN" altLang="zh-CN" sz="1200" dirty="0">
                <a:effectLst/>
                <a:ea typeface="宋体" panose="02010600030101010101" pitchFamily="2" charset="-122"/>
                <a:cs typeface="Times New Roman" panose="02020603050405020304" pitchFamily="18" charset="0"/>
              </a:rPr>
              <a:t>二级目录可选择性添加，如不需要无需添加</a:t>
            </a:r>
            <a:endParaRPr lang="zh-CN" altLang="en-US" dirty="0"/>
          </a:p>
          <a:p>
            <a:endParaRPr lang="zh-CN" altLang="en-US" dirty="0"/>
          </a:p>
          <a:p>
            <a:endParaRPr lang="zh-CN" altLang="en-US" dirty="0"/>
          </a:p>
        </p:txBody>
      </p:sp>
      <p:sp>
        <p:nvSpPr>
          <p:cNvPr id="4" name="灯片编号占位符 3"/>
          <p:cNvSpPr>
            <a:spLocks noGrp="1"/>
          </p:cNvSpPr>
          <p:nvPr>
            <p:ph type="sldNum" sz="quarter" idx="5"/>
          </p:nvPr>
        </p:nvSpPr>
        <p:spPr/>
        <p:txBody>
          <a:bodyPr/>
          <a:lstStyle/>
          <a:p>
            <a:fld id="{12B0A32B-E869-47EC-B4CF-CC94D6F9DF39}" type="slidenum">
              <a:rPr lang="zh-CN" altLang="en-US" smtClean="0"/>
              <a:t>3</a:t>
            </a:fld>
            <a:endParaRPr lang="zh-CN" altLang="en-US"/>
          </a:p>
        </p:txBody>
      </p:sp>
    </p:spTree>
    <p:extLst>
      <p:ext uri="{BB962C8B-B14F-4D97-AF65-F5344CB8AC3E}">
        <p14:creationId xmlns:p14="http://schemas.microsoft.com/office/powerpoint/2010/main" val="22900403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4</a:t>
            </a:fld>
            <a:endParaRPr lang="zh-CN" altLang="en-US"/>
          </a:p>
        </p:txBody>
      </p:sp>
    </p:spTree>
    <p:extLst>
      <p:ext uri="{BB962C8B-B14F-4D97-AF65-F5344CB8AC3E}">
        <p14:creationId xmlns:p14="http://schemas.microsoft.com/office/powerpoint/2010/main" val="4377797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5</a:t>
            </a:fld>
            <a:endParaRPr lang="zh-CN" altLang="en-US"/>
          </a:p>
        </p:txBody>
      </p:sp>
    </p:spTree>
    <p:extLst>
      <p:ext uri="{BB962C8B-B14F-4D97-AF65-F5344CB8AC3E}">
        <p14:creationId xmlns:p14="http://schemas.microsoft.com/office/powerpoint/2010/main" val="10092129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6</a:t>
            </a:fld>
            <a:endParaRPr lang="zh-CN" altLang="en-US"/>
          </a:p>
        </p:txBody>
      </p:sp>
    </p:spTree>
    <p:extLst>
      <p:ext uri="{BB962C8B-B14F-4D97-AF65-F5344CB8AC3E}">
        <p14:creationId xmlns:p14="http://schemas.microsoft.com/office/powerpoint/2010/main" val="2217104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7</a:t>
            </a:fld>
            <a:endParaRPr lang="zh-CN" altLang="en-US"/>
          </a:p>
        </p:txBody>
      </p:sp>
    </p:spTree>
    <p:extLst>
      <p:ext uri="{BB962C8B-B14F-4D97-AF65-F5344CB8AC3E}">
        <p14:creationId xmlns:p14="http://schemas.microsoft.com/office/powerpoint/2010/main" val="26301703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8</a:t>
            </a:fld>
            <a:endParaRPr lang="zh-CN" altLang="en-US"/>
          </a:p>
        </p:txBody>
      </p:sp>
    </p:spTree>
    <p:extLst>
      <p:ext uri="{BB962C8B-B14F-4D97-AF65-F5344CB8AC3E}">
        <p14:creationId xmlns:p14="http://schemas.microsoft.com/office/powerpoint/2010/main" val="5732533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9</a:t>
            </a:fld>
            <a:endParaRPr lang="zh-CN" altLang="en-US"/>
          </a:p>
        </p:txBody>
      </p:sp>
    </p:spTree>
    <p:extLst>
      <p:ext uri="{BB962C8B-B14F-4D97-AF65-F5344CB8AC3E}">
        <p14:creationId xmlns:p14="http://schemas.microsoft.com/office/powerpoint/2010/main" val="23767397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8.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image" Target="../media/image1.png"/><Relationship Id="rId16"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22.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23.png"/><Relationship Id="rId4" Type="http://schemas.openxmlformats.org/officeDocument/2006/relationships/image" Target="../media/image25.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3EBE7CE7-7EFA-4037-A765-491A1040445A}"/>
              </a:ext>
            </a:extLst>
          </p:cNvPr>
          <p:cNvPicPr>
            <a:picLocks noChangeAspect="1"/>
          </p:cNvPicPr>
          <p:nvPr userDrawn="1"/>
        </p:nvPicPr>
        <p:blipFill>
          <a:blip r:embed="rId2">
            <a:alphaModFix/>
          </a:blip>
          <a:stretch>
            <a:fillRect/>
          </a:stretch>
        </p:blipFill>
        <p:spPr>
          <a:xfrm>
            <a:off x="0" y="0"/>
            <a:ext cx="9144000" cy="5143500"/>
          </a:xfrm>
          <a:prstGeom prst="rect">
            <a:avLst/>
          </a:prstGeom>
        </p:spPr>
      </p:pic>
      <p:pic>
        <p:nvPicPr>
          <p:cNvPr id="4" name="图片 3">
            <a:extLst>
              <a:ext uri="{FF2B5EF4-FFF2-40B4-BE49-F238E27FC236}">
                <a16:creationId xmlns:a16="http://schemas.microsoft.com/office/drawing/2014/main" id="{A27E8803-CC88-4ADE-8E59-BE7D3038ECD1}"/>
              </a:ext>
            </a:extLst>
          </p:cNvPr>
          <p:cNvPicPr>
            <a:picLocks noChangeAspect="1"/>
          </p:cNvPicPr>
          <p:nvPr userDrawn="1"/>
        </p:nvPicPr>
        <p:blipFill>
          <a:blip r:embed="rId3">
            <a:alphaModFix amt="80000"/>
          </a:blip>
          <a:stretch>
            <a:fillRect/>
          </a:stretch>
        </p:blipFill>
        <p:spPr>
          <a:xfrm>
            <a:off x="1234474" y="1802204"/>
            <a:ext cx="3856215" cy="8611"/>
          </a:xfrm>
          <a:prstGeom prst="rect">
            <a:avLst/>
          </a:prstGeom>
        </p:spPr>
      </p:pic>
      <p:pic>
        <p:nvPicPr>
          <p:cNvPr id="5" name="图片 4">
            <a:extLst>
              <a:ext uri="{FF2B5EF4-FFF2-40B4-BE49-F238E27FC236}">
                <a16:creationId xmlns:a16="http://schemas.microsoft.com/office/drawing/2014/main" id="{B78D63C0-645F-4FF8-92CB-29CE49A39021}"/>
              </a:ext>
            </a:extLst>
          </p:cNvPr>
          <p:cNvPicPr>
            <a:picLocks noChangeAspect="1"/>
          </p:cNvPicPr>
          <p:nvPr userDrawn="1"/>
        </p:nvPicPr>
        <p:blipFill>
          <a:blip r:embed="rId3">
            <a:alphaModFix amt="80000"/>
          </a:blip>
          <a:stretch>
            <a:fillRect/>
          </a:stretch>
        </p:blipFill>
        <p:spPr>
          <a:xfrm>
            <a:off x="1283405" y="2724367"/>
            <a:ext cx="3856215" cy="8611"/>
          </a:xfrm>
          <a:prstGeom prst="rect">
            <a:avLst/>
          </a:prstGeom>
        </p:spPr>
      </p:pic>
      <p:pic>
        <p:nvPicPr>
          <p:cNvPr id="6" name="图片 5">
            <a:extLst>
              <a:ext uri="{FF2B5EF4-FFF2-40B4-BE49-F238E27FC236}">
                <a16:creationId xmlns:a16="http://schemas.microsoft.com/office/drawing/2014/main" id="{97F6B9D8-BE54-4972-BC96-C8589FDD3419}"/>
              </a:ext>
            </a:extLst>
          </p:cNvPr>
          <p:cNvPicPr>
            <a:picLocks noChangeAspect="1"/>
          </p:cNvPicPr>
          <p:nvPr userDrawn="1"/>
        </p:nvPicPr>
        <p:blipFill>
          <a:blip r:embed="rId3">
            <a:alphaModFix amt="80000"/>
          </a:blip>
          <a:stretch>
            <a:fillRect/>
          </a:stretch>
        </p:blipFill>
        <p:spPr>
          <a:xfrm>
            <a:off x="1283405" y="3684170"/>
            <a:ext cx="3856215" cy="8611"/>
          </a:xfrm>
          <a:prstGeom prst="rect">
            <a:avLst/>
          </a:prstGeom>
        </p:spPr>
      </p:pic>
      <p:pic>
        <p:nvPicPr>
          <p:cNvPr id="7" name="图片 6">
            <a:extLst>
              <a:ext uri="{FF2B5EF4-FFF2-40B4-BE49-F238E27FC236}">
                <a16:creationId xmlns:a16="http://schemas.microsoft.com/office/drawing/2014/main" id="{20D5F7A8-157F-47C4-B884-2A28D7088C98}"/>
              </a:ext>
            </a:extLst>
          </p:cNvPr>
          <p:cNvPicPr>
            <a:picLocks noChangeAspect="1"/>
          </p:cNvPicPr>
          <p:nvPr userDrawn="1"/>
        </p:nvPicPr>
        <p:blipFill>
          <a:blip r:embed="rId4">
            <a:alphaModFix/>
          </a:blip>
          <a:stretch>
            <a:fillRect/>
          </a:stretch>
        </p:blipFill>
        <p:spPr>
          <a:xfrm>
            <a:off x="6174684" y="-82700"/>
            <a:ext cx="2962861" cy="5276156"/>
          </a:xfrm>
          <a:prstGeom prst="rect">
            <a:avLst/>
          </a:prstGeom>
        </p:spPr>
      </p:pic>
      <p:pic>
        <p:nvPicPr>
          <p:cNvPr id="8" name="图片 7">
            <a:extLst>
              <a:ext uri="{FF2B5EF4-FFF2-40B4-BE49-F238E27FC236}">
                <a16:creationId xmlns:a16="http://schemas.microsoft.com/office/drawing/2014/main" id="{DD4D3746-374F-45AC-8673-2FC05669B3F2}"/>
              </a:ext>
            </a:extLst>
          </p:cNvPr>
          <p:cNvPicPr>
            <a:picLocks noChangeAspect="1"/>
          </p:cNvPicPr>
          <p:nvPr userDrawn="1"/>
        </p:nvPicPr>
        <p:blipFill>
          <a:blip r:embed="rId5">
            <a:alphaModFix amt="75000"/>
          </a:blip>
          <a:stretch>
            <a:fillRect/>
          </a:stretch>
        </p:blipFill>
        <p:spPr>
          <a:xfrm>
            <a:off x="6174684" y="-16372"/>
            <a:ext cx="2969315" cy="5242572"/>
          </a:xfrm>
          <a:prstGeom prst="rect">
            <a:avLst/>
          </a:prstGeom>
        </p:spPr>
      </p:pic>
      <p:sp>
        <p:nvSpPr>
          <p:cNvPr id="9" name="文本框 8">
            <a:extLst>
              <a:ext uri="{FF2B5EF4-FFF2-40B4-BE49-F238E27FC236}">
                <a16:creationId xmlns:a16="http://schemas.microsoft.com/office/drawing/2014/main" id="{0C57A39A-5B85-49EB-A29E-91A62598E7EA}"/>
              </a:ext>
            </a:extLst>
          </p:cNvPr>
          <p:cNvSpPr txBox="1"/>
          <p:nvPr userDrawn="1"/>
        </p:nvSpPr>
        <p:spPr>
          <a:xfrm>
            <a:off x="6297683" y="1840449"/>
            <a:ext cx="2723317" cy="753648"/>
          </a:xfrm>
          <a:prstGeom prst="rect">
            <a:avLst/>
          </a:prstGeom>
        </p:spPr>
        <p:txBody>
          <a:bodyPr wrap="square" lIns="0" tIns="0" rIns="0" bIns="0" anchor="ctr">
            <a:scene3d>
              <a:camera prst="legacyObliqueTopLeft">
                <a:rot lat="0" lon="0" rev="0"/>
              </a:camera>
              <a:lightRig rig="legacyFlat1" dir="tl"/>
            </a:scene3d>
          </a:bodyPr>
          <a:lstStyle/>
          <a:p>
            <a:pPr algn="ctr">
              <a:lnSpc>
                <a:spcPct val="116100"/>
              </a:lnSpc>
            </a:pPr>
            <a:r>
              <a:rPr sz="3600" kern="100" spc="0" dirty="0">
                <a:solidFill>
                  <a:srgbClr val="FFFFFF">
                    <a:alpha val="100000"/>
                  </a:srgbClr>
                </a:solidFill>
                <a:latin typeface="CKT Kuaile Bold" panose="02010800040101010101" pitchFamily="1" charset="-122"/>
                <a:ea typeface="CKT Kuaile Bold" panose="02010800040101010101" pitchFamily="1" charset="-122"/>
              </a:rPr>
              <a:t>CONTENTS</a:t>
            </a:r>
          </a:p>
        </p:txBody>
      </p:sp>
      <p:pic>
        <p:nvPicPr>
          <p:cNvPr id="10" name="图片 9">
            <a:extLst>
              <a:ext uri="{FF2B5EF4-FFF2-40B4-BE49-F238E27FC236}">
                <a16:creationId xmlns:a16="http://schemas.microsoft.com/office/drawing/2014/main" id="{5DC47268-F3A1-45C2-AAB4-1B12A30ABE30}"/>
              </a:ext>
            </a:extLst>
          </p:cNvPr>
          <p:cNvPicPr>
            <a:picLocks noChangeAspect="1"/>
          </p:cNvPicPr>
          <p:nvPr userDrawn="1"/>
        </p:nvPicPr>
        <p:blipFill>
          <a:blip r:embed="rId6">
            <a:alphaModFix/>
          </a:blip>
          <a:stretch>
            <a:fillRect/>
          </a:stretch>
        </p:blipFill>
        <p:spPr>
          <a:xfrm>
            <a:off x="7577074" y="100758"/>
            <a:ext cx="810536" cy="543073"/>
          </a:xfrm>
          <a:prstGeom prst="rect">
            <a:avLst/>
          </a:prstGeom>
        </p:spPr>
      </p:pic>
      <p:pic>
        <p:nvPicPr>
          <p:cNvPr id="11" name="图片 10">
            <a:extLst>
              <a:ext uri="{FF2B5EF4-FFF2-40B4-BE49-F238E27FC236}">
                <a16:creationId xmlns:a16="http://schemas.microsoft.com/office/drawing/2014/main" id="{9E07A20B-AFB0-4BF8-B75C-82DDF2D8C69D}"/>
              </a:ext>
            </a:extLst>
          </p:cNvPr>
          <p:cNvPicPr>
            <a:picLocks noChangeAspect="1"/>
          </p:cNvPicPr>
          <p:nvPr userDrawn="1"/>
        </p:nvPicPr>
        <p:blipFill>
          <a:blip r:embed="rId6">
            <a:alphaModFix/>
          </a:blip>
          <a:stretch>
            <a:fillRect/>
          </a:stretch>
        </p:blipFill>
        <p:spPr>
          <a:xfrm>
            <a:off x="8507333" y="100758"/>
            <a:ext cx="810536" cy="543073"/>
          </a:xfrm>
          <a:prstGeom prst="rect">
            <a:avLst/>
          </a:prstGeom>
        </p:spPr>
      </p:pic>
      <p:sp>
        <p:nvSpPr>
          <p:cNvPr id="12" name="文本框 11">
            <a:extLst>
              <a:ext uri="{FF2B5EF4-FFF2-40B4-BE49-F238E27FC236}">
                <a16:creationId xmlns:a16="http://schemas.microsoft.com/office/drawing/2014/main" id="{507B79C8-E5B9-42E4-B3E2-EE47AF3341EF}"/>
              </a:ext>
            </a:extLst>
          </p:cNvPr>
          <p:cNvSpPr txBox="1"/>
          <p:nvPr userDrawn="1"/>
        </p:nvSpPr>
        <p:spPr>
          <a:xfrm>
            <a:off x="7171504" y="2323941"/>
            <a:ext cx="975676" cy="589278"/>
          </a:xfrm>
          <a:prstGeom prst="rect">
            <a:avLst/>
          </a:prstGeom>
        </p:spPr>
        <p:txBody>
          <a:bodyPr wrap="square" lIns="0" tIns="0" rIns="0" bIns="0" anchor="ctr">
            <a:scene3d>
              <a:camera prst="legacyObliqueTopLeft">
                <a:rot lat="0" lon="0" rev="0"/>
              </a:camera>
              <a:lightRig rig="legacyFlat1" dir="tl"/>
            </a:scene3d>
          </a:bodyPr>
          <a:lstStyle/>
          <a:p>
            <a:pPr algn="ctr">
              <a:lnSpc>
                <a:spcPct val="160000"/>
              </a:lnSpc>
            </a:pPr>
            <a:r>
              <a:rPr sz="2579" kern="100" spc="0">
                <a:solidFill>
                  <a:srgbClr val="FFFFFF">
                    <a:alpha val="100000"/>
                  </a:srgbClr>
                </a:solidFill>
                <a:latin typeface="GEETYPE-XinGothicGB-W7" panose="02010800040101010101" pitchFamily="1" charset="-122"/>
                <a:ea typeface="GEETYPE-XinGothicGB-W7" panose="02010800040101010101" pitchFamily="1" charset="-122"/>
              </a:rPr>
              <a:t>目 录</a:t>
            </a:r>
          </a:p>
        </p:txBody>
      </p:sp>
      <p:pic>
        <p:nvPicPr>
          <p:cNvPr id="13" name="图片 12">
            <a:extLst>
              <a:ext uri="{FF2B5EF4-FFF2-40B4-BE49-F238E27FC236}">
                <a16:creationId xmlns:a16="http://schemas.microsoft.com/office/drawing/2014/main" id="{AB2426FB-A1B6-4A87-97FC-B7F9AF86A50F}"/>
              </a:ext>
            </a:extLst>
          </p:cNvPr>
          <p:cNvPicPr>
            <a:picLocks noChangeAspect="1"/>
          </p:cNvPicPr>
          <p:nvPr userDrawn="1"/>
        </p:nvPicPr>
        <p:blipFill>
          <a:blip r:embed="rId6">
            <a:alphaModFix/>
          </a:blip>
          <a:stretch>
            <a:fillRect/>
          </a:stretch>
        </p:blipFill>
        <p:spPr>
          <a:xfrm>
            <a:off x="-140864" y="3303699"/>
            <a:ext cx="810536" cy="543073"/>
          </a:xfrm>
          <a:prstGeom prst="rect">
            <a:avLst/>
          </a:prstGeom>
        </p:spPr>
      </p:pic>
      <p:pic>
        <p:nvPicPr>
          <p:cNvPr id="14" name="图片 13">
            <a:extLst>
              <a:ext uri="{FF2B5EF4-FFF2-40B4-BE49-F238E27FC236}">
                <a16:creationId xmlns:a16="http://schemas.microsoft.com/office/drawing/2014/main" id="{E183A8F3-CBEC-40F1-94E4-4B5019190EA8}"/>
              </a:ext>
            </a:extLst>
          </p:cNvPr>
          <p:cNvPicPr>
            <a:picLocks noChangeAspect="1"/>
          </p:cNvPicPr>
          <p:nvPr userDrawn="1"/>
        </p:nvPicPr>
        <p:blipFill>
          <a:blip r:embed="rId7">
            <a:alphaModFix amt="49000"/>
          </a:blip>
          <a:stretch>
            <a:fillRect/>
          </a:stretch>
        </p:blipFill>
        <p:spPr>
          <a:xfrm>
            <a:off x="1245952" y="1092206"/>
            <a:ext cx="408505" cy="408505"/>
          </a:xfrm>
          <a:prstGeom prst="rect">
            <a:avLst/>
          </a:prstGeom>
        </p:spPr>
      </p:pic>
      <p:pic>
        <p:nvPicPr>
          <p:cNvPr id="15" name="图片 14">
            <a:extLst>
              <a:ext uri="{FF2B5EF4-FFF2-40B4-BE49-F238E27FC236}">
                <a16:creationId xmlns:a16="http://schemas.microsoft.com/office/drawing/2014/main" id="{7C5A8490-2328-4826-B7F1-5D255BB0327B}"/>
              </a:ext>
            </a:extLst>
          </p:cNvPr>
          <p:cNvPicPr>
            <a:picLocks noChangeAspect="1"/>
          </p:cNvPicPr>
          <p:nvPr userDrawn="1"/>
        </p:nvPicPr>
        <p:blipFill>
          <a:blip r:embed="rId8">
            <a:alphaModFix/>
          </a:blip>
          <a:stretch>
            <a:fillRect/>
          </a:stretch>
        </p:blipFill>
        <p:spPr>
          <a:xfrm>
            <a:off x="1283405" y="1129659"/>
            <a:ext cx="333598" cy="333598"/>
          </a:xfrm>
          <a:prstGeom prst="rect">
            <a:avLst/>
          </a:prstGeom>
        </p:spPr>
      </p:pic>
      <p:sp>
        <p:nvSpPr>
          <p:cNvPr id="18" name="文本框 17">
            <a:extLst>
              <a:ext uri="{FF2B5EF4-FFF2-40B4-BE49-F238E27FC236}">
                <a16:creationId xmlns:a16="http://schemas.microsoft.com/office/drawing/2014/main" id="{527817E5-8104-42ED-8921-B71D1CC6558E}"/>
              </a:ext>
            </a:extLst>
          </p:cNvPr>
          <p:cNvSpPr txBox="1"/>
          <p:nvPr userDrawn="1"/>
        </p:nvSpPr>
        <p:spPr>
          <a:xfrm>
            <a:off x="1313924" y="1163510"/>
            <a:ext cx="274582" cy="226633"/>
          </a:xfrm>
          <a:prstGeom prst="rect">
            <a:avLst/>
          </a:prstGeom>
        </p:spPr>
        <p:txBody>
          <a:bodyPr wrap="square" lIns="0" tIns="0" rIns="0" bIns="0" anchor="ctr">
            <a:scene3d>
              <a:camera prst="legacyObliqueTopLeft">
                <a:rot lat="0" lon="0" rev="0"/>
              </a:camera>
              <a:lightRig rig="legacyFlat1" dir="tl"/>
            </a:scene3d>
          </a:bodyPr>
          <a:lstStyle/>
          <a:p>
            <a:pPr algn="ctr">
              <a:lnSpc>
                <a:spcPct val="116100"/>
              </a:lnSpc>
            </a:pPr>
            <a:r>
              <a:rPr sz="1311" kern="100" spc="0">
                <a:solidFill>
                  <a:srgbClr val="FFFFFF">
                    <a:alpha val="100000"/>
                  </a:srgbClr>
                </a:solidFill>
                <a:latin typeface="CKT Kuaile Bold" panose="02010800040101010101" pitchFamily="1" charset="-122"/>
                <a:ea typeface="CKT Kuaile Bold" panose="02010800040101010101" pitchFamily="1" charset="-122"/>
              </a:rPr>
              <a:t>01</a:t>
            </a:r>
          </a:p>
        </p:txBody>
      </p:sp>
      <p:pic>
        <p:nvPicPr>
          <p:cNvPr id="19" name="图片 18">
            <a:extLst>
              <a:ext uri="{FF2B5EF4-FFF2-40B4-BE49-F238E27FC236}">
                <a16:creationId xmlns:a16="http://schemas.microsoft.com/office/drawing/2014/main" id="{4A385446-0FBC-4CAD-97E2-0B07B7286DF9}"/>
              </a:ext>
            </a:extLst>
          </p:cNvPr>
          <p:cNvPicPr>
            <a:picLocks noChangeAspect="1"/>
          </p:cNvPicPr>
          <p:nvPr userDrawn="1"/>
        </p:nvPicPr>
        <p:blipFill>
          <a:blip r:embed="rId7">
            <a:alphaModFix amt="49000"/>
          </a:blip>
          <a:stretch>
            <a:fillRect/>
          </a:stretch>
        </p:blipFill>
        <p:spPr>
          <a:xfrm>
            <a:off x="1245952" y="2037645"/>
            <a:ext cx="408505" cy="408505"/>
          </a:xfrm>
          <a:prstGeom prst="rect">
            <a:avLst/>
          </a:prstGeom>
        </p:spPr>
      </p:pic>
      <p:pic>
        <p:nvPicPr>
          <p:cNvPr id="20" name="图片 19">
            <a:extLst>
              <a:ext uri="{FF2B5EF4-FFF2-40B4-BE49-F238E27FC236}">
                <a16:creationId xmlns:a16="http://schemas.microsoft.com/office/drawing/2014/main" id="{759C6DF3-F12C-46E2-AEF6-5AC04A532493}"/>
              </a:ext>
            </a:extLst>
          </p:cNvPr>
          <p:cNvPicPr>
            <a:picLocks noChangeAspect="1"/>
          </p:cNvPicPr>
          <p:nvPr userDrawn="1"/>
        </p:nvPicPr>
        <p:blipFill>
          <a:blip r:embed="rId8">
            <a:alphaModFix/>
          </a:blip>
          <a:stretch>
            <a:fillRect/>
          </a:stretch>
        </p:blipFill>
        <p:spPr>
          <a:xfrm>
            <a:off x="1283405" y="2075098"/>
            <a:ext cx="333598" cy="333598"/>
          </a:xfrm>
          <a:prstGeom prst="rect">
            <a:avLst/>
          </a:prstGeom>
        </p:spPr>
      </p:pic>
      <p:sp>
        <p:nvSpPr>
          <p:cNvPr id="23" name="文本框 22">
            <a:extLst>
              <a:ext uri="{FF2B5EF4-FFF2-40B4-BE49-F238E27FC236}">
                <a16:creationId xmlns:a16="http://schemas.microsoft.com/office/drawing/2014/main" id="{9A819E88-4D50-45D4-9500-8BF8909A4AE9}"/>
              </a:ext>
            </a:extLst>
          </p:cNvPr>
          <p:cNvSpPr txBox="1"/>
          <p:nvPr userDrawn="1"/>
        </p:nvSpPr>
        <p:spPr>
          <a:xfrm>
            <a:off x="1313924" y="2108949"/>
            <a:ext cx="274582" cy="226633"/>
          </a:xfrm>
          <a:prstGeom prst="rect">
            <a:avLst/>
          </a:prstGeom>
        </p:spPr>
        <p:txBody>
          <a:bodyPr wrap="square" lIns="0" tIns="0" rIns="0" bIns="0" anchor="ctr">
            <a:scene3d>
              <a:camera prst="legacyObliqueTopLeft">
                <a:rot lat="0" lon="0" rev="0"/>
              </a:camera>
              <a:lightRig rig="legacyFlat1" dir="tl"/>
            </a:scene3d>
          </a:bodyPr>
          <a:lstStyle/>
          <a:p>
            <a:pPr algn="ctr">
              <a:lnSpc>
                <a:spcPct val="116100"/>
              </a:lnSpc>
            </a:pPr>
            <a:r>
              <a:rPr sz="1311" kern="100" spc="0">
                <a:solidFill>
                  <a:srgbClr val="FFFFFF">
                    <a:alpha val="100000"/>
                  </a:srgbClr>
                </a:solidFill>
                <a:latin typeface="CKT Kuaile Bold" panose="02010800040101010101" pitchFamily="1" charset="-122"/>
                <a:ea typeface="CKT Kuaile Bold" panose="02010800040101010101" pitchFamily="1" charset="-122"/>
              </a:rPr>
              <a:t>02</a:t>
            </a:r>
          </a:p>
        </p:txBody>
      </p:sp>
      <p:pic>
        <p:nvPicPr>
          <p:cNvPr id="24" name="图片 23">
            <a:extLst>
              <a:ext uri="{FF2B5EF4-FFF2-40B4-BE49-F238E27FC236}">
                <a16:creationId xmlns:a16="http://schemas.microsoft.com/office/drawing/2014/main" id="{471A4A83-536C-4889-95BF-322002C8B77C}"/>
              </a:ext>
            </a:extLst>
          </p:cNvPr>
          <p:cNvPicPr>
            <a:picLocks noChangeAspect="1"/>
          </p:cNvPicPr>
          <p:nvPr userDrawn="1"/>
        </p:nvPicPr>
        <p:blipFill>
          <a:blip r:embed="rId7">
            <a:alphaModFix amt="49000"/>
          </a:blip>
          <a:stretch>
            <a:fillRect/>
          </a:stretch>
        </p:blipFill>
        <p:spPr>
          <a:xfrm>
            <a:off x="1245952" y="2983084"/>
            <a:ext cx="408505" cy="408505"/>
          </a:xfrm>
          <a:prstGeom prst="rect">
            <a:avLst/>
          </a:prstGeom>
        </p:spPr>
      </p:pic>
      <p:pic>
        <p:nvPicPr>
          <p:cNvPr id="25" name="图片 24">
            <a:extLst>
              <a:ext uri="{FF2B5EF4-FFF2-40B4-BE49-F238E27FC236}">
                <a16:creationId xmlns:a16="http://schemas.microsoft.com/office/drawing/2014/main" id="{A3EF30B4-20B6-4C05-A44F-AB146FD041FE}"/>
              </a:ext>
            </a:extLst>
          </p:cNvPr>
          <p:cNvPicPr>
            <a:picLocks noChangeAspect="1"/>
          </p:cNvPicPr>
          <p:nvPr userDrawn="1"/>
        </p:nvPicPr>
        <p:blipFill>
          <a:blip r:embed="rId8">
            <a:alphaModFix/>
          </a:blip>
          <a:stretch>
            <a:fillRect/>
          </a:stretch>
        </p:blipFill>
        <p:spPr>
          <a:xfrm>
            <a:off x="1283405" y="3020537"/>
            <a:ext cx="333598" cy="333598"/>
          </a:xfrm>
          <a:prstGeom prst="rect">
            <a:avLst/>
          </a:prstGeom>
        </p:spPr>
      </p:pic>
      <p:sp>
        <p:nvSpPr>
          <p:cNvPr id="28" name="文本框 27">
            <a:extLst>
              <a:ext uri="{FF2B5EF4-FFF2-40B4-BE49-F238E27FC236}">
                <a16:creationId xmlns:a16="http://schemas.microsoft.com/office/drawing/2014/main" id="{24C51FB3-62C0-46B2-B624-0D73E6133C73}"/>
              </a:ext>
            </a:extLst>
          </p:cNvPr>
          <p:cNvSpPr txBox="1"/>
          <p:nvPr userDrawn="1"/>
        </p:nvSpPr>
        <p:spPr>
          <a:xfrm>
            <a:off x="1313924" y="3054388"/>
            <a:ext cx="274582" cy="226633"/>
          </a:xfrm>
          <a:prstGeom prst="rect">
            <a:avLst/>
          </a:prstGeom>
        </p:spPr>
        <p:txBody>
          <a:bodyPr wrap="square" lIns="0" tIns="0" rIns="0" bIns="0" anchor="ctr">
            <a:scene3d>
              <a:camera prst="legacyObliqueTopLeft">
                <a:rot lat="0" lon="0" rev="0"/>
              </a:camera>
              <a:lightRig rig="legacyFlat1" dir="tl"/>
            </a:scene3d>
          </a:bodyPr>
          <a:lstStyle/>
          <a:p>
            <a:pPr algn="ctr">
              <a:lnSpc>
                <a:spcPct val="116100"/>
              </a:lnSpc>
            </a:pPr>
            <a:r>
              <a:rPr sz="1311" kern="100" spc="0">
                <a:solidFill>
                  <a:srgbClr val="FFFFFF">
                    <a:alpha val="100000"/>
                  </a:srgbClr>
                </a:solidFill>
                <a:latin typeface="CKT Kuaile Bold" panose="02010800040101010101" pitchFamily="1" charset="-122"/>
                <a:ea typeface="CKT Kuaile Bold" panose="02010800040101010101" pitchFamily="1" charset="-122"/>
              </a:rPr>
              <a:t>03</a:t>
            </a:r>
          </a:p>
        </p:txBody>
      </p:sp>
      <p:pic>
        <p:nvPicPr>
          <p:cNvPr id="29" name="图片 28">
            <a:extLst>
              <a:ext uri="{FF2B5EF4-FFF2-40B4-BE49-F238E27FC236}">
                <a16:creationId xmlns:a16="http://schemas.microsoft.com/office/drawing/2014/main" id="{43D6D498-66D0-4EA0-B1BA-52DFF18DEE2E}"/>
              </a:ext>
            </a:extLst>
          </p:cNvPr>
          <p:cNvPicPr>
            <a:picLocks noChangeAspect="1"/>
          </p:cNvPicPr>
          <p:nvPr userDrawn="1"/>
        </p:nvPicPr>
        <p:blipFill>
          <a:blip r:embed="rId7">
            <a:alphaModFix amt="49000"/>
          </a:blip>
          <a:stretch>
            <a:fillRect/>
          </a:stretch>
        </p:blipFill>
        <p:spPr>
          <a:xfrm>
            <a:off x="1245952" y="3928523"/>
            <a:ext cx="408505" cy="408505"/>
          </a:xfrm>
          <a:prstGeom prst="rect">
            <a:avLst/>
          </a:prstGeom>
        </p:spPr>
      </p:pic>
      <p:pic>
        <p:nvPicPr>
          <p:cNvPr id="30" name="图片 29">
            <a:extLst>
              <a:ext uri="{FF2B5EF4-FFF2-40B4-BE49-F238E27FC236}">
                <a16:creationId xmlns:a16="http://schemas.microsoft.com/office/drawing/2014/main" id="{141E65F3-3E48-44AF-B48D-D6FBC7461B2E}"/>
              </a:ext>
            </a:extLst>
          </p:cNvPr>
          <p:cNvPicPr>
            <a:picLocks noChangeAspect="1"/>
          </p:cNvPicPr>
          <p:nvPr userDrawn="1"/>
        </p:nvPicPr>
        <p:blipFill>
          <a:blip r:embed="rId8">
            <a:alphaModFix/>
          </a:blip>
          <a:stretch>
            <a:fillRect/>
          </a:stretch>
        </p:blipFill>
        <p:spPr>
          <a:xfrm>
            <a:off x="1283405" y="3965977"/>
            <a:ext cx="333598" cy="333598"/>
          </a:xfrm>
          <a:prstGeom prst="rect">
            <a:avLst/>
          </a:prstGeom>
        </p:spPr>
      </p:pic>
      <p:sp>
        <p:nvSpPr>
          <p:cNvPr id="33" name="文本框 32">
            <a:extLst>
              <a:ext uri="{FF2B5EF4-FFF2-40B4-BE49-F238E27FC236}">
                <a16:creationId xmlns:a16="http://schemas.microsoft.com/office/drawing/2014/main" id="{4739A6DC-46FE-483E-8B89-26C1655C7389}"/>
              </a:ext>
            </a:extLst>
          </p:cNvPr>
          <p:cNvSpPr txBox="1"/>
          <p:nvPr userDrawn="1"/>
        </p:nvSpPr>
        <p:spPr>
          <a:xfrm>
            <a:off x="1313924" y="3999827"/>
            <a:ext cx="274582" cy="226633"/>
          </a:xfrm>
          <a:prstGeom prst="rect">
            <a:avLst/>
          </a:prstGeom>
        </p:spPr>
        <p:txBody>
          <a:bodyPr wrap="square" lIns="0" tIns="0" rIns="0" bIns="0" anchor="ctr">
            <a:scene3d>
              <a:camera prst="legacyObliqueTopLeft">
                <a:rot lat="0" lon="0" rev="0"/>
              </a:camera>
              <a:lightRig rig="legacyFlat1" dir="tl"/>
            </a:scene3d>
          </a:bodyPr>
          <a:lstStyle/>
          <a:p>
            <a:pPr algn="ctr">
              <a:lnSpc>
                <a:spcPct val="116100"/>
              </a:lnSpc>
            </a:pPr>
            <a:r>
              <a:rPr sz="1311" kern="100" spc="0">
                <a:solidFill>
                  <a:srgbClr val="FFFFFF">
                    <a:alpha val="100000"/>
                  </a:srgbClr>
                </a:solidFill>
                <a:latin typeface="CKT Kuaile Bold" panose="02010800040101010101" pitchFamily="1" charset="-122"/>
                <a:ea typeface="CKT Kuaile Bold" panose="02010800040101010101" pitchFamily="1" charset="-122"/>
              </a:rPr>
              <a:t>04</a:t>
            </a:r>
          </a:p>
        </p:txBody>
      </p:sp>
      <p:pic>
        <p:nvPicPr>
          <p:cNvPr id="34" name="图片 33">
            <a:extLst>
              <a:ext uri="{FF2B5EF4-FFF2-40B4-BE49-F238E27FC236}">
                <a16:creationId xmlns:a16="http://schemas.microsoft.com/office/drawing/2014/main" id="{AA7DA2F6-F69B-4EF2-9EDC-A39A3A1CBDB4}"/>
              </a:ext>
            </a:extLst>
          </p:cNvPr>
          <p:cNvPicPr>
            <a:picLocks noChangeAspect="1"/>
          </p:cNvPicPr>
          <p:nvPr userDrawn="1"/>
        </p:nvPicPr>
        <p:blipFill>
          <a:blip r:embed="rId9">
            <a:alphaModFix/>
          </a:blip>
          <a:stretch>
            <a:fillRect/>
          </a:stretch>
        </p:blipFill>
        <p:spPr>
          <a:xfrm>
            <a:off x="-194204" y="586714"/>
            <a:ext cx="599472" cy="599472"/>
          </a:xfrm>
          <a:prstGeom prst="rect">
            <a:avLst/>
          </a:prstGeom>
        </p:spPr>
      </p:pic>
      <p:pic>
        <p:nvPicPr>
          <p:cNvPr id="35" name="图片 34">
            <a:extLst>
              <a:ext uri="{FF2B5EF4-FFF2-40B4-BE49-F238E27FC236}">
                <a16:creationId xmlns:a16="http://schemas.microsoft.com/office/drawing/2014/main" id="{8332CA54-08F8-476F-9756-589D7468C121}"/>
              </a:ext>
            </a:extLst>
          </p:cNvPr>
          <p:cNvPicPr>
            <a:picLocks noChangeAspect="1"/>
          </p:cNvPicPr>
          <p:nvPr userDrawn="1"/>
        </p:nvPicPr>
        <p:blipFill>
          <a:blip r:embed="rId10">
            <a:alphaModFix/>
          </a:blip>
          <a:stretch>
            <a:fillRect/>
          </a:stretch>
        </p:blipFill>
        <p:spPr>
          <a:xfrm>
            <a:off x="-140864" y="640054"/>
            <a:ext cx="492866" cy="492866"/>
          </a:xfrm>
          <a:prstGeom prst="rect">
            <a:avLst/>
          </a:prstGeom>
        </p:spPr>
      </p:pic>
      <p:pic>
        <p:nvPicPr>
          <p:cNvPr id="36" name="图片 35">
            <a:extLst>
              <a:ext uri="{FF2B5EF4-FFF2-40B4-BE49-F238E27FC236}">
                <a16:creationId xmlns:a16="http://schemas.microsoft.com/office/drawing/2014/main" id="{FEFE61B4-811F-40DC-BF9F-8355D0244500}"/>
              </a:ext>
            </a:extLst>
          </p:cNvPr>
          <p:cNvPicPr>
            <a:picLocks noChangeAspect="1"/>
          </p:cNvPicPr>
          <p:nvPr userDrawn="1"/>
        </p:nvPicPr>
        <p:blipFill>
          <a:blip r:embed="rId11">
            <a:alphaModFix/>
          </a:blip>
          <a:stretch>
            <a:fillRect/>
          </a:stretch>
        </p:blipFill>
        <p:spPr>
          <a:xfrm rot="19800000">
            <a:off x="4876076" y="-798658"/>
            <a:ext cx="1700037" cy="1671828"/>
          </a:xfrm>
          <a:prstGeom prst="rect">
            <a:avLst/>
          </a:prstGeom>
        </p:spPr>
      </p:pic>
      <p:pic>
        <p:nvPicPr>
          <p:cNvPr id="37" name="图片 36">
            <a:extLst>
              <a:ext uri="{FF2B5EF4-FFF2-40B4-BE49-F238E27FC236}">
                <a16:creationId xmlns:a16="http://schemas.microsoft.com/office/drawing/2014/main" id="{099403BC-2B9B-4C09-8ED8-72129F4CC1A6}"/>
              </a:ext>
            </a:extLst>
          </p:cNvPr>
          <p:cNvPicPr>
            <a:picLocks noChangeAspect="1"/>
          </p:cNvPicPr>
          <p:nvPr userDrawn="1"/>
        </p:nvPicPr>
        <p:blipFill>
          <a:blip r:embed="rId11">
            <a:alphaModFix/>
          </a:blip>
          <a:stretch>
            <a:fillRect/>
          </a:stretch>
        </p:blipFill>
        <p:spPr>
          <a:xfrm rot="19800000">
            <a:off x="-291722" y="4335522"/>
            <a:ext cx="1700037" cy="1671828"/>
          </a:xfrm>
          <a:prstGeom prst="rect">
            <a:avLst/>
          </a:prstGeom>
        </p:spPr>
      </p:pic>
      <p:pic>
        <p:nvPicPr>
          <p:cNvPr id="38" name="图片 37">
            <a:extLst>
              <a:ext uri="{FF2B5EF4-FFF2-40B4-BE49-F238E27FC236}">
                <a16:creationId xmlns:a16="http://schemas.microsoft.com/office/drawing/2014/main" id="{CA2EC181-AEE2-405F-B412-879CE4B7FB19}"/>
              </a:ext>
            </a:extLst>
          </p:cNvPr>
          <p:cNvPicPr>
            <a:picLocks noChangeAspect="1"/>
          </p:cNvPicPr>
          <p:nvPr userDrawn="1"/>
        </p:nvPicPr>
        <p:blipFill>
          <a:blip r:embed="rId12">
            <a:alphaModFix/>
          </a:blip>
          <a:stretch>
            <a:fillRect/>
          </a:stretch>
        </p:blipFill>
        <p:spPr>
          <a:xfrm>
            <a:off x="5852013" y="3879018"/>
            <a:ext cx="513605" cy="513605"/>
          </a:xfrm>
          <a:prstGeom prst="rect">
            <a:avLst/>
          </a:prstGeom>
        </p:spPr>
      </p:pic>
      <p:sp>
        <p:nvSpPr>
          <p:cNvPr id="54" name="标题 92">
            <a:extLst>
              <a:ext uri="{FF2B5EF4-FFF2-40B4-BE49-F238E27FC236}">
                <a16:creationId xmlns:a16="http://schemas.microsoft.com/office/drawing/2014/main" id="{89DC4C33-C7D1-4D2F-9E95-79AE140CA033}"/>
              </a:ext>
            </a:extLst>
          </p:cNvPr>
          <p:cNvSpPr>
            <a:spLocks noGrp="1"/>
          </p:cNvSpPr>
          <p:nvPr>
            <p:ph type="title" hasCustomPrompt="1"/>
          </p:nvPr>
        </p:nvSpPr>
        <p:spPr>
          <a:xfrm>
            <a:off x="1748831" y="1129659"/>
            <a:ext cx="2957395" cy="446300"/>
          </a:xfrm>
          <a:prstGeom prst="rect">
            <a:avLst/>
          </a:prstGeom>
        </p:spPr>
        <p:txBody>
          <a:bodyPr>
            <a:normAutofit/>
          </a:bodyPr>
          <a:lstStyle>
            <a:lvl1pPr marL="0" algn="l" defTabSz="914400" rtl="0" eaLnBrk="1" latinLnBrk="0" hangingPunct="1">
              <a:defRPr lang="zh-CN" altLang="en-US" sz="2000" kern="1200" dirty="0">
                <a:solidFill>
                  <a:schemeClr val="tx1">
                    <a:lumMod val="95000"/>
                    <a:lumOff val="5000"/>
                  </a:schemeClr>
                </a:solidFill>
                <a:latin typeface="思源宋体 CN SemiBold" panose="02020600000000000000" pitchFamily="18" charset="-122"/>
                <a:ea typeface="思源宋体 CN SemiBold" panose="02020600000000000000" pitchFamily="18" charset="-122"/>
                <a:cs typeface="+mn-cs"/>
              </a:defRPr>
            </a:lvl1pPr>
          </a:lstStyle>
          <a:p>
            <a:r>
              <a:rPr lang="zh-CN" altLang="en-US" dirty="0">
                <a:solidFill>
                  <a:schemeClr val="bg1"/>
                </a:solidFill>
                <a:latin typeface="思源宋体 CN SemiBold" panose="02020600000000000000" pitchFamily="18" charset="-122"/>
                <a:ea typeface="思源宋体 CN SemiBold" panose="02020600000000000000" pitchFamily="18" charset="-122"/>
              </a:rPr>
              <a:t>单击此处编辑标题样式</a:t>
            </a:r>
          </a:p>
        </p:txBody>
      </p:sp>
      <p:sp>
        <p:nvSpPr>
          <p:cNvPr id="55" name="文本占位符 98">
            <a:extLst>
              <a:ext uri="{FF2B5EF4-FFF2-40B4-BE49-F238E27FC236}">
                <a16:creationId xmlns:a16="http://schemas.microsoft.com/office/drawing/2014/main" id="{A412FBD9-A001-4EA5-A7B4-B21CF1CC397D}"/>
              </a:ext>
            </a:extLst>
          </p:cNvPr>
          <p:cNvSpPr>
            <a:spLocks noGrp="1"/>
          </p:cNvSpPr>
          <p:nvPr>
            <p:ph type="body" sz="quarter" idx="10" hasCustomPrompt="1"/>
          </p:nvPr>
        </p:nvSpPr>
        <p:spPr>
          <a:xfrm>
            <a:off x="1748831" y="2051996"/>
            <a:ext cx="2957513" cy="416402"/>
          </a:xfrm>
          <a:prstGeom prst="rect">
            <a:avLst/>
          </a:prstGeom>
        </p:spPr>
        <p:txBody>
          <a:bodyPr>
            <a:normAutofit/>
          </a:bodyPr>
          <a:lstStyle>
            <a:lvl1pPr marL="0" indent="0" algn="l" defTabSz="914400" rtl="0" eaLnBrk="1" latinLnBrk="0" hangingPunct="1">
              <a:lnSpc>
                <a:spcPct val="90000"/>
              </a:lnSpc>
              <a:spcBef>
                <a:spcPct val="0"/>
              </a:spcBef>
              <a:buNone/>
              <a:defRPr lang="zh-CN" altLang="en-US" sz="2000" kern="1200" dirty="0">
                <a:solidFill>
                  <a:schemeClr val="tx1">
                    <a:lumMod val="95000"/>
                    <a:lumOff val="5000"/>
                  </a:schemeClr>
                </a:solidFill>
                <a:latin typeface="思源宋体 CN SemiBold" panose="02020600000000000000" pitchFamily="18" charset="-122"/>
                <a:ea typeface="思源宋体 CN SemiBold" panose="02020600000000000000" pitchFamily="18" charset="-122"/>
                <a:cs typeface="+mn-cs"/>
              </a:defRPr>
            </a:lvl1pPr>
          </a:lstStyle>
          <a:p>
            <a:pPr lvl="0"/>
            <a:r>
              <a:rPr lang="zh-CN" altLang="en-US" dirty="0">
                <a:solidFill>
                  <a:schemeClr val="bg1"/>
                </a:solidFill>
                <a:latin typeface="思源宋体 CN SemiBold" panose="02020600000000000000" pitchFamily="18" charset="-122"/>
                <a:ea typeface="思源宋体 CN SemiBold" panose="02020600000000000000" pitchFamily="18" charset="-122"/>
              </a:rPr>
              <a:t>单击此处编辑标题样式</a:t>
            </a:r>
            <a:endParaRPr lang="zh-CN" altLang="en-US" dirty="0"/>
          </a:p>
        </p:txBody>
      </p:sp>
      <p:sp>
        <p:nvSpPr>
          <p:cNvPr id="56" name="文本占位符 98">
            <a:extLst>
              <a:ext uri="{FF2B5EF4-FFF2-40B4-BE49-F238E27FC236}">
                <a16:creationId xmlns:a16="http://schemas.microsoft.com/office/drawing/2014/main" id="{4963A221-22F6-4010-B31E-4B0982F4299C}"/>
              </a:ext>
            </a:extLst>
          </p:cNvPr>
          <p:cNvSpPr>
            <a:spLocks noGrp="1"/>
          </p:cNvSpPr>
          <p:nvPr>
            <p:ph type="body" sz="quarter" idx="11" hasCustomPrompt="1"/>
          </p:nvPr>
        </p:nvSpPr>
        <p:spPr>
          <a:xfrm>
            <a:off x="1748831" y="3000373"/>
            <a:ext cx="2957513" cy="416402"/>
          </a:xfrm>
          <a:prstGeom prst="rect">
            <a:avLst/>
          </a:prstGeom>
        </p:spPr>
        <p:txBody>
          <a:bodyPr>
            <a:normAutofit/>
          </a:bodyPr>
          <a:lstStyle>
            <a:lvl1pPr marL="0" indent="0" algn="l" defTabSz="914400" rtl="0" eaLnBrk="1" latinLnBrk="0" hangingPunct="1">
              <a:lnSpc>
                <a:spcPct val="90000"/>
              </a:lnSpc>
              <a:spcBef>
                <a:spcPct val="0"/>
              </a:spcBef>
              <a:buNone/>
              <a:defRPr lang="zh-CN" altLang="en-US" sz="2000" kern="1200" dirty="0">
                <a:solidFill>
                  <a:schemeClr val="tx1">
                    <a:lumMod val="95000"/>
                    <a:lumOff val="5000"/>
                  </a:schemeClr>
                </a:solidFill>
                <a:latin typeface="思源宋体 CN SemiBold" panose="02020600000000000000" pitchFamily="18" charset="-122"/>
                <a:ea typeface="思源宋体 CN SemiBold" panose="02020600000000000000" pitchFamily="18" charset="-122"/>
                <a:cs typeface="+mn-cs"/>
              </a:defRPr>
            </a:lvl1pPr>
          </a:lstStyle>
          <a:p>
            <a:pPr lvl="0"/>
            <a:r>
              <a:rPr lang="zh-CN" altLang="en-US" dirty="0">
                <a:solidFill>
                  <a:schemeClr val="bg1"/>
                </a:solidFill>
                <a:latin typeface="思源宋体 CN SemiBold" panose="02020600000000000000" pitchFamily="18" charset="-122"/>
                <a:ea typeface="思源宋体 CN SemiBold" panose="02020600000000000000" pitchFamily="18" charset="-122"/>
              </a:rPr>
              <a:t>单击此处编辑标题样式</a:t>
            </a:r>
            <a:endParaRPr lang="zh-CN" altLang="en-US" dirty="0"/>
          </a:p>
        </p:txBody>
      </p:sp>
      <p:sp>
        <p:nvSpPr>
          <p:cNvPr id="57" name="文本占位符 98">
            <a:extLst>
              <a:ext uri="{FF2B5EF4-FFF2-40B4-BE49-F238E27FC236}">
                <a16:creationId xmlns:a16="http://schemas.microsoft.com/office/drawing/2014/main" id="{66137276-87F7-45CC-9C45-D592E6DEBB8D}"/>
              </a:ext>
            </a:extLst>
          </p:cNvPr>
          <p:cNvSpPr>
            <a:spLocks noGrp="1"/>
          </p:cNvSpPr>
          <p:nvPr>
            <p:ph type="body" sz="quarter" idx="12" hasCustomPrompt="1"/>
          </p:nvPr>
        </p:nvSpPr>
        <p:spPr>
          <a:xfrm>
            <a:off x="1748831" y="3920626"/>
            <a:ext cx="2957513" cy="416402"/>
          </a:xfrm>
          <a:prstGeom prst="rect">
            <a:avLst/>
          </a:prstGeom>
        </p:spPr>
        <p:txBody>
          <a:bodyPr>
            <a:normAutofit/>
          </a:bodyPr>
          <a:lstStyle>
            <a:lvl1pPr marL="0" indent="0" algn="l" defTabSz="914400" rtl="0" eaLnBrk="1" latinLnBrk="0" hangingPunct="1">
              <a:lnSpc>
                <a:spcPct val="90000"/>
              </a:lnSpc>
              <a:spcBef>
                <a:spcPct val="0"/>
              </a:spcBef>
              <a:buNone/>
              <a:defRPr lang="zh-CN" altLang="en-US" sz="2000" kern="1200" dirty="0">
                <a:solidFill>
                  <a:schemeClr val="tx1">
                    <a:lumMod val="95000"/>
                    <a:lumOff val="5000"/>
                  </a:schemeClr>
                </a:solidFill>
                <a:latin typeface="思源宋体 CN SemiBold" panose="02020600000000000000" pitchFamily="18" charset="-122"/>
                <a:ea typeface="思源宋体 CN SemiBold" panose="02020600000000000000" pitchFamily="18" charset="-122"/>
                <a:cs typeface="+mn-cs"/>
              </a:defRPr>
            </a:lvl1pPr>
          </a:lstStyle>
          <a:p>
            <a:pPr lvl="0"/>
            <a:r>
              <a:rPr lang="zh-CN" altLang="en-US" dirty="0">
                <a:solidFill>
                  <a:schemeClr val="bg1"/>
                </a:solidFill>
                <a:latin typeface="思源宋体 CN SemiBold" panose="02020600000000000000" pitchFamily="18" charset="-122"/>
                <a:ea typeface="思源宋体 CN SemiBold" panose="02020600000000000000" pitchFamily="18" charset="-122"/>
              </a:rPr>
              <a:t>单击此处编辑标题样式</a:t>
            </a:r>
            <a:endParaRPr lang="zh-CN" altLang="en-US" dirty="0"/>
          </a:p>
        </p:txBody>
      </p:sp>
    </p:spTree>
    <p:extLst>
      <p:ext uri="{BB962C8B-B14F-4D97-AF65-F5344CB8AC3E}">
        <p14:creationId xmlns:p14="http://schemas.microsoft.com/office/powerpoint/2010/main" val="4272624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3208AD87-A6F9-4AF9-94A3-024AE084124B}"/>
              </a:ext>
            </a:extLst>
          </p:cNvPr>
          <p:cNvPicPr>
            <a:picLocks noChangeAspect="1"/>
          </p:cNvPicPr>
          <p:nvPr userDrawn="1"/>
        </p:nvPicPr>
        <p:blipFill>
          <a:blip r:embed="rId2">
            <a:alphaModFix/>
          </a:blip>
          <a:stretch>
            <a:fillRect/>
          </a:stretch>
        </p:blipFill>
        <p:spPr>
          <a:xfrm>
            <a:off x="0" y="0"/>
            <a:ext cx="9144000" cy="5143500"/>
          </a:xfrm>
          <a:prstGeom prst="rect">
            <a:avLst/>
          </a:prstGeom>
        </p:spPr>
      </p:pic>
      <p:pic>
        <p:nvPicPr>
          <p:cNvPr id="4" name="图片 3">
            <a:extLst>
              <a:ext uri="{FF2B5EF4-FFF2-40B4-BE49-F238E27FC236}">
                <a16:creationId xmlns:a16="http://schemas.microsoft.com/office/drawing/2014/main" id="{43CFDFB2-ECBE-4BA2-9779-96B1B285A869}"/>
              </a:ext>
            </a:extLst>
          </p:cNvPr>
          <p:cNvPicPr>
            <a:picLocks noChangeAspect="1"/>
          </p:cNvPicPr>
          <p:nvPr userDrawn="1"/>
        </p:nvPicPr>
        <p:blipFill>
          <a:blip r:embed="rId3">
            <a:alphaModFix/>
          </a:blip>
          <a:stretch>
            <a:fillRect/>
          </a:stretch>
        </p:blipFill>
        <p:spPr>
          <a:xfrm rot="19800000">
            <a:off x="6298768" y="-1387707"/>
            <a:ext cx="2241226" cy="2204037"/>
          </a:xfrm>
          <a:prstGeom prst="rect">
            <a:avLst/>
          </a:prstGeom>
        </p:spPr>
      </p:pic>
      <p:pic>
        <p:nvPicPr>
          <p:cNvPr id="5" name="图片 4">
            <a:extLst>
              <a:ext uri="{FF2B5EF4-FFF2-40B4-BE49-F238E27FC236}">
                <a16:creationId xmlns:a16="http://schemas.microsoft.com/office/drawing/2014/main" id="{420F206E-E0AF-443E-8C9A-8CF0419EA371}"/>
              </a:ext>
            </a:extLst>
          </p:cNvPr>
          <p:cNvPicPr>
            <a:picLocks noChangeAspect="1"/>
          </p:cNvPicPr>
          <p:nvPr userDrawn="1"/>
        </p:nvPicPr>
        <p:blipFill>
          <a:blip r:embed="rId4">
            <a:alphaModFix/>
          </a:blip>
          <a:stretch>
            <a:fillRect/>
          </a:stretch>
        </p:blipFill>
        <p:spPr>
          <a:xfrm>
            <a:off x="4014753" y="1577266"/>
            <a:ext cx="877999" cy="588274"/>
          </a:xfrm>
          <a:prstGeom prst="rect">
            <a:avLst/>
          </a:prstGeom>
        </p:spPr>
      </p:pic>
      <p:pic>
        <p:nvPicPr>
          <p:cNvPr id="6" name="图片 5">
            <a:extLst>
              <a:ext uri="{FF2B5EF4-FFF2-40B4-BE49-F238E27FC236}">
                <a16:creationId xmlns:a16="http://schemas.microsoft.com/office/drawing/2014/main" id="{C5F6FC45-9046-4349-B38C-DDE8C087D352}"/>
              </a:ext>
            </a:extLst>
          </p:cNvPr>
          <p:cNvPicPr>
            <a:picLocks noChangeAspect="1"/>
          </p:cNvPicPr>
          <p:nvPr userDrawn="1"/>
        </p:nvPicPr>
        <p:blipFill>
          <a:blip r:embed="rId4">
            <a:alphaModFix/>
          </a:blip>
          <a:stretch>
            <a:fillRect/>
          </a:stretch>
        </p:blipFill>
        <p:spPr>
          <a:xfrm>
            <a:off x="5022440" y="1577266"/>
            <a:ext cx="877999" cy="588274"/>
          </a:xfrm>
          <a:prstGeom prst="rect">
            <a:avLst/>
          </a:prstGeom>
        </p:spPr>
      </p:pic>
      <p:pic>
        <p:nvPicPr>
          <p:cNvPr id="7" name="图片 6">
            <a:extLst>
              <a:ext uri="{FF2B5EF4-FFF2-40B4-BE49-F238E27FC236}">
                <a16:creationId xmlns:a16="http://schemas.microsoft.com/office/drawing/2014/main" id="{444085AE-48AD-4BF7-84D3-9BF7D4938BD0}"/>
              </a:ext>
            </a:extLst>
          </p:cNvPr>
          <p:cNvPicPr>
            <a:picLocks noChangeAspect="1"/>
          </p:cNvPicPr>
          <p:nvPr userDrawn="1"/>
        </p:nvPicPr>
        <p:blipFill>
          <a:blip r:embed="rId5">
            <a:alphaModFix amt="8000"/>
          </a:blip>
          <a:stretch>
            <a:fillRect/>
          </a:stretch>
        </p:blipFill>
        <p:spPr>
          <a:xfrm rot="16200000">
            <a:off x="1267434" y="1228994"/>
            <a:ext cx="2685511" cy="2685511"/>
          </a:xfrm>
          <a:prstGeom prst="rect">
            <a:avLst/>
          </a:prstGeom>
        </p:spPr>
      </p:pic>
      <p:pic>
        <p:nvPicPr>
          <p:cNvPr id="8" name="图片 7">
            <a:extLst>
              <a:ext uri="{FF2B5EF4-FFF2-40B4-BE49-F238E27FC236}">
                <a16:creationId xmlns:a16="http://schemas.microsoft.com/office/drawing/2014/main" id="{7A5AD73C-DFC7-4CC7-AA27-4C98346015D4}"/>
              </a:ext>
            </a:extLst>
          </p:cNvPr>
          <p:cNvPicPr>
            <a:picLocks noChangeAspect="1"/>
          </p:cNvPicPr>
          <p:nvPr userDrawn="1"/>
        </p:nvPicPr>
        <p:blipFill>
          <a:blip r:embed="rId6">
            <a:alphaModFix/>
          </a:blip>
          <a:stretch>
            <a:fillRect/>
          </a:stretch>
        </p:blipFill>
        <p:spPr>
          <a:xfrm rot="16200000">
            <a:off x="860017" y="780032"/>
            <a:ext cx="1863371" cy="3583406"/>
          </a:xfrm>
          <a:prstGeom prst="rect">
            <a:avLst/>
          </a:prstGeom>
        </p:spPr>
      </p:pic>
      <p:pic>
        <p:nvPicPr>
          <p:cNvPr id="9" name="图片 8">
            <a:extLst>
              <a:ext uri="{FF2B5EF4-FFF2-40B4-BE49-F238E27FC236}">
                <a16:creationId xmlns:a16="http://schemas.microsoft.com/office/drawing/2014/main" id="{7893385F-D126-4171-9A10-238044B393D7}"/>
              </a:ext>
            </a:extLst>
          </p:cNvPr>
          <p:cNvPicPr>
            <a:picLocks noChangeAspect="1"/>
          </p:cNvPicPr>
          <p:nvPr userDrawn="1"/>
        </p:nvPicPr>
        <p:blipFill>
          <a:blip r:embed="rId7">
            <a:alphaModFix amt="17000"/>
          </a:blip>
          <a:stretch>
            <a:fillRect/>
          </a:stretch>
        </p:blipFill>
        <p:spPr>
          <a:xfrm rot="16200000">
            <a:off x="1428475" y="1390033"/>
            <a:ext cx="2363430" cy="2363430"/>
          </a:xfrm>
          <a:prstGeom prst="rect">
            <a:avLst/>
          </a:prstGeom>
        </p:spPr>
      </p:pic>
      <p:pic>
        <p:nvPicPr>
          <p:cNvPr id="10" name="图片 9">
            <a:extLst>
              <a:ext uri="{FF2B5EF4-FFF2-40B4-BE49-F238E27FC236}">
                <a16:creationId xmlns:a16="http://schemas.microsoft.com/office/drawing/2014/main" id="{BEBEE8C9-A892-41B3-A8DA-9062ECA6176F}"/>
              </a:ext>
            </a:extLst>
          </p:cNvPr>
          <p:cNvPicPr>
            <a:picLocks noChangeAspect="1"/>
          </p:cNvPicPr>
          <p:nvPr userDrawn="1"/>
        </p:nvPicPr>
        <p:blipFill>
          <a:blip r:embed="rId8">
            <a:alphaModFix/>
          </a:blip>
          <a:stretch>
            <a:fillRect/>
          </a:stretch>
        </p:blipFill>
        <p:spPr>
          <a:xfrm rot="16200000">
            <a:off x="1635794" y="1597377"/>
            <a:ext cx="1948768" cy="1948768"/>
          </a:xfrm>
          <a:prstGeom prst="rect">
            <a:avLst/>
          </a:prstGeom>
        </p:spPr>
      </p:pic>
      <p:pic>
        <p:nvPicPr>
          <p:cNvPr id="11" name="图片 10">
            <a:extLst>
              <a:ext uri="{FF2B5EF4-FFF2-40B4-BE49-F238E27FC236}">
                <a16:creationId xmlns:a16="http://schemas.microsoft.com/office/drawing/2014/main" id="{DB66FD49-E54D-4DC4-8988-8E31F4D0BED9}"/>
              </a:ext>
            </a:extLst>
          </p:cNvPr>
          <p:cNvPicPr>
            <a:picLocks noChangeAspect="1"/>
          </p:cNvPicPr>
          <p:nvPr userDrawn="1"/>
        </p:nvPicPr>
        <p:blipFill>
          <a:blip r:embed="rId9">
            <a:alphaModFix/>
          </a:blip>
          <a:stretch>
            <a:fillRect/>
          </a:stretch>
        </p:blipFill>
        <p:spPr>
          <a:xfrm rot="16200000">
            <a:off x="1723104" y="1684689"/>
            <a:ext cx="1774146" cy="1774146"/>
          </a:xfrm>
          <a:prstGeom prst="rect">
            <a:avLst/>
          </a:prstGeom>
        </p:spPr>
      </p:pic>
      <p:pic>
        <p:nvPicPr>
          <p:cNvPr id="12" name="图片 11">
            <a:extLst>
              <a:ext uri="{FF2B5EF4-FFF2-40B4-BE49-F238E27FC236}">
                <a16:creationId xmlns:a16="http://schemas.microsoft.com/office/drawing/2014/main" id="{AB43C28E-8324-4FB1-A0F2-AEB2C881E5F9}"/>
              </a:ext>
            </a:extLst>
          </p:cNvPr>
          <p:cNvPicPr>
            <a:picLocks noChangeAspect="1"/>
          </p:cNvPicPr>
          <p:nvPr userDrawn="1"/>
        </p:nvPicPr>
        <p:blipFill rotWithShape="1">
          <a:blip r:embed="rId10">
            <a:extLst>
              <a:ext uri="{28A0092B-C50C-407E-A947-70E740481C1C}">
                <a14:useLocalDpi xmlns:a14="http://schemas.microsoft.com/office/drawing/2010/main" val="0"/>
              </a:ext>
            </a:extLst>
          </a:blip>
          <a:srcRect l="16652" r="16652"/>
          <a:stretch/>
        </p:blipFill>
        <p:spPr>
          <a:xfrm>
            <a:off x="1826109" y="1787694"/>
            <a:ext cx="1568136" cy="1568136"/>
          </a:xfrm>
          <a:prstGeom prst="flowChartConnector">
            <a:avLst/>
          </a:prstGeom>
        </p:spPr>
      </p:pic>
      <p:pic>
        <p:nvPicPr>
          <p:cNvPr id="15" name="图片 14">
            <a:extLst>
              <a:ext uri="{FF2B5EF4-FFF2-40B4-BE49-F238E27FC236}">
                <a16:creationId xmlns:a16="http://schemas.microsoft.com/office/drawing/2014/main" id="{4955AB53-E040-4748-84F2-8153A5F67439}"/>
              </a:ext>
            </a:extLst>
          </p:cNvPr>
          <p:cNvPicPr>
            <a:picLocks noChangeAspect="1"/>
          </p:cNvPicPr>
          <p:nvPr userDrawn="1"/>
        </p:nvPicPr>
        <p:blipFill>
          <a:blip r:embed="rId11">
            <a:alphaModFix/>
          </a:blip>
          <a:stretch>
            <a:fillRect/>
          </a:stretch>
        </p:blipFill>
        <p:spPr>
          <a:xfrm>
            <a:off x="614092" y="1239521"/>
            <a:ext cx="539146" cy="539146"/>
          </a:xfrm>
          <a:prstGeom prst="rect">
            <a:avLst/>
          </a:prstGeom>
        </p:spPr>
      </p:pic>
      <p:pic>
        <p:nvPicPr>
          <p:cNvPr id="16" name="图片 15">
            <a:extLst>
              <a:ext uri="{FF2B5EF4-FFF2-40B4-BE49-F238E27FC236}">
                <a16:creationId xmlns:a16="http://schemas.microsoft.com/office/drawing/2014/main" id="{006394E7-850B-4BCF-8E9E-169F23223EC9}"/>
              </a:ext>
            </a:extLst>
          </p:cNvPr>
          <p:cNvPicPr>
            <a:picLocks noChangeAspect="1"/>
          </p:cNvPicPr>
          <p:nvPr userDrawn="1"/>
        </p:nvPicPr>
        <p:blipFill>
          <a:blip r:embed="rId12">
            <a:alphaModFix/>
          </a:blip>
          <a:stretch>
            <a:fillRect/>
          </a:stretch>
        </p:blipFill>
        <p:spPr>
          <a:xfrm>
            <a:off x="4190132" y="3697440"/>
            <a:ext cx="381867" cy="381867"/>
          </a:xfrm>
          <a:prstGeom prst="rect">
            <a:avLst/>
          </a:prstGeom>
        </p:spPr>
      </p:pic>
      <p:pic>
        <p:nvPicPr>
          <p:cNvPr id="17" name="图片 16">
            <a:extLst>
              <a:ext uri="{FF2B5EF4-FFF2-40B4-BE49-F238E27FC236}">
                <a16:creationId xmlns:a16="http://schemas.microsoft.com/office/drawing/2014/main" id="{9EDE5ABB-738C-4ADF-97F3-EB2B07B4AB40}"/>
              </a:ext>
            </a:extLst>
          </p:cNvPr>
          <p:cNvPicPr>
            <a:picLocks noChangeAspect="1"/>
          </p:cNvPicPr>
          <p:nvPr userDrawn="1"/>
        </p:nvPicPr>
        <p:blipFill>
          <a:blip r:embed="rId13">
            <a:alphaModFix/>
          </a:blip>
          <a:stretch>
            <a:fillRect/>
          </a:stretch>
        </p:blipFill>
        <p:spPr>
          <a:xfrm>
            <a:off x="7958067" y="1209358"/>
            <a:ext cx="599472" cy="599472"/>
          </a:xfrm>
          <a:prstGeom prst="rect">
            <a:avLst/>
          </a:prstGeom>
        </p:spPr>
      </p:pic>
      <p:pic>
        <p:nvPicPr>
          <p:cNvPr id="18" name="图片 17">
            <a:extLst>
              <a:ext uri="{FF2B5EF4-FFF2-40B4-BE49-F238E27FC236}">
                <a16:creationId xmlns:a16="http://schemas.microsoft.com/office/drawing/2014/main" id="{A480415A-88CD-4D43-ABFE-78A10281649B}"/>
              </a:ext>
            </a:extLst>
          </p:cNvPr>
          <p:cNvPicPr>
            <a:picLocks noChangeAspect="1"/>
          </p:cNvPicPr>
          <p:nvPr userDrawn="1"/>
        </p:nvPicPr>
        <p:blipFill>
          <a:blip r:embed="rId14">
            <a:alphaModFix/>
          </a:blip>
          <a:stretch>
            <a:fillRect/>
          </a:stretch>
        </p:blipFill>
        <p:spPr>
          <a:xfrm>
            <a:off x="8011407" y="1262698"/>
            <a:ext cx="492866" cy="492866"/>
          </a:xfrm>
          <a:prstGeom prst="rect">
            <a:avLst/>
          </a:prstGeom>
        </p:spPr>
      </p:pic>
      <p:pic>
        <p:nvPicPr>
          <p:cNvPr id="19" name="图片 18">
            <a:extLst>
              <a:ext uri="{FF2B5EF4-FFF2-40B4-BE49-F238E27FC236}">
                <a16:creationId xmlns:a16="http://schemas.microsoft.com/office/drawing/2014/main" id="{4BA5EF20-D41A-48B9-8991-8749206FC3A9}"/>
              </a:ext>
            </a:extLst>
          </p:cNvPr>
          <p:cNvPicPr>
            <a:picLocks noChangeAspect="1"/>
          </p:cNvPicPr>
          <p:nvPr userDrawn="1"/>
        </p:nvPicPr>
        <p:blipFill>
          <a:blip r:embed="rId4">
            <a:alphaModFix/>
          </a:blip>
          <a:stretch>
            <a:fillRect/>
          </a:stretch>
        </p:blipFill>
        <p:spPr>
          <a:xfrm>
            <a:off x="8381945" y="2796101"/>
            <a:ext cx="877999" cy="588274"/>
          </a:xfrm>
          <a:prstGeom prst="rect">
            <a:avLst/>
          </a:prstGeom>
        </p:spPr>
      </p:pic>
      <p:pic>
        <p:nvPicPr>
          <p:cNvPr id="20" name="图片 19">
            <a:extLst>
              <a:ext uri="{FF2B5EF4-FFF2-40B4-BE49-F238E27FC236}">
                <a16:creationId xmlns:a16="http://schemas.microsoft.com/office/drawing/2014/main" id="{7889A307-CAFA-4D8B-BF81-DC45AA5F7F8C}"/>
              </a:ext>
            </a:extLst>
          </p:cNvPr>
          <p:cNvPicPr>
            <a:picLocks noChangeAspect="1"/>
          </p:cNvPicPr>
          <p:nvPr userDrawn="1"/>
        </p:nvPicPr>
        <p:blipFill>
          <a:blip r:embed="rId4">
            <a:alphaModFix/>
          </a:blip>
          <a:stretch>
            <a:fillRect/>
          </a:stretch>
        </p:blipFill>
        <p:spPr>
          <a:xfrm>
            <a:off x="-5256" y="3252008"/>
            <a:ext cx="877999" cy="588274"/>
          </a:xfrm>
          <a:prstGeom prst="rect">
            <a:avLst/>
          </a:prstGeom>
        </p:spPr>
      </p:pic>
      <p:pic>
        <p:nvPicPr>
          <p:cNvPr id="21" name="图片 20">
            <a:extLst>
              <a:ext uri="{FF2B5EF4-FFF2-40B4-BE49-F238E27FC236}">
                <a16:creationId xmlns:a16="http://schemas.microsoft.com/office/drawing/2014/main" id="{02ED08C7-0C5C-4569-BCAC-6AFB0579F227}"/>
              </a:ext>
            </a:extLst>
          </p:cNvPr>
          <p:cNvPicPr>
            <a:picLocks noChangeAspect="1"/>
          </p:cNvPicPr>
          <p:nvPr userDrawn="1"/>
        </p:nvPicPr>
        <p:blipFill>
          <a:blip r:embed="rId15">
            <a:alphaModFix/>
          </a:blip>
          <a:stretch>
            <a:fillRect/>
          </a:stretch>
        </p:blipFill>
        <p:spPr>
          <a:xfrm>
            <a:off x="-236468" y="4079307"/>
            <a:ext cx="757588" cy="757588"/>
          </a:xfrm>
          <a:prstGeom prst="rect">
            <a:avLst/>
          </a:prstGeom>
        </p:spPr>
      </p:pic>
      <p:sp>
        <p:nvSpPr>
          <p:cNvPr id="26" name="标题 1">
            <a:extLst>
              <a:ext uri="{FF2B5EF4-FFF2-40B4-BE49-F238E27FC236}">
                <a16:creationId xmlns:a16="http://schemas.microsoft.com/office/drawing/2014/main" id="{73781395-A217-4FB7-A665-5AC9CC81F82D}"/>
              </a:ext>
            </a:extLst>
          </p:cNvPr>
          <p:cNvSpPr>
            <a:spLocks noGrp="1"/>
          </p:cNvSpPr>
          <p:nvPr>
            <p:ph type="title" hasCustomPrompt="1"/>
          </p:nvPr>
        </p:nvSpPr>
        <p:spPr>
          <a:xfrm>
            <a:off x="4041847" y="1815437"/>
            <a:ext cx="5022464" cy="1660727"/>
          </a:xfrm>
          <a:prstGeom prst="rect">
            <a:avLst/>
          </a:prstGeom>
        </p:spPr>
        <p:txBody>
          <a:bodyPr anchor="b">
            <a:normAutofit/>
          </a:bodyPr>
          <a:lstStyle>
            <a:lvl1pPr>
              <a:lnSpc>
                <a:spcPct val="120000"/>
              </a:lnSpc>
              <a:defRPr lang="zh-CN" altLang="en-US" sz="4000" kern="1200" dirty="0">
                <a:solidFill>
                  <a:srgbClr val="2B74F7"/>
                </a:solidFill>
                <a:latin typeface="思源宋体 CN Heavy" panose="02020900000000000000" pitchFamily="18" charset="-122"/>
                <a:ea typeface="思源宋体 CN Heavy" panose="02020900000000000000" pitchFamily="18" charset="-122"/>
                <a:cs typeface="+mn-cs"/>
              </a:defRPr>
            </a:lvl1pPr>
          </a:lstStyle>
          <a:p>
            <a:r>
              <a:rPr lang="zh-CN" altLang="en-US" dirty="0"/>
              <a:t>字体大小</a:t>
            </a:r>
            <a:r>
              <a:rPr lang="en-US" altLang="zh-CN" dirty="0"/>
              <a:t>36-44</a:t>
            </a:r>
            <a:r>
              <a:rPr lang="zh-CN" altLang="en-US" dirty="0"/>
              <a:t>大小</a:t>
            </a:r>
            <a:br>
              <a:rPr lang="en-US" altLang="zh-CN" dirty="0"/>
            </a:br>
            <a:r>
              <a:rPr lang="zh-CN" altLang="en-US" dirty="0"/>
              <a:t>字间距</a:t>
            </a:r>
            <a:r>
              <a:rPr lang="en-US" altLang="zh-CN" dirty="0"/>
              <a:t>1.5</a:t>
            </a:r>
            <a:endParaRPr lang="zh-CN" altLang="en-US" dirty="0"/>
          </a:p>
        </p:txBody>
      </p:sp>
      <p:sp>
        <p:nvSpPr>
          <p:cNvPr id="30" name="内容占位符 29">
            <a:extLst>
              <a:ext uri="{FF2B5EF4-FFF2-40B4-BE49-F238E27FC236}">
                <a16:creationId xmlns:a16="http://schemas.microsoft.com/office/drawing/2014/main" id="{06A3B7B3-F46A-4562-AA32-2F086B9D117D}"/>
              </a:ext>
            </a:extLst>
          </p:cNvPr>
          <p:cNvSpPr>
            <a:spLocks noGrp="1"/>
          </p:cNvSpPr>
          <p:nvPr>
            <p:ph sz="quarter" idx="10"/>
          </p:nvPr>
        </p:nvSpPr>
        <p:spPr>
          <a:xfrm>
            <a:off x="826988" y="254221"/>
            <a:ext cx="4882515" cy="395661"/>
          </a:xfrm>
          <a:prstGeom prst="rect">
            <a:avLst/>
          </a:prstGeom>
        </p:spPr>
        <p:txBody>
          <a:bodyPr/>
          <a:lstStyle>
            <a:lvl1pPr marL="0" indent="0">
              <a:buFontTx/>
              <a:buNone/>
              <a:defRPr sz="2400">
                <a:solidFill>
                  <a:schemeClr val="tx1">
                    <a:lumMod val="50000"/>
                    <a:lumOff val="50000"/>
                  </a:schemeClr>
                </a:solidFill>
                <a:latin typeface="思源黑体 CN Regular" panose="020B0500000000000000" pitchFamily="34" charset="-122"/>
                <a:ea typeface="思源黑体 CN Regular" panose="020B0500000000000000" pitchFamily="34" charset="-122"/>
              </a:defRPr>
            </a:lvl1pPr>
          </a:lstStyle>
          <a:p>
            <a:pPr lvl="0"/>
            <a:r>
              <a:rPr lang="zh-CN" altLang="en-US" dirty="0"/>
              <a:t>单击此处编辑母版文本样式</a:t>
            </a:r>
          </a:p>
        </p:txBody>
      </p:sp>
      <p:pic>
        <p:nvPicPr>
          <p:cNvPr id="32" name="图片 31">
            <a:extLst>
              <a:ext uri="{FF2B5EF4-FFF2-40B4-BE49-F238E27FC236}">
                <a16:creationId xmlns:a16="http://schemas.microsoft.com/office/drawing/2014/main" id="{8AA3CD9A-74C2-47E7-B6C0-1329B7D7AE90}"/>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271990" y="161757"/>
            <a:ext cx="600753" cy="600753"/>
          </a:xfrm>
          <a:prstGeom prst="rect">
            <a:avLst/>
          </a:prstGeom>
        </p:spPr>
      </p:pic>
    </p:spTree>
    <p:extLst>
      <p:ext uri="{BB962C8B-B14F-4D97-AF65-F5344CB8AC3E}">
        <p14:creationId xmlns:p14="http://schemas.microsoft.com/office/powerpoint/2010/main" val="1076946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内容1">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8441F4A0-E762-4AA9-8A94-875DCAF3E511}"/>
              </a:ext>
            </a:extLst>
          </p:cNvPr>
          <p:cNvPicPr>
            <a:picLocks noChangeAspect="1"/>
          </p:cNvPicPr>
          <p:nvPr userDrawn="1"/>
        </p:nvPicPr>
        <p:blipFill>
          <a:blip r:embed="rId2" cstate="screen">
            <a:extLst>
              <a:ext uri="{28A0092B-C50C-407E-A947-70E740481C1C}">
                <a14:useLocalDpi xmlns:a14="http://schemas.microsoft.com/office/drawing/2010/main"/>
              </a:ext>
            </a:extLst>
          </a:blip>
          <a:srcRect l="26303" t="34763" r="15663" b="20651"/>
          <a:stretch>
            <a:fillRect/>
          </a:stretch>
        </p:blipFill>
        <p:spPr>
          <a:xfrm flipH="1" flipV="1">
            <a:off x="0" y="0"/>
            <a:ext cx="9144000" cy="51435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pic>
      <p:sp>
        <p:nvSpPr>
          <p:cNvPr id="15" name="矩形 14">
            <a:extLst>
              <a:ext uri="{FF2B5EF4-FFF2-40B4-BE49-F238E27FC236}">
                <a16:creationId xmlns:a16="http://schemas.microsoft.com/office/drawing/2014/main" id="{5647028F-2ABA-4FF3-A438-1F88726D3413}"/>
              </a:ext>
            </a:extLst>
          </p:cNvPr>
          <p:cNvSpPr/>
          <p:nvPr userDrawn="1"/>
        </p:nvSpPr>
        <p:spPr>
          <a:xfrm>
            <a:off x="0" y="0"/>
            <a:ext cx="9144000" cy="5143500"/>
          </a:xfrm>
          <a:prstGeom prst="rect">
            <a:avLst/>
          </a:prstGeom>
          <a:solidFill>
            <a:schemeClr val="bg1">
              <a:alpha val="82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pic>
        <p:nvPicPr>
          <p:cNvPr id="12" name="图片 11">
            <a:extLst>
              <a:ext uri="{FF2B5EF4-FFF2-40B4-BE49-F238E27FC236}">
                <a16:creationId xmlns:a16="http://schemas.microsoft.com/office/drawing/2014/main" id="{3E0DE139-8687-4969-936F-4FE03E53D72C}"/>
              </a:ext>
            </a:extLst>
          </p:cNvPr>
          <p:cNvPicPr>
            <a:picLocks noChangeAspect="1"/>
          </p:cNvPicPr>
          <p:nvPr userDrawn="1"/>
        </p:nvPicPr>
        <p:blipFill>
          <a:blip r:embed="rId3">
            <a:alphaModFix/>
          </a:blip>
          <a:stretch>
            <a:fillRect/>
          </a:stretch>
        </p:blipFill>
        <p:spPr>
          <a:xfrm>
            <a:off x="0" y="0"/>
            <a:ext cx="9164028" cy="5143500"/>
          </a:xfrm>
          <a:prstGeom prst="rect">
            <a:avLst/>
          </a:prstGeom>
        </p:spPr>
      </p:pic>
      <p:cxnSp>
        <p:nvCxnSpPr>
          <p:cNvPr id="16" name="直接连接符 15">
            <a:extLst>
              <a:ext uri="{FF2B5EF4-FFF2-40B4-BE49-F238E27FC236}">
                <a16:creationId xmlns:a16="http://schemas.microsoft.com/office/drawing/2014/main" id="{EC5B9B8F-E5C1-4A8F-9ECC-DAB5BDB72B07}"/>
              </a:ext>
            </a:extLst>
          </p:cNvPr>
          <p:cNvCxnSpPr>
            <a:cxnSpLocks/>
          </p:cNvCxnSpPr>
          <p:nvPr userDrawn="1"/>
        </p:nvCxnSpPr>
        <p:spPr>
          <a:xfrm>
            <a:off x="522043" y="645836"/>
            <a:ext cx="8154042" cy="0"/>
          </a:xfrm>
          <a:prstGeom prst="line">
            <a:avLst/>
          </a:prstGeom>
          <a:ln w="9525">
            <a:solidFill>
              <a:srgbClr val="6D91D1"/>
            </a:solidFill>
            <a:prstDash val="sysDash"/>
          </a:ln>
        </p:spPr>
        <p:style>
          <a:lnRef idx="1">
            <a:schemeClr val="accent5"/>
          </a:lnRef>
          <a:fillRef idx="0">
            <a:schemeClr val="accent5"/>
          </a:fillRef>
          <a:effectRef idx="0">
            <a:schemeClr val="accent5"/>
          </a:effectRef>
          <a:fontRef idx="minor">
            <a:schemeClr val="tx1"/>
          </a:fontRef>
        </p:style>
      </p:cxnSp>
      <p:sp>
        <p:nvSpPr>
          <p:cNvPr id="18" name="文本占位符 2">
            <a:extLst>
              <a:ext uri="{FF2B5EF4-FFF2-40B4-BE49-F238E27FC236}">
                <a16:creationId xmlns:a16="http://schemas.microsoft.com/office/drawing/2014/main" id="{6FB418E4-15F4-4E4A-AB3E-7B2A6F789639}"/>
              </a:ext>
            </a:extLst>
          </p:cNvPr>
          <p:cNvSpPr>
            <a:spLocks noGrp="1"/>
          </p:cNvSpPr>
          <p:nvPr>
            <p:ph idx="10" hasCustomPrompt="1"/>
          </p:nvPr>
        </p:nvSpPr>
        <p:spPr>
          <a:xfrm>
            <a:off x="522043" y="722814"/>
            <a:ext cx="7879157" cy="386225"/>
          </a:xfrm>
          <a:prstGeom prst="rect">
            <a:avLst/>
          </a:prstGeom>
        </p:spPr>
        <p:txBody>
          <a:bodyPr vert="horz" lIns="91440" tIns="45720" rIns="91440" bIns="45720" rtlCol="0">
            <a:noAutofit/>
          </a:bodyPr>
          <a:lstStyle>
            <a:lvl1pPr marL="0" indent="0" algn="l" defTabSz="685800" rtl="0" eaLnBrk="1" latinLnBrk="0" hangingPunct="1">
              <a:lnSpc>
                <a:spcPct val="100000"/>
              </a:lnSpc>
              <a:buClrTx/>
              <a:buFontTx/>
              <a:buNone/>
              <a:defRPr lang="zh-CN" altLang="en-US" sz="2000" b="0" kern="1200" dirty="0">
                <a:solidFill>
                  <a:schemeClr val="tx1"/>
                </a:solidFill>
                <a:latin typeface="思源黑体 CN Medium" panose="020B0600000000000000" pitchFamily="34" charset="-122"/>
                <a:ea typeface="思源黑体 CN Medium" panose="020B0600000000000000" pitchFamily="34" charset="-122"/>
                <a:cs typeface="+mn-cs"/>
              </a:defRPr>
            </a:lvl1pPr>
          </a:lstStyle>
          <a:p>
            <a:pPr lvl="0"/>
            <a:r>
              <a:rPr lang="zh-CN" altLang="en-US" dirty="0"/>
              <a:t>单击此处编辑一级标题</a:t>
            </a:r>
          </a:p>
        </p:txBody>
      </p:sp>
      <p:sp>
        <p:nvSpPr>
          <p:cNvPr id="19" name="文本占位符 2">
            <a:extLst>
              <a:ext uri="{FF2B5EF4-FFF2-40B4-BE49-F238E27FC236}">
                <a16:creationId xmlns:a16="http://schemas.microsoft.com/office/drawing/2014/main" id="{0F050589-8A25-4E52-BB6A-242134FF3EB7}"/>
              </a:ext>
            </a:extLst>
          </p:cNvPr>
          <p:cNvSpPr>
            <a:spLocks noGrp="1"/>
          </p:cNvSpPr>
          <p:nvPr>
            <p:ph idx="11" hasCustomPrompt="1"/>
          </p:nvPr>
        </p:nvSpPr>
        <p:spPr>
          <a:xfrm>
            <a:off x="522042" y="1195181"/>
            <a:ext cx="7904399" cy="300083"/>
          </a:xfrm>
          <a:prstGeom prst="rect">
            <a:avLst/>
          </a:prstGeom>
        </p:spPr>
        <p:txBody>
          <a:bodyPr vert="horz" lIns="91440" tIns="45720" rIns="91440" bIns="45720" rtlCol="0">
            <a:noAutofit/>
          </a:bodyPr>
          <a:lstStyle>
            <a:lvl1pPr marL="0" indent="0" algn="l" defTabSz="685800" rtl="0" eaLnBrk="1" latinLnBrk="0" hangingPunct="1">
              <a:lnSpc>
                <a:spcPct val="100000"/>
              </a:lnSpc>
              <a:buFontTx/>
              <a:buNone/>
              <a:defRPr lang="zh-CN" altLang="en-US" sz="1600" kern="1200" dirty="0">
                <a:solidFill>
                  <a:schemeClr val="bg2">
                    <a:lumMod val="50000"/>
                  </a:schemeClr>
                </a:solidFill>
                <a:latin typeface="思源黑体 CN Medium" panose="020B0600000000000000" pitchFamily="34" charset="-122"/>
                <a:ea typeface="思源黑体 CN Medium" panose="020B0600000000000000" pitchFamily="34" charset="-122"/>
                <a:cs typeface="+mn-cs"/>
              </a:defRPr>
            </a:lvl1pPr>
          </a:lstStyle>
          <a:p>
            <a:pPr lvl="0"/>
            <a:r>
              <a:rPr lang="zh-CN" altLang="en-US" dirty="0"/>
              <a:t>单击此处编辑二级标题</a:t>
            </a:r>
          </a:p>
        </p:txBody>
      </p:sp>
      <p:sp>
        <p:nvSpPr>
          <p:cNvPr id="20" name="文本占位符 2">
            <a:extLst>
              <a:ext uri="{FF2B5EF4-FFF2-40B4-BE49-F238E27FC236}">
                <a16:creationId xmlns:a16="http://schemas.microsoft.com/office/drawing/2014/main" id="{4B5BECD7-90B4-489E-A0EB-75A76A390914}"/>
              </a:ext>
            </a:extLst>
          </p:cNvPr>
          <p:cNvSpPr>
            <a:spLocks noGrp="1"/>
          </p:cNvSpPr>
          <p:nvPr>
            <p:ph type="body" sz="quarter" idx="12" hasCustomPrompt="1"/>
          </p:nvPr>
        </p:nvSpPr>
        <p:spPr>
          <a:xfrm>
            <a:off x="522309" y="1633677"/>
            <a:ext cx="8139439" cy="3148134"/>
          </a:xfrm>
        </p:spPr>
        <p:txBody>
          <a:bodyPr/>
          <a:lstStyle>
            <a:lvl1pPr indent="-342900" algn="just">
              <a:lnSpc>
                <a:spcPct val="100000"/>
              </a:lnSpc>
              <a:spcBef>
                <a:spcPts val="0"/>
              </a:spcBef>
              <a:defRPr lang="zh-CN" altLang="en-US" sz="1600" kern="1200" dirty="0" smtClean="0">
                <a:solidFill>
                  <a:schemeClr val="tx1"/>
                </a:solidFill>
                <a:latin typeface="思源黑体 CN Normal" panose="020B0400000000000000" pitchFamily="34" charset="-122"/>
                <a:ea typeface="思源黑体 CN Normal" panose="020B0400000000000000" pitchFamily="34" charset="-122"/>
                <a:cs typeface="+mn-ea"/>
              </a:defRPr>
            </a:lvl1pPr>
            <a:lvl2pPr>
              <a:defRPr/>
            </a:lvl2pPr>
            <a:lvl4pPr marL="1028700" indent="0">
              <a:buNone/>
              <a:defRPr/>
            </a:lvl4pPr>
            <a:lvl5pPr>
              <a:lnSpc>
                <a:spcPct val="120000"/>
              </a:lnSpc>
              <a:spcBef>
                <a:spcPts val="0"/>
              </a:spcBef>
              <a:defRPr/>
            </a:lvl5pPr>
          </a:lstStyle>
          <a:p>
            <a:pPr marL="0" marR="0" lvl="0" indent="0" algn="l" defTabSz="685800" rtl="0" eaLnBrk="1" fontAlgn="auto" latinLnBrk="0" hangingPunct="0">
              <a:lnSpc>
                <a:spcPct val="150000"/>
              </a:lnSpc>
              <a:spcBef>
                <a:spcPts val="750"/>
              </a:spcBef>
              <a:spcAft>
                <a:spcPts val="0"/>
              </a:spcAft>
              <a:buClrTx/>
              <a:buSzTx/>
              <a:buFont typeface="Wingdings" panose="05000000000000000000" pitchFamily="2" charset="2"/>
              <a:buNone/>
              <a:tabLst/>
              <a:defRPr/>
            </a:pPr>
            <a:r>
              <a:rPr lang="zh-CN" altLang="en-US" dirty="0"/>
              <a:t>文本内容</a:t>
            </a:r>
            <a:r>
              <a:rPr lang="en-US" altLang="zh-CN" dirty="0"/>
              <a:t>16-18</a:t>
            </a:r>
            <a:r>
              <a:rPr lang="zh-CN" altLang="en-US" dirty="0"/>
              <a:t>号字、行距</a:t>
            </a:r>
            <a:r>
              <a:rPr lang="en-US" altLang="zh-CN" dirty="0"/>
              <a:t>1.5</a:t>
            </a:r>
            <a:r>
              <a:rPr lang="zh-CN" altLang="en-US" dirty="0"/>
              <a:t>、首行缩进</a:t>
            </a:r>
            <a:r>
              <a:rPr lang="en-US" altLang="zh-CN" dirty="0"/>
              <a:t>2</a:t>
            </a:r>
            <a:r>
              <a:rPr lang="zh-CN" altLang="en-US" dirty="0"/>
              <a:t>个字</a:t>
            </a:r>
            <a:endParaRPr lang="en-US" altLang="zh-CN" dirty="0"/>
          </a:p>
        </p:txBody>
      </p:sp>
      <p:cxnSp>
        <p:nvCxnSpPr>
          <p:cNvPr id="21" name="直接连接符 20">
            <a:extLst>
              <a:ext uri="{FF2B5EF4-FFF2-40B4-BE49-F238E27FC236}">
                <a16:creationId xmlns:a16="http://schemas.microsoft.com/office/drawing/2014/main" id="{A11C590E-7C79-45E9-880E-F674090D9B66}"/>
              </a:ext>
            </a:extLst>
          </p:cNvPr>
          <p:cNvCxnSpPr>
            <a:cxnSpLocks/>
          </p:cNvCxnSpPr>
          <p:nvPr userDrawn="1"/>
        </p:nvCxnSpPr>
        <p:spPr>
          <a:xfrm>
            <a:off x="522043" y="659088"/>
            <a:ext cx="8154042" cy="0"/>
          </a:xfrm>
          <a:prstGeom prst="line">
            <a:avLst/>
          </a:prstGeom>
          <a:ln w="9525">
            <a:solidFill>
              <a:srgbClr val="6D91D1"/>
            </a:solidFill>
            <a:prstDash val="sysDash"/>
          </a:ln>
        </p:spPr>
        <p:style>
          <a:lnRef idx="1">
            <a:schemeClr val="accent5"/>
          </a:lnRef>
          <a:fillRef idx="0">
            <a:schemeClr val="accent5"/>
          </a:fillRef>
          <a:effectRef idx="0">
            <a:schemeClr val="accent5"/>
          </a:effectRef>
          <a:fontRef idx="minor">
            <a:schemeClr val="tx1"/>
          </a:fontRef>
        </p:style>
      </p:cxnSp>
      <p:pic>
        <p:nvPicPr>
          <p:cNvPr id="23" name="图片 22">
            <a:extLst>
              <a:ext uri="{FF2B5EF4-FFF2-40B4-BE49-F238E27FC236}">
                <a16:creationId xmlns:a16="http://schemas.microsoft.com/office/drawing/2014/main" id="{FE6BD7AC-73F9-490C-99EB-81E3EFCFE140}"/>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364046" y="763680"/>
            <a:ext cx="163328" cy="191488"/>
          </a:xfrm>
          <a:prstGeom prst="rect">
            <a:avLst/>
          </a:prstGeom>
        </p:spPr>
      </p:pic>
      <p:sp>
        <p:nvSpPr>
          <p:cNvPr id="24" name="标题 1">
            <a:extLst>
              <a:ext uri="{FF2B5EF4-FFF2-40B4-BE49-F238E27FC236}">
                <a16:creationId xmlns:a16="http://schemas.microsoft.com/office/drawing/2014/main" id="{023D5630-711D-4AD4-A9F9-095BBDCE1CD4}"/>
              </a:ext>
            </a:extLst>
          </p:cNvPr>
          <p:cNvSpPr>
            <a:spLocks noGrp="1"/>
          </p:cNvSpPr>
          <p:nvPr>
            <p:ph type="title"/>
          </p:nvPr>
        </p:nvSpPr>
        <p:spPr>
          <a:xfrm>
            <a:off x="596967" y="205022"/>
            <a:ext cx="5370757" cy="367928"/>
          </a:xfrm>
        </p:spPr>
        <p:txBody>
          <a:bodyPr>
            <a:noAutofit/>
          </a:bodyPr>
          <a:lstStyle>
            <a:lvl1pPr>
              <a:lnSpc>
                <a:spcPct val="100000"/>
              </a:lnSpc>
              <a:defRPr lang="zh-CN" altLang="en-US" sz="2800" kern="1200" dirty="0">
                <a:solidFill>
                  <a:srgbClr val="04529A"/>
                </a:solidFill>
                <a:latin typeface="思源宋体 CN Heavy" panose="02020900000000000000" pitchFamily="18" charset="-122"/>
                <a:ea typeface="思源宋体 CN Heavy" panose="02020900000000000000" pitchFamily="18" charset="-122"/>
                <a:cs typeface="+mn-cs"/>
              </a:defRPr>
            </a:lvl1pPr>
          </a:lstStyle>
          <a:p>
            <a:r>
              <a:rPr lang="zh-CN" altLang="en-US" dirty="0"/>
              <a:t>单击此处编辑母版标题样式</a:t>
            </a:r>
          </a:p>
        </p:txBody>
      </p:sp>
      <p:pic>
        <p:nvPicPr>
          <p:cNvPr id="31" name="图片 30">
            <a:extLst>
              <a:ext uri="{FF2B5EF4-FFF2-40B4-BE49-F238E27FC236}">
                <a16:creationId xmlns:a16="http://schemas.microsoft.com/office/drawing/2014/main" id="{0F519971-794B-4FC0-9ACE-B63E7D3F4AF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3669" y="162927"/>
            <a:ext cx="600753" cy="600753"/>
          </a:xfrm>
          <a:prstGeom prst="rect">
            <a:avLst/>
          </a:prstGeom>
        </p:spPr>
      </p:pic>
    </p:spTree>
    <p:extLst>
      <p:ext uri="{BB962C8B-B14F-4D97-AF65-F5344CB8AC3E}">
        <p14:creationId xmlns:p14="http://schemas.microsoft.com/office/powerpoint/2010/main" val="4197899128"/>
      </p:ext>
    </p:extLst>
  </p:cSld>
  <p:clrMapOvr>
    <a:masterClrMapping/>
  </p:clrMapOvr>
  <p:extLst>
    <p:ext uri="{DCECCB84-F9BA-43D5-87BE-67443E8EF086}">
      <p15:sldGuideLst xmlns:p15="http://schemas.microsoft.com/office/powerpoint/2012/main">
        <p15:guide id="1" orient="horz" pos="4042">
          <p15:clr>
            <a:srgbClr val="FBAE40"/>
          </p15:clr>
        </p15:guide>
        <p15:guide id="2" pos="438">
          <p15:clr>
            <a:srgbClr val="FBAE40"/>
          </p15:clr>
        </p15:guide>
        <p15:guide id="3" pos="7277">
          <p15:clr>
            <a:srgbClr val="FBAE40"/>
          </p15:clr>
        </p15:guide>
        <p15:guide id="4" orient="horz" pos="173">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0.png"/><Relationship Id="rId13" Type="http://schemas.microsoft.com/office/2007/relationships/hdphoto" Target="../media/hdphoto1.wdp"/><Relationship Id="rId18" Type="http://schemas.openxmlformats.org/officeDocument/2006/relationships/image" Target="../media/image5.png"/><Relationship Id="rId3" Type="http://schemas.openxmlformats.org/officeDocument/2006/relationships/image" Target="../media/image1.png"/><Relationship Id="rId21" Type="http://schemas.openxmlformats.org/officeDocument/2006/relationships/image" Target="../media/image41.png"/><Relationship Id="rId7" Type="http://schemas.openxmlformats.org/officeDocument/2006/relationships/image" Target="../media/image29.png"/><Relationship Id="rId12" Type="http://schemas.openxmlformats.org/officeDocument/2006/relationships/image" Target="../media/image34.png"/><Relationship Id="rId17" Type="http://schemas.openxmlformats.org/officeDocument/2006/relationships/image" Target="../media/image38.png"/><Relationship Id="rId25" Type="http://schemas.openxmlformats.org/officeDocument/2006/relationships/image" Target="../media/image43.png"/><Relationship Id="rId2" Type="http://schemas.openxmlformats.org/officeDocument/2006/relationships/notesSlide" Target="../notesSlides/notesSlide1.xml"/><Relationship Id="rId16" Type="http://schemas.openxmlformats.org/officeDocument/2006/relationships/image" Target="../media/image37.png"/><Relationship Id="rId20" Type="http://schemas.openxmlformats.org/officeDocument/2006/relationships/image" Target="../media/image40.png"/><Relationship Id="rId1" Type="http://schemas.openxmlformats.org/officeDocument/2006/relationships/slideLayout" Target="../slideLayouts/slideLayout1.xml"/><Relationship Id="rId6" Type="http://schemas.openxmlformats.org/officeDocument/2006/relationships/image" Target="../media/image28.png"/><Relationship Id="rId11" Type="http://schemas.openxmlformats.org/officeDocument/2006/relationships/image" Target="../media/image33.png"/><Relationship Id="rId24" Type="http://schemas.openxmlformats.org/officeDocument/2006/relationships/image" Target="../media/image9.png"/><Relationship Id="rId5" Type="http://schemas.openxmlformats.org/officeDocument/2006/relationships/image" Target="../media/image27.png"/><Relationship Id="rId15" Type="http://schemas.openxmlformats.org/officeDocument/2006/relationships/image" Target="../media/image36.png"/><Relationship Id="rId23" Type="http://schemas.openxmlformats.org/officeDocument/2006/relationships/image" Target="../media/image8.png"/><Relationship Id="rId10" Type="http://schemas.openxmlformats.org/officeDocument/2006/relationships/image" Target="../media/image32.png"/><Relationship Id="rId19" Type="http://schemas.openxmlformats.org/officeDocument/2006/relationships/image" Target="../media/image39.png"/><Relationship Id="rId4" Type="http://schemas.openxmlformats.org/officeDocument/2006/relationships/image" Target="../media/image26.png"/><Relationship Id="rId9" Type="http://schemas.openxmlformats.org/officeDocument/2006/relationships/image" Target="../media/image31.png"/><Relationship Id="rId14" Type="http://schemas.openxmlformats.org/officeDocument/2006/relationships/image" Target="../media/image35.png"/><Relationship Id="rId22" Type="http://schemas.openxmlformats.org/officeDocument/2006/relationships/image" Target="../media/image4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56.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48.png"/><Relationship Id="rId4" Type="http://schemas.openxmlformats.org/officeDocument/2006/relationships/image" Target="../media/image4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59.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7.png"/><Relationship Id="rId18" Type="http://schemas.openxmlformats.org/officeDocument/2006/relationships/image" Target="../media/image41.png"/><Relationship Id="rId3" Type="http://schemas.openxmlformats.org/officeDocument/2006/relationships/image" Target="../media/image65.png"/><Relationship Id="rId21" Type="http://schemas.openxmlformats.org/officeDocument/2006/relationships/image" Target="../media/image68.png"/><Relationship Id="rId7" Type="http://schemas.openxmlformats.org/officeDocument/2006/relationships/image" Target="../media/image30.png"/><Relationship Id="rId12" Type="http://schemas.openxmlformats.org/officeDocument/2006/relationships/image" Target="../media/image35.png"/><Relationship Id="rId17" Type="http://schemas.openxmlformats.org/officeDocument/2006/relationships/image" Target="../media/image40.png"/><Relationship Id="rId2" Type="http://schemas.openxmlformats.org/officeDocument/2006/relationships/image" Target="../media/image1.png"/><Relationship Id="rId16" Type="http://schemas.openxmlformats.org/officeDocument/2006/relationships/image" Target="../media/image39.png"/><Relationship Id="rId20" Type="http://schemas.openxmlformats.org/officeDocument/2006/relationships/image" Target="../media/image67.png"/><Relationship Id="rId1" Type="http://schemas.openxmlformats.org/officeDocument/2006/relationships/slideLayout" Target="../slideLayouts/slideLayout1.xml"/><Relationship Id="rId6" Type="http://schemas.openxmlformats.org/officeDocument/2006/relationships/image" Target="../media/image29.png"/><Relationship Id="rId11" Type="http://schemas.openxmlformats.org/officeDocument/2006/relationships/image" Target="../media/image66.png"/><Relationship Id="rId5" Type="http://schemas.openxmlformats.org/officeDocument/2006/relationships/image" Target="../media/image28.png"/><Relationship Id="rId15" Type="http://schemas.openxmlformats.org/officeDocument/2006/relationships/image" Target="../media/image5.png"/><Relationship Id="rId23" Type="http://schemas.openxmlformats.org/officeDocument/2006/relationships/image" Target="../media/image43.png"/><Relationship Id="rId10" Type="http://schemas.openxmlformats.org/officeDocument/2006/relationships/image" Target="../media/image33.png"/><Relationship Id="rId19" Type="http://schemas.openxmlformats.org/officeDocument/2006/relationships/image" Target="../media/image42.png"/><Relationship Id="rId4" Type="http://schemas.openxmlformats.org/officeDocument/2006/relationships/image" Target="../media/image27.png"/><Relationship Id="rId9" Type="http://schemas.openxmlformats.org/officeDocument/2006/relationships/image" Target="../media/image32.png"/><Relationship Id="rId14" Type="http://schemas.openxmlformats.org/officeDocument/2006/relationships/image" Target="../media/image38.png"/><Relationship Id="rId22" Type="http://schemas.openxmlformats.org/officeDocument/2006/relationships/image" Target="../media/image6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48.png"/><Relationship Id="rId4" Type="http://schemas.openxmlformats.org/officeDocument/2006/relationships/image" Target="../media/image47.png"/></Relationships>
</file>

<file path=ppt/slides/_rels/slide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22"/>
          <p:cNvPicPr>
            <a:picLocks noChangeAspect="1"/>
          </p:cNvPicPr>
          <p:nvPr/>
        </p:nvPicPr>
        <p:blipFill>
          <a:blip r:embed="rId3">
            <a:alphaModFix/>
          </a:blip>
          <a:stretch>
            <a:fillRect/>
          </a:stretch>
        </p:blipFill>
        <p:spPr>
          <a:xfrm>
            <a:off x="0" y="0"/>
            <a:ext cx="9144000" cy="5143500"/>
          </a:xfrm>
          <a:prstGeom prst="rect">
            <a:avLst/>
          </a:prstGeom>
        </p:spPr>
      </p:pic>
      <p:pic>
        <p:nvPicPr>
          <p:cNvPr id="2" name="图片 1"/>
          <p:cNvPicPr>
            <a:picLocks noChangeAspect="1"/>
          </p:cNvPicPr>
          <p:nvPr/>
        </p:nvPicPr>
        <p:blipFill>
          <a:blip r:embed="rId4">
            <a:alphaModFix/>
          </a:blip>
          <a:stretch>
            <a:fillRect/>
          </a:stretch>
        </p:blipFill>
        <p:spPr>
          <a:xfrm>
            <a:off x="6540674" y="4173093"/>
            <a:ext cx="384233" cy="384233"/>
          </a:xfrm>
          <a:prstGeom prst="rect">
            <a:avLst/>
          </a:prstGeom>
        </p:spPr>
      </p:pic>
      <p:pic>
        <p:nvPicPr>
          <p:cNvPr id="3" name="图片 2"/>
          <p:cNvPicPr>
            <a:picLocks noChangeAspect="1"/>
          </p:cNvPicPr>
          <p:nvPr/>
        </p:nvPicPr>
        <p:blipFill>
          <a:blip r:embed="rId5">
            <a:alphaModFix amt="8000"/>
          </a:blip>
          <a:stretch>
            <a:fillRect/>
          </a:stretch>
        </p:blipFill>
        <p:spPr>
          <a:xfrm>
            <a:off x="434197" y="1276826"/>
            <a:ext cx="3023482" cy="3023482"/>
          </a:xfrm>
          <a:prstGeom prst="rect">
            <a:avLst/>
          </a:prstGeom>
        </p:spPr>
      </p:pic>
      <p:pic>
        <p:nvPicPr>
          <p:cNvPr id="4" name="图片 3"/>
          <p:cNvPicPr>
            <a:picLocks noChangeAspect="1"/>
          </p:cNvPicPr>
          <p:nvPr/>
        </p:nvPicPr>
        <p:blipFill>
          <a:blip r:embed="rId6">
            <a:alphaModFix/>
          </a:blip>
          <a:stretch>
            <a:fillRect/>
          </a:stretch>
        </p:blipFill>
        <p:spPr>
          <a:xfrm rot="-1800000">
            <a:off x="7329630" y="-583358"/>
            <a:ext cx="1367566" cy="1344873"/>
          </a:xfrm>
          <a:prstGeom prst="rect">
            <a:avLst/>
          </a:prstGeom>
        </p:spPr>
      </p:pic>
      <p:pic>
        <p:nvPicPr>
          <p:cNvPr id="5" name="图片 4"/>
          <p:cNvPicPr>
            <a:picLocks noChangeAspect="1"/>
          </p:cNvPicPr>
          <p:nvPr/>
        </p:nvPicPr>
        <p:blipFill>
          <a:blip r:embed="rId7">
            <a:alphaModFix/>
          </a:blip>
          <a:stretch>
            <a:fillRect/>
          </a:stretch>
        </p:blipFill>
        <p:spPr>
          <a:xfrm>
            <a:off x="3939949" y="686586"/>
            <a:ext cx="4572333" cy="3023482"/>
          </a:xfrm>
          <a:prstGeom prst="rect">
            <a:avLst/>
          </a:prstGeom>
        </p:spPr>
      </p:pic>
      <p:pic>
        <p:nvPicPr>
          <p:cNvPr id="6" name="图片 5"/>
          <p:cNvPicPr>
            <a:picLocks noChangeAspect="1"/>
          </p:cNvPicPr>
          <p:nvPr/>
        </p:nvPicPr>
        <p:blipFill>
          <a:blip r:embed="rId8">
            <a:alphaModFix/>
          </a:blip>
          <a:stretch>
            <a:fillRect/>
          </a:stretch>
        </p:blipFill>
        <p:spPr>
          <a:xfrm>
            <a:off x="897016" y="-150114"/>
            <a:ext cx="2097875" cy="4034376"/>
          </a:xfrm>
          <a:prstGeom prst="rect">
            <a:avLst/>
          </a:prstGeom>
        </p:spPr>
      </p:pic>
      <p:pic>
        <p:nvPicPr>
          <p:cNvPr id="7" name="图片 6"/>
          <p:cNvPicPr>
            <a:picLocks noChangeAspect="1"/>
          </p:cNvPicPr>
          <p:nvPr/>
        </p:nvPicPr>
        <p:blipFill>
          <a:blip r:embed="rId9">
            <a:alphaModFix amt="17000"/>
          </a:blip>
          <a:stretch>
            <a:fillRect/>
          </a:stretch>
        </p:blipFill>
        <p:spPr>
          <a:xfrm>
            <a:off x="615505" y="1458134"/>
            <a:ext cx="2660867" cy="2660867"/>
          </a:xfrm>
          <a:prstGeom prst="rect">
            <a:avLst/>
          </a:prstGeom>
        </p:spPr>
      </p:pic>
      <p:pic>
        <p:nvPicPr>
          <p:cNvPr id="8" name="图片 7"/>
          <p:cNvPicPr>
            <a:picLocks noChangeAspect="1"/>
          </p:cNvPicPr>
          <p:nvPr/>
        </p:nvPicPr>
        <p:blipFill>
          <a:blip r:embed="rId10">
            <a:alphaModFix/>
          </a:blip>
          <a:stretch>
            <a:fillRect/>
          </a:stretch>
        </p:blipFill>
        <p:spPr>
          <a:xfrm>
            <a:off x="848915" y="1691544"/>
            <a:ext cx="2194019" cy="2194019"/>
          </a:xfrm>
          <a:prstGeom prst="rect">
            <a:avLst/>
          </a:prstGeom>
        </p:spPr>
      </p:pic>
      <p:pic>
        <p:nvPicPr>
          <p:cNvPr id="9" name="图片 8"/>
          <p:cNvPicPr>
            <a:picLocks noChangeAspect="1"/>
          </p:cNvPicPr>
          <p:nvPr/>
        </p:nvPicPr>
        <p:blipFill>
          <a:blip r:embed="rId11">
            <a:alphaModFix/>
          </a:blip>
          <a:stretch>
            <a:fillRect/>
          </a:stretch>
        </p:blipFill>
        <p:spPr>
          <a:xfrm>
            <a:off x="947213" y="1789842"/>
            <a:ext cx="1997421" cy="1997421"/>
          </a:xfrm>
          <a:prstGeom prst="rect">
            <a:avLst/>
          </a:prstGeom>
        </p:spPr>
      </p:pic>
      <p:pic>
        <p:nvPicPr>
          <p:cNvPr id="10" name="图片 9"/>
          <p:cNvPicPr>
            <a:picLocks noChangeAspect="1"/>
          </p:cNvPicPr>
          <p:nvPr/>
        </p:nvPicPr>
        <p:blipFill rotWithShape="1">
          <a:blip r:embed="rId12">
            <a:extLst>
              <a:ext uri="{BEBA8EAE-BF5A-486C-A8C5-ECC9F3942E4B}">
                <a14:imgProps xmlns:a14="http://schemas.microsoft.com/office/drawing/2010/main">
                  <a14:imgLayer r:embed="rId13">
                    <a14:imgEffect>
                      <a14:colorTemperature colorTemp="4700"/>
                    </a14:imgEffect>
                  </a14:imgLayer>
                </a14:imgProps>
              </a:ext>
              <a:ext uri="{28A0092B-C50C-407E-A947-70E740481C1C}">
                <a14:useLocalDpi xmlns:a14="http://schemas.microsoft.com/office/drawing/2010/main" val="0"/>
              </a:ext>
            </a:extLst>
          </a:blip>
          <a:srcRect l="14286" r="14286"/>
          <a:stretch/>
        </p:blipFill>
        <p:spPr>
          <a:xfrm>
            <a:off x="1074652" y="1917281"/>
            <a:ext cx="1742544" cy="1742544"/>
          </a:xfrm>
          <a:prstGeom prst="flowChartConnector">
            <a:avLst/>
          </a:prstGeom>
        </p:spPr>
      </p:pic>
      <p:sp>
        <p:nvSpPr>
          <p:cNvPr id="24" name="文本框 23"/>
          <p:cNvSpPr txBox="1"/>
          <p:nvPr/>
        </p:nvSpPr>
        <p:spPr>
          <a:xfrm>
            <a:off x="4555103" y="577224"/>
            <a:ext cx="3458310" cy="904085"/>
          </a:xfrm>
          <a:prstGeom prst="rect">
            <a:avLst/>
          </a:prstGeom>
        </p:spPr>
        <p:txBody>
          <a:bodyPr wrap="square" lIns="0" tIns="0" rIns="0" bIns="0" anchor="ctr">
            <a:scene3d>
              <a:camera prst="legacyObliqueTopLeft">
                <a:rot lat="0" lon="0" rev="0"/>
              </a:camera>
              <a:lightRig rig="legacyFlat1" dir="tl"/>
            </a:scene3d>
          </a:bodyPr>
          <a:lstStyle/>
          <a:p>
            <a:pPr algn="l">
              <a:lnSpc>
                <a:spcPct val="117500"/>
              </a:lnSpc>
            </a:pPr>
            <a:r>
              <a:rPr sz="5180" kern="100" spc="0" dirty="0">
                <a:solidFill>
                  <a:srgbClr val="FFFFFF">
                    <a:alpha val="100000"/>
                  </a:srgbClr>
                </a:solidFill>
                <a:latin typeface="CKT Kuaile Bold" panose="02010800040101010101" pitchFamily="1" charset="-122"/>
                <a:ea typeface="CKT Kuaile Bold" panose="02010800040101010101" pitchFamily="1" charset="-122"/>
              </a:rPr>
              <a:t>PRODUCT</a:t>
            </a:r>
          </a:p>
        </p:txBody>
      </p:sp>
      <p:sp>
        <p:nvSpPr>
          <p:cNvPr id="25" name="文本框 24"/>
          <p:cNvSpPr txBox="1"/>
          <p:nvPr/>
        </p:nvSpPr>
        <p:spPr>
          <a:xfrm>
            <a:off x="4173388" y="1372645"/>
            <a:ext cx="4300707" cy="507002"/>
          </a:xfrm>
          <a:prstGeom prst="rect">
            <a:avLst/>
          </a:prstGeom>
        </p:spPr>
        <p:txBody>
          <a:bodyPr wrap="square" lIns="0" tIns="0" rIns="0" bIns="0" anchor="ctr">
            <a:scene3d>
              <a:camera prst="legacyObliqueTopLeft">
                <a:rot lat="0" lon="0" rev="0"/>
              </a:camera>
              <a:lightRig rig="legacyFlat1" dir="tl"/>
            </a:scene3d>
          </a:bodyPr>
          <a:lstStyle/>
          <a:p>
            <a:pPr algn="ctr">
              <a:lnSpc>
                <a:spcPct val="111600"/>
              </a:lnSpc>
            </a:pPr>
            <a:r>
              <a:rPr lang="zh-CN" altLang="en-US" sz="4000" kern="3800" spc="115" dirty="0">
                <a:solidFill>
                  <a:schemeClr val="tx1">
                    <a:lumMod val="95000"/>
                    <a:lumOff val="5000"/>
                  </a:schemeClr>
                </a:solidFill>
                <a:effectLst>
                  <a:outerShdw blurRad="38100" dist="38100" dir="2700000" algn="tl">
                    <a:srgbClr val="000000">
                      <a:alpha val="43137"/>
                    </a:srgbClr>
                  </a:outerShdw>
                </a:effectLst>
                <a:latin typeface="思源宋体 CN Heavy" panose="02020900000000000000" pitchFamily="18" charset="-122"/>
                <a:ea typeface="思源宋体 CN Heavy" panose="02020900000000000000" pitchFamily="18" charset="-122"/>
              </a:rPr>
              <a:t>互联网产品发布与运营</a:t>
            </a:r>
          </a:p>
        </p:txBody>
      </p:sp>
      <p:pic>
        <p:nvPicPr>
          <p:cNvPr id="11" name="图片 10"/>
          <p:cNvPicPr>
            <a:picLocks noChangeAspect="1"/>
          </p:cNvPicPr>
          <p:nvPr/>
        </p:nvPicPr>
        <p:blipFill>
          <a:blip r:embed="rId14">
            <a:alphaModFix/>
          </a:blip>
          <a:stretch>
            <a:fillRect/>
          </a:stretch>
        </p:blipFill>
        <p:spPr>
          <a:xfrm>
            <a:off x="5244288" y="3293301"/>
            <a:ext cx="2113103" cy="262863"/>
          </a:xfrm>
          <a:prstGeom prst="rect">
            <a:avLst/>
          </a:prstGeom>
          <a:effectLst>
            <a:outerShdw blurRad="190500" dist="69850" dir="2700000" algn="ctr" rotWithShape="0">
              <a:srgbClr val="000000">
                <a:alpha val="17000"/>
              </a:srgbClr>
            </a:outerShdw>
          </a:effectLst>
        </p:spPr>
      </p:pic>
      <p:sp>
        <p:nvSpPr>
          <p:cNvPr id="27" name="文本框 26"/>
          <p:cNvSpPr txBox="1"/>
          <p:nvPr/>
        </p:nvSpPr>
        <p:spPr>
          <a:xfrm>
            <a:off x="5342872" y="3273580"/>
            <a:ext cx="971121" cy="228448"/>
          </a:xfrm>
          <a:prstGeom prst="rect">
            <a:avLst/>
          </a:prstGeom>
        </p:spPr>
        <p:txBody>
          <a:bodyPr wrap="square" lIns="0" tIns="0" rIns="0" bIns="0" anchor="ctr">
            <a:scene3d>
              <a:camera prst="legacyObliqueTopLeft">
                <a:rot lat="0" lon="0" rev="0"/>
              </a:camera>
              <a:lightRig rig="legacyFlat1" dir="tl"/>
            </a:scene3d>
          </a:bodyPr>
          <a:lstStyle/>
          <a:p>
            <a:pPr algn="ctr">
              <a:lnSpc>
                <a:spcPct val="160000"/>
              </a:lnSpc>
            </a:pPr>
            <a:r>
              <a:rPr sz="999" b="1" kern="100" spc="0" dirty="0" err="1">
                <a:solidFill>
                  <a:srgbClr val="FFFFFF">
                    <a:alpha val="100000"/>
                  </a:srgbClr>
                </a:solidFill>
                <a:latin typeface="思源黑体 CN Normal" panose="020B0400000000000000" pitchFamily="34" charset="-122"/>
                <a:ea typeface="思源黑体 CN Normal" panose="020B0400000000000000" pitchFamily="34" charset="-122"/>
              </a:rPr>
              <a:t>主讲人</a:t>
            </a:r>
            <a:r>
              <a:rPr sz="999" b="1" kern="100" spc="0" dirty="0">
                <a:solidFill>
                  <a:srgbClr val="FFFFFF">
                    <a:alpha val="100000"/>
                  </a:srgbClr>
                </a:solidFill>
                <a:latin typeface="思源黑体 CN Normal" panose="020B0400000000000000" pitchFamily="34" charset="-122"/>
                <a:ea typeface="思源黑体 CN Normal" panose="020B0400000000000000" pitchFamily="34" charset="-122"/>
              </a:rPr>
              <a:t>：</a:t>
            </a:r>
            <a:r>
              <a:rPr lang="zh-CN" altLang="en-US" sz="999" b="1" kern="100" dirty="0">
                <a:solidFill>
                  <a:srgbClr val="FFFFFF">
                    <a:alpha val="100000"/>
                  </a:srgbClr>
                </a:solidFill>
                <a:latin typeface="思源黑体 CN Normal" panose="020B0400000000000000" pitchFamily="34" charset="-122"/>
                <a:ea typeface="思源黑体 CN Normal" panose="020B0400000000000000" pitchFamily="34" charset="-122"/>
              </a:rPr>
              <a:t>马胜铭</a:t>
            </a:r>
            <a:endParaRPr sz="999" b="1" kern="100" spc="0" dirty="0">
              <a:solidFill>
                <a:srgbClr val="FFFFFF">
                  <a:alpha val="100000"/>
                </a:srgbClr>
              </a:solidFill>
              <a:latin typeface="思源黑体 CN Normal" panose="020B0400000000000000" pitchFamily="34" charset="-122"/>
              <a:ea typeface="思源黑体 CN Normal" panose="020B0400000000000000" pitchFamily="34" charset="-122"/>
            </a:endParaRPr>
          </a:p>
        </p:txBody>
      </p:sp>
      <p:pic>
        <p:nvPicPr>
          <p:cNvPr id="12" name="图片 11"/>
          <p:cNvPicPr>
            <a:picLocks noChangeAspect="1"/>
          </p:cNvPicPr>
          <p:nvPr/>
        </p:nvPicPr>
        <p:blipFill>
          <a:blip r:embed="rId15">
            <a:alphaModFix/>
          </a:blip>
          <a:stretch>
            <a:fillRect/>
          </a:stretch>
        </p:blipFill>
        <p:spPr>
          <a:xfrm rot="5400000">
            <a:off x="7853648" y="3320748"/>
            <a:ext cx="632655" cy="2112959"/>
          </a:xfrm>
          <a:prstGeom prst="rect">
            <a:avLst/>
          </a:prstGeom>
        </p:spPr>
      </p:pic>
      <p:pic>
        <p:nvPicPr>
          <p:cNvPr id="13" name="图片 12"/>
          <p:cNvPicPr>
            <a:picLocks noChangeAspect="1"/>
          </p:cNvPicPr>
          <p:nvPr/>
        </p:nvPicPr>
        <p:blipFill>
          <a:blip r:embed="rId16">
            <a:alphaModFix/>
          </a:blip>
          <a:stretch>
            <a:fillRect/>
          </a:stretch>
        </p:blipFill>
        <p:spPr>
          <a:xfrm>
            <a:off x="8160353" y="-376523"/>
            <a:ext cx="1301699" cy="1301699"/>
          </a:xfrm>
          <a:prstGeom prst="rect">
            <a:avLst/>
          </a:prstGeom>
        </p:spPr>
      </p:pic>
      <p:sp>
        <p:nvSpPr>
          <p:cNvPr id="29" name="文本框 28"/>
          <p:cNvSpPr txBox="1"/>
          <p:nvPr/>
        </p:nvSpPr>
        <p:spPr>
          <a:xfrm>
            <a:off x="6296086" y="3281744"/>
            <a:ext cx="971121" cy="228448"/>
          </a:xfrm>
          <a:prstGeom prst="rect">
            <a:avLst/>
          </a:prstGeom>
        </p:spPr>
        <p:txBody>
          <a:bodyPr wrap="square" lIns="0" tIns="0" rIns="0" bIns="0" anchor="ctr">
            <a:scene3d>
              <a:camera prst="legacyObliqueTopLeft">
                <a:rot lat="0" lon="0" rev="0"/>
              </a:camera>
              <a:lightRig rig="legacyFlat1" dir="tl"/>
            </a:scene3d>
          </a:bodyPr>
          <a:lstStyle/>
          <a:p>
            <a:pPr algn="ctr">
              <a:lnSpc>
                <a:spcPct val="160000"/>
              </a:lnSpc>
            </a:pPr>
            <a:r>
              <a:rPr sz="999" b="1" kern="100" spc="0" dirty="0">
                <a:solidFill>
                  <a:srgbClr val="FFFFFF">
                    <a:alpha val="100000"/>
                  </a:srgbClr>
                </a:solidFill>
                <a:latin typeface="思源黑体 CN Normal" panose="020B0400000000000000" pitchFamily="34" charset="-122"/>
                <a:ea typeface="思源黑体 CN Normal" panose="020B0400000000000000" pitchFamily="34" charset="-122"/>
              </a:rPr>
              <a:t>时间：</a:t>
            </a:r>
            <a:r>
              <a:rPr lang="en-US" sz="999" b="1" kern="100" dirty="0">
                <a:solidFill>
                  <a:srgbClr val="FFFFFF">
                    <a:alpha val="100000"/>
                  </a:srgbClr>
                </a:solidFill>
                <a:latin typeface="思源黑体 CN Normal" panose="020B0400000000000000" pitchFamily="34" charset="-122"/>
                <a:ea typeface="思源黑体 CN Normal" panose="020B0400000000000000" pitchFamily="34" charset="-122"/>
              </a:rPr>
              <a:t>2026</a:t>
            </a:r>
            <a:endParaRPr sz="999" b="1" kern="100" spc="0" dirty="0">
              <a:solidFill>
                <a:srgbClr val="FFFFFF">
                  <a:alpha val="100000"/>
                </a:srgbClr>
              </a:solidFill>
              <a:latin typeface="思源黑体 CN Normal" panose="020B0400000000000000" pitchFamily="34" charset="-122"/>
              <a:ea typeface="思源黑体 CN Normal" panose="020B0400000000000000" pitchFamily="34" charset="-122"/>
            </a:endParaRPr>
          </a:p>
        </p:txBody>
      </p:sp>
      <p:pic>
        <p:nvPicPr>
          <p:cNvPr id="14" name="图片 13"/>
          <p:cNvPicPr>
            <a:picLocks noChangeAspect="1"/>
          </p:cNvPicPr>
          <p:nvPr/>
        </p:nvPicPr>
        <p:blipFill>
          <a:blip r:embed="rId17">
            <a:alphaModFix/>
          </a:blip>
          <a:stretch>
            <a:fillRect/>
          </a:stretch>
        </p:blipFill>
        <p:spPr>
          <a:xfrm>
            <a:off x="2438209" y="690181"/>
            <a:ext cx="1012891" cy="678654"/>
          </a:xfrm>
          <a:prstGeom prst="rect">
            <a:avLst/>
          </a:prstGeom>
        </p:spPr>
      </p:pic>
      <p:pic>
        <p:nvPicPr>
          <p:cNvPr id="15" name="图片 14"/>
          <p:cNvPicPr>
            <a:picLocks noChangeAspect="1"/>
          </p:cNvPicPr>
          <p:nvPr/>
        </p:nvPicPr>
        <p:blipFill>
          <a:blip r:embed="rId18">
            <a:alphaModFix/>
          </a:blip>
          <a:stretch>
            <a:fillRect/>
          </a:stretch>
        </p:blipFill>
        <p:spPr>
          <a:xfrm>
            <a:off x="11572" y="4600432"/>
            <a:ext cx="810536" cy="543073"/>
          </a:xfrm>
          <a:prstGeom prst="rect">
            <a:avLst/>
          </a:prstGeom>
        </p:spPr>
      </p:pic>
      <p:pic>
        <p:nvPicPr>
          <p:cNvPr id="16" name="图片 15"/>
          <p:cNvPicPr>
            <a:picLocks noChangeAspect="1"/>
          </p:cNvPicPr>
          <p:nvPr/>
        </p:nvPicPr>
        <p:blipFill>
          <a:blip r:embed="rId18">
            <a:alphaModFix/>
          </a:blip>
          <a:stretch>
            <a:fillRect/>
          </a:stretch>
        </p:blipFill>
        <p:spPr>
          <a:xfrm>
            <a:off x="941832" y="4600432"/>
            <a:ext cx="810536" cy="543073"/>
          </a:xfrm>
          <a:prstGeom prst="rect">
            <a:avLst/>
          </a:prstGeom>
        </p:spPr>
      </p:pic>
      <p:pic>
        <p:nvPicPr>
          <p:cNvPr id="17" name="图片 16"/>
          <p:cNvPicPr>
            <a:picLocks noChangeAspect="1"/>
          </p:cNvPicPr>
          <p:nvPr/>
        </p:nvPicPr>
        <p:blipFill>
          <a:blip r:embed="rId19">
            <a:alphaModFix/>
          </a:blip>
          <a:stretch>
            <a:fillRect/>
          </a:stretch>
        </p:blipFill>
        <p:spPr>
          <a:xfrm>
            <a:off x="2867453" y="1581912"/>
            <a:ext cx="381867" cy="381867"/>
          </a:xfrm>
          <a:prstGeom prst="rect">
            <a:avLst/>
          </a:prstGeom>
        </p:spPr>
      </p:pic>
      <p:pic>
        <p:nvPicPr>
          <p:cNvPr id="18" name="图片 17"/>
          <p:cNvPicPr>
            <a:picLocks noChangeAspect="1"/>
          </p:cNvPicPr>
          <p:nvPr/>
        </p:nvPicPr>
        <p:blipFill>
          <a:blip r:embed="rId20">
            <a:alphaModFix/>
          </a:blip>
          <a:stretch>
            <a:fillRect/>
          </a:stretch>
        </p:blipFill>
        <p:spPr>
          <a:xfrm>
            <a:off x="-185975" y="3711082"/>
            <a:ext cx="620151" cy="620151"/>
          </a:xfrm>
          <a:prstGeom prst="rect">
            <a:avLst/>
          </a:prstGeom>
        </p:spPr>
      </p:pic>
      <p:pic>
        <p:nvPicPr>
          <p:cNvPr id="19" name="图片 18"/>
          <p:cNvPicPr>
            <a:picLocks noChangeAspect="1"/>
          </p:cNvPicPr>
          <p:nvPr/>
        </p:nvPicPr>
        <p:blipFill>
          <a:blip r:embed="rId21">
            <a:alphaModFix/>
          </a:blip>
          <a:stretch>
            <a:fillRect/>
          </a:stretch>
        </p:blipFill>
        <p:spPr>
          <a:xfrm>
            <a:off x="8841914" y="3252978"/>
            <a:ext cx="532774" cy="532774"/>
          </a:xfrm>
          <a:prstGeom prst="rect">
            <a:avLst/>
          </a:prstGeom>
        </p:spPr>
      </p:pic>
      <p:pic>
        <p:nvPicPr>
          <p:cNvPr id="20" name="图片 19"/>
          <p:cNvPicPr>
            <a:picLocks noChangeAspect="1"/>
          </p:cNvPicPr>
          <p:nvPr/>
        </p:nvPicPr>
        <p:blipFill>
          <a:blip r:embed="rId22">
            <a:alphaModFix/>
          </a:blip>
          <a:stretch>
            <a:fillRect/>
          </a:stretch>
        </p:blipFill>
        <p:spPr>
          <a:xfrm rot="-1800000">
            <a:off x="209883" y="-398097"/>
            <a:ext cx="1367566" cy="1344873"/>
          </a:xfrm>
          <a:prstGeom prst="rect">
            <a:avLst/>
          </a:prstGeom>
        </p:spPr>
      </p:pic>
      <p:pic>
        <p:nvPicPr>
          <p:cNvPr id="21" name="图片 20"/>
          <p:cNvPicPr>
            <a:picLocks noChangeAspect="1"/>
          </p:cNvPicPr>
          <p:nvPr/>
        </p:nvPicPr>
        <p:blipFill>
          <a:blip r:embed="rId23">
            <a:alphaModFix/>
          </a:blip>
          <a:stretch>
            <a:fillRect/>
          </a:stretch>
        </p:blipFill>
        <p:spPr>
          <a:xfrm>
            <a:off x="2567701" y="4843748"/>
            <a:ext cx="599472" cy="599472"/>
          </a:xfrm>
          <a:prstGeom prst="rect">
            <a:avLst/>
          </a:prstGeom>
        </p:spPr>
      </p:pic>
      <p:pic>
        <p:nvPicPr>
          <p:cNvPr id="22" name="图片 21"/>
          <p:cNvPicPr>
            <a:picLocks noChangeAspect="1"/>
          </p:cNvPicPr>
          <p:nvPr/>
        </p:nvPicPr>
        <p:blipFill>
          <a:blip r:embed="rId24">
            <a:alphaModFix/>
          </a:blip>
          <a:stretch>
            <a:fillRect/>
          </a:stretch>
        </p:blipFill>
        <p:spPr>
          <a:xfrm>
            <a:off x="2621041" y="4897088"/>
            <a:ext cx="492866" cy="492866"/>
          </a:xfrm>
          <a:prstGeom prst="rect">
            <a:avLst/>
          </a:prstGeom>
        </p:spPr>
      </p:pic>
      <p:sp>
        <p:nvSpPr>
          <p:cNvPr id="32" name="文本框 31">
            <a:extLst>
              <a:ext uri="{FF2B5EF4-FFF2-40B4-BE49-F238E27FC236}">
                <a16:creationId xmlns:a16="http://schemas.microsoft.com/office/drawing/2014/main" id="{575954D8-AA3E-406D-8911-B8D9E2073CBE}"/>
              </a:ext>
            </a:extLst>
          </p:cNvPr>
          <p:cNvSpPr txBox="1"/>
          <p:nvPr/>
        </p:nvSpPr>
        <p:spPr>
          <a:xfrm>
            <a:off x="4240796" y="2481667"/>
            <a:ext cx="3828552" cy="507002"/>
          </a:xfrm>
          <a:prstGeom prst="rect">
            <a:avLst/>
          </a:prstGeom>
        </p:spPr>
        <p:txBody>
          <a:bodyPr wrap="square" lIns="0" tIns="0" rIns="0" bIns="0" anchor="ctr">
            <a:scene3d>
              <a:camera prst="legacyObliqueTopLeft">
                <a:rot lat="0" lon="0" rev="0"/>
              </a:camera>
              <a:lightRig rig="legacyFlat1" dir="tl"/>
            </a:scene3d>
          </a:bodyPr>
          <a:lstStyle/>
          <a:p>
            <a:pPr algn="ctr">
              <a:lnSpc>
                <a:spcPct val="111600"/>
              </a:lnSpc>
            </a:pPr>
            <a:r>
              <a:rPr lang="en-US" altLang="zh-CN" sz="2000" kern="3800" spc="115" dirty="0">
                <a:solidFill>
                  <a:schemeClr val="tx1">
                    <a:lumMod val="95000"/>
                    <a:lumOff val="5000"/>
                  </a:schemeClr>
                </a:solidFill>
                <a:latin typeface="思源宋体 CN Heavy" panose="02020900000000000000" pitchFamily="18" charset="-122"/>
                <a:ea typeface="思源宋体 CN Heavy" panose="02020900000000000000" pitchFamily="18" charset="-122"/>
              </a:rPr>
              <a:t>8-3 AIGC</a:t>
            </a:r>
            <a:r>
              <a:rPr lang="zh-CN" altLang="en-US" sz="2000" kern="3800" spc="115" dirty="0">
                <a:solidFill>
                  <a:schemeClr val="tx1">
                    <a:lumMod val="95000"/>
                    <a:lumOff val="5000"/>
                  </a:schemeClr>
                </a:solidFill>
                <a:latin typeface="思源宋体 CN Heavy" panose="02020900000000000000" pitchFamily="18" charset="-122"/>
                <a:ea typeface="思源宋体 CN Heavy" panose="02020900000000000000" pitchFamily="18" charset="-122"/>
              </a:rPr>
              <a:t>辅助互联网产品发布与推广</a:t>
            </a:r>
            <a:endParaRPr sz="2000" kern="3800" spc="115" dirty="0">
              <a:solidFill>
                <a:schemeClr val="tx1">
                  <a:lumMod val="95000"/>
                  <a:lumOff val="5000"/>
                </a:schemeClr>
              </a:solidFill>
              <a:latin typeface="思源宋体 CN Heavy" panose="02020900000000000000" pitchFamily="18" charset="-122"/>
              <a:ea typeface="思源宋体 CN Heavy" panose="02020900000000000000" pitchFamily="18" charset="-122"/>
            </a:endParaRPr>
          </a:p>
        </p:txBody>
      </p:sp>
      <p:pic>
        <p:nvPicPr>
          <p:cNvPr id="37" name="图片 36">
            <a:extLst>
              <a:ext uri="{FF2B5EF4-FFF2-40B4-BE49-F238E27FC236}">
                <a16:creationId xmlns:a16="http://schemas.microsoft.com/office/drawing/2014/main" id="{DCD38086-3DCF-416F-96A3-3924D2BECD32}"/>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7501111" y="-62820"/>
            <a:ext cx="1642889" cy="63188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：使用文心一言进行时间管理</a:t>
            </a:r>
            <a:r>
              <a:rPr lang="en-US" altLang="zh-CN" dirty="0"/>
              <a:t>APP</a:t>
            </a:r>
            <a:r>
              <a:rPr lang="zh-CN" altLang="en-US" dirty="0"/>
              <a:t>小红书营销推广</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6427971" cy="367928"/>
          </a:xfrm>
        </p:spPr>
        <p:txBody>
          <a:bodyPr>
            <a:normAutofit fontScale="90000"/>
          </a:bodyPr>
          <a:lstStyle/>
          <a:p>
            <a:r>
              <a:rPr lang="zh-CN" altLang="en-US" dirty="0"/>
              <a:t>使用文心一言生成营销文案与推广创意</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533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ea"/>
              </a:rPr>
              <a:t>步骤一：进行提问</a:t>
            </a: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275512"/>
          </a:xfrm>
        </p:spPr>
        <p:txBody>
          <a:bodyPr/>
          <a:lstStyle/>
          <a:p>
            <a:pPr marL="0" indent="0">
              <a:buNone/>
            </a:pPr>
            <a:r>
              <a:rPr lang="zh-CN" altLang="en-US" b="1" dirty="0"/>
              <a:t>（</a:t>
            </a:r>
            <a:r>
              <a:rPr lang="en-US" altLang="zh-CN" b="1" dirty="0"/>
              <a:t>2</a:t>
            </a:r>
            <a:r>
              <a:rPr lang="zh-CN" altLang="en-US" b="1" dirty="0"/>
              <a:t>）让文心一言生成营销图片</a:t>
            </a:r>
          </a:p>
        </p:txBody>
      </p:sp>
      <p:sp>
        <p:nvSpPr>
          <p:cNvPr id="16" name="文本占位符 10">
            <a:extLst>
              <a:ext uri="{FF2B5EF4-FFF2-40B4-BE49-F238E27FC236}">
                <a16:creationId xmlns:a16="http://schemas.microsoft.com/office/drawing/2014/main" id="{56BD6C72-D252-4D08-816D-B57A46889C38}"/>
              </a:ext>
            </a:extLst>
          </p:cNvPr>
          <p:cNvSpPr txBox="1">
            <a:spLocks/>
          </p:cNvSpPr>
          <p:nvPr/>
        </p:nvSpPr>
        <p:spPr>
          <a:xfrm>
            <a:off x="522042" y="1997095"/>
            <a:ext cx="8369197" cy="693639"/>
          </a:xfrm>
          <a:prstGeom prst="rect">
            <a:avLst/>
          </a:prstGeom>
        </p:spPr>
        <p:txBody>
          <a:bodyPr vert="horz" lIns="91440" tIns="45720" rIns="91440" bIns="45720" rtlCol="0">
            <a:normAutofit/>
          </a:bodyPr>
          <a:lstStyle>
            <a:lvl1pPr marL="0" indent="-342900" algn="just" defTabSz="685800" rtl="0" eaLnBrk="1" latinLnBrk="0" hangingPunct="1">
              <a:lnSpc>
                <a:spcPct val="100000"/>
              </a:lnSpc>
              <a:spcBef>
                <a:spcPts val="0"/>
              </a:spcBef>
              <a:buFontTx/>
              <a:buNone/>
              <a:defRPr lang="zh-CN" altLang="en-US" sz="1200" kern="1200" dirty="0" smtClean="0">
                <a:solidFill>
                  <a:schemeClr val="tx1"/>
                </a:solidFill>
                <a:latin typeface="思源黑体 CN Normal" panose="020B0400000000000000" pitchFamily="34" charset="-122"/>
                <a:ea typeface="思源黑体 CN Normal" panose="020B0400000000000000" pitchFamily="34" charset="-122"/>
                <a:cs typeface="+mn-ea"/>
              </a:defRPr>
            </a:lvl1pPr>
            <a:lvl2pPr marL="342900" indent="0" algn="l" defTabSz="685800" rtl="0" eaLnBrk="1" latinLnBrk="0" hangingPunct="1">
              <a:lnSpc>
                <a:spcPct val="150000"/>
              </a:lnSpc>
              <a:spcBef>
                <a:spcPts val="375"/>
              </a:spcBef>
              <a:buFontTx/>
              <a:buNone/>
              <a:defRPr sz="1800" kern="1200">
                <a:solidFill>
                  <a:schemeClr val="tx1"/>
                </a:solidFill>
                <a:latin typeface="+mn-lt"/>
                <a:ea typeface="+mn-ea"/>
                <a:cs typeface="+mn-cs"/>
              </a:defRPr>
            </a:lvl2pPr>
            <a:lvl3pPr marL="685800" indent="0" algn="l" defTabSz="685800" rtl="0" eaLnBrk="1" latinLnBrk="0" hangingPunct="1">
              <a:lnSpc>
                <a:spcPct val="150000"/>
              </a:lnSpc>
              <a:spcBef>
                <a:spcPts val="375"/>
              </a:spcBef>
              <a:buFontTx/>
              <a:buNone/>
              <a:defRPr sz="1500" kern="1200">
                <a:solidFill>
                  <a:schemeClr val="tx1"/>
                </a:solidFill>
                <a:latin typeface="+mn-lt"/>
                <a:ea typeface="+mn-ea"/>
                <a:cs typeface="+mn-cs"/>
              </a:defRPr>
            </a:lvl3pPr>
            <a:lvl4pPr marL="1028700" indent="0" algn="l" defTabSz="685800" rtl="0" eaLnBrk="1" latinLnBrk="0" hangingPunct="1">
              <a:lnSpc>
                <a:spcPct val="150000"/>
              </a:lnSpc>
              <a:spcBef>
                <a:spcPts val="375"/>
              </a:spcBef>
              <a:buFontTx/>
              <a:buNone/>
              <a:defRPr sz="1350" kern="1200">
                <a:solidFill>
                  <a:schemeClr val="tx1"/>
                </a:solidFill>
                <a:latin typeface="+mn-lt"/>
                <a:ea typeface="+mn-ea"/>
                <a:cs typeface="+mn-cs"/>
              </a:defRPr>
            </a:lvl4pPr>
            <a:lvl5pPr marL="1371600" indent="0" algn="l" defTabSz="685800" rtl="0" eaLnBrk="1" latinLnBrk="0" hangingPunct="1">
              <a:lnSpc>
                <a:spcPct val="120000"/>
              </a:lnSpc>
              <a:spcBef>
                <a:spcPts val="0"/>
              </a:spcBef>
              <a:buFontTx/>
              <a:buNone/>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342900" algn="just" defTabSz="685800" rtl="0" eaLnBrk="1" fontAlgn="auto" latinLnBrk="0" hangingPunct="1">
              <a:lnSpc>
                <a:spcPct val="15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在输入框中，输入提示词：</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请根据苏信即时</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APP</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的描述，生成</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APP</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界面动效截图</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时间饼图对比图。</a:t>
            </a:r>
          </a:p>
        </p:txBody>
      </p:sp>
    </p:spTree>
    <p:extLst>
      <p:ext uri="{BB962C8B-B14F-4D97-AF65-F5344CB8AC3E}">
        <p14:creationId xmlns:p14="http://schemas.microsoft.com/office/powerpoint/2010/main" val="37510409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：使用文心一言进行时间管理</a:t>
            </a:r>
            <a:r>
              <a:rPr lang="en-US" altLang="zh-CN" dirty="0"/>
              <a:t>APP</a:t>
            </a:r>
            <a:r>
              <a:rPr lang="zh-CN" altLang="en-US" dirty="0"/>
              <a:t>小红书营销推广</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6480010" cy="367928"/>
          </a:xfrm>
        </p:spPr>
        <p:txBody>
          <a:bodyPr>
            <a:normAutofit fontScale="90000"/>
          </a:bodyPr>
          <a:lstStyle/>
          <a:p>
            <a:r>
              <a:rPr lang="zh-CN" altLang="en-US" dirty="0"/>
              <a:t>使用文心一言生成营销文案与推广创意</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533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ea"/>
              </a:rPr>
              <a:t>步骤二：文心一言的回答如下，如图所示。</a:t>
            </a: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275512"/>
          </a:xfrm>
        </p:spPr>
        <p:txBody>
          <a:bodyPr/>
          <a:lstStyle/>
          <a:p>
            <a:pPr marL="0" indent="0">
              <a:buNone/>
            </a:pPr>
            <a:r>
              <a:rPr lang="zh-CN" altLang="en-US" b="1" dirty="0"/>
              <a:t>（</a:t>
            </a:r>
            <a:r>
              <a:rPr lang="en-US" altLang="zh-CN" b="1" dirty="0"/>
              <a:t>2</a:t>
            </a:r>
            <a:r>
              <a:rPr lang="zh-CN" altLang="en-US" b="1" dirty="0"/>
              <a:t>）让文心一言生成营销图片</a:t>
            </a:r>
          </a:p>
        </p:txBody>
      </p:sp>
      <p:pic>
        <p:nvPicPr>
          <p:cNvPr id="11" name="图片 10">
            <a:extLst>
              <a:ext uri="{FF2B5EF4-FFF2-40B4-BE49-F238E27FC236}">
                <a16:creationId xmlns:a16="http://schemas.microsoft.com/office/drawing/2014/main" id="{30D4EA4E-CF8E-4248-8D84-44CAD04DA93A}"/>
              </a:ext>
            </a:extLst>
          </p:cNvPr>
          <p:cNvPicPr/>
          <p:nvPr/>
        </p:nvPicPr>
        <p:blipFill>
          <a:blip r:embed="rId3"/>
          <a:stretch>
            <a:fillRect/>
          </a:stretch>
        </p:blipFill>
        <p:spPr>
          <a:xfrm>
            <a:off x="522042" y="2571750"/>
            <a:ext cx="3638810" cy="1860604"/>
          </a:xfrm>
          <a:prstGeom prst="rect">
            <a:avLst/>
          </a:prstGeom>
        </p:spPr>
      </p:pic>
      <p:pic>
        <p:nvPicPr>
          <p:cNvPr id="13" name="图片 12">
            <a:extLst>
              <a:ext uri="{FF2B5EF4-FFF2-40B4-BE49-F238E27FC236}">
                <a16:creationId xmlns:a16="http://schemas.microsoft.com/office/drawing/2014/main" id="{2C16CB5C-9942-46D0-AF93-C6C748C163C7}"/>
              </a:ext>
            </a:extLst>
          </p:cNvPr>
          <p:cNvPicPr/>
          <p:nvPr/>
        </p:nvPicPr>
        <p:blipFill rotWithShape="1">
          <a:blip r:embed="rId4"/>
          <a:srcRect r="42520"/>
          <a:stretch/>
        </p:blipFill>
        <p:spPr>
          <a:xfrm>
            <a:off x="4366243" y="2571750"/>
            <a:ext cx="3916706" cy="1860604"/>
          </a:xfrm>
          <a:prstGeom prst="rect">
            <a:avLst/>
          </a:prstGeom>
        </p:spPr>
      </p:pic>
    </p:spTree>
    <p:extLst>
      <p:ext uri="{BB962C8B-B14F-4D97-AF65-F5344CB8AC3E}">
        <p14:creationId xmlns:p14="http://schemas.microsoft.com/office/powerpoint/2010/main" val="14828707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nvSpPr>
        <p:spPr>
          <a:xfrm>
            <a:off x="6842095" y="2859380"/>
            <a:ext cx="2569965" cy="2897248"/>
          </a:xfrm>
          <a:prstGeom prst="rect">
            <a:avLst/>
          </a:prstGeom>
        </p:spPr>
        <p:txBody>
          <a:bodyPr wrap="square" lIns="0" tIns="0" rIns="0" bIns="0" anchor="ctr">
            <a:scene3d>
              <a:camera prst="legacyObliqueTopLeft">
                <a:rot lat="0" lon="0" rev="0"/>
              </a:camera>
              <a:lightRig rig="legacyFlat1" dir="tl"/>
            </a:scene3d>
          </a:bodyPr>
          <a:lstStyle/>
          <a:p>
            <a:pPr marL="0" marR="0" lvl="0" indent="0" algn="r" defTabSz="914400" rtl="0" eaLnBrk="1" fontAlgn="auto" latinLnBrk="0" hangingPunct="1">
              <a:lnSpc>
                <a:spcPct val="117500"/>
              </a:lnSpc>
              <a:spcBef>
                <a:spcPts val="0"/>
              </a:spcBef>
              <a:spcAft>
                <a:spcPts val="0"/>
              </a:spcAft>
              <a:buClrTx/>
              <a:buSzTx/>
              <a:buFontTx/>
              <a:buNone/>
              <a:tabLst/>
              <a:defRPr/>
            </a:pPr>
            <a:r>
              <a:rPr kumimoji="0" sz="16601" b="0" i="0" u="none" strike="noStrike" kern="100" cap="none" spc="0" normalizeH="0" baseline="0" noProof="0" dirty="0">
                <a:ln>
                  <a:noFill/>
                </a:ln>
                <a:solidFill>
                  <a:srgbClr val="FFFFFF">
                    <a:alpha val="100000"/>
                  </a:srgbClr>
                </a:solidFill>
                <a:effectLst/>
                <a:uLnTx/>
                <a:uFillTx/>
                <a:latin typeface="CKT Kuaile Bold" panose="02010800040101010101" pitchFamily="1" charset="-122"/>
                <a:ea typeface="CKT Kuaile Bold" panose="02010800040101010101" pitchFamily="1" charset="-122"/>
                <a:cs typeface="+mn-cs"/>
              </a:rPr>
              <a:t>01</a:t>
            </a:r>
          </a:p>
        </p:txBody>
      </p:sp>
      <p:sp>
        <p:nvSpPr>
          <p:cNvPr id="23" name="标题 22">
            <a:extLst>
              <a:ext uri="{FF2B5EF4-FFF2-40B4-BE49-F238E27FC236}">
                <a16:creationId xmlns:a16="http://schemas.microsoft.com/office/drawing/2014/main" id="{8AD7F2C7-64D5-4093-ABF8-1858A9BB452C}"/>
              </a:ext>
            </a:extLst>
          </p:cNvPr>
          <p:cNvSpPr>
            <a:spLocks noGrp="1"/>
          </p:cNvSpPr>
          <p:nvPr>
            <p:ph type="title"/>
          </p:nvPr>
        </p:nvSpPr>
        <p:spPr>
          <a:xfrm>
            <a:off x="4217228" y="1647797"/>
            <a:ext cx="5022464" cy="1660727"/>
          </a:xfrm>
        </p:spPr>
        <p:txBody>
          <a:bodyPr>
            <a:normAutofit/>
          </a:bodyPr>
          <a:lstStyle/>
          <a:p>
            <a:r>
              <a:rPr lang="zh-CN" altLang="en-US" dirty="0"/>
              <a:t>使用豆包生成运营活动的视觉素材</a:t>
            </a:r>
          </a:p>
        </p:txBody>
      </p:sp>
      <p:sp>
        <p:nvSpPr>
          <p:cNvPr id="24" name="内容占位符 23">
            <a:extLst>
              <a:ext uri="{FF2B5EF4-FFF2-40B4-BE49-F238E27FC236}">
                <a16:creationId xmlns:a16="http://schemas.microsoft.com/office/drawing/2014/main" id="{A5EE46EB-F7DD-476B-806B-F492C69A69BA}"/>
              </a:ext>
            </a:extLst>
          </p:cNvPr>
          <p:cNvSpPr>
            <a:spLocks noGrp="1"/>
          </p:cNvSpPr>
          <p:nvPr>
            <p:ph sz="quarter" idx="10"/>
          </p:nvPr>
        </p:nvSpPr>
        <p:spPr>
          <a:xfrm>
            <a:off x="826988" y="254221"/>
            <a:ext cx="5901472" cy="395661"/>
          </a:xfrm>
        </p:spPr>
        <p:txBody>
          <a:bodyPr/>
          <a:lstStyle/>
          <a:p>
            <a:r>
              <a:rPr lang="en-US" altLang="zh-CN" dirty="0"/>
              <a:t>AIGC</a:t>
            </a:r>
            <a:r>
              <a:rPr lang="zh-CN" altLang="en-US" dirty="0"/>
              <a:t>辅助互联网产品发布与推广</a:t>
            </a:r>
          </a:p>
        </p:txBody>
      </p:sp>
    </p:spTree>
    <p:extLst>
      <p:ext uri="{BB962C8B-B14F-4D97-AF65-F5344CB8AC3E}">
        <p14:creationId xmlns:p14="http://schemas.microsoft.com/office/powerpoint/2010/main" val="40581914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应用场景</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49458" y="216473"/>
            <a:ext cx="7033001" cy="367928"/>
          </a:xfrm>
        </p:spPr>
        <p:txBody>
          <a:bodyPr>
            <a:normAutofit fontScale="90000"/>
          </a:bodyPr>
          <a:lstStyle/>
          <a:p>
            <a:r>
              <a:rPr lang="zh-CN" altLang="en-US" dirty="0"/>
              <a:t>使用豆包生成运营活动的视觉素材</a:t>
            </a:r>
          </a:p>
        </p:txBody>
      </p:sp>
      <p:grpSp>
        <p:nvGrpSpPr>
          <p:cNvPr id="20" name="组合 19">
            <a:extLst>
              <a:ext uri="{FF2B5EF4-FFF2-40B4-BE49-F238E27FC236}">
                <a16:creationId xmlns:a16="http://schemas.microsoft.com/office/drawing/2014/main" id="{399B0216-EDCE-4C5B-84AB-5CCC67BD846F}"/>
              </a:ext>
            </a:extLst>
          </p:cNvPr>
          <p:cNvGrpSpPr/>
          <p:nvPr/>
        </p:nvGrpSpPr>
        <p:grpSpPr>
          <a:xfrm>
            <a:off x="495300" y="847726"/>
            <a:ext cx="8143875" cy="3928916"/>
            <a:chOff x="1962747" y="1130301"/>
            <a:chExt cx="10858500" cy="5238555"/>
          </a:xfrm>
        </p:grpSpPr>
        <p:sp>
          <p:nvSpPr>
            <p:cNvPr id="21" name="Title">
              <a:extLst>
                <a:ext uri="{FF2B5EF4-FFF2-40B4-BE49-F238E27FC236}">
                  <a16:creationId xmlns:a16="http://schemas.microsoft.com/office/drawing/2014/main" id="{3E095450-F368-41FC-881C-545F8F1912B7}"/>
                </a:ext>
              </a:extLst>
            </p:cNvPr>
            <p:cNvSpPr txBox="1"/>
            <p:nvPr/>
          </p:nvSpPr>
          <p:spPr>
            <a:xfrm>
              <a:off x="1962747" y="1130301"/>
              <a:ext cx="1714500" cy="5003800"/>
            </a:xfrm>
            <a:prstGeom prst="rect">
              <a:avLst/>
            </a:prstGeom>
            <a:noFill/>
            <a:ln>
              <a:noFill/>
            </a:ln>
          </p:spPr>
          <p:txBody>
            <a:bodyPr wrap="square" lIns="68580" tIns="34290" rIns="68580" bIns="34290" anchor="ctr" anchorCtr="0">
              <a:normAutofit/>
            </a:bodyPr>
            <a:lstStyle/>
            <a:p>
              <a:pPr>
                <a:buSzPct val="25000"/>
              </a:pPr>
              <a:r>
                <a:rPr lang="zh-CN" altLang="en-US" b="1" dirty="0">
                  <a:latin typeface="思源黑体 CN Bold" panose="020B0800000000000000" pitchFamily="34" charset="-122"/>
                  <a:ea typeface="思源黑体 CN Bold" panose="020B0800000000000000" pitchFamily="34" charset="-122"/>
                </a:rPr>
                <a:t>生成式人工智能豆包</a:t>
              </a:r>
              <a:endParaRPr lang="en-US" altLang="zh-CN" b="1" dirty="0">
                <a:latin typeface="思源黑体 CN Bold" panose="020B0800000000000000" pitchFamily="34" charset="-122"/>
                <a:ea typeface="思源黑体 CN Bold" panose="020B0800000000000000" pitchFamily="34" charset="-122"/>
              </a:endParaRPr>
            </a:p>
          </p:txBody>
        </p:sp>
        <p:sp>
          <p:nvSpPr>
            <p:cNvPr id="22" name="íṩ1íḍe">
              <a:extLst>
                <a:ext uri="{FF2B5EF4-FFF2-40B4-BE49-F238E27FC236}">
                  <a16:creationId xmlns:a16="http://schemas.microsoft.com/office/drawing/2014/main" id="{71BE08FF-5518-4D14-9DB7-F0E18F32EECB}"/>
                </a:ext>
              </a:extLst>
            </p:cNvPr>
            <p:cNvSpPr/>
            <p:nvPr/>
          </p:nvSpPr>
          <p:spPr>
            <a:xfrm>
              <a:off x="6694094" y="1593617"/>
              <a:ext cx="614248" cy="4124325"/>
            </a:xfrm>
            <a:prstGeom prst="leftBrace">
              <a:avLst>
                <a:gd name="adj1" fmla="val 170131"/>
                <a:gd name="adj2" fmla="val 50000"/>
              </a:avLst>
            </a:prstGeom>
            <a:ln>
              <a:solidFill>
                <a:schemeClr val="tx2">
                  <a:alpha val="50000"/>
                </a:schemeClr>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350"/>
            </a:p>
          </p:txBody>
        </p:sp>
        <p:grpSp>
          <p:nvGrpSpPr>
            <p:cNvPr id="23" name="组合 22">
              <a:extLst>
                <a:ext uri="{FF2B5EF4-FFF2-40B4-BE49-F238E27FC236}">
                  <a16:creationId xmlns:a16="http://schemas.microsoft.com/office/drawing/2014/main" id="{3E27080D-0915-477A-82AB-3CD19E52BB29}"/>
                </a:ext>
              </a:extLst>
            </p:cNvPr>
            <p:cNvGrpSpPr/>
            <p:nvPr/>
          </p:nvGrpSpPr>
          <p:grpSpPr>
            <a:xfrm>
              <a:off x="3677247" y="1333535"/>
              <a:ext cx="9144000" cy="3775152"/>
              <a:chOff x="3677247" y="1333535"/>
              <a:chExt cx="9144000" cy="3775152"/>
            </a:xfrm>
          </p:grpSpPr>
          <p:sp>
            <p:nvSpPr>
              <p:cNvPr id="52" name="PictureMisc">
                <a:extLst>
                  <a:ext uri="{FF2B5EF4-FFF2-40B4-BE49-F238E27FC236}">
                    <a16:creationId xmlns:a16="http://schemas.microsoft.com/office/drawing/2014/main" id="{D08AAB10-5033-45CA-862C-42EAD0BE1186}"/>
                  </a:ext>
                </a:extLst>
              </p:cNvPr>
              <p:cNvSpPr/>
              <p:nvPr/>
            </p:nvSpPr>
            <p:spPr>
              <a:xfrm>
                <a:off x="3677247" y="2091840"/>
                <a:ext cx="3016847" cy="3016847"/>
              </a:xfrm>
              <a:prstGeom prst="ellipse">
                <a:avLst/>
              </a:prstGeom>
              <a:blipFill>
                <a:blip r:embed="rId3"/>
                <a:stretch>
                  <a:fillRect l="-37511" r="-37511"/>
                </a:stretch>
              </a:blipFill>
              <a:ln w="38100">
                <a:noFill/>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t" anchorCtr="0" forceAA="0" compatLnSpc="1">
                <a:prstTxWarp prst="textNoShape">
                  <a:avLst/>
                </a:prstTxWarp>
                <a:noAutofit/>
              </a:bodyPr>
              <a:lstStyle/>
              <a:p>
                <a:pPr algn="ctr"/>
                <a:endParaRPr lang="zh-CN" altLang="en-US" sz="1350" dirty="0"/>
              </a:p>
            </p:txBody>
          </p:sp>
          <p:sp>
            <p:nvSpPr>
              <p:cNvPr id="53" name="Bullet1">
                <a:extLst>
                  <a:ext uri="{FF2B5EF4-FFF2-40B4-BE49-F238E27FC236}">
                    <a16:creationId xmlns:a16="http://schemas.microsoft.com/office/drawing/2014/main" id="{7CA029BA-67CC-4378-BF91-040B9540B403}"/>
                  </a:ext>
                </a:extLst>
              </p:cNvPr>
              <p:cNvSpPr txBox="1"/>
              <p:nvPr/>
            </p:nvSpPr>
            <p:spPr>
              <a:xfrm>
                <a:off x="8245986" y="1333535"/>
                <a:ext cx="4575261" cy="412935"/>
              </a:xfrm>
              <a:prstGeom prst="roundRect">
                <a:avLst>
                  <a:gd name="adj" fmla="val 50000"/>
                </a:avLst>
              </a:prstGeom>
              <a:solidFill>
                <a:schemeClr val="accent1"/>
              </a:solidFill>
              <a:ln w="12700" cap="rnd">
                <a:noFill/>
                <a:prstDash val="solid"/>
                <a:round/>
                <a:headEnd/>
                <a:tailEnd/>
              </a:ln>
              <a:effectLst>
                <a:outerShdw blurRad="254000" dist="127000" algn="ctr" rotWithShape="0">
                  <a:schemeClr val="accent1">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rmAutofit fontScale="92500" lnSpcReduction="20000"/>
              </a:bodyPr>
              <a:lstStyle>
                <a:defPPr>
                  <a:defRPr lang="zh-CN"/>
                </a:defPPr>
                <a:lvl1pPr algn="ctr" defTabSz="914354">
                  <a:defRPr sz="14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defTabSz="685766"/>
                <a:r>
                  <a:rPr lang="zh-CN" altLang="en-US" sz="1200" dirty="0">
                    <a:effectLst/>
                    <a:latin typeface="思源黑体 CN Bold" panose="020B0800000000000000" pitchFamily="34" charset="-122"/>
                    <a:ea typeface="思源黑体 CN Bold" panose="020B0800000000000000" pitchFamily="34" charset="-122"/>
                    <a:cs typeface="Times New Roman" panose="02020603050405020304" pitchFamily="18" charset="0"/>
                  </a:rPr>
                  <a:t>生成活动海报</a:t>
                </a:r>
                <a:endParaRPr lang="en-US" altLang="zh-CN" sz="900" dirty="0">
                  <a:solidFill>
                    <a:srgbClr val="FFFFFF"/>
                  </a:solidFill>
                  <a:latin typeface="思源黑体 CN Bold" panose="020B0800000000000000" pitchFamily="34" charset="-122"/>
                  <a:ea typeface="思源黑体 CN Bold" panose="020B0800000000000000" pitchFamily="34" charset="-122"/>
                </a:endParaRPr>
              </a:p>
            </p:txBody>
          </p:sp>
          <p:sp>
            <p:nvSpPr>
              <p:cNvPr id="54" name="Number1">
                <a:extLst>
                  <a:ext uri="{FF2B5EF4-FFF2-40B4-BE49-F238E27FC236}">
                    <a16:creationId xmlns:a16="http://schemas.microsoft.com/office/drawing/2014/main" id="{43B7A4D3-DD09-4C2D-AE07-373A95E2FD71}"/>
                  </a:ext>
                </a:extLst>
              </p:cNvPr>
              <p:cNvSpPr txBox="1"/>
              <p:nvPr/>
            </p:nvSpPr>
            <p:spPr>
              <a:xfrm>
                <a:off x="7326796" y="1477681"/>
                <a:ext cx="684803" cy="523220"/>
              </a:xfrm>
              <a:prstGeom prst="rect">
                <a:avLst/>
              </a:prstGeom>
              <a:noFill/>
            </p:spPr>
            <p:txBody>
              <a:bodyPr wrap="none" rtlCol="0">
                <a:normAutofit lnSpcReduction="10000"/>
              </a:bodyPr>
              <a:lstStyle/>
              <a:p>
                <a:r>
                  <a:rPr lang="en-US" altLang="zh-CN" sz="2100" b="1" i="1" dirty="0"/>
                  <a:t>1</a:t>
                </a:r>
                <a:endParaRPr lang="zh-CN" altLang="en-US" sz="2100" b="1" i="1" dirty="0"/>
              </a:p>
            </p:txBody>
          </p:sp>
          <p:sp>
            <p:nvSpPr>
              <p:cNvPr id="55" name="Text1">
                <a:extLst>
                  <a:ext uri="{FF2B5EF4-FFF2-40B4-BE49-F238E27FC236}">
                    <a16:creationId xmlns:a16="http://schemas.microsoft.com/office/drawing/2014/main" id="{447C25CB-0E9C-4D0A-9168-E90D89186BD4}"/>
                  </a:ext>
                </a:extLst>
              </p:cNvPr>
              <p:cNvSpPr/>
              <p:nvPr/>
            </p:nvSpPr>
            <p:spPr bwMode="auto">
              <a:xfrm>
                <a:off x="8245984" y="1760303"/>
                <a:ext cx="4575263" cy="925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500" tIns="35100" rIns="67500" bIns="35100" anchor="t" anchorCtr="0">
                <a:normAutofit/>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a:lnSpc>
                    <a:spcPct val="120000"/>
                  </a:lnSpc>
                </a:pPr>
                <a:r>
                  <a:rPr lang="zh-CN" altLang="en-US" sz="900" dirty="0">
                    <a:latin typeface="思源黑体 CN Normal" panose="020B0400000000000000" pitchFamily="34" charset="-122"/>
                    <a:ea typeface="思源黑体 CN Normal" panose="020B0400000000000000" pitchFamily="34" charset="-122"/>
                  </a:rPr>
                  <a:t>研究人员可以与豆包分享有关活动的主题，活动的方案，供其进行解读与分析。豆包可以根据活动内容生成活动海报。</a:t>
                </a:r>
                <a:endParaRPr lang="en-US" altLang="zh-CN" sz="900" dirty="0">
                  <a:latin typeface="思源黑体 CN Normal" panose="020B0400000000000000" pitchFamily="34" charset="-122"/>
                  <a:ea typeface="思源黑体 CN Normal" panose="020B0400000000000000" pitchFamily="34" charset="-122"/>
                </a:endParaRPr>
              </a:p>
            </p:txBody>
          </p:sp>
        </p:grpSp>
        <p:grpSp>
          <p:nvGrpSpPr>
            <p:cNvPr id="25" name="组合 24">
              <a:extLst>
                <a:ext uri="{FF2B5EF4-FFF2-40B4-BE49-F238E27FC236}">
                  <a16:creationId xmlns:a16="http://schemas.microsoft.com/office/drawing/2014/main" id="{09D172B7-4C40-4ED9-BC71-7FF160922116}"/>
                </a:ext>
              </a:extLst>
            </p:cNvPr>
            <p:cNvGrpSpPr/>
            <p:nvPr/>
          </p:nvGrpSpPr>
          <p:grpSpPr>
            <a:xfrm>
              <a:off x="7326796" y="3222534"/>
              <a:ext cx="5494451" cy="1355476"/>
              <a:chOff x="7326796" y="3222534"/>
              <a:chExt cx="5494451" cy="1355476"/>
            </a:xfrm>
          </p:grpSpPr>
          <p:sp>
            <p:nvSpPr>
              <p:cNvPr id="49" name="Bullet2">
                <a:extLst>
                  <a:ext uri="{FF2B5EF4-FFF2-40B4-BE49-F238E27FC236}">
                    <a16:creationId xmlns:a16="http://schemas.microsoft.com/office/drawing/2014/main" id="{6E3EDD88-F2FF-4861-A31A-036B101760E6}"/>
                  </a:ext>
                </a:extLst>
              </p:cNvPr>
              <p:cNvSpPr txBox="1"/>
              <p:nvPr/>
            </p:nvSpPr>
            <p:spPr>
              <a:xfrm>
                <a:off x="8245985" y="3222534"/>
                <a:ext cx="4575262" cy="412933"/>
              </a:xfrm>
              <a:prstGeom prst="roundRect">
                <a:avLst>
                  <a:gd name="adj" fmla="val 50000"/>
                </a:avLst>
              </a:prstGeom>
              <a:solidFill>
                <a:schemeClr val="accent5"/>
              </a:solidFill>
              <a:ln w="12700" cap="rnd">
                <a:noFill/>
                <a:prstDash val="solid"/>
                <a:round/>
                <a:headEnd/>
                <a:tailEnd/>
              </a:ln>
              <a:effectLst>
                <a:outerShdw blurRad="254000" dist="127000" algn="ctr" rotWithShape="0">
                  <a:schemeClr val="accent5">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rmAutofit fontScale="92500" lnSpcReduction="20000"/>
              </a:bodyPr>
              <a:lstStyle>
                <a:defPPr>
                  <a:defRPr lang="zh-CN"/>
                </a:defPPr>
                <a:lvl1pPr algn="ctr" defTabSz="914354">
                  <a:defRPr sz="14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defTabSz="685766"/>
                <a:r>
                  <a:rPr lang="zh-CN" altLang="en-US" sz="1200" dirty="0">
                    <a:effectLst/>
                    <a:latin typeface="思源黑体 CN Bold" panose="020B0800000000000000" pitchFamily="34" charset="-122"/>
                    <a:ea typeface="思源黑体 CN Bold" panose="020B0800000000000000" pitchFamily="34" charset="-122"/>
                    <a:cs typeface="Times New Roman" panose="02020603050405020304" pitchFamily="18" charset="0"/>
                  </a:rPr>
                  <a:t>生成推广主图</a:t>
                </a:r>
                <a:endParaRPr lang="en-US" altLang="zh-CN" sz="900" dirty="0">
                  <a:solidFill>
                    <a:srgbClr val="FFFFFF"/>
                  </a:solidFill>
                  <a:latin typeface="思源黑体 CN Bold" panose="020B0800000000000000" pitchFamily="34" charset="-122"/>
                  <a:ea typeface="思源黑体 CN Bold" panose="020B0800000000000000" pitchFamily="34" charset="-122"/>
                </a:endParaRPr>
              </a:p>
            </p:txBody>
          </p:sp>
          <p:sp>
            <p:nvSpPr>
              <p:cNvPr id="50" name="Number2">
                <a:extLst>
                  <a:ext uri="{FF2B5EF4-FFF2-40B4-BE49-F238E27FC236}">
                    <a16:creationId xmlns:a16="http://schemas.microsoft.com/office/drawing/2014/main" id="{926FF1B4-0632-482E-8721-E01FF503C0B0}"/>
                  </a:ext>
                </a:extLst>
              </p:cNvPr>
              <p:cNvSpPr txBox="1"/>
              <p:nvPr/>
            </p:nvSpPr>
            <p:spPr>
              <a:xfrm>
                <a:off x="7326796" y="3366680"/>
                <a:ext cx="684803" cy="523220"/>
              </a:xfrm>
              <a:prstGeom prst="rect">
                <a:avLst/>
              </a:prstGeom>
              <a:noFill/>
            </p:spPr>
            <p:txBody>
              <a:bodyPr wrap="none" rtlCol="0">
                <a:normAutofit lnSpcReduction="10000"/>
              </a:bodyPr>
              <a:lstStyle/>
              <a:p>
                <a:r>
                  <a:rPr lang="en-US" altLang="zh-CN" sz="2100" b="1" i="1" dirty="0"/>
                  <a:t>2</a:t>
                </a:r>
                <a:endParaRPr lang="zh-CN" altLang="en-US" sz="2100" b="1" i="1" dirty="0"/>
              </a:p>
            </p:txBody>
          </p:sp>
          <p:sp>
            <p:nvSpPr>
              <p:cNvPr id="51" name="Text2">
                <a:extLst>
                  <a:ext uri="{FF2B5EF4-FFF2-40B4-BE49-F238E27FC236}">
                    <a16:creationId xmlns:a16="http://schemas.microsoft.com/office/drawing/2014/main" id="{F5FC528B-82C7-4FDE-B4AF-DDDD62849624}"/>
                  </a:ext>
                </a:extLst>
              </p:cNvPr>
              <p:cNvSpPr/>
              <p:nvPr/>
            </p:nvSpPr>
            <p:spPr bwMode="auto">
              <a:xfrm>
                <a:off x="8245984" y="3652319"/>
                <a:ext cx="4575263" cy="925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500" tIns="35100" rIns="67500" bIns="35100" anchor="t" anchorCtr="0">
                <a:normAutofit/>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a:lnSpc>
                    <a:spcPct val="120000"/>
                  </a:lnSpc>
                </a:pPr>
                <a:r>
                  <a:rPr lang="zh-CN" altLang="en-US" sz="900" dirty="0">
                    <a:latin typeface="思源黑体 CN Normal" panose="020B0400000000000000" pitchFamily="34" charset="-122"/>
                    <a:ea typeface="思源黑体 CN Normal" panose="020B0400000000000000" pitchFamily="34" charset="-122"/>
                  </a:rPr>
                  <a:t>研究人员同样可以向豆包描述主图的需要呈现的相关信息。豆包可以生成活动推广主图。</a:t>
                </a:r>
                <a:endParaRPr lang="en-US" altLang="zh-CN" sz="900" dirty="0">
                  <a:latin typeface="思源黑体 CN Normal" panose="020B0400000000000000" pitchFamily="34" charset="-122"/>
                  <a:ea typeface="思源黑体 CN Normal" panose="020B0400000000000000" pitchFamily="34" charset="-122"/>
                </a:endParaRPr>
              </a:p>
            </p:txBody>
          </p:sp>
        </p:grpSp>
        <p:grpSp>
          <p:nvGrpSpPr>
            <p:cNvPr id="26" name="组合 25">
              <a:extLst>
                <a:ext uri="{FF2B5EF4-FFF2-40B4-BE49-F238E27FC236}">
                  <a16:creationId xmlns:a16="http://schemas.microsoft.com/office/drawing/2014/main" id="{74A1CFF4-92A8-4939-BC46-B2D9B5EBFCB9}"/>
                </a:ext>
              </a:extLst>
            </p:cNvPr>
            <p:cNvGrpSpPr/>
            <p:nvPr/>
          </p:nvGrpSpPr>
          <p:grpSpPr>
            <a:xfrm>
              <a:off x="7326796" y="5011832"/>
              <a:ext cx="5494451" cy="1357024"/>
              <a:chOff x="7326796" y="5011832"/>
              <a:chExt cx="5494451" cy="1357024"/>
            </a:xfrm>
          </p:grpSpPr>
          <p:sp>
            <p:nvSpPr>
              <p:cNvPr id="46" name="Bullet3">
                <a:extLst>
                  <a:ext uri="{FF2B5EF4-FFF2-40B4-BE49-F238E27FC236}">
                    <a16:creationId xmlns:a16="http://schemas.microsoft.com/office/drawing/2014/main" id="{B7209963-8CC5-48B3-92CF-0B9D8C44A8BB}"/>
                  </a:ext>
                </a:extLst>
              </p:cNvPr>
              <p:cNvSpPr txBox="1"/>
              <p:nvPr/>
            </p:nvSpPr>
            <p:spPr>
              <a:xfrm>
                <a:off x="8245985" y="5011832"/>
                <a:ext cx="4575262" cy="412933"/>
              </a:xfrm>
              <a:prstGeom prst="roundRect">
                <a:avLst>
                  <a:gd name="adj" fmla="val 50000"/>
                </a:avLst>
              </a:prstGeom>
              <a:solidFill>
                <a:schemeClr val="accent4"/>
              </a:solidFill>
              <a:ln w="12700" cap="rnd">
                <a:noFill/>
                <a:prstDash val="solid"/>
                <a:round/>
                <a:headEnd/>
                <a:tailEnd/>
              </a:ln>
              <a:effectLst>
                <a:outerShdw blurRad="254000" dist="127000" algn="ctr" rotWithShape="0">
                  <a:schemeClr val="accent4">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rmAutofit fontScale="92500" lnSpcReduction="20000"/>
              </a:bodyPr>
              <a:lstStyle>
                <a:defPPr>
                  <a:defRPr lang="zh-CN"/>
                </a:defPPr>
                <a:lvl1pPr algn="ctr" defTabSz="914354">
                  <a:defRPr sz="14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defTabSz="685766"/>
                <a:r>
                  <a:rPr lang="zh-CN" altLang="en-US" sz="1200" dirty="0">
                    <a:effectLst/>
                    <a:latin typeface="思源黑体 CN Bold" panose="020B0800000000000000" pitchFamily="34" charset="-122"/>
                    <a:ea typeface="思源黑体 CN Bold" panose="020B0800000000000000" pitchFamily="34" charset="-122"/>
                    <a:cs typeface="Times New Roman" panose="02020603050405020304" pitchFamily="18" charset="0"/>
                  </a:rPr>
                  <a:t>生成推广短视频</a:t>
                </a:r>
                <a:endParaRPr lang="en-US" altLang="zh-CN" sz="900" dirty="0">
                  <a:solidFill>
                    <a:srgbClr val="FFFFFF"/>
                  </a:solidFill>
                  <a:latin typeface="思源黑体 CN Bold" panose="020B0800000000000000" pitchFamily="34" charset="-122"/>
                  <a:ea typeface="思源黑体 CN Bold" panose="020B0800000000000000" pitchFamily="34" charset="-122"/>
                </a:endParaRPr>
              </a:p>
            </p:txBody>
          </p:sp>
          <p:sp>
            <p:nvSpPr>
              <p:cNvPr id="47" name="Number3">
                <a:extLst>
                  <a:ext uri="{FF2B5EF4-FFF2-40B4-BE49-F238E27FC236}">
                    <a16:creationId xmlns:a16="http://schemas.microsoft.com/office/drawing/2014/main" id="{2783A828-42A7-4266-ADE6-11DA60539F1B}"/>
                  </a:ext>
                </a:extLst>
              </p:cNvPr>
              <p:cNvSpPr txBox="1"/>
              <p:nvPr/>
            </p:nvSpPr>
            <p:spPr>
              <a:xfrm>
                <a:off x="7326796" y="5155978"/>
                <a:ext cx="684803" cy="523220"/>
              </a:xfrm>
              <a:prstGeom prst="rect">
                <a:avLst/>
              </a:prstGeom>
              <a:noFill/>
            </p:spPr>
            <p:txBody>
              <a:bodyPr wrap="none" rtlCol="0">
                <a:normAutofit lnSpcReduction="10000"/>
              </a:bodyPr>
              <a:lstStyle/>
              <a:p>
                <a:r>
                  <a:rPr lang="en-US" altLang="zh-CN" sz="2100" b="1" i="1" dirty="0"/>
                  <a:t>3</a:t>
                </a:r>
                <a:endParaRPr lang="zh-CN" altLang="en-US" sz="2100" b="1" i="1" dirty="0"/>
              </a:p>
            </p:txBody>
          </p:sp>
          <p:sp>
            <p:nvSpPr>
              <p:cNvPr id="48" name="Text3">
                <a:extLst>
                  <a:ext uri="{FF2B5EF4-FFF2-40B4-BE49-F238E27FC236}">
                    <a16:creationId xmlns:a16="http://schemas.microsoft.com/office/drawing/2014/main" id="{2A390A34-18E8-44BC-94D9-6C02A500D13E}"/>
                  </a:ext>
                </a:extLst>
              </p:cNvPr>
              <p:cNvSpPr/>
              <p:nvPr/>
            </p:nvSpPr>
            <p:spPr bwMode="auto">
              <a:xfrm>
                <a:off x="8245984" y="5443165"/>
                <a:ext cx="4575263" cy="925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500" tIns="35100" rIns="67500" bIns="35100" anchor="t" anchorCtr="0">
                <a:normAutofit/>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a:lnSpc>
                    <a:spcPct val="120000"/>
                  </a:lnSpc>
                </a:pPr>
                <a:r>
                  <a:rPr lang="zh-CN" altLang="en-US" sz="900" dirty="0">
                    <a:latin typeface="思源黑体 CN Normal" panose="020B0400000000000000" pitchFamily="34" charset="-122"/>
                    <a:ea typeface="思源黑体 CN Normal" panose="020B0400000000000000" pitchFamily="34" charset="-122"/>
                  </a:rPr>
                  <a:t>研究人员可以直接向豆包提出产品的推广要求，需要呈现的元素，豆包可以从文案、内容等角度对视频内容进行分析与判断，并生成推广短视频。</a:t>
                </a:r>
                <a:endParaRPr lang="en-US" altLang="zh-CN" sz="900" dirty="0">
                  <a:latin typeface="思源黑体 CN Normal" panose="020B0400000000000000" pitchFamily="34" charset="-122"/>
                  <a:ea typeface="思源黑体 CN Normal" panose="020B0400000000000000" pitchFamily="34" charset="-122"/>
                </a:endParaRPr>
              </a:p>
            </p:txBody>
          </p:sp>
        </p:grpSp>
      </p:grpSp>
    </p:spTree>
    <p:extLst>
      <p:ext uri="{BB962C8B-B14F-4D97-AF65-F5344CB8AC3E}">
        <p14:creationId xmlns:p14="http://schemas.microsoft.com/office/powerpoint/2010/main" val="28075255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p:txBody>
          <a:bodyPr/>
          <a:lstStyle/>
          <a:p>
            <a:r>
              <a:rPr lang="zh-CN" altLang="en-US" dirty="0"/>
              <a:t>案例</a:t>
            </a:r>
            <a:r>
              <a:rPr lang="en-US" altLang="zh-CN" dirty="0"/>
              <a:t>1</a:t>
            </a:r>
            <a:r>
              <a:rPr lang="zh-CN" altLang="en-US" dirty="0"/>
              <a:t>：使用豆包辅助生成产品推广短视频</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370757" cy="367928"/>
          </a:xfrm>
        </p:spPr>
        <p:txBody>
          <a:bodyPr>
            <a:normAutofit fontScale="90000"/>
          </a:bodyPr>
          <a:lstStyle/>
          <a:p>
            <a:r>
              <a:rPr lang="zh-CN" altLang="en-US" dirty="0"/>
              <a:t>使用豆包生成运营活动的视觉素材</a:t>
            </a:r>
          </a:p>
        </p:txBody>
      </p:sp>
      <p:pic>
        <p:nvPicPr>
          <p:cNvPr id="13" name="Image 0" descr="preencoded.png">
            <a:extLst>
              <a:ext uri="{FF2B5EF4-FFF2-40B4-BE49-F238E27FC236}">
                <a16:creationId xmlns:a16="http://schemas.microsoft.com/office/drawing/2014/main" id="{704C26BC-A311-4375-8FE3-F4DBC1120E25}"/>
              </a:ext>
            </a:extLst>
          </p:cNvPr>
          <p:cNvPicPr>
            <a:picLocks noChangeAspect="1"/>
          </p:cNvPicPr>
          <p:nvPr/>
        </p:nvPicPr>
        <p:blipFill>
          <a:blip r:embed="rId3">
            <a:alphaModFix amt="10000"/>
          </a:blip>
          <a:stretch>
            <a:fillRect/>
          </a:stretch>
        </p:blipFill>
        <p:spPr>
          <a:xfrm>
            <a:off x="800403" y="1979281"/>
            <a:ext cx="7799070" cy="2517769"/>
          </a:xfrm>
          <a:prstGeom prst="rect">
            <a:avLst/>
          </a:prstGeom>
        </p:spPr>
      </p:pic>
      <p:pic>
        <p:nvPicPr>
          <p:cNvPr id="14" name="Image 1" descr="preencoded.png">
            <a:extLst>
              <a:ext uri="{FF2B5EF4-FFF2-40B4-BE49-F238E27FC236}">
                <a16:creationId xmlns:a16="http://schemas.microsoft.com/office/drawing/2014/main" id="{C316E836-BEF3-4A95-BC19-975331B950C0}"/>
              </a:ext>
            </a:extLst>
          </p:cNvPr>
          <p:cNvPicPr>
            <a:picLocks noChangeAspect="1"/>
          </p:cNvPicPr>
          <p:nvPr/>
        </p:nvPicPr>
        <p:blipFill>
          <a:blip r:embed="rId4"/>
          <a:stretch>
            <a:fillRect/>
          </a:stretch>
        </p:blipFill>
        <p:spPr>
          <a:xfrm>
            <a:off x="1055673" y="1816722"/>
            <a:ext cx="835660" cy="1794904"/>
          </a:xfrm>
          <a:prstGeom prst="rect">
            <a:avLst/>
          </a:prstGeom>
        </p:spPr>
      </p:pic>
      <p:pic>
        <p:nvPicPr>
          <p:cNvPr id="15" name="Image 2" descr="preencoded.png">
            <a:extLst>
              <a:ext uri="{FF2B5EF4-FFF2-40B4-BE49-F238E27FC236}">
                <a16:creationId xmlns:a16="http://schemas.microsoft.com/office/drawing/2014/main" id="{998381F1-96D0-4ABE-8556-0831F0CEAC36}"/>
              </a:ext>
            </a:extLst>
          </p:cNvPr>
          <p:cNvPicPr>
            <a:picLocks noChangeAspect="1"/>
          </p:cNvPicPr>
          <p:nvPr/>
        </p:nvPicPr>
        <p:blipFill>
          <a:blip r:embed="rId5"/>
          <a:stretch>
            <a:fillRect/>
          </a:stretch>
        </p:blipFill>
        <p:spPr>
          <a:xfrm>
            <a:off x="8328146" y="1898120"/>
            <a:ext cx="182880" cy="694862"/>
          </a:xfrm>
          <a:prstGeom prst="rect">
            <a:avLst/>
          </a:prstGeom>
        </p:spPr>
      </p:pic>
      <p:sp>
        <p:nvSpPr>
          <p:cNvPr id="16" name="Text 1">
            <a:extLst>
              <a:ext uri="{FF2B5EF4-FFF2-40B4-BE49-F238E27FC236}">
                <a16:creationId xmlns:a16="http://schemas.microsoft.com/office/drawing/2014/main" id="{12B5EAE6-86A6-4C23-9DB4-C6F05ACA54C9}"/>
              </a:ext>
            </a:extLst>
          </p:cNvPr>
          <p:cNvSpPr/>
          <p:nvPr/>
        </p:nvSpPr>
        <p:spPr>
          <a:xfrm>
            <a:off x="3455997" y="4012743"/>
            <a:ext cx="4455532" cy="402336"/>
          </a:xfrm>
          <a:prstGeom prst="rect">
            <a:avLst/>
          </a:prstGeom>
          <a:noFill/>
        </p:spPr>
        <p:txBody>
          <a:bodyPr wrap="square" lIns="95250" tIns="95250" rIns="95250" bIns="95250" rtlCol="0" anchor="t">
            <a:spAutoFit/>
          </a:bodyPr>
          <a:lstStyle/>
          <a:p>
            <a:pPr marL="0" marR="0" lvl="0" indent="0" algn="l" defTabSz="914400" rtl="0" eaLnBrk="1" fontAlgn="auto" latinLnBrk="0" hangingPunct="1">
              <a:lnSpc>
                <a:spcPct val="100000"/>
              </a:lnSpc>
              <a:spcBef>
                <a:spcPts val="375"/>
              </a:spcBef>
              <a:spcAft>
                <a:spcPts val="0"/>
              </a:spcAft>
              <a:buClrTx/>
              <a:buSzTx/>
              <a:buFontTx/>
              <a:buNone/>
              <a:tabLst/>
              <a:defRPr/>
            </a:pP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17" name="Text 2">
            <a:extLst>
              <a:ext uri="{FF2B5EF4-FFF2-40B4-BE49-F238E27FC236}">
                <a16:creationId xmlns:a16="http://schemas.microsoft.com/office/drawing/2014/main" id="{9EA0D8FD-0DEE-46BC-9991-8C4FDA6CEB0B}"/>
              </a:ext>
            </a:extLst>
          </p:cNvPr>
          <p:cNvSpPr/>
          <p:nvPr/>
        </p:nvSpPr>
        <p:spPr>
          <a:xfrm>
            <a:off x="1996334" y="2274963"/>
            <a:ext cx="6226810" cy="1979297"/>
          </a:xfrm>
          <a:prstGeom prst="rect">
            <a:avLst/>
          </a:prstGeom>
          <a:noFill/>
        </p:spPr>
        <p:txBody>
          <a:bodyPr wrap="square" lIns="95250" tIns="95250" rIns="95250" bIns="95250" rtlCol="0" anchor="ctr">
            <a:noAutofit/>
          </a:bodyPr>
          <a:lstStyle/>
          <a:p>
            <a:pPr marL="0" marR="0" lvl="0" indent="0" algn="just" defTabSz="914400" rtl="0" eaLnBrk="1" fontAlgn="auto" latinLnBrk="0" hangingPunct="1">
              <a:lnSpc>
                <a:spcPct val="150000"/>
              </a:lnSpc>
              <a:spcBef>
                <a:spcPts val="0"/>
              </a:spcBef>
              <a:spcAft>
                <a:spcPts val="600"/>
              </a:spcAft>
              <a:buClrTx/>
              <a:buSzTx/>
              <a:buFontTx/>
              <a:buNone/>
              <a:tabLst/>
              <a:defRPr/>
            </a:pPr>
            <a:r>
              <a:rPr kumimoji="0" lang="zh-CN" altLang="en-US" sz="1100" b="0" i="0" u="none" strike="noStrike" kern="1200" cap="none" spc="0" normalizeH="0" baseline="0" noProof="0" dirty="0">
                <a:ln>
                  <a:noFill/>
                </a:ln>
                <a:solidFill>
                  <a:srgbClr val="032F73"/>
                </a:solidFill>
                <a:effectLst/>
                <a:uLnTx/>
                <a:uFillTx/>
                <a:latin typeface="思源黑体 CN Normal" panose="020B0400000000000000" pitchFamily="34" charset="-122"/>
                <a:ea typeface="思源黑体 CN Normal" panose="020B0400000000000000" pitchFamily="34" charset="-122"/>
                <a:cs typeface="微软雅黑" panose="020B0503020204020204" pitchFamily="34" charset="-120"/>
              </a:rPr>
              <a:t>运营团队开发出了一款时间管理</a:t>
            </a:r>
            <a:r>
              <a:rPr kumimoji="0" lang="en-US" altLang="zh-CN" sz="1100" b="0" i="0" u="none" strike="noStrike" kern="1200" cap="none" spc="0" normalizeH="0" baseline="0" noProof="0" dirty="0">
                <a:ln>
                  <a:noFill/>
                </a:ln>
                <a:solidFill>
                  <a:srgbClr val="032F73"/>
                </a:solidFill>
                <a:effectLst/>
                <a:uLnTx/>
                <a:uFillTx/>
                <a:latin typeface="思源黑体 CN Normal" panose="020B0400000000000000" pitchFamily="34" charset="-122"/>
                <a:ea typeface="思源黑体 CN Normal" panose="020B0400000000000000" pitchFamily="34" charset="-122"/>
                <a:cs typeface="微软雅黑" panose="020B0503020204020204" pitchFamily="34" charset="-120"/>
              </a:rPr>
              <a:t>APP</a:t>
            </a:r>
            <a:r>
              <a:rPr kumimoji="0" lang="zh-CN" altLang="en-US" sz="1100" b="0" i="0" u="none" strike="noStrike" kern="1200" cap="none" spc="0" normalizeH="0" baseline="0" noProof="0" dirty="0">
                <a:ln>
                  <a:noFill/>
                </a:ln>
                <a:solidFill>
                  <a:srgbClr val="032F73"/>
                </a:solidFill>
                <a:effectLst/>
                <a:uLnTx/>
                <a:uFillTx/>
                <a:latin typeface="思源黑体 CN Normal" panose="020B0400000000000000" pitchFamily="34" charset="-122"/>
                <a:ea typeface="思源黑体 CN Normal" panose="020B0400000000000000" pitchFamily="34" charset="-122"/>
                <a:cs typeface="微软雅黑" panose="020B0503020204020204" pitchFamily="34" charset="-120"/>
              </a:rPr>
              <a:t>苏信即时，该款</a:t>
            </a:r>
            <a:r>
              <a:rPr kumimoji="0" lang="en-US" altLang="zh-CN" sz="1100" b="0" i="0" u="none" strike="noStrike" kern="1200" cap="none" spc="0" normalizeH="0" baseline="0" noProof="0" dirty="0">
                <a:ln>
                  <a:noFill/>
                </a:ln>
                <a:solidFill>
                  <a:srgbClr val="032F73"/>
                </a:solidFill>
                <a:effectLst/>
                <a:uLnTx/>
                <a:uFillTx/>
                <a:latin typeface="思源黑体 CN Normal" panose="020B0400000000000000" pitchFamily="34" charset="-122"/>
                <a:ea typeface="思源黑体 CN Normal" panose="020B0400000000000000" pitchFamily="34" charset="-122"/>
                <a:cs typeface="微软雅黑" panose="020B0503020204020204" pitchFamily="34" charset="-120"/>
              </a:rPr>
              <a:t>APP</a:t>
            </a:r>
            <a:r>
              <a:rPr kumimoji="0" lang="zh-CN" altLang="en-US" sz="1100" b="0" i="0" u="none" strike="noStrike" kern="1200" cap="none" spc="0" normalizeH="0" baseline="0" noProof="0" dirty="0">
                <a:ln>
                  <a:noFill/>
                </a:ln>
                <a:solidFill>
                  <a:srgbClr val="032F73"/>
                </a:solidFill>
                <a:effectLst/>
                <a:uLnTx/>
                <a:uFillTx/>
                <a:latin typeface="思源黑体 CN Normal" panose="020B0400000000000000" pitchFamily="34" charset="-122"/>
                <a:ea typeface="思源黑体 CN Normal" panose="020B0400000000000000" pitchFamily="34" charset="-122"/>
                <a:cs typeface="微软雅黑" panose="020B0503020204020204" pitchFamily="34" charset="-120"/>
              </a:rPr>
              <a:t>不但具有基础模块如：任务清单、日程、提醒，同时还具有时间追踪、番茄钟、数据分析、子任务</a:t>
            </a:r>
            <a:r>
              <a:rPr kumimoji="0" lang="en-US" altLang="zh-CN" sz="1100" b="0" i="0" u="none" strike="noStrike" kern="1200" cap="none" spc="0" normalizeH="0" baseline="0" noProof="0" dirty="0">
                <a:ln>
                  <a:noFill/>
                </a:ln>
                <a:solidFill>
                  <a:srgbClr val="032F73"/>
                </a:solidFill>
                <a:effectLst/>
                <a:uLnTx/>
                <a:uFillTx/>
                <a:latin typeface="思源黑体 CN Normal" panose="020B0400000000000000" pitchFamily="34" charset="-122"/>
                <a:ea typeface="思源黑体 CN Normal" panose="020B0400000000000000" pitchFamily="34" charset="-122"/>
                <a:cs typeface="微软雅黑" panose="020B0503020204020204" pitchFamily="34" charset="-120"/>
              </a:rPr>
              <a:t>/</a:t>
            </a:r>
            <a:r>
              <a:rPr kumimoji="0" lang="zh-CN" altLang="en-US" sz="1100" b="0" i="0" u="none" strike="noStrike" kern="1200" cap="none" spc="0" normalizeH="0" baseline="0" noProof="0" dirty="0">
                <a:ln>
                  <a:noFill/>
                </a:ln>
                <a:solidFill>
                  <a:srgbClr val="032F73"/>
                </a:solidFill>
                <a:effectLst/>
                <a:uLnTx/>
                <a:uFillTx/>
                <a:latin typeface="思源黑体 CN Normal" panose="020B0400000000000000" pitchFamily="34" charset="-122"/>
                <a:ea typeface="思源黑体 CN Normal" panose="020B0400000000000000" pitchFamily="34" charset="-122"/>
                <a:cs typeface="微软雅黑" panose="020B0503020204020204" pitchFamily="34" charset="-120"/>
              </a:rPr>
              <a:t>看板等功能，支持个性化定制与多设备跨平台同步数据是习惯养成与专注强化的时间管理工具。现需要制作该</a:t>
            </a:r>
            <a:r>
              <a:rPr kumimoji="0" lang="en-US" altLang="zh-CN" sz="1100" b="0" i="0" u="none" strike="noStrike" kern="1200" cap="none" spc="0" normalizeH="0" baseline="0" noProof="0" dirty="0">
                <a:ln>
                  <a:noFill/>
                </a:ln>
                <a:solidFill>
                  <a:srgbClr val="032F73"/>
                </a:solidFill>
                <a:effectLst/>
                <a:uLnTx/>
                <a:uFillTx/>
                <a:latin typeface="思源黑体 CN Normal" panose="020B0400000000000000" pitchFamily="34" charset="-122"/>
                <a:ea typeface="思源黑体 CN Normal" panose="020B0400000000000000" pitchFamily="34" charset="-122"/>
                <a:cs typeface="微软雅黑" panose="020B0503020204020204" pitchFamily="34" charset="-120"/>
              </a:rPr>
              <a:t>APP</a:t>
            </a:r>
            <a:r>
              <a:rPr kumimoji="0" lang="zh-CN" altLang="en-US" sz="1100" b="0" i="0" u="none" strike="noStrike" kern="1200" cap="none" spc="0" normalizeH="0" baseline="0" noProof="0" dirty="0">
                <a:ln>
                  <a:noFill/>
                </a:ln>
                <a:solidFill>
                  <a:srgbClr val="032F73"/>
                </a:solidFill>
                <a:effectLst/>
                <a:uLnTx/>
                <a:uFillTx/>
                <a:latin typeface="思源黑体 CN Normal" panose="020B0400000000000000" pitchFamily="34" charset="-122"/>
                <a:ea typeface="思源黑体 CN Normal" panose="020B0400000000000000" pitchFamily="34" charset="-122"/>
                <a:cs typeface="微软雅黑" panose="020B0503020204020204" pitchFamily="34" charset="-120"/>
              </a:rPr>
              <a:t>的推广短视频，需要在短视频平台以及商品发布时进行应用。</a:t>
            </a:r>
          </a:p>
          <a:p>
            <a:pPr marL="0" marR="0" lvl="0" indent="0" algn="just" defTabSz="914400" rtl="0" eaLnBrk="1" fontAlgn="auto" latinLnBrk="0" hangingPunct="1">
              <a:lnSpc>
                <a:spcPct val="150000"/>
              </a:lnSpc>
              <a:spcBef>
                <a:spcPts val="0"/>
              </a:spcBef>
              <a:spcAft>
                <a:spcPts val="600"/>
              </a:spcAft>
              <a:buClrTx/>
              <a:buSzTx/>
              <a:buFontTx/>
              <a:buNone/>
              <a:tabLst/>
              <a:defRPr/>
            </a:pPr>
            <a:r>
              <a:rPr kumimoji="0" lang="zh-CN" altLang="en-US" sz="1100" b="0" i="0" u="none" strike="noStrike" kern="1200" cap="none" spc="0" normalizeH="0" baseline="0" noProof="0" dirty="0">
                <a:ln>
                  <a:noFill/>
                </a:ln>
                <a:solidFill>
                  <a:srgbClr val="032F73"/>
                </a:solidFill>
                <a:effectLst/>
                <a:uLnTx/>
                <a:uFillTx/>
                <a:latin typeface="思源黑体 CN Normal" panose="020B0400000000000000" pitchFamily="34" charset="-122"/>
                <a:ea typeface="思源黑体 CN Normal" panose="020B0400000000000000" pitchFamily="34" charset="-122"/>
                <a:cs typeface="微软雅黑" panose="020B0503020204020204" pitchFamily="34" charset="-120"/>
              </a:rPr>
              <a:t>研究人员首先将该产品的卖点信息向豆包进行描述，并给出生成产品推广短视频的要求。</a:t>
            </a:r>
          </a:p>
        </p:txBody>
      </p:sp>
      <p:sp>
        <p:nvSpPr>
          <p:cNvPr id="6" name="文本框 5">
            <a:extLst>
              <a:ext uri="{FF2B5EF4-FFF2-40B4-BE49-F238E27FC236}">
                <a16:creationId xmlns:a16="http://schemas.microsoft.com/office/drawing/2014/main" id="{C19F9F5C-67B7-4F47-818D-8F64233ADC8A}"/>
              </a:ext>
            </a:extLst>
          </p:cNvPr>
          <p:cNvSpPr txBox="1"/>
          <p:nvPr/>
        </p:nvSpPr>
        <p:spPr>
          <a:xfrm>
            <a:off x="1196504" y="2060442"/>
            <a:ext cx="553998" cy="1632345"/>
          </a:xfrm>
          <a:prstGeom prst="rect">
            <a:avLst/>
          </a:prstGeom>
          <a:noFill/>
        </p:spPr>
        <p:txBody>
          <a:bodyPr vert="eaVert"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400" b="0" i="0" u="none" strike="noStrike" kern="1200" cap="none" spc="200" normalizeH="0" baseline="0" noProof="0" dirty="0">
                <a:ln>
                  <a:noFill/>
                </a:ln>
                <a:solidFill>
                  <a:prstClr val="white"/>
                </a:solidFill>
                <a:effectLst/>
                <a:uLnTx/>
                <a:uFillTx/>
                <a:latin typeface="思源黑体 CN Bold" panose="020B0800000000000000" pitchFamily="34" charset="-122"/>
                <a:ea typeface="思源黑体 CN Bold" panose="020B0800000000000000" pitchFamily="34" charset="-122"/>
                <a:cs typeface="+mn-cs"/>
              </a:rPr>
              <a:t>任务情境</a:t>
            </a:r>
          </a:p>
        </p:txBody>
      </p:sp>
    </p:spTree>
    <p:extLst>
      <p:ext uri="{BB962C8B-B14F-4D97-AF65-F5344CB8AC3E}">
        <p14:creationId xmlns:p14="http://schemas.microsoft.com/office/powerpoint/2010/main" val="37207143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：使用豆包辅助生成产品推广短视频</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370757" cy="367928"/>
          </a:xfrm>
        </p:spPr>
        <p:txBody>
          <a:bodyPr>
            <a:normAutofit fontScale="90000"/>
          </a:bodyPr>
          <a:lstStyle/>
          <a:p>
            <a:r>
              <a:rPr lang="zh-CN" altLang="en-US" dirty="0"/>
              <a:t>使用豆包生成运营活动的视觉素材</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533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cs"/>
              </a:rPr>
              <a:t>步骤一：进行提问</a:t>
            </a: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523220"/>
          </a:xfrm>
        </p:spPr>
        <p:txBody>
          <a:bodyPr/>
          <a:lstStyle/>
          <a:p>
            <a:pPr marL="0" indent="0">
              <a:buNone/>
            </a:pPr>
            <a:r>
              <a:rPr lang="zh-CN" altLang="en-US" b="1" dirty="0"/>
              <a:t>（</a:t>
            </a:r>
            <a:r>
              <a:rPr lang="en-US" altLang="zh-CN" b="1" dirty="0"/>
              <a:t>1</a:t>
            </a:r>
            <a:r>
              <a:rPr lang="zh-CN" altLang="en-US" b="1" dirty="0"/>
              <a:t>）让豆包生成推广短视频</a:t>
            </a:r>
          </a:p>
        </p:txBody>
      </p:sp>
      <p:sp>
        <p:nvSpPr>
          <p:cNvPr id="11" name="文本占位符 10">
            <a:extLst>
              <a:ext uri="{FF2B5EF4-FFF2-40B4-BE49-F238E27FC236}">
                <a16:creationId xmlns:a16="http://schemas.microsoft.com/office/drawing/2014/main" id="{A612B223-71AF-42E0-9CC1-956B9D0524DE}"/>
              </a:ext>
            </a:extLst>
          </p:cNvPr>
          <p:cNvSpPr txBox="1">
            <a:spLocks/>
          </p:cNvSpPr>
          <p:nvPr/>
        </p:nvSpPr>
        <p:spPr>
          <a:xfrm>
            <a:off x="522042" y="2033108"/>
            <a:ext cx="8139439" cy="3290652"/>
          </a:xfrm>
          <a:prstGeom prst="rect">
            <a:avLst/>
          </a:prstGeom>
        </p:spPr>
        <p:txBody>
          <a:bodyPr vert="horz" lIns="91440" tIns="45720" rIns="91440" bIns="45720" rtlCol="0">
            <a:normAutofit/>
          </a:bodyPr>
          <a:lstStyle>
            <a:lvl1pPr marL="0" indent="-342900" algn="just" defTabSz="685800" rtl="0" eaLnBrk="1" latinLnBrk="0" hangingPunct="1">
              <a:lnSpc>
                <a:spcPct val="100000"/>
              </a:lnSpc>
              <a:spcBef>
                <a:spcPts val="0"/>
              </a:spcBef>
              <a:buFontTx/>
              <a:buNone/>
              <a:defRPr lang="zh-CN" altLang="en-US" sz="1200" kern="1200" dirty="0" smtClean="0">
                <a:solidFill>
                  <a:schemeClr val="tx1"/>
                </a:solidFill>
                <a:latin typeface="思源黑体 CN Normal" panose="020B0400000000000000" pitchFamily="34" charset="-122"/>
                <a:ea typeface="思源黑体 CN Normal" panose="020B0400000000000000" pitchFamily="34" charset="-122"/>
                <a:cs typeface="+mn-ea"/>
              </a:defRPr>
            </a:lvl1pPr>
            <a:lvl2pPr marL="342900" indent="0" algn="l" defTabSz="685800" rtl="0" eaLnBrk="1" latinLnBrk="0" hangingPunct="1">
              <a:lnSpc>
                <a:spcPct val="150000"/>
              </a:lnSpc>
              <a:spcBef>
                <a:spcPts val="375"/>
              </a:spcBef>
              <a:buFontTx/>
              <a:buNone/>
              <a:defRPr sz="1800" kern="1200">
                <a:solidFill>
                  <a:schemeClr val="tx1"/>
                </a:solidFill>
                <a:latin typeface="+mn-lt"/>
                <a:ea typeface="+mn-ea"/>
                <a:cs typeface="+mn-cs"/>
              </a:defRPr>
            </a:lvl2pPr>
            <a:lvl3pPr marL="685800" indent="0" algn="l" defTabSz="685800" rtl="0" eaLnBrk="1" latinLnBrk="0" hangingPunct="1">
              <a:lnSpc>
                <a:spcPct val="150000"/>
              </a:lnSpc>
              <a:spcBef>
                <a:spcPts val="375"/>
              </a:spcBef>
              <a:buFontTx/>
              <a:buNone/>
              <a:defRPr sz="1500" kern="1200">
                <a:solidFill>
                  <a:schemeClr val="tx1"/>
                </a:solidFill>
                <a:latin typeface="+mn-lt"/>
                <a:ea typeface="+mn-ea"/>
                <a:cs typeface="+mn-cs"/>
              </a:defRPr>
            </a:lvl3pPr>
            <a:lvl4pPr marL="1028700" indent="0" algn="l" defTabSz="685800" rtl="0" eaLnBrk="1" latinLnBrk="0" hangingPunct="1">
              <a:lnSpc>
                <a:spcPct val="150000"/>
              </a:lnSpc>
              <a:spcBef>
                <a:spcPts val="375"/>
              </a:spcBef>
              <a:buFontTx/>
              <a:buNone/>
              <a:defRPr sz="1350" kern="1200">
                <a:solidFill>
                  <a:schemeClr val="tx1"/>
                </a:solidFill>
                <a:latin typeface="+mn-lt"/>
                <a:ea typeface="+mn-ea"/>
                <a:cs typeface="+mn-cs"/>
              </a:defRPr>
            </a:lvl4pPr>
            <a:lvl5pPr marL="1371600" indent="0" algn="l" defTabSz="685800" rtl="0" eaLnBrk="1" latinLnBrk="0" hangingPunct="1">
              <a:lnSpc>
                <a:spcPct val="120000"/>
              </a:lnSpc>
              <a:spcBef>
                <a:spcPts val="0"/>
              </a:spcBef>
              <a:buFontTx/>
              <a:buNone/>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342900" algn="just" defTabSz="685800" rtl="0" eaLnBrk="1" fontAlgn="auto" latinLnBrk="0" hangingPunct="1">
              <a:lnSpc>
                <a:spcPct val="15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在输入框中，输入提示词：</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运营团队开发出了一款时间管理</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APP</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苏信即时，该款</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APP</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不但具有基础模块如：任务清单、日程、提醒，同时还具有时间追踪、番茄钟、数据分析、子任务</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看板等功能，支持个性化定制与多设备跨平台同步数据是习惯养成与专注强化的时间管理工具。现需要制作该</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APP</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的推广短视频，需要在短视频平台以及商品发布时进行应用。请豆包进行创作。</a:t>
            </a:r>
          </a:p>
        </p:txBody>
      </p:sp>
    </p:spTree>
    <p:extLst>
      <p:ext uri="{BB962C8B-B14F-4D97-AF65-F5344CB8AC3E}">
        <p14:creationId xmlns:p14="http://schemas.microsoft.com/office/powerpoint/2010/main" val="16628539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：使用豆包辅助生成产品推广短视频</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370757" cy="367928"/>
          </a:xfrm>
        </p:spPr>
        <p:txBody>
          <a:bodyPr>
            <a:normAutofit fontScale="90000"/>
          </a:bodyPr>
          <a:lstStyle/>
          <a:p>
            <a:r>
              <a:rPr lang="zh-CN" altLang="en-US" dirty="0"/>
              <a:t>使用豆包生成运营活动的视觉素材</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533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cs"/>
              </a:rPr>
              <a:t>步骤二：豆包给出结果</a:t>
            </a: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523220"/>
          </a:xfrm>
        </p:spPr>
        <p:txBody>
          <a:bodyPr/>
          <a:lstStyle/>
          <a:p>
            <a:pPr marL="0" indent="0">
              <a:buNone/>
            </a:pPr>
            <a:r>
              <a:rPr lang="zh-CN" altLang="en-US" b="1" dirty="0"/>
              <a:t>（</a:t>
            </a:r>
            <a:r>
              <a:rPr lang="en-US" altLang="zh-CN" b="1" dirty="0"/>
              <a:t>1</a:t>
            </a:r>
            <a:r>
              <a:rPr lang="zh-CN" altLang="en-US" b="1" dirty="0"/>
              <a:t>）让豆包生成推广基础图片</a:t>
            </a:r>
          </a:p>
        </p:txBody>
      </p:sp>
      <p:pic>
        <p:nvPicPr>
          <p:cNvPr id="11" name="图片 10">
            <a:extLst>
              <a:ext uri="{FF2B5EF4-FFF2-40B4-BE49-F238E27FC236}">
                <a16:creationId xmlns:a16="http://schemas.microsoft.com/office/drawing/2014/main" id="{2262E42E-E5FD-419B-AE45-97232E91931F}"/>
              </a:ext>
            </a:extLst>
          </p:cNvPr>
          <p:cNvPicPr/>
          <p:nvPr/>
        </p:nvPicPr>
        <p:blipFill>
          <a:blip r:embed="rId3"/>
          <a:stretch>
            <a:fillRect/>
          </a:stretch>
        </p:blipFill>
        <p:spPr>
          <a:xfrm>
            <a:off x="502829" y="2517207"/>
            <a:ext cx="4525164" cy="1800041"/>
          </a:xfrm>
          <a:prstGeom prst="rect">
            <a:avLst/>
          </a:prstGeom>
        </p:spPr>
      </p:pic>
      <p:pic>
        <p:nvPicPr>
          <p:cNvPr id="15" name="图片 14">
            <a:extLst>
              <a:ext uri="{FF2B5EF4-FFF2-40B4-BE49-F238E27FC236}">
                <a16:creationId xmlns:a16="http://schemas.microsoft.com/office/drawing/2014/main" id="{117727CE-2607-4915-B933-1A806F331EAF}"/>
              </a:ext>
            </a:extLst>
          </p:cNvPr>
          <p:cNvPicPr/>
          <p:nvPr/>
        </p:nvPicPr>
        <p:blipFill>
          <a:blip r:embed="rId4"/>
          <a:stretch>
            <a:fillRect/>
          </a:stretch>
        </p:blipFill>
        <p:spPr>
          <a:xfrm>
            <a:off x="5139661" y="2517206"/>
            <a:ext cx="3893526" cy="1800041"/>
          </a:xfrm>
          <a:prstGeom prst="rect">
            <a:avLst/>
          </a:prstGeom>
        </p:spPr>
      </p:pic>
    </p:spTree>
    <p:extLst>
      <p:ext uri="{BB962C8B-B14F-4D97-AF65-F5344CB8AC3E}">
        <p14:creationId xmlns:p14="http://schemas.microsoft.com/office/powerpoint/2010/main" val="3983468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：使用豆包辅助生成产品推广短视频</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370757" cy="367928"/>
          </a:xfrm>
        </p:spPr>
        <p:txBody>
          <a:bodyPr>
            <a:normAutofit fontScale="90000"/>
          </a:bodyPr>
          <a:lstStyle/>
          <a:p>
            <a:r>
              <a:rPr lang="zh-CN" altLang="en-US" dirty="0"/>
              <a:t>使用豆包生成运营活动的视觉素材</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533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cs"/>
              </a:rPr>
              <a:t>步骤三：进一步提问</a:t>
            </a: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523220"/>
          </a:xfrm>
        </p:spPr>
        <p:txBody>
          <a:bodyPr/>
          <a:lstStyle/>
          <a:p>
            <a:pPr marL="0" indent="0">
              <a:buNone/>
            </a:pPr>
            <a:r>
              <a:rPr lang="zh-CN" altLang="en-US" b="1" dirty="0"/>
              <a:t>（</a:t>
            </a:r>
            <a:r>
              <a:rPr lang="en-US" altLang="zh-CN" b="1" dirty="0"/>
              <a:t>2</a:t>
            </a:r>
            <a:r>
              <a:rPr lang="zh-CN" altLang="en-US" b="1" dirty="0"/>
              <a:t>）让豆包生成视频脚本</a:t>
            </a:r>
          </a:p>
        </p:txBody>
      </p:sp>
      <p:sp>
        <p:nvSpPr>
          <p:cNvPr id="13" name="文本占位符 10">
            <a:extLst>
              <a:ext uri="{FF2B5EF4-FFF2-40B4-BE49-F238E27FC236}">
                <a16:creationId xmlns:a16="http://schemas.microsoft.com/office/drawing/2014/main" id="{A78B23F5-CF60-4192-B821-85AFAEDD9B6D}"/>
              </a:ext>
            </a:extLst>
          </p:cNvPr>
          <p:cNvSpPr txBox="1">
            <a:spLocks/>
          </p:cNvSpPr>
          <p:nvPr/>
        </p:nvSpPr>
        <p:spPr>
          <a:xfrm>
            <a:off x="522042" y="2033108"/>
            <a:ext cx="8139439" cy="3290652"/>
          </a:xfrm>
          <a:prstGeom prst="rect">
            <a:avLst/>
          </a:prstGeom>
        </p:spPr>
        <p:txBody>
          <a:bodyPr vert="horz" lIns="91440" tIns="45720" rIns="91440" bIns="45720" rtlCol="0">
            <a:normAutofit/>
          </a:bodyPr>
          <a:lstStyle>
            <a:lvl1pPr marL="0" indent="-342900" algn="just" defTabSz="685800" rtl="0" eaLnBrk="1" latinLnBrk="0" hangingPunct="1">
              <a:lnSpc>
                <a:spcPct val="100000"/>
              </a:lnSpc>
              <a:spcBef>
                <a:spcPts val="0"/>
              </a:spcBef>
              <a:buFontTx/>
              <a:buNone/>
              <a:defRPr lang="zh-CN" altLang="en-US" sz="1200" kern="1200" dirty="0" smtClean="0">
                <a:solidFill>
                  <a:schemeClr val="tx1"/>
                </a:solidFill>
                <a:latin typeface="思源黑体 CN Normal" panose="020B0400000000000000" pitchFamily="34" charset="-122"/>
                <a:ea typeface="思源黑体 CN Normal" panose="020B0400000000000000" pitchFamily="34" charset="-122"/>
                <a:cs typeface="+mn-ea"/>
              </a:defRPr>
            </a:lvl1pPr>
            <a:lvl2pPr marL="342900" indent="0" algn="l" defTabSz="685800" rtl="0" eaLnBrk="1" latinLnBrk="0" hangingPunct="1">
              <a:lnSpc>
                <a:spcPct val="150000"/>
              </a:lnSpc>
              <a:spcBef>
                <a:spcPts val="375"/>
              </a:spcBef>
              <a:buFontTx/>
              <a:buNone/>
              <a:defRPr sz="1800" kern="1200">
                <a:solidFill>
                  <a:schemeClr val="tx1"/>
                </a:solidFill>
                <a:latin typeface="+mn-lt"/>
                <a:ea typeface="+mn-ea"/>
                <a:cs typeface="+mn-cs"/>
              </a:defRPr>
            </a:lvl2pPr>
            <a:lvl3pPr marL="685800" indent="0" algn="l" defTabSz="685800" rtl="0" eaLnBrk="1" latinLnBrk="0" hangingPunct="1">
              <a:lnSpc>
                <a:spcPct val="150000"/>
              </a:lnSpc>
              <a:spcBef>
                <a:spcPts val="375"/>
              </a:spcBef>
              <a:buFontTx/>
              <a:buNone/>
              <a:defRPr sz="1500" kern="1200">
                <a:solidFill>
                  <a:schemeClr val="tx1"/>
                </a:solidFill>
                <a:latin typeface="+mn-lt"/>
                <a:ea typeface="+mn-ea"/>
                <a:cs typeface="+mn-cs"/>
              </a:defRPr>
            </a:lvl3pPr>
            <a:lvl4pPr marL="1028700" indent="0" algn="l" defTabSz="685800" rtl="0" eaLnBrk="1" latinLnBrk="0" hangingPunct="1">
              <a:lnSpc>
                <a:spcPct val="150000"/>
              </a:lnSpc>
              <a:spcBef>
                <a:spcPts val="375"/>
              </a:spcBef>
              <a:buFontTx/>
              <a:buNone/>
              <a:defRPr sz="1350" kern="1200">
                <a:solidFill>
                  <a:schemeClr val="tx1"/>
                </a:solidFill>
                <a:latin typeface="+mn-lt"/>
                <a:ea typeface="+mn-ea"/>
                <a:cs typeface="+mn-cs"/>
              </a:defRPr>
            </a:lvl4pPr>
            <a:lvl5pPr marL="1371600" indent="0" algn="l" defTabSz="685800" rtl="0" eaLnBrk="1" latinLnBrk="0" hangingPunct="1">
              <a:lnSpc>
                <a:spcPct val="120000"/>
              </a:lnSpc>
              <a:spcBef>
                <a:spcPts val="0"/>
              </a:spcBef>
              <a:buFontTx/>
              <a:buNone/>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342900" algn="just" defTabSz="685800" rtl="0" eaLnBrk="1" fontAlgn="auto" latinLnBrk="0" hangingPunct="1">
              <a:lnSpc>
                <a:spcPct val="15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在输入框中，输入提示词：</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请将图片生成短视频，短视频主题为“告别拖延，拥抱高效生活” 台词：“还在为拖延烦恼吗？试试‘苏信即时’时间管理</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APP</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，它能帮你合理规划时间，让每一分钟都充满价值。” 画面：展示用户使用</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APP</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设置任务和时间提醒的场景，对比使用前后的效率变化。 音乐：轻快的节奏，营造积极向上的氛围。</a:t>
            </a:r>
          </a:p>
        </p:txBody>
      </p:sp>
    </p:spTree>
    <p:extLst>
      <p:ext uri="{BB962C8B-B14F-4D97-AF65-F5344CB8AC3E}">
        <p14:creationId xmlns:p14="http://schemas.microsoft.com/office/powerpoint/2010/main" val="19246853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：使用豆包辅助生成产品推广短视频</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370757" cy="367928"/>
          </a:xfrm>
        </p:spPr>
        <p:txBody>
          <a:bodyPr>
            <a:normAutofit fontScale="90000"/>
          </a:bodyPr>
          <a:lstStyle/>
          <a:p>
            <a:r>
              <a:rPr lang="zh-CN" altLang="en-US" dirty="0"/>
              <a:t>使用豆包生成运营活动的视觉素材</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533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cs"/>
              </a:rPr>
              <a:t>步骤</a:t>
            </a:r>
            <a:r>
              <a:rPr lang="zh-CN" altLang="en-US" sz="1400" dirty="0">
                <a:solidFill>
                  <a:prstClr val="black"/>
                </a:solidFill>
                <a:latin typeface="思源黑体 CN Medium" panose="020B0600000000000000" pitchFamily="34" charset="-122"/>
                <a:ea typeface="思源黑体 CN Medium" panose="020B0600000000000000" pitchFamily="34" charset="-122"/>
              </a:rPr>
              <a:t>四</a:t>
            </a: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cs"/>
              </a:rPr>
              <a:t>：豆包回答</a:t>
            </a: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523220"/>
          </a:xfrm>
        </p:spPr>
        <p:txBody>
          <a:bodyPr/>
          <a:lstStyle/>
          <a:p>
            <a:pPr marL="0" indent="0">
              <a:buNone/>
            </a:pPr>
            <a:r>
              <a:rPr lang="zh-CN" altLang="en-US" b="1" dirty="0"/>
              <a:t>（</a:t>
            </a:r>
            <a:r>
              <a:rPr lang="en-US" altLang="zh-CN" b="1" dirty="0"/>
              <a:t>2</a:t>
            </a:r>
            <a:r>
              <a:rPr lang="zh-CN" altLang="en-US" b="1" dirty="0"/>
              <a:t>）让豆包生成视频脚本</a:t>
            </a:r>
          </a:p>
        </p:txBody>
      </p:sp>
      <p:pic>
        <p:nvPicPr>
          <p:cNvPr id="13" name="图片 12">
            <a:extLst>
              <a:ext uri="{FF2B5EF4-FFF2-40B4-BE49-F238E27FC236}">
                <a16:creationId xmlns:a16="http://schemas.microsoft.com/office/drawing/2014/main" id="{4F196698-8459-4FD0-B7B2-2D22CFF1E581}"/>
              </a:ext>
            </a:extLst>
          </p:cNvPr>
          <p:cNvPicPr/>
          <p:nvPr/>
        </p:nvPicPr>
        <p:blipFill>
          <a:blip r:embed="rId3"/>
          <a:stretch>
            <a:fillRect/>
          </a:stretch>
        </p:blipFill>
        <p:spPr>
          <a:xfrm>
            <a:off x="1534000" y="2248551"/>
            <a:ext cx="5274310" cy="2352675"/>
          </a:xfrm>
          <a:prstGeom prst="rect">
            <a:avLst/>
          </a:prstGeom>
        </p:spPr>
      </p:pic>
    </p:spTree>
    <p:extLst>
      <p:ext uri="{BB962C8B-B14F-4D97-AF65-F5344CB8AC3E}">
        <p14:creationId xmlns:p14="http://schemas.microsoft.com/office/powerpoint/2010/main" val="36561640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：使用豆包辅助生成产品推广短视频</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370757" cy="367928"/>
          </a:xfrm>
        </p:spPr>
        <p:txBody>
          <a:bodyPr>
            <a:normAutofit fontScale="90000"/>
          </a:bodyPr>
          <a:lstStyle/>
          <a:p>
            <a:r>
              <a:rPr lang="zh-CN" altLang="en-US" dirty="0"/>
              <a:t>使用豆包生成运营活动的视觉素材</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533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cs"/>
              </a:rPr>
              <a:t>步骤五：打开豆包的技能功能</a:t>
            </a:r>
            <a:r>
              <a:rPr kumimoji="0" lang="en-US" altLang="zh-CN"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cs"/>
              </a:rPr>
              <a:t>——</a:t>
            </a:r>
            <a:r>
              <a:rPr lang="zh-CN" altLang="en-US" sz="1400" dirty="0">
                <a:solidFill>
                  <a:prstClr val="black"/>
                </a:solidFill>
                <a:latin typeface="思源黑体 CN Medium" panose="020B0600000000000000" pitchFamily="34" charset="-122"/>
                <a:ea typeface="思源黑体 CN Medium" panose="020B0600000000000000" pitchFamily="34" charset="-122"/>
              </a:rPr>
              <a:t>视频生成</a:t>
            </a:r>
            <a:endPar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cs"/>
            </a:endParaRP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523220"/>
          </a:xfrm>
        </p:spPr>
        <p:txBody>
          <a:bodyPr/>
          <a:lstStyle/>
          <a:p>
            <a:pPr marL="0" indent="0">
              <a:buNone/>
            </a:pPr>
            <a:r>
              <a:rPr lang="zh-CN" altLang="en-US" b="1" dirty="0"/>
              <a:t>（</a:t>
            </a:r>
            <a:r>
              <a:rPr lang="en-US" altLang="zh-CN" b="1" dirty="0"/>
              <a:t>3</a:t>
            </a:r>
            <a:r>
              <a:rPr lang="zh-CN" altLang="en-US" b="1" dirty="0"/>
              <a:t>）让豆包生成视频</a:t>
            </a:r>
          </a:p>
        </p:txBody>
      </p:sp>
      <p:pic>
        <p:nvPicPr>
          <p:cNvPr id="3" name="图片 2">
            <a:extLst>
              <a:ext uri="{FF2B5EF4-FFF2-40B4-BE49-F238E27FC236}">
                <a16:creationId xmlns:a16="http://schemas.microsoft.com/office/drawing/2014/main" id="{E8E4B3B1-BA55-4509-8BA2-17904F5B92D0}"/>
              </a:ext>
            </a:extLst>
          </p:cNvPr>
          <p:cNvPicPr>
            <a:picLocks noChangeAspect="1"/>
          </p:cNvPicPr>
          <p:nvPr/>
        </p:nvPicPr>
        <p:blipFill>
          <a:blip r:embed="rId3"/>
          <a:stretch>
            <a:fillRect/>
          </a:stretch>
        </p:blipFill>
        <p:spPr>
          <a:xfrm>
            <a:off x="634468" y="2571750"/>
            <a:ext cx="7426711" cy="1358545"/>
          </a:xfrm>
          <a:prstGeom prst="rect">
            <a:avLst/>
          </a:prstGeom>
        </p:spPr>
      </p:pic>
    </p:spTree>
    <p:extLst>
      <p:ext uri="{BB962C8B-B14F-4D97-AF65-F5344CB8AC3E}">
        <p14:creationId xmlns:p14="http://schemas.microsoft.com/office/powerpoint/2010/main" val="1326859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标题 37">
            <a:extLst>
              <a:ext uri="{FF2B5EF4-FFF2-40B4-BE49-F238E27FC236}">
                <a16:creationId xmlns:a16="http://schemas.microsoft.com/office/drawing/2014/main" id="{10B30616-93FA-4721-A402-F6533B74BB73}"/>
              </a:ext>
            </a:extLst>
          </p:cNvPr>
          <p:cNvSpPr>
            <a:spLocks noGrp="1"/>
          </p:cNvSpPr>
          <p:nvPr>
            <p:ph type="title"/>
          </p:nvPr>
        </p:nvSpPr>
        <p:spPr>
          <a:xfrm>
            <a:off x="1748831" y="1129659"/>
            <a:ext cx="4537669" cy="446300"/>
          </a:xfrm>
        </p:spPr>
        <p:txBody>
          <a:bodyPr>
            <a:normAutofit/>
          </a:bodyPr>
          <a:lstStyle/>
          <a:p>
            <a:r>
              <a:rPr lang="zh-CN" altLang="en-US" dirty="0"/>
              <a:t>使用文心一言生成营销文案与推广创意</a:t>
            </a:r>
          </a:p>
        </p:txBody>
      </p:sp>
      <p:sp>
        <p:nvSpPr>
          <p:cNvPr id="39" name="文本占位符 38">
            <a:extLst>
              <a:ext uri="{FF2B5EF4-FFF2-40B4-BE49-F238E27FC236}">
                <a16:creationId xmlns:a16="http://schemas.microsoft.com/office/drawing/2014/main" id="{D7DB335E-B35A-455C-BB5C-8D0F46C4E380}"/>
              </a:ext>
            </a:extLst>
          </p:cNvPr>
          <p:cNvSpPr>
            <a:spLocks noGrp="1"/>
          </p:cNvSpPr>
          <p:nvPr>
            <p:ph type="body" sz="quarter" idx="10"/>
          </p:nvPr>
        </p:nvSpPr>
        <p:spPr>
          <a:xfrm>
            <a:off x="1748831" y="2051996"/>
            <a:ext cx="6244549" cy="599764"/>
          </a:xfrm>
        </p:spPr>
        <p:txBody>
          <a:bodyPr>
            <a:normAutofit/>
          </a:bodyPr>
          <a:lstStyle/>
          <a:p>
            <a:r>
              <a:rPr lang="zh-CN" altLang="en-US" dirty="0"/>
              <a:t>使用豆包生成运营活动的视觉素材</a:t>
            </a:r>
          </a:p>
        </p:txBody>
      </p:sp>
      <p:pic>
        <p:nvPicPr>
          <p:cNvPr id="43" name="图片 42">
            <a:extLst>
              <a:ext uri="{FF2B5EF4-FFF2-40B4-BE49-F238E27FC236}">
                <a16:creationId xmlns:a16="http://schemas.microsoft.com/office/drawing/2014/main" id="{CF1219A2-28DB-4FC6-8879-A256FE6632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071" y="0"/>
            <a:ext cx="2069609" cy="796003"/>
          </a:xfrm>
          <a:prstGeom prst="rect">
            <a:avLst/>
          </a:prstGeom>
        </p:spPr>
      </p:pic>
      <p:sp>
        <p:nvSpPr>
          <p:cNvPr id="4" name="矩形 3">
            <a:extLst>
              <a:ext uri="{FF2B5EF4-FFF2-40B4-BE49-F238E27FC236}">
                <a16:creationId xmlns:a16="http://schemas.microsoft.com/office/drawing/2014/main" id="{C4647EF1-70AC-459B-B79B-D609C004B90A}"/>
              </a:ext>
            </a:extLst>
          </p:cNvPr>
          <p:cNvSpPr/>
          <p:nvPr/>
        </p:nvSpPr>
        <p:spPr>
          <a:xfrm>
            <a:off x="1021080" y="2849880"/>
            <a:ext cx="4537669" cy="1524000"/>
          </a:xfrm>
          <a:prstGeom prst="rect">
            <a:avLst/>
          </a:prstGeom>
          <a:solidFill>
            <a:srgbClr val="EBEC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4795390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：使用豆包辅助生成产品推广短视频</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370757" cy="367928"/>
          </a:xfrm>
        </p:spPr>
        <p:txBody>
          <a:bodyPr>
            <a:normAutofit fontScale="90000"/>
          </a:bodyPr>
          <a:lstStyle/>
          <a:p>
            <a:r>
              <a:rPr lang="zh-CN" altLang="en-US" dirty="0"/>
              <a:t>使用豆包生成运营活动的视觉素材</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533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cs"/>
              </a:rPr>
              <a:t>步骤</a:t>
            </a:r>
            <a:r>
              <a:rPr lang="zh-CN" altLang="en-US" sz="1400" dirty="0">
                <a:solidFill>
                  <a:prstClr val="black"/>
                </a:solidFill>
                <a:latin typeface="思源黑体 CN Medium" panose="020B0600000000000000" pitchFamily="34" charset="-122"/>
                <a:ea typeface="思源黑体 CN Medium" panose="020B0600000000000000" pitchFamily="34" charset="-122"/>
              </a:rPr>
              <a:t>六</a:t>
            </a: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cs"/>
              </a:rPr>
              <a:t>：上传图片，输入视频脚本，点击生成。</a:t>
            </a: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523220"/>
          </a:xfrm>
        </p:spPr>
        <p:txBody>
          <a:bodyPr/>
          <a:lstStyle/>
          <a:p>
            <a:pPr marL="0" indent="0">
              <a:buNone/>
            </a:pPr>
            <a:r>
              <a:rPr lang="zh-CN" altLang="en-US" b="1" dirty="0"/>
              <a:t>（</a:t>
            </a:r>
            <a:r>
              <a:rPr lang="en-US" altLang="zh-CN" b="1" dirty="0"/>
              <a:t>3</a:t>
            </a:r>
            <a:r>
              <a:rPr lang="zh-CN" altLang="en-US" b="1" dirty="0"/>
              <a:t>）让豆包生成视频</a:t>
            </a:r>
          </a:p>
        </p:txBody>
      </p:sp>
      <p:pic>
        <p:nvPicPr>
          <p:cNvPr id="11" name="图片 10">
            <a:extLst>
              <a:ext uri="{FF2B5EF4-FFF2-40B4-BE49-F238E27FC236}">
                <a16:creationId xmlns:a16="http://schemas.microsoft.com/office/drawing/2014/main" id="{C6B77208-E75E-48A2-B5E5-5338F35578F3}"/>
              </a:ext>
            </a:extLst>
          </p:cNvPr>
          <p:cNvPicPr/>
          <p:nvPr/>
        </p:nvPicPr>
        <p:blipFill>
          <a:blip r:embed="rId3"/>
          <a:stretch>
            <a:fillRect/>
          </a:stretch>
        </p:blipFill>
        <p:spPr>
          <a:xfrm>
            <a:off x="834590" y="2033107"/>
            <a:ext cx="6488043" cy="2991717"/>
          </a:xfrm>
          <a:prstGeom prst="rect">
            <a:avLst/>
          </a:prstGeom>
        </p:spPr>
      </p:pic>
    </p:spTree>
    <p:extLst>
      <p:ext uri="{BB962C8B-B14F-4D97-AF65-F5344CB8AC3E}">
        <p14:creationId xmlns:p14="http://schemas.microsoft.com/office/powerpoint/2010/main" val="19996213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nvSpPr>
        <p:spPr>
          <a:xfrm>
            <a:off x="6842095" y="2859380"/>
            <a:ext cx="2569965" cy="2897248"/>
          </a:xfrm>
          <a:prstGeom prst="rect">
            <a:avLst/>
          </a:prstGeom>
        </p:spPr>
        <p:txBody>
          <a:bodyPr wrap="square" lIns="0" tIns="0" rIns="0" bIns="0" anchor="ctr">
            <a:scene3d>
              <a:camera prst="legacyObliqueTopLeft">
                <a:rot lat="0" lon="0" rev="0"/>
              </a:camera>
              <a:lightRig rig="legacyFlat1" dir="tl"/>
            </a:scene3d>
          </a:bodyPr>
          <a:lstStyle/>
          <a:p>
            <a:pPr marL="0" marR="0" lvl="0" indent="0" algn="r" defTabSz="914400" rtl="0" eaLnBrk="1" fontAlgn="auto" latinLnBrk="0" hangingPunct="1">
              <a:lnSpc>
                <a:spcPct val="117500"/>
              </a:lnSpc>
              <a:spcBef>
                <a:spcPts val="0"/>
              </a:spcBef>
              <a:spcAft>
                <a:spcPts val="0"/>
              </a:spcAft>
              <a:buClrTx/>
              <a:buSzTx/>
              <a:buFontTx/>
              <a:buNone/>
              <a:tabLst/>
              <a:defRPr/>
            </a:pPr>
            <a:endParaRPr kumimoji="0" sz="16601" b="0" i="0" u="none" strike="noStrike" kern="100" cap="none" spc="0" normalizeH="0" baseline="0" noProof="0" dirty="0">
              <a:ln>
                <a:noFill/>
              </a:ln>
              <a:solidFill>
                <a:srgbClr val="FFFFFF">
                  <a:alpha val="100000"/>
                </a:srgbClr>
              </a:solidFill>
              <a:effectLst/>
              <a:uLnTx/>
              <a:uFillTx/>
              <a:latin typeface="CKT Kuaile Bold" panose="02010800040101010101" pitchFamily="1" charset="-122"/>
              <a:ea typeface="CKT Kuaile Bold" panose="02010800040101010101" pitchFamily="1" charset="-122"/>
              <a:cs typeface="+mn-cs"/>
            </a:endParaRPr>
          </a:p>
        </p:txBody>
      </p:sp>
      <p:sp>
        <p:nvSpPr>
          <p:cNvPr id="23" name="标题 22">
            <a:extLst>
              <a:ext uri="{FF2B5EF4-FFF2-40B4-BE49-F238E27FC236}">
                <a16:creationId xmlns:a16="http://schemas.microsoft.com/office/drawing/2014/main" id="{8AD7F2C7-64D5-4093-ABF8-1858A9BB452C}"/>
              </a:ext>
            </a:extLst>
          </p:cNvPr>
          <p:cNvSpPr>
            <a:spLocks noGrp="1"/>
          </p:cNvSpPr>
          <p:nvPr>
            <p:ph type="title"/>
          </p:nvPr>
        </p:nvSpPr>
        <p:spPr>
          <a:xfrm>
            <a:off x="4102004" y="1198652"/>
            <a:ext cx="4424517" cy="1660727"/>
          </a:xfrm>
        </p:spPr>
        <p:txBody>
          <a:bodyPr/>
          <a:lstStyle/>
          <a:p>
            <a:r>
              <a:rPr lang="zh-CN" altLang="en-US" dirty="0"/>
              <a:t>实训练习</a:t>
            </a:r>
          </a:p>
        </p:txBody>
      </p:sp>
      <p:sp>
        <p:nvSpPr>
          <p:cNvPr id="24" name="内容占位符 23">
            <a:extLst>
              <a:ext uri="{FF2B5EF4-FFF2-40B4-BE49-F238E27FC236}">
                <a16:creationId xmlns:a16="http://schemas.microsoft.com/office/drawing/2014/main" id="{A5EE46EB-F7DD-476B-806B-F492C69A69BA}"/>
              </a:ext>
            </a:extLst>
          </p:cNvPr>
          <p:cNvSpPr>
            <a:spLocks noGrp="1"/>
          </p:cNvSpPr>
          <p:nvPr>
            <p:ph sz="quarter" idx="10"/>
          </p:nvPr>
        </p:nvSpPr>
        <p:spPr>
          <a:xfrm>
            <a:off x="826988" y="254221"/>
            <a:ext cx="5120329" cy="395661"/>
          </a:xfrm>
        </p:spPr>
        <p:txBody>
          <a:bodyPr/>
          <a:lstStyle/>
          <a:p>
            <a:r>
              <a:rPr lang="en-US" altLang="zh-CN" dirty="0"/>
              <a:t>AIGC</a:t>
            </a:r>
            <a:r>
              <a:rPr lang="zh-CN" altLang="en-US" dirty="0"/>
              <a:t>辅助互联网产品发布与推广</a:t>
            </a:r>
          </a:p>
        </p:txBody>
      </p:sp>
      <p:sp>
        <p:nvSpPr>
          <p:cNvPr id="5" name="标题 1">
            <a:extLst>
              <a:ext uri="{FF2B5EF4-FFF2-40B4-BE49-F238E27FC236}">
                <a16:creationId xmlns:a16="http://schemas.microsoft.com/office/drawing/2014/main" id="{F15947F0-874B-4650-BCA8-8DE48E43536C}"/>
              </a:ext>
            </a:extLst>
          </p:cNvPr>
          <p:cNvSpPr txBox="1"/>
          <p:nvPr/>
        </p:nvSpPr>
        <p:spPr>
          <a:xfrm>
            <a:off x="5433934" y="2554518"/>
            <a:ext cx="3710066" cy="2588981"/>
          </a:xfrm>
          <a:custGeom>
            <a:avLst/>
            <a:gdLst>
              <a:gd name="connsiteX0" fmla="*/ 3347168 w 5926667"/>
              <a:gd name="connsiteY0" fmla="*/ 0 h 4135783"/>
              <a:gd name="connsiteX1" fmla="*/ 5878120 w 5926667"/>
              <a:gd name="connsiteY1" fmla="*/ 1156696 h 4135783"/>
              <a:gd name="connsiteX2" fmla="*/ 5926667 w 5926667"/>
              <a:gd name="connsiteY2" fmla="*/ 1216244 h 4135783"/>
              <a:gd name="connsiteX3" fmla="*/ 5926667 w 5926667"/>
              <a:gd name="connsiteY3" fmla="*/ 4135783 h 4135783"/>
              <a:gd name="connsiteX4" fmla="*/ 94558 w 5926667"/>
              <a:gd name="connsiteY4" fmla="*/ 4135783 h 4135783"/>
              <a:gd name="connsiteX5" fmla="*/ 85712 w 5926667"/>
              <a:gd name="connsiteY5" fmla="*/ 4103082 h 4135783"/>
              <a:gd name="connsiteX6" fmla="*/ 0 w 5926667"/>
              <a:gd name="connsiteY6" fmla="*/ 3347167 h 4135783"/>
              <a:gd name="connsiteX7" fmla="*/ 3347168 w 5926667"/>
              <a:gd name="connsiteY7" fmla="*/ 0 h 4135783"/>
            </a:gdLst>
            <a:ahLst/>
            <a:cxnLst/>
            <a:rect l="l" t="t" r="r" b="b"/>
            <a:pathLst>
              <a:path w="5926667" h="4135783">
                <a:moveTo>
                  <a:pt x="3347168" y="0"/>
                </a:moveTo>
                <a:cubicBezTo>
                  <a:pt x="4358116" y="0"/>
                  <a:pt x="5264385" y="448184"/>
                  <a:pt x="5878120" y="1156696"/>
                </a:cubicBezTo>
                <a:lnTo>
                  <a:pt x="5926667" y="1216244"/>
                </a:lnTo>
                <a:lnTo>
                  <a:pt x="5926667" y="4135783"/>
                </a:lnTo>
                <a:lnTo>
                  <a:pt x="94558" y="4135783"/>
                </a:lnTo>
                <a:lnTo>
                  <a:pt x="85712" y="4103082"/>
                </a:lnTo>
                <a:cubicBezTo>
                  <a:pt x="29636" y="3860162"/>
                  <a:pt x="0" y="3607126"/>
                  <a:pt x="0" y="3347167"/>
                </a:cubicBezTo>
                <a:cubicBezTo>
                  <a:pt x="0" y="1498577"/>
                  <a:pt x="1498578" y="0"/>
                  <a:pt x="3347168" y="0"/>
                </a:cubicBezTo>
                <a:close/>
              </a:path>
            </a:pathLst>
          </a:custGeom>
          <a:solidFill>
            <a:schemeClr val="accent2"/>
          </a:solidFill>
          <a:ln w="12700" cap="flat">
            <a:noFill/>
            <a:miter/>
          </a:ln>
          <a:effectLst>
            <a:outerShdw blurRad="428625" sx="102000" sy="102000" algn="ctr" rotWithShape="0">
              <a:srgbClr val="1B3698">
                <a:alpha val="14000"/>
              </a:srgbClr>
            </a:outerShdw>
          </a:effectLst>
        </p:spPr>
        <p:txBody>
          <a:bodyPr vert="horz" wrap="square" lIns="85725" tIns="42863" rIns="85725" bIns="42863"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pic>
        <p:nvPicPr>
          <p:cNvPr id="6" name="图片 5">
            <a:extLst>
              <a:ext uri="{FF2B5EF4-FFF2-40B4-BE49-F238E27FC236}">
                <a16:creationId xmlns:a16="http://schemas.microsoft.com/office/drawing/2014/main" id="{090A2ACC-0830-40CB-A020-4F0EF69A1A65}"/>
              </a:ext>
            </a:extLst>
          </p:cNvPr>
          <p:cNvPicPr>
            <a:picLocks noChangeAspect="1"/>
          </p:cNvPicPr>
          <p:nvPr/>
        </p:nvPicPr>
        <p:blipFill>
          <a:blip r:embed="rId3">
            <a:alphaModFix/>
          </a:blip>
          <a:srcRect t="15432" b="15432"/>
          <a:stretch>
            <a:fillRect/>
          </a:stretch>
        </p:blipFill>
        <p:spPr>
          <a:xfrm>
            <a:off x="5572098" y="2652456"/>
            <a:ext cx="3571901" cy="2491044"/>
          </a:xfrm>
          <a:custGeom>
            <a:avLst/>
            <a:gdLst>
              <a:gd name="connsiteX0" fmla="*/ 3110473 w 5705954"/>
              <a:gd name="connsiteY0" fmla="*/ 0 h 3979333"/>
              <a:gd name="connsiteX1" fmla="*/ 5689726 w 5705954"/>
              <a:gd name="connsiteY1" fmla="*/ 1371379 h 3979333"/>
              <a:gd name="connsiteX2" fmla="*/ 5705954 w 5705954"/>
              <a:gd name="connsiteY2" fmla="*/ 1398091 h 3979333"/>
              <a:gd name="connsiteX3" fmla="*/ 5705954 w 5705954"/>
              <a:gd name="connsiteY3" fmla="*/ 3979333 h 3979333"/>
              <a:gd name="connsiteX4" fmla="*/ 124666 w 5705954"/>
              <a:gd name="connsiteY4" fmla="*/ 3979333 h 3979333"/>
              <a:gd name="connsiteX5" fmla="*/ 79651 w 5705954"/>
              <a:gd name="connsiteY5" fmla="*/ 3812933 h 3979333"/>
              <a:gd name="connsiteX6" fmla="*/ 0 w 5705954"/>
              <a:gd name="connsiteY6" fmla="*/ 3110473 h 3979333"/>
              <a:gd name="connsiteX7" fmla="*/ 3110473 w 5705954"/>
              <a:gd name="connsiteY7" fmla="*/ 0 h 3979333"/>
            </a:gdLst>
            <a:ahLst/>
            <a:cxnLst/>
            <a:rect l="l" t="t" r="r" b="b"/>
            <a:pathLst>
              <a:path w="5705954" h="3979333">
                <a:moveTo>
                  <a:pt x="3110473" y="0"/>
                </a:moveTo>
                <a:cubicBezTo>
                  <a:pt x="4184140" y="0"/>
                  <a:pt x="5130753" y="543987"/>
                  <a:pt x="5689726" y="1371379"/>
                </a:cubicBezTo>
                <a:lnTo>
                  <a:pt x="5705954" y="1398091"/>
                </a:lnTo>
                <a:lnTo>
                  <a:pt x="5705954" y="3979333"/>
                </a:lnTo>
                <a:lnTo>
                  <a:pt x="124666" y="3979333"/>
                </a:lnTo>
                <a:lnTo>
                  <a:pt x="79651" y="3812933"/>
                </a:lnTo>
                <a:cubicBezTo>
                  <a:pt x="27540" y="3587191"/>
                  <a:pt x="0" y="3352048"/>
                  <a:pt x="0" y="3110473"/>
                </a:cubicBezTo>
                <a:cubicBezTo>
                  <a:pt x="0" y="1392606"/>
                  <a:pt x="1392606" y="0"/>
                  <a:pt x="3110473" y="0"/>
                </a:cubicBezTo>
                <a:close/>
              </a:path>
            </a:pathLst>
          </a:custGeom>
          <a:noFill/>
          <a:ln>
            <a:noFill/>
          </a:ln>
        </p:spPr>
      </p:pic>
    </p:spTree>
    <p:extLst>
      <p:ext uri="{BB962C8B-B14F-4D97-AF65-F5344CB8AC3E}">
        <p14:creationId xmlns:p14="http://schemas.microsoft.com/office/powerpoint/2010/main" val="19757548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p:nvPr/>
        </p:nvSpPr>
        <p:spPr>
          <a:xfrm>
            <a:off x="0" y="0"/>
            <a:ext cx="9144000" cy="5143500"/>
          </a:xfrm>
          <a:prstGeom prst="rect">
            <a:avLst/>
          </a:prstGeom>
          <a:gradFill>
            <a:gsLst>
              <a:gs pos="0">
                <a:schemeClr val="accent1">
                  <a:lumMod val="20000"/>
                  <a:lumOff val="80000"/>
                  <a:alpha val="25000"/>
                </a:schemeClr>
              </a:gs>
              <a:gs pos="85000">
                <a:schemeClr val="bg1">
                  <a:alpha val="0"/>
                </a:schemeClr>
              </a:gs>
            </a:gsLst>
            <a:lin ang="16200000" scaled="0"/>
          </a:gra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3" name="标题 1"/>
          <p:cNvSpPr txBox="1"/>
          <p:nvPr/>
        </p:nvSpPr>
        <p:spPr>
          <a:xfrm>
            <a:off x="982358" y="1803875"/>
            <a:ext cx="2012282" cy="2012282"/>
          </a:xfrm>
          <a:prstGeom prst="ellipse">
            <a:avLst/>
          </a:prstGeom>
          <a:solidFill>
            <a:schemeClr val="accent1"/>
          </a:soli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4" name="标题 1"/>
          <p:cNvSpPr txBox="1"/>
          <p:nvPr/>
        </p:nvSpPr>
        <p:spPr>
          <a:xfrm>
            <a:off x="737215" y="1558732"/>
            <a:ext cx="2502569" cy="2502569"/>
          </a:xfrm>
          <a:prstGeom prst="ellipse">
            <a:avLst/>
          </a:prstGeom>
          <a:noFill/>
          <a:ln w="6350" cap="sq">
            <a:solidFill>
              <a:schemeClr val="accent2"/>
            </a:solid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5" name="标题 1"/>
          <p:cNvSpPr txBox="1"/>
          <p:nvPr/>
        </p:nvSpPr>
        <p:spPr>
          <a:xfrm>
            <a:off x="332152" y="1153669"/>
            <a:ext cx="3312695" cy="3312695"/>
          </a:xfrm>
          <a:prstGeom prst="ellipse">
            <a:avLst/>
          </a:prstGeom>
          <a:noFill/>
          <a:ln w="6350" cap="sq">
            <a:gradFill>
              <a:gsLst>
                <a:gs pos="39000">
                  <a:schemeClr val="accent1">
                    <a:lumMod val="5000"/>
                    <a:lumOff val="95000"/>
                    <a:alpha val="0"/>
                  </a:schemeClr>
                </a:gs>
                <a:gs pos="100000">
                  <a:schemeClr val="accent1"/>
                </a:gs>
              </a:gsLst>
              <a:lin ang="0" scaled="0"/>
            </a:grad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6" name="标题 1"/>
          <p:cNvSpPr txBox="1"/>
          <p:nvPr/>
        </p:nvSpPr>
        <p:spPr>
          <a:xfrm>
            <a:off x="630661" y="3255136"/>
            <a:ext cx="449351" cy="449351"/>
          </a:xfrm>
          <a:prstGeom prst="ellipse">
            <a:avLst/>
          </a:prstGeom>
          <a:solidFill>
            <a:schemeClr val="accent2"/>
          </a:soli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7" name="标题 1"/>
          <p:cNvSpPr txBox="1"/>
          <p:nvPr/>
        </p:nvSpPr>
        <p:spPr>
          <a:xfrm>
            <a:off x="730406" y="3354882"/>
            <a:ext cx="249858" cy="249858"/>
          </a:xfrm>
          <a:custGeom>
            <a:avLst/>
            <a:gdLst>
              <a:gd name="connsiteX0" fmla="*/ 457070 w 720001"/>
              <a:gd name="connsiteY0" fmla="*/ 57166 h 720001"/>
              <a:gd name="connsiteX1" fmla="*/ 457070 w 720001"/>
              <a:gd name="connsiteY1" fmla="*/ 263017 h 720001"/>
              <a:gd name="connsiteX2" fmla="*/ 662921 w 720001"/>
              <a:gd name="connsiteY2" fmla="*/ 263017 h 720001"/>
              <a:gd name="connsiteX3" fmla="*/ 647393 w 720001"/>
              <a:gd name="connsiteY3" fmla="*/ 212704 h 720001"/>
              <a:gd name="connsiteX4" fmla="*/ 591008 w 720001"/>
              <a:gd name="connsiteY4" fmla="*/ 129079 h 720001"/>
              <a:gd name="connsiteX5" fmla="*/ 507383 w 720001"/>
              <a:gd name="connsiteY5" fmla="*/ 72694 h 720001"/>
              <a:gd name="connsiteX6" fmla="*/ 457070 w 720001"/>
              <a:gd name="connsiteY6" fmla="*/ 57166 h 720001"/>
              <a:gd name="connsiteX7" fmla="*/ 307952 w 720001"/>
              <a:gd name="connsiteY7" fmla="*/ 56386 h 720001"/>
              <a:gd name="connsiteX8" fmla="*/ 240115 w 720001"/>
              <a:gd name="connsiteY8" fmla="*/ 76251 h 720001"/>
              <a:gd name="connsiteX9" fmla="*/ 142092 w 720001"/>
              <a:gd name="connsiteY9" fmla="*/ 142179 h 720001"/>
              <a:gd name="connsiteX10" fmla="*/ 76077 w 720001"/>
              <a:gd name="connsiteY10" fmla="*/ 240116 h 720001"/>
              <a:gd name="connsiteX11" fmla="*/ 51874 w 720001"/>
              <a:gd name="connsiteY11" fmla="*/ 360000 h 720001"/>
              <a:gd name="connsiteX12" fmla="*/ 76077 w 720001"/>
              <a:gd name="connsiteY12" fmla="*/ 479885 h 720001"/>
              <a:gd name="connsiteX13" fmla="*/ 142092 w 720001"/>
              <a:gd name="connsiteY13" fmla="*/ 577822 h 720001"/>
              <a:gd name="connsiteX14" fmla="*/ 240029 w 720001"/>
              <a:gd name="connsiteY14" fmla="*/ 643837 h 720001"/>
              <a:gd name="connsiteX15" fmla="*/ 359913 w 720001"/>
              <a:gd name="connsiteY15" fmla="*/ 668039 h 720001"/>
              <a:gd name="connsiteX16" fmla="*/ 479798 w 720001"/>
              <a:gd name="connsiteY16" fmla="*/ 643837 h 720001"/>
              <a:gd name="connsiteX17" fmla="*/ 577735 w 720001"/>
              <a:gd name="connsiteY17" fmla="*/ 577822 h 720001"/>
              <a:gd name="connsiteX18" fmla="*/ 643750 w 720001"/>
              <a:gd name="connsiteY18" fmla="*/ 479885 h 720001"/>
              <a:gd name="connsiteX19" fmla="*/ 663615 w 720001"/>
              <a:gd name="connsiteY19" fmla="*/ 412049 h 720001"/>
              <a:gd name="connsiteX20" fmla="*/ 360000 w 720001"/>
              <a:gd name="connsiteY20" fmla="*/ 412049 h 720001"/>
              <a:gd name="connsiteX21" fmla="*/ 307952 w 720001"/>
              <a:gd name="connsiteY21" fmla="*/ 360000 h 720001"/>
              <a:gd name="connsiteX22" fmla="*/ 405022 w 720001"/>
              <a:gd name="connsiteY22" fmla="*/ 0 h 720001"/>
              <a:gd name="connsiteX23" fmla="*/ 720001 w 720001"/>
              <a:gd name="connsiteY23" fmla="*/ 314979 h 720001"/>
              <a:gd name="connsiteX24" fmla="*/ 405022 w 720001"/>
              <a:gd name="connsiteY24" fmla="*/ 314979 h 720001"/>
              <a:gd name="connsiteX25" fmla="*/ 360000 w 720001"/>
              <a:gd name="connsiteY25" fmla="*/ 0 h 720001"/>
              <a:gd name="connsiteX26" fmla="*/ 360000 w 720001"/>
              <a:gd name="connsiteY26" fmla="*/ 360000 h 720001"/>
              <a:gd name="connsiteX27" fmla="*/ 720001 w 720001"/>
              <a:gd name="connsiteY27" fmla="*/ 360000 h 720001"/>
              <a:gd name="connsiteX28" fmla="*/ 360000 w 720001"/>
              <a:gd name="connsiteY28" fmla="*/ 720001 h 720001"/>
              <a:gd name="connsiteX29" fmla="*/ 0 w 720001"/>
              <a:gd name="connsiteY29" fmla="*/ 360000 h 720001"/>
              <a:gd name="connsiteX30" fmla="*/ 360000 w 720001"/>
              <a:gd name="connsiteY30" fmla="*/ 0 h 720001"/>
            </a:gdLst>
            <a:ahLst/>
            <a:cxnLst/>
            <a:rect l="l" t="t" r="r" b="b"/>
            <a:pathLst>
              <a:path w="720001" h="720001">
                <a:moveTo>
                  <a:pt x="457070" y="57166"/>
                </a:moveTo>
                <a:lnTo>
                  <a:pt x="457070" y="263017"/>
                </a:lnTo>
                <a:lnTo>
                  <a:pt x="662921" y="263017"/>
                </a:lnTo>
                <a:cubicBezTo>
                  <a:pt x="659451" y="245755"/>
                  <a:pt x="654246" y="229012"/>
                  <a:pt x="647393" y="212704"/>
                </a:cubicBezTo>
                <a:cubicBezTo>
                  <a:pt x="634121" y="181388"/>
                  <a:pt x="615210" y="153282"/>
                  <a:pt x="591008" y="129079"/>
                </a:cubicBezTo>
                <a:cubicBezTo>
                  <a:pt x="566806" y="104877"/>
                  <a:pt x="538699" y="85966"/>
                  <a:pt x="507383" y="72694"/>
                </a:cubicBezTo>
                <a:cubicBezTo>
                  <a:pt x="491075" y="65755"/>
                  <a:pt x="474246" y="60636"/>
                  <a:pt x="457070" y="57166"/>
                </a:cubicBezTo>
                <a:close/>
                <a:moveTo>
                  <a:pt x="307952" y="56386"/>
                </a:moveTo>
                <a:cubicBezTo>
                  <a:pt x="284703" y="60376"/>
                  <a:pt x="262062" y="66969"/>
                  <a:pt x="240115" y="76251"/>
                </a:cubicBezTo>
                <a:cubicBezTo>
                  <a:pt x="203508" y="91778"/>
                  <a:pt x="170544" y="113986"/>
                  <a:pt x="142092" y="142179"/>
                </a:cubicBezTo>
                <a:cubicBezTo>
                  <a:pt x="113812" y="170545"/>
                  <a:pt x="91605" y="203422"/>
                  <a:pt x="76077" y="240116"/>
                </a:cubicBezTo>
                <a:cubicBezTo>
                  <a:pt x="60029" y="278111"/>
                  <a:pt x="51874" y="318362"/>
                  <a:pt x="51874" y="360000"/>
                </a:cubicBezTo>
                <a:cubicBezTo>
                  <a:pt x="51874" y="401639"/>
                  <a:pt x="60029" y="441976"/>
                  <a:pt x="76077" y="479885"/>
                </a:cubicBezTo>
                <a:cubicBezTo>
                  <a:pt x="91605" y="516579"/>
                  <a:pt x="113812" y="549543"/>
                  <a:pt x="142092" y="577822"/>
                </a:cubicBezTo>
                <a:cubicBezTo>
                  <a:pt x="170458" y="606102"/>
                  <a:pt x="203335" y="628309"/>
                  <a:pt x="240029" y="643837"/>
                </a:cubicBezTo>
                <a:cubicBezTo>
                  <a:pt x="278024" y="659885"/>
                  <a:pt x="318275" y="668039"/>
                  <a:pt x="359913" y="668039"/>
                </a:cubicBezTo>
                <a:cubicBezTo>
                  <a:pt x="401552" y="668039"/>
                  <a:pt x="441890" y="659885"/>
                  <a:pt x="479798" y="643837"/>
                </a:cubicBezTo>
                <a:cubicBezTo>
                  <a:pt x="516492" y="628309"/>
                  <a:pt x="549456" y="606102"/>
                  <a:pt x="577735" y="577822"/>
                </a:cubicBezTo>
                <a:cubicBezTo>
                  <a:pt x="606015" y="549456"/>
                  <a:pt x="628222" y="516579"/>
                  <a:pt x="643750" y="479885"/>
                </a:cubicBezTo>
                <a:cubicBezTo>
                  <a:pt x="653032" y="457938"/>
                  <a:pt x="659625" y="435297"/>
                  <a:pt x="663615" y="412049"/>
                </a:cubicBezTo>
                <a:lnTo>
                  <a:pt x="360000" y="412049"/>
                </a:lnTo>
                <a:cubicBezTo>
                  <a:pt x="331287" y="412049"/>
                  <a:pt x="307952" y="388714"/>
                  <a:pt x="307952" y="360000"/>
                </a:cubicBezTo>
                <a:close/>
                <a:moveTo>
                  <a:pt x="405022" y="0"/>
                </a:moveTo>
                <a:cubicBezTo>
                  <a:pt x="578950" y="0"/>
                  <a:pt x="720001" y="141051"/>
                  <a:pt x="720001" y="314979"/>
                </a:cubicBezTo>
                <a:lnTo>
                  <a:pt x="405022" y="314979"/>
                </a:lnTo>
                <a:close/>
                <a:moveTo>
                  <a:pt x="360000" y="0"/>
                </a:moveTo>
                <a:lnTo>
                  <a:pt x="360000" y="360000"/>
                </a:lnTo>
                <a:lnTo>
                  <a:pt x="720001" y="360000"/>
                </a:lnTo>
                <a:cubicBezTo>
                  <a:pt x="720001" y="558825"/>
                  <a:pt x="558824" y="720001"/>
                  <a:pt x="360000" y="720001"/>
                </a:cubicBezTo>
                <a:cubicBezTo>
                  <a:pt x="161176" y="720001"/>
                  <a:pt x="0" y="558825"/>
                  <a:pt x="0" y="360000"/>
                </a:cubicBezTo>
                <a:cubicBezTo>
                  <a:pt x="0" y="161176"/>
                  <a:pt x="161176" y="0"/>
                  <a:pt x="360000" y="0"/>
                </a:cubicBezTo>
                <a:close/>
              </a:path>
            </a:pathLst>
          </a:custGeom>
          <a:solidFill>
            <a:schemeClr val="bg1"/>
          </a:solidFill>
          <a:ln w="1860" cap="flat">
            <a:noFill/>
            <a:miter/>
          </a:ln>
        </p:spPr>
        <p:txBody>
          <a:bodyPr vert="horz" wrap="square" lIns="68580" tIns="34290" rIns="68580" bIns="3429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8" name="标题 1"/>
          <p:cNvSpPr txBox="1"/>
          <p:nvPr/>
        </p:nvSpPr>
        <p:spPr>
          <a:xfrm>
            <a:off x="3375862" y="1289056"/>
            <a:ext cx="4651539" cy="253916"/>
          </a:xfrm>
          <a:prstGeom prst="rect">
            <a:avLst/>
          </a:prstGeom>
          <a:noFill/>
          <a:ln>
            <a:noFill/>
          </a:ln>
        </p:spPr>
        <p:txBody>
          <a:bodyPr vert="horz" wrap="square" lIns="68580" tIns="34290" rIns="68580" bIns="34290" rtlCol="0" anchor="t"/>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en-US" altLang="zh-CN" sz="1200" b="0" i="0" u="none" strike="noStrike" kern="1200" cap="none" spc="0" normalizeH="0" baseline="0" noProof="0" dirty="0" err="1">
                <a:ln w="12700">
                  <a:noFill/>
                </a:ln>
                <a:gradFill>
                  <a:gsLst>
                    <a:gs pos="0">
                      <a:srgbClr val="D8D8F7">
                        <a:alpha val="100000"/>
                      </a:srgbClr>
                    </a:gs>
                    <a:gs pos="55000">
                      <a:srgbClr val="3D3ED7">
                        <a:alpha val="100000"/>
                      </a:srgbClr>
                    </a:gs>
                  </a:gsLst>
                  <a:lin ang="5400000" scaled="0"/>
                </a:gradFill>
                <a:effectLst/>
                <a:uLnTx/>
                <a:uFillTx/>
                <a:latin typeface="Source Han Sans CN Bold"/>
                <a:ea typeface="Source Han Sans CN Bold"/>
                <a:cs typeface="Source Han Sans CN Bold"/>
              </a:rPr>
              <a:t>实训背景</a:t>
            </a:r>
            <a:endParaRPr kumimoji="1" lang="zh-CN" altLang="en-US" sz="135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标题 1"/>
          <p:cNvSpPr txBox="1"/>
          <p:nvPr/>
        </p:nvSpPr>
        <p:spPr>
          <a:xfrm>
            <a:off x="3681484" y="1559889"/>
            <a:ext cx="5192692" cy="1294443"/>
          </a:xfrm>
          <a:prstGeom prst="rect">
            <a:avLst/>
          </a:prstGeom>
          <a:noFill/>
          <a:ln>
            <a:noFill/>
          </a:ln>
        </p:spPr>
        <p:txBody>
          <a:bodyPr vert="horz" wrap="square" lIns="68580" tIns="34290" rIns="68580" bIns="34290" rtlCol="0" anchor="t"/>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1" lang="zh-CN" altLang="en-US"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随着高校学生消费升级与环保意识增强，校园二手物品交易需求激增。传统线下交易存在信息不对称、效率低、信任缺失等问题。为打造安全高效的校园闲置物品流通平台，团队计划推出一款聚焦高校场景的二手交易</a:t>
            </a:r>
            <a:r>
              <a:rPr kumimoji="1" lang="en-US" altLang="zh-CN"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App“</a:t>
            </a:r>
            <a:r>
              <a:rPr kumimoji="1" lang="zh-CN" altLang="en-US"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易校园”，核心功能包括：实名认证交易、智能定价推荐、校内自提点、信用积分体系。</a:t>
            </a:r>
          </a:p>
        </p:txBody>
      </p:sp>
      <p:sp>
        <p:nvSpPr>
          <p:cNvPr id="10" name="标题 1"/>
          <p:cNvSpPr txBox="1"/>
          <p:nvPr/>
        </p:nvSpPr>
        <p:spPr>
          <a:xfrm>
            <a:off x="2911749" y="1264645"/>
            <a:ext cx="449351" cy="449351"/>
          </a:xfrm>
          <a:prstGeom prst="ellipse">
            <a:avLst/>
          </a:prstGeom>
          <a:gradFill>
            <a:gsLst>
              <a:gs pos="0">
                <a:schemeClr val="accent1">
                  <a:lumMod val="20000"/>
                  <a:lumOff val="80000"/>
                </a:schemeClr>
              </a:gs>
              <a:gs pos="55000">
                <a:schemeClr val="accent1"/>
              </a:gs>
            </a:gsLst>
            <a:lin ang="5400000" scaled="0"/>
          </a:gra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11" name="标题 1"/>
          <p:cNvSpPr txBox="1"/>
          <p:nvPr/>
        </p:nvSpPr>
        <p:spPr>
          <a:xfrm>
            <a:off x="2926511" y="1316196"/>
            <a:ext cx="419827" cy="346249"/>
          </a:xfrm>
          <a:prstGeom prst="rect">
            <a:avLst/>
          </a:prstGeom>
          <a:noFill/>
          <a:ln>
            <a:noFill/>
          </a:ln>
        </p:spPr>
        <p:txBody>
          <a:bodyPr vert="horz" wrap="none" lIns="68580" tIns="34290" rIns="68580" bIns="34290" rtlCol="0" anchor="t"/>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en-US" altLang="zh-CN" sz="1800" b="0" i="0" u="none" strike="noStrike" kern="1200" cap="none" spc="0" normalizeH="0" baseline="0" noProof="0">
                <a:ln w="12700">
                  <a:noFill/>
                </a:ln>
                <a:solidFill>
                  <a:srgbClr val="FFFFFF">
                    <a:alpha val="100000"/>
                  </a:srgbClr>
                </a:solidFill>
                <a:effectLst/>
                <a:uLnTx/>
                <a:uFillTx/>
                <a:latin typeface="OPPOSans H"/>
                <a:ea typeface="OPPOSans H"/>
                <a:cs typeface="OPPOSans H"/>
              </a:rPr>
              <a:t>01</a:t>
            </a: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12" name="标题 1"/>
          <p:cNvSpPr txBox="1"/>
          <p:nvPr/>
        </p:nvSpPr>
        <p:spPr>
          <a:xfrm>
            <a:off x="3861800" y="2755744"/>
            <a:ext cx="4651539" cy="253916"/>
          </a:xfrm>
          <a:prstGeom prst="rect">
            <a:avLst/>
          </a:prstGeom>
          <a:noFill/>
          <a:ln>
            <a:noFill/>
          </a:ln>
        </p:spPr>
        <p:txBody>
          <a:bodyPr vert="horz" wrap="square" lIns="68580" tIns="34290" rIns="68580" bIns="34290" rtlCol="0" anchor="t"/>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en-US" altLang="zh-CN" sz="1200" b="0" i="0" u="none" strike="noStrike" kern="1200" cap="none" spc="0" normalizeH="0" baseline="0" noProof="0" dirty="0" err="1">
                <a:ln w="12700">
                  <a:noFill/>
                </a:ln>
                <a:gradFill>
                  <a:gsLst>
                    <a:gs pos="0">
                      <a:srgbClr val="D8D8F7">
                        <a:alpha val="100000"/>
                      </a:srgbClr>
                    </a:gs>
                    <a:gs pos="55000">
                      <a:srgbClr val="3D3ED7">
                        <a:alpha val="100000"/>
                      </a:srgbClr>
                    </a:gs>
                  </a:gsLst>
                  <a:lin ang="5400000" scaled="0"/>
                </a:gradFill>
                <a:effectLst/>
                <a:uLnTx/>
                <a:uFillTx/>
                <a:latin typeface="Source Han Sans CN Bold"/>
                <a:ea typeface="Source Han Sans CN Bold"/>
                <a:cs typeface="Source Han Sans CN Bold"/>
              </a:rPr>
              <a:t>实训要求</a:t>
            </a:r>
            <a:endParaRPr kumimoji="1" lang="zh-CN" altLang="en-US" sz="1350" b="0" i="0" u="none" strike="noStrike" kern="1200" cap="none" spc="0" normalizeH="0" baseline="0" noProof="0" dirty="0">
              <a:ln>
                <a:noFill/>
              </a:ln>
              <a:solidFill>
                <a:prstClr val="black"/>
              </a:solidFill>
              <a:effectLst/>
              <a:uLnTx/>
              <a:uFillTx/>
              <a:latin typeface="Calibri"/>
              <a:ea typeface="+mn-ea"/>
              <a:cs typeface="+mn-cs"/>
            </a:endParaRPr>
          </a:p>
        </p:txBody>
      </p:sp>
      <p:sp>
        <p:nvSpPr>
          <p:cNvPr id="13" name="标题 1"/>
          <p:cNvSpPr txBox="1"/>
          <p:nvPr/>
        </p:nvSpPr>
        <p:spPr>
          <a:xfrm>
            <a:off x="3706878" y="3099581"/>
            <a:ext cx="5229329" cy="1366783"/>
          </a:xfrm>
          <a:prstGeom prst="rect">
            <a:avLst/>
          </a:prstGeom>
          <a:noFill/>
          <a:ln>
            <a:noFill/>
          </a:ln>
        </p:spPr>
        <p:txBody>
          <a:bodyPr vert="horz" wrap="square" lIns="68580" tIns="34290" rIns="68580" bIns="34290" rtlCol="0" anchor="t"/>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1" lang="en-US" altLang="zh-CN" sz="8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1. </a:t>
            </a:r>
            <a:r>
              <a:rPr kumimoji="1" lang="zh-CN" altLang="en-US" sz="8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学生分组进行实训，每组 </a:t>
            </a:r>
            <a:r>
              <a:rPr kumimoji="1" lang="en-US" altLang="zh-CN" sz="8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4 - 5 </a:t>
            </a:r>
            <a:r>
              <a:rPr kumimoji="1" lang="zh-CN" altLang="en-US" sz="8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人，模拟互联网产品运营团队，负责完成苏信二手交易</a:t>
            </a:r>
            <a:r>
              <a:rPr kumimoji="1" lang="en-US" altLang="zh-CN" sz="8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APP</a:t>
            </a:r>
            <a:r>
              <a:rPr kumimoji="1" lang="zh-CN" altLang="en-US" sz="8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的产品发布与运营相关任务。</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en-US" altLang="zh-CN" sz="8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2. </a:t>
            </a:r>
            <a:r>
              <a:rPr kumimoji="1" lang="zh-CN" altLang="en-US" sz="8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根据用户特征为该</a:t>
            </a:r>
            <a:r>
              <a:rPr kumimoji="1" lang="en-US" altLang="zh-CN" sz="8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APP</a:t>
            </a:r>
            <a:r>
              <a:rPr kumimoji="1" lang="zh-CN" altLang="en-US" sz="8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选择合适的产品发布与推广渠道。</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en-US" altLang="zh-CN" sz="8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3. </a:t>
            </a:r>
            <a:r>
              <a:rPr kumimoji="1" lang="zh-CN" altLang="en-US" sz="8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制定该</a:t>
            </a:r>
            <a:r>
              <a:rPr kumimoji="1" lang="en-US" altLang="zh-CN" sz="8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APP</a:t>
            </a:r>
            <a:r>
              <a:rPr kumimoji="1" lang="zh-CN" altLang="en-US" sz="8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的产品推广策略，并借助</a:t>
            </a:r>
            <a:r>
              <a:rPr kumimoji="1" lang="en-US" altLang="zh-CN" sz="8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AIGC</a:t>
            </a:r>
            <a:r>
              <a:rPr kumimoji="1" lang="zh-CN" altLang="en-US" sz="8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技术（如使用文心一言、豆包等）进行营销文案策划。</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en-US" altLang="zh-CN" sz="8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4. </a:t>
            </a:r>
            <a:r>
              <a:rPr kumimoji="1" lang="zh-CN" altLang="en-US" sz="8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画出该</a:t>
            </a:r>
            <a:r>
              <a:rPr kumimoji="1" lang="en-US" altLang="zh-CN" sz="8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APP</a:t>
            </a:r>
            <a:r>
              <a:rPr kumimoji="1" lang="zh-CN" altLang="en-US" sz="8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的商业画布图。</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en-US" altLang="zh-CN" sz="8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5. </a:t>
            </a:r>
            <a:r>
              <a:rPr kumimoji="1" lang="zh-CN" altLang="en-US" sz="8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提交实训报告（</a:t>
            </a:r>
            <a:r>
              <a:rPr kumimoji="1" lang="en-US" altLang="zh-CN" sz="8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2000</a:t>
            </a:r>
            <a:r>
              <a:rPr kumimoji="1" lang="zh-CN" altLang="en-US" sz="8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字以内），需包含数据图表、模型分析、策略结论；完成小组汇报</a:t>
            </a:r>
            <a:r>
              <a:rPr kumimoji="1" lang="en-US" altLang="zh-CN" sz="8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PPT</a:t>
            </a:r>
            <a:r>
              <a:rPr kumimoji="1" lang="zh-CN" altLang="en-US" sz="8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t>
            </a:r>
            <a:r>
              <a:rPr kumimoji="1" lang="en-US" altLang="zh-CN" sz="8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8-10</a:t>
            </a:r>
            <a:r>
              <a:rPr kumimoji="1" lang="zh-CN" altLang="en-US" sz="8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页），需展示文心一言或者豆包工具使用过程与核心结论。</a:t>
            </a:r>
          </a:p>
        </p:txBody>
      </p:sp>
      <p:sp>
        <p:nvSpPr>
          <p:cNvPr id="14" name="标题 1"/>
          <p:cNvSpPr txBox="1"/>
          <p:nvPr/>
        </p:nvSpPr>
        <p:spPr>
          <a:xfrm>
            <a:off x="3412449" y="2645139"/>
            <a:ext cx="449351" cy="449351"/>
          </a:xfrm>
          <a:prstGeom prst="ellipse">
            <a:avLst/>
          </a:prstGeom>
          <a:gradFill>
            <a:gsLst>
              <a:gs pos="0">
                <a:schemeClr val="accent1">
                  <a:lumMod val="20000"/>
                  <a:lumOff val="80000"/>
                </a:schemeClr>
              </a:gs>
              <a:gs pos="55000">
                <a:schemeClr val="accent1"/>
              </a:gs>
            </a:gsLst>
            <a:lin ang="5400000" scaled="0"/>
          </a:gra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15" name="标题 1"/>
          <p:cNvSpPr txBox="1"/>
          <p:nvPr/>
        </p:nvSpPr>
        <p:spPr>
          <a:xfrm>
            <a:off x="3427211" y="2696690"/>
            <a:ext cx="419827" cy="346249"/>
          </a:xfrm>
          <a:prstGeom prst="rect">
            <a:avLst/>
          </a:prstGeom>
          <a:noFill/>
          <a:ln>
            <a:noFill/>
          </a:ln>
        </p:spPr>
        <p:txBody>
          <a:bodyPr vert="horz" wrap="none" lIns="68580" tIns="34290" rIns="68580" bIns="34290" rtlCol="0" anchor="t"/>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en-US" altLang="zh-CN" sz="1800" b="0" i="0" u="none" strike="noStrike" kern="1200" cap="none" spc="0" normalizeH="0" baseline="0" noProof="0" dirty="0">
                <a:ln w="12700">
                  <a:noFill/>
                </a:ln>
                <a:solidFill>
                  <a:srgbClr val="FFFFFF">
                    <a:alpha val="100000"/>
                  </a:srgbClr>
                </a:solidFill>
                <a:effectLst/>
                <a:uLnTx/>
                <a:uFillTx/>
                <a:latin typeface="OPPOSans H"/>
                <a:ea typeface="OPPOSans H"/>
                <a:cs typeface="OPPOSans H"/>
              </a:rPr>
              <a:t>02</a:t>
            </a:r>
            <a:endParaRPr kumimoji="1" lang="zh-CN" altLang="en-US" sz="1350" b="0" i="0" u="none" strike="noStrike" kern="1200" cap="none" spc="0" normalizeH="0" baseline="0" noProof="0" dirty="0">
              <a:ln>
                <a:noFill/>
              </a:ln>
              <a:solidFill>
                <a:prstClr val="black"/>
              </a:solidFill>
              <a:effectLst/>
              <a:uLnTx/>
              <a:uFillTx/>
              <a:latin typeface="Calibri"/>
              <a:ea typeface="+mn-ea"/>
              <a:cs typeface="+mn-cs"/>
            </a:endParaRPr>
          </a:p>
        </p:txBody>
      </p:sp>
      <p:pic>
        <p:nvPicPr>
          <p:cNvPr id="16" name="图片 15"/>
          <p:cNvPicPr>
            <a:picLocks noChangeAspect="1"/>
          </p:cNvPicPr>
          <p:nvPr/>
        </p:nvPicPr>
        <p:blipFill>
          <a:blip r:embed="rId2">
            <a:alphaModFix/>
          </a:blip>
          <a:srcRect/>
          <a:stretch>
            <a:fillRect/>
          </a:stretch>
        </p:blipFill>
        <p:spPr>
          <a:xfrm>
            <a:off x="1112563" y="1934080"/>
            <a:ext cx="1751873" cy="1751873"/>
          </a:xfrm>
          <a:custGeom>
            <a:avLst/>
            <a:gdLst/>
            <a:ahLst/>
            <a:cxnLst/>
            <a:rect l="l" t="t" r="r" b="b"/>
            <a:pathLst>
              <a:path w="2336800" h="2336800">
                <a:moveTo>
                  <a:pt x="1167916" y="0"/>
                </a:moveTo>
                <a:cubicBezTo>
                  <a:pt x="1812937" y="0"/>
                  <a:pt x="2335831" y="522894"/>
                  <a:pt x="2335831" y="1167916"/>
                </a:cubicBezTo>
                <a:cubicBezTo>
                  <a:pt x="2335831" y="1812937"/>
                  <a:pt x="1812937" y="2335831"/>
                  <a:pt x="1167916" y="2335831"/>
                </a:cubicBezTo>
                <a:cubicBezTo>
                  <a:pt x="522894" y="2335831"/>
                  <a:pt x="0" y="1812937"/>
                  <a:pt x="0" y="1167916"/>
                </a:cubicBezTo>
                <a:cubicBezTo>
                  <a:pt x="0" y="522894"/>
                  <a:pt x="522894" y="0"/>
                  <a:pt x="1167916" y="0"/>
                </a:cubicBezTo>
                <a:close/>
              </a:path>
            </a:pathLst>
          </a:custGeom>
          <a:noFill/>
          <a:ln>
            <a:noFill/>
          </a:ln>
        </p:spPr>
      </p:pic>
      <p:sp>
        <p:nvSpPr>
          <p:cNvPr id="17" name="标题 1"/>
          <p:cNvSpPr txBox="1"/>
          <p:nvPr/>
        </p:nvSpPr>
        <p:spPr>
          <a:xfrm>
            <a:off x="224303" y="240659"/>
            <a:ext cx="3371850" cy="423863"/>
          </a:xfrm>
          <a:prstGeom prst="rect">
            <a:avLst/>
          </a:prstGeom>
          <a:gradFill>
            <a:gsLst>
              <a:gs pos="0">
                <a:schemeClr val="bg1">
                  <a:lumMod val="95000"/>
                </a:schemeClr>
              </a:gs>
              <a:gs pos="80000">
                <a:schemeClr val="bg1"/>
              </a:gs>
            </a:gsLst>
            <a:lin ang="0" scaled="0"/>
          </a:gra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18" name="标题 1"/>
          <p:cNvSpPr txBox="1"/>
          <p:nvPr/>
        </p:nvSpPr>
        <p:spPr>
          <a:xfrm>
            <a:off x="444600" y="299434"/>
            <a:ext cx="8143875" cy="351000"/>
          </a:xfrm>
          <a:prstGeom prst="rect">
            <a:avLst/>
          </a:prstGeom>
          <a:noFill/>
          <a:ln>
            <a:noFill/>
          </a:ln>
        </p:spPr>
        <p:txBody>
          <a:bodyPr vert="horz" wrap="square" lIns="0" tIns="0" rIns="0" bIns="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en-US" altLang="zh-CN" sz="2100" b="0" i="0" u="none" strike="noStrike" kern="1200" cap="none" spc="0" normalizeH="0" baseline="0" noProof="0" dirty="0" err="1">
                <a:ln w="12700">
                  <a:noFill/>
                </a:ln>
                <a:solidFill>
                  <a:srgbClr val="262626">
                    <a:alpha val="100000"/>
                  </a:srgbClr>
                </a:solidFill>
                <a:effectLst/>
                <a:uLnTx/>
                <a:uFillTx/>
                <a:latin typeface="Source Han Sans CN Bold"/>
                <a:ea typeface="Source Han Sans CN Bold"/>
                <a:cs typeface="Source Han Sans CN Bold"/>
              </a:rPr>
              <a:t>练习</a:t>
            </a:r>
            <a:r>
              <a:rPr kumimoji="1" lang="en-US" altLang="zh-CN" sz="2100" b="0" i="0" u="none" strike="noStrike" kern="1200" cap="none" spc="0" normalizeH="0" baseline="0" noProof="0" dirty="0">
                <a:ln w="12700">
                  <a:noFill/>
                </a:ln>
                <a:solidFill>
                  <a:srgbClr val="262626">
                    <a:alpha val="100000"/>
                  </a:srgbClr>
                </a:solidFill>
                <a:effectLst/>
                <a:uLnTx/>
                <a:uFillTx/>
                <a:latin typeface="Source Han Sans CN Bold"/>
                <a:ea typeface="Source Han Sans CN Bold"/>
                <a:cs typeface="Source Han Sans CN Bold"/>
              </a:rPr>
              <a:t>：</a:t>
            </a:r>
            <a:r>
              <a:rPr kumimoji="1" lang="zh-CN" altLang="en-US" sz="2100" b="0" i="0" u="none" strike="noStrike" kern="1200" cap="none" spc="0" normalizeH="0" baseline="0" noProof="0" dirty="0">
                <a:ln w="12700">
                  <a:noFill/>
                </a:ln>
                <a:solidFill>
                  <a:srgbClr val="262626">
                    <a:alpha val="100000"/>
                  </a:srgbClr>
                </a:solidFill>
                <a:effectLst/>
                <a:uLnTx/>
                <a:uFillTx/>
                <a:latin typeface="Source Han Sans CN Bold"/>
                <a:ea typeface="Source Han Sans CN Bold"/>
                <a:cs typeface="Source Han Sans CN Bold"/>
              </a:rPr>
              <a:t>苏信二手交易</a:t>
            </a:r>
            <a:r>
              <a:rPr kumimoji="1" lang="en-US" altLang="zh-CN" sz="2100" b="0" i="0" u="none" strike="noStrike" kern="1200" cap="none" spc="0" normalizeH="0" baseline="0" noProof="0" dirty="0">
                <a:ln w="12700">
                  <a:noFill/>
                </a:ln>
                <a:solidFill>
                  <a:srgbClr val="262626">
                    <a:alpha val="100000"/>
                  </a:srgbClr>
                </a:solidFill>
                <a:effectLst/>
                <a:uLnTx/>
                <a:uFillTx/>
                <a:latin typeface="Source Han Sans CN Bold"/>
                <a:ea typeface="Source Han Sans CN Bold"/>
                <a:cs typeface="Source Han Sans CN Bold"/>
              </a:rPr>
              <a:t>APP</a:t>
            </a:r>
            <a:r>
              <a:rPr kumimoji="1" lang="zh-CN" altLang="en-US" sz="2100" b="0" i="0" u="none" strike="noStrike" kern="1200" cap="none" spc="0" normalizeH="0" baseline="0" noProof="0" dirty="0">
                <a:ln w="12700">
                  <a:noFill/>
                </a:ln>
                <a:solidFill>
                  <a:srgbClr val="262626">
                    <a:alpha val="100000"/>
                  </a:srgbClr>
                </a:solidFill>
                <a:effectLst/>
                <a:uLnTx/>
                <a:uFillTx/>
                <a:latin typeface="Source Han Sans CN Bold"/>
                <a:ea typeface="Source Han Sans CN Bold"/>
                <a:cs typeface="Source Han Sans CN Bold"/>
              </a:rPr>
              <a:t>产品发布与推广</a:t>
            </a:r>
            <a:endParaRPr kumimoji="1" lang="zh-CN" altLang="en-US" sz="1350" b="0"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标题 1"/>
          <p:cNvSpPr txBox="1"/>
          <p:nvPr/>
        </p:nvSpPr>
        <p:spPr>
          <a:xfrm rot="5400000">
            <a:off x="-342900" y="85725"/>
            <a:ext cx="685800" cy="685800"/>
          </a:xfrm>
          <a:prstGeom prst="blockArc">
            <a:avLst>
              <a:gd name="adj1" fmla="val 10800000"/>
              <a:gd name="adj2" fmla="val 0"/>
              <a:gd name="adj3" fmla="val 28546"/>
            </a:avLst>
          </a:prstGeom>
          <a:solidFill>
            <a:schemeClr val="accent1"/>
          </a:soli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p:nvPr/>
        </p:nvSpPr>
        <p:spPr>
          <a:xfrm>
            <a:off x="0" y="0"/>
            <a:ext cx="9144000" cy="5143500"/>
          </a:xfrm>
          <a:prstGeom prst="rect">
            <a:avLst/>
          </a:prstGeom>
          <a:gradFill>
            <a:gsLst>
              <a:gs pos="0">
                <a:schemeClr val="accent1">
                  <a:lumMod val="20000"/>
                  <a:lumOff val="80000"/>
                  <a:alpha val="25000"/>
                </a:schemeClr>
              </a:gs>
              <a:gs pos="85000">
                <a:schemeClr val="bg1">
                  <a:alpha val="0"/>
                </a:schemeClr>
              </a:gs>
            </a:gsLst>
            <a:lin ang="16200000" scaled="0"/>
          </a:gra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3" name="标题 1"/>
          <p:cNvSpPr txBox="1"/>
          <p:nvPr/>
        </p:nvSpPr>
        <p:spPr>
          <a:xfrm>
            <a:off x="982358" y="1803875"/>
            <a:ext cx="2012282" cy="2012282"/>
          </a:xfrm>
          <a:prstGeom prst="ellipse">
            <a:avLst/>
          </a:prstGeom>
          <a:solidFill>
            <a:schemeClr val="accent1"/>
          </a:soli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4" name="标题 1"/>
          <p:cNvSpPr txBox="1"/>
          <p:nvPr/>
        </p:nvSpPr>
        <p:spPr>
          <a:xfrm>
            <a:off x="737215" y="1558732"/>
            <a:ext cx="2502569" cy="2502569"/>
          </a:xfrm>
          <a:prstGeom prst="ellipse">
            <a:avLst/>
          </a:prstGeom>
          <a:noFill/>
          <a:ln w="6350" cap="sq">
            <a:solidFill>
              <a:schemeClr val="accent2"/>
            </a:solid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5" name="标题 1"/>
          <p:cNvSpPr txBox="1"/>
          <p:nvPr/>
        </p:nvSpPr>
        <p:spPr>
          <a:xfrm>
            <a:off x="332152" y="1153669"/>
            <a:ext cx="3312695" cy="3312695"/>
          </a:xfrm>
          <a:prstGeom prst="ellipse">
            <a:avLst/>
          </a:prstGeom>
          <a:noFill/>
          <a:ln w="6350" cap="sq">
            <a:gradFill>
              <a:gsLst>
                <a:gs pos="39000">
                  <a:schemeClr val="accent1">
                    <a:lumMod val="5000"/>
                    <a:lumOff val="95000"/>
                    <a:alpha val="0"/>
                  </a:schemeClr>
                </a:gs>
                <a:gs pos="100000">
                  <a:schemeClr val="accent1"/>
                </a:gs>
              </a:gsLst>
              <a:lin ang="0" scaled="0"/>
            </a:grad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6" name="标题 1"/>
          <p:cNvSpPr txBox="1"/>
          <p:nvPr/>
        </p:nvSpPr>
        <p:spPr>
          <a:xfrm>
            <a:off x="630661" y="3255136"/>
            <a:ext cx="449351" cy="449351"/>
          </a:xfrm>
          <a:prstGeom prst="ellipse">
            <a:avLst/>
          </a:prstGeom>
          <a:solidFill>
            <a:schemeClr val="accent2"/>
          </a:soli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7" name="标题 1"/>
          <p:cNvSpPr txBox="1"/>
          <p:nvPr/>
        </p:nvSpPr>
        <p:spPr>
          <a:xfrm>
            <a:off x="730406" y="3354882"/>
            <a:ext cx="249858" cy="249858"/>
          </a:xfrm>
          <a:custGeom>
            <a:avLst/>
            <a:gdLst>
              <a:gd name="connsiteX0" fmla="*/ 457070 w 720001"/>
              <a:gd name="connsiteY0" fmla="*/ 57166 h 720001"/>
              <a:gd name="connsiteX1" fmla="*/ 457070 w 720001"/>
              <a:gd name="connsiteY1" fmla="*/ 263017 h 720001"/>
              <a:gd name="connsiteX2" fmla="*/ 662921 w 720001"/>
              <a:gd name="connsiteY2" fmla="*/ 263017 h 720001"/>
              <a:gd name="connsiteX3" fmla="*/ 647393 w 720001"/>
              <a:gd name="connsiteY3" fmla="*/ 212704 h 720001"/>
              <a:gd name="connsiteX4" fmla="*/ 591008 w 720001"/>
              <a:gd name="connsiteY4" fmla="*/ 129079 h 720001"/>
              <a:gd name="connsiteX5" fmla="*/ 507383 w 720001"/>
              <a:gd name="connsiteY5" fmla="*/ 72694 h 720001"/>
              <a:gd name="connsiteX6" fmla="*/ 457070 w 720001"/>
              <a:gd name="connsiteY6" fmla="*/ 57166 h 720001"/>
              <a:gd name="connsiteX7" fmla="*/ 307952 w 720001"/>
              <a:gd name="connsiteY7" fmla="*/ 56386 h 720001"/>
              <a:gd name="connsiteX8" fmla="*/ 240115 w 720001"/>
              <a:gd name="connsiteY8" fmla="*/ 76251 h 720001"/>
              <a:gd name="connsiteX9" fmla="*/ 142092 w 720001"/>
              <a:gd name="connsiteY9" fmla="*/ 142179 h 720001"/>
              <a:gd name="connsiteX10" fmla="*/ 76077 w 720001"/>
              <a:gd name="connsiteY10" fmla="*/ 240116 h 720001"/>
              <a:gd name="connsiteX11" fmla="*/ 51874 w 720001"/>
              <a:gd name="connsiteY11" fmla="*/ 360000 h 720001"/>
              <a:gd name="connsiteX12" fmla="*/ 76077 w 720001"/>
              <a:gd name="connsiteY12" fmla="*/ 479885 h 720001"/>
              <a:gd name="connsiteX13" fmla="*/ 142092 w 720001"/>
              <a:gd name="connsiteY13" fmla="*/ 577822 h 720001"/>
              <a:gd name="connsiteX14" fmla="*/ 240029 w 720001"/>
              <a:gd name="connsiteY14" fmla="*/ 643837 h 720001"/>
              <a:gd name="connsiteX15" fmla="*/ 359913 w 720001"/>
              <a:gd name="connsiteY15" fmla="*/ 668039 h 720001"/>
              <a:gd name="connsiteX16" fmla="*/ 479798 w 720001"/>
              <a:gd name="connsiteY16" fmla="*/ 643837 h 720001"/>
              <a:gd name="connsiteX17" fmla="*/ 577735 w 720001"/>
              <a:gd name="connsiteY17" fmla="*/ 577822 h 720001"/>
              <a:gd name="connsiteX18" fmla="*/ 643750 w 720001"/>
              <a:gd name="connsiteY18" fmla="*/ 479885 h 720001"/>
              <a:gd name="connsiteX19" fmla="*/ 663615 w 720001"/>
              <a:gd name="connsiteY19" fmla="*/ 412049 h 720001"/>
              <a:gd name="connsiteX20" fmla="*/ 360000 w 720001"/>
              <a:gd name="connsiteY20" fmla="*/ 412049 h 720001"/>
              <a:gd name="connsiteX21" fmla="*/ 307952 w 720001"/>
              <a:gd name="connsiteY21" fmla="*/ 360000 h 720001"/>
              <a:gd name="connsiteX22" fmla="*/ 405022 w 720001"/>
              <a:gd name="connsiteY22" fmla="*/ 0 h 720001"/>
              <a:gd name="connsiteX23" fmla="*/ 720001 w 720001"/>
              <a:gd name="connsiteY23" fmla="*/ 314979 h 720001"/>
              <a:gd name="connsiteX24" fmla="*/ 405022 w 720001"/>
              <a:gd name="connsiteY24" fmla="*/ 314979 h 720001"/>
              <a:gd name="connsiteX25" fmla="*/ 360000 w 720001"/>
              <a:gd name="connsiteY25" fmla="*/ 0 h 720001"/>
              <a:gd name="connsiteX26" fmla="*/ 360000 w 720001"/>
              <a:gd name="connsiteY26" fmla="*/ 360000 h 720001"/>
              <a:gd name="connsiteX27" fmla="*/ 720001 w 720001"/>
              <a:gd name="connsiteY27" fmla="*/ 360000 h 720001"/>
              <a:gd name="connsiteX28" fmla="*/ 360000 w 720001"/>
              <a:gd name="connsiteY28" fmla="*/ 720001 h 720001"/>
              <a:gd name="connsiteX29" fmla="*/ 0 w 720001"/>
              <a:gd name="connsiteY29" fmla="*/ 360000 h 720001"/>
              <a:gd name="connsiteX30" fmla="*/ 360000 w 720001"/>
              <a:gd name="connsiteY30" fmla="*/ 0 h 720001"/>
            </a:gdLst>
            <a:ahLst/>
            <a:cxnLst/>
            <a:rect l="l" t="t" r="r" b="b"/>
            <a:pathLst>
              <a:path w="720001" h="720001">
                <a:moveTo>
                  <a:pt x="457070" y="57166"/>
                </a:moveTo>
                <a:lnTo>
                  <a:pt x="457070" y="263017"/>
                </a:lnTo>
                <a:lnTo>
                  <a:pt x="662921" y="263017"/>
                </a:lnTo>
                <a:cubicBezTo>
                  <a:pt x="659451" y="245755"/>
                  <a:pt x="654246" y="229012"/>
                  <a:pt x="647393" y="212704"/>
                </a:cubicBezTo>
                <a:cubicBezTo>
                  <a:pt x="634121" y="181388"/>
                  <a:pt x="615210" y="153282"/>
                  <a:pt x="591008" y="129079"/>
                </a:cubicBezTo>
                <a:cubicBezTo>
                  <a:pt x="566806" y="104877"/>
                  <a:pt x="538699" y="85966"/>
                  <a:pt x="507383" y="72694"/>
                </a:cubicBezTo>
                <a:cubicBezTo>
                  <a:pt x="491075" y="65755"/>
                  <a:pt x="474246" y="60636"/>
                  <a:pt x="457070" y="57166"/>
                </a:cubicBezTo>
                <a:close/>
                <a:moveTo>
                  <a:pt x="307952" y="56386"/>
                </a:moveTo>
                <a:cubicBezTo>
                  <a:pt x="284703" y="60376"/>
                  <a:pt x="262062" y="66969"/>
                  <a:pt x="240115" y="76251"/>
                </a:cubicBezTo>
                <a:cubicBezTo>
                  <a:pt x="203508" y="91778"/>
                  <a:pt x="170544" y="113986"/>
                  <a:pt x="142092" y="142179"/>
                </a:cubicBezTo>
                <a:cubicBezTo>
                  <a:pt x="113812" y="170545"/>
                  <a:pt x="91605" y="203422"/>
                  <a:pt x="76077" y="240116"/>
                </a:cubicBezTo>
                <a:cubicBezTo>
                  <a:pt x="60029" y="278111"/>
                  <a:pt x="51874" y="318362"/>
                  <a:pt x="51874" y="360000"/>
                </a:cubicBezTo>
                <a:cubicBezTo>
                  <a:pt x="51874" y="401639"/>
                  <a:pt x="60029" y="441976"/>
                  <a:pt x="76077" y="479885"/>
                </a:cubicBezTo>
                <a:cubicBezTo>
                  <a:pt x="91605" y="516579"/>
                  <a:pt x="113812" y="549543"/>
                  <a:pt x="142092" y="577822"/>
                </a:cubicBezTo>
                <a:cubicBezTo>
                  <a:pt x="170458" y="606102"/>
                  <a:pt x="203335" y="628309"/>
                  <a:pt x="240029" y="643837"/>
                </a:cubicBezTo>
                <a:cubicBezTo>
                  <a:pt x="278024" y="659885"/>
                  <a:pt x="318275" y="668039"/>
                  <a:pt x="359913" y="668039"/>
                </a:cubicBezTo>
                <a:cubicBezTo>
                  <a:pt x="401552" y="668039"/>
                  <a:pt x="441890" y="659885"/>
                  <a:pt x="479798" y="643837"/>
                </a:cubicBezTo>
                <a:cubicBezTo>
                  <a:pt x="516492" y="628309"/>
                  <a:pt x="549456" y="606102"/>
                  <a:pt x="577735" y="577822"/>
                </a:cubicBezTo>
                <a:cubicBezTo>
                  <a:pt x="606015" y="549456"/>
                  <a:pt x="628222" y="516579"/>
                  <a:pt x="643750" y="479885"/>
                </a:cubicBezTo>
                <a:cubicBezTo>
                  <a:pt x="653032" y="457938"/>
                  <a:pt x="659625" y="435297"/>
                  <a:pt x="663615" y="412049"/>
                </a:cubicBezTo>
                <a:lnTo>
                  <a:pt x="360000" y="412049"/>
                </a:lnTo>
                <a:cubicBezTo>
                  <a:pt x="331287" y="412049"/>
                  <a:pt x="307952" y="388714"/>
                  <a:pt x="307952" y="360000"/>
                </a:cubicBezTo>
                <a:close/>
                <a:moveTo>
                  <a:pt x="405022" y="0"/>
                </a:moveTo>
                <a:cubicBezTo>
                  <a:pt x="578950" y="0"/>
                  <a:pt x="720001" y="141051"/>
                  <a:pt x="720001" y="314979"/>
                </a:cubicBezTo>
                <a:lnTo>
                  <a:pt x="405022" y="314979"/>
                </a:lnTo>
                <a:close/>
                <a:moveTo>
                  <a:pt x="360000" y="0"/>
                </a:moveTo>
                <a:lnTo>
                  <a:pt x="360000" y="360000"/>
                </a:lnTo>
                <a:lnTo>
                  <a:pt x="720001" y="360000"/>
                </a:lnTo>
                <a:cubicBezTo>
                  <a:pt x="720001" y="558825"/>
                  <a:pt x="558824" y="720001"/>
                  <a:pt x="360000" y="720001"/>
                </a:cubicBezTo>
                <a:cubicBezTo>
                  <a:pt x="161176" y="720001"/>
                  <a:pt x="0" y="558825"/>
                  <a:pt x="0" y="360000"/>
                </a:cubicBezTo>
                <a:cubicBezTo>
                  <a:pt x="0" y="161176"/>
                  <a:pt x="161176" y="0"/>
                  <a:pt x="360000" y="0"/>
                </a:cubicBezTo>
                <a:close/>
              </a:path>
            </a:pathLst>
          </a:custGeom>
          <a:solidFill>
            <a:schemeClr val="bg1"/>
          </a:solidFill>
          <a:ln w="1860" cap="flat">
            <a:noFill/>
            <a:miter/>
          </a:ln>
        </p:spPr>
        <p:txBody>
          <a:bodyPr vert="horz" wrap="square" lIns="68580" tIns="34290" rIns="68580" bIns="3429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8" name="标题 1"/>
          <p:cNvSpPr txBox="1"/>
          <p:nvPr/>
        </p:nvSpPr>
        <p:spPr>
          <a:xfrm>
            <a:off x="3375862" y="1289056"/>
            <a:ext cx="4651539" cy="253916"/>
          </a:xfrm>
          <a:prstGeom prst="rect">
            <a:avLst/>
          </a:prstGeom>
          <a:noFill/>
          <a:ln>
            <a:noFill/>
          </a:ln>
        </p:spPr>
        <p:txBody>
          <a:bodyPr vert="horz" wrap="square" lIns="68580" tIns="34290" rIns="68580" bIns="34290" rtlCol="0" anchor="t"/>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zh-CN" altLang="en-US" sz="1200" b="0" i="0" u="none" strike="noStrike" kern="1200" cap="none" spc="0" normalizeH="0" baseline="0" noProof="0" dirty="0">
                <a:ln w="12700">
                  <a:noFill/>
                </a:ln>
                <a:gradFill>
                  <a:gsLst>
                    <a:gs pos="0">
                      <a:srgbClr val="D8D8F7">
                        <a:alpha val="100000"/>
                      </a:srgbClr>
                    </a:gs>
                    <a:gs pos="55000">
                      <a:srgbClr val="3D3ED7">
                        <a:alpha val="100000"/>
                      </a:srgbClr>
                    </a:gs>
                  </a:gsLst>
                  <a:lin ang="5400000" scaled="0"/>
                </a:gradFill>
                <a:effectLst/>
                <a:uLnTx/>
                <a:uFillTx/>
                <a:latin typeface="Source Han Sans CN Bold"/>
                <a:ea typeface="Source Han Sans CN Bold"/>
                <a:cs typeface="Source Han Sans CN Bold"/>
              </a:rPr>
              <a:t>实训思路</a:t>
            </a:r>
            <a:endParaRPr kumimoji="1" lang="zh-CN" altLang="en-US" sz="135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标题 1"/>
          <p:cNvSpPr txBox="1"/>
          <p:nvPr/>
        </p:nvSpPr>
        <p:spPr>
          <a:xfrm>
            <a:off x="3681484" y="1559889"/>
            <a:ext cx="5192692" cy="3284177"/>
          </a:xfrm>
          <a:prstGeom prst="rect">
            <a:avLst/>
          </a:prstGeom>
          <a:noFill/>
          <a:ln>
            <a:noFill/>
          </a:ln>
        </p:spPr>
        <p:txBody>
          <a:bodyPr vert="horz" wrap="square" lIns="68580" tIns="34290" rIns="68580" bIns="34290" rtlCol="0" anchor="t"/>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1" lang="en-US" altLang="zh-CN" sz="1000" b="1"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1. </a:t>
            </a:r>
            <a:r>
              <a:rPr kumimoji="1" lang="zh-CN" altLang="en-US" sz="1000" b="1"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完成产品发布</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t>
            </a:r>
            <a:r>
              <a:rPr kumimoji="1" lang="en-US" altLang="zh-CN"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1</a:t>
            </a: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）对比华为、小米商店的上架规则，用</a:t>
            </a:r>
            <a:r>
              <a:rPr kumimoji="1" lang="en-US" altLang="zh-CN"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ASO</a:t>
            </a: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工具（如蝉大师）分析竞品关键词（关键词：“校园二手”“课本回收”）设计一份该</a:t>
            </a:r>
            <a:r>
              <a:rPr kumimoji="1" lang="en-US" altLang="zh-CN"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APP</a:t>
            </a: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的应用商店上架清单（含主副标题</a:t>
            </a:r>
            <a:r>
              <a:rPr kumimoji="1" lang="en-US" altLang="zh-CN"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t>
            </a: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图标</a:t>
            </a:r>
            <a:r>
              <a:rPr kumimoji="1" lang="en-US" altLang="zh-CN"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t>
            </a: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预览视频脚本）；</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t>
            </a:r>
            <a:r>
              <a:rPr kumimoji="1" lang="en-US" altLang="zh-CN"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2</a:t>
            </a: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）制定该</a:t>
            </a:r>
            <a:r>
              <a:rPr kumimoji="1" lang="en-US" altLang="zh-CN"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APP</a:t>
            </a: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的推广渠道（</a:t>
            </a:r>
            <a:r>
              <a:rPr kumimoji="1" lang="en-US" altLang="zh-CN"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3</a:t>
            </a: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个），并借助</a:t>
            </a:r>
            <a:r>
              <a:rPr kumimoji="1" lang="en-US" altLang="zh-CN"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AIGC</a:t>
            </a: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工具（如文心一言、豆包等）制定该产品的推广策略；</a:t>
            </a:r>
          </a:p>
          <a:p>
            <a:pPr>
              <a:lnSpc>
                <a:spcPct val="150000"/>
              </a:lnSpc>
              <a:defRPr/>
            </a:pPr>
            <a:r>
              <a:rPr kumimoji="1" lang="en-US" altLang="zh-CN" sz="1000" b="1" dirty="0">
                <a:ln w="12700">
                  <a:noFill/>
                </a:ln>
                <a:solidFill>
                  <a:srgbClr val="262626">
                    <a:alpha val="100000"/>
                  </a:srgbClr>
                </a:solidFill>
                <a:latin typeface="思源黑体 CN Normal" panose="020B0400000000000000" pitchFamily="34" charset="-122"/>
                <a:ea typeface="思源黑体 CN Normal" panose="020B0400000000000000" pitchFamily="34" charset="-122"/>
              </a:rPr>
              <a:t>2. </a:t>
            </a:r>
            <a:r>
              <a:rPr kumimoji="1" lang="zh-CN" altLang="en-US" sz="1000" b="1" dirty="0">
                <a:ln w="12700">
                  <a:noFill/>
                </a:ln>
                <a:solidFill>
                  <a:srgbClr val="262626">
                    <a:alpha val="100000"/>
                  </a:srgbClr>
                </a:solidFill>
                <a:latin typeface="思源黑体 CN Normal" panose="020B0400000000000000" pitchFamily="34" charset="-122"/>
                <a:ea typeface="思源黑体 CN Normal" panose="020B0400000000000000" pitchFamily="34" charset="-122"/>
              </a:rPr>
              <a:t>开展产品运营分析</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t>
            </a:r>
            <a:r>
              <a:rPr kumimoji="1" lang="en-US" altLang="zh-CN"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1</a:t>
            </a: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）绘制该</a:t>
            </a:r>
            <a:r>
              <a:rPr kumimoji="1" lang="en-US" altLang="zh-CN"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APP</a:t>
            </a: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产品的商业画布图；</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t>
            </a:r>
            <a:r>
              <a:rPr kumimoji="1" lang="en-US" altLang="zh-CN"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2</a:t>
            </a: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）策划推广活动，并进行用户增长数据分析；</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t>
            </a:r>
            <a:r>
              <a:rPr kumimoji="1" lang="en-US" altLang="zh-CN"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3</a:t>
            </a: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）使用豆包生成数据化运营分析图表。</a:t>
            </a:r>
          </a:p>
        </p:txBody>
      </p:sp>
      <p:sp>
        <p:nvSpPr>
          <p:cNvPr id="10" name="标题 1"/>
          <p:cNvSpPr txBox="1"/>
          <p:nvPr/>
        </p:nvSpPr>
        <p:spPr>
          <a:xfrm>
            <a:off x="2911749" y="1264645"/>
            <a:ext cx="449351" cy="449351"/>
          </a:xfrm>
          <a:prstGeom prst="ellipse">
            <a:avLst/>
          </a:prstGeom>
          <a:gradFill>
            <a:gsLst>
              <a:gs pos="0">
                <a:schemeClr val="accent1">
                  <a:lumMod val="20000"/>
                  <a:lumOff val="80000"/>
                </a:schemeClr>
              </a:gs>
              <a:gs pos="55000">
                <a:schemeClr val="accent1"/>
              </a:gs>
            </a:gsLst>
            <a:lin ang="5400000" scaled="0"/>
          </a:gra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11" name="标题 1"/>
          <p:cNvSpPr txBox="1"/>
          <p:nvPr/>
        </p:nvSpPr>
        <p:spPr>
          <a:xfrm>
            <a:off x="2926511" y="1316196"/>
            <a:ext cx="419827" cy="346249"/>
          </a:xfrm>
          <a:prstGeom prst="rect">
            <a:avLst/>
          </a:prstGeom>
          <a:noFill/>
          <a:ln>
            <a:noFill/>
          </a:ln>
        </p:spPr>
        <p:txBody>
          <a:bodyPr vert="horz" wrap="none" lIns="68580" tIns="34290" rIns="68580" bIns="34290" rtlCol="0" anchor="t"/>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en-US" altLang="zh-CN" sz="1800" b="0" i="0" u="none" strike="noStrike" kern="1200" cap="none" spc="0" normalizeH="0" baseline="0" noProof="0" dirty="0">
                <a:ln w="12700">
                  <a:noFill/>
                </a:ln>
                <a:solidFill>
                  <a:srgbClr val="FFFFFF">
                    <a:alpha val="100000"/>
                  </a:srgbClr>
                </a:solidFill>
                <a:effectLst/>
                <a:uLnTx/>
                <a:uFillTx/>
                <a:latin typeface="OPPOSans H"/>
                <a:ea typeface="OPPOSans H"/>
                <a:cs typeface="OPPOSans H"/>
              </a:rPr>
              <a:t>03</a:t>
            </a:r>
            <a:endParaRPr kumimoji="1" lang="zh-CN" altLang="en-US" sz="1350" b="0" i="0" u="none" strike="noStrike" kern="1200" cap="none" spc="0" normalizeH="0" baseline="0" noProof="0" dirty="0">
              <a:ln>
                <a:noFill/>
              </a:ln>
              <a:solidFill>
                <a:prstClr val="black"/>
              </a:solidFill>
              <a:effectLst/>
              <a:uLnTx/>
              <a:uFillTx/>
              <a:latin typeface="Calibri"/>
              <a:ea typeface="+mn-ea"/>
              <a:cs typeface="+mn-cs"/>
            </a:endParaRPr>
          </a:p>
        </p:txBody>
      </p:sp>
      <p:pic>
        <p:nvPicPr>
          <p:cNvPr id="16" name="图片 15"/>
          <p:cNvPicPr>
            <a:picLocks noChangeAspect="1"/>
          </p:cNvPicPr>
          <p:nvPr/>
        </p:nvPicPr>
        <p:blipFill>
          <a:blip r:embed="rId2">
            <a:alphaModFix/>
          </a:blip>
          <a:srcRect/>
          <a:stretch>
            <a:fillRect/>
          </a:stretch>
        </p:blipFill>
        <p:spPr>
          <a:xfrm>
            <a:off x="1112563" y="1934080"/>
            <a:ext cx="1751873" cy="1751873"/>
          </a:xfrm>
          <a:custGeom>
            <a:avLst/>
            <a:gdLst/>
            <a:ahLst/>
            <a:cxnLst/>
            <a:rect l="l" t="t" r="r" b="b"/>
            <a:pathLst>
              <a:path w="2336800" h="2336800">
                <a:moveTo>
                  <a:pt x="1167916" y="0"/>
                </a:moveTo>
                <a:cubicBezTo>
                  <a:pt x="1812937" y="0"/>
                  <a:pt x="2335831" y="522894"/>
                  <a:pt x="2335831" y="1167916"/>
                </a:cubicBezTo>
                <a:cubicBezTo>
                  <a:pt x="2335831" y="1812937"/>
                  <a:pt x="1812937" y="2335831"/>
                  <a:pt x="1167916" y="2335831"/>
                </a:cubicBezTo>
                <a:cubicBezTo>
                  <a:pt x="522894" y="2335831"/>
                  <a:pt x="0" y="1812937"/>
                  <a:pt x="0" y="1167916"/>
                </a:cubicBezTo>
                <a:cubicBezTo>
                  <a:pt x="0" y="522894"/>
                  <a:pt x="522894" y="0"/>
                  <a:pt x="1167916" y="0"/>
                </a:cubicBezTo>
                <a:close/>
              </a:path>
            </a:pathLst>
          </a:custGeom>
          <a:noFill/>
          <a:ln>
            <a:noFill/>
          </a:ln>
        </p:spPr>
      </p:pic>
      <p:sp>
        <p:nvSpPr>
          <p:cNvPr id="17" name="标题 1"/>
          <p:cNvSpPr txBox="1"/>
          <p:nvPr/>
        </p:nvSpPr>
        <p:spPr>
          <a:xfrm>
            <a:off x="224303" y="240659"/>
            <a:ext cx="3371850" cy="423863"/>
          </a:xfrm>
          <a:prstGeom prst="rect">
            <a:avLst/>
          </a:prstGeom>
          <a:gradFill>
            <a:gsLst>
              <a:gs pos="0">
                <a:schemeClr val="bg1">
                  <a:lumMod val="95000"/>
                </a:schemeClr>
              </a:gs>
              <a:gs pos="80000">
                <a:schemeClr val="bg1"/>
              </a:gs>
            </a:gsLst>
            <a:lin ang="0" scaled="0"/>
          </a:gra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18" name="标题 1"/>
          <p:cNvSpPr txBox="1"/>
          <p:nvPr/>
        </p:nvSpPr>
        <p:spPr>
          <a:xfrm>
            <a:off x="444600" y="299434"/>
            <a:ext cx="8143875" cy="351000"/>
          </a:xfrm>
          <a:prstGeom prst="rect">
            <a:avLst/>
          </a:prstGeom>
          <a:noFill/>
          <a:ln>
            <a:noFill/>
          </a:ln>
        </p:spPr>
        <p:txBody>
          <a:bodyPr vert="horz" wrap="square" lIns="0" tIns="0" rIns="0" bIns="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zh-CN" altLang="en-US" sz="2100" b="0" i="0" u="none" strike="noStrike" kern="1200" cap="none" spc="0" normalizeH="0" baseline="0" noProof="0" dirty="0">
                <a:ln w="12700">
                  <a:noFill/>
                </a:ln>
                <a:solidFill>
                  <a:srgbClr val="262626">
                    <a:alpha val="100000"/>
                  </a:srgbClr>
                </a:solidFill>
                <a:effectLst/>
                <a:uLnTx/>
                <a:uFillTx/>
                <a:latin typeface="Source Han Sans CN Bold"/>
                <a:ea typeface="Source Han Sans CN Bold"/>
                <a:cs typeface="Source Han Sans CN Bold"/>
              </a:rPr>
              <a:t>练习：苏信二手交易</a:t>
            </a:r>
            <a:r>
              <a:rPr kumimoji="1" lang="en-US" altLang="zh-CN" sz="2100" b="0" i="0" u="none" strike="noStrike" kern="1200" cap="none" spc="0" normalizeH="0" baseline="0" noProof="0" dirty="0">
                <a:ln w="12700">
                  <a:noFill/>
                </a:ln>
                <a:solidFill>
                  <a:srgbClr val="262626">
                    <a:alpha val="100000"/>
                  </a:srgbClr>
                </a:solidFill>
                <a:effectLst/>
                <a:uLnTx/>
                <a:uFillTx/>
                <a:latin typeface="Source Han Sans CN Bold"/>
                <a:ea typeface="Source Han Sans CN Bold"/>
                <a:cs typeface="Source Han Sans CN Bold"/>
              </a:rPr>
              <a:t>APP</a:t>
            </a:r>
            <a:r>
              <a:rPr kumimoji="1" lang="zh-CN" altLang="en-US" sz="2100" b="0" i="0" u="none" strike="noStrike" kern="1200" cap="none" spc="0" normalizeH="0" baseline="0" noProof="0" dirty="0">
                <a:ln w="12700">
                  <a:noFill/>
                </a:ln>
                <a:solidFill>
                  <a:srgbClr val="262626">
                    <a:alpha val="100000"/>
                  </a:srgbClr>
                </a:solidFill>
                <a:effectLst/>
                <a:uLnTx/>
                <a:uFillTx/>
                <a:latin typeface="Source Han Sans CN Bold"/>
                <a:ea typeface="Source Han Sans CN Bold"/>
                <a:cs typeface="Source Han Sans CN Bold"/>
              </a:rPr>
              <a:t>产品发布与推广</a:t>
            </a:r>
          </a:p>
        </p:txBody>
      </p:sp>
      <p:sp>
        <p:nvSpPr>
          <p:cNvPr id="19" name="标题 1"/>
          <p:cNvSpPr txBox="1"/>
          <p:nvPr/>
        </p:nvSpPr>
        <p:spPr>
          <a:xfrm rot="5400000">
            <a:off x="-342900" y="85725"/>
            <a:ext cx="685800" cy="685800"/>
          </a:xfrm>
          <a:prstGeom prst="blockArc">
            <a:avLst>
              <a:gd name="adj1" fmla="val 10800000"/>
              <a:gd name="adj2" fmla="val 0"/>
              <a:gd name="adj3" fmla="val 28546"/>
            </a:avLst>
          </a:prstGeom>
          <a:solidFill>
            <a:schemeClr val="accent1"/>
          </a:soli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450210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p:cNvPicPr>
            <a:picLocks noChangeAspect="1"/>
          </p:cNvPicPr>
          <p:nvPr/>
        </p:nvPicPr>
        <p:blipFill>
          <a:blip r:embed="rId2">
            <a:alphaModFix/>
          </a:blip>
          <a:stretch>
            <a:fillRect/>
          </a:stretch>
        </p:blipFill>
        <p:spPr>
          <a:xfrm>
            <a:off x="0" y="0"/>
            <a:ext cx="9144000" cy="5143500"/>
          </a:xfrm>
          <a:prstGeom prst="rect">
            <a:avLst/>
          </a:prstGeom>
        </p:spPr>
      </p:pic>
      <p:pic>
        <p:nvPicPr>
          <p:cNvPr id="2" name="图片 1"/>
          <p:cNvPicPr>
            <a:picLocks noChangeAspect="1"/>
          </p:cNvPicPr>
          <p:nvPr/>
        </p:nvPicPr>
        <p:blipFill>
          <a:blip r:embed="rId3">
            <a:alphaModFix/>
          </a:blip>
          <a:stretch>
            <a:fillRect/>
          </a:stretch>
        </p:blipFill>
        <p:spPr>
          <a:xfrm>
            <a:off x="3722460" y="3585846"/>
            <a:ext cx="745387" cy="745387"/>
          </a:xfrm>
          <a:prstGeom prst="rect">
            <a:avLst/>
          </a:prstGeom>
        </p:spPr>
      </p:pic>
      <p:pic>
        <p:nvPicPr>
          <p:cNvPr id="3" name="图片 2"/>
          <p:cNvPicPr>
            <a:picLocks noChangeAspect="1"/>
          </p:cNvPicPr>
          <p:nvPr/>
        </p:nvPicPr>
        <p:blipFill>
          <a:blip r:embed="rId4">
            <a:alphaModFix amt="8000"/>
          </a:blip>
          <a:stretch>
            <a:fillRect/>
          </a:stretch>
        </p:blipFill>
        <p:spPr>
          <a:xfrm>
            <a:off x="434197" y="1276826"/>
            <a:ext cx="3023482" cy="3023482"/>
          </a:xfrm>
          <a:prstGeom prst="rect">
            <a:avLst/>
          </a:prstGeom>
        </p:spPr>
      </p:pic>
      <p:pic>
        <p:nvPicPr>
          <p:cNvPr id="4" name="图片 3"/>
          <p:cNvPicPr>
            <a:picLocks noChangeAspect="1"/>
          </p:cNvPicPr>
          <p:nvPr/>
        </p:nvPicPr>
        <p:blipFill>
          <a:blip r:embed="rId5">
            <a:alphaModFix/>
          </a:blip>
          <a:stretch>
            <a:fillRect/>
          </a:stretch>
        </p:blipFill>
        <p:spPr>
          <a:xfrm rot="-1800000">
            <a:off x="7387488" y="-671486"/>
            <a:ext cx="1367566" cy="1344873"/>
          </a:xfrm>
          <a:prstGeom prst="rect">
            <a:avLst/>
          </a:prstGeom>
        </p:spPr>
      </p:pic>
      <p:pic>
        <p:nvPicPr>
          <p:cNvPr id="5" name="图片 4"/>
          <p:cNvPicPr>
            <a:picLocks noChangeAspect="1"/>
          </p:cNvPicPr>
          <p:nvPr/>
        </p:nvPicPr>
        <p:blipFill>
          <a:blip r:embed="rId6">
            <a:alphaModFix/>
          </a:blip>
          <a:stretch>
            <a:fillRect/>
          </a:stretch>
        </p:blipFill>
        <p:spPr>
          <a:xfrm>
            <a:off x="4262272" y="1581911"/>
            <a:ext cx="4089490" cy="2279174"/>
          </a:xfrm>
          <a:prstGeom prst="rect">
            <a:avLst/>
          </a:prstGeom>
        </p:spPr>
      </p:pic>
      <p:pic>
        <p:nvPicPr>
          <p:cNvPr id="6" name="图片 5"/>
          <p:cNvPicPr>
            <a:picLocks noChangeAspect="1"/>
          </p:cNvPicPr>
          <p:nvPr/>
        </p:nvPicPr>
        <p:blipFill>
          <a:blip r:embed="rId7">
            <a:alphaModFix/>
          </a:blip>
          <a:stretch>
            <a:fillRect/>
          </a:stretch>
        </p:blipFill>
        <p:spPr>
          <a:xfrm>
            <a:off x="897016" y="-150114"/>
            <a:ext cx="2097875" cy="4034376"/>
          </a:xfrm>
          <a:prstGeom prst="rect">
            <a:avLst/>
          </a:prstGeom>
        </p:spPr>
      </p:pic>
      <p:pic>
        <p:nvPicPr>
          <p:cNvPr id="7" name="图片 6"/>
          <p:cNvPicPr>
            <a:picLocks noChangeAspect="1"/>
          </p:cNvPicPr>
          <p:nvPr/>
        </p:nvPicPr>
        <p:blipFill>
          <a:blip r:embed="rId8">
            <a:alphaModFix amt="17000"/>
          </a:blip>
          <a:stretch>
            <a:fillRect/>
          </a:stretch>
        </p:blipFill>
        <p:spPr>
          <a:xfrm>
            <a:off x="615505" y="1458134"/>
            <a:ext cx="2660867" cy="2660867"/>
          </a:xfrm>
          <a:prstGeom prst="rect">
            <a:avLst/>
          </a:prstGeom>
        </p:spPr>
      </p:pic>
      <p:pic>
        <p:nvPicPr>
          <p:cNvPr id="8" name="图片 7"/>
          <p:cNvPicPr>
            <a:picLocks noChangeAspect="1"/>
          </p:cNvPicPr>
          <p:nvPr/>
        </p:nvPicPr>
        <p:blipFill>
          <a:blip r:embed="rId9">
            <a:alphaModFix/>
          </a:blip>
          <a:stretch>
            <a:fillRect/>
          </a:stretch>
        </p:blipFill>
        <p:spPr>
          <a:xfrm>
            <a:off x="848915" y="1691544"/>
            <a:ext cx="2194019" cy="2194019"/>
          </a:xfrm>
          <a:prstGeom prst="rect">
            <a:avLst/>
          </a:prstGeom>
        </p:spPr>
      </p:pic>
      <p:pic>
        <p:nvPicPr>
          <p:cNvPr id="9" name="图片 8"/>
          <p:cNvPicPr>
            <a:picLocks noChangeAspect="1"/>
          </p:cNvPicPr>
          <p:nvPr/>
        </p:nvPicPr>
        <p:blipFill>
          <a:blip r:embed="rId10">
            <a:alphaModFix/>
          </a:blip>
          <a:stretch>
            <a:fillRect/>
          </a:stretch>
        </p:blipFill>
        <p:spPr>
          <a:xfrm>
            <a:off x="1022836" y="1789842"/>
            <a:ext cx="1997421" cy="1997421"/>
          </a:xfrm>
          <a:prstGeom prst="rect">
            <a:avLst/>
          </a:prstGeom>
        </p:spPr>
      </p:pic>
      <p:pic>
        <p:nvPicPr>
          <p:cNvPr id="10" name="图片 9"/>
          <p:cNvPicPr>
            <a:picLocks noChangeAspect="1"/>
          </p:cNvPicPr>
          <p:nvPr/>
        </p:nvPicPr>
        <p:blipFill rotWithShape="1">
          <a:blip r:embed="rId11">
            <a:extLst>
              <a:ext uri="{28A0092B-C50C-407E-A947-70E740481C1C}">
                <a14:useLocalDpi xmlns:a14="http://schemas.microsoft.com/office/drawing/2010/main" val="0"/>
              </a:ext>
            </a:extLst>
          </a:blip>
          <a:srcRect l="24128" r="24128"/>
          <a:stretch/>
        </p:blipFill>
        <p:spPr>
          <a:xfrm>
            <a:off x="1112870" y="1879876"/>
            <a:ext cx="1817352" cy="1817352"/>
          </a:xfrm>
          <a:prstGeom prst="ellipse">
            <a:avLst/>
          </a:prstGeom>
        </p:spPr>
      </p:pic>
      <p:sp>
        <p:nvSpPr>
          <p:cNvPr id="25" name="文本框 24"/>
          <p:cNvSpPr txBox="1"/>
          <p:nvPr/>
        </p:nvSpPr>
        <p:spPr>
          <a:xfrm>
            <a:off x="4709185" y="1642467"/>
            <a:ext cx="3443352" cy="904085"/>
          </a:xfrm>
          <a:prstGeom prst="rect">
            <a:avLst/>
          </a:prstGeom>
        </p:spPr>
        <p:txBody>
          <a:bodyPr wrap="square" lIns="0" tIns="0" rIns="0" bIns="0" anchor="ctr">
            <a:scene3d>
              <a:camera prst="legacyObliqueTopLeft">
                <a:rot lat="0" lon="0" rev="0"/>
              </a:camera>
              <a:lightRig rig="legacyFlat1" dir="tl"/>
            </a:scene3d>
          </a:bodyPr>
          <a:lstStyle/>
          <a:p>
            <a:pPr algn="l">
              <a:lnSpc>
                <a:spcPct val="117500"/>
              </a:lnSpc>
            </a:pPr>
            <a:r>
              <a:rPr sz="5180" kern="100" spc="0">
                <a:solidFill>
                  <a:srgbClr val="FFFFFF">
                    <a:alpha val="100000"/>
                  </a:srgbClr>
                </a:solidFill>
                <a:latin typeface="CKT Kuaile Bold" panose="02010800040101010101" pitchFamily="1" charset="-122"/>
                <a:ea typeface="CKT Kuaile Bold" panose="02010800040101010101" pitchFamily="1" charset="-122"/>
              </a:rPr>
              <a:t>THANK YOU</a:t>
            </a:r>
          </a:p>
        </p:txBody>
      </p:sp>
      <p:sp>
        <p:nvSpPr>
          <p:cNvPr id="26" name="文本框 25"/>
          <p:cNvSpPr txBox="1"/>
          <p:nvPr/>
        </p:nvSpPr>
        <p:spPr>
          <a:xfrm>
            <a:off x="4709184" y="2101014"/>
            <a:ext cx="3274251" cy="507002"/>
          </a:xfrm>
          <a:prstGeom prst="rect">
            <a:avLst/>
          </a:prstGeom>
        </p:spPr>
        <p:txBody>
          <a:bodyPr wrap="square" lIns="0" tIns="0" rIns="0" bIns="0" anchor="ctr">
            <a:scene3d>
              <a:camera prst="legacyObliqueTopLeft">
                <a:rot lat="0" lon="0" rev="0"/>
              </a:camera>
              <a:lightRig rig="legacyFlat1" dir="tl"/>
            </a:scene3d>
          </a:bodyPr>
          <a:lstStyle/>
          <a:p>
            <a:pPr algn="l">
              <a:lnSpc>
                <a:spcPct val="111600"/>
              </a:lnSpc>
            </a:pPr>
            <a:r>
              <a:rPr sz="4800" kern="3800" spc="115" dirty="0" err="1">
                <a:solidFill>
                  <a:srgbClr val="4A4A4A">
                    <a:alpha val="100000"/>
                  </a:srgbClr>
                </a:solidFill>
                <a:latin typeface="思源宋体 CN Heavy" panose="02020900000000000000" pitchFamily="18" charset="-122"/>
                <a:ea typeface="思源宋体 CN Heavy" panose="02020900000000000000" pitchFamily="18" charset="-122"/>
              </a:rPr>
              <a:t>感谢观看</a:t>
            </a:r>
            <a:r>
              <a:rPr lang="en-US" sz="4800" kern="3800" spc="115" dirty="0">
                <a:solidFill>
                  <a:srgbClr val="4A4A4A">
                    <a:alpha val="100000"/>
                  </a:srgbClr>
                </a:solidFill>
                <a:latin typeface="思源宋体 CN Heavy" panose="02020900000000000000" pitchFamily="18" charset="-122"/>
                <a:ea typeface="思源宋体 CN Heavy" panose="02020900000000000000" pitchFamily="18" charset="-122"/>
              </a:rPr>
              <a:t>!</a:t>
            </a:r>
            <a:endParaRPr sz="4800" kern="3800" spc="115" dirty="0">
              <a:solidFill>
                <a:srgbClr val="4A4A4A">
                  <a:alpha val="100000"/>
                </a:srgbClr>
              </a:solidFill>
              <a:latin typeface="思源宋体 CN Heavy" panose="02020900000000000000" pitchFamily="18" charset="-122"/>
              <a:ea typeface="思源宋体 CN Heavy" panose="02020900000000000000" pitchFamily="18" charset="-122"/>
            </a:endParaRPr>
          </a:p>
        </p:txBody>
      </p:sp>
      <p:sp>
        <p:nvSpPr>
          <p:cNvPr id="27" name="文本框 26"/>
          <p:cNvSpPr txBox="1"/>
          <p:nvPr/>
        </p:nvSpPr>
        <p:spPr>
          <a:xfrm>
            <a:off x="4709185" y="2658583"/>
            <a:ext cx="2894868" cy="388620"/>
          </a:xfrm>
          <a:prstGeom prst="rect">
            <a:avLst/>
          </a:prstGeom>
        </p:spPr>
        <p:txBody>
          <a:bodyPr wrap="square" lIns="0" tIns="0" rIns="0" bIns="0" anchor="ctr">
            <a:scene3d>
              <a:camera prst="legacyObliqueTopLeft">
                <a:rot lat="0" lon="0" rev="0"/>
              </a:camera>
              <a:lightRig rig="legacyFlat1" dir="tl"/>
            </a:scene3d>
          </a:bodyPr>
          <a:lstStyle/>
          <a:p>
            <a:pPr algn="l">
              <a:lnSpc>
                <a:spcPct val="150000"/>
              </a:lnSpc>
            </a:pPr>
            <a:endParaRPr sz="900" kern="8800" spc="79" dirty="0">
              <a:solidFill>
                <a:srgbClr val="424141">
                  <a:alpha val="100000"/>
                </a:srgbClr>
              </a:solidFill>
              <a:latin typeface="GEETYPE-XinGothicGB-W4" panose="02010800040101010101" pitchFamily="1" charset="-122"/>
              <a:ea typeface="GEETYPE-XinGothicGB-W4" panose="02010800040101010101" pitchFamily="1" charset="-122"/>
            </a:endParaRPr>
          </a:p>
        </p:txBody>
      </p:sp>
      <p:pic>
        <p:nvPicPr>
          <p:cNvPr id="11" name="图片 10"/>
          <p:cNvPicPr>
            <a:picLocks noChangeAspect="1"/>
          </p:cNvPicPr>
          <p:nvPr/>
        </p:nvPicPr>
        <p:blipFill>
          <a:blip r:embed="rId12">
            <a:alphaModFix/>
          </a:blip>
          <a:stretch>
            <a:fillRect/>
          </a:stretch>
        </p:blipFill>
        <p:spPr>
          <a:xfrm>
            <a:off x="4709185" y="3300079"/>
            <a:ext cx="2113103" cy="262863"/>
          </a:xfrm>
          <a:prstGeom prst="rect">
            <a:avLst/>
          </a:prstGeom>
          <a:effectLst>
            <a:outerShdw blurRad="190500" dist="69850" dir="2700000" algn="ctr" rotWithShape="0">
              <a:srgbClr val="000000">
                <a:alpha val="17000"/>
              </a:srgbClr>
            </a:outerShdw>
          </a:effectLst>
        </p:spPr>
      </p:pic>
      <p:sp>
        <p:nvSpPr>
          <p:cNvPr id="28" name="文本框 27"/>
          <p:cNvSpPr txBox="1"/>
          <p:nvPr/>
        </p:nvSpPr>
        <p:spPr>
          <a:xfrm>
            <a:off x="4807769" y="3264030"/>
            <a:ext cx="971121" cy="228448"/>
          </a:xfrm>
          <a:prstGeom prst="rect">
            <a:avLst/>
          </a:prstGeom>
        </p:spPr>
        <p:txBody>
          <a:bodyPr wrap="square" lIns="0" tIns="0" rIns="0" bIns="0" anchor="ctr">
            <a:scene3d>
              <a:camera prst="legacyObliqueTopLeft">
                <a:rot lat="0" lon="0" rev="0"/>
              </a:camera>
              <a:lightRig rig="legacyFlat1" dir="tl"/>
            </a:scene3d>
          </a:bodyPr>
          <a:lstStyle/>
          <a:p>
            <a:pPr algn="ctr">
              <a:lnSpc>
                <a:spcPct val="160000"/>
              </a:lnSpc>
            </a:pPr>
            <a:r>
              <a:rPr sz="999" kern="100" spc="0" dirty="0" err="1">
                <a:solidFill>
                  <a:srgbClr val="FFFFFF">
                    <a:alpha val="100000"/>
                  </a:srgbClr>
                </a:solidFill>
                <a:latin typeface="Reeji-CloudHeiDa-GB" panose="02010800040101010101" pitchFamily="1" charset="-122"/>
                <a:ea typeface="Reeji-CloudHeiDa-GB" panose="02010800040101010101" pitchFamily="1" charset="-122"/>
              </a:rPr>
              <a:t>主讲人</a:t>
            </a:r>
            <a:r>
              <a:rPr sz="999" kern="100" spc="0" dirty="0">
                <a:solidFill>
                  <a:srgbClr val="FFFFFF">
                    <a:alpha val="100000"/>
                  </a:srgbClr>
                </a:solidFill>
                <a:latin typeface="Reeji-CloudHeiDa-GB" panose="02010800040101010101" pitchFamily="1" charset="-122"/>
                <a:ea typeface="Reeji-CloudHeiDa-GB" panose="02010800040101010101" pitchFamily="1" charset="-122"/>
              </a:rPr>
              <a:t>：</a:t>
            </a:r>
            <a:r>
              <a:rPr lang="zh-CN" altLang="en-US" sz="999" kern="100" spc="0">
                <a:solidFill>
                  <a:srgbClr val="FFFFFF">
                    <a:alpha val="100000"/>
                  </a:srgbClr>
                </a:solidFill>
                <a:latin typeface="Reeji-CloudHeiDa-GB" panose="02010800040101010101" pitchFamily="1" charset="-122"/>
                <a:ea typeface="Reeji-CloudHeiDa-GB" panose="02010800040101010101" pitchFamily="1" charset="-122"/>
              </a:rPr>
              <a:t>马胜铭</a:t>
            </a:r>
            <a:endParaRPr sz="999" kern="100" spc="0" dirty="0">
              <a:solidFill>
                <a:srgbClr val="FFFFFF">
                  <a:alpha val="100000"/>
                </a:srgbClr>
              </a:solidFill>
              <a:latin typeface="Reeji-CloudHeiDa-GB" panose="02010800040101010101" pitchFamily="1" charset="-122"/>
              <a:ea typeface="Reeji-CloudHeiDa-GB" panose="02010800040101010101" pitchFamily="1" charset="-122"/>
            </a:endParaRPr>
          </a:p>
        </p:txBody>
      </p:sp>
      <p:pic>
        <p:nvPicPr>
          <p:cNvPr id="12" name="图片 11"/>
          <p:cNvPicPr>
            <a:picLocks noChangeAspect="1"/>
          </p:cNvPicPr>
          <p:nvPr/>
        </p:nvPicPr>
        <p:blipFill>
          <a:blip r:embed="rId13">
            <a:alphaModFix/>
          </a:blip>
          <a:stretch>
            <a:fillRect/>
          </a:stretch>
        </p:blipFill>
        <p:spPr>
          <a:xfrm>
            <a:off x="8681362" y="39331"/>
            <a:ext cx="1301699" cy="1301699"/>
          </a:xfrm>
          <a:prstGeom prst="rect">
            <a:avLst/>
          </a:prstGeom>
        </p:spPr>
      </p:pic>
      <p:sp>
        <p:nvSpPr>
          <p:cNvPr id="29" name="文本框 28"/>
          <p:cNvSpPr txBox="1"/>
          <p:nvPr/>
        </p:nvSpPr>
        <p:spPr>
          <a:xfrm>
            <a:off x="5760984" y="3264030"/>
            <a:ext cx="971121" cy="228448"/>
          </a:xfrm>
          <a:prstGeom prst="rect">
            <a:avLst/>
          </a:prstGeom>
        </p:spPr>
        <p:txBody>
          <a:bodyPr wrap="square" lIns="0" tIns="0" rIns="0" bIns="0" anchor="ctr">
            <a:scene3d>
              <a:camera prst="legacyObliqueTopLeft">
                <a:rot lat="0" lon="0" rev="0"/>
              </a:camera>
              <a:lightRig rig="legacyFlat1" dir="tl"/>
            </a:scene3d>
          </a:bodyPr>
          <a:lstStyle/>
          <a:p>
            <a:pPr algn="ctr">
              <a:lnSpc>
                <a:spcPct val="160000"/>
              </a:lnSpc>
            </a:pPr>
            <a:r>
              <a:rPr sz="999" kern="100" spc="0" dirty="0">
                <a:solidFill>
                  <a:srgbClr val="FFFFFF">
                    <a:alpha val="100000"/>
                  </a:srgbClr>
                </a:solidFill>
                <a:latin typeface="Reeji-CloudHeiDa-GB" panose="02010800040101010101" pitchFamily="1" charset="-122"/>
                <a:ea typeface="Reeji-CloudHeiDa-GB" panose="02010800040101010101" pitchFamily="1" charset="-122"/>
              </a:rPr>
              <a:t>时间：20</a:t>
            </a:r>
            <a:r>
              <a:rPr lang="en-US" sz="999" kern="100" spc="0" dirty="0">
                <a:solidFill>
                  <a:srgbClr val="FFFFFF">
                    <a:alpha val="100000"/>
                  </a:srgbClr>
                </a:solidFill>
                <a:latin typeface="Reeji-CloudHeiDa-GB" panose="02010800040101010101" pitchFamily="1" charset="-122"/>
                <a:ea typeface="Reeji-CloudHeiDa-GB" panose="02010800040101010101" pitchFamily="1" charset="-122"/>
              </a:rPr>
              <a:t>26</a:t>
            </a:r>
            <a:endParaRPr sz="999" kern="100" spc="0" dirty="0">
              <a:solidFill>
                <a:srgbClr val="FFFFFF">
                  <a:alpha val="100000"/>
                </a:srgbClr>
              </a:solidFill>
              <a:latin typeface="Reeji-CloudHeiDa-GB" panose="02010800040101010101" pitchFamily="1" charset="-122"/>
              <a:ea typeface="Reeji-CloudHeiDa-GB" panose="02010800040101010101" pitchFamily="1" charset="-122"/>
            </a:endParaRPr>
          </a:p>
        </p:txBody>
      </p:sp>
      <p:pic>
        <p:nvPicPr>
          <p:cNvPr id="13" name="图片 12"/>
          <p:cNvPicPr>
            <a:picLocks noChangeAspect="1"/>
          </p:cNvPicPr>
          <p:nvPr/>
        </p:nvPicPr>
        <p:blipFill>
          <a:blip r:embed="rId14">
            <a:alphaModFix/>
          </a:blip>
          <a:stretch>
            <a:fillRect/>
          </a:stretch>
        </p:blipFill>
        <p:spPr>
          <a:xfrm>
            <a:off x="2438209" y="690181"/>
            <a:ext cx="1012891" cy="678654"/>
          </a:xfrm>
          <a:prstGeom prst="rect">
            <a:avLst/>
          </a:prstGeom>
        </p:spPr>
      </p:pic>
      <p:pic>
        <p:nvPicPr>
          <p:cNvPr id="14" name="图片 13"/>
          <p:cNvPicPr>
            <a:picLocks noChangeAspect="1"/>
          </p:cNvPicPr>
          <p:nvPr/>
        </p:nvPicPr>
        <p:blipFill>
          <a:blip r:embed="rId15">
            <a:alphaModFix/>
          </a:blip>
          <a:stretch>
            <a:fillRect/>
          </a:stretch>
        </p:blipFill>
        <p:spPr>
          <a:xfrm>
            <a:off x="11572" y="4600432"/>
            <a:ext cx="810536" cy="543073"/>
          </a:xfrm>
          <a:prstGeom prst="rect">
            <a:avLst/>
          </a:prstGeom>
        </p:spPr>
      </p:pic>
      <p:pic>
        <p:nvPicPr>
          <p:cNvPr id="15" name="图片 14"/>
          <p:cNvPicPr>
            <a:picLocks noChangeAspect="1"/>
          </p:cNvPicPr>
          <p:nvPr/>
        </p:nvPicPr>
        <p:blipFill>
          <a:blip r:embed="rId15">
            <a:alphaModFix/>
          </a:blip>
          <a:stretch>
            <a:fillRect/>
          </a:stretch>
        </p:blipFill>
        <p:spPr>
          <a:xfrm>
            <a:off x="941832" y="4600432"/>
            <a:ext cx="810536" cy="543073"/>
          </a:xfrm>
          <a:prstGeom prst="rect">
            <a:avLst/>
          </a:prstGeom>
        </p:spPr>
      </p:pic>
      <p:pic>
        <p:nvPicPr>
          <p:cNvPr id="16" name="图片 15"/>
          <p:cNvPicPr>
            <a:picLocks noChangeAspect="1"/>
          </p:cNvPicPr>
          <p:nvPr/>
        </p:nvPicPr>
        <p:blipFill>
          <a:blip r:embed="rId16">
            <a:alphaModFix/>
          </a:blip>
          <a:stretch>
            <a:fillRect/>
          </a:stretch>
        </p:blipFill>
        <p:spPr>
          <a:xfrm>
            <a:off x="2753721" y="1198578"/>
            <a:ext cx="381867" cy="381867"/>
          </a:xfrm>
          <a:prstGeom prst="rect">
            <a:avLst/>
          </a:prstGeom>
        </p:spPr>
      </p:pic>
      <p:pic>
        <p:nvPicPr>
          <p:cNvPr id="17" name="图片 16"/>
          <p:cNvPicPr>
            <a:picLocks noChangeAspect="1"/>
          </p:cNvPicPr>
          <p:nvPr/>
        </p:nvPicPr>
        <p:blipFill>
          <a:blip r:embed="rId17">
            <a:alphaModFix/>
          </a:blip>
          <a:stretch>
            <a:fillRect/>
          </a:stretch>
        </p:blipFill>
        <p:spPr>
          <a:xfrm>
            <a:off x="-185975" y="3711082"/>
            <a:ext cx="620151" cy="620151"/>
          </a:xfrm>
          <a:prstGeom prst="rect">
            <a:avLst/>
          </a:prstGeom>
        </p:spPr>
      </p:pic>
      <p:pic>
        <p:nvPicPr>
          <p:cNvPr id="18" name="图片 17"/>
          <p:cNvPicPr>
            <a:picLocks noChangeAspect="1"/>
          </p:cNvPicPr>
          <p:nvPr/>
        </p:nvPicPr>
        <p:blipFill>
          <a:blip r:embed="rId18">
            <a:alphaModFix/>
          </a:blip>
          <a:stretch>
            <a:fillRect/>
          </a:stretch>
        </p:blipFill>
        <p:spPr>
          <a:xfrm>
            <a:off x="8841987" y="2611781"/>
            <a:ext cx="532774" cy="532774"/>
          </a:xfrm>
          <a:prstGeom prst="rect">
            <a:avLst/>
          </a:prstGeom>
        </p:spPr>
      </p:pic>
      <p:pic>
        <p:nvPicPr>
          <p:cNvPr id="19" name="图片 18"/>
          <p:cNvPicPr>
            <a:picLocks noChangeAspect="1"/>
          </p:cNvPicPr>
          <p:nvPr/>
        </p:nvPicPr>
        <p:blipFill>
          <a:blip r:embed="rId19">
            <a:alphaModFix/>
          </a:blip>
          <a:stretch>
            <a:fillRect/>
          </a:stretch>
        </p:blipFill>
        <p:spPr>
          <a:xfrm rot="-1800000">
            <a:off x="209883" y="-398097"/>
            <a:ext cx="1367566" cy="1344873"/>
          </a:xfrm>
          <a:prstGeom prst="rect">
            <a:avLst/>
          </a:prstGeom>
        </p:spPr>
      </p:pic>
      <p:pic>
        <p:nvPicPr>
          <p:cNvPr id="20" name="图片 19"/>
          <p:cNvPicPr>
            <a:picLocks noChangeAspect="1"/>
          </p:cNvPicPr>
          <p:nvPr/>
        </p:nvPicPr>
        <p:blipFill>
          <a:blip r:embed="rId20">
            <a:alphaModFix/>
          </a:blip>
          <a:stretch>
            <a:fillRect/>
          </a:stretch>
        </p:blipFill>
        <p:spPr>
          <a:xfrm>
            <a:off x="8245655" y="4331234"/>
            <a:ext cx="1192518" cy="1192518"/>
          </a:xfrm>
          <a:prstGeom prst="rect">
            <a:avLst/>
          </a:prstGeom>
        </p:spPr>
      </p:pic>
      <p:pic>
        <p:nvPicPr>
          <p:cNvPr id="21" name="图片 20"/>
          <p:cNvPicPr>
            <a:picLocks noChangeAspect="1"/>
          </p:cNvPicPr>
          <p:nvPr/>
        </p:nvPicPr>
        <p:blipFill>
          <a:blip r:embed="rId21">
            <a:alphaModFix/>
          </a:blip>
          <a:stretch>
            <a:fillRect/>
          </a:stretch>
        </p:blipFill>
        <p:spPr>
          <a:xfrm>
            <a:off x="8351763" y="4437342"/>
            <a:ext cx="980448" cy="980448"/>
          </a:xfrm>
          <a:prstGeom prst="rect">
            <a:avLst/>
          </a:prstGeom>
        </p:spPr>
      </p:pic>
      <p:pic>
        <p:nvPicPr>
          <p:cNvPr id="22" name="图片 21"/>
          <p:cNvPicPr>
            <a:picLocks noChangeAspect="1"/>
          </p:cNvPicPr>
          <p:nvPr/>
        </p:nvPicPr>
        <p:blipFill>
          <a:blip r:embed="rId15">
            <a:alphaModFix/>
          </a:blip>
          <a:stretch>
            <a:fillRect/>
          </a:stretch>
        </p:blipFill>
        <p:spPr>
          <a:xfrm>
            <a:off x="1857919" y="4600432"/>
            <a:ext cx="810536" cy="543073"/>
          </a:xfrm>
          <a:prstGeom prst="rect">
            <a:avLst/>
          </a:prstGeom>
        </p:spPr>
      </p:pic>
      <p:pic>
        <p:nvPicPr>
          <p:cNvPr id="23" name="图片 22"/>
          <p:cNvPicPr>
            <a:picLocks noChangeAspect="1"/>
          </p:cNvPicPr>
          <p:nvPr/>
        </p:nvPicPr>
        <p:blipFill>
          <a:blip r:embed="rId22">
            <a:alphaModFix/>
          </a:blip>
          <a:stretch>
            <a:fillRect/>
          </a:stretch>
        </p:blipFill>
        <p:spPr>
          <a:xfrm>
            <a:off x="7604054" y="4492586"/>
            <a:ext cx="379382" cy="379382"/>
          </a:xfrm>
          <a:prstGeom prst="rect">
            <a:avLst/>
          </a:prstGeom>
        </p:spPr>
      </p:pic>
      <p:pic>
        <p:nvPicPr>
          <p:cNvPr id="30" name="图片 29">
            <a:extLst>
              <a:ext uri="{FF2B5EF4-FFF2-40B4-BE49-F238E27FC236}">
                <a16:creationId xmlns:a16="http://schemas.microsoft.com/office/drawing/2014/main" id="{5C50E79C-625E-468F-AE07-4627F64CF63D}"/>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7501111" y="-62820"/>
            <a:ext cx="1642889" cy="63188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nvSpPr>
        <p:spPr>
          <a:xfrm>
            <a:off x="6842095" y="2859380"/>
            <a:ext cx="2569965" cy="2897248"/>
          </a:xfrm>
          <a:prstGeom prst="rect">
            <a:avLst/>
          </a:prstGeom>
        </p:spPr>
        <p:txBody>
          <a:bodyPr wrap="square" lIns="0" tIns="0" rIns="0" bIns="0" anchor="ctr">
            <a:scene3d>
              <a:camera prst="legacyObliqueTopLeft">
                <a:rot lat="0" lon="0" rev="0"/>
              </a:camera>
              <a:lightRig rig="legacyFlat1" dir="tl"/>
            </a:scene3d>
          </a:bodyPr>
          <a:lstStyle/>
          <a:p>
            <a:pPr algn="r">
              <a:lnSpc>
                <a:spcPct val="117500"/>
              </a:lnSpc>
            </a:pPr>
            <a:r>
              <a:rPr sz="16601" kern="100" spc="0" dirty="0">
                <a:solidFill>
                  <a:srgbClr val="FFFFFF">
                    <a:alpha val="100000"/>
                  </a:srgbClr>
                </a:solidFill>
                <a:latin typeface="CKT Kuaile Bold" panose="02010800040101010101" pitchFamily="1" charset="-122"/>
                <a:ea typeface="CKT Kuaile Bold" panose="02010800040101010101" pitchFamily="1" charset="-122"/>
              </a:rPr>
              <a:t>01</a:t>
            </a:r>
          </a:p>
        </p:txBody>
      </p:sp>
      <p:sp>
        <p:nvSpPr>
          <p:cNvPr id="23" name="标题 22">
            <a:extLst>
              <a:ext uri="{FF2B5EF4-FFF2-40B4-BE49-F238E27FC236}">
                <a16:creationId xmlns:a16="http://schemas.microsoft.com/office/drawing/2014/main" id="{8AD7F2C7-64D5-4093-ABF8-1858A9BB452C}"/>
              </a:ext>
            </a:extLst>
          </p:cNvPr>
          <p:cNvSpPr>
            <a:spLocks noGrp="1"/>
          </p:cNvSpPr>
          <p:nvPr>
            <p:ph type="title"/>
          </p:nvPr>
        </p:nvSpPr>
        <p:spPr>
          <a:xfrm>
            <a:off x="4217228" y="1647797"/>
            <a:ext cx="5022464" cy="1660727"/>
          </a:xfrm>
        </p:spPr>
        <p:txBody>
          <a:bodyPr/>
          <a:lstStyle/>
          <a:p>
            <a:r>
              <a:rPr lang="zh-CN" altLang="en-US" dirty="0"/>
              <a:t>使用文心一言生成营销文案与推广创意</a:t>
            </a:r>
          </a:p>
        </p:txBody>
      </p:sp>
      <p:sp>
        <p:nvSpPr>
          <p:cNvPr id="24" name="内容占位符 23">
            <a:extLst>
              <a:ext uri="{FF2B5EF4-FFF2-40B4-BE49-F238E27FC236}">
                <a16:creationId xmlns:a16="http://schemas.microsoft.com/office/drawing/2014/main" id="{A5EE46EB-F7DD-476B-806B-F492C69A69BA}"/>
              </a:ext>
            </a:extLst>
          </p:cNvPr>
          <p:cNvSpPr>
            <a:spLocks noGrp="1"/>
          </p:cNvSpPr>
          <p:nvPr>
            <p:ph sz="quarter" idx="10"/>
          </p:nvPr>
        </p:nvSpPr>
        <p:spPr>
          <a:xfrm>
            <a:off x="826988" y="254221"/>
            <a:ext cx="5901472" cy="395661"/>
          </a:xfrm>
        </p:spPr>
        <p:txBody>
          <a:bodyPr/>
          <a:lstStyle/>
          <a:p>
            <a:r>
              <a:rPr lang="en-US" altLang="zh-CN" dirty="0"/>
              <a:t>AIGC</a:t>
            </a:r>
            <a:r>
              <a:rPr lang="zh-CN" altLang="en-US" dirty="0"/>
              <a:t>辅助互联网产品发布与推广</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应用场景</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49458" y="216473"/>
            <a:ext cx="6056142" cy="367928"/>
          </a:xfrm>
        </p:spPr>
        <p:txBody>
          <a:bodyPr>
            <a:normAutofit fontScale="90000"/>
          </a:bodyPr>
          <a:lstStyle/>
          <a:p>
            <a:r>
              <a:rPr lang="zh-CN" altLang="en-US" dirty="0"/>
              <a:t>使用文心一言生成营销文案与推广创意</a:t>
            </a:r>
          </a:p>
        </p:txBody>
      </p:sp>
      <p:grpSp>
        <p:nvGrpSpPr>
          <p:cNvPr id="24" name="组合 23">
            <a:extLst>
              <a:ext uri="{FF2B5EF4-FFF2-40B4-BE49-F238E27FC236}">
                <a16:creationId xmlns:a16="http://schemas.microsoft.com/office/drawing/2014/main" id="{A6EBF76D-495C-4A96-B72F-4D5DAC136436}"/>
              </a:ext>
            </a:extLst>
          </p:cNvPr>
          <p:cNvGrpSpPr/>
          <p:nvPr/>
        </p:nvGrpSpPr>
        <p:grpSpPr>
          <a:xfrm>
            <a:off x="307907" y="866572"/>
            <a:ext cx="8225651" cy="3752850"/>
            <a:chOff x="1492188" y="872584"/>
            <a:chExt cx="10967535" cy="5003800"/>
          </a:xfrm>
        </p:grpSpPr>
        <p:sp>
          <p:nvSpPr>
            <p:cNvPr id="27" name="Title">
              <a:extLst>
                <a:ext uri="{FF2B5EF4-FFF2-40B4-BE49-F238E27FC236}">
                  <a16:creationId xmlns:a16="http://schemas.microsoft.com/office/drawing/2014/main" id="{8F6C1B08-D267-4CE3-AE6C-6FCB442A4355}"/>
                </a:ext>
              </a:extLst>
            </p:cNvPr>
            <p:cNvSpPr txBox="1"/>
            <p:nvPr/>
          </p:nvSpPr>
          <p:spPr>
            <a:xfrm>
              <a:off x="1492188" y="872584"/>
              <a:ext cx="1930400" cy="5003800"/>
            </a:xfrm>
            <a:prstGeom prst="rect">
              <a:avLst/>
            </a:prstGeom>
            <a:noFill/>
            <a:ln>
              <a:noFill/>
            </a:ln>
          </p:spPr>
          <p:txBody>
            <a:bodyPr wrap="square" lIns="68580" tIns="34290" rIns="68580" bIns="34290" anchor="ctr" anchorCtr="0">
              <a:normAutofit/>
            </a:bodyPr>
            <a:lstStyle/>
            <a:p>
              <a:pPr algn="ctr">
                <a:buSzPct val="25000"/>
              </a:pPr>
              <a:r>
                <a:rPr lang="zh-CN" altLang="en-US" b="1" dirty="0">
                  <a:latin typeface="思源黑体 CN Bold" panose="020B0800000000000000" pitchFamily="34" charset="-122"/>
                  <a:ea typeface="思源黑体 CN Bold" panose="020B0800000000000000" pitchFamily="34" charset="-122"/>
                </a:rPr>
                <a:t>营销文案</a:t>
              </a:r>
              <a:endParaRPr lang="en-US" altLang="zh-CN" b="1" dirty="0">
                <a:latin typeface="思源黑体 CN Bold" panose="020B0800000000000000" pitchFamily="34" charset="-122"/>
                <a:ea typeface="思源黑体 CN Bold" panose="020B0800000000000000" pitchFamily="34" charset="-122"/>
              </a:endParaRPr>
            </a:p>
            <a:p>
              <a:pPr algn="ctr">
                <a:buSzPct val="25000"/>
              </a:pPr>
              <a:r>
                <a:rPr lang="zh-CN" altLang="en-US" b="1" dirty="0">
                  <a:latin typeface="思源黑体 CN Bold" panose="020B0800000000000000" pitchFamily="34" charset="-122"/>
                  <a:ea typeface="思源黑体 CN Bold" panose="020B0800000000000000" pitchFamily="34" charset="-122"/>
                </a:rPr>
                <a:t>生成</a:t>
              </a:r>
              <a:endParaRPr lang="en-US" altLang="zh-CN" b="1" dirty="0">
                <a:latin typeface="思源黑体 CN Bold" panose="020B0800000000000000" pitchFamily="34" charset="-122"/>
                <a:ea typeface="思源黑体 CN Bold" panose="020B0800000000000000" pitchFamily="34" charset="-122"/>
              </a:endParaRPr>
            </a:p>
          </p:txBody>
        </p:sp>
        <p:sp>
          <p:nvSpPr>
            <p:cNvPr id="28" name="íṩ1íḍe">
              <a:extLst>
                <a:ext uri="{FF2B5EF4-FFF2-40B4-BE49-F238E27FC236}">
                  <a16:creationId xmlns:a16="http://schemas.microsoft.com/office/drawing/2014/main" id="{3536FBBF-94CE-4869-AC39-2996FCDD1826}"/>
                </a:ext>
              </a:extLst>
            </p:cNvPr>
            <p:cNvSpPr/>
            <p:nvPr/>
          </p:nvSpPr>
          <p:spPr>
            <a:xfrm>
              <a:off x="6694094" y="1593617"/>
              <a:ext cx="614248" cy="3087023"/>
            </a:xfrm>
            <a:prstGeom prst="leftBrace">
              <a:avLst>
                <a:gd name="adj1" fmla="val 170131"/>
                <a:gd name="adj2" fmla="val 50000"/>
              </a:avLst>
            </a:prstGeom>
            <a:ln>
              <a:solidFill>
                <a:schemeClr val="tx2">
                  <a:alpha val="50000"/>
                </a:schemeClr>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350"/>
            </a:p>
          </p:txBody>
        </p:sp>
        <p:grpSp>
          <p:nvGrpSpPr>
            <p:cNvPr id="29" name="组合 28">
              <a:extLst>
                <a:ext uri="{FF2B5EF4-FFF2-40B4-BE49-F238E27FC236}">
                  <a16:creationId xmlns:a16="http://schemas.microsoft.com/office/drawing/2014/main" id="{F79E5D40-F32C-459C-AF05-040596056D14}"/>
                </a:ext>
              </a:extLst>
            </p:cNvPr>
            <p:cNvGrpSpPr/>
            <p:nvPr/>
          </p:nvGrpSpPr>
          <p:grpSpPr>
            <a:xfrm>
              <a:off x="3568212" y="1270242"/>
              <a:ext cx="8891511" cy="3580727"/>
              <a:chOff x="3568212" y="1270242"/>
              <a:chExt cx="8891511" cy="3580727"/>
            </a:xfrm>
          </p:grpSpPr>
          <p:sp>
            <p:nvSpPr>
              <p:cNvPr id="38" name="PictureMisc">
                <a:extLst>
                  <a:ext uri="{FF2B5EF4-FFF2-40B4-BE49-F238E27FC236}">
                    <a16:creationId xmlns:a16="http://schemas.microsoft.com/office/drawing/2014/main" id="{11F16ABA-C901-497E-9DCA-0CA4A25A8F05}"/>
                  </a:ext>
                </a:extLst>
              </p:cNvPr>
              <p:cNvSpPr/>
              <p:nvPr/>
            </p:nvSpPr>
            <p:spPr>
              <a:xfrm>
                <a:off x="3568212" y="1834123"/>
                <a:ext cx="3016847" cy="3016846"/>
              </a:xfrm>
              <a:prstGeom prst="ellipse">
                <a:avLst/>
              </a:prstGeom>
              <a:blipFill>
                <a:blip r:embed="rId3"/>
                <a:stretch>
                  <a:fillRect l="-37500" r="-37500"/>
                </a:stretch>
              </a:blipFill>
              <a:ln w="38100">
                <a:noFill/>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t" anchorCtr="0" forceAA="0" compatLnSpc="1">
                <a:prstTxWarp prst="textNoShape">
                  <a:avLst/>
                </a:prstTxWarp>
                <a:noAutofit/>
              </a:bodyPr>
              <a:lstStyle/>
              <a:p>
                <a:pPr algn="ctr"/>
                <a:endParaRPr lang="zh-CN" altLang="en-US" sz="1350" dirty="0"/>
              </a:p>
            </p:txBody>
          </p:sp>
          <p:sp>
            <p:nvSpPr>
              <p:cNvPr id="39" name="Bullet1">
                <a:extLst>
                  <a:ext uri="{FF2B5EF4-FFF2-40B4-BE49-F238E27FC236}">
                    <a16:creationId xmlns:a16="http://schemas.microsoft.com/office/drawing/2014/main" id="{7076CC42-C474-43EB-AA82-4E29285CB376}"/>
                  </a:ext>
                </a:extLst>
              </p:cNvPr>
              <p:cNvSpPr txBox="1"/>
              <p:nvPr/>
            </p:nvSpPr>
            <p:spPr>
              <a:xfrm>
                <a:off x="8245985" y="1270242"/>
                <a:ext cx="4213737" cy="412934"/>
              </a:xfrm>
              <a:prstGeom prst="roundRect">
                <a:avLst>
                  <a:gd name="adj" fmla="val 50000"/>
                </a:avLst>
              </a:prstGeom>
              <a:solidFill>
                <a:schemeClr val="accent1"/>
              </a:solidFill>
              <a:ln w="12700" cap="rnd">
                <a:noFill/>
                <a:prstDash val="solid"/>
                <a:round/>
                <a:headEnd/>
                <a:tailEnd/>
              </a:ln>
              <a:effectLst>
                <a:outerShdw blurRad="254000" dist="127000" algn="ctr" rotWithShape="0">
                  <a:schemeClr val="accent1">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zh-CN"/>
                </a:defPPr>
                <a:lvl1pPr algn="ctr" defTabSz="914354">
                  <a:defRPr sz="14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defTabSz="685766"/>
                <a:r>
                  <a:rPr lang="zh-CN" altLang="en-US" sz="1200" dirty="0">
                    <a:solidFill>
                      <a:srgbClr val="FFFFFF"/>
                    </a:solidFill>
                    <a:latin typeface="思源黑体 CN Bold" panose="020B0800000000000000" pitchFamily="34" charset="-122"/>
                    <a:ea typeface="思源黑体 CN Bold" panose="020B0800000000000000" pitchFamily="34" charset="-122"/>
                  </a:rPr>
                  <a:t>提供初始访谈提纲</a:t>
                </a:r>
                <a:endParaRPr lang="en-US" altLang="zh-CN" sz="1200" dirty="0">
                  <a:solidFill>
                    <a:srgbClr val="FFFFFF"/>
                  </a:solidFill>
                  <a:latin typeface="思源黑体 CN Bold" panose="020B0800000000000000" pitchFamily="34" charset="-122"/>
                  <a:ea typeface="思源黑体 CN Bold" panose="020B0800000000000000" pitchFamily="34" charset="-122"/>
                </a:endParaRPr>
              </a:p>
            </p:txBody>
          </p:sp>
          <p:sp>
            <p:nvSpPr>
              <p:cNvPr id="40" name="Number1">
                <a:extLst>
                  <a:ext uri="{FF2B5EF4-FFF2-40B4-BE49-F238E27FC236}">
                    <a16:creationId xmlns:a16="http://schemas.microsoft.com/office/drawing/2014/main" id="{21A3EF70-12A1-499F-B008-0ECEDC8084D9}"/>
                  </a:ext>
                </a:extLst>
              </p:cNvPr>
              <p:cNvSpPr txBox="1"/>
              <p:nvPr/>
            </p:nvSpPr>
            <p:spPr>
              <a:xfrm>
                <a:off x="7326796" y="1414388"/>
                <a:ext cx="684803" cy="523220"/>
              </a:xfrm>
              <a:prstGeom prst="rect">
                <a:avLst/>
              </a:prstGeom>
              <a:noFill/>
            </p:spPr>
            <p:txBody>
              <a:bodyPr wrap="none" rtlCol="0">
                <a:normAutofit lnSpcReduction="10000"/>
              </a:bodyPr>
              <a:lstStyle/>
              <a:p>
                <a:r>
                  <a:rPr lang="en-US" altLang="zh-CN" sz="2100" b="1" i="1" dirty="0"/>
                  <a:t>1</a:t>
                </a:r>
                <a:endParaRPr lang="zh-CN" altLang="en-US" sz="2100" b="1" i="1" dirty="0"/>
              </a:p>
            </p:txBody>
          </p:sp>
          <p:sp>
            <p:nvSpPr>
              <p:cNvPr id="41" name="Text1">
                <a:extLst>
                  <a:ext uri="{FF2B5EF4-FFF2-40B4-BE49-F238E27FC236}">
                    <a16:creationId xmlns:a16="http://schemas.microsoft.com/office/drawing/2014/main" id="{FB8598BD-9ACA-43D4-90A9-77A7653F9329}"/>
                  </a:ext>
                </a:extLst>
              </p:cNvPr>
              <p:cNvSpPr/>
              <p:nvPr/>
            </p:nvSpPr>
            <p:spPr bwMode="auto">
              <a:xfrm>
                <a:off x="8245984" y="1697009"/>
                <a:ext cx="4213739" cy="1148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500" tIns="35100" rIns="67500" bIns="35100" anchor="t" anchorCtr="0">
                <a:normAutofit/>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a:lnSpc>
                    <a:spcPct val="120000"/>
                  </a:lnSpc>
                </a:pPr>
                <a:r>
                  <a:rPr lang="zh-CN" altLang="en-US" sz="900" dirty="0">
                    <a:latin typeface="思源黑体 CN Normal" panose="020B0400000000000000" pitchFamily="34" charset="-122"/>
                    <a:ea typeface="思源黑体 CN Normal" panose="020B0400000000000000" pitchFamily="34" charset="-122"/>
                  </a:rPr>
                  <a:t>根据提供的目标用户以及推广平台描述，文心一言可以自动生成符合小红书平台的营销文案。产品经理可以根据需要修改或增减营销文案，这可以减少创造文案的工作量。</a:t>
                </a:r>
                <a:endParaRPr lang="en-US" altLang="zh-CN" sz="900" dirty="0">
                  <a:latin typeface="思源黑体 CN Normal" panose="020B0400000000000000" pitchFamily="34" charset="-122"/>
                  <a:ea typeface="思源黑体 CN Normal" panose="020B0400000000000000" pitchFamily="34" charset="-122"/>
                </a:endParaRPr>
              </a:p>
            </p:txBody>
          </p:sp>
        </p:grpSp>
        <p:grpSp>
          <p:nvGrpSpPr>
            <p:cNvPr id="30" name="组合 29">
              <a:extLst>
                <a:ext uri="{FF2B5EF4-FFF2-40B4-BE49-F238E27FC236}">
                  <a16:creationId xmlns:a16="http://schemas.microsoft.com/office/drawing/2014/main" id="{A25FC7CB-3594-4076-B2DD-09FA41DF7DA2}"/>
                </a:ext>
              </a:extLst>
            </p:cNvPr>
            <p:cNvGrpSpPr/>
            <p:nvPr/>
          </p:nvGrpSpPr>
          <p:grpSpPr>
            <a:xfrm>
              <a:off x="7308341" y="4196200"/>
              <a:ext cx="5132928" cy="1577880"/>
              <a:chOff x="7308341" y="4196200"/>
              <a:chExt cx="5132928" cy="1577880"/>
            </a:xfrm>
          </p:grpSpPr>
          <p:sp>
            <p:nvSpPr>
              <p:cNvPr id="35" name="Bullet2">
                <a:extLst>
                  <a:ext uri="{FF2B5EF4-FFF2-40B4-BE49-F238E27FC236}">
                    <a16:creationId xmlns:a16="http://schemas.microsoft.com/office/drawing/2014/main" id="{9BA20B24-22CE-49D7-9DA8-1042FB43713F}"/>
                  </a:ext>
                </a:extLst>
              </p:cNvPr>
              <p:cNvSpPr txBox="1"/>
              <p:nvPr/>
            </p:nvSpPr>
            <p:spPr>
              <a:xfrm>
                <a:off x="8227531" y="4196200"/>
                <a:ext cx="4213738" cy="412935"/>
              </a:xfrm>
              <a:prstGeom prst="roundRect">
                <a:avLst>
                  <a:gd name="adj" fmla="val 50000"/>
                </a:avLst>
              </a:prstGeom>
              <a:solidFill>
                <a:schemeClr val="accent5"/>
              </a:solidFill>
              <a:ln w="12700" cap="rnd">
                <a:noFill/>
                <a:prstDash val="solid"/>
                <a:round/>
                <a:headEnd/>
                <a:tailEnd/>
              </a:ln>
              <a:effectLst>
                <a:outerShdw blurRad="254000" dist="127000" algn="ctr" rotWithShape="0">
                  <a:schemeClr val="accent5">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zh-CN"/>
                </a:defPPr>
                <a:lvl1pPr algn="ctr" defTabSz="914354">
                  <a:defRPr sz="14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defTabSz="685766"/>
                <a:r>
                  <a:rPr lang="zh-CN" altLang="en-US" sz="1200" dirty="0">
                    <a:solidFill>
                      <a:srgbClr val="FFFFFF"/>
                    </a:solidFill>
                    <a:latin typeface="思源黑体 CN Bold" panose="020B0800000000000000" pitchFamily="34" charset="-122"/>
                    <a:ea typeface="思源黑体 CN Bold" panose="020B0800000000000000" pitchFamily="34" charset="-122"/>
                  </a:rPr>
                  <a:t>分析和总结</a:t>
                </a:r>
                <a:endParaRPr lang="en-US" altLang="zh-CN" sz="1200" dirty="0">
                  <a:solidFill>
                    <a:srgbClr val="FFFFFF"/>
                  </a:solidFill>
                  <a:latin typeface="思源黑体 CN Bold" panose="020B0800000000000000" pitchFamily="34" charset="-122"/>
                  <a:ea typeface="思源黑体 CN Bold" panose="020B0800000000000000" pitchFamily="34" charset="-122"/>
                </a:endParaRPr>
              </a:p>
            </p:txBody>
          </p:sp>
          <p:sp>
            <p:nvSpPr>
              <p:cNvPr id="36" name="Number2">
                <a:extLst>
                  <a:ext uri="{FF2B5EF4-FFF2-40B4-BE49-F238E27FC236}">
                    <a16:creationId xmlns:a16="http://schemas.microsoft.com/office/drawing/2014/main" id="{D2C23F00-D749-4E5D-BC96-E9407A7F1EF8}"/>
                  </a:ext>
                </a:extLst>
              </p:cNvPr>
              <p:cNvSpPr txBox="1"/>
              <p:nvPr/>
            </p:nvSpPr>
            <p:spPr>
              <a:xfrm>
                <a:off x="7308341" y="4340346"/>
                <a:ext cx="684803" cy="523220"/>
              </a:xfrm>
              <a:prstGeom prst="rect">
                <a:avLst/>
              </a:prstGeom>
              <a:noFill/>
            </p:spPr>
            <p:txBody>
              <a:bodyPr wrap="none" rtlCol="0">
                <a:normAutofit lnSpcReduction="10000"/>
              </a:bodyPr>
              <a:lstStyle/>
              <a:p>
                <a:r>
                  <a:rPr lang="en-US" altLang="zh-CN" sz="2100" b="1" i="1" dirty="0"/>
                  <a:t>2</a:t>
                </a:r>
                <a:endParaRPr lang="zh-CN" altLang="en-US" sz="2100" b="1" i="1" dirty="0"/>
              </a:p>
            </p:txBody>
          </p:sp>
          <p:sp>
            <p:nvSpPr>
              <p:cNvPr id="37" name="Text2">
                <a:extLst>
                  <a:ext uri="{FF2B5EF4-FFF2-40B4-BE49-F238E27FC236}">
                    <a16:creationId xmlns:a16="http://schemas.microsoft.com/office/drawing/2014/main" id="{924C8445-1AFF-4191-B28F-0446DD977C0C}"/>
                  </a:ext>
                </a:extLst>
              </p:cNvPr>
              <p:cNvSpPr/>
              <p:nvPr/>
            </p:nvSpPr>
            <p:spPr bwMode="auto">
              <a:xfrm>
                <a:off x="8227529" y="4625987"/>
                <a:ext cx="4213739" cy="1148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500" tIns="35100" rIns="67500" bIns="35100" anchor="t" anchorCtr="0">
                <a:normAutofit/>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a:lnSpc>
                    <a:spcPct val="120000"/>
                  </a:lnSpc>
                </a:pPr>
                <a:r>
                  <a:rPr lang="zh-CN" altLang="en-US" sz="900" dirty="0">
                    <a:latin typeface="思源黑体 CN Normal" panose="020B0400000000000000" pitchFamily="34" charset="-122"/>
                    <a:ea typeface="思源黑体 CN Normal" panose="020B0400000000000000" pitchFamily="34" charset="-122"/>
                  </a:rPr>
                  <a:t>对话结束后，产品经理可以回顾对话内容，并进行分析和总结。</a:t>
                </a:r>
                <a:endParaRPr lang="en-US" altLang="zh-CN" sz="900" dirty="0">
                  <a:latin typeface="思源黑体 CN Normal" panose="020B0400000000000000" pitchFamily="34" charset="-122"/>
                  <a:ea typeface="思源黑体 CN Normal" panose="020B0400000000000000" pitchFamily="34" charset="-122"/>
                </a:endParaRPr>
              </a:p>
            </p:txBody>
          </p:sp>
        </p:grpSp>
      </p:grpSp>
    </p:spTree>
    <p:extLst>
      <p:ext uri="{BB962C8B-B14F-4D97-AF65-F5344CB8AC3E}">
        <p14:creationId xmlns:p14="http://schemas.microsoft.com/office/powerpoint/2010/main" val="42604001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p:txBody>
          <a:bodyPr/>
          <a:lstStyle/>
          <a:p>
            <a:r>
              <a:rPr lang="zh-CN" altLang="en-US" dirty="0"/>
              <a:t>案例</a:t>
            </a:r>
            <a:r>
              <a:rPr lang="en-US" altLang="zh-CN" dirty="0"/>
              <a:t>1</a:t>
            </a:r>
            <a:r>
              <a:rPr lang="zh-CN" altLang="en-US" dirty="0"/>
              <a:t>：使用文心一言进行时间管理</a:t>
            </a:r>
            <a:r>
              <a:rPr lang="en-US" altLang="zh-CN" dirty="0"/>
              <a:t>APP</a:t>
            </a:r>
            <a:r>
              <a:rPr lang="zh-CN" altLang="en-US" dirty="0"/>
              <a:t>小红书营销推广</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855542" cy="367928"/>
          </a:xfrm>
        </p:spPr>
        <p:txBody>
          <a:bodyPr>
            <a:normAutofit fontScale="90000"/>
          </a:bodyPr>
          <a:lstStyle/>
          <a:p>
            <a:r>
              <a:rPr lang="zh-CN" altLang="en-US" dirty="0"/>
              <a:t>使用文心一言生成营销文案与推广创意</a:t>
            </a:r>
          </a:p>
        </p:txBody>
      </p:sp>
      <p:pic>
        <p:nvPicPr>
          <p:cNvPr id="13" name="Image 0" descr="preencoded.png">
            <a:extLst>
              <a:ext uri="{FF2B5EF4-FFF2-40B4-BE49-F238E27FC236}">
                <a16:creationId xmlns:a16="http://schemas.microsoft.com/office/drawing/2014/main" id="{704C26BC-A311-4375-8FE3-F4DBC1120E25}"/>
              </a:ext>
            </a:extLst>
          </p:cNvPr>
          <p:cNvPicPr>
            <a:picLocks noChangeAspect="1"/>
          </p:cNvPicPr>
          <p:nvPr/>
        </p:nvPicPr>
        <p:blipFill>
          <a:blip r:embed="rId3">
            <a:alphaModFix amt="10000"/>
          </a:blip>
          <a:stretch>
            <a:fillRect/>
          </a:stretch>
        </p:blipFill>
        <p:spPr>
          <a:xfrm>
            <a:off x="800403" y="1979281"/>
            <a:ext cx="7799070" cy="2517769"/>
          </a:xfrm>
          <a:prstGeom prst="rect">
            <a:avLst/>
          </a:prstGeom>
        </p:spPr>
      </p:pic>
      <p:pic>
        <p:nvPicPr>
          <p:cNvPr id="14" name="Image 1" descr="preencoded.png">
            <a:extLst>
              <a:ext uri="{FF2B5EF4-FFF2-40B4-BE49-F238E27FC236}">
                <a16:creationId xmlns:a16="http://schemas.microsoft.com/office/drawing/2014/main" id="{C316E836-BEF3-4A95-BC19-975331B950C0}"/>
              </a:ext>
            </a:extLst>
          </p:cNvPr>
          <p:cNvPicPr>
            <a:picLocks noChangeAspect="1"/>
          </p:cNvPicPr>
          <p:nvPr/>
        </p:nvPicPr>
        <p:blipFill>
          <a:blip r:embed="rId4"/>
          <a:stretch>
            <a:fillRect/>
          </a:stretch>
        </p:blipFill>
        <p:spPr>
          <a:xfrm>
            <a:off x="1055673" y="1816722"/>
            <a:ext cx="835660" cy="1794904"/>
          </a:xfrm>
          <a:prstGeom prst="rect">
            <a:avLst/>
          </a:prstGeom>
        </p:spPr>
      </p:pic>
      <p:pic>
        <p:nvPicPr>
          <p:cNvPr id="15" name="Image 2" descr="preencoded.png">
            <a:extLst>
              <a:ext uri="{FF2B5EF4-FFF2-40B4-BE49-F238E27FC236}">
                <a16:creationId xmlns:a16="http://schemas.microsoft.com/office/drawing/2014/main" id="{998381F1-96D0-4ABE-8556-0831F0CEAC36}"/>
              </a:ext>
            </a:extLst>
          </p:cNvPr>
          <p:cNvPicPr>
            <a:picLocks noChangeAspect="1"/>
          </p:cNvPicPr>
          <p:nvPr/>
        </p:nvPicPr>
        <p:blipFill>
          <a:blip r:embed="rId5"/>
          <a:stretch>
            <a:fillRect/>
          </a:stretch>
        </p:blipFill>
        <p:spPr>
          <a:xfrm>
            <a:off x="8328146" y="1898120"/>
            <a:ext cx="182880" cy="694862"/>
          </a:xfrm>
          <a:prstGeom prst="rect">
            <a:avLst/>
          </a:prstGeom>
        </p:spPr>
      </p:pic>
      <p:sp>
        <p:nvSpPr>
          <p:cNvPr id="16" name="Text 1">
            <a:extLst>
              <a:ext uri="{FF2B5EF4-FFF2-40B4-BE49-F238E27FC236}">
                <a16:creationId xmlns:a16="http://schemas.microsoft.com/office/drawing/2014/main" id="{12B5EAE6-86A6-4C23-9DB4-C6F05ACA54C9}"/>
              </a:ext>
            </a:extLst>
          </p:cNvPr>
          <p:cNvSpPr/>
          <p:nvPr/>
        </p:nvSpPr>
        <p:spPr>
          <a:xfrm>
            <a:off x="3455997" y="4012743"/>
            <a:ext cx="4455532" cy="402336"/>
          </a:xfrm>
          <a:prstGeom prst="rect">
            <a:avLst/>
          </a:prstGeom>
          <a:noFill/>
        </p:spPr>
        <p:txBody>
          <a:bodyPr wrap="square" lIns="95250" tIns="95250" rIns="95250" bIns="95250" rtlCol="0" anchor="t">
            <a:spAutoFit/>
          </a:bodyPr>
          <a:lstStyle/>
          <a:p>
            <a:pPr marL="0" indent="0">
              <a:lnSpc>
                <a:spcPct val="100000"/>
              </a:lnSpc>
              <a:spcBef>
                <a:spcPts val="375"/>
              </a:spcBef>
              <a:buNone/>
            </a:pPr>
            <a:endParaRPr lang="en-US" sz="1500" dirty="0"/>
          </a:p>
        </p:txBody>
      </p:sp>
      <p:sp>
        <p:nvSpPr>
          <p:cNvPr id="17" name="Text 2">
            <a:extLst>
              <a:ext uri="{FF2B5EF4-FFF2-40B4-BE49-F238E27FC236}">
                <a16:creationId xmlns:a16="http://schemas.microsoft.com/office/drawing/2014/main" id="{9EA0D8FD-0DEE-46BC-9991-8C4FDA6CEB0B}"/>
              </a:ext>
            </a:extLst>
          </p:cNvPr>
          <p:cNvSpPr/>
          <p:nvPr/>
        </p:nvSpPr>
        <p:spPr>
          <a:xfrm>
            <a:off x="1996334" y="2274963"/>
            <a:ext cx="6226810" cy="1979297"/>
          </a:xfrm>
          <a:prstGeom prst="rect">
            <a:avLst/>
          </a:prstGeom>
          <a:noFill/>
        </p:spPr>
        <p:txBody>
          <a:bodyPr wrap="square" lIns="95250" tIns="95250" rIns="95250" bIns="95250" rtlCol="0" anchor="ctr">
            <a:noAutofit/>
          </a:bodyPr>
          <a:lstStyle/>
          <a:p>
            <a:pPr indent="0" algn="just" fontAlgn="auto">
              <a:lnSpc>
                <a:spcPct val="150000"/>
              </a:lnSpc>
              <a:spcBef>
                <a:spcPts val="0"/>
              </a:spcBef>
              <a:spcAft>
                <a:spcPts val="600"/>
              </a:spcAft>
              <a:buNone/>
            </a:pPr>
            <a:r>
              <a:rPr lang="zh-CN" altLang="en-US" dirty="0">
                <a:solidFill>
                  <a:srgbClr val="032F73"/>
                </a:solidFill>
                <a:latin typeface="思源黑体 CN Normal" panose="020B0400000000000000" pitchFamily="34" charset="-122"/>
                <a:ea typeface="思源黑体 CN Normal" panose="020B0400000000000000" pitchFamily="34" charset="-122"/>
                <a:cs typeface="微软雅黑" panose="020B0503020204020204" pitchFamily="34" charset="-120"/>
              </a:rPr>
              <a:t>运营团队开发出了一款时间管理</a:t>
            </a:r>
            <a:r>
              <a:rPr lang="en-US" altLang="zh-CN" dirty="0">
                <a:solidFill>
                  <a:srgbClr val="032F73"/>
                </a:solidFill>
                <a:latin typeface="思源黑体 CN Normal" panose="020B0400000000000000" pitchFamily="34" charset="-122"/>
                <a:ea typeface="思源黑体 CN Normal" panose="020B0400000000000000" pitchFamily="34" charset="-122"/>
                <a:cs typeface="微软雅黑" panose="020B0503020204020204" pitchFamily="34" charset="-120"/>
              </a:rPr>
              <a:t>APP</a:t>
            </a:r>
            <a:r>
              <a:rPr lang="zh-CN" altLang="en-US" dirty="0">
                <a:solidFill>
                  <a:srgbClr val="032F73"/>
                </a:solidFill>
                <a:latin typeface="思源黑体 CN Normal" panose="020B0400000000000000" pitchFamily="34" charset="-122"/>
                <a:ea typeface="思源黑体 CN Normal" panose="020B0400000000000000" pitchFamily="34" charset="-122"/>
                <a:cs typeface="微软雅黑" panose="020B0503020204020204" pitchFamily="34" charset="-120"/>
              </a:rPr>
              <a:t>苏信即时，该款</a:t>
            </a:r>
            <a:r>
              <a:rPr lang="en-US" altLang="zh-CN" dirty="0">
                <a:solidFill>
                  <a:srgbClr val="032F73"/>
                </a:solidFill>
                <a:latin typeface="思源黑体 CN Normal" panose="020B0400000000000000" pitchFamily="34" charset="-122"/>
                <a:ea typeface="思源黑体 CN Normal" panose="020B0400000000000000" pitchFamily="34" charset="-122"/>
                <a:cs typeface="微软雅黑" panose="020B0503020204020204" pitchFamily="34" charset="-120"/>
              </a:rPr>
              <a:t>APP</a:t>
            </a:r>
            <a:r>
              <a:rPr lang="zh-CN" altLang="en-US" dirty="0">
                <a:solidFill>
                  <a:srgbClr val="032F73"/>
                </a:solidFill>
                <a:latin typeface="思源黑体 CN Normal" panose="020B0400000000000000" pitchFamily="34" charset="-122"/>
                <a:ea typeface="思源黑体 CN Normal" panose="020B0400000000000000" pitchFamily="34" charset="-122"/>
                <a:cs typeface="微软雅黑" panose="020B0503020204020204" pitchFamily="34" charset="-120"/>
              </a:rPr>
              <a:t>不但具有基础模块如：任务清单、日程、提醒，同时还具有时间追踪、番茄钟、数据分析、子任务</a:t>
            </a:r>
            <a:r>
              <a:rPr lang="en-US" altLang="zh-CN" dirty="0">
                <a:solidFill>
                  <a:srgbClr val="032F73"/>
                </a:solidFill>
                <a:latin typeface="思源黑体 CN Normal" panose="020B0400000000000000" pitchFamily="34" charset="-122"/>
                <a:ea typeface="思源黑体 CN Normal" panose="020B0400000000000000" pitchFamily="34" charset="-122"/>
                <a:cs typeface="微软雅黑" panose="020B0503020204020204" pitchFamily="34" charset="-120"/>
              </a:rPr>
              <a:t>/</a:t>
            </a:r>
            <a:r>
              <a:rPr lang="zh-CN" altLang="en-US" dirty="0">
                <a:solidFill>
                  <a:srgbClr val="032F73"/>
                </a:solidFill>
                <a:latin typeface="思源黑体 CN Normal" panose="020B0400000000000000" pitchFamily="34" charset="-122"/>
                <a:ea typeface="思源黑体 CN Normal" panose="020B0400000000000000" pitchFamily="34" charset="-122"/>
                <a:cs typeface="微软雅黑" panose="020B0503020204020204" pitchFamily="34" charset="-120"/>
              </a:rPr>
              <a:t>看板等功能，支持个性化定制与多设备扩平台同步数据是习惯养成与专注强化的时间管理工具。先需要将该款</a:t>
            </a:r>
            <a:r>
              <a:rPr lang="en-US" altLang="zh-CN" dirty="0">
                <a:solidFill>
                  <a:srgbClr val="032F73"/>
                </a:solidFill>
                <a:latin typeface="思源黑体 CN Normal" panose="020B0400000000000000" pitchFamily="34" charset="-122"/>
                <a:ea typeface="思源黑体 CN Normal" panose="020B0400000000000000" pitchFamily="34" charset="-122"/>
                <a:cs typeface="微软雅黑" panose="020B0503020204020204" pitchFamily="34" charset="-120"/>
              </a:rPr>
              <a:t>APP</a:t>
            </a:r>
            <a:r>
              <a:rPr lang="zh-CN" altLang="en-US" dirty="0">
                <a:solidFill>
                  <a:srgbClr val="032F73"/>
                </a:solidFill>
                <a:latin typeface="思源黑体 CN Normal" panose="020B0400000000000000" pitchFamily="34" charset="-122"/>
                <a:ea typeface="思源黑体 CN Normal" panose="020B0400000000000000" pitchFamily="34" charset="-122"/>
                <a:cs typeface="微软雅黑" panose="020B0503020204020204" pitchFamily="34" charset="-120"/>
              </a:rPr>
              <a:t>进行产品推广，结合用户特点计划在小红书上推广。</a:t>
            </a:r>
          </a:p>
        </p:txBody>
      </p:sp>
      <p:sp>
        <p:nvSpPr>
          <p:cNvPr id="6" name="文本框 5">
            <a:extLst>
              <a:ext uri="{FF2B5EF4-FFF2-40B4-BE49-F238E27FC236}">
                <a16:creationId xmlns:a16="http://schemas.microsoft.com/office/drawing/2014/main" id="{C19F9F5C-67B7-4F47-818D-8F64233ADC8A}"/>
              </a:ext>
            </a:extLst>
          </p:cNvPr>
          <p:cNvSpPr txBox="1"/>
          <p:nvPr/>
        </p:nvSpPr>
        <p:spPr>
          <a:xfrm>
            <a:off x="1196504" y="2060442"/>
            <a:ext cx="553998" cy="1632345"/>
          </a:xfrm>
          <a:prstGeom prst="rect">
            <a:avLst/>
          </a:prstGeom>
          <a:noFill/>
        </p:spPr>
        <p:txBody>
          <a:bodyPr vert="eaVert" wrap="square" rtlCol="0">
            <a:spAutoFit/>
          </a:bodyPr>
          <a:lstStyle/>
          <a:p>
            <a:r>
              <a:rPr lang="zh-CN" altLang="en-US" sz="2400" spc="200" dirty="0">
                <a:solidFill>
                  <a:schemeClr val="bg1"/>
                </a:solidFill>
                <a:latin typeface="思源黑体 CN Bold" panose="020B0800000000000000" pitchFamily="34" charset="-122"/>
                <a:ea typeface="思源黑体 CN Bold" panose="020B0800000000000000" pitchFamily="34" charset="-122"/>
              </a:rPr>
              <a:t>任务情境</a:t>
            </a:r>
          </a:p>
        </p:txBody>
      </p:sp>
    </p:spTree>
    <p:extLst>
      <p:ext uri="{BB962C8B-B14F-4D97-AF65-F5344CB8AC3E}">
        <p14:creationId xmlns:p14="http://schemas.microsoft.com/office/powerpoint/2010/main" val="2565728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：使用文心一言进行时间管理</a:t>
            </a:r>
            <a:r>
              <a:rPr lang="en-US" altLang="zh-CN" dirty="0"/>
              <a:t>APP</a:t>
            </a:r>
            <a:r>
              <a:rPr lang="zh-CN" altLang="en-US" dirty="0"/>
              <a:t>小红书营销推广</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610215" cy="367928"/>
          </a:xfrm>
        </p:spPr>
        <p:txBody>
          <a:bodyPr>
            <a:normAutofit fontScale="90000"/>
          </a:bodyPr>
          <a:lstStyle/>
          <a:p>
            <a:r>
              <a:rPr lang="zh-CN" altLang="en-US" dirty="0"/>
              <a:t>使用文心一言生成营销文案与推广创意</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533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ea"/>
              </a:rPr>
              <a:t>步骤一：登录文心一言官网，开启新对话。如图所示。</a:t>
            </a: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523220"/>
          </a:xfrm>
        </p:spPr>
        <p:txBody>
          <a:bodyPr/>
          <a:lstStyle/>
          <a:p>
            <a:pPr marL="0" indent="0">
              <a:buNone/>
            </a:pPr>
            <a:r>
              <a:rPr lang="zh-CN" altLang="en-US" b="1" dirty="0"/>
              <a:t>（</a:t>
            </a:r>
            <a:r>
              <a:rPr lang="en-US" altLang="zh-CN" b="1" dirty="0"/>
              <a:t>1</a:t>
            </a:r>
            <a:r>
              <a:rPr lang="zh-CN" altLang="en-US" b="1" dirty="0"/>
              <a:t>）让文心一言生成营销文案</a:t>
            </a:r>
          </a:p>
        </p:txBody>
      </p:sp>
      <p:pic>
        <p:nvPicPr>
          <p:cNvPr id="13" name="图片 12">
            <a:extLst>
              <a:ext uri="{FF2B5EF4-FFF2-40B4-BE49-F238E27FC236}">
                <a16:creationId xmlns:a16="http://schemas.microsoft.com/office/drawing/2014/main" id="{B837A7BE-F942-45D2-8987-1D8C1FD555CE}"/>
              </a:ext>
            </a:extLst>
          </p:cNvPr>
          <p:cNvPicPr/>
          <p:nvPr/>
        </p:nvPicPr>
        <p:blipFill>
          <a:blip r:embed="rId3">
            <a:extLst>
              <a:ext uri="{28A0092B-C50C-407E-A947-70E740481C1C}">
                <a14:useLocalDpi xmlns:a14="http://schemas.microsoft.com/office/drawing/2010/main" val="0"/>
              </a:ext>
            </a:extLst>
          </a:blip>
          <a:srcRect/>
          <a:stretch/>
        </p:blipFill>
        <p:spPr>
          <a:xfrm>
            <a:off x="2349342" y="2033108"/>
            <a:ext cx="4445316" cy="2996092"/>
          </a:xfrm>
          <a:prstGeom prst="rect">
            <a:avLst/>
          </a:prstGeom>
        </p:spPr>
      </p:pic>
    </p:spTree>
    <p:extLst>
      <p:ext uri="{BB962C8B-B14F-4D97-AF65-F5344CB8AC3E}">
        <p14:creationId xmlns:p14="http://schemas.microsoft.com/office/powerpoint/2010/main" val="35268982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：使用文心一言进行时间管理</a:t>
            </a:r>
            <a:r>
              <a:rPr lang="en-US" altLang="zh-CN" dirty="0"/>
              <a:t>APP</a:t>
            </a:r>
            <a:r>
              <a:rPr lang="zh-CN" altLang="en-US" dirty="0"/>
              <a:t>小红书营销推广</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721727" cy="367928"/>
          </a:xfrm>
        </p:spPr>
        <p:txBody>
          <a:bodyPr>
            <a:normAutofit fontScale="90000"/>
          </a:bodyPr>
          <a:lstStyle/>
          <a:p>
            <a:r>
              <a:rPr lang="zh-CN" altLang="en-US" dirty="0"/>
              <a:t>使用文心一言生成营销文案与推广创意</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533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ea"/>
              </a:rPr>
              <a:t>步骤二：开启“深度思考”功能，如图所示</a:t>
            </a: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275512"/>
          </a:xfrm>
        </p:spPr>
        <p:txBody>
          <a:bodyPr/>
          <a:lstStyle/>
          <a:p>
            <a:pPr marL="0" indent="0">
              <a:buNone/>
            </a:pPr>
            <a:r>
              <a:rPr lang="zh-CN" altLang="en-US" b="1" dirty="0"/>
              <a:t>（</a:t>
            </a:r>
            <a:r>
              <a:rPr lang="en-US" altLang="zh-CN" b="1" dirty="0"/>
              <a:t>1</a:t>
            </a:r>
            <a:r>
              <a:rPr lang="zh-CN" altLang="en-US" b="1" dirty="0"/>
              <a:t>）让文心一言生成营销文案</a:t>
            </a:r>
          </a:p>
        </p:txBody>
      </p:sp>
      <p:sp>
        <p:nvSpPr>
          <p:cNvPr id="16" name="文本占位符 10">
            <a:extLst>
              <a:ext uri="{FF2B5EF4-FFF2-40B4-BE49-F238E27FC236}">
                <a16:creationId xmlns:a16="http://schemas.microsoft.com/office/drawing/2014/main" id="{56BD6C72-D252-4D08-816D-B57A46889C38}"/>
              </a:ext>
            </a:extLst>
          </p:cNvPr>
          <p:cNvSpPr txBox="1">
            <a:spLocks/>
          </p:cNvSpPr>
          <p:nvPr/>
        </p:nvSpPr>
        <p:spPr>
          <a:xfrm>
            <a:off x="522042" y="1997095"/>
            <a:ext cx="8139439" cy="693639"/>
          </a:xfrm>
          <a:prstGeom prst="rect">
            <a:avLst/>
          </a:prstGeom>
        </p:spPr>
        <p:txBody>
          <a:bodyPr vert="horz" lIns="91440" tIns="45720" rIns="91440" bIns="45720" rtlCol="0">
            <a:normAutofit/>
          </a:bodyPr>
          <a:lstStyle>
            <a:lvl1pPr marL="0" indent="-342900" algn="just" defTabSz="685800" rtl="0" eaLnBrk="1" latinLnBrk="0" hangingPunct="1">
              <a:lnSpc>
                <a:spcPct val="100000"/>
              </a:lnSpc>
              <a:spcBef>
                <a:spcPts val="0"/>
              </a:spcBef>
              <a:buFontTx/>
              <a:buNone/>
              <a:defRPr lang="zh-CN" altLang="en-US" sz="1200" kern="1200" dirty="0" smtClean="0">
                <a:solidFill>
                  <a:schemeClr val="tx1"/>
                </a:solidFill>
                <a:latin typeface="思源黑体 CN Normal" panose="020B0400000000000000" pitchFamily="34" charset="-122"/>
                <a:ea typeface="思源黑体 CN Normal" panose="020B0400000000000000" pitchFamily="34" charset="-122"/>
                <a:cs typeface="+mn-ea"/>
              </a:defRPr>
            </a:lvl1pPr>
            <a:lvl2pPr marL="342900" indent="0" algn="l" defTabSz="685800" rtl="0" eaLnBrk="1" latinLnBrk="0" hangingPunct="1">
              <a:lnSpc>
                <a:spcPct val="150000"/>
              </a:lnSpc>
              <a:spcBef>
                <a:spcPts val="375"/>
              </a:spcBef>
              <a:buFontTx/>
              <a:buNone/>
              <a:defRPr sz="1800" kern="1200">
                <a:solidFill>
                  <a:schemeClr val="tx1"/>
                </a:solidFill>
                <a:latin typeface="+mn-lt"/>
                <a:ea typeface="+mn-ea"/>
                <a:cs typeface="+mn-cs"/>
              </a:defRPr>
            </a:lvl2pPr>
            <a:lvl3pPr marL="685800" indent="0" algn="l" defTabSz="685800" rtl="0" eaLnBrk="1" latinLnBrk="0" hangingPunct="1">
              <a:lnSpc>
                <a:spcPct val="150000"/>
              </a:lnSpc>
              <a:spcBef>
                <a:spcPts val="375"/>
              </a:spcBef>
              <a:buFontTx/>
              <a:buNone/>
              <a:defRPr sz="1500" kern="1200">
                <a:solidFill>
                  <a:schemeClr val="tx1"/>
                </a:solidFill>
                <a:latin typeface="+mn-lt"/>
                <a:ea typeface="+mn-ea"/>
                <a:cs typeface="+mn-cs"/>
              </a:defRPr>
            </a:lvl3pPr>
            <a:lvl4pPr marL="1028700" indent="0" algn="l" defTabSz="685800" rtl="0" eaLnBrk="1" latinLnBrk="0" hangingPunct="1">
              <a:lnSpc>
                <a:spcPct val="150000"/>
              </a:lnSpc>
              <a:spcBef>
                <a:spcPts val="375"/>
              </a:spcBef>
              <a:buFontTx/>
              <a:buNone/>
              <a:defRPr sz="1350" kern="1200">
                <a:solidFill>
                  <a:schemeClr val="tx1"/>
                </a:solidFill>
                <a:latin typeface="+mn-lt"/>
                <a:ea typeface="+mn-ea"/>
                <a:cs typeface="+mn-cs"/>
              </a:defRPr>
            </a:lvl4pPr>
            <a:lvl5pPr marL="1371600" indent="0" algn="l" defTabSz="685800" rtl="0" eaLnBrk="1" latinLnBrk="0" hangingPunct="1">
              <a:lnSpc>
                <a:spcPct val="120000"/>
              </a:lnSpc>
              <a:spcBef>
                <a:spcPts val="0"/>
              </a:spcBef>
              <a:buFontTx/>
              <a:buNone/>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342900" algn="just" defTabSz="685800" rtl="0" eaLnBrk="1" fontAlgn="auto" latinLnBrk="0" hangingPunct="1">
              <a:lnSpc>
                <a:spcPct val="15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深度思考功能，在处理各种任务时，它不是简单地给出最终结果，而是将整个思考过程详细地展示出来。就像是一层层剥洋葱一样，让你能更深入了解背后的思考逻辑，并且结果更优。</a:t>
            </a:r>
          </a:p>
        </p:txBody>
      </p:sp>
      <p:pic>
        <p:nvPicPr>
          <p:cNvPr id="17" name="图片 16">
            <a:extLst>
              <a:ext uri="{FF2B5EF4-FFF2-40B4-BE49-F238E27FC236}">
                <a16:creationId xmlns:a16="http://schemas.microsoft.com/office/drawing/2014/main" id="{4A1F7F80-0351-4518-AF84-0F96EDED9996}"/>
              </a:ext>
            </a:extLst>
          </p:cNvPr>
          <p:cNvPicPr/>
          <p:nvPr/>
        </p:nvPicPr>
        <p:blipFill>
          <a:blip r:embed="rId3">
            <a:extLst>
              <a:ext uri="{28A0092B-C50C-407E-A947-70E740481C1C}">
                <a14:useLocalDpi xmlns:a14="http://schemas.microsoft.com/office/drawing/2010/main" val="0"/>
              </a:ext>
            </a:extLst>
          </a:blip>
          <a:srcRect/>
          <a:stretch/>
        </p:blipFill>
        <p:spPr bwMode="auto">
          <a:xfrm>
            <a:off x="1462655" y="3114422"/>
            <a:ext cx="6867484" cy="1127378"/>
          </a:xfrm>
          <a:prstGeom prst="rect">
            <a:avLst/>
          </a:prstGeom>
          <a:noFill/>
          <a:ln>
            <a:noFill/>
          </a:ln>
        </p:spPr>
      </p:pic>
    </p:spTree>
    <p:extLst>
      <p:ext uri="{BB962C8B-B14F-4D97-AF65-F5344CB8AC3E}">
        <p14:creationId xmlns:p14="http://schemas.microsoft.com/office/powerpoint/2010/main" val="18370839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：使用文心一言进行时间管理</a:t>
            </a:r>
            <a:r>
              <a:rPr lang="en-US" altLang="zh-CN" dirty="0"/>
              <a:t>APP</a:t>
            </a:r>
            <a:r>
              <a:rPr lang="zh-CN" altLang="en-US" dirty="0"/>
              <a:t>小红书营销推广</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751464" cy="367928"/>
          </a:xfrm>
        </p:spPr>
        <p:txBody>
          <a:bodyPr>
            <a:normAutofit fontScale="90000"/>
          </a:bodyPr>
          <a:lstStyle/>
          <a:p>
            <a:r>
              <a:rPr lang="zh-CN" altLang="en-US" dirty="0"/>
              <a:t>使用文心一言生成营销文案与推广创意</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533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ea"/>
              </a:rPr>
              <a:t>步骤三：进行提问</a:t>
            </a: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275512"/>
          </a:xfrm>
        </p:spPr>
        <p:txBody>
          <a:bodyPr/>
          <a:lstStyle/>
          <a:p>
            <a:pPr marL="0" indent="0">
              <a:buNone/>
            </a:pPr>
            <a:r>
              <a:rPr lang="zh-CN" altLang="en-US" b="1" dirty="0"/>
              <a:t>（</a:t>
            </a:r>
            <a:r>
              <a:rPr lang="en-US" altLang="zh-CN" b="1" dirty="0"/>
              <a:t>1</a:t>
            </a:r>
            <a:r>
              <a:rPr lang="zh-CN" altLang="en-US" b="1" dirty="0"/>
              <a:t>）让文心一言生成营销文案</a:t>
            </a:r>
          </a:p>
        </p:txBody>
      </p:sp>
      <p:sp>
        <p:nvSpPr>
          <p:cNvPr id="16" name="文本占位符 10">
            <a:extLst>
              <a:ext uri="{FF2B5EF4-FFF2-40B4-BE49-F238E27FC236}">
                <a16:creationId xmlns:a16="http://schemas.microsoft.com/office/drawing/2014/main" id="{56BD6C72-D252-4D08-816D-B57A46889C38}"/>
              </a:ext>
            </a:extLst>
          </p:cNvPr>
          <p:cNvSpPr txBox="1">
            <a:spLocks/>
          </p:cNvSpPr>
          <p:nvPr/>
        </p:nvSpPr>
        <p:spPr>
          <a:xfrm>
            <a:off x="522042" y="1997095"/>
            <a:ext cx="8139439" cy="693639"/>
          </a:xfrm>
          <a:prstGeom prst="rect">
            <a:avLst/>
          </a:prstGeom>
        </p:spPr>
        <p:txBody>
          <a:bodyPr vert="horz" lIns="91440" tIns="45720" rIns="91440" bIns="45720" rtlCol="0">
            <a:normAutofit fontScale="85000" lnSpcReduction="20000"/>
          </a:bodyPr>
          <a:lstStyle>
            <a:lvl1pPr marL="0" indent="-342900" algn="just" defTabSz="685800" rtl="0" eaLnBrk="1" latinLnBrk="0" hangingPunct="1">
              <a:lnSpc>
                <a:spcPct val="100000"/>
              </a:lnSpc>
              <a:spcBef>
                <a:spcPts val="0"/>
              </a:spcBef>
              <a:buFontTx/>
              <a:buNone/>
              <a:defRPr lang="zh-CN" altLang="en-US" sz="1200" kern="1200" dirty="0" smtClean="0">
                <a:solidFill>
                  <a:schemeClr val="tx1"/>
                </a:solidFill>
                <a:latin typeface="思源黑体 CN Normal" panose="020B0400000000000000" pitchFamily="34" charset="-122"/>
                <a:ea typeface="思源黑体 CN Normal" panose="020B0400000000000000" pitchFamily="34" charset="-122"/>
                <a:cs typeface="+mn-ea"/>
              </a:defRPr>
            </a:lvl1pPr>
            <a:lvl2pPr marL="342900" indent="0" algn="l" defTabSz="685800" rtl="0" eaLnBrk="1" latinLnBrk="0" hangingPunct="1">
              <a:lnSpc>
                <a:spcPct val="150000"/>
              </a:lnSpc>
              <a:spcBef>
                <a:spcPts val="375"/>
              </a:spcBef>
              <a:buFontTx/>
              <a:buNone/>
              <a:defRPr sz="1800" kern="1200">
                <a:solidFill>
                  <a:schemeClr val="tx1"/>
                </a:solidFill>
                <a:latin typeface="+mn-lt"/>
                <a:ea typeface="+mn-ea"/>
                <a:cs typeface="+mn-cs"/>
              </a:defRPr>
            </a:lvl2pPr>
            <a:lvl3pPr marL="685800" indent="0" algn="l" defTabSz="685800" rtl="0" eaLnBrk="1" latinLnBrk="0" hangingPunct="1">
              <a:lnSpc>
                <a:spcPct val="150000"/>
              </a:lnSpc>
              <a:spcBef>
                <a:spcPts val="375"/>
              </a:spcBef>
              <a:buFontTx/>
              <a:buNone/>
              <a:defRPr sz="1500" kern="1200">
                <a:solidFill>
                  <a:schemeClr val="tx1"/>
                </a:solidFill>
                <a:latin typeface="+mn-lt"/>
                <a:ea typeface="+mn-ea"/>
                <a:cs typeface="+mn-cs"/>
              </a:defRPr>
            </a:lvl3pPr>
            <a:lvl4pPr marL="1028700" indent="0" algn="l" defTabSz="685800" rtl="0" eaLnBrk="1" latinLnBrk="0" hangingPunct="1">
              <a:lnSpc>
                <a:spcPct val="150000"/>
              </a:lnSpc>
              <a:spcBef>
                <a:spcPts val="375"/>
              </a:spcBef>
              <a:buFontTx/>
              <a:buNone/>
              <a:defRPr sz="1350" kern="1200">
                <a:solidFill>
                  <a:schemeClr val="tx1"/>
                </a:solidFill>
                <a:latin typeface="+mn-lt"/>
                <a:ea typeface="+mn-ea"/>
                <a:cs typeface="+mn-cs"/>
              </a:defRPr>
            </a:lvl4pPr>
            <a:lvl5pPr marL="1371600" indent="0" algn="l" defTabSz="685800" rtl="0" eaLnBrk="1" latinLnBrk="0" hangingPunct="1">
              <a:lnSpc>
                <a:spcPct val="120000"/>
              </a:lnSpc>
              <a:spcBef>
                <a:spcPts val="0"/>
              </a:spcBef>
              <a:buFontTx/>
              <a:buNone/>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342900" algn="just" defTabSz="685800" rtl="0" eaLnBrk="1" fontAlgn="auto" latinLnBrk="0" hangingPunct="1">
              <a:lnSpc>
                <a:spcPct val="15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在输入框中，输入提示词：</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我们的苏信即时</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APP</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已上线，该款</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APP</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不但具有基础模块如：任务清单、日程、提醒，同时还具有时间追踪、番茄钟、数据分析、子任务</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看板等功能，支持个性化定制与多设备扩平台同步数据是习惯养成与专注强化的时间管理工具，我想通过小红书进行推广，获得用户，帮我撰写营销推广文案。</a:t>
            </a:r>
          </a:p>
        </p:txBody>
      </p:sp>
    </p:spTree>
    <p:extLst>
      <p:ext uri="{BB962C8B-B14F-4D97-AF65-F5344CB8AC3E}">
        <p14:creationId xmlns:p14="http://schemas.microsoft.com/office/powerpoint/2010/main" val="18539480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：使用文心一言进行时间管理</a:t>
            </a:r>
            <a:r>
              <a:rPr lang="en-US" altLang="zh-CN" dirty="0"/>
              <a:t>APP</a:t>
            </a:r>
            <a:r>
              <a:rPr lang="zh-CN" altLang="en-US" dirty="0"/>
              <a:t>小红书营销推广</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6480010" cy="367928"/>
          </a:xfrm>
        </p:spPr>
        <p:txBody>
          <a:bodyPr>
            <a:normAutofit fontScale="90000"/>
          </a:bodyPr>
          <a:lstStyle/>
          <a:p>
            <a:r>
              <a:rPr lang="zh-CN" altLang="en-US" dirty="0"/>
              <a:t>使用文心一言生成营销文案与推广创意</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533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ea"/>
              </a:rPr>
              <a:t>步骤四：文心一言的回答如下，如图所示。</a:t>
            </a: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275512"/>
          </a:xfrm>
        </p:spPr>
        <p:txBody>
          <a:bodyPr/>
          <a:lstStyle/>
          <a:p>
            <a:pPr marL="0" indent="0">
              <a:buNone/>
            </a:pPr>
            <a:r>
              <a:rPr lang="zh-CN" altLang="en-US" b="1" dirty="0"/>
              <a:t>（</a:t>
            </a:r>
            <a:r>
              <a:rPr lang="en-US" altLang="zh-CN" b="1" dirty="0"/>
              <a:t>1</a:t>
            </a:r>
            <a:r>
              <a:rPr lang="zh-CN" altLang="en-US" b="1" dirty="0"/>
              <a:t>）让文心一言生成营销文案</a:t>
            </a:r>
          </a:p>
        </p:txBody>
      </p:sp>
      <p:pic>
        <p:nvPicPr>
          <p:cNvPr id="16" name="图片 15">
            <a:extLst>
              <a:ext uri="{FF2B5EF4-FFF2-40B4-BE49-F238E27FC236}">
                <a16:creationId xmlns:a16="http://schemas.microsoft.com/office/drawing/2014/main" id="{4C28B1DD-2243-4275-A1C4-AFEF7E896251}"/>
              </a:ext>
            </a:extLst>
          </p:cNvPr>
          <p:cNvPicPr/>
          <p:nvPr/>
        </p:nvPicPr>
        <p:blipFill>
          <a:blip r:embed="rId3"/>
          <a:stretch>
            <a:fillRect/>
          </a:stretch>
        </p:blipFill>
        <p:spPr>
          <a:xfrm>
            <a:off x="775717" y="2204346"/>
            <a:ext cx="3551205" cy="1419456"/>
          </a:xfrm>
          <a:prstGeom prst="rect">
            <a:avLst/>
          </a:prstGeom>
        </p:spPr>
      </p:pic>
      <p:pic>
        <p:nvPicPr>
          <p:cNvPr id="17" name="图片 16">
            <a:extLst>
              <a:ext uri="{FF2B5EF4-FFF2-40B4-BE49-F238E27FC236}">
                <a16:creationId xmlns:a16="http://schemas.microsoft.com/office/drawing/2014/main" id="{810E0B9F-C631-4D3C-BE49-5979B9688024}"/>
              </a:ext>
            </a:extLst>
          </p:cNvPr>
          <p:cNvPicPr/>
          <p:nvPr/>
        </p:nvPicPr>
        <p:blipFill>
          <a:blip r:embed="rId4"/>
          <a:stretch>
            <a:fillRect/>
          </a:stretch>
        </p:blipFill>
        <p:spPr>
          <a:xfrm>
            <a:off x="4475356" y="2204346"/>
            <a:ext cx="3134606" cy="1423517"/>
          </a:xfrm>
          <a:prstGeom prst="rect">
            <a:avLst/>
          </a:prstGeom>
        </p:spPr>
      </p:pic>
      <p:pic>
        <p:nvPicPr>
          <p:cNvPr id="18" name="图片 17">
            <a:extLst>
              <a:ext uri="{FF2B5EF4-FFF2-40B4-BE49-F238E27FC236}">
                <a16:creationId xmlns:a16="http://schemas.microsoft.com/office/drawing/2014/main" id="{4F10C780-5A1A-4B5E-9915-52EFC8046FA0}"/>
              </a:ext>
            </a:extLst>
          </p:cNvPr>
          <p:cNvPicPr/>
          <p:nvPr/>
        </p:nvPicPr>
        <p:blipFill>
          <a:blip r:embed="rId5"/>
          <a:stretch>
            <a:fillRect/>
          </a:stretch>
        </p:blipFill>
        <p:spPr>
          <a:xfrm>
            <a:off x="775717" y="3772738"/>
            <a:ext cx="3551205" cy="1085542"/>
          </a:xfrm>
          <a:prstGeom prst="rect">
            <a:avLst/>
          </a:prstGeom>
        </p:spPr>
      </p:pic>
      <p:pic>
        <p:nvPicPr>
          <p:cNvPr id="19" name="图片 18">
            <a:extLst>
              <a:ext uri="{FF2B5EF4-FFF2-40B4-BE49-F238E27FC236}">
                <a16:creationId xmlns:a16="http://schemas.microsoft.com/office/drawing/2014/main" id="{E170F23E-31A9-4539-A484-F98DDE651223}"/>
              </a:ext>
            </a:extLst>
          </p:cNvPr>
          <p:cNvPicPr/>
          <p:nvPr/>
        </p:nvPicPr>
        <p:blipFill>
          <a:blip r:embed="rId6"/>
          <a:stretch>
            <a:fillRect/>
          </a:stretch>
        </p:blipFill>
        <p:spPr>
          <a:xfrm>
            <a:off x="4475356" y="3781583"/>
            <a:ext cx="3134605" cy="1078717"/>
          </a:xfrm>
          <a:prstGeom prst="rect">
            <a:avLst/>
          </a:prstGeom>
        </p:spPr>
      </p:pic>
    </p:spTree>
    <p:extLst>
      <p:ext uri="{BB962C8B-B14F-4D97-AF65-F5344CB8AC3E}">
        <p14:creationId xmlns:p14="http://schemas.microsoft.com/office/powerpoint/2010/main" val="224403744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OPFI" val=""/>
</p:tagLst>
</file>

<file path=ppt/theme/theme1.xml><?xml version="1.0" encoding="utf-8"?>
<a:theme xmlns:a="http://schemas.openxmlformats.org/drawingml/2006/main" name="unioffice Theme">
  <a:themeElements>
    <a:clrScheme name="Office">
      <a:dk1>
        <a:sysClr val="windowText" lastClr="000000"/>
      </a:dk1>
      <a:lt1>
        <a:sysClr val="window" lastClr="FFFFFF"/>
      </a:lt1>
      <a:dk2>
        <a:srgbClr val="44546A"/>
      </a:dk2>
      <a:lt2>
        <a:srgbClr val="E7E7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gs>
            <a:gs pos="50000">
              <a:schemeClr val="phClr"/>
            </a:gs>
          </a:gsLst>
          <a:lin ang="5400000" scaled="0"/>
        </a:gradFill>
        <a:gradFill rotWithShape="1">
          <a:gsLst>
            <a:gs pos="0">
              <a:schemeClr val="phClr"/>
            </a:gs>
            <a:gs pos="50000">
              <a:schemeClr val="phClr"/>
            </a:gs>
          </a:gsLst>
          <a:lin ang="5400000" scaled="0"/>
        </a:gradFill>
      </a:fillStyleLst>
      <a:lnStyleLst>
        <a:ln w="6350" cap="flat" cmpd="sng" algn="ctr"/>
        <a:ln w="12700" cap="flat" cmpd="sng" algn="ctr"/>
        <a:ln w="19050" cap="flat" cmpd="sng" algn="ctr"/>
      </a:lnStyleLst>
      <a:effectStyleLst>
        <a:effectStyle>
          <a:effectLst/>
        </a:effectStyle>
        <a:effectStyle>
          <a:effectLst/>
        </a:effectStyle>
        <a:effectStyle>
          <a:effectLst/>
        </a:effectStyle>
      </a:effectStyleLst>
      <a:bgFillStyleLst>
        <a:solidFill>
          <a:schemeClr val="phClr"/>
        </a:solidFill>
        <a:solidFill>
          <a:schemeClr val="phClr"/>
        </a:solidFill>
        <a:gradFill rotWithShape="1">
          <a:gsLst>
            <a:gs pos="0">
              <a:schemeClr val="phClr"/>
            </a:gs>
            <a:gs pos="50000">
              <a:schemeClr val="phClr"/>
            </a:gs>
          </a:gsLst>
          <a:lin ang="5400000" scaled="0"/>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681</TotalTime>
  <Words>5191</Words>
  <Application>Microsoft Office PowerPoint</Application>
  <DocSecurity>0</DocSecurity>
  <PresentationFormat>全屏显示(16:9)</PresentationFormat>
  <Paragraphs>335</Paragraphs>
  <Slides>24</Slides>
  <Notes>21</Notes>
  <HiddenSlides>0</HiddenSlides>
  <MMClips>0</MMClips>
  <ScaleCrop>false</ScaleCrop>
  <HeadingPairs>
    <vt:vector size="6" baseType="variant">
      <vt:variant>
        <vt:lpstr>已用的字体</vt:lpstr>
      </vt:variant>
      <vt:variant>
        <vt:i4>17</vt:i4>
      </vt:variant>
      <vt:variant>
        <vt:lpstr>主题</vt:lpstr>
      </vt:variant>
      <vt:variant>
        <vt:i4>1</vt:i4>
      </vt:variant>
      <vt:variant>
        <vt:lpstr>幻灯片标题</vt:lpstr>
      </vt:variant>
      <vt:variant>
        <vt:i4>24</vt:i4>
      </vt:variant>
    </vt:vector>
  </HeadingPairs>
  <TitlesOfParts>
    <vt:vector size="42" baseType="lpstr">
      <vt:lpstr>CKT Kuaile Bold</vt:lpstr>
      <vt:lpstr>GEETYPE-XinGothicGB-W4</vt:lpstr>
      <vt:lpstr>GEETYPE-XinGothicGB-W7</vt:lpstr>
      <vt:lpstr>OPPOSans H</vt:lpstr>
      <vt:lpstr>Reeji-CloudHeiDa-GB</vt:lpstr>
      <vt:lpstr>Source Han Sans CN Bold</vt:lpstr>
      <vt:lpstr>等线</vt:lpstr>
      <vt:lpstr>思源黑体 CN Bold</vt:lpstr>
      <vt:lpstr>思源黑体 CN Medium</vt:lpstr>
      <vt:lpstr>思源黑体 CN Normal</vt:lpstr>
      <vt:lpstr>思源黑体 CN Regular</vt:lpstr>
      <vt:lpstr>思源宋体 CN Heavy</vt:lpstr>
      <vt:lpstr>思源宋体 CN Light</vt:lpstr>
      <vt:lpstr>思源宋体 CN SemiBold</vt:lpstr>
      <vt:lpstr>Arial</vt:lpstr>
      <vt:lpstr>Calibri</vt:lpstr>
      <vt:lpstr>Wingdings</vt:lpstr>
      <vt:lpstr>unioffice Theme</vt:lpstr>
      <vt:lpstr>PowerPoint 演示文稿</vt:lpstr>
      <vt:lpstr>使用文心一言生成营销文案与推广创意</vt:lpstr>
      <vt:lpstr>使用文心一言生成营销文案与推广创意</vt:lpstr>
      <vt:lpstr>使用文心一言生成营销文案与推广创意</vt:lpstr>
      <vt:lpstr>使用文心一言生成营销文案与推广创意</vt:lpstr>
      <vt:lpstr>使用文心一言生成营销文案与推广创意</vt:lpstr>
      <vt:lpstr>使用文心一言生成营销文案与推广创意</vt:lpstr>
      <vt:lpstr>使用文心一言生成营销文案与推广创意</vt:lpstr>
      <vt:lpstr>使用文心一言生成营销文案与推广创意</vt:lpstr>
      <vt:lpstr>使用文心一言生成营销文案与推广创意</vt:lpstr>
      <vt:lpstr>使用文心一言生成营销文案与推广创意</vt:lpstr>
      <vt:lpstr>使用豆包生成运营活动的视觉素材</vt:lpstr>
      <vt:lpstr>使用豆包生成运营活动的视觉素材</vt:lpstr>
      <vt:lpstr>使用豆包生成运营活动的视觉素材</vt:lpstr>
      <vt:lpstr>使用豆包生成运营活动的视觉素材</vt:lpstr>
      <vt:lpstr>使用豆包生成运营活动的视觉素材</vt:lpstr>
      <vt:lpstr>使用豆包生成运营活动的视觉素材</vt:lpstr>
      <vt:lpstr>使用豆包生成运营活动的视觉素材</vt:lpstr>
      <vt:lpstr>使用豆包生成运营活动的视觉素材</vt:lpstr>
      <vt:lpstr>使用豆包生成运营活动的视觉素材</vt:lpstr>
      <vt:lpstr>实训练习</vt:lpstr>
      <vt:lpstr>PowerPoint 演示文稿</vt:lpstr>
      <vt:lpstr>PowerPoint 演示文稿</vt:lpstr>
      <vt:lpstr>PowerPoint 演示文稿</vt:lpstr>
    </vt:vector>
  </TitlesOfParts>
  <Company>FoxyUtils ehf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cp:lastModifiedBy>salmon ma</cp:lastModifiedBy>
  <cp:revision>75</cp:revision>
  <dcterms:modified xsi:type="dcterms:W3CDTF">2026-01-15T03:07:03Z</dcterms:modified>
</cp:coreProperties>
</file>