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18"/>
  </p:notesMasterIdLst>
  <p:sldIdLst>
    <p:sldId id="256" r:id="rId3"/>
    <p:sldId id="257" r:id="rId4"/>
    <p:sldId id="368" r:id="rId5"/>
    <p:sldId id="259" r:id="rId6"/>
    <p:sldId id="258" r:id="rId7"/>
    <p:sldId id="371" r:id="rId8"/>
    <p:sldId id="373" r:id="rId9"/>
    <p:sldId id="369" r:id="rId10"/>
    <p:sldId id="372" r:id="rId11"/>
    <p:sldId id="374" r:id="rId12"/>
    <p:sldId id="370" r:id="rId13"/>
    <p:sldId id="366" r:id="rId14"/>
    <p:sldId id="375" r:id="rId15"/>
    <p:sldId id="376" r:id="rId16"/>
    <p:sldId id="275" r:id="rId17"/>
  </p:sldIdLst>
  <p:sldSz cx="9144000" cy="5143500" type="screen16x9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43" autoAdjust="0"/>
  </p:normalViewPr>
  <p:slideViewPr>
    <p:cSldViewPr snapToGrid="0">
      <p:cViewPr>
        <p:scale>
          <a:sx n="100" d="100"/>
          <a:sy n="100" d="100"/>
        </p:scale>
        <p:origin x="44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6E170E-CD8A-408F-9FE5-4C3FF328FEC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0A32B-E869-47EC-B4CF-CC94D6F9DF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248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1.1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标题命名要求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微课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标题命名：知识点名称</a:t>
            </a: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教学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PPT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标题命名：教学任务名称（几个知识点合成是一个任务）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1.2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文字要求</a:t>
            </a:r>
            <a:endParaRPr lang="en-US" altLang="zh-CN" sz="1800" dirty="0">
              <a:latin typeface="思源宋体 CN Light" panose="02020300000000000000" pitchFamily="18" charset="-122"/>
              <a:ea typeface="思源宋体 CN Light" panose="02020300000000000000" pitchFamily="18" charset="-122"/>
            </a:endParaRPr>
          </a:p>
          <a:p>
            <a:pPr marL="171450" lvl="0" indent="-171450" algn="l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字体大小：思源宋体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 CN Heavy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、</a:t>
            </a:r>
            <a:r>
              <a:rPr lang="en-US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36-48</a:t>
            </a:r>
            <a:r>
              <a:rPr lang="zh-CN" altLang="zh-CN" sz="1800" dirty="0">
                <a:latin typeface="思源宋体 CN Light" panose="02020300000000000000" pitchFamily="18" charset="-122"/>
                <a:ea typeface="思源宋体 CN Light" panose="02020300000000000000" pitchFamily="18" charset="-122"/>
              </a:rPr>
              <a:t>号字、白色、单倍行距</a:t>
            </a:r>
          </a:p>
          <a:p>
            <a:endParaRPr lang="zh-CN" altLang="en-US" sz="18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641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845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29107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212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6472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23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字体大小：思源宋体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</a:t>
            </a:r>
            <a:r>
              <a:rPr lang="en-US" altLang="zh-CN" sz="1200" kern="100" dirty="0" err="1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SemiBold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号字、白色、行距固定不要更改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如微课内容仅一个时则不需要添加目录页，反之多个内容需添加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2601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0403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5881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98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左上角标题文字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Regular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R127\G127\B127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目录标题文字：思源宋体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36-44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倍行距、蓝色（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R67\G113\B194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zh-CN" sz="1200" dirty="0"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二级目录可选择性添加，如不需要无需添加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B0A32B-E869-47EC-B4CF-CC94D6F9DF3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136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首行标题：字体思源宋体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Heavy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号字、蓝色（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R0\G0\B102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二级标题：字体思源黑体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Medium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号字、灰色（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R118\G113\B113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正文内容：字体思源黑体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CN Normal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16-18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号字、黑色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忌满屏都是文字，应适当概括、修饰点缀或配图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所有段落行间距为多倍行距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1.5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，大段文字（超过三整行）叙述时首行缩进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按中文习惯控制收尾字符。标点不得在一行字的开头，公式、字符串不得跨行断开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--</a:t>
            </a: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按中文习惯控制收尾字符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两端对齐，参考模板，段前段后均为</a:t>
            </a:r>
            <a:r>
              <a:rPr lang="en-US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Blip>
                <a:blip r:embed="rId3"/>
              </a:buBlip>
            </a:pPr>
            <a:r>
              <a:rPr lang="zh-CN" altLang="zh-CN" sz="1200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以上要求均以在模板内进行设置，切勿更改模板。</a:t>
            </a:r>
            <a:endParaRPr lang="zh-CN" altLang="zh-CN" sz="1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zh-CN" sz="1200" b="1" dirty="0">
                <a:solidFill>
                  <a:srgbClr val="ED7D31"/>
                </a:solidFill>
                <a:effectLst/>
                <a:ea typeface="宋体" panose="02010600030101010101" pitchFamily="2" charset="-122"/>
                <a:cs typeface="Times New Roman" panose="02020603050405020304" pitchFamily="18" charset="0"/>
              </a:rPr>
              <a:t>注意：所有展示内容须在参考线内（红框内）展示，不可出边界。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F8934-6CED-46F5-B7D3-6CA10363127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185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5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2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576479" y="0"/>
            <a:ext cx="3567589" cy="3574733"/>
          </a:xfrm>
          <a:custGeom>
            <a:avLst/>
            <a:gdLst/>
            <a:ahLst/>
            <a:cxnLst/>
            <a:rect l="l" t="t" r="r" b="b"/>
            <a:pathLst>
              <a:path w="4756784" h="4766310">
                <a:moveTo>
                  <a:pt x="4756546" y="4766221"/>
                </a:moveTo>
                <a:lnTo>
                  <a:pt x="0" y="4766221"/>
                </a:lnTo>
                <a:lnTo>
                  <a:pt x="0" y="0"/>
                </a:lnTo>
                <a:lnTo>
                  <a:pt x="4756546" y="0"/>
                </a:lnTo>
                <a:lnTo>
                  <a:pt x="4756546" y="4766221"/>
                </a:lnTo>
                <a:close/>
              </a:path>
            </a:pathLst>
          </a:custGeom>
          <a:solidFill>
            <a:srgbClr val="EFF5FF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0" y="3317290"/>
            <a:ext cx="1830229" cy="1826419"/>
          </a:xfrm>
          <a:custGeom>
            <a:avLst/>
            <a:gdLst/>
            <a:ahLst/>
            <a:cxnLst/>
            <a:rect l="l" t="t" r="r" b="b"/>
            <a:pathLst>
              <a:path w="2440305" h="2435225">
                <a:moveTo>
                  <a:pt x="0" y="0"/>
                </a:moveTo>
                <a:lnTo>
                  <a:pt x="2440305" y="0"/>
                </a:lnTo>
                <a:lnTo>
                  <a:pt x="2440305" y="2434798"/>
                </a:lnTo>
                <a:lnTo>
                  <a:pt x="0" y="2434798"/>
                </a:lnTo>
                <a:lnTo>
                  <a:pt x="0" y="0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9518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624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EBE7CE7-7EFA-4037-A765-491A104044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27E8803-CC88-4ADE-8E59-BE7D3038EC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34474" y="1802204"/>
            <a:ext cx="3856215" cy="861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78D63C0-645F-4FF8-92CB-29CE49A390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2724367"/>
            <a:ext cx="3856215" cy="86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7F6B9D8-BE54-4972-BC96-C8589FDD3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283405" y="3684170"/>
            <a:ext cx="3856215" cy="861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D5F7A8-157F-47C4-B884-2A28D7088C9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74684" y="-82700"/>
            <a:ext cx="2962861" cy="52761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4D3746-374F-45AC-8673-2FC05669B3F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6174684" y="-16372"/>
            <a:ext cx="2969315" cy="524257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C57A39A-5B85-49EB-A29E-91A62598E7EA}"/>
              </a:ext>
            </a:extLst>
          </p:cNvPr>
          <p:cNvSpPr txBox="1"/>
          <p:nvPr userDrawn="1"/>
        </p:nvSpPr>
        <p:spPr>
          <a:xfrm>
            <a:off x="6297683" y="1840449"/>
            <a:ext cx="2723317" cy="7536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360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CONTENTS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DC47268-F3A1-45C2-AAB4-1B12A30ABE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77074" y="100758"/>
            <a:ext cx="810536" cy="54307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E07A20B-AFB0-4BF8-B75C-82DDF2D8C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07333" y="100758"/>
            <a:ext cx="810536" cy="54307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507B79C8-E5B9-42E4-B3E2-EE47AF3341EF}"/>
              </a:ext>
            </a:extLst>
          </p:cNvPr>
          <p:cNvSpPr txBox="1"/>
          <p:nvPr userDrawn="1"/>
        </p:nvSpPr>
        <p:spPr>
          <a:xfrm>
            <a:off x="7171504" y="2323941"/>
            <a:ext cx="975676" cy="58927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2579" kern="100" spc="0">
                <a:solidFill>
                  <a:srgbClr val="FFFFFF">
                    <a:alpha val="100000"/>
                  </a:srgbClr>
                </a:solidFill>
                <a:latin typeface="GEETYPE-XinGothicGB-W7" panose="02010800040101010101" pitchFamily="1" charset="-122"/>
                <a:ea typeface="GEETYPE-XinGothicGB-W7" panose="02010800040101010101" pitchFamily="1" charset="-122"/>
              </a:rPr>
              <a:t>目 录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B2426FB-A1B6-4A87-97FC-B7F9AF86A50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40864" y="3303699"/>
            <a:ext cx="810536" cy="54307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E183A8F3-CBEC-40F1-94E4-4B5019190EA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1092206"/>
            <a:ext cx="408505" cy="40850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C5A8490-2328-4826-B7F1-5D255BB0327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1129659"/>
            <a:ext cx="333598" cy="33359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27817E5-8104-42ED-8921-B71D1CC6558E}"/>
              </a:ext>
            </a:extLst>
          </p:cNvPr>
          <p:cNvSpPr txBox="1"/>
          <p:nvPr userDrawn="1"/>
        </p:nvSpPr>
        <p:spPr>
          <a:xfrm>
            <a:off x="1313924" y="1163510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A385446-0FBC-4CAD-97E2-0B07B7286DF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037645"/>
            <a:ext cx="408505" cy="40850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59C6DF3-F12C-46E2-AEF6-5AC04A53249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2075098"/>
            <a:ext cx="333598" cy="333598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9A819E88-4D50-45D4-9500-8BF8909A4AE9}"/>
              </a:ext>
            </a:extLst>
          </p:cNvPr>
          <p:cNvSpPr txBox="1"/>
          <p:nvPr userDrawn="1"/>
        </p:nvSpPr>
        <p:spPr>
          <a:xfrm>
            <a:off x="1313924" y="2108949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02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471A4A83-536C-4889-95BF-322002C8B77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2983084"/>
            <a:ext cx="408505" cy="408505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A3EF30B4-20B6-4C05-A44F-AB146FD041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020537"/>
            <a:ext cx="333598" cy="333598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24C51FB3-62C0-46B2-B624-0D73E6133C73}"/>
              </a:ext>
            </a:extLst>
          </p:cNvPr>
          <p:cNvSpPr txBox="1"/>
          <p:nvPr userDrawn="1"/>
        </p:nvSpPr>
        <p:spPr>
          <a:xfrm>
            <a:off x="1313924" y="3054388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03</a:t>
            </a:r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43D6D498-66D0-4EA0-B1BA-52DFF18DEE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49000"/>
          </a:blip>
          <a:stretch>
            <a:fillRect/>
          </a:stretch>
        </p:blipFill>
        <p:spPr>
          <a:xfrm>
            <a:off x="1245952" y="3928523"/>
            <a:ext cx="408505" cy="408505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41E65F3-3E48-44AF-B48D-D6FBC7461B2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83405" y="3965977"/>
            <a:ext cx="333598" cy="333598"/>
          </a:xfrm>
          <a:prstGeom prst="rect">
            <a:avLst/>
          </a:prstGeom>
        </p:spPr>
      </p:pic>
      <p:sp>
        <p:nvSpPr>
          <p:cNvPr id="33" name="文本框 32">
            <a:extLst>
              <a:ext uri="{FF2B5EF4-FFF2-40B4-BE49-F238E27FC236}">
                <a16:creationId xmlns:a16="http://schemas.microsoft.com/office/drawing/2014/main" id="{4739A6DC-46FE-483E-8B89-26C1655C7389}"/>
              </a:ext>
            </a:extLst>
          </p:cNvPr>
          <p:cNvSpPr txBox="1"/>
          <p:nvPr userDrawn="1"/>
        </p:nvSpPr>
        <p:spPr>
          <a:xfrm>
            <a:off x="1313924" y="3999827"/>
            <a:ext cx="274582" cy="226633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6100"/>
              </a:lnSpc>
            </a:pPr>
            <a:r>
              <a:rPr sz="1311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04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AA7DA2F6-F69B-4EF2-9EDC-A39A3A1CBD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94204" y="586714"/>
            <a:ext cx="599472" cy="599472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332CA54-08F8-476F-9756-589D7468C12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-140864" y="640054"/>
            <a:ext cx="492866" cy="492866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FEFE61B4-811F-40DC-BF9F-8355D02445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4876076" y="-798658"/>
            <a:ext cx="1700037" cy="1671828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099403BC-2B9B-4C09-8ED8-72129F4CC1A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 rot="19800000">
            <a:off x="-291722" y="4335522"/>
            <a:ext cx="1700037" cy="1671828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A2EC181-AEE2-405F-B412-879CE4B7FB1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852013" y="3879018"/>
            <a:ext cx="513605" cy="513605"/>
          </a:xfrm>
          <a:prstGeom prst="rect">
            <a:avLst/>
          </a:prstGeom>
        </p:spPr>
      </p:pic>
      <p:sp>
        <p:nvSpPr>
          <p:cNvPr id="54" name="标题 92">
            <a:extLst>
              <a:ext uri="{FF2B5EF4-FFF2-40B4-BE49-F238E27FC236}">
                <a16:creationId xmlns:a16="http://schemas.microsoft.com/office/drawing/2014/main" id="{89DC4C33-C7D1-4D2F-9E95-79AE140CA0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8831" y="1129659"/>
            <a:ext cx="2957395" cy="446300"/>
          </a:xfrm>
          <a:prstGeom prst="rect">
            <a:avLst/>
          </a:prstGeom>
        </p:spPr>
        <p:txBody>
          <a:bodyPr>
            <a:normAutofit/>
          </a:bodyPr>
          <a:lstStyle>
            <a:lvl1pPr marL="0" algn="l" defTabSz="914400" rtl="0" eaLnBrk="1" latinLnBrk="0" hangingPunct="1"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</a:p>
        </p:txBody>
      </p:sp>
      <p:sp>
        <p:nvSpPr>
          <p:cNvPr id="55" name="文本占位符 98">
            <a:extLst>
              <a:ext uri="{FF2B5EF4-FFF2-40B4-BE49-F238E27FC236}">
                <a16:creationId xmlns:a16="http://schemas.microsoft.com/office/drawing/2014/main" id="{A412FBD9-A001-4EA5-A7B4-B21CF1CC39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48831" y="205199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6" name="文本占位符 98">
            <a:extLst>
              <a:ext uri="{FF2B5EF4-FFF2-40B4-BE49-F238E27FC236}">
                <a16:creationId xmlns:a16="http://schemas.microsoft.com/office/drawing/2014/main" id="{4963A221-22F6-4010-B31E-4B0982F429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48831" y="3000373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  <p:sp>
        <p:nvSpPr>
          <p:cNvPr id="57" name="文本占位符 98">
            <a:extLst>
              <a:ext uri="{FF2B5EF4-FFF2-40B4-BE49-F238E27FC236}">
                <a16:creationId xmlns:a16="http://schemas.microsoft.com/office/drawing/2014/main" id="{66137276-87F7-45CC-9C45-D592E6DEB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48831" y="3920626"/>
            <a:ext cx="2957513" cy="416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kern="1200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  <a:cs typeface="+mn-cs"/>
              </a:defRPr>
            </a:lvl1pPr>
          </a:lstStyle>
          <a:p>
            <a:pPr lvl="0"/>
            <a:r>
              <a:rPr lang="zh-CN" altLang="en-US" dirty="0">
                <a:solidFill>
                  <a:schemeClr val="bg1"/>
                </a:solidFill>
                <a:latin typeface="思源宋体 CN SemiBold" panose="02020600000000000000" pitchFamily="18" charset="-122"/>
                <a:ea typeface="思源宋体 CN SemiBold" panose="02020600000000000000" pitchFamily="18" charset="-122"/>
              </a:rPr>
              <a:t>单击此处编辑标题样式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8363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08AD87-A6F9-4AF9-94A3-024AE0841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3CFDFB2-ECBE-4BA2-9779-96B1B285A8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9800000">
            <a:off x="6298768" y="-1387707"/>
            <a:ext cx="2241226" cy="22040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20F206E-E0AF-443E-8C9A-8CF0419EA37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4753" y="1577266"/>
            <a:ext cx="877999" cy="588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F6FC45-9046-4349-B38C-DDE8C087D3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440" y="1577266"/>
            <a:ext cx="877999" cy="58827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44085AE-48AD-4BF7-84D3-9BF7D4938BD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8000"/>
          </a:blip>
          <a:stretch>
            <a:fillRect/>
          </a:stretch>
        </p:blipFill>
        <p:spPr>
          <a:xfrm rot="16200000">
            <a:off x="1267434" y="1228994"/>
            <a:ext cx="2685511" cy="268551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A5AD73C-DFC7-4CC7-AA27-4C98346015D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6200000">
            <a:off x="860017" y="780032"/>
            <a:ext cx="1863371" cy="35834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93385F-D126-4171-9A10-238044B393D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7000"/>
          </a:blip>
          <a:stretch>
            <a:fillRect/>
          </a:stretch>
        </p:blipFill>
        <p:spPr>
          <a:xfrm rot="16200000">
            <a:off x="1428475" y="1390033"/>
            <a:ext cx="2363430" cy="236343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EBEE8C9-A892-41B3-A8DA-9062ECA6176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rot="16200000">
            <a:off x="1635794" y="1597377"/>
            <a:ext cx="1948768" cy="194876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B66FD49-E54D-4DC4-8988-8E31F4D0BED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/>
          </a:blip>
          <a:stretch>
            <a:fillRect/>
          </a:stretch>
        </p:blipFill>
        <p:spPr>
          <a:xfrm rot="16200000">
            <a:off x="1723104" y="1684689"/>
            <a:ext cx="1774146" cy="177414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B43C28E-8324-4FB1-A0F2-AEB2C881E5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r="16652"/>
          <a:stretch/>
        </p:blipFill>
        <p:spPr>
          <a:xfrm>
            <a:off x="1826109" y="1787694"/>
            <a:ext cx="1568136" cy="1568136"/>
          </a:xfrm>
          <a:prstGeom prst="flowChartConnector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955AB53-E040-4748-84F2-8153A5F6743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14092" y="1239521"/>
            <a:ext cx="539146" cy="53914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006394E7-850B-4BCF-8E9E-169F23223EC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90132" y="3697440"/>
            <a:ext cx="381867" cy="3818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EDE5ABB-738C-4ADF-97F3-EB2B07B4AB4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958067" y="1209358"/>
            <a:ext cx="599472" cy="59947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480415A-88CD-4D43-ABFE-78A10281649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011407" y="1262698"/>
            <a:ext cx="492866" cy="492866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A5EF20-D41A-48B9-8991-8749206FC3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81945" y="2796101"/>
            <a:ext cx="877999" cy="58827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889A307-CAFA-4D8B-BF81-DC45AA5F7F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256" y="3252008"/>
            <a:ext cx="877999" cy="58827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2ED08C7-0C5C-4569-BCAC-6AFB0579F2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-236468" y="4079307"/>
            <a:ext cx="757588" cy="757588"/>
          </a:xfrm>
          <a:prstGeom prst="rect">
            <a:avLst/>
          </a:prstGeom>
        </p:spPr>
      </p:pic>
      <p:sp>
        <p:nvSpPr>
          <p:cNvPr id="26" name="标题 1">
            <a:extLst>
              <a:ext uri="{FF2B5EF4-FFF2-40B4-BE49-F238E27FC236}">
                <a16:creationId xmlns:a16="http://schemas.microsoft.com/office/drawing/2014/main" id="{73781395-A217-4FB7-A665-5AC9CC81F8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41847" y="1815437"/>
            <a:ext cx="5022464" cy="166072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lang="zh-CN" altLang="en-US" sz="4000" kern="1200" dirty="0">
                <a:solidFill>
                  <a:srgbClr val="2B74F7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字体大小</a:t>
            </a:r>
            <a:r>
              <a:rPr lang="en-US" altLang="zh-CN" dirty="0"/>
              <a:t>36-44</a:t>
            </a:r>
            <a:r>
              <a:rPr lang="zh-CN" altLang="en-US" dirty="0"/>
              <a:t>大小</a:t>
            </a:r>
            <a:br>
              <a:rPr lang="en-US" altLang="zh-CN" dirty="0"/>
            </a:br>
            <a:r>
              <a:rPr lang="zh-CN" altLang="en-US" dirty="0"/>
              <a:t>字间距</a:t>
            </a:r>
            <a:r>
              <a:rPr lang="en-US" altLang="zh-CN" dirty="0"/>
              <a:t>1.5</a:t>
            </a:r>
            <a:endParaRPr lang="zh-CN" altLang="en-US" dirty="0"/>
          </a:p>
        </p:txBody>
      </p:sp>
      <p:sp>
        <p:nvSpPr>
          <p:cNvPr id="30" name="内容占位符 29">
            <a:extLst>
              <a:ext uri="{FF2B5EF4-FFF2-40B4-BE49-F238E27FC236}">
                <a16:creationId xmlns:a16="http://schemas.microsoft.com/office/drawing/2014/main" id="{06A3B7B3-F46A-4562-AA32-2F086B9D117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26988" y="254221"/>
            <a:ext cx="4882515" cy="39566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8AA3CD9A-74C2-47E7-B6C0-1329B7D7AE9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90" y="16175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94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8441F4A0-E762-4AA9-8A94-875DCAF3E5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303" t="34763" r="15663" b="20651"/>
          <a:stretch>
            <a:fillRect/>
          </a:stretch>
        </p:blipFill>
        <p:spPr>
          <a:xfrm flipH="1" flipV="1">
            <a:off x="0" y="0"/>
            <a:ext cx="9144000" cy="51435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5647028F-2ABA-4FF3-A438-1F88726D341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E0DE139-8687-4969-936F-4FE03E53D7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64028" cy="5143500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EC5B9B8F-E5C1-4A8F-9ECC-DAB5BDB72B07}"/>
              </a:ext>
            </a:extLst>
          </p:cNvPr>
          <p:cNvCxnSpPr>
            <a:cxnSpLocks/>
          </p:cNvCxnSpPr>
          <p:nvPr userDrawn="1"/>
        </p:nvCxnSpPr>
        <p:spPr>
          <a:xfrm>
            <a:off x="522043" y="645836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8" name="文本占位符 2">
            <a:extLst>
              <a:ext uri="{FF2B5EF4-FFF2-40B4-BE49-F238E27FC236}">
                <a16:creationId xmlns:a16="http://schemas.microsoft.com/office/drawing/2014/main" id="{6FB418E4-15F4-4E4A-AB3E-7B2A6F78963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22043" y="722814"/>
            <a:ext cx="7879157" cy="386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ClrTx/>
              <a:buFontTx/>
              <a:buNone/>
              <a:defRPr lang="zh-CN" altLang="en-US" sz="2000" b="0" kern="1200" dirty="0">
                <a:solidFill>
                  <a:schemeClr val="tx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单击此处编辑一级标题</a:t>
            </a:r>
          </a:p>
        </p:txBody>
      </p:sp>
      <p:sp>
        <p:nvSpPr>
          <p:cNvPr id="19" name="文本占位符 2">
            <a:extLst>
              <a:ext uri="{FF2B5EF4-FFF2-40B4-BE49-F238E27FC236}">
                <a16:creationId xmlns:a16="http://schemas.microsoft.com/office/drawing/2014/main" id="{0F050589-8A25-4E52-BB6A-242134FF3EB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22042" y="1195181"/>
            <a:ext cx="7904399" cy="3000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buFontTx/>
              <a:buNone/>
              <a:defRPr lang="zh-CN" altLang="en-US" sz="1600" kern="1200" dirty="0">
                <a:solidFill>
                  <a:schemeClr val="bg2">
                    <a:lumMod val="50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+mn-cs"/>
              </a:defRPr>
            </a:lvl1pPr>
          </a:lstStyle>
          <a:p>
            <a:pPr lvl="0"/>
            <a:r>
              <a:rPr lang="zh-CN" altLang="en-US" dirty="0"/>
              <a:t>单击此处编辑二级标题</a:t>
            </a:r>
          </a:p>
        </p:txBody>
      </p:sp>
      <p:sp>
        <p:nvSpPr>
          <p:cNvPr id="20" name="文本占位符 2">
            <a:extLst>
              <a:ext uri="{FF2B5EF4-FFF2-40B4-BE49-F238E27FC236}">
                <a16:creationId xmlns:a16="http://schemas.microsoft.com/office/drawing/2014/main" id="{4B5BECD7-90B4-489E-A0EB-75A76A3909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2042" y="1581406"/>
            <a:ext cx="8139439" cy="3148134"/>
          </a:xfrm>
        </p:spPr>
        <p:txBody>
          <a:bodyPr/>
          <a:lstStyle>
            <a:lvl1pPr indent="-342900" algn="just">
              <a:lnSpc>
                <a:spcPct val="100000"/>
              </a:lnSpc>
              <a:spcBef>
                <a:spcPts val="0"/>
              </a:spcBef>
              <a:defRPr lang="zh-CN" altLang="en-US" sz="1600" kern="1200" dirty="0" smtClean="0">
                <a:solidFill>
                  <a:schemeClr val="tx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+mn-ea"/>
              </a:defRPr>
            </a:lvl1pPr>
            <a:lvl2pPr>
              <a:defRPr/>
            </a:lvl2pPr>
            <a:lvl4pPr marL="1028700" indent="0">
              <a:buNone/>
              <a:defRPr/>
            </a:lvl4pPr>
            <a:lvl5pPr>
              <a:lnSpc>
                <a:spcPct val="120000"/>
              </a:lnSpc>
              <a:spcBef>
                <a:spcPts val="0"/>
              </a:spcBef>
              <a:defRPr/>
            </a:lvl5pPr>
          </a:lstStyle>
          <a:p>
            <a:pPr marL="0" marR="0" lvl="0" indent="0" algn="l" defTabSz="685800" rtl="0" eaLnBrk="1" fontAlgn="auto" latinLnBrk="0" hangingPunct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zh-CN" altLang="en-US" dirty="0"/>
              <a:t>文本内容</a:t>
            </a:r>
            <a:r>
              <a:rPr lang="en-US" altLang="zh-CN" dirty="0"/>
              <a:t>16-18</a:t>
            </a:r>
            <a:r>
              <a:rPr lang="zh-CN" altLang="en-US" dirty="0"/>
              <a:t>号字、行距</a:t>
            </a:r>
            <a:r>
              <a:rPr lang="en-US" altLang="zh-CN" dirty="0"/>
              <a:t>1.5</a:t>
            </a:r>
            <a:r>
              <a:rPr lang="zh-CN" altLang="en-US" dirty="0"/>
              <a:t>、首行缩进</a:t>
            </a:r>
            <a:r>
              <a:rPr lang="en-US" altLang="zh-CN" dirty="0"/>
              <a:t>2</a:t>
            </a:r>
            <a:r>
              <a:rPr lang="zh-CN" altLang="en-US" dirty="0"/>
              <a:t>个字</a:t>
            </a:r>
            <a:endParaRPr lang="en-US" altLang="zh-CN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A11C590E-7C79-45E9-880E-F674090D9B66}"/>
              </a:ext>
            </a:extLst>
          </p:cNvPr>
          <p:cNvCxnSpPr>
            <a:cxnSpLocks/>
          </p:cNvCxnSpPr>
          <p:nvPr userDrawn="1"/>
        </p:nvCxnSpPr>
        <p:spPr>
          <a:xfrm>
            <a:off x="522043" y="659088"/>
            <a:ext cx="8154042" cy="0"/>
          </a:xfrm>
          <a:prstGeom prst="line">
            <a:avLst/>
          </a:prstGeom>
          <a:ln w="9525">
            <a:solidFill>
              <a:srgbClr val="6D91D1"/>
            </a:solidFill>
            <a:prstDash val="sysDash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23" name="图片 22">
            <a:extLst>
              <a:ext uri="{FF2B5EF4-FFF2-40B4-BE49-F238E27FC236}">
                <a16:creationId xmlns:a16="http://schemas.microsoft.com/office/drawing/2014/main" id="{FE6BD7AC-73F9-490C-99EB-81E3EFCFE14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46" y="763680"/>
            <a:ext cx="163328" cy="191488"/>
          </a:xfrm>
          <a:prstGeom prst="rect">
            <a:avLst/>
          </a:prstGeom>
        </p:spPr>
      </p:pic>
      <p:sp>
        <p:nvSpPr>
          <p:cNvPr id="24" name="标题 1">
            <a:extLst>
              <a:ext uri="{FF2B5EF4-FFF2-40B4-BE49-F238E27FC236}">
                <a16:creationId xmlns:a16="http://schemas.microsoft.com/office/drawing/2014/main" id="{023D5630-711D-4AD4-A9F9-095BBDCE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964" y="205022"/>
            <a:ext cx="5370757" cy="3679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lang="zh-CN" altLang="en-US" sz="2400" kern="1200" dirty="0">
                <a:solidFill>
                  <a:srgbClr val="04529A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31" name="图片 30">
            <a:extLst>
              <a:ext uri="{FF2B5EF4-FFF2-40B4-BE49-F238E27FC236}">
                <a16:creationId xmlns:a16="http://schemas.microsoft.com/office/drawing/2014/main" id="{0F519971-794B-4FC0-9ACE-B63E7D3F4AF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9" y="162927"/>
            <a:ext cx="600753" cy="60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899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42">
          <p15:clr>
            <a:srgbClr val="FBAE40"/>
          </p15:clr>
        </p15:guide>
        <p15:guide id="2" pos="438">
          <p15:clr>
            <a:srgbClr val="FBAE40"/>
          </p15:clr>
        </p15:guide>
        <p15:guide id="3" pos="7277">
          <p15:clr>
            <a:srgbClr val="FBAE40"/>
          </p15:clr>
        </p15:guide>
        <p15:guide id="4" orient="horz" pos="17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2597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88" b="0" i="0">
                <a:solidFill>
                  <a:schemeClr val="bg1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833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54987" y="2013736"/>
            <a:ext cx="2434027" cy="259751"/>
          </a:xfrm>
        </p:spPr>
        <p:txBody>
          <a:bodyPr lIns="0" tIns="0" rIns="0" bIns="0"/>
          <a:lstStyle>
            <a:lvl1pPr>
              <a:defRPr sz="1688" b="0" i="0">
                <a:solidFill>
                  <a:schemeClr val="bg1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316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g object 17"/>
          <p:cNvSpPr/>
          <p:nvPr/>
        </p:nvSpPr>
        <p:spPr>
          <a:xfrm>
            <a:off x="571947" y="986608"/>
            <a:ext cx="57626" cy="229076"/>
          </a:xfrm>
          <a:custGeom>
            <a:avLst/>
            <a:gdLst/>
            <a:ahLst/>
            <a:cxnLst/>
            <a:rect l="l" t="t" r="r" b="b"/>
            <a:pathLst>
              <a:path w="76834" h="305434">
                <a:moveTo>
                  <a:pt x="76259" y="305038"/>
                </a:moveTo>
                <a:lnTo>
                  <a:pt x="0" y="305038"/>
                </a:lnTo>
                <a:lnTo>
                  <a:pt x="0" y="0"/>
                </a:lnTo>
                <a:lnTo>
                  <a:pt x="76259" y="0"/>
                </a:lnTo>
                <a:lnTo>
                  <a:pt x="76259" y="305038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54987" y="2013736"/>
            <a:ext cx="2434027" cy="259751"/>
          </a:xfrm>
        </p:spPr>
        <p:txBody>
          <a:bodyPr lIns="0" tIns="0" rIns="0" bIns="0"/>
          <a:lstStyle>
            <a:lvl1pPr>
              <a:defRPr sz="1688" b="0" i="0">
                <a:solidFill>
                  <a:schemeClr val="bg1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9618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54987" y="2013736"/>
            <a:ext cx="2434027" cy="259751"/>
          </a:xfrm>
        </p:spPr>
        <p:txBody>
          <a:bodyPr lIns="0" tIns="0" rIns="0" bIns="0"/>
          <a:lstStyle>
            <a:lvl1pPr>
              <a:defRPr sz="1688" b="0" i="0">
                <a:solidFill>
                  <a:schemeClr val="bg1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1311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1" r:id="rId4"/>
    <p:sldLayoutId id="214748365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1851" y="6857851"/>
                </a:moveTo>
                <a:lnTo>
                  <a:pt x="0" y="6857851"/>
                </a:lnTo>
                <a:lnTo>
                  <a:pt x="0" y="0"/>
                </a:lnTo>
                <a:lnTo>
                  <a:pt x="12191851" y="0"/>
                </a:lnTo>
                <a:lnTo>
                  <a:pt x="12191851" y="6857851"/>
                </a:lnTo>
                <a:close/>
              </a:path>
            </a:pathLst>
          </a:custGeom>
          <a:solidFill>
            <a:srgbClr val="F9FAFA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54987" y="2013736"/>
            <a:ext cx="2434027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50" b="0" i="0">
                <a:solidFill>
                  <a:schemeClr val="bg1"/>
                </a:solidFill>
                <a:latin typeface="微软雅黑 Light"/>
                <a:cs typeface="微软雅黑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413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18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8.png"/><Relationship Id="rId25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7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6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23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39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Relationship Id="rId22" Type="http://schemas.openxmlformats.org/officeDocument/2006/relationships/image" Target="../media/image4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0.png"/><Relationship Id="rId11" Type="http://schemas.openxmlformats.org/officeDocument/2006/relationships/image" Target="../media/image125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126.png"/><Relationship Id="rId21" Type="http://schemas.openxmlformats.org/officeDocument/2006/relationships/image" Target="../media/image129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png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127.png"/><Relationship Id="rId5" Type="http://schemas.openxmlformats.org/officeDocument/2006/relationships/image" Target="../media/image28.png"/><Relationship Id="rId15" Type="http://schemas.openxmlformats.org/officeDocument/2006/relationships/image" Target="../media/image4.png"/><Relationship Id="rId23" Type="http://schemas.openxmlformats.org/officeDocument/2006/relationships/image" Target="../media/image43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8.png"/><Relationship Id="rId22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3.png"/><Relationship Id="rId9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674" y="4173093"/>
            <a:ext cx="384233" cy="3842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1800000">
            <a:off x="7329630" y="-583358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39949" y="1013318"/>
            <a:ext cx="4572333" cy="26967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947213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286" r="14286"/>
          <a:stretch/>
        </p:blipFill>
        <p:spPr>
          <a:xfrm>
            <a:off x="1074652" y="1917281"/>
            <a:ext cx="1742544" cy="1742544"/>
          </a:xfrm>
          <a:prstGeom prst="flowChartConnector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4550632" y="944385"/>
            <a:ext cx="3458310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PRODUCT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4162039" y="1404288"/>
            <a:ext cx="4757269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lang="zh-CN" altLang="en-US" sz="3200" kern="3800" spc="115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互联网产品发布与运营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244288" y="3027763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7" name="文本框 26"/>
          <p:cNvSpPr txBox="1"/>
          <p:nvPr/>
        </p:nvSpPr>
        <p:spPr>
          <a:xfrm>
            <a:off x="5342872" y="3008042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：</a:t>
            </a:r>
            <a:r>
              <a:rPr lang="zh-CN" altLang="en-US" sz="999" kern="100" spc="0" dirty="0">
                <a:solidFill>
                  <a:srgbClr val="FFFFFF">
                    <a:alpha val="100000"/>
                  </a:srgbClr>
                </a:solidFill>
                <a:latin typeface="思源宋体 CN Light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思源宋体 CN Light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 rot="5400000">
            <a:off x="7853648" y="3320748"/>
            <a:ext cx="632655" cy="211295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160353" y="-376523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296086" y="3016206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：</a:t>
            </a:r>
            <a:fld id="{DC50059E-E8C7-446F-8D4D-91CEFBE5B5CF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Times New Roman" panose="02020603050405020304" pitchFamily="18" charset="0"/>
                <a:ea typeface="思源宋体" panose="02020700000000000000" pitchFamily="18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Times New Roman" panose="02020603050405020304" pitchFamily="18" charset="0"/>
              <a:ea typeface="思源宋体" panose="02020700000000000000" pitchFamily="18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867453" y="1581912"/>
            <a:ext cx="381867" cy="38186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841914" y="3252978"/>
            <a:ext cx="532774" cy="53277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2567701" y="4843748"/>
            <a:ext cx="599472" cy="599472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2621041" y="4897088"/>
            <a:ext cx="492866" cy="492866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575954D8-AA3E-406D-8911-B8D9E2073CBE}"/>
              </a:ext>
            </a:extLst>
          </p:cNvPr>
          <p:cNvSpPr txBox="1"/>
          <p:nvPr/>
        </p:nvSpPr>
        <p:spPr>
          <a:xfrm>
            <a:off x="4240796" y="2133879"/>
            <a:ext cx="3828552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11600"/>
              </a:lnSpc>
            </a:pPr>
            <a:r>
              <a:rPr lang="en-US" altLang="zh-CN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8-1 </a:t>
            </a:r>
            <a:r>
              <a:rPr lang="zh-CN" altLang="en-US" sz="2000" kern="3800" spc="115" dirty="0">
                <a:solidFill>
                  <a:schemeClr val="tx1">
                    <a:lumMod val="95000"/>
                    <a:lumOff val="5000"/>
                  </a:scheme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互联网产品发布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DCD38086-3DCF-416F-96A3-3924D2BECD3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广告计费方式解析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三类核心推广策略</a:t>
            </a:r>
          </a:p>
        </p:txBody>
      </p:sp>
      <p:grpSp>
        <p:nvGrpSpPr>
          <p:cNvPr id="4" name="object 7">
            <a:extLst>
              <a:ext uri="{FF2B5EF4-FFF2-40B4-BE49-F238E27FC236}">
                <a16:creationId xmlns:a16="http://schemas.microsoft.com/office/drawing/2014/main" id="{56CDED2D-DBC7-4F8A-B516-73853B414578}"/>
              </a:ext>
            </a:extLst>
          </p:cNvPr>
          <p:cNvGrpSpPr/>
          <p:nvPr/>
        </p:nvGrpSpPr>
        <p:grpSpPr>
          <a:xfrm>
            <a:off x="522043" y="1349633"/>
            <a:ext cx="2202180" cy="1458754"/>
            <a:chOff x="762595" y="1525190"/>
            <a:chExt cx="2936240" cy="1945005"/>
          </a:xfrm>
        </p:grpSpPr>
        <p:sp>
          <p:nvSpPr>
            <p:cNvPr id="5" name="object 8">
              <a:extLst>
                <a:ext uri="{FF2B5EF4-FFF2-40B4-BE49-F238E27FC236}">
                  <a16:creationId xmlns:a16="http://schemas.microsoft.com/office/drawing/2014/main" id="{6F76CA55-FCBB-4173-951F-7480473533C1}"/>
                </a:ext>
              </a:extLst>
            </p:cNvPr>
            <p:cNvSpPr/>
            <p:nvPr/>
          </p:nvSpPr>
          <p:spPr>
            <a:xfrm>
              <a:off x="781660" y="1525190"/>
              <a:ext cx="2917190" cy="1945005"/>
            </a:xfrm>
            <a:custGeom>
              <a:avLst/>
              <a:gdLst/>
              <a:ahLst/>
              <a:cxnLst/>
              <a:rect l="l" t="t" r="r" b="b"/>
              <a:pathLst>
                <a:path w="2917190" h="1945004">
                  <a:moveTo>
                    <a:pt x="2810048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10048" y="0"/>
                  </a:lnTo>
                  <a:lnTo>
                    <a:pt x="2853251" y="11581"/>
                  </a:lnTo>
                  <a:lnTo>
                    <a:pt x="2888733" y="38814"/>
                  </a:lnTo>
                  <a:lnTo>
                    <a:pt x="2911093" y="77553"/>
                  </a:lnTo>
                  <a:lnTo>
                    <a:pt x="2916927" y="106878"/>
                  </a:lnTo>
                  <a:lnTo>
                    <a:pt x="2916927" y="1837739"/>
                  </a:lnTo>
                  <a:lnTo>
                    <a:pt x="2905345" y="1880942"/>
                  </a:lnTo>
                  <a:lnTo>
                    <a:pt x="2878112" y="1916425"/>
                  </a:lnTo>
                  <a:lnTo>
                    <a:pt x="2839373" y="1938784"/>
                  </a:lnTo>
                  <a:lnTo>
                    <a:pt x="2817487" y="1943885"/>
                  </a:lnTo>
                  <a:lnTo>
                    <a:pt x="2810048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8C2453FD-BA48-4F68-A917-29DD4CC7670B}"/>
                </a:ext>
              </a:extLst>
            </p:cNvPr>
            <p:cNvSpPr/>
            <p:nvPr/>
          </p:nvSpPr>
          <p:spPr>
            <a:xfrm>
              <a:off x="762595" y="1525190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4" h="1945004">
                  <a:moveTo>
                    <a:pt x="114389" y="1944618"/>
                  </a:moveTo>
                  <a:lnTo>
                    <a:pt x="70614" y="1935910"/>
                  </a:lnTo>
                  <a:lnTo>
                    <a:pt x="33503" y="1911114"/>
                  </a:lnTo>
                  <a:lnTo>
                    <a:pt x="8707" y="1874003"/>
                  </a:lnTo>
                  <a:lnTo>
                    <a:pt x="0" y="1830229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9"/>
                  </a:lnTo>
                  <a:lnTo>
                    <a:pt x="43934" y="1874003"/>
                  </a:lnTo>
                  <a:lnTo>
                    <a:pt x="60465" y="1911114"/>
                  </a:lnTo>
                  <a:lnTo>
                    <a:pt x="92285" y="1939719"/>
                  </a:lnTo>
                  <a:lnTo>
                    <a:pt x="106877" y="1944073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10">
              <a:extLst>
                <a:ext uri="{FF2B5EF4-FFF2-40B4-BE49-F238E27FC236}">
                  <a16:creationId xmlns:a16="http://schemas.microsoft.com/office/drawing/2014/main" id="{59F8BE97-C36C-4F82-AB7C-D1D346385C9F}"/>
                </a:ext>
              </a:extLst>
            </p:cNvPr>
            <p:cNvSpPr/>
            <p:nvPr/>
          </p:nvSpPr>
          <p:spPr>
            <a:xfrm>
              <a:off x="991373" y="2974121"/>
              <a:ext cx="2517140" cy="305435"/>
            </a:xfrm>
            <a:custGeom>
              <a:avLst/>
              <a:gdLst/>
              <a:ahLst/>
              <a:cxnLst/>
              <a:rect l="l" t="t" r="r" b="b"/>
              <a:pathLst>
                <a:path w="2517140" h="305435">
                  <a:moveTo>
                    <a:pt x="2483490" y="305037"/>
                  </a:moveTo>
                  <a:lnTo>
                    <a:pt x="33073" y="305037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483490" y="0"/>
                  </a:lnTo>
                  <a:lnTo>
                    <a:pt x="2515596" y="28209"/>
                  </a:lnTo>
                  <a:lnTo>
                    <a:pt x="2516564" y="33073"/>
                  </a:lnTo>
                  <a:lnTo>
                    <a:pt x="2516564" y="271964"/>
                  </a:lnTo>
                  <a:lnTo>
                    <a:pt x="2488354" y="304070"/>
                  </a:lnTo>
                  <a:lnTo>
                    <a:pt x="2483490" y="30503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0BC98E7D-9F68-4DDB-8848-7DE2C7787CDB}"/>
                </a:ext>
              </a:extLst>
            </p:cNvPr>
            <p:cNvSpPr/>
            <p:nvPr/>
          </p:nvSpPr>
          <p:spPr>
            <a:xfrm>
              <a:off x="991373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2">
              <a:extLst>
                <a:ext uri="{FF2B5EF4-FFF2-40B4-BE49-F238E27FC236}">
                  <a16:creationId xmlns:a16="http://schemas.microsoft.com/office/drawing/2014/main" id="{C73444C8-69E3-4D14-8853-9846BE065FE1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6698" y="1773034"/>
              <a:ext cx="190648" cy="266908"/>
            </a:xfrm>
            <a:prstGeom prst="rect">
              <a:avLst/>
            </a:prstGeom>
          </p:spPr>
        </p:pic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D2E916D-6AD6-4299-A7EE-7308FFDC8A14}"/>
                </a:ext>
              </a:extLst>
            </p:cNvPr>
            <p:cNvSpPr/>
            <p:nvPr/>
          </p:nvSpPr>
          <p:spPr>
            <a:xfrm>
              <a:off x="3088510" y="1773034"/>
              <a:ext cx="419734" cy="267335"/>
            </a:xfrm>
            <a:custGeom>
              <a:avLst/>
              <a:gdLst/>
              <a:ahLst/>
              <a:cxnLst/>
              <a:rect l="l" t="t" r="r" b="b"/>
              <a:pathLst>
                <a:path w="419735" h="267335">
                  <a:moveTo>
                    <a:pt x="386353" y="266908"/>
                  </a:moveTo>
                  <a:lnTo>
                    <a:pt x="33073" y="266908"/>
                  </a:lnTo>
                  <a:lnTo>
                    <a:pt x="28209" y="265940"/>
                  </a:lnTo>
                  <a:lnTo>
                    <a:pt x="967" y="238698"/>
                  </a:lnTo>
                  <a:lnTo>
                    <a:pt x="0" y="233834"/>
                  </a:lnTo>
                  <a:lnTo>
                    <a:pt x="0" y="22877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386353" y="0"/>
                  </a:lnTo>
                  <a:lnTo>
                    <a:pt x="418459" y="28209"/>
                  </a:lnTo>
                  <a:lnTo>
                    <a:pt x="419427" y="33073"/>
                  </a:lnTo>
                  <a:lnTo>
                    <a:pt x="419427" y="233834"/>
                  </a:lnTo>
                  <a:lnTo>
                    <a:pt x="391217" y="265940"/>
                  </a:lnTo>
                  <a:lnTo>
                    <a:pt x="386353" y="266908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3" name="object 14">
            <a:extLst>
              <a:ext uri="{FF2B5EF4-FFF2-40B4-BE49-F238E27FC236}">
                <a16:creationId xmlns:a16="http://schemas.microsoft.com/office/drawing/2014/main" id="{0646BD9A-36F6-41CD-B5B2-1E89E7884EB0}"/>
              </a:ext>
            </a:extLst>
          </p:cNvPr>
          <p:cNvSpPr txBox="1"/>
          <p:nvPr/>
        </p:nvSpPr>
        <p:spPr>
          <a:xfrm>
            <a:off x="2316496" y="1561737"/>
            <a:ext cx="21955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3B81F5"/>
                </a:solidFill>
                <a:latin typeface="微软雅黑"/>
                <a:cs typeface="微软雅黑"/>
              </a:rPr>
              <a:t>曝光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14" name="object 15">
            <a:extLst>
              <a:ext uri="{FF2B5EF4-FFF2-40B4-BE49-F238E27FC236}">
                <a16:creationId xmlns:a16="http://schemas.microsoft.com/office/drawing/2014/main" id="{A5F20DD0-7C1F-4912-AB13-B7B3B6A916EB}"/>
              </a:ext>
            </a:extLst>
          </p:cNvPr>
          <p:cNvSpPr txBox="1"/>
          <p:nvPr/>
        </p:nvSpPr>
        <p:spPr>
          <a:xfrm>
            <a:off x="684102" y="1780303"/>
            <a:ext cx="1820704" cy="41155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CPM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(千次展示)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27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按广告展示次数付费，适合提升品牌知名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度。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15" name="object 16">
            <a:extLst>
              <a:ext uri="{FF2B5EF4-FFF2-40B4-BE49-F238E27FC236}">
                <a16:creationId xmlns:a16="http://schemas.microsoft.com/office/drawing/2014/main" id="{925D2BE4-FB75-4C4C-88C6-46E1DC5767D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0822" y="2507825"/>
            <a:ext cx="78642" cy="85792"/>
          </a:xfrm>
          <a:prstGeom prst="rect">
            <a:avLst/>
          </a:prstGeom>
        </p:spPr>
      </p:pic>
      <p:sp>
        <p:nvSpPr>
          <p:cNvPr id="16" name="object 17">
            <a:extLst>
              <a:ext uri="{FF2B5EF4-FFF2-40B4-BE49-F238E27FC236}">
                <a16:creationId xmlns:a16="http://schemas.microsoft.com/office/drawing/2014/main" id="{D8D8A727-88A4-4E52-944B-DCEBEA0DD2F1}"/>
              </a:ext>
            </a:extLst>
          </p:cNvPr>
          <p:cNvSpPr txBox="1"/>
          <p:nvPr/>
        </p:nvSpPr>
        <p:spPr>
          <a:xfrm>
            <a:off x="844962" y="2484001"/>
            <a:ext cx="1076801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场景：开屏广告 (50-200</a:t>
            </a:r>
            <a:r>
              <a:rPr sz="600" kern="0" spc="-19" dirty="0">
                <a:solidFill>
                  <a:srgbClr val="6A7280"/>
                </a:solidFill>
                <a:latin typeface="微软雅黑"/>
                <a:cs typeface="微软雅黑"/>
              </a:rPr>
              <a:t>元)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8">
            <a:extLst>
              <a:ext uri="{FF2B5EF4-FFF2-40B4-BE49-F238E27FC236}">
                <a16:creationId xmlns:a16="http://schemas.microsoft.com/office/drawing/2014/main" id="{FC254842-06DC-4EE1-9F34-FE9E1818D520}"/>
              </a:ext>
            </a:extLst>
          </p:cNvPr>
          <p:cNvGrpSpPr/>
          <p:nvPr/>
        </p:nvGrpSpPr>
        <p:grpSpPr>
          <a:xfrm>
            <a:off x="2867024" y="1349633"/>
            <a:ext cx="2209324" cy="1458754"/>
            <a:chOff x="3889236" y="1525190"/>
            <a:chExt cx="2945765" cy="1945005"/>
          </a:xfrm>
        </p:grpSpPr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8E7478AE-177B-47CE-8685-3ED565055EC0}"/>
                </a:ext>
              </a:extLst>
            </p:cNvPr>
            <p:cNvSpPr/>
            <p:nvPr/>
          </p:nvSpPr>
          <p:spPr>
            <a:xfrm>
              <a:off x="3908301" y="1525190"/>
              <a:ext cx="2926715" cy="1945005"/>
            </a:xfrm>
            <a:custGeom>
              <a:avLst/>
              <a:gdLst/>
              <a:ahLst/>
              <a:cxnLst/>
              <a:rect l="l" t="t" r="r" b="b"/>
              <a:pathLst>
                <a:path w="2926715" h="1945004">
                  <a:moveTo>
                    <a:pt x="2819581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19581" y="0"/>
                  </a:lnTo>
                  <a:lnTo>
                    <a:pt x="2862783" y="11581"/>
                  </a:lnTo>
                  <a:lnTo>
                    <a:pt x="2898266" y="38814"/>
                  </a:lnTo>
                  <a:lnTo>
                    <a:pt x="2920626" y="77553"/>
                  </a:lnTo>
                  <a:lnTo>
                    <a:pt x="2926459" y="106878"/>
                  </a:lnTo>
                  <a:lnTo>
                    <a:pt x="2926459" y="1837739"/>
                  </a:lnTo>
                  <a:lnTo>
                    <a:pt x="2914877" y="1880942"/>
                  </a:lnTo>
                  <a:lnTo>
                    <a:pt x="2887644" y="1916425"/>
                  </a:lnTo>
                  <a:lnTo>
                    <a:pt x="2848905" y="1938784"/>
                  </a:lnTo>
                  <a:lnTo>
                    <a:pt x="2827019" y="1943885"/>
                  </a:lnTo>
                  <a:lnTo>
                    <a:pt x="2819581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object 20">
              <a:extLst>
                <a:ext uri="{FF2B5EF4-FFF2-40B4-BE49-F238E27FC236}">
                  <a16:creationId xmlns:a16="http://schemas.microsoft.com/office/drawing/2014/main" id="{28653376-02D5-4E02-AFD4-F3EAE4911C1B}"/>
                </a:ext>
              </a:extLst>
            </p:cNvPr>
            <p:cNvSpPr/>
            <p:nvPr/>
          </p:nvSpPr>
          <p:spPr>
            <a:xfrm>
              <a:off x="3889236" y="1525190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5" h="1945004">
                  <a:moveTo>
                    <a:pt x="114389" y="1944618"/>
                  </a:moveTo>
                  <a:lnTo>
                    <a:pt x="70614" y="1935910"/>
                  </a:lnTo>
                  <a:lnTo>
                    <a:pt x="33503" y="1911114"/>
                  </a:lnTo>
                  <a:lnTo>
                    <a:pt x="8706" y="1874003"/>
                  </a:lnTo>
                  <a:lnTo>
                    <a:pt x="0" y="1830229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9"/>
                  </a:lnTo>
                  <a:lnTo>
                    <a:pt x="43933" y="1874003"/>
                  </a:lnTo>
                  <a:lnTo>
                    <a:pt x="60465" y="1911114"/>
                  </a:lnTo>
                  <a:lnTo>
                    <a:pt x="92285" y="1939719"/>
                  </a:lnTo>
                  <a:lnTo>
                    <a:pt x="106876" y="1944073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7ABCA1B4-D395-4E43-9DA6-F164F0F3960C}"/>
                </a:ext>
              </a:extLst>
            </p:cNvPr>
            <p:cNvSpPr/>
            <p:nvPr/>
          </p:nvSpPr>
          <p:spPr>
            <a:xfrm>
              <a:off x="4118014" y="2783472"/>
              <a:ext cx="2526665" cy="305435"/>
            </a:xfrm>
            <a:custGeom>
              <a:avLst/>
              <a:gdLst/>
              <a:ahLst/>
              <a:cxnLst/>
              <a:rect l="l" t="t" r="r" b="b"/>
              <a:pathLst>
                <a:path w="2526665" h="305435">
                  <a:moveTo>
                    <a:pt x="2493023" y="305037"/>
                  </a:moveTo>
                  <a:lnTo>
                    <a:pt x="33073" y="305037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493023" y="0"/>
                  </a:lnTo>
                  <a:lnTo>
                    <a:pt x="2525129" y="28209"/>
                  </a:lnTo>
                  <a:lnTo>
                    <a:pt x="2526096" y="33073"/>
                  </a:lnTo>
                  <a:lnTo>
                    <a:pt x="2526096" y="271964"/>
                  </a:lnTo>
                  <a:lnTo>
                    <a:pt x="2497887" y="304070"/>
                  </a:lnTo>
                  <a:lnTo>
                    <a:pt x="2493023" y="30503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2">
              <a:extLst>
                <a:ext uri="{FF2B5EF4-FFF2-40B4-BE49-F238E27FC236}">
                  <a16:creationId xmlns:a16="http://schemas.microsoft.com/office/drawing/2014/main" id="{326A358C-A077-45E9-9D42-E280C7B68CA8}"/>
                </a:ext>
              </a:extLst>
            </p:cNvPr>
            <p:cNvSpPr/>
            <p:nvPr/>
          </p:nvSpPr>
          <p:spPr>
            <a:xfrm>
              <a:off x="4118014" y="1715839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BFBE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3">
              <a:extLst>
                <a:ext uri="{FF2B5EF4-FFF2-40B4-BE49-F238E27FC236}">
                  <a16:creationId xmlns:a16="http://schemas.microsoft.com/office/drawing/2014/main" id="{7A2C0BC6-F3E6-4341-8583-4441A51FDE9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61001" y="1773034"/>
              <a:ext cx="104856" cy="266908"/>
            </a:xfrm>
            <a:prstGeom prst="rect">
              <a:avLst/>
            </a:prstGeom>
          </p:spPr>
        </p:pic>
        <p:sp>
          <p:nvSpPr>
            <p:cNvPr id="23" name="object 24">
              <a:extLst>
                <a:ext uri="{FF2B5EF4-FFF2-40B4-BE49-F238E27FC236}">
                  <a16:creationId xmlns:a16="http://schemas.microsoft.com/office/drawing/2014/main" id="{BBFA0E7C-AC92-4884-9802-C276FD38AE02}"/>
                </a:ext>
              </a:extLst>
            </p:cNvPr>
            <p:cNvSpPr/>
            <p:nvPr/>
          </p:nvSpPr>
          <p:spPr>
            <a:xfrm>
              <a:off x="6224684" y="1773034"/>
              <a:ext cx="419734" cy="267335"/>
            </a:xfrm>
            <a:custGeom>
              <a:avLst/>
              <a:gdLst/>
              <a:ahLst/>
              <a:cxnLst/>
              <a:rect l="l" t="t" r="r" b="b"/>
              <a:pathLst>
                <a:path w="419734" h="267335">
                  <a:moveTo>
                    <a:pt x="386354" y="266908"/>
                  </a:moveTo>
                  <a:lnTo>
                    <a:pt x="33073" y="266908"/>
                  </a:lnTo>
                  <a:lnTo>
                    <a:pt x="28209" y="265940"/>
                  </a:lnTo>
                  <a:lnTo>
                    <a:pt x="967" y="238698"/>
                  </a:lnTo>
                  <a:lnTo>
                    <a:pt x="0" y="233834"/>
                  </a:lnTo>
                  <a:lnTo>
                    <a:pt x="0" y="22877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386354" y="0"/>
                  </a:lnTo>
                  <a:lnTo>
                    <a:pt x="418459" y="28209"/>
                  </a:lnTo>
                  <a:lnTo>
                    <a:pt x="419427" y="33073"/>
                  </a:lnTo>
                  <a:lnTo>
                    <a:pt x="419427" y="233834"/>
                  </a:lnTo>
                  <a:lnTo>
                    <a:pt x="391217" y="265940"/>
                  </a:lnTo>
                  <a:lnTo>
                    <a:pt x="386354" y="266908"/>
                  </a:lnTo>
                  <a:close/>
                </a:path>
              </a:pathLst>
            </a:custGeom>
            <a:solidFill>
              <a:srgbClr val="F0FDF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object 25">
            <a:extLst>
              <a:ext uri="{FF2B5EF4-FFF2-40B4-BE49-F238E27FC236}">
                <a16:creationId xmlns:a16="http://schemas.microsoft.com/office/drawing/2014/main" id="{50D921B3-0347-4FDA-B0F9-CCA104390ED7}"/>
              </a:ext>
            </a:extLst>
          </p:cNvPr>
          <p:cNvSpPr txBox="1"/>
          <p:nvPr/>
        </p:nvSpPr>
        <p:spPr>
          <a:xfrm>
            <a:off x="4663823" y="1561737"/>
            <a:ext cx="21955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21C45D"/>
                </a:solidFill>
                <a:latin typeface="微软雅黑"/>
                <a:cs typeface="微软雅黑"/>
              </a:rPr>
              <a:t>点击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26">
            <a:extLst>
              <a:ext uri="{FF2B5EF4-FFF2-40B4-BE49-F238E27FC236}">
                <a16:creationId xmlns:a16="http://schemas.microsoft.com/office/drawing/2014/main" id="{A0ADDF1E-2F5D-4804-B08C-06382A50D3AE}"/>
              </a:ext>
            </a:extLst>
          </p:cNvPr>
          <p:cNvSpPr txBox="1"/>
          <p:nvPr/>
        </p:nvSpPr>
        <p:spPr>
          <a:xfrm>
            <a:off x="3031429" y="1780303"/>
            <a:ext cx="1820704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CPC</a:t>
            </a:r>
            <a:r>
              <a:rPr sz="1050" b="1" kern="0" spc="-26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(点击付费)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用户点击才付费，适合效果类广告投放。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26" name="object 27">
            <a:extLst>
              <a:ext uri="{FF2B5EF4-FFF2-40B4-BE49-F238E27FC236}">
                <a16:creationId xmlns:a16="http://schemas.microsoft.com/office/drawing/2014/main" id="{08F2D15E-8346-4337-B0EE-2DC0914D7B1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95803" y="2364838"/>
            <a:ext cx="78642" cy="85792"/>
          </a:xfrm>
          <a:prstGeom prst="rect">
            <a:avLst/>
          </a:prstGeom>
        </p:spPr>
      </p:pic>
      <p:sp>
        <p:nvSpPr>
          <p:cNvPr id="27" name="object 28">
            <a:extLst>
              <a:ext uri="{FF2B5EF4-FFF2-40B4-BE49-F238E27FC236}">
                <a16:creationId xmlns:a16="http://schemas.microsoft.com/office/drawing/2014/main" id="{621C5D05-E13A-47CA-9C9C-56AD76039709}"/>
              </a:ext>
            </a:extLst>
          </p:cNvPr>
          <p:cNvSpPr txBox="1"/>
          <p:nvPr/>
        </p:nvSpPr>
        <p:spPr>
          <a:xfrm>
            <a:off x="3192288" y="2341014"/>
            <a:ext cx="108299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场景：信息流广告 (0.5-2</a:t>
            </a:r>
            <a:r>
              <a:rPr sz="600" kern="0" spc="-19" dirty="0">
                <a:solidFill>
                  <a:srgbClr val="6A7280"/>
                </a:solidFill>
                <a:latin typeface="微软雅黑"/>
                <a:cs typeface="微软雅黑"/>
              </a:rPr>
              <a:t>元)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8" name="object 29">
            <a:extLst>
              <a:ext uri="{FF2B5EF4-FFF2-40B4-BE49-F238E27FC236}">
                <a16:creationId xmlns:a16="http://schemas.microsoft.com/office/drawing/2014/main" id="{787867A3-B1BC-431B-BC34-9AC24A577B70}"/>
              </a:ext>
            </a:extLst>
          </p:cNvPr>
          <p:cNvGrpSpPr/>
          <p:nvPr/>
        </p:nvGrpSpPr>
        <p:grpSpPr>
          <a:xfrm>
            <a:off x="522043" y="2951083"/>
            <a:ext cx="2202180" cy="1458754"/>
            <a:chOff x="762595" y="3660457"/>
            <a:chExt cx="2936240" cy="1945005"/>
          </a:xfrm>
        </p:grpSpPr>
        <p:sp>
          <p:nvSpPr>
            <p:cNvPr id="29" name="object 30">
              <a:extLst>
                <a:ext uri="{FF2B5EF4-FFF2-40B4-BE49-F238E27FC236}">
                  <a16:creationId xmlns:a16="http://schemas.microsoft.com/office/drawing/2014/main" id="{D8466972-94A8-47D5-8748-8D807AAC4B9E}"/>
                </a:ext>
              </a:extLst>
            </p:cNvPr>
            <p:cNvSpPr/>
            <p:nvPr/>
          </p:nvSpPr>
          <p:spPr>
            <a:xfrm>
              <a:off x="781660" y="3660457"/>
              <a:ext cx="2917190" cy="1945005"/>
            </a:xfrm>
            <a:custGeom>
              <a:avLst/>
              <a:gdLst/>
              <a:ahLst/>
              <a:cxnLst/>
              <a:rect l="l" t="t" r="r" b="b"/>
              <a:pathLst>
                <a:path w="2917190" h="1945004">
                  <a:moveTo>
                    <a:pt x="2810048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10048" y="0"/>
                  </a:lnTo>
                  <a:lnTo>
                    <a:pt x="2853251" y="11581"/>
                  </a:lnTo>
                  <a:lnTo>
                    <a:pt x="2888733" y="38814"/>
                  </a:lnTo>
                  <a:lnTo>
                    <a:pt x="2911093" y="77553"/>
                  </a:lnTo>
                  <a:lnTo>
                    <a:pt x="2916927" y="106878"/>
                  </a:lnTo>
                  <a:lnTo>
                    <a:pt x="2916927" y="1837739"/>
                  </a:lnTo>
                  <a:lnTo>
                    <a:pt x="2905345" y="1880942"/>
                  </a:lnTo>
                  <a:lnTo>
                    <a:pt x="2878112" y="1916425"/>
                  </a:lnTo>
                  <a:lnTo>
                    <a:pt x="2839373" y="1938784"/>
                  </a:lnTo>
                  <a:lnTo>
                    <a:pt x="2817487" y="1943885"/>
                  </a:lnTo>
                  <a:lnTo>
                    <a:pt x="2810048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bject 31">
              <a:extLst>
                <a:ext uri="{FF2B5EF4-FFF2-40B4-BE49-F238E27FC236}">
                  <a16:creationId xmlns:a16="http://schemas.microsoft.com/office/drawing/2014/main" id="{7586EA65-2BA4-471D-AA9E-2409A8F8D363}"/>
                </a:ext>
              </a:extLst>
            </p:cNvPr>
            <p:cNvSpPr/>
            <p:nvPr/>
          </p:nvSpPr>
          <p:spPr>
            <a:xfrm>
              <a:off x="762595" y="3660457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4" h="1945004">
                  <a:moveTo>
                    <a:pt x="114389" y="1944618"/>
                  </a:moveTo>
                  <a:lnTo>
                    <a:pt x="70614" y="1935910"/>
                  </a:lnTo>
                  <a:lnTo>
                    <a:pt x="33503" y="1911114"/>
                  </a:lnTo>
                  <a:lnTo>
                    <a:pt x="8707" y="1874003"/>
                  </a:lnTo>
                  <a:lnTo>
                    <a:pt x="0" y="1830229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9"/>
                  </a:lnTo>
                  <a:lnTo>
                    <a:pt x="43934" y="1874003"/>
                  </a:lnTo>
                  <a:lnTo>
                    <a:pt x="60465" y="1911114"/>
                  </a:lnTo>
                  <a:lnTo>
                    <a:pt x="92285" y="1939719"/>
                  </a:lnTo>
                  <a:lnTo>
                    <a:pt x="106877" y="1944074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bject 32">
              <a:extLst>
                <a:ext uri="{FF2B5EF4-FFF2-40B4-BE49-F238E27FC236}">
                  <a16:creationId xmlns:a16="http://schemas.microsoft.com/office/drawing/2014/main" id="{4F6ACAEF-B36D-4983-9D46-ACD41545EA40}"/>
                </a:ext>
              </a:extLst>
            </p:cNvPr>
            <p:cNvSpPr/>
            <p:nvPr/>
          </p:nvSpPr>
          <p:spPr>
            <a:xfrm>
              <a:off x="991373" y="5109388"/>
              <a:ext cx="2517140" cy="305435"/>
            </a:xfrm>
            <a:custGeom>
              <a:avLst/>
              <a:gdLst/>
              <a:ahLst/>
              <a:cxnLst/>
              <a:rect l="l" t="t" r="r" b="b"/>
              <a:pathLst>
                <a:path w="2517140" h="305435">
                  <a:moveTo>
                    <a:pt x="2483490" y="305037"/>
                  </a:moveTo>
                  <a:lnTo>
                    <a:pt x="33073" y="305037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483490" y="0"/>
                  </a:lnTo>
                  <a:lnTo>
                    <a:pt x="2515596" y="28209"/>
                  </a:lnTo>
                  <a:lnTo>
                    <a:pt x="2516564" y="33073"/>
                  </a:lnTo>
                  <a:lnTo>
                    <a:pt x="2516564" y="271964"/>
                  </a:lnTo>
                  <a:lnTo>
                    <a:pt x="2488354" y="304070"/>
                  </a:lnTo>
                  <a:lnTo>
                    <a:pt x="2483490" y="30503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3">
              <a:extLst>
                <a:ext uri="{FF2B5EF4-FFF2-40B4-BE49-F238E27FC236}">
                  <a16:creationId xmlns:a16="http://schemas.microsoft.com/office/drawing/2014/main" id="{F2DCB83F-EB40-4506-A53A-99D53AEDB51E}"/>
                </a:ext>
              </a:extLst>
            </p:cNvPr>
            <p:cNvSpPr/>
            <p:nvPr/>
          </p:nvSpPr>
          <p:spPr>
            <a:xfrm>
              <a:off x="991373" y="385110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3" name="object 34">
              <a:extLst>
                <a:ext uri="{FF2B5EF4-FFF2-40B4-BE49-F238E27FC236}">
                  <a16:creationId xmlns:a16="http://schemas.microsoft.com/office/drawing/2014/main" id="{5B8BC7DA-C07A-4CDF-8DAA-AF8CF1D07FC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6230" y="3908301"/>
              <a:ext cx="171583" cy="266908"/>
            </a:xfrm>
            <a:prstGeom prst="rect">
              <a:avLst/>
            </a:prstGeom>
          </p:spPr>
        </p:pic>
        <p:sp>
          <p:nvSpPr>
            <p:cNvPr id="34" name="object 35">
              <a:extLst>
                <a:ext uri="{FF2B5EF4-FFF2-40B4-BE49-F238E27FC236}">
                  <a16:creationId xmlns:a16="http://schemas.microsoft.com/office/drawing/2014/main" id="{CCF97493-04B6-4D2A-B570-9BF07881DA52}"/>
                </a:ext>
              </a:extLst>
            </p:cNvPr>
            <p:cNvSpPr/>
            <p:nvPr/>
          </p:nvSpPr>
          <p:spPr>
            <a:xfrm>
              <a:off x="3088510" y="3908301"/>
              <a:ext cx="419734" cy="267335"/>
            </a:xfrm>
            <a:custGeom>
              <a:avLst/>
              <a:gdLst/>
              <a:ahLst/>
              <a:cxnLst/>
              <a:rect l="l" t="t" r="r" b="b"/>
              <a:pathLst>
                <a:path w="419735" h="267335">
                  <a:moveTo>
                    <a:pt x="386353" y="266908"/>
                  </a:moveTo>
                  <a:lnTo>
                    <a:pt x="33073" y="266908"/>
                  </a:lnTo>
                  <a:lnTo>
                    <a:pt x="28209" y="265940"/>
                  </a:lnTo>
                  <a:lnTo>
                    <a:pt x="967" y="238698"/>
                  </a:lnTo>
                  <a:lnTo>
                    <a:pt x="0" y="233834"/>
                  </a:lnTo>
                  <a:lnTo>
                    <a:pt x="0" y="22877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386353" y="0"/>
                  </a:lnTo>
                  <a:lnTo>
                    <a:pt x="418459" y="28209"/>
                  </a:lnTo>
                  <a:lnTo>
                    <a:pt x="419427" y="33073"/>
                  </a:lnTo>
                  <a:lnTo>
                    <a:pt x="419427" y="233834"/>
                  </a:lnTo>
                  <a:lnTo>
                    <a:pt x="391217" y="265940"/>
                  </a:lnTo>
                  <a:lnTo>
                    <a:pt x="386353" y="266908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5" name="object 36">
            <a:extLst>
              <a:ext uri="{FF2B5EF4-FFF2-40B4-BE49-F238E27FC236}">
                <a16:creationId xmlns:a16="http://schemas.microsoft.com/office/drawing/2014/main" id="{C626B351-9AE2-49EF-8AF1-8DEC26B33D1F}"/>
              </a:ext>
            </a:extLst>
          </p:cNvPr>
          <p:cNvSpPr txBox="1"/>
          <p:nvPr/>
        </p:nvSpPr>
        <p:spPr>
          <a:xfrm>
            <a:off x="2316496" y="3163187"/>
            <a:ext cx="21955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A754F6"/>
                </a:solidFill>
                <a:latin typeface="微软雅黑"/>
                <a:cs typeface="微软雅黑"/>
              </a:rPr>
              <a:t>转化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6" name="object 37">
            <a:extLst>
              <a:ext uri="{FF2B5EF4-FFF2-40B4-BE49-F238E27FC236}">
                <a16:creationId xmlns:a16="http://schemas.microsoft.com/office/drawing/2014/main" id="{C778852B-606D-4BDE-A565-D079C393CA15}"/>
              </a:ext>
            </a:extLst>
          </p:cNvPr>
          <p:cNvSpPr txBox="1"/>
          <p:nvPr/>
        </p:nvSpPr>
        <p:spPr>
          <a:xfrm>
            <a:off x="684102" y="3381752"/>
            <a:ext cx="1720691" cy="542104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CPA</a:t>
            </a:r>
            <a:r>
              <a:rPr sz="1050" b="1" kern="0" spc="-75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(行为付费)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27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按下载、注册等行为付费，转化目标明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确。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37" name="object 38">
            <a:extLst>
              <a:ext uri="{FF2B5EF4-FFF2-40B4-BE49-F238E27FC236}">
                <a16:creationId xmlns:a16="http://schemas.microsoft.com/office/drawing/2014/main" id="{969C4FCD-EE3F-48C4-81E6-1E3F4B5B66B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0822" y="4109274"/>
            <a:ext cx="78642" cy="85792"/>
          </a:xfrm>
          <a:prstGeom prst="rect">
            <a:avLst/>
          </a:prstGeom>
        </p:spPr>
      </p:pic>
      <p:sp>
        <p:nvSpPr>
          <p:cNvPr id="38" name="object 39">
            <a:extLst>
              <a:ext uri="{FF2B5EF4-FFF2-40B4-BE49-F238E27FC236}">
                <a16:creationId xmlns:a16="http://schemas.microsoft.com/office/drawing/2014/main" id="{4439E119-CC34-4272-9A75-D841ADAD98CA}"/>
              </a:ext>
            </a:extLst>
          </p:cNvPr>
          <p:cNvSpPr txBox="1"/>
          <p:nvPr/>
        </p:nvSpPr>
        <p:spPr>
          <a:xfrm>
            <a:off x="844962" y="4085451"/>
            <a:ext cx="1026795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场景：游戏下载 (10-30</a:t>
            </a:r>
            <a:r>
              <a:rPr sz="600" kern="0" spc="-19" dirty="0">
                <a:solidFill>
                  <a:srgbClr val="6A7280"/>
                </a:solidFill>
                <a:latin typeface="微软雅黑"/>
                <a:cs typeface="微软雅黑"/>
              </a:rPr>
              <a:t>元)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9" name="object 40">
            <a:extLst>
              <a:ext uri="{FF2B5EF4-FFF2-40B4-BE49-F238E27FC236}">
                <a16:creationId xmlns:a16="http://schemas.microsoft.com/office/drawing/2014/main" id="{743370B2-AFA6-4D21-8B3A-8E959C22374B}"/>
              </a:ext>
            </a:extLst>
          </p:cNvPr>
          <p:cNvGrpSpPr/>
          <p:nvPr/>
        </p:nvGrpSpPr>
        <p:grpSpPr>
          <a:xfrm>
            <a:off x="2867024" y="2951083"/>
            <a:ext cx="2209324" cy="1458754"/>
            <a:chOff x="3889236" y="3660457"/>
            <a:chExt cx="2945765" cy="1945005"/>
          </a:xfrm>
        </p:grpSpPr>
        <p:sp>
          <p:nvSpPr>
            <p:cNvPr id="40" name="object 41">
              <a:extLst>
                <a:ext uri="{FF2B5EF4-FFF2-40B4-BE49-F238E27FC236}">
                  <a16:creationId xmlns:a16="http://schemas.microsoft.com/office/drawing/2014/main" id="{1CB8DEBB-928C-4AE5-8A56-D0F51600ABFE}"/>
                </a:ext>
              </a:extLst>
            </p:cNvPr>
            <p:cNvSpPr/>
            <p:nvPr/>
          </p:nvSpPr>
          <p:spPr>
            <a:xfrm>
              <a:off x="3908301" y="3660457"/>
              <a:ext cx="2926715" cy="1945005"/>
            </a:xfrm>
            <a:custGeom>
              <a:avLst/>
              <a:gdLst/>
              <a:ahLst/>
              <a:cxnLst/>
              <a:rect l="l" t="t" r="r" b="b"/>
              <a:pathLst>
                <a:path w="2926715" h="1945004">
                  <a:moveTo>
                    <a:pt x="2819581" y="1944618"/>
                  </a:moveTo>
                  <a:lnTo>
                    <a:pt x="89065" y="1944618"/>
                  </a:lnTo>
                  <a:lnTo>
                    <a:pt x="82866" y="1943885"/>
                  </a:lnTo>
                  <a:lnTo>
                    <a:pt x="47569" y="1929512"/>
                  </a:lnTo>
                  <a:lnTo>
                    <a:pt x="19542" y="1900025"/>
                  </a:lnTo>
                  <a:lnTo>
                    <a:pt x="3052" y="1859911"/>
                  </a:lnTo>
                  <a:lnTo>
                    <a:pt x="0" y="1837739"/>
                  </a:lnTo>
                  <a:lnTo>
                    <a:pt x="0" y="1830228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2819581" y="0"/>
                  </a:lnTo>
                  <a:lnTo>
                    <a:pt x="2862783" y="11581"/>
                  </a:lnTo>
                  <a:lnTo>
                    <a:pt x="2898266" y="38814"/>
                  </a:lnTo>
                  <a:lnTo>
                    <a:pt x="2920626" y="77553"/>
                  </a:lnTo>
                  <a:lnTo>
                    <a:pt x="2926459" y="106878"/>
                  </a:lnTo>
                  <a:lnTo>
                    <a:pt x="2926459" y="1837739"/>
                  </a:lnTo>
                  <a:lnTo>
                    <a:pt x="2914877" y="1880942"/>
                  </a:lnTo>
                  <a:lnTo>
                    <a:pt x="2887644" y="1916425"/>
                  </a:lnTo>
                  <a:lnTo>
                    <a:pt x="2848905" y="1938784"/>
                  </a:lnTo>
                  <a:lnTo>
                    <a:pt x="2827019" y="1943885"/>
                  </a:lnTo>
                  <a:lnTo>
                    <a:pt x="2819581" y="19446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object 42">
              <a:extLst>
                <a:ext uri="{FF2B5EF4-FFF2-40B4-BE49-F238E27FC236}">
                  <a16:creationId xmlns:a16="http://schemas.microsoft.com/office/drawing/2014/main" id="{DECF0576-AB8A-4F7E-B165-BF657C421461}"/>
                </a:ext>
              </a:extLst>
            </p:cNvPr>
            <p:cNvSpPr/>
            <p:nvPr/>
          </p:nvSpPr>
          <p:spPr>
            <a:xfrm>
              <a:off x="3889236" y="3660457"/>
              <a:ext cx="114935" cy="1945005"/>
            </a:xfrm>
            <a:custGeom>
              <a:avLst/>
              <a:gdLst/>
              <a:ahLst/>
              <a:cxnLst/>
              <a:rect l="l" t="t" r="r" b="b"/>
              <a:pathLst>
                <a:path w="114935" h="1945004">
                  <a:moveTo>
                    <a:pt x="114389" y="1944618"/>
                  </a:moveTo>
                  <a:lnTo>
                    <a:pt x="70614" y="1935910"/>
                  </a:lnTo>
                  <a:lnTo>
                    <a:pt x="33503" y="1911114"/>
                  </a:lnTo>
                  <a:lnTo>
                    <a:pt x="8706" y="1874003"/>
                  </a:lnTo>
                  <a:lnTo>
                    <a:pt x="0" y="1830229"/>
                  </a:lnTo>
                  <a:lnTo>
                    <a:pt x="0" y="114389"/>
                  </a:lnTo>
                  <a:lnTo>
                    <a:pt x="8706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3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830229"/>
                  </a:lnTo>
                  <a:lnTo>
                    <a:pt x="43933" y="1874003"/>
                  </a:lnTo>
                  <a:lnTo>
                    <a:pt x="60465" y="1911114"/>
                  </a:lnTo>
                  <a:lnTo>
                    <a:pt x="92285" y="1939719"/>
                  </a:lnTo>
                  <a:lnTo>
                    <a:pt x="106876" y="1944074"/>
                  </a:lnTo>
                  <a:lnTo>
                    <a:pt x="114389" y="1944618"/>
                  </a:lnTo>
                  <a:close/>
                </a:path>
              </a:pathLst>
            </a:custGeom>
            <a:solidFill>
              <a:srgbClr val="EF4444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object 43">
              <a:extLst>
                <a:ext uri="{FF2B5EF4-FFF2-40B4-BE49-F238E27FC236}">
                  <a16:creationId xmlns:a16="http://schemas.microsoft.com/office/drawing/2014/main" id="{EE544E99-3110-444F-A872-DB2C38C1009B}"/>
                </a:ext>
              </a:extLst>
            </p:cNvPr>
            <p:cNvSpPr/>
            <p:nvPr/>
          </p:nvSpPr>
          <p:spPr>
            <a:xfrm>
              <a:off x="4118014" y="4918740"/>
              <a:ext cx="2526665" cy="305435"/>
            </a:xfrm>
            <a:custGeom>
              <a:avLst/>
              <a:gdLst/>
              <a:ahLst/>
              <a:cxnLst/>
              <a:rect l="l" t="t" r="r" b="b"/>
              <a:pathLst>
                <a:path w="2526665" h="305435">
                  <a:moveTo>
                    <a:pt x="2493023" y="305037"/>
                  </a:moveTo>
                  <a:lnTo>
                    <a:pt x="33073" y="305037"/>
                  </a:lnTo>
                  <a:lnTo>
                    <a:pt x="28209" y="304070"/>
                  </a:lnTo>
                  <a:lnTo>
                    <a:pt x="967" y="276828"/>
                  </a:lnTo>
                  <a:lnTo>
                    <a:pt x="0" y="271964"/>
                  </a:lnTo>
                  <a:lnTo>
                    <a:pt x="0" y="26690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2493023" y="0"/>
                  </a:lnTo>
                  <a:lnTo>
                    <a:pt x="2525129" y="28209"/>
                  </a:lnTo>
                  <a:lnTo>
                    <a:pt x="2526096" y="33073"/>
                  </a:lnTo>
                  <a:lnTo>
                    <a:pt x="2526096" y="271964"/>
                  </a:lnTo>
                  <a:lnTo>
                    <a:pt x="2497887" y="304070"/>
                  </a:lnTo>
                  <a:lnTo>
                    <a:pt x="2493023" y="305037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4">
              <a:extLst>
                <a:ext uri="{FF2B5EF4-FFF2-40B4-BE49-F238E27FC236}">
                  <a16:creationId xmlns:a16="http://schemas.microsoft.com/office/drawing/2014/main" id="{3049C765-B328-4995-BF17-6A22DA6F32BD}"/>
                </a:ext>
              </a:extLst>
            </p:cNvPr>
            <p:cNvSpPr/>
            <p:nvPr/>
          </p:nvSpPr>
          <p:spPr>
            <a:xfrm>
              <a:off x="4118014" y="385110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6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5">
              <a:extLst>
                <a:ext uri="{FF2B5EF4-FFF2-40B4-BE49-F238E27FC236}">
                  <a16:creationId xmlns:a16="http://schemas.microsoft.com/office/drawing/2014/main" id="{83850BFD-6917-4E1B-B6D7-E6DC8F83FDB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13339" y="3908301"/>
              <a:ext cx="190648" cy="266908"/>
            </a:xfrm>
            <a:prstGeom prst="rect">
              <a:avLst/>
            </a:prstGeom>
          </p:spPr>
        </p:pic>
        <p:sp>
          <p:nvSpPr>
            <p:cNvPr id="45" name="object 46">
              <a:extLst>
                <a:ext uri="{FF2B5EF4-FFF2-40B4-BE49-F238E27FC236}">
                  <a16:creationId xmlns:a16="http://schemas.microsoft.com/office/drawing/2014/main" id="{6D7AE246-2066-409A-B1B0-21DADC0AE13A}"/>
                </a:ext>
              </a:extLst>
            </p:cNvPr>
            <p:cNvSpPr/>
            <p:nvPr/>
          </p:nvSpPr>
          <p:spPr>
            <a:xfrm>
              <a:off x="6224684" y="3908301"/>
              <a:ext cx="419734" cy="267335"/>
            </a:xfrm>
            <a:custGeom>
              <a:avLst/>
              <a:gdLst/>
              <a:ahLst/>
              <a:cxnLst/>
              <a:rect l="l" t="t" r="r" b="b"/>
              <a:pathLst>
                <a:path w="419734" h="267335">
                  <a:moveTo>
                    <a:pt x="386354" y="266908"/>
                  </a:moveTo>
                  <a:lnTo>
                    <a:pt x="33073" y="266908"/>
                  </a:lnTo>
                  <a:lnTo>
                    <a:pt x="28209" y="265940"/>
                  </a:lnTo>
                  <a:lnTo>
                    <a:pt x="967" y="238698"/>
                  </a:lnTo>
                  <a:lnTo>
                    <a:pt x="0" y="233834"/>
                  </a:lnTo>
                  <a:lnTo>
                    <a:pt x="0" y="22877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386354" y="0"/>
                  </a:lnTo>
                  <a:lnTo>
                    <a:pt x="418459" y="28209"/>
                  </a:lnTo>
                  <a:lnTo>
                    <a:pt x="419427" y="33073"/>
                  </a:lnTo>
                  <a:lnTo>
                    <a:pt x="419427" y="233834"/>
                  </a:lnTo>
                  <a:lnTo>
                    <a:pt x="391217" y="265940"/>
                  </a:lnTo>
                  <a:lnTo>
                    <a:pt x="386354" y="266908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6" name="object 47">
            <a:extLst>
              <a:ext uri="{FF2B5EF4-FFF2-40B4-BE49-F238E27FC236}">
                <a16:creationId xmlns:a16="http://schemas.microsoft.com/office/drawing/2014/main" id="{A7CD1321-4153-41E4-BB24-113A5114F905}"/>
              </a:ext>
            </a:extLst>
          </p:cNvPr>
          <p:cNvSpPr txBox="1"/>
          <p:nvPr/>
        </p:nvSpPr>
        <p:spPr>
          <a:xfrm>
            <a:off x="4663823" y="3163187"/>
            <a:ext cx="21955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19" dirty="0">
                <a:solidFill>
                  <a:srgbClr val="EF4444"/>
                </a:solidFill>
                <a:latin typeface="微软雅黑"/>
                <a:cs typeface="微软雅黑"/>
              </a:rPr>
              <a:t>分成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7" name="object 48">
            <a:extLst>
              <a:ext uri="{FF2B5EF4-FFF2-40B4-BE49-F238E27FC236}">
                <a16:creationId xmlns:a16="http://schemas.microsoft.com/office/drawing/2014/main" id="{417EFFC4-2B64-447C-AB67-91C186532C24}"/>
              </a:ext>
            </a:extLst>
          </p:cNvPr>
          <p:cNvSpPr txBox="1"/>
          <p:nvPr/>
        </p:nvSpPr>
        <p:spPr>
          <a:xfrm>
            <a:off x="3031429" y="3381752"/>
            <a:ext cx="1620679" cy="427265"/>
          </a:xfrm>
          <a:prstGeom prst="rect">
            <a:avLst/>
          </a:prstGeom>
        </p:spPr>
        <p:txBody>
          <a:bodyPr vert="horz" wrap="square" lIns="0" tIns="90964" rIns="0" bIns="0" rtlCol="0">
            <a:spAutoFit/>
          </a:bodyPr>
          <a:lstStyle/>
          <a:p>
            <a:pPr marL="9525" defTabSz="685800">
              <a:spcBef>
                <a:spcPts val="716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CPS 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(销售分成)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54"/>
              </a:spcBef>
            </a:pP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按实际销售额比例分成，风险最低。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8" name="object 49">
            <a:extLst>
              <a:ext uri="{FF2B5EF4-FFF2-40B4-BE49-F238E27FC236}">
                <a16:creationId xmlns:a16="http://schemas.microsoft.com/office/drawing/2014/main" id="{7D1CF72F-316B-41AA-92A4-7C5BE412218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95803" y="3966288"/>
            <a:ext cx="78642" cy="85792"/>
          </a:xfrm>
          <a:prstGeom prst="rect">
            <a:avLst/>
          </a:prstGeom>
        </p:spPr>
      </p:pic>
      <p:sp>
        <p:nvSpPr>
          <p:cNvPr id="49" name="object 50">
            <a:extLst>
              <a:ext uri="{FF2B5EF4-FFF2-40B4-BE49-F238E27FC236}">
                <a16:creationId xmlns:a16="http://schemas.microsoft.com/office/drawing/2014/main" id="{374E5093-4EEB-485B-B48C-4BB00B9CBC9E}"/>
              </a:ext>
            </a:extLst>
          </p:cNvPr>
          <p:cNvSpPr txBox="1"/>
          <p:nvPr/>
        </p:nvSpPr>
        <p:spPr>
          <a:xfrm>
            <a:off x="3192288" y="3942465"/>
            <a:ext cx="1042988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6A7280"/>
                </a:solidFill>
                <a:latin typeface="微软雅黑"/>
                <a:cs typeface="微软雅黑"/>
              </a:rPr>
              <a:t>场景：电商佣金 (5%-</a:t>
            </a: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20%)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0" name="object 51">
            <a:extLst>
              <a:ext uri="{FF2B5EF4-FFF2-40B4-BE49-F238E27FC236}">
                <a16:creationId xmlns:a16="http://schemas.microsoft.com/office/drawing/2014/main" id="{BBF91594-55D2-42A3-9773-3234BD3E6155}"/>
              </a:ext>
            </a:extLst>
          </p:cNvPr>
          <p:cNvGrpSpPr/>
          <p:nvPr/>
        </p:nvGrpSpPr>
        <p:grpSpPr>
          <a:xfrm>
            <a:off x="5362141" y="1404808"/>
            <a:ext cx="3167539" cy="3149918"/>
            <a:chOff x="7216058" y="1598758"/>
            <a:chExt cx="4223385" cy="4199890"/>
          </a:xfrm>
        </p:grpSpPr>
        <p:sp>
          <p:nvSpPr>
            <p:cNvPr id="51" name="object 52">
              <a:extLst>
                <a:ext uri="{FF2B5EF4-FFF2-40B4-BE49-F238E27FC236}">
                  <a16:creationId xmlns:a16="http://schemas.microsoft.com/office/drawing/2014/main" id="{FD9D6220-55B5-4585-AF68-E9A79A34B654}"/>
                </a:ext>
              </a:extLst>
            </p:cNvPr>
            <p:cNvSpPr/>
            <p:nvPr/>
          </p:nvSpPr>
          <p:spPr>
            <a:xfrm>
              <a:off x="7365683" y="1603525"/>
              <a:ext cx="3923665" cy="4190365"/>
            </a:xfrm>
            <a:custGeom>
              <a:avLst/>
              <a:gdLst/>
              <a:ahLst/>
              <a:cxnLst/>
              <a:rect l="l" t="t" r="r" b="b"/>
              <a:pathLst>
                <a:path w="3923665" h="4190365">
                  <a:moveTo>
                    <a:pt x="3780910" y="4067948"/>
                  </a:moveTo>
                  <a:lnTo>
                    <a:pt x="284635" y="4190041"/>
                  </a:lnTo>
                  <a:lnTo>
                    <a:pt x="277375" y="4190117"/>
                  </a:lnTo>
                  <a:lnTo>
                    <a:pt x="270137" y="4189837"/>
                  </a:lnTo>
                  <a:lnTo>
                    <a:pt x="227734" y="4180774"/>
                  </a:lnTo>
                  <a:lnTo>
                    <a:pt x="189787" y="4159795"/>
                  </a:lnTo>
                  <a:lnTo>
                    <a:pt x="159566" y="4128702"/>
                  </a:lnTo>
                  <a:lnTo>
                    <a:pt x="139669" y="4090177"/>
                  </a:lnTo>
                  <a:lnTo>
                    <a:pt x="131816" y="4047535"/>
                  </a:lnTo>
                  <a:lnTo>
                    <a:pt x="75" y="274987"/>
                  </a:lnTo>
                  <a:lnTo>
                    <a:pt x="0" y="267727"/>
                  </a:lnTo>
                  <a:lnTo>
                    <a:pt x="279" y="260489"/>
                  </a:lnTo>
                  <a:lnTo>
                    <a:pt x="9342" y="218087"/>
                  </a:lnTo>
                  <a:lnTo>
                    <a:pt x="30321" y="180140"/>
                  </a:lnTo>
                  <a:lnTo>
                    <a:pt x="61414" y="149919"/>
                  </a:lnTo>
                  <a:lnTo>
                    <a:pt x="99939" y="130022"/>
                  </a:lnTo>
                  <a:lnTo>
                    <a:pt x="142582" y="122168"/>
                  </a:lnTo>
                  <a:lnTo>
                    <a:pt x="3638857" y="75"/>
                  </a:lnTo>
                  <a:lnTo>
                    <a:pt x="3646117" y="0"/>
                  </a:lnTo>
                  <a:lnTo>
                    <a:pt x="3653355" y="279"/>
                  </a:lnTo>
                  <a:lnTo>
                    <a:pt x="3695757" y="9342"/>
                  </a:lnTo>
                  <a:lnTo>
                    <a:pt x="3733704" y="30321"/>
                  </a:lnTo>
                  <a:lnTo>
                    <a:pt x="3763925" y="61414"/>
                  </a:lnTo>
                  <a:lnTo>
                    <a:pt x="3783822" y="99939"/>
                  </a:lnTo>
                  <a:lnTo>
                    <a:pt x="3791676" y="142582"/>
                  </a:lnTo>
                  <a:lnTo>
                    <a:pt x="3923416" y="3915129"/>
                  </a:lnTo>
                  <a:lnTo>
                    <a:pt x="3923492" y="3922389"/>
                  </a:lnTo>
                  <a:lnTo>
                    <a:pt x="3923212" y="3929627"/>
                  </a:lnTo>
                  <a:lnTo>
                    <a:pt x="3914149" y="3972029"/>
                  </a:lnTo>
                  <a:lnTo>
                    <a:pt x="3893170" y="4009976"/>
                  </a:lnTo>
                  <a:lnTo>
                    <a:pt x="3862077" y="4040197"/>
                  </a:lnTo>
                  <a:lnTo>
                    <a:pt x="3823552" y="4060094"/>
                  </a:lnTo>
                  <a:lnTo>
                    <a:pt x="3780910" y="4067948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object 53">
              <a:extLst>
                <a:ext uri="{FF2B5EF4-FFF2-40B4-BE49-F238E27FC236}">
                  <a16:creationId xmlns:a16="http://schemas.microsoft.com/office/drawing/2014/main" id="{1D294311-8E63-455C-80B2-540D7301E91F}"/>
                </a:ext>
              </a:extLst>
            </p:cNvPr>
            <p:cNvSpPr/>
            <p:nvPr/>
          </p:nvSpPr>
          <p:spPr>
            <a:xfrm>
              <a:off x="7365683" y="1603525"/>
              <a:ext cx="3923665" cy="4190365"/>
            </a:xfrm>
            <a:custGeom>
              <a:avLst/>
              <a:gdLst/>
              <a:ahLst/>
              <a:cxnLst/>
              <a:rect l="l" t="t" r="r" b="b"/>
              <a:pathLst>
                <a:path w="3923665" h="4190365">
                  <a:moveTo>
                    <a:pt x="131816" y="4047535"/>
                  </a:moveTo>
                  <a:lnTo>
                    <a:pt x="75" y="274987"/>
                  </a:lnTo>
                  <a:lnTo>
                    <a:pt x="0" y="267727"/>
                  </a:lnTo>
                  <a:lnTo>
                    <a:pt x="279" y="260489"/>
                  </a:lnTo>
                  <a:lnTo>
                    <a:pt x="9342" y="218087"/>
                  </a:lnTo>
                  <a:lnTo>
                    <a:pt x="30321" y="180140"/>
                  </a:lnTo>
                  <a:lnTo>
                    <a:pt x="61414" y="149919"/>
                  </a:lnTo>
                  <a:lnTo>
                    <a:pt x="99939" y="130022"/>
                  </a:lnTo>
                  <a:lnTo>
                    <a:pt x="142582" y="122168"/>
                  </a:lnTo>
                  <a:lnTo>
                    <a:pt x="3638857" y="75"/>
                  </a:lnTo>
                  <a:lnTo>
                    <a:pt x="3646117" y="0"/>
                  </a:lnTo>
                  <a:lnTo>
                    <a:pt x="3653355" y="279"/>
                  </a:lnTo>
                  <a:lnTo>
                    <a:pt x="3695757" y="9342"/>
                  </a:lnTo>
                  <a:lnTo>
                    <a:pt x="3733704" y="30321"/>
                  </a:lnTo>
                  <a:lnTo>
                    <a:pt x="3763925" y="61414"/>
                  </a:lnTo>
                  <a:lnTo>
                    <a:pt x="3783822" y="99939"/>
                  </a:lnTo>
                  <a:lnTo>
                    <a:pt x="3791676" y="142582"/>
                  </a:lnTo>
                  <a:lnTo>
                    <a:pt x="3923416" y="3915129"/>
                  </a:lnTo>
                  <a:lnTo>
                    <a:pt x="3923492" y="3922389"/>
                  </a:lnTo>
                  <a:lnTo>
                    <a:pt x="3923212" y="3929627"/>
                  </a:lnTo>
                  <a:lnTo>
                    <a:pt x="3914149" y="3972029"/>
                  </a:lnTo>
                  <a:lnTo>
                    <a:pt x="3893170" y="4009976"/>
                  </a:lnTo>
                  <a:lnTo>
                    <a:pt x="3862077" y="4040197"/>
                  </a:lnTo>
                  <a:lnTo>
                    <a:pt x="3823552" y="4060094"/>
                  </a:lnTo>
                  <a:lnTo>
                    <a:pt x="3780910" y="4067948"/>
                  </a:lnTo>
                  <a:lnTo>
                    <a:pt x="284635" y="4190041"/>
                  </a:lnTo>
                  <a:lnTo>
                    <a:pt x="277375" y="4190117"/>
                  </a:lnTo>
                  <a:lnTo>
                    <a:pt x="270137" y="4189837"/>
                  </a:lnTo>
                  <a:lnTo>
                    <a:pt x="227734" y="4180774"/>
                  </a:lnTo>
                  <a:lnTo>
                    <a:pt x="189787" y="4159795"/>
                  </a:lnTo>
                  <a:lnTo>
                    <a:pt x="159566" y="4128702"/>
                  </a:lnTo>
                  <a:lnTo>
                    <a:pt x="139669" y="4090177"/>
                  </a:lnTo>
                  <a:lnTo>
                    <a:pt x="131816" y="4047535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4">
              <a:extLst>
                <a:ext uri="{FF2B5EF4-FFF2-40B4-BE49-F238E27FC236}">
                  <a16:creationId xmlns:a16="http://schemas.microsoft.com/office/drawing/2014/main" id="{F90BDBA0-9F92-4B94-9244-A19E7827E007}"/>
                </a:ext>
              </a:extLst>
            </p:cNvPr>
            <p:cNvSpPr/>
            <p:nvPr/>
          </p:nvSpPr>
          <p:spPr>
            <a:xfrm>
              <a:off x="7235123" y="1715839"/>
              <a:ext cx="4185285" cy="3965575"/>
            </a:xfrm>
            <a:custGeom>
              <a:avLst/>
              <a:gdLst/>
              <a:ahLst/>
              <a:cxnLst/>
              <a:rect l="l" t="t" r="r" b="b"/>
              <a:pathLst>
                <a:path w="4185284" h="3965575">
                  <a:moveTo>
                    <a:pt x="4095676" y="3965495"/>
                  </a:moveTo>
                  <a:lnTo>
                    <a:pt x="89065" y="3965495"/>
                  </a:lnTo>
                  <a:lnTo>
                    <a:pt x="82866" y="3964884"/>
                  </a:lnTo>
                  <a:lnTo>
                    <a:pt x="37160" y="3945952"/>
                  </a:lnTo>
                  <a:lnTo>
                    <a:pt x="9651" y="3912432"/>
                  </a:lnTo>
                  <a:lnTo>
                    <a:pt x="0" y="3876430"/>
                  </a:lnTo>
                  <a:lnTo>
                    <a:pt x="0" y="3870171"/>
                  </a:lnTo>
                  <a:lnTo>
                    <a:pt x="0" y="89065"/>
                  </a:lnTo>
                  <a:lnTo>
                    <a:pt x="12587" y="47569"/>
                  </a:lnTo>
                  <a:lnTo>
                    <a:pt x="47569" y="12587"/>
                  </a:lnTo>
                  <a:lnTo>
                    <a:pt x="89065" y="0"/>
                  </a:lnTo>
                  <a:lnTo>
                    <a:pt x="4095676" y="0"/>
                  </a:lnTo>
                  <a:lnTo>
                    <a:pt x="4137172" y="12587"/>
                  </a:lnTo>
                  <a:lnTo>
                    <a:pt x="4172153" y="47569"/>
                  </a:lnTo>
                  <a:lnTo>
                    <a:pt x="4184741" y="89065"/>
                  </a:lnTo>
                  <a:lnTo>
                    <a:pt x="4184741" y="3876430"/>
                  </a:lnTo>
                  <a:lnTo>
                    <a:pt x="4172153" y="3917926"/>
                  </a:lnTo>
                  <a:lnTo>
                    <a:pt x="4137172" y="3952907"/>
                  </a:lnTo>
                  <a:lnTo>
                    <a:pt x="4101875" y="3964884"/>
                  </a:lnTo>
                  <a:lnTo>
                    <a:pt x="4095676" y="396549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5">
              <a:extLst>
                <a:ext uri="{FF2B5EF4-FFF2-40B4-BE49-F238E27FC236}">
                  <a16:creationId xmlns:a16="http://schemas.microsoft.com/office/drawing/2014/main" id="{1917076A-2D37-454B-A69C-2D5373AE9045}"/>
                </a:ext>
              </a:extLst>
            </p:cNvPr>
            <p:cNvSpPr/>
            <p:nvPr/>
          </p:nvSpPr>
          <p:spPr>
            <a:xfrm>
              <a:off x="7235123" y="1715839"/>
              <a:ext cx="4185285" cy="3965575"/>
            </a:xfrm>
            <a:custGeom>
              <a:avLst/>
              <a:gdLst/>
              <a:ahLst/>
              <a:cxnLst/>
              <a:rect l="l" t="t" r="r" b="b"/>
              <a:pathLst>
                <a:path w="4185284" h="3965575">
                  <a:moveTo>
                    <a:pt x="0" y="3870171"/>
                  </a:moveTo>
                  <a:lnTo>
                    <a:pt x="0" y="95324"/>
                  </a:lnTo>
                  <a:lnTo>
                    <a:pt x="0" y="89065"/>
                  </a:lnTo>
                  <a:lnTo>
                    <a:pt x="610" y="82866"/>
                  </a:lnTo>
                  <a:lnTo>
                    <a:pt x="1831" y="76727"/>
                  </a:lnTo>
                  <a:lnTo>
                    <a:pt x="3052" y="70588"/>
                  </a:lnTo>
                  <a:lnTo>
                    <a:pt x="4860" y="64627"/>
                  </a:lnTo>
                  <a:lnTo>
                    <a:pt x="27919" y="27919"/>
                  </a:lnTo>
                  <a:lnTo>
                    <a:pt x="32345" y="23493"/>
                  </a:lnTo>
                  <a:lnTo>
                    <a:pt x="58845" y="7256"/>
                  </a:lnTo>
                  <a:lnTo>
                    <a:pt x="64627" y="4860"/>
                  </a:lnTo>
                  <a:lnTo>
                    <a:pt x="70588" y="3052"/>
                  </a:lnTo>
                  <a:lnTo>
                    <a:pt x="76727" y="1831"/>
                  </a:lnTo>
                  <a:lnTo>
                    <a:pt x="82866" y="610"/>
                  </a:lnTo>
                  <a:lnTo>
                    <a:pt x="89065" y="0"/>
                  </a:lnTo>
                  <a:lnTo>
                    <a:pt x="95324" y="0"/>
                  </a:lnTo>
                  <a:lnTo>
                    <a:pt x="4089417" y="0"/>
                  </a:lnTo>
                  <a:lnTo>
                    <a:pt x="4095676" y="0"/>
                  </a:lnTo>
                  <a:lnTo>
                    <a:pt x="4101875" y="610"/>
                  </a:lnTo>
                  <a:lnTo>
                    <a:pt x="4108014" y="1831"/>
                  </a:lnTo>
                  <a:lnTo>
                    <a:pt x="4114152" y="3052"/>
                  </a:lnTo>
                  <a:lnTo>
                    <a:pt x="4120113" y="4860"/>
                  </a:lnTo>
                  <a:lnTo>
                    <a:pt x="4125896" y="7256"/>
                  </a:lnTo>
                  <a:lnTo>
                    <a:pt x="4131678" y="9651"/>
                  </a:lnTo>
                  <a:lnTo>
                    <a:pt x="4165199" y="37160"/>
                  </a:lnTo>
                  <a:lnTo>
                    <a:pt x="4177485" y="58845"/>
                  </a:lnTo>
                  <a:lnTo>
                    <a:pt x="4179880" y="64627"/>
                  </a:lnTo>
                  <a:lnTo>
                    <a:pt x="4181688" y="70588"/>
                  </a:lnTo>
                  <a:lnTo>
                    <a:pt x="4182909" y="76727"/>
                  </a:lnTo>
                  <a:lnTo>
                    <a:pt x="4184131" y="82866"/>
                  </a:lnTo>
                  <a:lnTo>
                    <a:pt x="4184741" y="89065"/>
                  </a:lnTo>
                  <a:lnTo>
                    <a:pt x="4184741" y="95324"/>
                  </a:lnTo>
                  <a:lnTo>
                    <a:pt x="4184741" y="3870171"/>
                  </a:lnTo>
                  <a:lnTo>
                    <a:pt x="4184741" y="3876430"/>
                  </a:lnTo>
                  <a:lnTo>
                    <a:pt x="4184131" y="3882629"/>
                  </a:lnTo>
                  <a:lnTo>
                    <a:pt x="4182909" y="3888767"/>
                  </a:lnTo>
                  <a:lnTo>
                    <a:pt x="4181688" y="3894906"/>
                  </a:lnTo>
                  <a:lnTo>
                    <a:pt x="4168676" y="3923130"/>
                  </a:lnTo>
                  <a:lnTo>
                    <a:pt x="4165199" y="3928335"/>
                  </a:lnTo>
                  <a:lnTo>
                    <a:pt x="4131678" y="3955844"/>
                  </a:lnTo>
                  <a:lnTo>
                    <a:pt x="4125896" y="3958239"/>
                  </a:lnTo>
                  <a:lnTo>
                    <a:pt x="4120113" y="3960634"/>
                  </a:lnTo>
                  <a:lnTo>
                    <a:pt x="4089417" y="3965495"/>
                  </a:lnTo>
                  <a:lnTo>
                    <a:pt x="95324" y="3965495"/>
                  </a:lnTo>
                  <a:lnTo>
                    <a:pt x="58845" y="3958239"/>
                  </a:lnTo>
                  <a:lnTo>
                    <a:pt x="53062" y="3955844"/>
                  </a:lnTo>
                  <a:lnTo>
                    <a:pt x="19542" y="3928335"/>
                  </a:lnTo>
                  <a:lnTo>
                    <a:pt x="16065" y="3923130"/>
                  </a:lnTo>
                  <a:lnTo>
                    <a:pt x="12587" y="3917926"/>
                  </a:lnTo>
                  <a:lnTo>
                    <a:pt x="0" y="3876430"/>
                  </a:lnTo>
                  <a:lnTo>
                    <a:pt x="0" y="387017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5" name="object 56">
              <a:extLst>
                <a:ext uri="{FF2B5EF4-FFF2-40B4-BE49-F238E27FC236}">
                  <a16:creationId xmlns:a16="http://schemas.microsoft.com/office/drawing/2014/main" id="{E7C2A2DA-54D8-4E0D-BD58-67B33D1C955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54188" y="1734904"/>
              <a:ext cx="4146612" cy="3927365"/>
            </a:xfrm>
            <a:prstGeom prst="rect">
              <a:avLst/>
            </a:prstGeom>
          </p:spPr>
        </p:pic>
        <p:sp>
          <p:nvSpPr>
            <p:cNvPr id="56" name="object 57">
              <a:extLst>
                <a:ext uri="{FF2B5EF4-FFF2-40B4-BE49-F238E27FC236}">
                  <a16:creationId xmlns:a16="http://schemas.microsoft.com/office/drawing/2014/main" id="{D3BF1EB7-D699-46E3-905B-89C8DB15505C}"/>
                </a:ext>
              </a:extLst>
            </p:cNvPr>
            <p:cNvSpPr/>
            <p:nvPr/>
          </p:nvSpPr>
          <p:spPr>
            <a:xfrm>
              <a:off x="7254188" y="5166583"/>
              <a:ext cx="4147185" cy="495934"/>
            </a:xfrm>
            <a:custGeom>
              <a:avLst/>
              <a:gdLst/>
              <a:ahLst/>
              <a:cxnLst/>
              <a:rect l="l" t="t" r="r" b="b"/>
              <a:pathLst>
                <a:path w="4147184" h="495935">
                  <a:moveTo>
                    <a:pt x="4070353" y="495686"/>
                  </a:moveTo>
                  <a:lnTo>
                    <a:pt x="76259" y="495686"/>
                  </a:lnTo>
                  <a:lnTo>
                    <a:pt x="68746" y="495324"/>
                  </a:lnTo>
                  <a:lnTo>
                    <a:pt x="27903" y="478406"/>
                  </a:lnTo>
                  <a:lnTo>
                    <a:pt x="3264" y="441530"/>
                  </a:lnTo>
                  <a:lnTo>
                    <a:pt x="0" y="419427"/>
                  </a:lnTo>
                  <a:lnTo>
                    <a:pt x="0" y="0"/>
                  </a:lnTo>
                  <a:lnTo>
                    <a:pt x="4146612" y="0"/>
                  </a:lnTo>
                  <a:lnTo>
                    <a:pt x="4146612" y="419427"/>
                  </a:lnTo>
                  <a:lnTo>
                    <a:pt x="4133771" y="461802"/>
                  </a:lnTo>
                  <a:lnTo>
                    <a:pt x="4099535" y="489881"/>
                  </a:lnTo>
                  <a:lnTo>
                    <a:pt x="4070353" y="495686"/>
                  </a:lnTo>
                  <a:close/>
                </a:path>
              </a:pathLst>
            </a:custGeom>
            <a:solidFill>
              <a:srgbClr val="000000">
                <a:alpha val="5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7" name="object 58">
              <a:extLst>
                <a:ext uri="{FF2B5EF4-FFF2-40B4-BE49-F238E27FC236}">
                  <a16:creationId xmlns:a16="http://schemas.microsoft.com/office/drawing/2014/main" id="{F4F0500E-12A3-4EE2-A6A4-6DB1A774818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406707" y="5347699"/>
              <a:ext cx="142986" cy="133454"/>
            </a:xfrm>
            <a:prstGeom prst="rect">
              <a:avLst/>
            </a:prstGeom>
          </p:spPr>
        </p:pic>
      </p:grpSp>
      <p:sp>
        <p:nvSpPr>
          <p:cNvPr id="58" name="object 59">
            <a:extLst>
              <a:ext uri="{FF2B5EF4-FFF2-40B4-BE49-F238E27FC236}">
                <a16:creationId xmlns:a16="http://schemas.microsoft.com/office/drawing/2014/main" id="{0018DDCA-E086-428E-957F-03131D661AAD}"/>
              </a:ext>
            </a:extLst>
          </p:cNvPr>
          <p:cNvSpPr txBox="1"/>
          <p:nvPr/>
        </p:nvSpPr>
        <p:spPr>
          <a:xfrm>
            <a:off x="5662941" y="4192690"/>
            <a:ext cx="920115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"/>
              </a:rPr>
              <a:t>商业化变现核心逻辑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648690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3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47" y="1453756"/>
            <a:ext cx="5022464" cy="1660727"/>
          </a:xfrm>
        </p:spPr>
        <p:txBody>
          <a:bodyPr/>
          <a:lstStyle/>
          <a:p>
            <a:r>
              <a:rPr lang="zh-CN" altLang="en-US" dirty="0"/>
              <a:t>商业验证与思考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互联网产品发布</a:t>
            </a:r>
          </a:p>
        </p:txBody>
      </p:sp>
    </p:spTree>
    <p:extLst>
      <p:ext uri="{BB962C8B-B14F-4D97-AF65-F5344CB8AC3E}">
        <p14:creationId xmlns:p14="http://schemas.microsoft.com/office/powerpoint/2010/main" val="1065690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object 2">
            <a:extLst>
              <a:ext uri="{FF2B5EF4-FFF2-40B4-BE49-F238E27FC236}">
                <a16:creationId xmlns:a16="http://schemas.microsoft.com/office/drawing/2014/main" id="{7646308E-FDA3-4349-AADC-DC303FD63F2F}"/>
              </a:ext>
            </a:extLst>
          </p:cNvPr>
          <p:cNvGrpSpPr/>
          <p:nvPr/>
        </p:nvGrpSpPr>
        <p:grpSpPr>
          <a:xfrm>
            <a:off x="457557" y="57149"/>
            <a:ext cx="8686800" cy="5086350"/>
            <a:chOff x="610076" y="76199"/>
            <a:chExt cx="11582400" cy="6781800"/>
          </a:xfrm>
        </p:grpSpPr>
        <p:sp>
          <p:nvSpPr>
            <p:cNvPr id="56" name="object 3">
              <a:extLst>
                <a:ext uri="{FF2B5EF4-FFF2-40B4-BE49-F238E27FC236}">
                  <a16:creationId xmlns:a16="http://schemas.microsoft.com/office/drawing/2014/main" id="{4575E03D-07FC-47DC-9533-D4CA51E0DFFC}"/>
                </a:ext>
              </a:extLst>
            </p:cNvPr>
            <p:cNvSpPr/>
            <p:nvPr/>
          </p:nvSpPr>
          <p:spPr>
            <a:xfrm>
              <a:off x="610076" y="1201087"/>
              <a:ext cx="10981690" cy="19685"/>
            </a:xfrm>
            <a:custGeom>
              <a:avLst/>
              <a:gdLst/>
              <a:ahLst/>
              <a:cxnLst/>
              <a:rect l="l" t="t" r="r" b="b"/>
              <a:pathLst>
                <a:path w="10981690" h="19684">
                  <a:moveTo>
                    <a:pt x="10981373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981373" y="0"/>
                  </a:lnTo>
                  <a:lnTo>
                    <a:pt x="10981373" y="1906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7" name="object 4">
              <a:extLst>
                <a:ext uri="{FF2B5EF4-FFF2-40B4-BE49-F238E27FC236}">
                  <a16:creationId xmlns:a16="http://schemas.microsoft.com/office/drawing/2014/main" id="{69F1C65B-F420-4C14-9060-D8A62F56DBC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09103" y="76199"/>
              <a:ext cx="4882747" cy="6102095"/>
            </a:xfrm>
            <a:prstGeom prst="rect">
              <a:avLst/>
            </a:prstGeom>
          </p:spPr>
        </p:pic>
        <p:pic>
          <p:nvPicPr>
            <p:cNvPr id="58" name="object 5">
              <a:extLst>
                <a:ext uri="{FF2B5EF4-FFF2-40B4-BE49-F238E27FC236}">
                  <a16:creationId xmlns:a16="http://schemas.microsoft.com/office/drawing/2014/main" id="{6F4BAC7B-E5DE-415E-8C69-1DC80F44E93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04103" y="1600199"/>
              <a:ext cx="6111239" cy="5257651"/>
            </a:xfrm>
            <a:prstGeom prst="rect">
              <a:avLst/>
            </a:prstGeom>
          </p:spPr>
        </p:pic>
        <p:sp>
          <p:nvSpPr>
            <p:cNvPr id="59" name="object 6">
              <a:extLst>
                <a:ext uri="{FF2B5EF4-FFF2-40B4-BE49-F238E27FC236}">
                  <a16:creationId xmlns:a16="http://schemas.microsoft.com/office/drawing/2014/main" id="{97F74C4E-BC04-480F-AEA6-329D43DE962A}"/>
                </a:ext>
              </a:extLst>
            </p:cNvPr>
            <p:cNvSpPr/>
            <p:nvPr/>
          </p:nvSpPr>
          <p:spPr>
            <a:xfrm>
              <a:off x="7406707" y="2001812"/>
              <a:ext cx="4166235" cy="3775075"/>
            </a:xfrm>
            <a:custGeom>
              <a:avLst/>
              <a:gdLst/>
              <a:ahLst/>
              <a:cxnLst/>
              <a:rect l="l" t="t" r="r" b="b"/>
              <a:pathLst>
                <a:path w="4166234" h="3775075">
                  <a:moveTo>
                    <a:pt x="0" y="3641392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32222" y="0"/>
                  </a:lnTo>
                  <a:lnTo>
                    <a:pt x="4070962" y="5745"/>
                  </a:lnTo>
                  <a:lnTo>
                    <a:pt x="4106365" y="22491"/>
                  </a:lnTo>
                  <a:lnTo>
                    <a:pt x="4135384" y="48790"/>
                  </a:lnTo>
                  <a:lnTo>
                    <a:pt x="4155518" y="82383"/>
                  </a:lnTo>
                  <a:lnTo>
                    <a:pt x="4165035" y="120373"/>
                  </a:lnTo>
                  <a:lnTo>
                    <a:pt x="4165677" y="133454"/>
                  </a:lnTo>
                  <a:lnTo>
                    <a:pt x="4165677" y="3641392"/>
                  </a:lnTo>
                  <a:lnTo>
                    <a:pt x="4159931" y="3680132"/>
                  </a:lnTo>
                  <a:lnTo>
                    <a:pt x="4143185" y="3715535"/>
                  </a:lnTo>
                  <a:lnTo>
                    <a:pt x="4116885" y="3744554"/>
                  </a:lnTo>
                  <a:lnTo>
                    <a:pt x="4083293" y="3764687"/>
                  </a:lnTo>
                  <a:lnTo>
                    <a:pt x="4045303" y="3774205"/>
                  </a:lnTo>
                  <a:lnTo>
                    <a:pt x="4032222" y="3774846"/>
                  </a:lnTo>
                  <a:lnTo>
                    <a:pt x="133454" y="3774846"/>
                  </a:lnTo>
                  <a:lnTo>
                    <a:pt x="94714" y="3769101"/>
                  </a:lnTo>
                  <a:lnTo>
                    <a:pt x="59311" y="3752355"/>
                  </a:lnTo>
                  <a:lnTo>
                    <a:pt x="30291" y="3726055"/>
                  </a:lnTo>
                  <a:lnTo>
                    <a:pt x="10158" y="3692462"/>
                  </a:lnTo>
                  <a:lnTo>
                    <a:pt x="641" y="3654473"/>
                  </a:lnTo>
                  <a:lnTo>
                    <a:pt x="0" y="3641392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0" name="object 7">
              <a:extLst>
                <a:ext uri="{FF2B5EF4-FFF2-40B4-BE49-F238E27FC236}">
                  <a16:creationId xmlns:a16="http://schemas.microsoft.com/office/drawing/2014/main" id="{60FAB60C-9A64-47C7-811E-393F06BB408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25772" y="2020877"/>
              <a:ext cx="4127547" cy="3736717"/>
            </a:xfrm>
            <a:prstGeom prst="rect">
              <a:avLst/>
            </a:prstGeom>
          </p:spPr>
        </p:pic>
      </p:grp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数据驱动产品迭代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商业验证与思考</a:t>
            </a: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CC0D3BB8-88ED-4C57-8F8B-BB798E0E6171}"/>
              </a:ext>
            </a:extLst>
          </p:cNvPr>
          <p:cNvSpPr txBox="1"/>
          <p:nvPr/>
        </p:nvSpPr>
        <p:spPr>
          <a:xfrm>
            <a:off x="5676540" y="3829348"/>
            <a:ext cx="1221104" cy="331469"/>
          </a:xfrm>
          <a:prstGeom prst="rect">
            <a:avLst/>
          </a:prstGeom>
        </p:spPr>
        <p:txBody>
          <a:bodyPr vert="horz" wrap="square" lIns="0" tIns="38576" rIns="0" bIns="0" rtlCol="0">
            <a:spAutoFit/>
          </a:bodyPr>
          <a:lstStyle/>
          <a:p>
            <a:pPr marL="9525" defTabSz="685800">
              <a:spcBef>
                <a:spcPts val="304"/>
              </a:spcBef>
            </a:pP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 Light"/>
              </a:rPr>
              <a:t>Real-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time</a:t>
            </a: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 Light"/>
              </a:rPr>
              <a:t> </a:t>
            </a:r>
            <a:r>
              <a:rPr sz="713" kern="0" dirty="0">
                <a:solidFill>
                  <a:srgbClr val="FFFFFF"/>
                </a:solidFill>
                <a:latin typeface="微软雅黑"/>
                <a:cs typeface="微软雅黑 Light"/>
              </a:rPr>
              <a:t>Data</a:t>
            </a:r>
            <a:r>
              <a:rPr sz="713" kern="0" spc="-8" dirty="0">
                <a:solidFill>
                  <a:srgbClr val="FFFFFF"/>
                </a:solidFill>
                <a:latin typeface="微软雅黑"/>
                <a:cs typeface="微软雅黑 Light"/>
              </a:rPr>
              <a:t> Monitoring</a:t>
            </a:r>
            <a:endParaRPr sz="788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  <a:p>
            <a:pPr marL="9525" defTabSz="685800">
              <a:spcBef>
                <a:spcPts val="293"/>
              </a:spcBef>
            </a:pP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智能化数据决策看板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" name="object 10">
            <a:extLst>
              <a:ext uri="{FF2B5EF4-FFF2-40B4-BE49-F238E27FC236}">
                <a16:creationId xmlns:a16="http://schemas.microsoft.com/office/drawing/2014/main" id="{69DC3DA9-69C5-44A8-9ED1-E782FD8057EA}"/>
              </a:ext>
            </a:extLst>
          </p:cNvPr>
          <p:cNvGrpSpPr/>
          <p:nvPr/>
        </p:nvGrpSpPr>
        <p:grpSpPr>
          <a:xfrm>
            <a:off x="7435069" y="4060584"/>
            <a:ext cx="1373504" cy="801529"/>
            <a:chOff x="9913425" y="5414112"/>
            <a:chExt cx="1831339" cy="1068705"/>
          </a:xfrm>
        </p:grpSpPr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299C6C1C-2A54-4AD6-BE6E-E6DA61AC83F8}"/>
                </a:ext>
              </a:extLst>
            </p:cNvPr>
            <p:cNvSpPr/>
            <p:nvPr/>
          </p:nvSpPr>
          <p:spPr>
            <a:xfrm>
              <a:off x="9918505" y="5419192"/>
              <a:ext cx="1821180" cy="1058545"/>
            </a:xfrm>
            <a:custGeom>
              <a:avLst/>
              <a:gdLst/>
              <a:ahLst/>
              <a:cxnLst/>
              <a:rect l="l" t="t" r="r" b="b"/>
              <a:pathLst>
                <a:path w="1821179" h="1058545">
                  <a:moveTo>
                    <a:pt x="1718271" y="1058100"/>
                  </a:moveTo>
                  <a:lnTo>
                    <a:pt x="102425" y="1058100"/>
                  </a:lnTo>
                  <a:lnTo>
                    <a:pt x="95296" y="1057398"/>
                  </a:lnTo>
                  <a:lnTo>
                    <a:pt x="54704" y="1043625"/>
                  </a:lnTo>
                  <a:lnTo>
                    <a:pt x="22473" y="1015366"/>
                  </a:lnTo>
                  <a:lnTo>
                    <a:pt x="3510" y="976923"/>
                  </a:lnTo>
                  <a:lnTo>
                    <a:pt x="0" y="955675"/>
                  </a:lnTo>
                  <a:lnTo>
                    <a:pt x="0" y="948477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718271" y="0"/>
                  </a:lnTo>
                  <a:lnTo>
                    <a:pt x="1759673" y="11099"/>
                  </a:lnTo>
                  <a:lnTo>
                    <a:pt x="1793677" y="37197"/>
                  </a:lnTo>
                  <a:lnTo>
                    <a:pt x="1815105" y="74322"/>
                  </a:lnTo>
                  <a:lnTo>
                    <a:pt x="1820696" y="102425"/>
                  </a:lnTo>
                  <a:lnTo>
                    <a:pt x="1820696" y="955675"/>
                  </a:lnTo>
                  <a:lnTo>
                    <a:pt x="1809597" y="997078"/>
                  </a:lnTo>
                  <a:lnTo>
                    <a:pt x="1783498" y="1031082"/>
                  </a:lnTo>
                  <a:lnTo>
                    <a:pt x="1746374" y="1052510"/>
                  </a:lnTo>
                  <a:lnTo>
                    <a:pt x="1725399" y="1057398"/>
                  </a:lnTo>
                  <a:lnTo>
                    <a:pt x="1718271" y="105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05BFB757-DC82-40FD-A787-4D7C117F28E8}"/>
                </a:ext>
              </a:extLst>
            </p:cNvPr>
            <p:cNvSpPr/>
            <p:nvPr/>
          </p:nvSpPr>
          <p:spPr>
            <a:xfrm>
              <a:off x="9918505" y="5419192"/>
              <a:ext cx="1821180" cy="1058545"/>
            </a:xfrm>
            <a:custGeom>
              <a:avLst/>
              <a:gdLst/>
              <a:ahLst/>
              <a:cxnLst/>
              <a:rect l="l" t="t" r="r" b="b"/>
              <a:pathLst>
                <a:path w="1821179" h="1058545">
                  <a:moveTo>
                    <a:pt x="0" y="948477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711073" y="0"/>
                  </a:lnTo>
                  <a:lnTo>
                    <a:pt x="1718271" y="0"/>
                  </a:lnTo>
                  <a:lnTo>
                    <a:pt x="1725399" y="702"/>
                  </a:lnTo>
                  <a:lnTo>
                    <a:pt x="1732459" y="2106"/>
                  </a:lnTo>
                  <a:lnTo>
                    <a:pt x="1739519" y="3510"/>
                  </a:lnTo>
                  <a:lnTo>
                    <a:pt x="1746374" y="5590"/>
                  </a:lnTo>
                  <a:lnTo>
                    <a:pt x="1753023" y="8344"/>
                  </a:lnTo>
                  <a:lnTo>
                    <a:pt x="1759673" y="11099"/>
                  </a:lnTo>
                  <a:lnTo>
                    <a:pt x="1793677" y="37197"/>
                  </a:lnTo>
                  <a:lnTo>
                    <a:pt x="1802221" y="48719"/>
                  </a:lnTo>
                  <a:lnTo>
                    <a:pt x="1806220" y="54704"/>
                  </a:lnTo>
                  <a:lnTo>
                    <a:pt x="1819994" y="95296"/>
                  </a:lnTo>
                  <a:lnTo>
                    <a:pt x="1820696" y="102425"/>
                  </a:lnTo>
                  <a:lnTo>
                    <a:pt x="1820696" y="109623"/>
                  </a:lnTo>
                  <a:lnTo>
                    <a:pt x="1820696" y="948477"/>
                  </a:lnTo>
                  <a:lnTo>
                    <a:pt x="1820696" y="955675"/>
                  </a:lnTo>
                  <a:lnTo>
                    <a:pt x="1819994" y="962804"/>
                  </a:lnTo>
                  <a:lnTo>
                    <a:pt x="1806220" y="1003396"/>
                  </a:lnTo>
                  <a:lnTo>
                    <a:pt x="1777961" y="1035627"/>
                  </a:lnTo>
                  <a:lnTo>
                    <a:pt x="1771976" y="1039626"/>
                  </a:lnTo>
                  <a:lnTo>
                    <a:pt x="1765991" y="1043625"/>
                  </a:lnTo>
                  <a:lnTo>
                    <a:pt x="1759673" y="1047001"/>
                  </a:lnTo>
                  <a:lnTo>
                    <a:pt x="1753023" y="1049756"/>
                  </a:lnTo>
                  <a:lnTo>
                    <a:pt x="1746374" y="1052510"/>
                  </a:lnTo>
                  <a:lnTo>
                    <a:pt x="1711073" y="1058101"/>
                  </a:lnTo>
                  <a:lnTo>
                    <a:pt x="109623" y="1058101"/>
                  </a:lnTo>
                  <a:lnTo>
                    <a:pt x="102425" y="1058100"/>
                  </a:lnTo>
                  <a:lnTo>
                    <a:pt x="95296" y="1057398"/>
                  </a:lnTo>
                  <a:lnTo>
                    <a:pt x="88236" y="1055994"/>
                  </a:lnTo>
                  <a:lnTo>
                    <a:pt x="81177" y="1054590"/>
                  </a:lnTo>
                  <a:lnTo>
                    <a:pt x="74322" y="1052510"/>
                  </a:lnTo>
                  <a:lnTo>
                    <a:pt x="67672" y="1049756"/>
                  </a:lnTo>
                  <a:lnTo>
                    <a:pt x="61022" y="1047001"/>
                  </a:lnTo>
                  <a:lnTo>
                    <a:pt x="54704" y="1043625"/>
                  </a:lnTo>
                  <a:lnTo>
                    <a:pt x="48719" y="1039626"/>
                  </a:lnTo>
                  <a:lnTo>
                    <a:pt x="42734" y="1035627"/>
                  </a:lnTo>
                  <a:lnTo>
                    <a:pt x="37197" y="1031082"/>
                  </a:lnTo>
                  <a:lnTo>
                    <a:pt x="32107" y="1025993"/>
                  </a:lnTo>
                  <a:lnTo>
                    <a:pt x="27018" y="1020903"/>
                  </a:lnTo>
                  <a:lnTo>
                    <a:pt x="8344" y="990428"/>
                  </a:lnTo>
                  <a:lnTo>
                    <a:pt x="5590" y="983778"/>
                  </a:lnTo>
                  <a:lnTo>
                    <a:pt x="3510" y="976923"/>
                  </a:lnTo>
                  <a:lnTo>
                    <a:pt x="2106" y="969864"/>
                  </a:lnTo>
                  <a:lnTo>
                    <a:pt x="702" y="962804"/>
                  </a:lnTo>
                  <a:lnTo>
                    <a:pt x="0" y="955675"/>
                  </a:lnTo>
                  <a:lnTo>
                    <a:pt x="0" y="94847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3">
              <a:extLst>
                <a:ext uri="{FF2B5EF4-FFF2-40B4-BE49-F238E27FC236}">
                  <a16:creationId xmlns:a16="http://schemas.microsoft.com/office/drawing/2014/main" id="{E4E79F10-7EA6-4E43-97CA-1AC77DA0079A}"/>
                </a:ext>
              </a:extLst>
            </p:cNvPr>
            <p:cNvSpPr/>
            <p:nvPr/>
          </p:nvSpPr>
          <p:spPr>
            <a:xfrm>
              <a:off x="10075791" y="6262814"/>
              <a:ext cx="1506220" cy="57785"/>
            </a:xfrm>
            <a:custGeom>
              <a:avLst/>
              <a:gdLst/>
              <a:ahLst/>
              <a:cxnLst/>
              <a:rect l="l" t="t" r="r" b="b"/>
              <a:pathLst>
                <a:path w="1506220" h="57785">
                  <a:moveTo>
                    <a:pt x="1481320" y="57194"/>
                  </a:moveTo>
                  <a:lnTo>
                    <a:pt x="24805" y="57194"/>
                  </a:lnTo>
                  <a:lnTo>
                    <a:pt x="21157" y="56468"/>
                  </a:lnTo>
                  <a:lnTo>
                    <a:pt x="0" y="32389"/>
                  </a:lnTo>
                  <a:lnTo>
                    <a:pt x="0" y="28597"/>
                  </a:lnTo>
                  <a:lnTo>
                    <a:pt x="0" y="24804"/>
                  </a:lnTo>
                  <a:lnTo>
                    <a:pt x="24805" y="0"/>
                  </a:lnTo>
                  <a:lnTo>
                    <a:pt x="1481320" y="0"/>
                  </a:lnTo>
                  <a:lnTo>
                    <a:pt x="1506125" y="24804"/>
                  </a:lnTo>
                  <a:lnTo>
                    <a:pt x="1506125" y="32389"/>
                  </a:lnTo>
                  <a:lnTo>
                    <a:pt x="1484968" y="56468"/>
                  </a:lnTo>
                  <a:lnTo>
                    <a:pt x="1481320" y="5719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4">
              <a:extLst>
                <a:ext uri="{FF2B5EF4-FFF2-40B4-BE49-F238E27FC236}">
                  <a16:creationId xmlns:a16="http://schemas.microsoft.com/office/drawing/2014/main" id="{B30217B4-897C-4C1C-BA9C-3CDE86AC7E1D}"/>
                </a:ext>
              </a:extLst>
            </p:cNvPr>
            <p:cNvSpPr/>
            <p:nvPr/>
          </p:nvSpPr>
          <p:spPr>
            <a:xfrm>
              <a:off x="10075791" y="6262814"/>
              <a:ext cx="1125220" cy="57785"/>
            </a:xfrm>
            <a:custGeom>
              <a:avLst/>
              <a:gdLst/>
              <a:ahLst/>
              <a:cxnLst/>
              <a:rect l="l" t="t" r="r" b="b"/>
              <a:pathLst>
                <a:path w="1125220" h="57785">
                  <a:moveTo>
                    <a:pt x="1100022" y="57194"/>
                  </a:moveTo>
                  <a:lnTo>
                    <a:pt x="24805" y="57194"/>
                  </a:lnTo>
                  <a:lnTo>
                    <a:pt x="21157" y="56468"/>
                  </a:lnTo>
                  <a:lnTo>
                    <a:pt x="0" y="32389"/>
                  </a:lnTo>
                  <a:lnTo>
                    <a:pt x="0" y="28597"/>
                  </a:lnTo>
                  <a:lnTo>
                    <a:pt x="0" y="24804"/>
                  </a:lnTo>
                  <a:lnTo>
                    <a:pt x="24805" y="0"/>
                  </a:lnTo>
                  <a:lnTo>
                    <a:pt x="1100022" y="0"/>
                  </a:lnTo>
                  <a:lnTo>
                    <a:pt x="1124828" y="24804"/>
                  </a:lnTo>
                  <a:lnTo>
                    <a:pt x="1124828" y="32389"/>
                  </a:lnTo>
                  <a:lnTo>
                    <a:pt x="1103670" y="56468"/>
                  </a:lnTo>
                  <a:lnTo>
                    <a:pt x="1100022" y="57194"/>
                  </a:lnTo>
                  <a:close/>
                </a:path>
              </a:pathLst>
            </a:custGeom>
            <a:solidFill>
              <a:srgbClr val="21C4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5">
              <a:extLst>
                <a:ext uri="{FF2B5EF4-FFF2-40B4-BE49-F238E27FC236}">
                  <a16:creationId xmlns:a16="http://schemas.microsoft.com/office/drawing/2014/main" id="{41783686-E50C-4F98-948A-59000DB116D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67527" y="5595543"/>
              <a:ext cx="114389" cy="152519"/>
            </a:xfrm>
            <a:prstGeom prst="rect">
              <a:avLst/>
            </a:prstGeom>
          </p:spPr>
        </p:pic>
      </p:grpSp>
      <p:sp>
        <p:nvSpPr>
          <p:cNvPr id="17" name="object 16">
            <a:extLst>
              <a:ext uri="{FF2B5EF4-FFF2-40B4-BE49-F238E27FC236}">
                <a16:creationId xmlns:a16="http://schemas.microsoft.com/office/drawing/2014/main" id="{E9F40C75-B76D-4770-A8D6-3F7419BAB84B}"/>
              </a:ext>
            </a:extLst>
          </p:cNvPr>
          <p:cNvSpPr txBox="1"/>
          <p:nvPr/>
        </p:nvSpPr>
        <p:spPr>
          <a:xfrm>
            <a:off x="7528156" y="4145952"/>
            <a:ext cx="891540" cy="478625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28575" defTabSz="685800">
              <a:spcBef>
                <a:spcPts val="341"/>
              </a:spcBef>
            </a:pPr>
            <a:r>
              <a:rPr sz="713" kern="0" dirty="0">
                <a:solidFill>
                  <a:srgbClr val="6A7280"/>
                </a:solidFill>
                <a:latin typeface="微软雅黑"/>
                <a:cs typeface="微软雅黑"/>
              </a:rPr>
              <a:t>ROI</a:t>
            </a:r>
            <a:r>
              <a:rPr sz="713" kern="0" spc="-23" dirty="0">
                <a:solidFill>
                  <a:srgbClr val="6A7280"/>
                </a:solidFill>
                <a:latin typeface="微软雅黑"/>
                <a:cs typeface="微软雅黑"/>
              </a:rPr>
              <a:t> 提升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28575" defTabSz="685800">
              <a:spcBef>
                <a:spcPts val="578"/>
              </a:spcBef>
            </a:pPr>
            <a:r>
              <a:rPr sz="1613" b="1" kern="0" dirty="0">
                <a:solidFill>
                  <a:srgbClr val="1F2937"/>
                </a:solidFill>
                <a:latin typeface="微软雅黑"/>
                <a:cs typeface="微软雅黑"/>
              </a:rPr>
              <a:t>1:2.6</a:t>
            </a:r>
            <a:r>
              <a:rPr sz="1613" b="1" kern="0" spc="-53" dirty="0">
                <a:solidFill>
                  <a:srgbClr val="1F2937"/>
                </a:solidFill>
                <a:latin typeface="微软雅黑"/>
                <a:cs typeface="微软雅黑"/>
              </a:rPr>
              <a:t> </a:t>
            </a:r>
            <a:r>
              <a:rPr sz="938" kern="0" spc="-23" baseline="9259" dirty="0">
                <a:solidFill>
                  <a:srgbClr val="9CA2AF"/>
                </a:solidFill>
                <a:latin typeface="微软雅黑"/>
                <a:cs typeface="微软雅黑"/>
              </a:rPr>
              <a:t>裂变率</a:t>
            </a:r>
            <a:endParaRPr sz="1013" kern="0" baseline="9259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7">
            <a:extLst>
              <a:ext uri="{FF2B5EF4-FFF2-40B4-BE49-F238E27FC236}">
                <a16:creationId xmlns:a16="http://schemas.microsoft.com/office/drawing/2014/main" id="{BCBF1397-55F6-4AAD-88C1-2972F5FFBE84}"/>
              </a:ext>
            </a:extLst>
          </p:cNvPr>
          <p:cNvGrpSpPr/>
          <p:nvPr/>
        </p:nvGrpSpPr>
        <p:grpSpPr>
          <a:xfrm>
            <a:off x="5311718" y="1029268"/>
            <a:ext cx="1144429" cy="558165"/>
            <a:chOff x="7082290" y="1372357"/>
            <a:chExt cx="1525905" cy="744220"/>
          </a:xfrm>
        </p:grpSpPr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2EF3BFA2-DDB3-40F9-BDCE-4A859747971D}"/>
                </a:ext>
              </a:extLst>
            </p:cNvPr>
            <p:cNvSpPr/>
            <p:nvPr/>
          </p:nvSpPr>
          <p:spPr>
            <a:xfrm>
              <a:off x="7087370" y="1377437"/>
              <a:ext cx="1515745" cy="734060"/>
            </a:xfrm>
            <a:custGeom>
              <a:avLst/>
              <a:gdLst/>
              <a:ahLst/>
              <a:cxnLst/>
              <a:rect l="l" t="t" r="r" b="b"/>
              <a:pathLst>
                <a:path w="1515745" h="734060">
                  <a:moveTo>
                    <a:pt x="1413233" y="733998"/>
                  </a:moveTo>
                  <a:lnTo>
                    <a:pt x="102425" y="733998"/>
                  </a:lnTo>
                  <a:lnTo>
                    <a:pt x="95296" y="733295"/>
                  </a:lnTo>
                  <a:lnTo>
                    <a:pt x="54704" y="719522"/>
                  </a:lnTo>
                  <a:lnTo>
                    <a:pt x="22473" y="691263"/>
                  </a:lnTo>
                  <a:lnTo>
                    <a:pt x="3510" y="652820"/>
                  </a:lnTo>
                  <a:lnTo>
                    <a:pt x="0" y="631572"/>
                  </a:lnTo>
                  <a:lnTo>
                    <a:pt x="0" y="624374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1413233" y="0"/>
                  </a:lnTo>
                  <a:lnTo>
                    <a:pt x="1454635" y="11099"/>
                  </a:lnTo>
                  <a:lnTo>
                    <a:pt x="1488640" y="37197"/>
                  </a:lnTo>
                  <a:lnTo>
                    <a:pt x="1510068" y="74322"/>
                  </a:lnTo>
                  <a:lnTo>
                    <a:pt x="1515658" y="102425"/>
                  </a:lnTo>
                  <a:lnTo>
                    <a:pt x="1515658" y="631572"/>
                  </a:lnTo>
                  <a:lnTo>
                    <a:pt x="1504558" y="672975"/>
                  </a:lnTo>
                  <a:lnTo>
                    <a:pt x="1478460" y="706979"/>
                  </a:lnTo>
                  <a:lnTo>
                    <a:pt x="1441336" y="728407"/>
                  </a:lnTo>
                  <a:lnTo>
                    <a:pt x="1420361" y="733295"/>
                  </a:lnTo>
                  <a:lnTo>
                    <a:pt x="1413233" y="7339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9">
              <a:extLst>
                <a:ext uri="{FF2B5EF4-FFF2-40B4-BE49-F238E27FC236}">
                  <a16:creationId xmlns:a16="http://schemas.microsoft.com/office/drawing/2014/main" id="{30F8157E-F46D-4386-9AF1-548B66CBF0EA}"/>
                </a:ext>
              </a:extLst>
            </p:cNvPr>
            <p:cNvSpPr/>
            <p:nvPr/>
          </p:nvSpPr>
          <p:spPr>
            <a:xfrm>
              <a:off x="7087370" y="1377437"/>
              <a:ext cx="1515745" cy="734060"/>
            </a:xfrm>
            <a:custGeom>
              <a:avLst/>
              <a:gdLst/>
              <a:ahLst/>
              <a:cxnLst/>
              <a:rect l="l" t="t" r="r" b="b"/>
              <a:pathLst>
                <a:path w="1515745" h="734060">
                  <a:moveTo>
                    <a:pt x="0" y="624374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406035" y="0"/>
                  </a:lnTo>
                  <a:lnTo>
                    <a:pt x="1413233" y="0"/>
                  </a:lnTo>
                  <a:lnTo>
                    <a:pt x="1420361" y="702"/>
                  </a:lnTo>
                  <a:lnTo>
                    <a:pt x="1427421" y="2106"/>
                  </a:lnTo>
                  <a:lnTo>
                    <a:pt x="1434481" y="3510"/>
                  </a:lnTo>
                  <a:lnTo>
                    <a:pt x="1441336" y="5590"/>
                  </a:lnTo>
                  <a:lnTo>
                    <a:pt x="1447986" y="8344"/>
                  </a:lnTo>
                  <a:lnTo>
                    <a:pt x="1454635" y="11099"/>
                  </a:lnTo>
                  <a:lnTo>
                    <a:pt x="1460953" y="14475"/>
                  </a:lnTo>
                  <a:lnTo>
                    <a:pt x="1466938" y="18474"/>
                  </a:lnTo>
                  <a:lnTo>
                    <a:pt x="1472923" y="22473"/>
                  </a:lnTo>
                  <a:lnTo>
                    <a:pt x="1501182" y="54704"/>
                  </a:lnTo>
                  <a:lnTo>
                    <a:pt x="1514956" y="95296"/>
                  </a:lnTo>
                  <a:lnTo>
                    <a:pt x="1515658" y="109623"/>
                  </a:lnTo>
                  <a:lnTo>
                    <a:pt x="1515658" y="624374"/>
                  </a:lnTo>
                  <a:lnTo>
                    <a:pt x="1507313" y="666325"/>
                  </a:lnTo>
                  <a:lnTo>
                    <a:pt x="1483550" y="701890"/>
                  </a:lnTo>
                  <a:lnTo>
                    <a:pt x="1447986" y="725653"/>
                  </a:lnTo>
                  <a:lnTo>
                    <a:pt x="1441336" y="728407"/>
                  </a:lnTo>
                  <a:lnTo>
                    <a:pt x="1434481" y="730487"/>
                  </a:lnTo>
                  <a:lnTo>
                    <a:pt x="1427421" y="731891"/>
                  </a:lnTo>
                  <a:lnTo>
                    <a:pt x="1420361" y="733295"/>
                  </a:lnTo>
                  <a:lnTo>
                    <a:pt x="1413233" y="733998"/>
                  </a:lnTo>
                  <a:lnTo>
                    <a:pt x="1406035" y="733998"/>
                  </a:lnTo>
                  <a:lnTo>
                    <a:pt x="109623" y="733998"/>
                  </a:lnTo>
                  <a:lnTo>
                    <a:pt x="102425" y="733998"/>
                  </a:lnTo>
                  <a:lnTo>
                    <a:pt x="95296" y="733295"/>
                  </a:lnTo>
                  <a:lnTo>
                    <a:pt x="88236" y="731891"/>
                  </a:lnTo>
                  <a:lnTo>
                    <a:pt x="81177" y="730487"/>
                  </a:lnTo>
                  <a:lnTo>
                    <a:pt x="74322" y="728407"/>
                  </a:lnTo>
                  <a:lnTo>
                    <a:pt x="67672" y="725653"/>
                  </a:lnTo>
                  <a:lnTo>
                    <a:pt x="61022" y="722898"/>
                  </a:lnTo>
                  <a:lnTo>
                    <a:pt x="27018" y="696800"/>
                  </a:lnTo>
                  <a:lnTo>
                    <a:pt x="8344" y="666325"/>
                  </a:lnTo>
                  <a:lnTo>
                    <a:pt x="5590" y="659675"/>
                  </a:lnTo>
                  <a:lnTo>
                    <a:pt x="3510" y="652820"/>
                  </a:lnTo>
                  <a:lnTo>
                    <a:pt x="2106" y="645761"/>
                  </a:lnTo>
                  <a:lnTo>
                    <a:pt x="702" y="638701"/>
                  </a:lnTo>
                  <a:lnTo>
                    <a:pt x="0" y="631572"/>
                  </a:lnTo>
                  <a:lnTo>
                    <a:pt x="0" y="624374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20">
              <a:extLst>
                <a:ext uri="{FF2B5EF4-FFF2-40B4-BE49-F238E27FC236}">
                  <a16:creationId xmlns:a16="http://schemas.microsoft.com/office/drawing/2014/main" id="{937D2A66-48AD-42A5-ACA1-0F75E66F0CC9}"/>
                </a:ext>
              </a:extLst>
            </p:cNvPr>
            <p:cNvSpPr/>
            <p:nvPr/>
          </p:nvSpPr>
          <p:spPr>
            <a:xfrm>
              <a:off x="7244656" y="1553787"/>
              <a:ext cx="362585" cy="381635"/>
            </a:xfrm>
            <a:custGeom>
              <a:avLst/>
              <a:gdLst/>
              <a:ahLst/>
              <a:cxnLst/>
              <a:rect l="l" t="t" r="r" b="b"/>
              <a:pathLst>
                <a:path w="362584" h="381635">
                  <a:moveTo>
                    <a:pt x="181116" y="381297"/>
                  </a:moveTo>
                  <a:lnTo>
                    <a:pt x="137097" y="375868"/>
                  </a:lnTo>
                  <a:lnTo>
                    <a:pt x="95737" y="359913"/>
                  </a:lnTo>
                  <a:lnTo>
                    <a:pt x="59493" y="334387"/>
                  </a:lnTo>
                  <a:lnTo>
                    <a:pt x="30523" y="300804"/>
                  </a:lnTo>
                  <a:lnTo>
                    <a:pt x="10582" y="261187"/>
                  </a:lnTo>
                  <a:lnTo>
                    <a:pt x="870" y="217933"/>
                  </a:lnTo>
                  <a:lnTo>
                    <a:pt x="0" y="200181"/>
                  </a:lnTo>
                  <a:lnTo>
                    <a:pt x="0" y="181116"/>
                  </a:lnTo>
                  <a:lnTo>
                    <a:pt x="5429" y="137097"/>
                  </a:lnTo>
                  <a:lnTo>
                    <a:pt x="21384" y="95737"/>
                  </a:lnTo>
                  <a:lnTo>
                    <a:pt x="46909" y="59493"/>
                  </a:lnTo>
                  <a:lnTo>
                    <a:pt x="80493" y="30523"/>
                  </a:lnTo>
                  <a:lnTo>
                    <a:pt x="120109" y="10582"/>
                  </a:lnTo>
                  <a:lnTo>
                    <a:pt x="163363" y="870"/>
                  </a:lnTo>
                  <a:lnTo>
                    <a:pt x="181116" y="0"/>
                  </a:lnTo>
                  <a:lnTo>
                    <a:pt x="190014" y="217"/>
                  </a:lnTo>
                  <a:lnTo>
                    <a:pt x="233692" y="7796"/>
                  </a:lnTo>
                  <a:lnTo>
                    <a:pt x="274220" y="25761"/>
                  </a:lnTo>
                  <a:lnTo>
                    <a:pt x="309184" y="53047"/>
                  </a:lnTo>
                  <a:lnTo>
                    <a:pt x="336471" y="88012"/>
                  </a:lnTo>
                  <a:lnTo>
                    <a:pt x="354435" y="128540"/>
                  </a:lnTo>
                  <a:lnTo>
                    <a:pt x="362015" y="172218"/>
                  </a:lnTo>
                  <a:lnTo>
                    <a:pt x="362232" y="181116"/>
                  </a:lnTo>
                  <a:lnTo>
                    <a:pt x="362232" y="200181"/>
                  </a:lnTo>
                  <a:lnTo>
                    <a:pt x="356803" y="244199"/>
                  </a:lnTo>
                  <a:lnTo>
                    <a:pt x="340848" y="285559"/>
                  </a:lnTo>
                  <a:lnTo>
                    <a:pt x="315322" y="321804"/>
                  </a:lnTo>
                  <a:lnTo>
                    <a:pt x="281739" y="350773"/>
                  </a:lnTo>
                  <a:lnTo>
                    <a:pt x="242122" y="370715"/>
                  </a:lnTo>
                  <a:lnTo>
                    <a:pt x="198869" y="380427"/>
                  </a:lnTo>
                  <a:lnTo>
                    <a:pt x="181116" y="381297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6FC92AC8-3732-44F4-9339-D2D0D185A38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49513" y="1668177"/>
              <a:ext cx="152519" cy="152519"/>
            </a:xfrm>
            <a:prstGeom prst="rect">
              <a:avLst/>
            </a:prstGeom>
          </p:spPr>
        </p:pic>
      </p:grpSp>
      <p:sp>
        <p:nvSpPr>
          <p:cNvPr id="23" name="object 22">
            <a:extLst>
              <a:ext uri="{FF2B5EF4-FFF2-40B4-BE49-F238E27FC236}">
                <a16:creationId xmlns:a16="http://schemas.microsoft.com/office/drawing/2014/main" id="{DC4F81C6-696D-42A4-A73B-CADC04A1B17B}"/>
              </a:ext>
            </a:extLst>
          </p:cNvPr>
          <p:cNvSpPr txBox="1"/>
          <p:nvPr/>
        </p:nvSpPr>
        <p:spPr>
          <a:xfrm>
            <a:off x="5779757" y="1130365"/>
            <a:ext cx="566738" cy="300243"/>
          </a:xfrm>
          <a:prstGeom prst="rect">
            <a:avLst/>
          </a:prstGeom>
        </p:spPr>
        <p:txBody>
          <a:bodyPr vert="horz" wrap="square" lIns="0" tIns="20479" rIns="0" bIns="0" rtlCol="0">
            <a:spAutoFit/>
          </a:bodyPr>
          <a:lstStyle/>
          <a:p>
            <a:pPr marL="9525" defTabSz="685800">
              <a:spcBef>
                <a:spcPts val="161"/>
              </a:spcBef>
            </a:pPr>
            <a:r>
              <a:rPr sz="600" kern="0" spc="-15" dirty="0">
                <a:solidFill>
                  <a:srgbClr val="6A7280"/>
                </a:solidFill>
                <a:latin typeface="微软雅黑"/>
                <a:cs typeface="微软雅黑"/>
              </a:rPr>
              <a:t>转化率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50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+11.4%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23">
            <a:extLst>
              <a:ext uri="{FF2B5EF4-FFF2-40B4-BE49-F238E27FC236}">
                <a16:creationId xmlns:a16="http://schemas.microsoft.com/office/drawing/2014/main" id="{422BC5ED-E7EA-4E29-BDB4-11C7208CCEB6}"/>
              </a:ext>
            </a:extLst>
          </p:cNvPr>
          <p:cNvGrpSpPr/>
          <p:nvPr/>
        </p:nvGrpSpPr>
        <p:grpSpPr>
          <a:xfrm>
            <a:off x="1258282" y="1315477"/>
            <a:ext cx="3882390" cy="915353"/>
            <a:chOff x="1677709" y="1753969"/>
            <a:chExt cx="5176520" cy="1220470"/>
          </a:xfrm>
        </p:grpSpPr>
        <p:sp>
          <p:nvSpPr>
            <p:cNvPr id="25" name="object 24">
              <a:extLst>
                <a:ext uri="{FF2B5EF4-FFF2-40B4-BE49-F238E27FC236}">
                  <a16:creationId xmlns:a16="http://schemas.microsoft.com/office/drawing/2014/main" id="{0E30A7B6-3D71-4D80-A5D4-A62CA76D387C}"/>
                </a:ext>
              </a:extLst>
            </p:cNvPr>
            <p:cNvSpPr/>
            <p:nvPr/>
          </p:nvSpPr>
          <p:spPr>
            <a:xfrm>
              <a:off x="1696774" y="1753969"/>
              <a:ext cx="5157470" cy="1220470"/>
            </a:xfrm>
            <a:custGeom>
              <a:avLst/>
              <a:gdLst/>
              <a:ahLst/>
              <a:cxnLst/>
              <a:rect l="l" t="t" r="r" b="b"/>
              <a:pathLst>
                <a:path w="5157470" h="1220470">
                  <a:moveTo>
                    <a:pt x="5050173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9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050173" y="0"/>
                  </a:lnTo>
                  <a:lnTo>
                    <a:pt x="5093375" y="11581"/>
                  </a:lnTo>
                  <a:lnTo>
                    <a:pt x="5128857" y="38814"/>
                  </a:lnTo>
                  <a:lnTo>
                    <a:pt x="5151217" y="77553"/>
                  </a:lnTo>
                  <a:lnTo>
                    <a:pt x="5157050" y="106878"/>
                  </a:lnTo>
                  <a:lnTo>
                    <a:pt x="5157050" y="1113274"/>
                  </a:lnTo>
                  <a:lnTo>
                    <a:pt x="5145468" y="1156477"/>
                  </a:lnTo>
                  <a:lnTo>
                    <a:pt x="5118235" y="1191959"/>
                  </a:lnTo>
                  <a:lnTo>
                    <a:pt x="5079497" y="1214319"/>
                  </a:lnTo>
                  <a:lnTo>
                    <a:pt x="5057611" y="1219419"/>
                  </a:lnTo>
                  <a:lnTo>
                    <a:pt x="5050173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5">
              <a:extLst>
                <a:ext uri="{FF2B5EF4-FFF2-40B4-BE49-F238E27FC236}">
                  <a16:creationId xmlns:a16="http://schemas.microsoft.com/office/drawing/2014/main" id="{B95A7A0F-72C2-4624-9B32-2CC2795322AF}"/>
                </a:ext>
              </a:extLst>
            </p:cNvPr>
            <p:cNvSpPr/>
            <p:nvPr/>
          </p:nvSpPr>
          <p:spPr>
            <a:xfrm>
              <a:off x="1677709" y="1753969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5" h="1220470">
                  <a:moveTo>
                    <a:pt x="114389" y="1220152"/>
                  </a:moveTo>
                  <a:lnTo>
                    <a:pt x="70614" y="1211445"/>
                  </a:lnTo>
                  <a:lnTo>
                    <a:pt x="33503" y="1186648"/>
                  </a:lnTo>
                  <a:lnTo>
                    <a:pt x="8707" y="1149537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4" y="1149537"/>
                  </a:lnTo>
                  <a:lnTo>
                    <a:pt x="60465" y="1186648"/>
                  </a:lnTo>
                  <a:lnTo>
                    <a:pt x="92285" y="1215254"/>
                  </a:lnTo>
                  <a:lnTo>
                    <a:pt x="106877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6">
              <a:extLst>
                <a:ext uri="{FF2B5EF4-FFF2-40B4-BE49-F238E27FC236}">
                  <a16:creationId xmlns:a16="http://schemas.microsoft.com/office/drawing/2014/main" id="{C143751F-8377-4DF0-9415-EAD8F67053CD}"/>
                </a:ext>
              </a:extLst>
            </p:cNvPr>
            <p:cNvSpPr/>
            <p:nvPr/>
          </p:nvSpPr>
          <p:spPr>
            <a:xfrm>
              <a:off x="1906488" y="1963683"/>
              <a:ext cx="610235" cy="229235"/>
            </a:xfrm>
            <a:custGeom>
              <a:avLst/>
              <a:gdLst/>
              <a:ahLst/>
              <a:cxnLst/>
              <a:rect l="l" t="t" r="r" b="b"/>
              <a:pathLst>
                <a:path w="610235" h="229235">
                  <a:moveTo>
                    <a:pt x="57700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9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195705"/>
                  </a:lnTo>
                  <a:lnTo>
                    <a:pt x="581866" y="227811"/>
                  </a:lnTo>
                  <a:lnTo>
                    <a:pt x="577002" y="22877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8" name="object 27">
            <a:extLst>
              <a:ext uri="{FF2B5EF4-FFF2-40B4-BE49-F238E27FC236}">
                <a16:creationId xmlns:a16="http://schemas.microsoft.com/office/drawing/2014/main" id="{7B52EB4B-78AE-417B-BE03-24F3F98F97F5}"/>
              </a:ext>
            </a:extLst>
          </p:cNvPr>
          <p:cNvSpPr txBox="1"/>
          <p:nvPr/>
        </p:nvSpPr>
        <p:spPr>
          <a:xfrm>
            <a:off x="1477536" y="1491834"/>
            <a:ext cx="361474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2562EB"/>
                </a:solidFill>
                <a:latin typeface="微软雅黑"/>
                <a:cs typeface="微软雅黑"/>
              </a:rPr>
              <a:t>STEP </a:t>
            </a:r>
            <a:r>
              <a:rPr sz="600" b="1" kern="0" spc="-19" dirty="0">
                <a:solidFill>
                  <a:srgbClr val="2562EB"/>
                </a:solidFill>
                <a:latin typeface="微软雅黑"/>
                <a:cs typeface="微软雅黑"/>
              </a:rPr>
              <a:t>01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9" name="object 28">
            <a:extLst>
              <a:ext uri="{FF2B5EF4-FFF2-40B4-BE49-F238E27FC236}">
                <a16:creationId xmlns:a16="http://schemas.microsoft.com/office/drawing/2014/main" id="{115AC375-4A8D-4671-A984-7936CB6DE559}"/>
              </a:ext>
            </a:extLst>
          </p:cNvPr>
          <p:cNvSpPr txBox="1"/>
          <p:nvPr/>
        </p:nvSpPr>
        <p:spPr>
          <a:xfrm>
            <a:off x="1934087" y="1456088"/>
            <a:ext cx="102012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全链路埋点监测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0" name="object 29">
            <a:extLst>
              <a:ext uri="{FF2B5EF4-FFF2-40B4-BE49-F238E27FC236}">
                <a16:creationId xmlns:a16="http://schemas.microsoft.com/office/drawing/2014/main" id="{7377B3D2-126F-4C5D-8946-D606802070C2}"/>
              </a:ext>
            </a:extLst>
          </p:cNvPr>
          <p:cNvSpPr txBox="1"/>
          <p:nvPr/>
        </p:nvSpPr>
        <p:spPr>
          <a:xfrm>
            <a:off x="1420341" y="1671997"/>
            <a:ext cx="3585210" cy="337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设置31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个关键事件监测点，覆盖模板选择、支付流程、分享冲印等全环节，构建完整数据闭环。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30">
            <a:extLst>
              <a:ext uri="{FF2B5EF4-FFF2-40B4-BE49-F238E27FC236}">
                <a16:creationId xmlns:a16="http://schemas.microsoft.com/office/drawing/2014/main" id="{BB9B6764-C420-4B60-A1D2-A2094594C271}"/>
              </a:ext>
            </a:extLst>
          </p:cNvPr>
          <p:cNvGrpSpPr/>
          <p:nvPr/>
        </p:nvGrpSpPr>
        <p:grpSpPr>
          <a:xfrm>
            <a:off x="457330" y="1315250"/>
            <a:ext cx="4683443" cy="2059305"/>
            <a:chOff x="609773" y="1753666"/>
            <a:chExt cx="6244590" cy="2745740"/>
          </a:xfrm>
        </p:grpSpPr>
        <p:sp>
          <p:nvSpPr>
            <p:cNvPr id="32" name="object 31">
              <a:extLst>
                <a:ext uri="{FF2B5EF4-FFF2-40B4-BE49-F238E27FC236}">
                  <a16:creationId xmlns:a16="http://schemas.microsoft.com/office/drawing/2014/main" id="{9406E66A-18A1-4B1C-A3DB-05D9E6C8197F}"/>
                </a:ext>
              </a:extLst>
            </p:cNvPr>
            <p:cNvSpPr/>
            <p:nvPr/>
          </p:nvSpPr>
          <p:spPr>
            <a:xfrm>
              <a:off x="629141" y="177303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2">
              <a:extLst>
                <a:ext uri="{FF2B5EF4-FFF2-40B4-BE49-F238E27FC236}">
                  <a16:creationId xmlns:a16="http://schemas.microsoft.com/office/drawing/2014/main" id="{1A86C5B9-33C6-4769-A386-30A795B28294}"/>
                </a:ext>
              </a:extLst>
            </p:cNvPr>
            <p:cNvSpPr/>
            <p:nvPr/>
          </p:nvSpPr>
          <p:spPr>
            <a:xfrm>
              <a:off x="629141" y="1773034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1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DAE9FE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3">
              <a:extLst>
                <a:ext uri="{FF2B5EF4-FFF2-40B4-BE49-F238E27FC236}">
                  <a16:creationId xmlns:a16="http://schemas.microsoft.com/office/drawing/2014/main" id="{1422B32E-3DC4-4F71-9E97-28FB408CC28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8387" y="1963683"/>
              <a:ext cx="285973" cy="343167"/>
            </a:xfrm>
            <a:prstGeom prst="rect">
              <a:avLst/>
            </a:prstGeom>
          </p:spPr>
        </p:pic>
        <p:sp>
          <p:nvSpPr>
            <p:cNvPr id="35" name="object 34">
              <a:extLst>
                <a:ext uri="{FF2B5EF4-FFF2-40B4-BE49-F238E27FC236}">
                  <a16:creationId xmlns:a16="http://schemas.microsoft.com/office/drawing/2014/main" id="{F772492B-09BB-47C1-BD12-15723E9DA94B}"/>
                </a:ext>
              </a:extLst>
            </p:cNvPr>
            <p:cNvSpPr/>
            <p:nvPr/>
          </p:nvSpPr>
          <p:spPr>
            <a:xfrm>
              <a:off x="1696774" y="3279160"/>
              <a:ext cx="5157470" cy="1220470"/>
            </a:xfrm>
            <a:custGeom>
              <a:avLst/>
              <a:gdLst/>
              <a:ahLst/>
              <a:cxnLst/>
              <a:rect l="l" t="t" r="r" b="b"/>
              <a:pathLst>
                <a:path w="5157470" h="1220470">
                  <a:moveTo>
                    <a:pt x="5050173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9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050173" y="0"/>
                  </a:lnTo>
                  <a:lnTo>
                    <a:pt x="5093375" y="11581"/>
                  </a:lnTo>
                  <a:lnTo>
                    <a:pt x="5128857" y="38814"/>
                  </a:lnTo>
                  <a:lnTo>
                    <a:pt x="5151217" y="77553"/>
                  </a:lnTo>
                  <a:lnTo>
                    <a:pt x="5157050" y="106878"/>
                  </a:lnTo>
                  <a:lnTo>
                    <a:pt x="5157050" y="1113274"/>
                  </a:lnTo>
                  <a:lnTo>
                    <a:pt x="5145468" y="1156477"/>
                  </a:lnTo>
                  <a:lnTo>
                    <a:pt x="5118235" y="1191959"/>
                  </a:lnTo>
                  <a:lnTo>
                    <a:pt x="5079497" y="1214319"/>
                  </a:lnTo>
                  <a:lnTo>
                    <a:pt x="5057611" y="1219419"/>
                  </a:lnTo>
                  <a:lnTo>
                    <a:pt x="5050173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5">
              <a:extLst>
                <a:ext uri="{FF2B5EF4-FFF2-40B4-BE49-F238E27FC236}">
                  <a16:creationId xmlns:a16="http://schemas.microsoft.com/office/drawing/2014/main" id="{52D5801A-B910-42B3-A80E-3FBD4FE6CB66}"/>
                </a:ext>
              </a:extLst>
            </p:cNvPr>
            <p:cNvSpPr/>
            <p:nvPr/>
          </p:nvSpPr>
          <p:spPr>
            <a:xfrm>
              <a:off x="1677709" y="3279160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5" h="1220470">
                  <a:moveTo>
                    <a:pt x="114389" y="1220152"/>
                  </a:moveTo>
                  <a:lnTo>
                    <a:pt x="70614" y="1211444"/>
                  </a:lnTo>
                  <a:lnTo>
                    <a:pt x="33503" y="1186647"/>
                  </a:lnTo>
                  <a:lnTo>
                    <a:pt x="8707" y="1149537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4" y="1149536"/>
                  </a:lnTo>
                  <a:lnTo>
                    <a:pt x="60465" y="1186647"/>
                  </a:lnTo>
                  <a:lnTo>
                    <a:pt x="92285" y="1215254"/>
                  </a:lnTo>
                  <a:lnTo>
                    <a:pt x="106877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6">
              <a:extLst>
                <a:ext uri="{FF2B5EF4-FFF2-40B4-BE49-F238E27FC236}">
                  <a16:creationId xmlns:a16="http://schemas.microsoft.com/office/drawing/2014/main" id="{C121CA59-BAF7-4CA2-A54B-1F39D68C40A5}"/>
                </a:ext>
              </a:extLst>
            </p:cNvPr>
            <p:cNvSpPr/>
            <p:nvPr/>
          </p:nvSpPr>
          <p:spPr>
            <a:xfrm>
              <a:off x="1906488" y="3488873"/>
              <a:ext cx="610235" cy="229235"/>
            </a:xfrm>
            <a:custGeom>
              <a:avLst/>
              <a:gdLst/>
              <a:ahLst/>
              <a:cxnLst/>
              <a:rect l="l" t="t" r="r" b="b"/>
              <a:pathLst>
                <a:path w="610235" h="229235">
                  <a:moveTo>
                    <a:pt x="57700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9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195705"/>
                  </a:lnTo>
                  <a:lnTo>
                    <a:pt x="581866" y="227811"/>
                  </a:lnTo>
                  <a:lnTo>
                    <a:pt x="577002" y="228778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object 37">
            <a:extLst>
              <a:ext uri="{FF2B5EF4-FFF2-40B4-BE49-F238E27FC236}">
                <a16:creationId xmlns:a16="http://schemas.microsoft.com/office/drawing/2014/main" id="{3CD75439-085F-4C6A-A0B5-4834B7943235}"/>
              </a:ext>
            </a:extLst>
          </p:cNvPr>
          <p:cNvSpPr txBox="1"/>
          <p:nvPr/>
        </p:nvSpPr>
        <p:spPr>
          <a:xfrm>
            <a:off x="1477536" y="2635728"/>
            <a:ext cx="361474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4E45E4"/>
                </a:solidFill>
                <a:latin typeface="微软雅黑"/>
                <a:cs typeface="微软雅黑"/>
              </a:rPr>
              <a:t>STEP </a:t>
            </a:r>
            <a:r>
              <a:rPr sz="600" b="1" kern="0" spc="-19" dirty="0">
                <a:solidFill>
                  <a:srgbClr val="4E45E4"/>
                </a:solidFill>
                <a:latin typeface="微软雅黑"/>
                <a:cs typeface="微软雅黑"/>
              </a:rPr>
              <a:t>02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38">
            <a:extLst>
              <a:ext uri="{FF2B5EF4-FFF2-40B4-BE49-F238E27FC236}">
                <a16:creationId xmlns:a16="http://schemas.microsoft.com/office/drawing/2014/main" id="{E7216131-0CE3-4E9B-AB61-94E5F46C7177}"/>
              </a:ext>
            </a:extLst>
          </p:cNvPr>
          <p:cNvSpPr txBox="1"/>
          <p:nvPr/>
        </p:nvSpPr>
        <p:spPr>
          <a:xfrm>
            <a:off x="1934087" y="2599981"/>
            <a:ext cx="1020128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关键洞察与优化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0" name="object 39">
            <a:extLst>
              <a:ext uri="{FF2B5EF4-FFF2-40B4-BE49-F238E27FC236}">
                <a16:creationId xmlns:a16="http://schemas.microsoft.com/office/drawing/2014/main" id="{3037F08D-A21A-4AE5-BD78-F96FB8C068EA}"/>
              </a:ext>
            </a:extLst>
          </p:cNvPr>
          <p:cNvSpPr txBox="1"/>
          <p:nvPr/>
        </p:nvSpPr>
        <p:spPr>
          <a:xfrm>
            <a:off x="1420341" y="2815891"/>
            <a:ext cx="3403759" cy="3370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355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发现母婴模板高转化，加大定向投放；支付页增加“1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小时取片”文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案，支付转化率提升</a:t>
            </a:r>
            <a:r>
              <a:rPr sz="825" b="1" kern="0" dirty="0">
                <a:solidFill>
                  <a:srgbClr val="4E45E4"/>
                </a:solidFill>
                <a:latin typeface="微软雅黑"/>
                <a:cs typeface="微软雅黑"/>
              </a:rPr>
              <a:t>11.4%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40">
            <a:extLst>
              <a:ext uri="{FF2B5EF4-FFF2-40B4-BE49-F238E27FC236}">
                <a16:creationId xmlns:a16="http://schemas.microsoft.com/office/drawing/2014/main" id="{23A95400-92E4-4B94-9162-DD2901FBC289}"/>
              </a:ext>
            </a:extLst>
          </p:cNvPr>
          <p:cNvGrpSpPr/>
          <p:nvPr/>
        </p:nvGrpSpPr>
        <p:grpSpPr>
          <a:xfrm>
            <a:off x="457330" y="2459143"/>
            <a:ext cx="4683443" cy="2059305"/>
            <a:chOff x="609773" y="3278857"/>
            <a:chExt cx="6244590" cy="2745740"/>
          </a:xfrm>
        </p:grpSpPr>
        <p:sp>
          <p:nvSpPr>
            <p:cNvPr id="42" name="object 41">
              <a:extLst>
                <a:ext uri="{FF2B5EF4-FFF2-40B4-BE49-F238E27FC236}">
                  <a16:creationId xmlns:a16="http://schemas.microsoft.com/office/drawing/2014/main" id="{8F82BE0E-A11F-4AB7-AD3E-9132389B3438}"/>
                </a:ext>
              </a:extLst>
            </p:cNvPr>
            <p:cNvSpPr/>
            <p:nvPr/>
          </p:nvSpPr>
          <p:spPr>
            <a:xfrm>
              <a:off x="629141" y="3298225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42">
              <a:extLst>
                <a:ext uri="{FF2B5EF4-FFF2-40B4-BE49-F238E27FC236}">
                  <a16:creationId xmlns:a16="http://schemas.microsoft.com/office/drawing/2014/main" id="{0D2DCA76-DF1E-4190-953C-2B982BD9F7B6}"/>
                </a:ext>
              </a:extLst>
            </p:cNvPr>
            <p:cNvSpPr/>
            <p:nvPr/>
          </p:nvSpPr>
          <p:spPr>
            <a:xfrm>
              <a:off x="629141" y="3298225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1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DFE7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3">
              <a:extLst>
                <a:ext uri="{FF2B5EF4-FFF2-40B4-BE49-F238E27FC236}">
                  <a16:creationId xmlns:a16="http://schemas.microsoft.com/office/drawing/2014/main" id="{26C6A7AA-5BAF-42AC-9361-4F335B2161B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8387" y="3488873"/>
              <a:ext cx="285973" cy="343167"/>
            </a:xfrm>
            <a:prstGeom prst="rect">
              <a:avLst/>
            </a:prstGeom>
          </p:spPr>
        </p:pic>
        <p:sp>
          <p:nvSpPr>
            <p:cNvPr id="45" name="object 44">
              <a:extLst>
                <a:ext uri="{FF2B5EF4-FFF2-40B4-BE49-F238E27FC236}">
                  <a16:creationId xmlns:a16="http://schemas.microsoft.com/office/drawing/2014/main" id="{64F0262C-D99B-4852-8881-2F03ACAE4852}"/>
                </a:ext>
              </a:extLst>
            </p:cNvPr>
            <p:cNvSpPr/>
            <p:nvPr/>
          </p:nvSpPr>
          <p:spPr>
            <a:xfrm>
              <a:off x="1696774" y="4804350"/>
              <a:ext cx="5157470" cy="1220470"/>
            </a:xfrm>
            <a:custGeom>
              <a:avLst/>
              <a:gdLst/>
              <a:ahLst/>
              <a:cxnLst/>
              <a:rect l="l" t="t" r="r" b="b"/>
              <a:pathLst>
                <a:path w="5157470" h="1220470">
                  <a:moveTo>
                    <a:pt x="5050173" y="1220152"/>
                  </a:moveTo>
                  <a:lnTo>
                    <a:pt x="89065" y="1220152"/>
                  </a:lnTo>
                  <a:lnTo>
                    <a:pt x="82866" y="1219419"/>
                  </a:lnTo>
                  <a:lnTo>
                    <a:pt x="47569" y="1205047"/>
                  </a:lnTo>
                  <a:lnTo>
                    <a:pt x="19542" y="1175559"/>
                  </a:lnTo>
                  <a:lnTo>
                    <a:pt x="3052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5050173" y="0"/>
                  </a:lnTo>
                  <a:lnTo>
                    <a:pt x="5093375" y="11581"/>
                  </a:lnTo>
                  <a:lnTo>
                    <a:pt x="5128857" y="38814"/>
                  </a:lnTo>
                  <a:lnTo>
                    <a:pt x="5151217" y="77553"/>
                  </a:lnTo>
                  <a:lnTo>
                    <a:pt x="5157050" y="106878"/>
                  </a:lnTo>
                  <a:lnTo>
                    <a:pt x="5157050" y="1113274"/>
                  </a:lnTo>
                  <a:lnTo>
                    <a:pt x="5145468" y="1156477"/>
                  </a:lnTo>
                  <a:lnTo>
                    <a:pt x="5118235" y="1191959"/>
                  </a:lnTo>
                  <a:lnTo>
                    <a:pt x="5079497" y="1214319"/>
                  </a:lnTo>
                  <a:lnTo>
                    <a:pt x="5057611" y="1219419"/>
                  </a:lnTo>
                  <a:lnTo>
                    <a:pt x="5050173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object 45">
              <a:extLst>
                <a:ext uri="{FF2B5EF4-FFF2-40B4-BE49-F238E27FC236}">
                  <a16:creationId xmlns:a16="http://schemas.microsoft.com/office/drawing/2014/main" id="{548B0289-C1DE-4F40-A6D2-837FC5CD680C}"/>
                </a:ext>
              </a:extLst>
            </p:cNvPr>
            <p:cNvSpPr/>
            <p:nvPr/>
          </p:nvSpPr>
          <p:spPr>
            <a:xfrm>
              <a:off x="1677709" y="4804350"/>
              <a:ext cx="114935" cy="1220470"/>
            </a:xfrm>
            <a:custGeom>
              <a:avLst/>
              <a:gdLst/>
              <a:ahLst/>
              <a:cxnLst/>
              <a:rect l="l" t="t" r="r" b="b"/>
              <a:pathLst>
                <a:path w="114935" h="1220470">
                  <a:moveTo>
                    <a:pt x="114389" y="1220152"/>
                  </a:moveTo>
                  <a:lnTo>
                    <a:pt x="70614" y="1211444"/>
                  </a:lnTo>
                  <a:lnTo>
                    <a:pt x="33503" y="1186648"/>
                  </a:lnTo>
                  <a:lnTo>
                    <a:pt x="8707" y="1149536"/>
                  </a:lnTo>
                  <a:lnTo>
                    <a:pt x="0" y="1105763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05763"/>
                  </a:lnTo>
                  <a:lnTo>
                    <a:pt x="43934" y="1149536"/>
                  </a:lnTo>
                  <a:lnTo>
                    <a:pt x="60465" y="1186648"/>
                  </a:lnTo>
                  <a:lnTo>
                    <a:pt x="92285" y="1215253"/>
                  </a:lnTo>
                  <a:lnTo>
                    <a:pt x="106877" y="1219608"/>
                  </a:lnTo>
                  <a:lnTo>
                    <a:pt x="114389" y="1220152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6">
              <a:extLst>
                <a:ext uri="{FF2B5EF4-FFF2-40B4-BE49-F238E27FC236}">
                  <a16:creationId xmlns:a16="http://schemas.microsoft.com/office/drawing/2014/main" id="{FD046384-628E-49F7-AF46-6408CAE79311}"/>
                </a:ext>
              </a:extLst>
            </p:cNvPr>
            <p:cNvSpPr/>
            <p:nvPr/>
          </p:nvSpPr>
          <p:spPr>
            <a:xfrm>
              <a:off x="1906488" y="5014064"/>
              <a:ext cx="610235" cy="229235"/>
            </a:xfrm>
            <a:custGeom>
              <a:avLst/>
              <a:gdLst/>
              <a:ahLst/>
              <a:cxnLst/>
              <a:rect l="l" t="t" r="r" b="b"/>
              <a:pathLst>
                <a:path w="610235" h="229235">
                  <a:moveTo>
                    <a:pt x="577002" y="228778"/>
                  </a:moveTo>
                  <a:lnTo>
                    <a:pt x="33073" y="228778"/>
                  </a:lnTo>
                  <a:lnTo>
                    <a:pt x="28209" y="227811"/>
                  </a:lnTo>
                  <a:lnTo>
                    <a:pt x="967" y="200569"/>
                  </a:lnTo>
                  <a:lnTo>
                    <a:pt x="0" y="195705"/>
                  </a:lnTo>
                  <a:lnTo>
                    <a:pt x="0" y="190648"/>
                  </a:lnTo>
                  <a:lnTo>
                    <a:pt x="0" y="33073"/>
                  </a:lnTo>
                  <a:lnTo>
                    <a:pt x="28209" y="967"/>
                  </a:lnTo>
                  <a:lnTo>
                    <a:pt x="33073" y="0"/>
                  </a:lnTo>
                  <a:lnTo>
                    <a:pt x="577002" y="0"/>
                  </a:lnTo>
                  <a:lnTo>
                    <a:pt x="609108" y="28209"/>
                  </a:lnTo>
                  <a:lnTo>
                    <a:pt x="610076" y="33073"/>
                  </a:lnTo>
                  <a:lnTo>
                    <a:pt x="610076" y="195705"/>
                  </a:lnTo>
                  <a:lnTo>
                    <a:pt x="581866" y="227811"/>
                  </a:lnTo>
                  <a:lnTo>
                    <a:pt x="577002" y="22877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8" name="object 47">
            <a:extLst>
              <a:ext uri="{FF2B5EF4-FFF2-40B4-BE49-F238E27FC236}">
                <a16:creationId xmlns:a16="http://schemas.microsoft.com/office/drawing/2014/main" id="{76671A33-E18B-4FAC-AE2B-FCF7EA67E8F4}"/>
              </a:ext>
            </a:extLst>
          </p:cNvPr>
          <p:cNvSpPr txBox="1"/>
          <p:nvPr/>
        </p:nvSpPr>
        <p:spPr>
          <a:xfrm>
            <a:off x="1477536" y="3779621"/>
            <a:ext cx="361474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dirty="0">
                <a:solidFill>
                  <a:srgbClr val="0D9487"/>
                </a:solidFill>
                <a:latin typeface="微软雅黑"/>
                <a:cs typeface="微软雅黑"/>
              </a:rPr>
              <a:t>STEP </a:t>
            </a:r>
            <a:r>
              <a:rPr sz="600" b="1" kern="0" spc="-19" dirty="0">
                <a:solidFill>
                  <a:srgbClr val="0D9487"/>
                </a:solidFill>
                <a:latin typeface="微软雅黑"/>
                <a:cs typeface="微软雅黑"/>
              </a:rPr>
              <a:t>03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9" name="object 48">
            <a:extLst>
              <a:ext uri="{FF2B5EF4-FFF2-40B4-BE49-F238E27FC236}">
                <a16:creationId xmlns:a16="http://schemas.microsoft.com/office/drawing/2014/main" id="{D5D0DB77-3C9D-4251-AD47-C8E6E38EFAC1}"/>
              </a:ext>
            </a:extLst>
          </p:cNvPr>
          <p:cNvSpPr txBox="1"/>
          <p:nvPr/>
        </p:nvSpPr>
        <p:spPr>
          <a:xfrm>
            <a:off x="1934087" y="3743874"/>
            <a:ext cx="877253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迭代成效验证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0" name="object 49">
            <a:extLst>
              <a:ext uri="{FF2B5EF4-FFF2-40B4-BE49-F238E27FC236}">
                <a16:creationId xmlns:a16="http://schemas.microsoft.com/office/drawing/2014/main" id="{CD7ABBEB-DEE6-49BE-A54B-BB2CA80BF354}"/>
              </a:ext>
            </a:extLst>
          </p:cNvPr>
          <p:cNvSpPr txBox="1"/>
          <p:nvPr/>
        </p:nvSpPr>
        <p:spPr>
          <a:xfrm>
            <a:off x="1420341" y="3959783"/>
            <a:ext cx="3235643" cy="363882"/>
          </a:xfrm>
          <a:prstGeom prst="rect">
            <a:avLst/>
          </a:prstGeom>
        </p:spPr>
        <p:txBody>
          <a:bodyPr vert="horz" wrap="square" lIns="0" tIns="58103" rIns="0" bIns="0" rtlCol="0">
            <a:spAutoFit/>
          </a:bodyPr>
          <a:lstStyle/>
          <a:p>
            <a:pPr marL="9525" defTabSz="685800">
              <a:spcBef>
                <a:spcPts val="458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策略调整后，会员订阅率显著提升</a:t>
            </a:r>
            <a:r>
              <a:rPr sz="825" b="1" kern="0" dirty="0">
                <a:solidFill>
                  <a:srgbClr val="EF4444"/>
                </a:solidFill>
                <a:latin typeface="微软雅黑"/>
                <a:cs typeface="微软雅黑"/>
              </a:rPr>
              <a:t>8%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，获客成本</a:t>
            </a:r>
            <a:r>
              <a:rPr sz="825" kern="0" spc="-23" dirty="0">
                <a:solidFill>
                  <a:srgbClr val="4A5462"/>
                </a:solidFill>
                <a:latin typeface="微软雅黑"/>
                <a:cs typeface="微软雅黑"/>
              </a:rPr>
              <a:t>(CPA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)大幅降低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82"/>
              </a:spcBef>
            </a:pPr>
            <a:r>
              <a:rPr sz="825" b="1" kern="0" dirty="0">
                <a:solidFill>
                  <a:srgbClr val="16A24A"/>
                </a:solidFill>
                <a:latin typeface="微软雅黑"/>
                <a:cs typeface="微软雅黑"/>
              </a:rPr>
              <a:t>22%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50">
            <a:extLst>
              <a:ext uri="{FF2B5EF4-FFF2-40B4-BE49-F238E27FC236}">
                <a16:creationId xmlns:a16="http://schemas.microsoft.com/office/drawing/2014/main" id="{1CF6015F-9AC4-4112-BF7C-7BA020686138}"/>
              </a:ext>
            </a:extLst>
          </p:cNvPr>
          <p:cNvGrpSpPr/>
          <p:nvPr/>
        </p:nvGrpSpPr>
        <p:grpSpPr>
          <a:xfrm>
            <a:off x="457558" y="3603263"/>
            <a:ext cx="571976" cy="571976"/>
            <a:chOff x="610076" y="4804350"/>
            <a:chExt cx="762635" cy="762635"/>
          </a:xfrm>
        </p:grpSpPr>
        <p:sp>
          <p:nvSpPr>
            <p:cNvPr id="52" name="object 51">
              <a:extLst>
                <a:ext uri="{FF2B5EF4-FFF2-40B4-BE49-F238E27FC236}">
                  <a16:creationId xmlns:a16="http://schemas.microsoft.com/office/drawing/2014/main" id="{4A33AD10-E00D-4E1A-ADB5-1B0BB70CB5F9}"/>
                </a:ext>
              </a:extLst>
            </p:cNvPr>
            <p:cNvSpPr/>
            <p:nvPr/>
          </p:nvSpPr>
          <p:spPr>
            <a:xfrm>
              <a:off x="629141" y="4823415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362232" y="724465"/>
                  </a:moveTo>
                  <a:lnTo>
                    <a:pt x="317888" y="721741"/>
                  </a:lnTo>
                  <a:lnTo>
                    <a:pt x="274217" y="713610"/>
                  </a:lnTo>
                  <a:lnTo>
                    <a:pt x="231869" y="700194"/>
                  </a:lnTo>
                  <a:lnTo>
                    <a:pt x="191477" y="681693"/>
                  </a:lnTo>
                  <a:lnTo>
                    <a:pt x="153653" y="658387"/>
                  </a:lnTo>
                  <a:lnTo>
                    <a:pt x="118971" y="630629"/>
                  </a:lnTo>
                  <a:lnTo>
                    <a:pt x="87948" y="598835"/>
                  </a:lnTo>
                  <a:lnTo>
                    <a:pt x="61047" y="563478"/>
                  </a:lnTo>
                  <a:lnTo>
                    <a:pt x="38676" y="525094"/>
                  </a:lnTo>
                  <a:lnTo>
                    <a:pt x="21174" y="484265"/>
                  </a:lnTo>
                  <a:lnTo>
                    <a:pt x="8801" y="441601"/>
                  </a:lnTo>
                  <a:lnTo>
                    <a:pt x="1744" y="39773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lnTo>
                    <a:pt x="724356" y="371125"/>
                  </a:lnTo>
                  <a:lnTo>
                    <a:pt x="720545" y="415383"/>
                  </a:lnTo>
                  <a:lnTo>
                    <a:pt x="711344" y="458842"/>
                  </a:lnTo>
                  <a:lnTo>
                    <a:pt x="696892" y="500853"/>
                  </a:lnTo>
                  <a:lnTo>
                    <a:pt x="677405" y="540779"/>
                  </a:lnTo>
                  <a:lnTo>
                    <a:pt x="653181" y="578014"/>
                  </a:lnTo>
                  <a:lnTo>
                    <a:pt x="624580" y="612005"/>
                  </a:lnTo>
                  <a:lnTo>
                    <a:pt x="592030" y="642242"/>
                  </a:lnTo>
                  <a:lnTo>
                    <a:pt x="556024" y="668267"/>
                  </a:lnTo>
                  <a:lnTo>
                    <a:pt x="517107" y="689687"/>
                  </a:lnTo>
                  <a:lnTo>
                    <a:pt x="475861" y="706182"/>
                  </a:lnTo>
                  <a:lnTo>
                    <a:pt x="432900" y="717505"/>
                  </a:lnTo>
                  <a:lnTo>
                    <a:pt x="388877" y="723484"/>
                  </a:lnTo>
                  <a:lnTo>
                    <a:pt x="362232" y="724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52">
              <a:extLst>
                <a:ext uri="{FF2B5EF4-FFF2-40B4-BE49-F238E27FC236}">
                  <a16:creationId xmlns:a16="http://schemas.microsoft.com/office/drawing/2014/main" id="{A164077F-B0A7-41BA-8B30-E754E7A00A1C}"/>
                </a:ext>
              </a:extLst>
            </p:cNvPr>
            <p:cNvSpPr/>
            <p:nvPr/>
          </p:nvSpPr>
          <p:spPr>
            <a:xfrm>
              <a:off x="629141" y="4823415"/>
              <a:ext cx="724535" cy="724535"/>
            </a:xfrm>
            <a:custGeom>
              <a:avLst/>
              <a:gdLst/>
              <a:ahLst/>
              <a:cxnLst/>
              <a:rect l="l" t="t" r="r" b="b"/>
              <a:pathLst>
                <a:path w="724535" h="724535">
                  <a:moveTo>
                    <a:pt x="724465" y="362232"/>
                  </a:moveTo>
                  <a:lnTo>
                    <a:pt x="721741" y="406576"/>
                  </a:lnTo>
                  <a:lnTo>
                    <a:pt x="713610" y="450248"/>
                  </a:lnTo>
                  <a:lnTo>
                    <a:pt x="700194" y="492596"/>
                  </a:lnTo>
                  <a:lnTo>
                    <a:pt x="681693" y="532988"/>
                  </a:lnTo>
                  <a:lnTo>
                    <a:pt x="658387" y="570811"/>
                  </a:lnTo>
                  <a:lnTo>
                    <a:pt x="630629" y="605493"/>
                  </a:lnTo>
                  <a:lnTo>
                    <a:pt x="598835" y="636516"/>
                  </a:lnTo>
                  <a:lnTo>
                    <a:pt x="563478" y="663418"/>
                  </a:lnTo>
                  <a:lnTo>
                    <a:pt x="525094" y="685789"/>
                  </a:lnTo>
                  <a:lnTo>
                    <a:pt x="484265" y="703291"/>
                  </a:lnTo>
                  <a:lnTo>
                    <a:pt x="441601" y="715663"/>
                  </a:lnTo>
                  <a:lnTo>
                    <a:pt x="397737" y="722721"/>
                  </a:lnTo>
                  <a:lnTo>
                    <a:pt x="362232" y="724465"/>
                  </a:lnTo>
                  <a:lnTo>
                    <a:pt x="353340" y="724356"/>
                  </a:lnTo>
                  <a:lnTo>
                    <a:pt x="309082" y="720545"/>
                  </a:lnTo>
                  <a:lnTo>
                    <a:pt x="265623" y="711344"/>
                  </a:lnTo>
                  <a:lnTo>
                    <a:pt x="223612" y="696892"/>
                  </a:lnTo>
                  <a:lnTo>
                    <a:pt x="183686" y="677405"/>
                  </a:lnTo>
                  <a:lnTo>
                    <a:pt x="146450" y="653181"/>
                  </a:lnTo>
                  <a:lnTo>
                    <a:pt x="112460" y="624580"/>
                  </a:lnTo>
                  <a:lnTo>
                    <a:pt x="82223" y="592030"/>
                  </a:lnTo>
                  <a:lnTo>
                    <a:pt x="56197" y="556024"/>
                  </a:lnTo>
                  <a:lnTo>
                    <a:pt x="34777" y="517107"/>
                  </a:lnTo>
                  <a:lnTo>
                    <a:pt x="18283" y="475861"/>
                  </a:lnTo>
                  <a:lnTo>
                    <a:pt x="6960" y="432900"/>
                  </a:lnTo>
                  <a:lnTo>
                    <a:pt x="981" y="388877"/>
                  </a:lnTo>
                  <a:lnTo>
                    <a:pt x="0" y="362232"/>
                  </a:lnTo>
                  <a:lnTo>
                    <a:pt x="109" y="353340"/>
                  </a:lnTo>
                  <a:lnTo>
                    <a:pt x="3920" y="309082"/>
                  </a:lnTo>
                  <a:lnTo>
                    <a:pt x="13120" y="265623"/>
                  </a:lnTo>
                  <a:lnTo>
                    <a:pt x="27573" y="223612"/>
                  </a:lnTo>
                  <a:lnTo>
                    <a:pt x="47059" y="183686"/>
                  </a:lnTo>
                  <a:lnTo>
                    <a:pt x="71284" y="146450"/>
                  </a:lnTo>
                  <a:lnTo>
                    <a:pt x="99884" y="112460"/>
                  </a:lnTo>
                  <a:lnTo>
                    <a:pt x="132434" y="82223"/>
                  </a:lnTo>
                  <a:lnTo>
                    <a:pt x="168441" y="56197"/>
                  </a:lnTo>
                  <a:lnTo>
                    <a:pt x="207358" y="34777"/>
                  </a:lnTo>
                  <a:lnTo>
                    <a:pt x="248604" y="18283"/>
                  </a:lnTo>
                  <a:lnTo>
                    <a:pt x="291564" y="6960"/>
                  </a:lnTo>
                  <a:lnTo>
                    <a:pt x="335587" y="981"/>
                  </a:lnTo>
                  <a:lnTo>
                    <a:pt x="362232" y="0"/>
                  </a:lnTo>
                  <a:lnTo>
                    <a:pt x="371125" y="109"/>
                  </a:lnTo>
                  <a:lnTo>
                    <a:pt x="415383" y="3920"/>
                  </a:lnTo>
                  <a:lnTo>
                    <a:pt x="458842" y="13120"/>
                  </a:lnTo>
                  <a:lnTo>
                    <a:pt x="500853" y="27573"/>
                  </a:lnTo>
                  <a:lnTo>
                    <a:pt x="540779" y="47059"/>
                  </a:lnTo>
                  <a:lnTo>
                    <a:pt x="578014" y="71284"/>
                  </a:lnTo>
                  <a:lnTo>
                    <a:pt x="612005" y="99884"/>
                  </a:lnTo>
                  <a:lnTo>
                    <a:pt x="642242" y="132434"/>
                  </a:lnTo>
                  <a:lnTo>
                    <a:pt x="668267" y="168441"/>
                  </a:lnTo>
                  <a:lnTo>
                    <a:pt x="689687" y="207358"/>
                  </a:lnTo>
                  <a:lnTo>
                    <a:pt x="706182" y="248604"/>
                  </a:lnTo>
                  <a:lnTo>
                    <a:pt x="717505" y="291564"/>
                  </a:lnTo>
                  <a:lnTo>
                    <a:pt x="723484" y="335587"/>
                  </a:lnTo>
                  <a:lnTo>
                    <a:pt x="724465" y="362232"/>
                  </a:lnTo>
                  <a:close/>
                </a:path>
              </a:pathLst>
            </a:custGeom>
            <a:ln w="38129">
              <a:solidFill>
                <a:srgbClr val="CCFAF1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4" name="object 53">
              <a:extLst>
                <a:ext uri="{FF2B5EF4-FFF2-40B4-BE49-F238E27FC236}">
                  <a16:creationId xmlns:a16="http://schemas.microsoft.com/office/drawing/2014/main" id="{32154842-4593-42CB-A026-B7480ADBE77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29322" y="5014064"/>
              <a:ext cx="324103" cy="3431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6897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0865663-E429-45D6-B8CB-1EF183961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课程思考问题</a:t>
            </a:r>
          </a:p>
        </p:txBody>
      </p:sp>
      <p:grpSp>
        <p:nvGrpSpPr>
          <p:cNvPr id="12" name="object 7">
            <a:extLst>
              <a:ext uri="{FF2B5EF4-FFF2-40B4-BE49-F238E27FC236}">
                <a16:creationId xmlns:a16="http://schemas.microsoft.com/office/drawing/2014/main" id="{135181B2-0B79-4F1E-8669-5EE57AB95853}"/>
              </a:ext>
            </a:extLst>
          </p:cNvPr>
          <p:cNvGrpSpPr/>
          <p:nvPr/>
        </p:nvGrpSpPr>
        <p:grpSpPr>
          <a:xfrm>
            <a:off x="571947" y="1236835"/>
            <a:ext cx="4554379" cy="951071"/>
            <a:chOff x="762595" y="1649112"/>
            <a:chExt cx="6072505" cy="1268095"/>
          </a:xfrm>
        </p:grpSpPr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205182CA-88A4-46DB-8D24-0E9ACCB91636}"/>
                </a:ext>
              </a:extLst>
            </p:cNvPr>
            <p:cNvSpPr/>
            <p:nvPr/>
          </p:nvSpPr>
          <p:spPr>
            <a:xfrm>
              <a:off x="800725" y="1649112"/>
              <a:ext cx="6034405" cy="1268095"/>
            </a:xfrm>
            <a:custGeom>
              <a:avLst/>
              <a:gdLst/>
              <a:ahLst/>
              <a:cxnLst/>
              <a:rect l="l" t="t" r="r" b="b"/>
              <a:pathLst>
                <a:path w="6034405" h="1268095">
                  <a:moveTo>
                    <a:pt x="5927157" y="1267814"/>
                  </a:moveTo>
                  <a:lnTo>
                    <a:pt x="71252" y="1267814"/>
                  </a:lnTo>
                  <a:lnTo>
                    <a:pt x="66293" y="1267081"/>
                  </a:lnTo>
                  <a:lnTo>
                    <a:pt x="29728" y="1244363"/>
                  </a:lnTo>
                  <a:lnTo>
                    <a:pt x="10070" y="1210731"/>
                  </a:lnTo>
                  <a:lnTo>
                    <a:pt x="488" y="1168375"/>
                  </a:lnTo>
                  <a:lnTo>
                    <a:pt x="0" y="1160936"/>
                  </a:lnTo>
                  <a:lnTo>
                    <a:pt x="0" y="115342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160936"/>
                  </a:lnTo>
                  <a:lnTo>
                    <a:pt x="6022453" y="1204139"/>
                  </a:lnTo>
                  <a:lnTo>
                    <a:pt x="5995219" y="1239621"/>
                  </a:lnTo>
                  <a:lnTo>
                    <a:pt x="5956481" y="1261981"/>
                  </a:lnTo>
                  <a:lnTo>
                    <a:pt x="5934595" y="1267081"/>
                  </a:lnTo>
                  <a:lnTo>
                    <a:pt x="5927157" y="12678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6F6C2A3B-233C-452C-8587-6E812DFE36F7}"/>
                </a:ext>
              </a:extLst>
            </p:cNvPr>
            <p:cNvSpPr/>
            <p:nvPr/>
          </p:nvSpPr>
          <p:spPr>
            <a:xfrm>
              <a:off x="762595" y="1649378"/>
              <a:ext cx="109220" cy="1267460"/>
            </a:xfrm>
            <a:custGeom>
              <a:avLst/>
              <a:gdLst/>
              <a:ahLst/>
              <a:cxnLst/>
              <a:rect l="l" t="t" r="r" b="b"/>
              <a:pathLst>
                <a:path w="109219" h="1267460">
                  <a:moveTo>
                    <a:pt x="108887" y="1267283"/>
                  </a:moveTo>
                  <a:lnTo>
                    <a:pt x="70614" y="1258841"/>
                  </a:lnTo>
                  <a:lnTo>
                    <a:pt x="33503" y="1234045"/>
                  </a:lnTo>
                  <a:lnTo>
                    <a:pt x="8707" y="1196934"/>
                  </a:lnTo>
                  <a:lnTo>
                    <a:pt x="0" y="115315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8"/>
                  </a:lnTo>
                  <a:lnTo>
                    <a:pt x="70614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60"/>
                  </a:lnTo>
                  <a:lnTo>
                    <a:pt x="76985" y="91803"/>
                  </a:lnTo>
                  <a:lnTo>
                    <a:pt x="76259" y="114123"/>
                  </a:lnTo>
                  <a:lnTo>
                    <a:pt x="76259" y="1153159"/>
                  </a:lnTo>
                  <a:lnTo>
                    <a:pt x="79161" y="1196934"/>
                  </a:lnTo>
                  <a:lnTo>
                    <a:pt x="90211" y="1241628"/>
                  </a:lnTo>
                  <a:lnTo>
                    <a:pt x="104469" y="1264646"/>
                  </a:lnTo>
                  <a:lnTo>
                    <a:pt x="108887" y="126728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DD67A294-BC20-4DFA-B5D1-282BBBF1CCC8}"/>
                </a:ext>
              </a:extLst>
            </p:cNvPr>
            <p:cNvSpPr/>
            <p:nvPr/>
          </p:nvSpPr>
          <p:spPr>
            <a:xfrm>
              <a:off x="1067633" y="187789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1">
              <a:extLst>
                <a:ext uri="{FF2B5EF4-FFF2-40B4-BE49-F238E27FC236}">
                  <a16:creationId xmlns:a16="http://schemas.microsoft.com/office/drawing/2014/main" id="{A4D54B5B-3640-44C7-B850-23B7A1A6DD4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91555" y="1992280"/>
              <a:ext cx="285973" cy="305038"/>
            </a:xfrm>
            <a:prstGeom prst="rect">
              <a:avLst/>
            </a:prstGeom>
          </p:spPr>
        </p:pic>
      </p:grpSp>
      <p:sp>
        <p:nvSpPr>
          <p:cNvPr id="17" name="object 12">
            <a:extLst>
              <a:ext uri="{FF2B5EF4-FFF2-40B4-BE49-F238E27FC236}">
                <a16:creationId xmlns:a16="http://schemas.microsoft.com/office/drawing/2014/main" id="{6BD90D42-7CB9-4AE8-A9D6-24389535A607}"/>
              </a:ext>
            </a:extLst>
          </p:cNvPr>
          <p:cNvSpPr txBox="1"/>
          <p:nvPr/>
        </p:nvSpPr>
        <p:spPr>
          <a:xfrm>
            <a:off x="1334548" y="1310719"/>
            <a:ext cx="2721293" cy="662489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9525" defTabSz="685800">
              <a:spcBef>
                <a:spcPts val="82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需求挖掘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7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如何通过调研挖掘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银发族</a:t>
            </a: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对AI</a:t>
            </a:r>
            <a:r>
              <a:rPr sz="938" kern="0" spc="-8" dirty="0">
                <a:solidFill>
                  <a:srgbClr val="4A5462"/>
                </a:solidFill>
                <a:latin typeface="微软雅黑"/>
                <a:cs typeface="微软雅黑"/>
              </a:rPr>
              <a:t>影集的潜在需求？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20"/>
              </a:spcBef>
            </a:pPr>
            <a:r>
              <a:rPr sz="713" kern="0" spc="-4" dirty="0">
                <a:solidFill>
                  <a:srgbClr val="9CA2AF"/>
                </a:solidFill>
                <a:latin typeface="微软雅黑"/>
                <a:cs typeface="微软雅黑"/>
              </a:rPr>
              <a:t>提示：关注操作便捷性、情感连接与家庭分享场景。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3">
            <a:extLst>
              <a:ext uri="{FF2B5EF4-FFF2-40B4-BE49-F238E27FC236}">
                <a16:creationId xmlns:a16="http://schemas.microsoft.com/office/drawing/2014/main" id="{501F76FA-DC21-4624-A64B-E1B9878C9FA2}"/>
              </a:ext>
            </a:extLst>
          </p:cNvPr>
          <p:cNvGrpSpPr/>
          <p:nvPr/>
        </p:nvGrpSpPr>
        <p:grpSpPr>
          <a:xfrm>
            <a:off x="571947" y="2359279"/>
            <a:ext cx="4554379" cy="943928"/>
            <a:chOff x="762595" y="3145705"/>
            <a:chExt cx="6072505" cy="1258570"/>
          </a:xfrm>
        </p:grpSpPr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6AEF626F-BEC4-4A74-A946-B9696207D597}"/>
                </a:ext>
              </a:extLst>
            </p:cNvPr>
            <p:cNvSpPr/>
            <p:nvPr/>
          </p:nvSpPr>
          <p:spPr>
            <a:xfrm>
              <a:off x="800725" y="3145705"/>
              <a:ext cx="6034405" cy="1258570"/>
            </a:xfrm>
            <a:custGeom>
              <a:avLst/>
              <a:gdLst/>
              <a:ahLst/>
              <a:cxnLst/>
              <a:rect l="l" t="t" r="r" b="b"/>
              <a:pathLst>
                <a:path w="6034405" h="1258570">
                  <a:moveTo>
                    <a:pt x="5927157" y="1258282"/>
                  </a:moveTo>
                  <a:lnTo>
                    <a:pt x="71252" y="1258282"/>
                  </a:lnTo>
                  <a:lnTo>
                    <a:pt x="66293" y="1257549"/>
                  </a:lnTo>
                  <a:lnTo>
                    <a:pt x="29728" y="1234831"/>
                  </a:lnTo>
                  <a:lnTo>
                    <a:pt x="10070" y="1201199"/>
                  </a:lnTo>
                  <a:lnTo>
                    <a:pt x="488" y="1158842"/>
                  </a:lnTo>
                  <a:lnTo>
                    <a:pt x="0" y="1151403"/>
                  </a:lnTo>
                  <a:lnTo>
                    <a:pt x="0" y="1143893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151403"/>
                  </a:lnTo>
                  <a:lnTo>
                    <a:pt x="6022453" y="1194606"/>
                  </a:lnTo>
                  <a:lnTo>
                    <a:pt x="5995219" y="1230089"/>
                  </a:lnTo>
                  <a:lnTo>
                    <a:pt x="5956481" y="1252449"/>
                  </a:lnTo>
                  <a:lnTo>
                    <a:pt x="5934595" y="1257549"/>
                  </a:lnTo>
                  <a:lnTo>
                    <a:pt x="5927157" y="125828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8EFD06BD-6654-4031-9C14-DB6712CAB073}"/>
                </a:ext>
              </a:extLst>
            </p:cNvPr>
            <p:cNvSpPr/>
            <p:nvPr/>
          </p:nvSpPr>
          <p:spPr>
            <a:xfrm>
              <a:off x="762595" y="3145971"/>
              <a:ext cx="109220" cy="1257935"/>
            </a:xfrm>
            <a:custGeom>
              <a:avLst/>
              <a:gdLst/>
              <a:ahLst/>
              <a:cxnLst/>
              <a:rect l="l" t="t" r="r" b="b"/>
              <a:pathLst>
                <a:path w="109219" h="1257935">
                  <a:moveTo>
                    <a:pt x="108888" y="1257750"/>
                  </a:moveTo>
                  <a:lnTo>
                    <a:pt x="70614" y="1249308"/>
                  </a:lnTo>
                  <a:lnTo>
                    <a:pt x="33503" y="1224512"/>
                  </a:lnTo>
                  <a:lnTo>
                    <a:pt x="8707" y="1187401"/>
                  </a:lnTo>
                  <a:lnTo>
                    <a:pt x="0" y="1143627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143627"/>
                  </a:lnTo>
                  <a:lnTo>
                    <a:pt x="79161" y="1187401"/>
                  </a:lnTo>
                  <a:lnTo>
                    <a:pt x="90211" y="1232095"/>
                  </a:lnTo>
                  <a:lnTo>
                    <a:pt x="104469" y="1255113"/>
                  </a:lnTo>
                  <a:lnTo>
                    <a:pt x="108888" y="1257750"/>
                  </a:lnTo>
                  <a:close/>
                </a:path>
              </a:pathLst>
            </a:custGeom>
            <a:solidFill>
              <a:srgbClr val="A754F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5BB171CF-D391-4310-913F-E46C2CF8C433}"/>
                </a:ext>
              </a:extLst>
            </p:cNvPr>
            <p:cNvSpPr/>
            <p:nvPr/>
          </p:nvSpPr>
          <p:spPr>
            <a:xfrm>
              <a:off x="1067633" y="3374484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A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2" name="object 17">
              <a:extLst>
                <a:ext uri="{FF2B5EF4-FFF2-40B4-BE49-F238E27FC236}">
                  <a16:creationId xmlns:a16="http://schemas.microsoft.com/office/drawing/2014/main" id="{60ACF814-C1EA-49AA-97DC-A4D351D2128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9217" y="3488873"/>
              <a:ext cx="200181" cy="305038"/>
            </a:xfrm>
            <a:prstGeom prst="rect">
              <a:avLst/>
            </a:prstGeom>
          </p:spPr>
        </p:pic>
      </p:grpSp>
      <p:sp>
        <p:nvSpPr>
          <p:cNvPr id="23" name="object 18">
            <a:extLst>
              <a:ext uri="{FF2B5EF4-FFF2-40B4-BE49-F238E27FC236}">
                <a16:creationId xmlns:a16="http://schemas.microsoft.com/office/drawing/2014/main" id="{3B38EC9B-7E20-4F05-81DE-CF47D7EF8CD8}"/>
              </a:ext>
            </a:extLst>
          </p:cNvPr>
          <p:cNvSpPr txBox="1"/>
          <p:nvPr/>
        </p:nvSpPr>
        <p:spPr>
          <a:xfrm>
            <a:off x="1334549" y="2433164"/>
            <a:ext cx="2421255" cy="662489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9525" defTabSz="685800">
              <a:spcBef>
                <a:spcPts val="825"/>
              </a:spcBef>
            </a:pPr>
            <a:r>
              <a:rPr sz="1050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竞品分析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7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对比美图秀秀，提出3条</a:t>
            </a:r>
            <a:r>
              <a:rPr sz="938" b="1" kern="0" dirty="0">
                <a:solidFill>
                  <a:srgbClr val="9333E9"/>
                </a:solidFill>
                <a:latin typeface="微软雅黑"/>
                <a:cs typeface="微软雅黑"/>
              </a:rPr>
              <a:t>差异化竞争策略</a:t>
            </a:r>
            <a:r>
              <a:rPr sz="938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63"/>
              </a:spcBef>
            </a:pPr>
            <a:r>
              <a:rPr sz="713" kern="0" spc="-15" dirty="0">
                <a:solidFill>
                  <a:srgbClr val="9CA2AF"/>
                </a:solidFill>
                <a:latin typeface="微软雅黑"/>
                <a:cs typeface="微软雅黑"/>
              </a:rPr>
              <a:t>提示：聚焦</a:t>
            </a:r>
            <a:r>
              <a:rPr sz="713" kern="0" spc="-8" dirty="0">
                <a:solidFill>
                  <a:srgbClr val="9CA2AF"/>
                </a:solidFill>
                <a:latin typeface="微软雅黑"/>
                <a:cs typeface="微软雅黑"/>
              </a:rPr>
              <a:t>AI</a:t>
            </a:r>
            <a:r>
              <a:rPr sz="713" kern="0" spc="-19" dirty="0">
                <a:solidFill>
                  <a:srgbClr val="9CA2AF"/>
                </a:solidFill>
                <a:latin typeface="微软雅黑"/>
                <a:cs typeface="微软雅黑"/>
              </a:rPr>
              <a:t>生成能力、云冲印闭环及特定人群服务。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4" name="object 19">
            <a:extLst>
              <a:ext uri="{FF2B5EF4-FFF2-40B4-BE49-F238E27FC236}">
                <a16:creationId xmlns:a16="http://schemas.microsoft.com/office/drawing/2014/main" id="{456390D0-162E-4DDE-92D8-AA7B1DF9A333}"/>
              </a:ext>
            </a:extLst>
          </p:cNvPr>
          <p:cNvGrpSpPr/>
          <p:nvPr/>
        </p:nvGrpSpPr>
        <p:grpSpPr>
          <a:xfrm>
            <a:off x="571947" y="3474575"/>
            <a:ext cx="4554379" cy="951071"/>
            <a:chOff x="762595" y="4632766"/>
            <a:chExt cx="6072505" cy="1268095"/>
          </a:xfrm>
        </p:grpSpPr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CD911B22-4BA6-49D9-B40C-DEF01AF9FBB5}"/>
                </a:ext>
              </a:extLst>
            </p:cNvPr>
            <p:cNvSpPr/>
            <p:nvPr/>
          </p:nvSpPr>
          <p:spPr>
            <a:xfrm>
              <a:off x="800725" y="4632766"/>
              <a:ext cx="6034405" cy="1268095"/>
            </a:xfrm>
            <a:custGeom>
              <a:avLst/>
              <a:gdLst/>
              <a:ahLst/>
              <a:cxnLst/>
              <a:rect l="l" t="t" r="r" b="b"/>
              <a:pathLst>
                <a:path w="6034405" h="1268095">
                  <a:moveTo>
                    <a:pt x="5927157" y="1267814"/>
                  </a:moveTo>
                  <a:lnTo>
                    <a:pt x="71252" y="1267814"/>
                  </a:lnTo>
                  <a:lnTo>
                    <a:pt x="66293" y="1267081"/>
                  </a:lnTo>
                  <a:lnTo>
                    <a:pt x="29728" y="1244363"/>
                  </a:lnTo>
                  <a:lnTo>
                    <a:pt x="10070" y="1210731"/>
                  </a:lnTo>
                  <a:lnTo>
                    <a:pt x="488" y="1168375"/>
                  </a:lnTo>
                  <a:lnTo>
                    <a:pt x="0" y="1160936"/>
                  </a:lnTo>
                  <a:lnTo>
                    <a:pt x="0" y="1153425"/>
                  </a:lnTo>
                  <a:lnTo>
                    <a:pt x="0" y="106878"/>
                  </a:lnTo>
                  <a:lnTo>
                    <a:pt x="7721" y="63675"/>
                  </a:lnTo>
                  <a:lnTo>
                    <a:pt x="25876" y="28192"/>
                  </a:lnTo>
                  <a:lnTo>
                    <a:pt x="56470" y="3663"/>
                  </a:lnTo>
                  <a:lnTo>
                    <a:pt x="71252" y="0"/>
                  </a:lnTo>
                  <a:lnTo>
                    <a:pt x="5927157" y="0"/>
                  </a:lnTo>
                  <a:lnTo>
                    <a:pt x="5970359" y="11581"/>
                  </a:lnTo>
                  <a:lnTo>
                    <a:pt x="6005842" y="38814"/>
                  </a:lnTo>
                  <a:lnTo>
                    <a:pt x="6028201" y="77553"/>
                  </a:lnTo>
                  <a:lnTo>
                    <a:pt x="6034035" y="106878"/>
                  </a:lnTo>
                  <a:lnTo>
                    <a:pt x="6034035" y="1160936"/>
                  </a:lnTo>
                  <a:lnTo>
                    <a:pt x="6022453" y="1204139"/>
                  </a:lnTo>
                  <a:lnTo>
                    <a:pt x="5995219" y="1239621"/>
                  </a:lnTo>
                  <a:lnTo>
                    <a:pt x="5956481" y="1261981"/>
                  </a:lnTo>
                  <a:lnTo>
                    <a:pt x="5934595" y="1267081"/>
                  </a:lnTo>
                  <a:lnTo>
                    <a:pt x="5927157" y="12678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30636CF7-CCF5-4F7C-A32C-A19E09A03373}"/>
                </a:ext>
              </a:extLst>
            </p:cNvPr>
            <p:cNvSpPr/>
            <p:nvPr/>
          </p:nvSpPr>
          <p:spPr>
            <a:xfrm>
              <a:off x="762595" y="4633032"/>
              <a:ext cx="109220" cy="1267460"/>
            </a:xfrm>
            <a:custGeom>
              <a:avLst/>
              <a:gdLst/>
              <a:ahLst/>
              <a:cxnLst/>
              <a:rect l="l" t="t" r="r" b="b"/>
              <a:pathLst>
                <a:path w="109219" h="1267460">
                  <a:moveTo>
                    <a:pt x="108888" y="1267283"/>
                  </a:moveTo>
                  <a:lnTo>
                    <a:pt x="70614" y="1258840"/>
                  </a:lnTo>
                  <a:lnTo>
                    <a:pt x="33503" y="1234044"/>
                  </a:lnTo>
                  <a:lnTo>
                    <a:pt x="8707" y="1196933"/>
                  </a:lnTo>
                  <a:lnTo>
                    <a:pt x="0" y="1153159"/>
                  </a:lnTo>
                  <a:lnTo>
                    <a:pt x="0" y="114123"/>
                  </a:lnTo>
                  <a:lnTo>
                    <a:pt x="8707" y="70348"/>
                  </a:lnTo>
                  <a:lnTo>
                    <a:pt x="33503" y="33237"/>
                  </a:lnTo>
                  <a:lnTo>
                    <a:pt x="70613" y="8441"/>
                  </a:lnTo>
                  <a:lnTo>
                    <a:pt x="108887" y="0"/>
                  </a:lnTo>
                  <a:lnTo>
                    <a:pt x="104469" y="2636"/>
                  </a:lnTo>
                  <a:lnTo>
                    <a:pt x="99797" y="8441"/>
                  </a:lnTo>
                  <a:lnTo>
                    <a:pt x="82679" y="50559"/>
                  </a:lnTo>
                  <a:lnTo>
                    <a:pt x="76985" y="91802"/>
                  </a:lnTo>
                  <a:lnTo>
                    <a:pt x="76259" y="114123"/>
                  </a:lnTo>
                  <a:lnTo>
                    <a:pt x="76259" y="1153159"/>
                  </a:lnTo>
                  <a:lnTo>
                    <a:pt x="79161" y="1196933"/>
                  </a:lnTo>
                  <a:lnTo>
                    <a:pt x="90211" y="1241627"/>
                  </a:lnTo>
                  <a:lnTo>
                    <a:pt x="104469" y="1264646"/>
                  </a:lnTo>
                  <a:lnTo>
                    <a:pt x="108888" y="1267283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7C06A330-34C5-471F-9CE5-239A390326A2}"/>
                </a:ext>
              </a:extLst>
            </p:cNvPr>
            <p:cNvSpPr/>
            <p:nvPr/>
          </p:nvSpPr>
          <p:spPr>
            <a:xfrm>
              <a:off x="1067633" y="4861545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23">
              <a:extLst>
                <a:ext uri="{FF2B5EF4-FFF2-40B4-BE49-F238E27FC236}">
                  <a16:creationId xmlns:a16="http://schemas.microsoft.com/office/drawing/2014/main" id="{BFA929A7-2AC3-4044-AD3E-90C8F3F6C3F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0152" y="4975934"/>
              <a:ext cx="228778" cy="305038"/>
            </a:xfrm>
            <a:prstGeom prst="rect">
              <a:avLst/>
            </a:prstGeom>
          </p:spPr>
        </p:pic>
      </p:grpSp>
      <p:sp>
        <p:nvSpPr>
          <p:cNvPr id="29" name="object 24">
            <a:extLst>
              <a:ext uri="{FF2B5EF4-FFF2-40B4-BE49-F238E27FC236}">
                <a16:creationId xmlns:a16="http://schemas.microsoft.com/office/drawing/2014/main" id="{07099CEC-1602-43AB-9C24-042226C49D33}"/>
              </a:ext>
            </a:extLst>
          </p:cNvPr>
          <p:cNvSpPr txBox="1"/>
          <p:nvPr/>
        </p:nvSpPr>
        <p:spPr>
          <a:xfrm>
            <a:off x="1334548" y="3548459"/>
            <a:ext cx="2424113" cy="662489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9525" defTabSz="685800">
              <a:spcBef>
                <a:spcPts val="825"/>
              </a:spcBef>
            </a:pPr>
            <a:r>
              <a:rPr sz="1050" b="1" kern="0" dirty="0">
                <a:solidFill>
                  <a:srgbClr val="1F2937"/>
                </a:solidFill>
                <a:latin typeface="微软雅黑"/>
                <a:cs typeface="微软雅黑"/>
              </a:rPr>
              <a:t>KPI</a:t>
            </a:r>
            <a:r>
              <a:rPr sz="1050" b="1" kern="0" spc="-19" dirty="0">
                <a:solidFill>
                  <a:srgbClr val="1F2937"/>
                </a:solidFill>
                <a:latin typeface="微软雅黑"/>
                <a:cs typeface="微软雅黑"/>
              </a:rPr>
              <a:t>设计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75"/>
              </a:spcBef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如何设计</a:t>
            </a:r>
            <a:r>
              <a:rPr sz="938" b="1" kern="0" dirty="0">
                <a:solidFill>
                  <a:srgbClr val="0D9487"/>
                </a:solidFill>
                <a:latin typeface="微软雅黑"/>
                <a:cs typeface="微软雅黑"/>
              </a:rPr>
              <a:t>门店KPI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以衡量拉新与复购贡献？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20"/>
              </a:spcBef>
            </a:pPr>
            <a:r>
              <a:rPr sz="713" kern="0" spc="-4" dirty="0">
                <a:solidFill>
                  <a:srgbClr val="9CA2AF"/>
                </a:solidFill>
                <a:latin typeface="微软雅黑"/>
                <a:cs typeface="微软雅黑"/>
              </a:rPr>
              <a:t>提示：除了直接销售额，如何量化用户留存与推荐？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5">
            <a:extLst>
              <a:ext uri="{FF2B5EF4-FFF2-40B4-BE49-F238E27FC236}">
                <a16:creationId xmlns:a16="http://schemas.microsoft.com/office/drawing/2014/main" id="{91939428-B0ED-4000-994B-41FF0820071C}"/>
              </a:ext>
            </a:extLst>
          </p:cNvPr>
          <p:cNvGrpSpPr/>
          <p:nvPr/>
        </p:nvGrpSpPr>
        <p:grpSpPr>
          <a:xfrm>
            <a:off x="5412044" y="1329776"/>
            <a:ext cx="3167539" cy="3002756"/>
            <a:chOff x="7216058" y="1773034"/>
            <a:chExt cx="4223385" cy="4003675"/>
          </a:xfrm>
        </p:grpSpPr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FCE5E4CA-E773-4466-A061-3842124AE243}"/>
                </a:ext>
              </a:extLst>
            </p:cNvPr>
            <p:cNvSpPr/>
            <p:nvPr/>
          </p:nvSpPr>
          <p:spPr>
            <a:xfrm>
              <a:off x="7235123" y="1792099"/>
              <a:ext cx="4185285" cy="3965575"/>
            </a:xfrm>
            <a:custGeom>
              <a:avLst/>
              <a:gdLst/>
              <a:ahLst/>
              <a:cxnLst/>
              <a:rect l="l" t="t" r="r" b="b"/>
              <a:pathLst>
                <a:path w="41852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051287" y="0"/>
                  </a:lnTo>
                  <a:lnTo>
                    <a:pt x="4090027" y="5744"/>
                  </a:lnTo>
                  <a:lnTo>
                    <a:pt x="4125430" y="22491"/>
                  </a:lnTo>
                  <a:lnTo>
                    <a:pt x="4154450" y="48790"/>
                  </a:lnTo>
                  <a:lnTo>
                    <a:pt x="4174582" y="82383"/>
                  </a:lnTo>
                  <a:lnTo>
                    <a:pt x="4184100" y="120373"/>
                  </a:lnTo>
                  <a:lnTo>
                    <a:pt x="4184741" y="133454"/>
                  </a:lnTo>
                  <a:lnTo>
                    <a:pt x="4184741" y="3832041"/>
                  </a:lnTo>
                  <a:lnTo>
                    <a:pt x="4178996" y="3870781"/>
                  </a:lnTo>
                  <a:lnTo>
                    <a:pt x="4162250" y="3906184"/>
                  </a:lnTo>
                  <a:lnTo>
                    <a:pt x="4135951" y="3935204"/>
                  </a:lnTo>
                  <a:lnTo>
                    <a:pt x="4102357" y="3955337"/>
                  </a:lnTo>
                  <a:lnTo>
                    <a:pt x="4064368" y="3964854"/>
                  </a:lnTo>
                  <a:lnTo>
                    <a:pt x="4051287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2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2" name="object 27">
              <a:extLst>
                <a:ext uri="{FF2B5EF4-FFF2-40B4-BE49-F238E27FC236}">
                  <a16:creationId xmlns:a16="http://schemas.microsoft.com/office/drawing/2014/main" id="{D7B1615C-5B08-48B8-B8B2-0CB710B9861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54188" y="1811164"/>
              <a:ext cx="4146612" cy="3927365"/>
            </a:xfrm>
            <a:prstGeom prst="rect">
              <a:avLst/>
            </a:prstGeom>
          </p:spPr>
        </p:pic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AD11E561-5477-4140-BE21-597BB7D64287}"/>
                </a:ext>
              </a:extLst>
            </p:cNvPr>
            <p:cNvSpPr/>
            <p:nvPr/>
          </p:nvSpPr>
          <p:spPr>
            <a:xfrm>
              <a:off x="7254188" y="1811164"/>
              <a:ext cx="4147185" cy="3927475"/>
            </a:xfrm>
            <a:custGeom>
              <a:avLst/>
              <a:gdLst/>
              <a:ahLst/>
              <a:cxnLst/>
              <a:rect l="l" t="t" r="r" b="b"/>
              <a:pathLst>
                <a:path w="4147184" h="3927475">
                  <a:moveTo>
                    <a:pt x="4032223" y="3927365"/>
                  </a:moveTo>
                  <a:lnTo>
                    <a:pt x="114389" y="3927365"/>
                  </a:lnTo>
                  <a:lnTo>
                    <a:pt x="103120" y="3926821"/>
                  </a:lnTo>
                  <a:lnTo>
                    <a:pt x="60411" y="3913842"/>
                  </a:lnTo>
                  <a:lnTo>
                    <a:pt x="25920" y="3885508"/>
                  </a:lnTo>
                  <a:lnTo>
                    <a:pt x="4896" y="3846131"/>
                  </a:lnTo>
                  <a:lnTo>
                    <a:pt x="0" y="3812976"/>
                  </a:lnTo>
                  <a:lnTo>
                    <a:pt x="0" y="114389"/>
                  </a:lnTo>
                  <a:lnTo>
                    <a:pt x="8706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4032223" y="0"/>
                  </a:lnTo>
                  <a:lnTo>
                    <a:pt x="4075996" y="8707"/>
                  </a:lnTo>
                  <a:lnTo>
                    <a:pt x="4113107" y="33503"/>
                  </a:lnTo>
                  <a:lnTo>
                    <a:pt x="4137903" y="70614"/>
                  </a:lnTo>
                  <a:lnTo>
                    <a:pt x="4146612" y="114389"/>
                  </a:lnTo>
                  <a:lnTo>
                    <a:pt x="4146612" y="3812976"/>
                  </a:lnTo>
                  <a:lnTo>
                    <a:pt x="4137903" y="3856750"/>
                  </a:lnTo>
                  <a:lnTo>
                    <a:pt x="4113107" y="3893861"/>
                  </a:lnTo>
                  <a:lnTo>
                    <a:pt x="4075997" y="3918657"/>
                  </a:lnTo>
                  <a:lnTo>
                    <a:pt x="4032223" y="3927365"/>
                  </a:lnTo>
                  <a:close/>
                </a:path>
              </a:pathLst>
            </a:custGeom>
            <a:solidFill>
              <a:srgbClr val="000000">
                <a:alpha val="1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1562CFB4-F50A-4E9C-9614-4C0E71A1A790}"/>
                </a:ext>
              </a:extLst>
            </p:cNvPr>
            <p:cNvSpPr/>
            <p:nvPr/>
          </p:nvSpPr>
          <p:spPr>
            <a:xfrm>
              <a:off x="7482967" y="5166583"/>
              <a:ext cx="1296670" cy="343535"/>
            </a:xfrm>
            <a:custGeom>
              <a:avLst/>
              <a:gdLst/>
              <a:ahLst/>
              <a:cxnLst/>
              <a:rect l="l" t="t" r="r" b="b"/>
              <a:pathLst>
                <a:path w="1296670" h="343535">
                  <a:moveTo>
                    <a:pt x="1225159" y="343167"/>
                  </a:moveTo>
                  <a:lnTo>
                    <a:pt x="71252" y="343167"/>
                  </a:lnTo>
                  <a:lnTo>
                    <a:pt x="66293" y="342678"/>
                  </a:lnTo>
                  <a:lnTo>
                    <a:pt x="29728" y="327533"/>
                  </a:lnTo>
                  <a:lnTo>
                    <a:pt x="3888" y="291464"/>
                  </a:lnTo>
                  <a:lnTo>
                    <a:pt x="0" y="271915"/>
                  </a:lnTo>
                  <a:lnTo>
                    <a:pt x="0" y="26690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1225159" y="0"/>
                  </a:lnTo>
                  <a:lnTo>
                    <a:pt x="1266683" y="15633"/>
                  </a:lnTo>
                  <a:lnTo>
                    <a:pt x="1292523" y="51701"/>
                  </a:lnTo>
                  <a:lnTo>
                    <a:pt x="1296411" y="71252"/>
                  </a:lnTo>
                  <a:lnTo>
                    <a:pt x="1296411" y="271915"/>
                  </a:lnTo>
                  <a:lnTo>
                    <a:pt x="1280778" y="313438"/>
                  </a:lnTo>
                  <a:lnTo>
                    <a:pt x="1244709" y="339278"/>
                  </a:lnTo>
                  <a:lnTo>
                    <a:pt x="1230119" y="342678"/>
                  </a:lnTo>
                  <a:lnTo>
                    <a:pt x="1225159" y="343167"/>
                  </a:lnTo>
                  <a:close/>
                </a:path>
              </a:pathLst>
            </a:custGeom>
            <a:solidFill>
              <a:srgbClr val="FFFFFF">
                <a:alpha val="901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5" name="object 30">
              <a:extLst>
                <a:ext uri="{FF2B5EF4-FFF2-40B4-BE49-F238E27FC236}">
                  <a16:creationId xmlns:a16="http://schemas.microsoft.com/office/drawing/2014/main" id="{51D0FDD2-B2B9-492C-9C19-FDBA223557E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35486" y="5261907"/>
              <a:ext cx="114389" cy="152519"/>
            </a:xfrm>
            <a:prstGeom prst="rect">
              <a:avLst/>
            </a:prstGeom>
          </p:spPr>
        </p:pic>
      </p:grpSp>
      <p:sp>
        <p:nvSpPr>
          <p:cNvPr id="36" name="object 31">
            <a:extLst>
              <a:ext uri="{FF2B5EF4-FFF2-40B4-BE49-F238E27FC236}">
                <a16:creationId xmlns:a16="http://schemas.microsoft.com/office/drawing/2014/main" id="{DEAC9D67-800C-4D8E-976E-131F47D22A41}"/>
              </a:ext>
            </a:extLst>
          </p:cNvPr>
          <p:cNvSpPr txBox="1"/>
          <p:nvPr/>
        </p:nvSpPr>
        <p:spPr>
          <a:xfrm>
            <a:off x="5857619" y="3929756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小组讨论时间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7" name="object 4">
            <a:extLst>
              <a:ext uri="{FF2B5EF4-FFF2-40B4-BE49-F238E27FC236}">
                <a16:creationId xmlns:a16="http://schemas.microsoft.com/office/drawing/2014/main" id="{D5EFAB29-0F6A-42D0-B61B-8DD46C9E4155}"/>
              </a:ext>
            </a:extLst>
          </p:cNvPr>
          <p:cNvGrpSpPr/>
          <p:nvPr/>
        </p:nvGrpSpPr>
        <p:grpSpPr>
          <a:xfrm>
            <a:off x="8236030" y="393213"/>
            <a:ext cx="343376" cy="343376"/>
            <a:chOff x="10981373" y="524284"/>
            <a:chExt cx="457834" cy="457834"/>
          </a:xfrm>
        </p:grpSpPr>
        <p:sp>
          <p:nvSpPr>
            <p:cNvPr id="38" name="object 5">
              <a:extLst>
                <a:ext uri="{FF2B5EF4-FFF2-40B4-BE49-F238E27FC236}">
                  <a16:creationId xmlns:a16="http://schemas.microsoft.com/office/drawing/2014/main" id="{4C6DD478-6F7D-4EF6-B531-3AE60EC40D60}"/>
                </a:ext>
              </a:extLst>
            </p:cNvPr>
            <p:cNvSpPr/>
            <p:nvPr/>
          </p:nvSpPr>
          <p:spPr>
            <a:xfrm>
              <a:off x="10981373" y="524284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4">
                  <a:moveTo>
                    <a:pt x="236271" y="457557"/>
                  </a:moveTo>
                  <a:lnTo>
                    <a:pt x="221286" y="457557"/>
                  </a:lnTo>
                  <a:lnTo>
                    <a:pt x="213812" y="457189"/>
                  </a:lnTo>
                  <a:lnTo>
                    <a:pt x="169537" y="449881"/>
                  </a:lnTo>
                  <a:lnTo>
                    <a:pt x="127540" y="434075"/>
                  </a:lnTo>
                  <a:lnTo>
                    <a:pt x="89434" y="410380"/>
                  </a:lnTo>
                  <a:lnTo>
                    <a:pt x="56682" y="379706"/>
                  </a:lnTo>
                  <a:lnTo>
                    <a:pt x="30544" y="343232"/>
                  </a:lnTo>
                  <a:lnTo>
                    <a:pt x="12024" y="302359"/>
                  </a:lnTo>
                  <a:lnTo>
                    <a:pt x="1834" y="258659"/>
                  </a:lnTo>
                  <a:lnTo>
                    <a:pt x="0" y="236271"/>
                  </a:lnTo>
                  <a:lnTo>
                    <a:pt x="0" y="221285"/>
                  </a:lnTo>
                  <a:lnTo>
                    <a:pt x="5857" y="176797"/>
                  </a:lnTo>
                  <a:lnTo>
                    <a:pt x="20280" y="134306"/>
                  </a:lnTo>
                  <a:lnTo>
                    <a:pt x="42717" y="95445"/>
                  </a:lnTo>
                  <a:lnTo>
                    <a:pt x="72305" y="61709"/>
                  </a:lnTo>
                  <a:lnTo>
                    <a:pt x="107906" y="34393"/>
                  </a:lnTo>
                  <a:lnTo>
                    <a:pt x="148149" y="14547"/>
                  </a:lnTo>
                  <a:lnTo>
                    <a:pt x="191494" y="2934"/>
                  </a:lnTo>
                  <a:lnTo>
                    <a:pt x="221286" y="0"/>
                  </a:lnTo>
                  <a:lnTo>
                    <a:pt x="236271" y="0"/>
                  </a:lnTo>
                  <a:lnTo>
                    <a:pt x="280759" y="5857"/>
                  </a:lnTo>
                  <a:lnTo>
                    <a:pt x="323250" y="20282"/>
                  </a:lnTo>
                  <a:lnTo>
                    <a:pt x="362110" y="42718"/>
                  </a:lnTo>
                  <a:lnTo>
                    <a:pt x="395846" y="72305"/>
                  </a:lnTo>
                  <a:lnTo>
                    <a:pt x="423163" y="107905"/>
                  </a:lnTo>
                  <a:lnTo>
                    <a:pt x="443009" y="148151"/>
                  </a:lnTo>
                  <a:lnTo>
                    <a:pt x="454622" y="191494"/>
                  </a:lnTo>
                  <a:lnTo>
                    <a:pt x="457558" y="221285"/>
                  </a:lnTo>
                  <a:lnTo>
                    <a:pt x="457557" y="228778"/>
                  </a:lnTo>
                  <a:lnTo>
                    <a:pt x="457558" y="236271"/>
                  </a:lnTo>
                  <a:lnTo>
                    <a:pt x="451698" y="280759"/>
                  </a:lnTo>
                  <a:lnTo>
                    <a:pt x="437275" y="323250"/>
                  </a:lnTo>
                  <a:lnTo>
                    <a:pt x="414836" y="362111"/>
                  </a:lnTo>
                  <a:lnTo>
                    <a:pt x="385250" y="395847"/>
                  </a:lnTo>
                  <a:lnTo>
                    <a:pt x="349651" y="423163"/>
                  </a:lnTo>
                  <a:lnTo>
                    <a:pt x="309404" y="443009"/>
                  </a:lnTo>
                  <a:lnTo>
                    <a:pt x="266062" y="454622"/>
                  </a:lnTo>
                  <a:lnTo>
                    <a:pt x="243746" y="457189"/>
                  </a:lnTo>
                  <a:lnTo>
                    <a:pt x="236271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9" name="object 6">
              <a:extLst>
                <a:ext uri="{FF2B5EF4-FFF2-40B4-BE49-F238E27FC236}">
                  <a16:creationId xmlns:a16="http://schemas.microsoft.com/office/drawing/2014/main" id="{0EB07780-B4B7-4E01-9B1E-E8F5A767067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52956" y="600543"/>
              <a:ext cx="114389" cy="3050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4958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0865663-E429-45D6-B8CB-1EF183961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知识回顾与素养培养</a:t>
            </a:r>
          </a:p>
        </p:txBody>
      </p:sp>
      <p:sp>
        <p:nvSpPr>
          <p:cNvPr id="40" name="object 2">
            <a:extLst>
              <a:ext uri="{FF2B5EF4-FFF2-40B4-BE49-F238E27FC236}">
                <a16:creationId xmlns:a16="http://schemas.microsoft.com/office/drawing/2014/main" id="{F1576079-99D5-4DEF-BCFD-3836D9155C5E}"/>
              </a:ext>
            </a:extLst>
          </p:cNvPr>
          <p:cNvSpPr txBox="1"/>
          <p:nvPr/>
        </p:nvSpPr>
        <p:spPr>
          <a:xfrm>
            <a:off x="734005" y="977082"/>
            <a:ext cx="104870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374050"/>
                </a:solidFill>
                <a:latin typeface="微软雅黑"/>
                <a:cs typeface="微软雅黑"/>
              </a:rPr>
              <a:t>核心知识回顾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">
            <a:extLst>
              <a:ext uri="{FF2B5EF4-FFF2-40B4-BE49-F238E27FC236}">
                <a16:creationId xmlns:a16="http://schemas.microsoft.com/office/drawing/2014/main" id="{9F41CE79-47A5-4309-BFD0-91B58BC4A934}"/>
              </a:ext>
            </a:extLst>
          </p:cNvPr>
          <p:cNvGrpSpPr/>
          <p:nvPr/>
        </p:nvGrpSpPr>
        <p:grpSpPr>
          <a:xfrm>
            <a:off x="571947" y="1672943"/>
            <a:ext cx="4440079" cy="915353"/>
            <a:chOff x="762595" y="2230591"/>
            <a:chExt cx="5920105" cy="1220470"/>
          </a:xfrm>
        </p:grpSpPr>
        <p:sp>
          <p:nvSpPr>
            <p:cNvPr id="42" name="object 4">
              <a:extLst>
                <a:ext uri="{FF2B5EF4-FFF2-40B4-BE49-F238E27FC236}">
                  <a16:creationId xmlns:a16="http://schemas.microsoft.com/office/drawing/2014/main" id="{B5CACC9E-81FB-4174-B49E-5CD525D9F07D}"/>
                </a:ext>
              </a:extLst>
            </p:cNvPr>
            <p:cNvSpPr/>
            <p:nvPr/>
          </p:nvSpPr>
          <p:spPr>
            <a:xfrm>
              <a:off x="762595" y="2230591"/>
              <a:ext cx="5920105" cy="1220470"/>
            </a:xfrm>
            <a:custGeom>
              <a:avLst/>
              <a:gdLst/>
              <a:ahLst/>
              <a:cxnLst/>
              <a:rect l="l" t="t" r="r" b="b"/>
              <a:pathLst>
                <a:path w="5920105" h="1220470">
                  <a:moveTo>
                    <a:pt x="5812767" y="1220152"/>
                  </a:moveTo>
                  <a:lnTo>
                    <a:pt x="106878" y="1220152"/>
                  </a:lnTo>
                  <a:lnTo>
                    <a:pt x="99439" y="1219419"/>
                  </a:lnTo>
                  <a:lnTo>
                    <a:pt x="57083" y="1205047"/>
                  </a:lnTo>
                  <a:lnTo>
                    <a:pt x="23450" y="1175559"/>
                  </a:lnTo>
                  <a:lnTo>
                    <a:pt x="3663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5812767" y="0"/>
                  </a:lnTo>
                  <a:lnTo>
                    <a:pt x="5855970" y="11581"/>
                  </a:lnTo>
                  <a:lnTo>
                    <a:pt x="5891452" y="38814"/>
                  </a:lnTo>
                  <a:lnTo>
                    <a:pt x="5913812" y="77553"/>
                  </a:lnTo>
                  <a:lnTo>
                    <a:pt x="5919646" y="106878"/>
                  </a:lnTo>
                  <a:lnTo>
                    <a:pt x="5919646" y="1113274"/>
                  </a:lnTo>
                  <a:lnTo>
                    <a:pt x="5908063" y="1156477"/>
                  </a:lnTo>
                  <a:lnTo>
                    <a:pt x="5880830" y="1191959"/>
                  </a:lnTo>
                  <a:lnTo>
                    <a:pt x="5842092" y="1214319"/>
                  </a:lnTo>
                  <a:lnTo>
                    <a:pt x="5820206" y="1219419"/>
                  </a:lnTo>
                  <a:lnTo>
                    <a:pt x="5812767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object 5">
              <a:extLst>
                <a:ext uri="{FF2B5EF4-FFF2-40B4-BE49-F238E27FC236}">
                  <a16:creationId xmlns:a16="http://schemas.microsoft.com/office/drawing/2014/main" id="{2F4C4652-7DC5-40FF-9AF9-327CC4664826}"/>
                </a:ext>
              </a:extLst>
            </p:cNvPr>
            <p:cNvSpPr/>
            <p:nvPr/>
          </p:nvSpPr>
          <p:spPr>
            <a:xfrm>
              <a:off x="953244" y="242124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6">
              <a:extLst>
                <a:ext uri="{FF2B5EF4-FFF2-40B4-BE49-F238E27FC236}">
                  <a16:creationId xmlns:a16="http://schemas.microsoft.com/office/drawing/2014/main" id="{B0EC2C4F-341F-45F4-9EB7-469F8C8946A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6230" y="2535629"/>
              <a:ext cx="257375" cy="305038"/>
            </a:xfrm>
            <a:prstGeom prst="rect">
              <a:avLst/>
            </a:prstGeom>
          </p:spPr>
        </p:pic>
      </p:grpSp>
      <p:sp>
        <p:nvSpPr>
          <p:cNvPr id="45" name="object 7">
            <a:extLst>
              <a:ext uri="{FF2B5EF4-FFF2-40B4-BE49-F238E27FC236}">
                <a16:creationId xmlns:a16="http://schemas.microsoft.com/office/drawing/2014/main" id="{73CE3D5E-4C94-495F-B1FD-7EAA73F86C0E}"/>
              </a:ext>
            </a:extLst>
          </p:cNvPr>
          <p:cNvSpPr txBox="1"/>
          <p:nvPr/>
        </p:nvSpPr>
        <p:spPr>
          <a:xfrm>
            <a:off x="1248757" y="1813554"/>
            <a:ext cx="3565208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发布渠道精准选择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依据用户匹配度、成本规模及竞争合规五大维度，构建官网第一阵地与应用商店分发体系，确保产品精准触达目标用户。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8">
            <a:extLst>
              <a:ext uri="{FF2B5EF4-FFF2-40B4-BE49-F238E27FC236}">
                <a16:creationId xmlns:a16="http://schemas.microsoft.com/office/drawing/2014/main" id="{8008F646-E405-49D1-9EF7-C896209466ED}"/>
              </a:ext>
            </a:extLst>
          </p:cNvPr>
          <p:cNvGrpSpPr/>
          <p:nvPr/>
        </p:nvGrpSpPr>
        <p:grpSpPr>
          <a:xfrm>
            <a:off x="571947" y="2816836"/>
            <a:ext cx="4440079" cy="915353"/>
            <a:chOff x="762595" y="3755781"/>
            <a:chExt cx="5920105" cy="1220470"/>
          </a:xfrm>
        </p:grpSpPr>
        <p:sp>
          <p:nvSpPr>
            <p:cNvPr id="47" name="object 9">
              <a:extLst>
                <a:ext uri="{FF2B5EF4-FFF2-40B4-BE49-F238E27FC236}">
                  <a16:creationId xmlns:a16="http://schemas.microsoft.com/office/drawing/2014/main" id="{19880759-A7A8-41AD-A246-F755B4DCDDC8}"/>
                </a:ext>
              </a:extLst>
            </p:cNvPr>
            <p:cNvSpPr/>
            <p:nvPr/>
          </p:nvSpPr>
          <p:spPr>
            <a:xfrm>
              <a:off x="762595" y="3755781"/>
              <a:ext cx="5920105" cy="1220470"/>
            </a:xfrm>
            <a:custGeom>
              <a:avLst/>
              <a:gdLst/>
              <a:ahLst/>
              <a:cxnLst/>
              <a:rect l="l" t="t" r="r" b="b"/>
              <a:pathLst>
                <a:path w="5920105" h="1220470">
                  <a:moveTo>
                    <a:pt x="5812767" y="1220152"/>
                  </a:moveTo>
                  <a:lnTo>
                    <a:pt x="106878" y="1220152"/>
                  </a:lnTo>
                  <a:lnTo>
                    <a:pt x="99439" y="1219419"/>
                  </a:lnTo>
                  <a:lnTo>
                    <a:pt x="57083" y="1205047"/>
                  </a:lnTo>
                  <a:lnTo>
                    <a:pt x="23450" y="1175559"/>
                  </a:lnTo>
                  <a:lnTo>
                    <a:pt x="3663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5812767" y="0"/>
                  </a:lnTo>
                  <a:lnTo>
                    <a:pt x="5855970" y="11581"/>
                  </a:lnTo>
                  <a:lnTo>
                    <a:pt x="5891452" y="38814"/>
                  </a:lnTo>
                  <a:lnTo>
                    <a:pt x="5913812" y="77553"/>
                  </a:lnTo>
                  <a:lnTo>
                    <a:pt x="5919646" y="106878"/>
                  </a:lnTo>
                  <a:lnTo>
                    <a:pt x="5919646" y="1113274"/>
                  </a:lnTo>
                  <a:lnTo>
                    <a:pt x="5908063" y="1156477"/>
                  </a:lnTo>
                  <a:lnTo>
                    <a:pt x="5880830" y="1191959"/>
                  </a:lnTo>
                  <a:lnTo>
                    <a:pt x="5842092" y="1214319"/>
                  </a:lnTo>
                  <a:lnTo>
                    <a:pt x="5820206" y="1219419"/>
                  </a:lnTo>
                  <a:lnTo>
                    <a:pt x="5812767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10">
              <a:extLst>
                <a:ext uri="{FF2B5EF4-FFF2-40B4-BE49-F238E27FC236}">
                  <a16:creationId xmlns:a16="http://schemas.microsoft.com/office/drawing/2014/main" id="{7E18CF78-B308-4586-BFE9-A44470376DC0}"/>
                </a:ext>
              </a:extLst>
            </p:cNvPr>
            <p:cNvSpPr/>
            <p:nvPr/>
          </p:nvSpPr>
          <p:spPr>
            <a:xfrm>
              <a:off x="953244" y="3946430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11">
              <a:extLst>
                <a:ext uri="{FF2B5EF4-FFF2-40B4-BE49-F238E27FC236}">
                  <a16:creationId xmlns:a16="http://schemas.microsoft.com/office/drawing/2014/main" id="{2491402D-9275-40CE-9114-41A4F87C33E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5763" y="4060820"/>
              <a:ext cx="228778" cy="305038"/>
            </a:xfrm>
            <a:prstGeom prst="rect">
              <a:avLst/>
            </a:prstGeom>
          </p:spPr>
        </p:pic>
      </p:grpSp>
      <p:sp>
        <p:nvSpPr>
          <p:cNvPr id="50" name="object 12">
            <a:extLst>
              <a:ext uri="{FF2B5EF4-FFF2-40B4-BE49-F238E27FC236}">
                <a16:creationId xmlns:a16="http://schemas.microsoft.com/office/drawing/2014/main" id="{7BBCC846-A06C-4447-A055-4CE6A442F0EC}"/>
              </a:ext>
            </a:extLst>
          </p:cNvPr>
          <p:cNvSpPr txBox="1"/>
          <p:nvPr/>
        </p:nvSpPr>
        <p:spPr>
          <a:xfrm>
            <a:off x="1248757" y="2957447"/>
            <a:ext cx="3565208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推广策略多元组合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整合信息流广告原生渗透、搜索竞价精准定向与线下推广场景覆盖，灵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活运用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CPM/CPC/CPA计费模式优化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ROI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13">
            <a:extLst>
              <a:ext uri="{FF2B5EF4-FFF2-40B4-BE49-F238E27FC236}">
                <a16:creationId xmlns:a16="http://schemas.microsoft.com/office/drawing/2014/main" id="{0D22F73B-9F78-4C8F-991D-5C1E2D054B71}"/>
              </a:ext>
            </a:extLst>
          </p:cNvPr>
          <p:cNvGrpSpPr/>
          <p:nvPr/>
        </p:nvGrpSpPr>
        <p:grpSpPr>
          <a:xfrm>
            <a:off x="571947" y="3960729"/>
            <a:ext cx="4440079" cy="915353"/>
            <a:chOff x="762595" y="5280972"/>
            <a:chExt cx="5920105" cy="1220470"/>
          </a:xfrm>
        </p:grpSpPr>
        <p:sp>
          <p:nvSpPr>
            <p:cNvPr id="52" name="object 14">
              <a:extLst>
                <a:ext uri="{FF2B5EF4-FFF2-40B4-BE49-F238E27FC236}">
                  <a16:creationId xmlns:a16="http://schemas.microsoft.com/office/drawing/2014/main" id="{C7CDF39E-595F-411A-A381-EF9FD59F8581}"/>
                </a:ext>
              </a:extLst>
            </p:cNvPr>
            <p:cNvSpPr/>
            <p:nvPr/>
          </p:nvSpPr>
          <p:spPr>
            <a:xfrm>
              <a:off x="762595" y="5280972"/>
              <a:ext cx="5920105" cy="1220470"/>
            </a:xfrm>
            <a:custGeom>
              <a:avLst/>
              <a:gdLst/>
              <a:ahLst/>
              <a:cxnLst/>
              <a:rect l="l" t="t" r="r" b="b"/>
              <a:pathLst>
                <a:path w="5920105" h="1220470">
                  <a:moveTo>
                    <a:pt x="5812767" y="1220152"/>
                  </a:moveTo>
                  <a:lnTo>
                    <a:pt x="106878" y="1220152"/>
                  </a:lnTo>
                  <a:lnTo>
                    <a:pt x="99439" y="1219419"/>
                  </a:lnTo>
                  <a:lnTo>
                    <a:pt x="57083" y="1205047"/>
                  </a:lnTo>
                  <a:lnTo>
                    <a:pt x="23450" y="1175559"/>
                  </a:lnTo>
                  <a:lnTo>
                    <a:pt x="3663" y="1135446"/>
                  </a:lnTo>
                  <a:lnTo>
                    <a:pt x="0" y="1113274"/>
                  </a:lnTo>
                  <a:lnTo>
                    <a:pt x="0" y="1105763"/>
                  </a:lnTo>
                  <a:lnTo>
                    <a:pt x="0" y="106878"/>
                  </a:lnTo>
                  <a:lnTo>
                    <a:pt x="11581" y="63675"/>
                  </a:lnTo>
                  <a:lnTo>
                    <a:pt x="38814" y="28192"/>
                  </a:lnTo>
                  <a:lnTo>
                    <a:pt x="77553" y="5833"/>
                  </a:lnTo>
                  <a:lnTo>
                    <a:pt x="106878" y="0"/>
                  </a:lnTo>
                  <a:lnTo>
                    <a:pt x="5812767" y="0"/>
                  </a:lnTo>
                  <a:lnTo>
                    <a:pt x="5855970" y="11581"/>
                  </a:lnTo>
                  <a:lnTo>
                    <a:pt x="5891452" y="38814"/>
                  </a:lnTo>
                  <a:lnTo>
                    <a:pt x="5913812" y="77553"/>
                  </a:lnTo>
                  <a:lnTo>
                    <a:pt x="5919646" y="106878"/>
                  </a:lnTo>
                  <a:lnTo>
                    <a:pt x="5919646" y="1113274"/>
                  </a:lnTo>
                  <a:lnTo>
                    <a:pt x="5908063" y="1156477"/>
                  </a:lnTo>
                  <a:lnTo>
                    <a:pt x="5880830" y="1191959"/>
                  </a:lnTo>
                  <a:lnTo>
                    <a:pt x="5842092" y="1214319"/>
                  </a:lnTo>
                  <a:lnTo>
                    <a:pt x="5820206" y="1219419"/>
                  </a:lnTo>
                  <a:lnTo>
                    <a:pt x="5812767" y="122015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object 15">
              <a:extLst>
                <a:ext uri="{FF2B5EF4-FFF2-40B4-BE49-F238E27FC236}">
                  <a16:creationId xmlns:a16="http://schemas.microsoft.com/office/drawing/2014/main" id="{37E8EEB4-A312-4433-BA02-04DCC47A4828}"/>
                </a:ext>
              </a:extLst>
            </p:cNvPr>
            <p:cNvSpPr/>
            <p:nvPr/>
          </p:nvSpPr>
          <p:spPr>
            <a:xfrm>
              <a:off x="953244" y="5471621"/>
              <a:ext cx="534035" cy="534035"/>
            </a:xfrm>
            <a:custGeom>
              <a:avLst/>
              <a:gdLst/>
              <a:ahLst/>
              <a:cxnLst/>
              <a:rect l="l" t="t" r="r" b="b"/>
              <a:pathLst>
                <a:path w="534035" h="534035">
                  <a:moveTo>
                    <a:pt x="462564" y="533816"/>
                  </a:moveTo>
                  <a:lnTo>
                    <a:pt x="71252" y="533816"/>
                  </a:lnTo>
                  <a:lnTo>
                    <a:pt x="66293" y="533328"/>
                  </a:lnTo>
                  <a:lnTo>
                    <a:pt x="29728" y="518182"/>
                  </a:lnTo>
                  <a:lnTo>
                    <a:pt x="3888" y="482114"/>
                  </a:lnTo>
                  <a:lnTo>
                    <a:pt x="0" y="462564"/>
                  </a:lnTo>
                  <a:lnTo>
                    <a:pt x="0" y="45755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462564" y="0"/>
                  </a:lnTo>
                  <a:lnTo>
                    <a:pt x="504088" y="15633"/>
                  </a:lnTo>
                  <a:lnTo>
                    <a:pt x="529927" y="51702"/>
                  </a:lnTo>
                  <a:lnTo>
                    <a:pt x="533816" y="71252"/>
                  </a:lnTo>
                  <a:lnTo>
                    <a:pt x="533816" y="462564"/>
                  </a:lnTo>
                  <a:lnTo>
                    <a:pt x="518182" y="504088"/>
                  </a:lnTo>
                  <a:lnTo>
                    <a:pt x="482114" y="529927"/>
                  </a:lnTo>
                  <a:lnTo>
                    <a:pt x="467523" y="533328"/>
                  </a:lnTo>
                  <a:lnTo>
                    <a:pt x="462564" y="533816"/>
                  </a:lnTo>
                  <a:close/>
                </a:path>
              </a:pathLst>
            </a:custGeom>
            <a:solidFill>
              <a:srgbClr val="F2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4" name="object 16">
              <a:extLst>
                <a:ext uri="{FF2B5EF4-FFF2-40B4-BE49-F238E27FC236}">
                  <a16:creationId xmlns:a16="http://schemas.microsoft.com/office/drawing/2014/main" id="{213F4DF1-4208-42AD-B076-63E2C098263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6230" y="5586010"/>
              <a:ext cx="257375" cy="305038"/>
            </a:xfrm>
            <a:prstGeom prst="rect">
              <a:avLst/>
            </a:prstGeom>
          </p:spPr>
        </p:pic>
      </p:grpSp>
      <p:sp>
        <p:nvSpPr>
          <p:cNvPr id="55" name="object 17">
            <a:extLst>
              <a:ext uri="{FF2B5EF4-FFF2-40B4-BE49-F238E27FC236}">
                <a16:creationId xmlns:a16="http://schemas.microsoft.com/office/drawing/2014/main" id="{D090D0A8-3C0A-46B9-B158-E1B659C79216}"/>
              </a:ext>
            </a:extLst>
          </p:cNvPr>
          <p:cNvSpPr txBox="1"/>
          <p:nvPr/>
        </p:nvSpPr>
        <p:spPr>
          <a:xfrm>
            <a:off x="1248757" y="4101341"/>
            <a:ext cx="3565208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数据驱动产品迭代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基于全链路埋点监测数据，洞察用户行为与转化漏斗，持续优化支付流程与会员入口，实现用户价值最大化。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6" name="object 18">
            <a:extLst>
              <a:ext uri="{FF2B5EF4-FFF2-40B4-BE49-F238E27FC236}">
                <a16:creationId xmlns:a16="http://schemas.microsoft.com/office/drawing/2014/main" id="{9CA1F2F2-5D9A-418E-95DB-E90D4615FE5C}"/>
              </a:ext>
            </a:extLst>
          </p:cNvPr>
          <p:cNvGrpSpPr/>
          <p:nvPr/>
        </p:nvGrpSpPr>
        <p:grpSpPr>
          <a:xfrm>
            <a:off x="5203882" y="986372"/>
            <a:ext cx="3375660" cy="4078605"/>
            <a:chOff x="6938509" y="1315163"/>
            <a:chExt cx="4500880" cy="5438140"/>
          </a:xfrm>
        </p:grpSpPr>
        <p:sp>
          <p:nvSpPr>
            <p:cNvPr id="57" name="object 19">
              <a:extLst>
                <a:ext uri="{FF2B5EF4-FFF2-40B4-BE49-F238E27FC236}">
                  <a16:creationId xmlns:a16="http://schemas.microsoft.com/office/drawing/2014/main" id="{58145E8B-7E81-4FF8-BB69-689B8635D92B}"/>
                </a:ext>
              </a:extLst>
            </p:cNvPr>
            <p:cNvSpPr/>
            <p:nvPr/>
          </p:nvSpPr>
          <p:spPr>
            <a:xfrm>
              <a:off x="6938509" y="1368732"/>
              <a:ext cx="4472940" cy="5384165"/>
            </a:xfrm>
            <a:custGeom>
              <a:avLst/>
              <a:gdLst/>
              <a:ahLst/>
              <a:cxnLst/>
              <a:rect l="l" t="t" r="r" b="b"/>
              <a:pathLst>
                <a:path w="4472940" h="5384165">
                  <a:moveTo>
                    <a:pt x="4057001" y="5383794"/>
                  </a:moveTo>
                  <a:lnTo>
                    <a:pt x="144537" y="5178750"/>
                  </a:lnTo>
                  <a:lnTo>
                    <a:pt x="100666" y="5169876"/>
                  </a:lnTo>
                  <a:lnTo>
                    <a:pt x="61263" y="5148646"/>
                  </a:lnTo>
                  <a:lnTo>
                    <a:pt x="29716" y="5116895"/>
                  </a:lnTo>
                  <a:lnTo>
                    <a:pt x="8748" y="5077351"/>
                  </a:lnTo>
                  <a:lnTo>
                    <a:pt x="158" y="5033426"/>
                  </a:lnTo>
                  <a:lnTo>
                    <a:pt x="0" y="5025950"/>
                  </a:lnTo>
                  <a:lnTo>
                    <a:pt x="209" y="5018458"/>
                  </a:lnTo>
                  <a:lnTo>
                    <a:pt x="255640" y="144537"/>
                  </a:lnTo>
                  <a:lnTo>
                    <a:pt x="264514" y="100666"/>
                  </a:lnTo>
                  <a:lnTo>
                    <a:pt x="285744" y="61263"/>
                  </a:lnTo>
                  <a:lnTo>
                    <a:pt x="317495" y="29716"/>
                  </a:lnTo>
                  <a:lnTo>
                    <a:pt x="357038" y="8748"/>
                  </a:lnTo>
                  <a:lnTo>
                    <a:pt x="400965" y="158"/>
                  </a:lnTo>
                  <a:lnTo>
                    <a:pt x="408440" y="0"/>
                  </a:lnTo>
                  <a:lnTo>
                    <a:pt x="415932" y="209"/>
                  </a:lnTo>
                  <a:lnTo>
                    <a:pt x="4328397" y="205252"/>
                  </a:lnTo>
                  <a:lnTo>
                    <a:pt x="4372267" y="214126"/>
                  </a:lnTo>
                  <a:lnTo>
                    <a:pt x="4411670" y="235356"/>
                  </a:lnTo>
                  <a:lnTo>
                    <a:pt x="4443217" y="267107"/>
                  </a:lnTo>
                  <a:lnTo>
                    <a:pt x="4464185" y="306650"/>
                  </a:lnTo>
                  <a:lnTo>
                    <a:pt x="4472775" y="350577"/>
                  </a:lnTo>
                  <a:lnTo>
                    <a:pt x="4472934" y="358052"/>
                  </a:lnTo>
                  <a:lnTo>
                    <a:pt x="4472725" y="365545"/>
                  </a:lnTo>
                  <a:lnTo>
                    <a:pt x="4217293" y="5239466"/>
                  </a:lnTo>
                  <a:lnTo>
                    <a:pt x="4208419" y="5283335"/>
                  </a:lnTo>
                  <a:lnTo>
                    <a:pt x="4187189" y="5322739"/>
                  </a:lnTo>
                  <a:lnTo>
                    <a:pt x="4155438" y="5354286"/>
                  </a:lnTo>
                  <a:lnTo>
                    <a:pt x="4115894" y="5375254"/>
                  </a:lnTo>
                  <a:lnTo>
                    <a:pt x="4071968" y="5383844"/>
                  </a:lnTo>
                  <a:lnTo>
                    <a:pt x="4064493" y="5384003"/>
                  </a:lnTo>
                  <a:lnTo>
                    <a:pt x="4057001" y="5383794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object 20">
              <a:extLst>
                <a:ext uri="{FF2B5EF4-FFF2-40B4-BE49-F238E27FC236}">
                  <a16:creationId xmlns:a16="http://schemas.microsoft.com/office/drawing/2014/main" id="{911833A5-ACF5-4F9E-A8AC-758BFDD8C990}"/>
                </a:ext>
              </a:extLst>
            </p:cNvPr>
            <p:cNvSpPr/>
            <p:nvPr/>
          </p:nvSpPr>
          <p:spPr>
            <a:xfrm>
              <a:off x="7220824" y="1320243"/>
              <a:ext cx="4213860" cy="5176520"/>
            </a:xfrm>
            <a:custGeom>
              <a:avLst/>
              <a:gdLst/>
              <a:ahLst/>
              <a:cxnLst/>
              <a:rect l="l" t="t" r="r" b="b"/>
              <a:pathLst>
                <a:path w="4213859" h="5176520">
                  <a:moveTo>
                    <a:pt x="4065586" y="5176115"/>
                  </a:moveTo>
                  <a:lnTo>
                    <a:pt x="147752" y="5176115"/>
                  </a:lnTo>
                  <a:lnTo>
                    <a:pt x="140494" y="5175938"/>
                  </a:lnTo>
                  <a:lnTo>
                    <a:pt x="97984" y="5167482"/>
                  </a:lnTo>
                  <a:lnTo>
                    <a:pt x="59728" y="5147034"/>
                  </a:lnTo>
                  <a:lnTo>
                    <a:pt x="29081" y="5116385"/>
                  </a:lnTo>
                  <a:lnTo>
                    <a:pt x="8633" y="5078130"/>
                  </a:lnTo>
                  <a:lnTo>
                    <a:pt x="177" y="5035621"/>
                  </a:lnTo>
                  <a:lnTo>
                    <a:pt x="0" y="5028363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4065586" y="0"/>
                  </a:lnTo>
                  <a:lnTo>
                    <a:pt x="4108476" y="6360"/>
                  </a:lnTo>
                  <a:lnTo>
                    <a:pt x="4147672" y="24900"/>
                  </a:lnTo>
                  <a:lnTo>
                    <a:pt x="4179802" y="54018"/>
                  </a:lnTo>
                  <a:lnTo>
                    <a:pt x="4202091" y="91210"/>
                  </a:lnTo>
                  <a:lnTo>
                    <a:pt x="4212629" y="133270"/>
                  </a:lnTo>
                  <a:lnTo>
                    <a:pt x="4213339" y="147752"/>
                  </a:lnTo>
                  <a:lnTo>
                    <a:pt x="4213339" y="5028363"/>
                  </a:lnTo>
                  <a:lnTo>
                    <a:pt x="4206978" y="5071253"/>
                  </a:lnTo>
                  <a:lnTo>
                    <a:pt x="4188438" y="5110448"/>
                  </a:lnTo>
                  <a:lnTo>
                    <a:pt x="4159320" y="5142578"/>
                  </a:lnTo>
                  <a:lnTo>
                    <a:pt x="4122128" y="5164868"/>
                  </a:lnTo>
                  <a:lnTo>
                    <a:pt x="4080068" y="5175405"/>
                  </a:lnTo>
                  <a:lnTo>
                    <a:pt x="4065586" y="51761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object 21">
              <a:extLst>
                <a:ext uri="{FF2B5EF4-FFF2-40B4-BE49-F238E27FC236}">
                  <a16:creationId xmlns:a16="http://schemas.microsoft.com/office/drawing/2014/main" id="{806E4A24-0EC8-4F84-B853-DD605ACE490C}"/>
                </a:ext>
              </a:extLst>
            </p:cNvPr>
            <p:cNvSpPr/>
            <p:nvPr/>
          </p:nvSpPr>
          <p:spPr>
            <a:xfrm>
              <a:off x="7220824" y="1320243"/>
              <a:ext cx="4213860" cy="5176520"/>
            </a:xfrm>
            <a:custGeom>
              <a:avLst/>
              <a:gdLst/>
              <a:ahLst/>
              <a:cxnLst/>
              <a:rect l="l" t="t" r="r" b="b"/>
              <a:pathLst>
                <a:path w="4213859" h="5176520">
                  <a:moveTo>
                    <a:pt x="0" y="5028363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4065586" y="0"/>
                  </a:lnTo>
                  <a:lnTo>
                    <a:pt x="4108476" y="6360"/>
                  </a:lnTo>
                  <a:lnTo>
                    <a:pt x="4147672" y="24900"/>
                  </a:lnTo>
                  <a:lnTo>
                    <a:pt x="4179802" y="54018"/>
                  </a:lnTo>
                  <a:lnTo>
                    <a:pt x="4202091" y="91210"/>
                  </a:lnTo>
                  <a:lnTo>
                    <a:pt x="4212629" y="133270"/>
                  </a:lnTo>
                  <a:lnTo>
                    <a:pt x="4213339" y="147752"/>
                  </a:lnTo>
                  <a:lnTo>
                    <a:pt x="4213339" y="5028363"/>
                  </a:lnTo>
                  <a:lnTo>
                    <a:pt x="4206978" y="5071253"/>
                  </a:lnTo>
                  <a:lnTo>
                    <a:pt x="4188438" y="5110448"/>
                  </a:lnTo>
                  <a:lnTo>
                    <a:pt x="4159320" y="5142578"/>
                  </a:lnTo>
                  <a:lnTo>
                    <a:pt x="4122128" y="5164868"/>
                  </a:lnTo>
                  <a:lnTo>
                    <a:pt x="4080068" y="5175405"/>
                  </a:lnTo>
                  <a:lnTo>
                    <a:pt x="4065586" y="5176115"/>
                  </a:lnTo>
                  <a:lnTo>
                    <a:pt x="147752" y="5176115"/>
                  </a:lnTo>
                  <a:lnTo>
                    <a:pt x="104861" y="5169754"/>
                  </a:lnTo>
                  <a:lnTo>
                    <a:pt x="65665" y="5151214"/>
                  </a:lnTo>
                  <a:lnTo>
                    <a:pt x="33537" y="5122096"/>
                  </a:lnTo>
                  <a:lnTo>
                    <a:pt x="11247" y="5084904"/>
                  </a:lnTo>
                  <a:lnTo>
                    <a:pt x="709" y="5042845"/>
                  </a:lnTo>
                  <a:lnTo>
                    <a:pt x="0" y="5028363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0" name="object 22">
              <a:extLst>
                <a:ext uri="{FF2B5EF4-FFF2-40B4-BE49-F238E27FC236}">
                  <a16:creationId xmlns:a16="http://schemas.microsoft.com/office/drawing/2014/main" id="{F729F52A-5F8A-4A2C-B593-AF0C2F7BCD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25590" y="3155238"/>
              <a:ext cx="4203807" cy="3336354"/>
            </a:xfrm>
            <a:prstGeom prst="rect">
              <a:avLst/>
            </a:prstGeom>
          </p:spPr>
        </p:pic>
        <p:sp>
          <p:nvSpPr>
            <p:cNvPr id="61" name="object 23">
              <a:extLst>
                <a:ext uri="{FF2B5EF4-FFF2-40B4-BE49-F238E27FC236}">
                  <a16:creationId xmlns:a16="http://schemas.microsoft.com/office/drawing/2014/main" id="{C27D8AE4-FBB3-4C6E-B00E-2E6251B44564}"/>
                </a:ext>
              </a:extLst>
            </p:cNvPr>
            <p:cNvSpPr/>
            <p:nvPr/>
          </p:nvSpPr>
          <p:spPr>
            <a:xfrm>
              <a:off x="7454369" y="4003625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2" name="object 24">
              <a:extLst>
                <a:ext uri="{FF2B5EF4-FFF2-40B4-BE49-F238E27FC236}">
                  <a16:creationId xmlns:a16="http://schemas.microsoft.com/office/drawing/2014/main" id="{C18CBD02-DBB9-49FA-8436-2EA219EBC75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30629" y="4060820"/>
              <a:ext cx="219246" cy="266908"/>
            </a:xfrm>
            <a:prstGeom prst="rect">
              <a:avLst/>
            </a:prstGeom>
          </p:spPr>
        </p:pic>
        <p:sp>
          <p:nvSpPr>
            <p:cNvPr id="63" name="object 25">
              <a:extLst>
                <a:ext uri="{FF2B5EF4-FFF2-40B4-BE49-F238E27FC236}">
                  <a16:creationId xmlns:a16="http://schemas.microsoft.com/office/drawing/2014/main" id="{99F9B728-F823-49C4-8D67-3A8A0DE75740}"/>
                </a:ext>
              </a:extLst>
            </p:cNvPr>
            <p:cNvSpPr/>
            <p:nvPr/>
          </p:nvSpPr>
          <p:spPr>
            <a:xfrm>
              <a:off x="7454369" y="4632766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4" name="object 26">
              <a:extLst>
                <a:ext uri="{FF2B5EF4-FFF2-40B4-BE49-F238E27FC236}">
                  <a16:creationId xmlns:a16="http://schemas.microsoft.com/office/drawing/2014/main" id="{8B43AC17-0350-4290-A87E-3A8E992FE84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59226" y="4689961"/>
              <a:ext cx="171583" cy="266908"/>
            </a:xfrm>
            <a:prstGeom prst="rect">
              <a:avLst/>
            </a:prstGeom>
          </p:spPr>
        </p:pic>
        <p:sp>
          <p:nvSpPr>
            <p:cNvPr id="65" name="object 27">
              <a:extLst>
                <a:ext uri="{FF2B5EF4-FFF2-40B4-BE49-F238E27FC236}">
                  <a16:creationId xmlns:a16="http://schemas.microsoft.com/office/drawing/2014/main" id="{8AACEA74-F03C-4932-94B3-046CDCEACB15}"/>
                </a:ext>
              </a:extLst>
            </p:cNvPr>
            <p:cNvSpPr/>
            <p:nvPr/>
          </p:nvSpPr>
          <p:spPr>
            <a:xfrm>
              <a:off x="7454369" y="5261907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6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6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66" name="object 28">
              <a:extLst>
                <a:ext uri="{FF2B5EF4-FFF2-40B4-BE49-F238E27FC236}">
                  <a16:creationId xmlns:a16="http://schemas.microsoft.com/office/drawing/2014/main" id="{8BF9AFE2-B46B-404C-A3D1-3906AFBAACE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0629" y="5319102"/>
              <a:ext cx="219246" cy="266908"/>
            </a:xfrm>
            <a:prstGeom prst="rect">
              <a:avLst/>
            </a:prstGeom>
          </p:spPr>
        </p:pic>
      </p:grpSp>
      <p:sp>
        <p:nvSpPr>
          <p:cNvPr id="67" name="object 29">
            <a:extLst>
              <a:ext uri="{FF2B5EF4-FFF2-40B4-BE49-F238E27FC236}">
                <a16:creationId xmlns:a16="http://schemas.microsoft.com/office/drawing/2014/main" id="{0BC1BBC8-90B1-48C4-A262-6C4DADBD5CFE}"/>
              </a:ext>
            </a:extLst>
          </p:cNvPr>
          <p:cNvSpPr txBox="1"/>
          <p:nvPr/>
        </p:nvSpPr>
        <p:spPr>
          <a:xfrm>
            <a:off x="5979157" y="2923334"/>
            <a:ext cx="1820704" cy="1263199"/>
          </a:xfrm>
          <a:prstGeom prst="rect">
            <a:avLst/>
          </a:prstGeom>
        </p:spPr>
        <p:txBody>
          <a:bodyPr vert="horz" wrap="square" lIns="0" tIns="65246" rIns="0" bIns="0" rtlCol="0">
            <a:spAutoFit/>
          </a:bodyPr>
          <a:lstStyle/>
          <a:p>
            <a:pPr marL="9525" defTabSz="685800">
              <a:spcBef>
                <a:spcPts val="514"/>
              </a:spcBef>
            </a:pP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网络安全与隐私保护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严格遵守数据合规，保护用户信息安全。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304"/>
              </a:spcBef>
            </a:pPr>
            <a:r>
              <a:rPr sz="82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传播正能量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86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抵制网络暴力，营造健康清朗网络空间。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1304"/>
              </a:spcBef>
            </a:pPr>
            <a:r>
              <a:rPr sz="82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技术向善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382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树立正确科技伦理观，承担社会责任。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8" name="object 30">
            <a:extLst>
              <a:ext uri="{FF2B5EF4-FFF2-40B4-BE49-F238E27FC236}">
                <a16:creationId xmlns:a16="http://schemas.microsoft.com/office/drawing/2014/main" id="{308428E3-8302-473A-9EEC-98FA383DC67C}"/>
              </a:ext>
            </a:extLst>
          </p:cNvPr>
          <p:cNvGrpSpPr/>
          <p:nvPr/>
        </p:nvGrpSpPr>
        <p:grpSpPr>
          <a:xfrm>
            <a:off x="5419193" y="993757"/>
            <a:ext cx="3153251" cy="1373029"/>
            <a:chOff x="7225590" y="1325009"/>
            <a:chExt cx="4204335" cy="1830705"/>
          </a:xfrm>
        </p:grpSpPr>
        <p:pic>
          <p:nvPicPr>
            <p:cNvPr id="69" name="object 31">
              <a:extLst>
                <a:ext uri="{FF2B5EF4-FFF2-40B4-BE49-F238E27FC236}">
                  <a16:creationId xmlns:a16="http://schemas.microsoft.com/office/drawing/2014/main" id="{0F23F917-16BA-4634-8DED-AD8CD9068E1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225590" y="1325009"/>
              <a:ext cx="4203806" cy="1830229"/>
            </a:xfrm>
            <a:prstGeom prst="rect">
              <a:avLst/>
            </a:prstGeom>
          </p:spPr>
        </p:pic>
        <p:pic>
          <p:nvPicPr>
            <p:cNvPr id="70" name="object 32">
              <a:extLst>
                <a:ext uri="{FF2B5EF4-FFF2-40B4-BE49-F238E27FC236}">
                  <a16:creationId xmlns:a16="http://schemas.microsoft.com/office/drawing/2014/main" id="{E12E176A-A63E-4036-9149-E7600D06C58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54369" y="2735810"/>
              <a:ext cx="228778" cy="228778"/>
            </a:xfrm>
            <a:prstGeom prst="rect">
              <a:avLst/>
            </a:prstGeom>
          </p:spPr>
        </p:pic>
      </p:grpSp>
      <p:sp>
        <p:nvSpPr>
          <p:cNvPr id="71" name="object 33">
            <a:extLst>
              <a:ext uri="{FF2B5EF4-FFF2-40B4-BE49-F238E27FC236}">
                <a16:creationId xmlns:a16="http://schemas.microsoft.com/office/drawing/2014/main" id="{F5D7AA54-81B8-433A-863F-029FF0F5596E}"/>
              </a:ext>
            </a:extLst>
          </p:cNvPr>
          <p:cNvSpPr txBox="1"/>
          <p:nvPr/>
        </p:nvSpPr>
        <p:spPr>
          <a:xfrm>
            <a:off x="5836170" y="2013736"/>
            <a:ext cx="1220153" cy="20582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275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职业素养与伦理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084074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2460" y="3585846"/>
            <a:ext cx="745387" cy="74538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alphaModFix amt="8000"/>
          </a:blip>
          <a:stretch>
            <a:fillRect/>
          </a:stretch>
        </p:blipFill>
        <p:spPr>
          <a:xfrm>
            <a:off x="434197" y="1276826"/>
            <a:ext cx="3023482" cy="30234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800000">
            <a:off x="7387488" y="-671486"/>
            <a:ext cx="1367566" cy="134487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62272" y="1581911"/>
            <a:ext cx="4089490" cy="22791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7016" y="-150114"/>
            <a:ext cx="2097875" cy="40343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>
            <a:alphaModFix amt="17000"/>
          </a:blip>
          <a:stretch>
            <a:fillRect/>
          </a:stretch>
        </p:blipFill>
        <p:spPr>
          <a:xfrm>
            <a:off x="615505" y="1458134"/>
            <a:ext cx="2660867" cy="26608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48915" y="1691544"/>
            <a:ext cx="2194019" cy="219401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836" y="1789842"/>
            <a:ext cx="1997421" cy="199742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24128"/>
          <a:stretch/>
        </p:blipFill>
        <p:spPr>
          <a:xfrm>
            <a:off x="1112870" y="1879876"/>
            <a:ext cx="1817352" cy="1817352"/>
          </a:xfrm>
          <a:prstGeom prst="ellipse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4709185" y="1642467"/>
            <a:ext cx="3443352" cy="904085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7500"/>
              </a:lnSpc>
            </a:pPr>
            <a:r>
              <a:rPr sz="5180" kern="100" spc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THANK YOU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709184" y="2101014"/>
            <a:ext cx="3274251" cy="507002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11600"/>
              </a:lnSpc>
            </a:pPr>
            <a:r>
              <a:rPr sz="4800" kern="3800" spc="115" dirty="0" err="1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感谢观看</a:t>
            </a:r>
            <a:r>
              <a:rPr lang="en-US" sz="4800" kern="3800" spc="115" dirty="0">
                <a:solidFill>
                  <a:srgbClr val="4A4A4A">
                    <a:alpha val="100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!</a:t>
            </a:r>
            <a:endParaRPr sz="4800" kern="3800" spc="115" dirty="0">
              <a:solidFill>
                <a:srgbClr val="4A4A4A">
                  <a:alpha val="100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4709185" y="2658583"/>
            <a:ext cx="2894868" cy="388620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l">
              <a:lnSpc>
                <a:spcPct val="150000"/>
              </a:lnSpc>
            </a:pPr>
            <a:endParaRPr sz="900" kern="8800" spc="79" dirty="0">
              <a:solidFill>
                <a:srgbClr val="424141">
                  <a:alpha val="100000"/>
                </a:srgbClr>
              </a:solidFill>
              <a:latin typeface="GEETYPE-XinGothicGB-W4" panose="02010800040101010101" pitchFamily="1" charset="-122"/>
              <a:ea typeface="GEETYPE-XinGothicGB-W4" panose="02010800040101010101" pitchFamily="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709185" y="3300079"/>
            <a:ext cx="2113103" cy="262863"/>
          </a:xfrm>
          <a:prstGeom prst="rect">
            <a:avLst/>
          </a:prstGeom>
          <a:effectLst>
            <a:outerShdw blurRad="190500" dist="69850" dir="2700000" algn="ctr" rotWithShape="0">
              <a:srgbClr val="000000">
                <a:alpha val="17000"/>
              </a:srgbClr>
            </a:outerShdw>
          </a:effectLst>
        </p:spPr>
      </p:pic>
      <p:sp>
        <p:nvSpPr>
          <p:cNvPr id="28" name="文本框 27"/>
          <p:cNvSpPr txBox="1"/>
          <p:nvPr/>
        </p:nvSpPr>
        <p:spPr>
          <a:xfrm>
            <a:off x="4807769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主讲人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r>
              <a:rPr lang="zh-CN" altLang="en-US" sz="999" kern="10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马胜铭</a:t>
            </a:r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681362" y="39331"/>
            <a:ext cx="1301699" cy="1301699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5760984" y="3264030"/>
            <a:ext cx="971121" cy="2284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ctr">
              <a:lnSpc>
                <a:spcPct val="160000"/>
              </a:lnSpc>
            </a:pPr>
            <a:r>
              <a:rPr sz="999" kern="100" spc="0" dirty="0" err="1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时间</a:t>
            </a:r>
            <a:r>
              <a:rPr sz="999" kern="100" spc="0" dirty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：</a:t>
            </a:r>
            <a:fld id="{00869280-5C7E-4D6A-9DC2-C32BD84E2277}" type="datetimeyyyy">
              <a:rPr lang="zh-CN" altLang="en-US" sz="999" kern="100" spc="0" smtClean="0">
                <a:solidFill>
                  <a:srgbClr val="FFFFFF">
                    <a:alpha val="100000"/>
                  </a:srgbClr>
                </a:solidFill>
                <a:latin typeface="Reeji-CloudHeiDa-GB" panose="02010800040101010101" pitchFamily="1" charset="-122"/>
                <a:ea typeface="Reeji-CloudHeiDa-GB" panose="02010800040101010101" pitchFamily="1" charset="-122"/>
              </a:rPr>
              <a:t>2026年</a:t>
            </a:fld>
            <a:endParaRPr sz="999" kern="100" spc="0" dirty="0">
              <a:solidFill>
                <a:srgbClr val="FFFFFF">
                  <a:alpha val="100000"/>
                </a:srgbClr>
              </a:solidFill>
              <a:latin typeface="Reeji-CloudHeiDa-GB" panose="02010800040101010101" pitchFamily="1" charset="-122"/>
              <a:ea typeface="Reeji-CloudHeiDa-GB" panose="02010800040101010101" pitchFamily="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438209" y="690181"/>
            <a:ext cx="1012891" cy="67865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1572" y="4600432"/>
            <a:ext cx="810536" cy="543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941832" y="4600432"/>
            <a:ext cx="810536" cy="543073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53721" y="1198578"/>
            <a:ext cx="381867" cy="3818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-185975" y="3711082"/>
            <a:ext cx="620151" cy="62015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8841987" y="2611781"/>
            <a:ext cx="532774" cy="532774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9">
            <a:alphaModFix/>
          </a:blip>
          <a:stretch>
            <a:fillRect/>
          </a:stretch>
        </p:blipFill>
        <p:spPr>
          <a:xfrm rot="-1800000">
            <a:off x="209883" y="-398097"/>
            <a:ext cx="1367566" cy="1344873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8245655" y="4331234"/>
            <a:ext cx="1192518" cy="1192518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8351763" y="4437342"/>
            <a:ext cx="980448" cy="9804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857919" y="4600432"/>
            <a:ext cx="810536" cy="543073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604054" y="4492586"/>
            <a:ext cx="379382" cy="379382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5C50E79C-625E-468F-AE07-4627F64CF63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111" y="-62820"/>
            <a:ext cx="1642889" cy="6318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图片 42">
            <a:extLst>
              <a:ext uri="{FF2B5EF4-FFF2-40B4-BE49-F238E27FC236}">
                <a16:creationId xmlns:a16="http://schemas.microsoft.com/office/drawing/2014/main" id="{CF1219A2-28DB-4FC6-8879-A256FE663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71" y="0"/>
            <a:ext cx="2069609" cy="796003"/>
          </a:xfrm>
          <a:prstGeom prst="rect">
            <a:avLst/>
          </a:prstGeom>
        </p:spPr>
      </p:pic>
      <p:grpSp>
        <p:nvGrpSpPr>
          <p:cNvPr id="49" name="object 6">
            <a:extLst>
              <a:ext uri="{FF2B5EF4-FFF2-40B4-BE49-F238E27FC236}">
                <a16:creationId xmlns:a16="http://schemas.microsoft.com/office/drawing/2014/main" id="{C77A81A9-4DBF-4832-8C27-AD482AC51C0E}"/>
              </a:ext>
            </a:extLst>
          </p:cNvPr>
          <p:cNvGrpSpPr/>
          <p:nvPr/>
        </p:nvGrpSpPr>
        <p:grpSpPr>
          <a:xfrm>
            <a:off x="673190" y="1130487"/>
            <a:ext cx="2474595" cy="837248"/>
            <a:chOff x="4622920" y="1534409"/>
            <a:chExt cx="3299460" cy="1116330"/>
          </a:xfrm>
        </p:grpSpPr>
        <p:sp>
          <p:nvSpPr>
            <p:cNvPr id="50" name="object 7">
              <a:extLst>
                <a:ext uri="{FF2B5EF4-FFF2-40B4-BE49-F238E27FC236}">
                  <a16:creationId xmlns:a16="http://schemas.microsoft.com/office/drawing/2014/main" id="{B3536BB6-ED44-4BC2-856C-467AD51A1C4C}"/>
                </a:ext>
              </a:extLst>
            </p:cNvPr>
            <p:cNvSpPr/>
            <p:nvPr/>
          </p:nvSpPr>
          <p:spPr>
            <a:xfrm>
              <a:off x="4628000" y="1539489"/>
              <a:ext cx="3289300" cy="1106170"/>
            </a:xfrm>
            <a:custGeom>
              <a:avLst/>
              <a:gdLst/>
              <a:ahLst/>
              <a:cxnLst/>
              <a:rect l="l" t="t" r="r" b="b"/>
              <a:pathLst>
                <a:path w="3289300" h="1106170">
                  <a:moveTo>
                    <a:pt x="3186267" y="1105763"/>
                  </a:moveTo>
                  <a:lnTo>
                    <a:pt x="102425" y="1105763"/>
                  </a:lnTo>
                  <a:lnTo>
                    <a:pt x="95296" y="1105061"/>
                  </a:lnTo>
                  <a:lnTo>
                    <a:pt x="54704" y="1091287"/>
                  </a:lnTo>
                  <a:lnTo>
                    <a:pt x="22473" y="1063028"/>
                  </a:lnTo>
                  <a:lnTo>
                    <a:pt x="3510" y="1024586"/>
                  </a:lnTo>
                  <a:lnTo>
                    <a:pt x="0" y="1003338"/>
                  </a:lnTo>
                  <a:lnTo>
                    <a:pt x="0" y="99614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86267" y="0"/>
                  </a:lnTo>
                  <a:lnTo>
                    <a:pt x="3227670" y="11099"/>
                  </a:lnTo>
                  <a:lnTo>
                    <a:pt x="3261674" y="37197"/>
                  </a:lnTo>
                  <a:lnTo>
                    <a:pt x="3283102" y="74322"/>
                  </a:lnTo>
                  <a:lnTo>
                    <a:pt x="3288692" y="102425"/>
                  </a:lnTo>
                  <a:lnTo>
                    <a:pt x="3288692" y="1003338"/>
                  </a:lnTo>
                  <a:lnTo>
                    <a:pt x="3277592" y="1044740"/>
                  </a:lnTo>
                  <a:lnTo>
                    <a:pt x="3251494" y="1078744"/>
                  </a:lnTo>
                  <a:lnTo>
                    <a:pt x="3214370" y="1100173"/>
                  </a:lnTo>
                  <a:lnTo>
                    <a:pt x="3193395" y="1105061"/>
                  </a:lnTo>
                  <a:lnTo>
                    <a:pt x="3186267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object 8">
              <a:extLst>
                <a:ext uri="{FF2B5EF4-FFF2-40B4-BE49-F238E27FC236}">
                  <a16:creationId xmlns:a16="http://schemas.microsoft.com/office/drawing/2014/main" id="{D917074C-AEE4-4243-905B-BA4D971D2D30}"/>
                </a:ext>
              </a:extLst>
            </p:cNvPr>
            <p:cNvSpPr/>
            <p:nvPr/>
          </p:nvSpPr>
          <p:spPr>
            <a:xfrm>
              <a:off x="4628000" y="1539489"/>
              <a:ext cx="3289300" cy="1106170"/>
            </a:xfrm>
            <a:custGeom>
              <a:avLst/>
              <a:gdLst/>
              <a:ahLst/>
              <a:cxnLst/>
              <a:rect l="l" t="t" r="r" b="b"/>
              <a:pathLst>
                <a:path w="3289300" h="1106170">
                  <a:moveTo>
                    <a:pt x="0" y="99614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79069" y="0"/>
                  </a:lnTo>
                  <a:lnTo>
                    <a:pt x="3186267" y="0"/>
                  </a:lnTo>
                  <a:lnTo>
                    <a:pt x="3193395" y="702"/>
                  </a:lnTo>
                  <a:lnTo>
                    <a:pt x="3200455" y="2106"/>
                  </a:lnTo>
                  <a:lnTo>
                    <a:pt x="3207515" y="3510"/>
                  </a:lnTo>
                  <a:lnTo>
                    <a:pt x="3214370" y="5590"/>
                  </a:lnTo>
                  <a:lnTo>
                    <a:pt x="3221019" y="8344"/>
                  </a:lnTo>
                  <a:lnTo>
                    <a:pt x="3227670" y="11099"/>
                  </a:lnTo>
                  <a:lnTo>
                    <a:pt x="3233987" y="14475"/>
                  </a:lnTo>
                  <a:lnTo>
                    <a:pt x="3239972" y="18474"/>
                  </a:lnTo>
                  <a:lnTo>
                    <a:pt x="3245957" y="22473"/>
                  </a:lnTo>
                  <a:lnTo>
                    <a:pt x="3274216" y="54704"/>
                  </a:lnTo>
                  <a:lnTo>
                    <a:pt x="3280347" y="67672"/>
                  </a:lnTo>
                  <a:lnTo>
                    <a:pt x="3283102" y="74322"/>
                  </a:lnTo>
                  <a:lnTo>
                    <a:pt x="3285181" y="81177"/>
                  </a:lnTo>
                  <a:lnTo>
                    <a:pt x="3286585" y="88236"/>
                  </a:lnTo>
                  <a:lnTo>
                    <a:pt x="3287990" y="95296"/>
                  </a:lnTo>
                  <a:lnTo>
                    <a:pt x="3288692" y="102425"/>
                  </a:lnTo>
                  <a:lnTo>
                    <a:pt x="3288692" y="109623"/>
                  </a:lnTo>
                  <a:lnTo>
                    <a:pt x="3288692" y="996140"/>
                  </a:lnTo>
                  <a:lnTo>
                    <a:pt x="3288692" y="1003338"/>
                  </a:lnTo>
                  <a:lnTo>
                    <a:pt x="3287990" y="1010466"/>
                  </a:lnTo>
                  <a:lnTo>
                    <a:pt x="3286585" y="1017526"/>
                  </a:lnTo>
                  <a:lnTo>
                    <a:pt x="3285181" y="1024586"/>
                  </a:lnTo>
                  <a:lnTo>
                    <a:pt x="3283102" y="1031440"/>
                  </a:lnTo>
                  <a:lnTo>
                    <a:pt x="3280347" y="1038090"/>
                  </a:lnTo>
                  <a:lnTo>
                    <a:pt x="3277592" y="1044740"/>
                  </a:lnTo>
                  <a:lnTo>
                    <a:pt x="3251494" y="1078744"/>
                  </a:lnTo>
                  <a:lnTo>
                    <a:pt x="3239972" y="1087288"/>
                  </a:lnTo>
                  <a:lnTo>
                    <a:pt x="3233987" y="1091287"/>
                  </a:lnTo>
                  <a:lnTo>
                    <a:pt x="3227670" y="1094663"/>
                  </a:lnTo>
                  <a:lnTo>
                    <a:pt x="3221019" y="1097418"/>
                  </a:lnTo>
                  <a:lnTo>
                    <a:pt x="3214370" y="1100173"/>
                  </a:lnTo>
                  <a:lnTo>
                    <a:pt x="3179069" y="1105763"/>
                  </a:lnTo>
                  <a:lnTo>
                    <a:pt x="109623" y="1105763"/>
                  </a:lnTo>
                  <a:lnTo>
                    <a:pt x="67672" y="1097418"/>
                  </a:lnTo>
                  <a:lnTo>
                    <a:pt x="48719" y="1087288"/>
                  </a:lnTo>
                  <a:lnTo>
                    <a:pt x="42734" y="1083289"/>
                  </a:lnTo>
                  <a:lnTo>
                    <a:pt x="18474" y="1057043"/>
                  </a:lnTo>
                  <a:lnTo>
                    <a:pt x="14475" y="1051058"/>
                  </a:lnTo>
                  <a:lnTo>
                    <a:pt x="11099" y="1044740"/>
                  </a:lnTo>
                  <a:lnTo>
                    <a:pt x="8344" y="1038090"/>
                  </a:lnTo>
                  <a:lnTo>
                    <a:pt x="5590" y="1031440"/>
                  </a:lnTo>
                  <a:lnTo>
                    <a:pt x="3510" y="1024586"/>
                  </a:lnTo>
                  <a:lnTo>
                    <a:pt x="2106" y="1017526"/>
                  </a:lnTo>
                  <a:lnTo>
                    <a:pt x="702" y="1010466"/>
                  </a:lnTo>
                  <a:lnTo>
                    <a:pt x="0" y="1003338"/>
                  </a:lnTo>
                  <a:lnTo>
                    <a:pt x="0" y="99614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2" name="object 9">
            <a:extLst>
              <a:ext uri="{FF2B5EF4-FFF2-40B4-BE49-F238E27FC236}">
                <a16:creationId xmlns:a16="http://schemas.microsoft.com/office/drawing/2014/main" id="{8F1C2EF4-67AF-49E5-A771-CA2924C6B0FD}"/>
              </a:ext>
            </a:extLst>
          </p:cNvPr>
          <p:cNvSpPr txBox="1"/>
          <p:nvPr/>
        </p:nvSpPr>
        <p:spPr>
          <a:xfrm>
            <a:off x="855592" y="1271333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01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53" name="object 10">
            <a:extLst>
              <a:ext uri="{FF2B5EF4-FFF2-40B4-BE49-F238E27FC236}">
                <a16:creationId xmlns:a16="http://schemas.microsoft.com/office/drawing/2014/main" id="{A3B928E2-47C8-4B12-A99F-8D82948BE9C7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0802" y="1566832"/>
            <a:ext cx="128687" cy="200181"/>
          </a:xfrm>
          <a:prstGeom prst="rect">
            <a:avLst/>
          </a:prstGeom>
        </p:spPr>
      </p:pic>
      <p:sp>
        <p:nvSpPr>
          <p:cNvPr id="54" name="object 11">
            <a:extLst>
              <a:ext uri="{FF2B5EF4-FFF2-40B4-BE49-F238E27FC236}">
                <a16:creationId xmlns:a16="http://schemas.microsoft.com/office/drawing/2014/main" id="{45ABBB11-7BC2-40D2-A5F5-10339FE58C1E}"/>
              </a:ext>
            </a:extLst>
          </p:cNvPr>
          <p:cNvSpPr txBox="1"/>
          <p:nvPr/>
        </p:nvSpPr>
        <p:spPr>
          <a:xfrm>
            <a:off x="1273939" y="1292781"/>
            <a:ext cx="791528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课程学习目标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5" name="object 12">
            <a:extLst>
              <a:ext uri="{FF2B5EF4-FFF2-40B4-BE49-F238E27FC236}">
                <a16:creationId xmlns:a16="http://schemas.microsoft.com/office/drawing/2014/main" id="{2C8E8E0B-5EA0-47DA-A82D-26D51A8EC02F}"/>
              </a:ext>
            </a:extLst>
          </p:cNvPr>
          <p:cNvSpPr txBox="1"/>
          <p:nvPr/>
        </p:nvSpPr>
        <p:spPr>
          <a:xfrm>
            <a:off x="1273940" y="1535858"/>
            <a:ext cx="172069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明确知识、能力与素质三维目标，掌握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6" name="object 13">
            <a:extLst>
              <a:ext uri="{FF2B5EF4-FFF2-40B4-BE49-F238E27FC236}">
                <a16:creationId xmlns:a16="http://schemas.microsoft.com/office/drawing/2014/main" id="{8B6E0B55-A2BF-4844-A7D6-51734C1FC309}"/>
              </a:ext>
            </a:extLst>
          </p:cNvPr>
          <p:cNvSpPr txBox="1"/>
          <p:nvPr/>
        </p:nvSpPr>
        <p:spPr>
          <a:xfrm>
            <a:off x="1273940" y="1678845"/>
            <a:ext cx="72008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发布核心逻辑。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7" name="object 14">
            <a:extLst>
              <a:ext uri="{FF2B5EF4-FFF2-40B4-BE49-F238E27FC236}">
                <a16:creationId xmlns:a16="http://schemas.microsoft.com/office/drawing/2014/main" id="{264D90E1-B8BE-4645-A202-5EE805587A68}"/>
              </a:ext>
            </a:extLst>
          </p:cNvPr>
          <p:cNvGrpSpPr/>
          <p:nvPr/>
        </p:nvGrpSpPr>
        <p:grpSpPr>
          <a:xfrm>
            <a:off x="3318444" y="1130487"/>
            <a:ext cx="2467451" cy="837248"/>
            <a:chOff x="8149924" y="1534409"/>
            <a:chExt cx="3289935" cy="1116330"/>
          </a:xfrm>
        </p:grpSpPr>
        <p:sp>
          <p:nvSpPr>
            <p:cNvPr id="58" name="object 15">
              <a:extLst>
                <a:ext uri="{FF2B5EF4-FFF2-40B4-BE49-F238E27FC236}">
                  <a16:creationId xmlns:a16="http://schemas.microsoft.com/office/drawing/2014/main" id="{E7D5037E-954C-4EDE-8B36-AC6FBA794D6D}"/>
                </a:ext>
              </a:extLst>
            </p:cNvPr>
            <p:cNvSpPr/>
            <p:nvPr/>
          </p:nvSpPr>
          <p:spPr>
            <a:xfrm>
              <a:off x="8155004" y="1539489"/>
              <a:ext cx="3279775" cy="1106170"/>
            </a:xfrm>
            <a:custGeom>
              <a:avLst/>
              <a:gdLst/>
              <a:ahLst/>
              <a:cxnLst/>
              <a:rect l="l" t="t" r="r" b="b"/>
              <a:pathLst>
                <a:path w="3279775" h="1106170">
                  <a:moveTo>
                    <a:pt x="3176734" y="1105763"/>
                  </a:moveTo>
                  <a:lnTo>
                    <a:pt x="102425" y="1105763"/>
                  </a:lnTo>
                  <a:lnTo>
                    <a:pt x="95296" y="1105061"/>
                  </a:lnTo>
                  <a:lnTo>
                    <a:pt x="54704" y="1091287"/>
                  </a:lnTo>
                  <a:lnTo>
                    <a:pt x="22473" y="1063028"/>
                  </a:lnTo>
                  <a:lnTo>
                    <a:pt x="3510" y="1024586"/>
                  </a:lnTo>
                  <a:lnTo>
                    <a:pt x="0" y="1003338"/>
                  </a:lnTo>
                  <a:lnTo>
                    <a:pt x="0" y="99614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76734" y="0"/>
                  </a:lnTo>
                  <a:lnTo>
                    <a:pt x="3218137" y="11099"/>
                  </a:lnTo>
                  <a:lnTo>
                    <a:pt x="3252141" y="37197"/>
                  </a:lnTo>
                  <a:lnTo>
                    <a:pt x="3273569" y="74322"/>
                  </a:lnTo>
                  <a:lnTo>
                    <a:pt x="3279159" y="102425"/>
                  </a:lnTo>
                  <a:lnTo>
                    <a:pt x="3279159" y="1003338"/>
                  </a:lnTo>
                  <a:lnTo>
                    <a:pt x="3268060" y="1044740"/>
                  </a:lnTo>
                  <a:lnTo>
                    <a:pt x="3241962" y="1078744"/>
                  </a:lnTo>
                  <a:lnTo>
                    <a:pt x="3204837" y="1100173"/>
                  </a:lnTo>
                  <a:lnTo>
                    <a:pt x="3183863" y="1105061"/>
                  </a:lnTo>
                  <a:lnTo>
                    <a:pt x="3176734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object 16">
              <a:extLst>
                <a:ext uri="{FF2B5EF4-FFF2-40B4-BE49-F238E27FC236}">
                  <a16:creationId xmlns:a16="http://schemas.microsoft.com/office/drawing/2014/main" id="{9BDCBDEF-1CCA-4622-9A86-29707F037E2C}"/>
                </a:ext>
              </a:extLst>
            </p:cNvPr>
            <p:cNvSpPr/>
            <p:nvPr/>
          </p:nvSpPr>
          <p:spPr>
            <a:xfrm>
              <a:off x="8155004" y="1539489"/>
              <a:ext cx="3279775" cy="1106170"/>
            </a:xfrm>
            <a:custGeom>
              <a:avLst/>
              <a:gdLst/>
              <a:ahLst/>
              <a:cxnLst/>
              <a:rect l="l" t="t" r="r" b="b"/>
              <a:pathLst>
                <a:path w="3279775" h="1106170">
                  <a:moveTo>
                    <a:pt x="0" y="99614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69536" y="0"/>
                  </a:lnTo>
                  <a:lnTo>
                    <a:pt x="3176734" y="0"/>
                  </a:lnTo>
                  <a:lnTo>
                    <a:pt x="3183863" y="702"/>
                  </a:lnTo>
                  <a:lnTo>
                    <a:pt x="3190922" y="2106"/>
                  </a:lnTo>
                  <a:lnTo>
                    <a:pt x="3197982" y="3510"/>
                  </a:lnTo>
                  <a:lnTo>
                    <a:pt x="3204837" y="5590"/>
                  </a:lnTo>
                  <a:lnTo>
                    <a:pt x="3211487" y="8344"/>
                  </a:lnTo>
                  <a:lnTo>
                    <a:pt x="3218137" y="11099"/>
                  </a:lnTo>
                  <a:lnTo>
                    <a:pt x="3224454" y="14475"/>
                  </a:lnTo>
                  <a:lnTo>
                    <a:pt x="3230439" y="18474"/>
                  </a:lnTo>
                  <a:lnTo>
                    <a:pt x="3236424" y="22473"/>
                  </a:lnTo>
                  <a:lnTo>
                    <a:pt x="3241962" y="27018"/>
                  </a:lnTo>
                  <a:lnTo>
                    <a:pt x="3247051" y="32107"/>
                  </a:lnTo>
                  <a:lnTo>
                    <a:pt x="3252141" y="37197"/>
                  </a:lnTo>
                  <a:lnTo>
                    <a:pt x="3270815" y="67672"/>
                  </a:lnTo>
                  <a:lnTo>
                    <a:pt x="3273569" y="74322"/>
                  </a:lnTo>
                  <a:lnTo>
                    <a:pt x="3279160" y="109623"/>
                  </a:lnTo>
                  <a:lnTo>
                    <a:pt x="3279160" y="996140"/>
                  </a:lnTo>
                  <a:lnTo>
                    <a:pt x="3270815" y="1038090"/>
                  </a:lnTo>
                  <a:lnTo>
                    <a:pt x="3268060" y="1044740"/>
                  </a:lnTo>
                  <a:lnTo>
                    <a:pt x="3247051" y="1073655"/>
                  </a:lnTo>
                  <a:lnTo>
                    <a:pt x="3241962" y="1078744"/>
                  </a:lnTo>
                  <a:lnTo>
                    <a:pt x="3211487" y="1097418"/>
                  </a:lnTo>
                  <a:lnTo>
                    <a:pt x="3204837" y="1100173"/>
                  </a:lnTo>
                  <a:lnTo>
                    <a:pt x="3169536" y="1105763"/>
                  </a:lnTo>
                  <a:lnTo>
                    <a:pt x="109623" y="1105763"/>
                  </a:lnTo>
                  <a:lnTo>
                    <a:pt x="67672" y="1097418"/>
                  </a:lnTo>
                  <a:lnTo>
                    <a:pt x="48719" y="1087288"/>
                  </a:lnTo>
                  <a:lnTo>
                    <a:pt x="42734" y="1083289"/>
                  </a:lnTo>
                  <a:lnTo>
                    <a:pt x="18474" y="1057043"/>
                  </a:lnTo>
                  <a:lnTo>
                    <a:pt x="14475" y="1051058"/>
                  </a:lnTo>
                  <a:lnTo>
                    <a:pt x="11099" y="1044740"/>
                  </a:lnTo>
                  <a:lnTo>
                    <a:pt x="8344" y="1038090"/>
                  </a:lnTo>
                  <a:lnTo>
                    <a:pt x="5590" y="1031440"/>
                  </a:lnTo>
                  <a:lnTo>
                    <a:pt x="3510" y="1024586"/>
                  </a:lnTo>
                  <a:lnTo>
                    <a:pt x="2106" y="1017526"/>
                  </a:lnTo>
                  <a:lnTo>
                    <a:pt x="702" y="1010466"/>
                  </a:lnTo>
                  <a:lnTo>
                    <a:pt x="0" y="1003338"/>
                  </a:lnTo>
                  <a:lnTo>
                    <a:pt x="0" y="99614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0" name="object 17">
            <a:extLst>
              <a:ext uri="{FF2B5EF4-FFF2-40B4-BE49-F238E27FC236}">
                <a16:creationId xmlns:a16="http://schemas.microsoft.com/office/drawing/2014/main" id="{8203BE1B-BAF2-4730-B00A-DE1FCE3DF273}"/>
              </a:ext>
            </a:extLst>
          </p:cNvPr>
          <p:cNvSpPr txBox="1"/>
          <p:nvPr/>
        </p:nvSpPr>
        <p:spPr>
          <a:xfrm>
            <a:off x="3496041" y="1271333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02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61" name="object 18">
            <a:extLst>
              <a:ext uri="{FF2B5EF4-FFF2-40B4-BE49-F238E27FC236}">
                <a16:creationId xmlns:a16="http://schemas.microsoft.com/office/drawing/2014/main" id="{BEBF743F-43CA-4466-A61D-58C90085B5AF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68905" y="1566832"/>
            <a:ext cx="142986" cy="200181"/>
          </a:xfrm>
          <a:prstGeom prst="rect">
            <a:avLst/>
          </a:prstGeom>
        </p:spPr>
      </p:pic>
      <p:sp>
        <p:nvSpPr>
          <p:cNvPr id="62" name="object 19">
            <a:extLst>
              <a:ext uri="{FF2B5EF4-FFF2-40B4-BE49-F238E27FC236}">
                <a16:creationId xmlns:a16="http://schemas.microsoft.com/office/drawing/2014/main" id="{57E9B280-91DC-4EB3-B4EB-8872C22F1926}"/>
              </a:ext>
            </a:extLst>
          </p:cNvPr>
          <p:cNvSpPr txBox="1"/>
          <p:nvPr/>
        </p:nvSpPr>
        <p:spPr>
          <a:xfrm>
            <a:off x="3914389" y="1292781"/>
            <a:ext cx="1720691" cy="4682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项目导入：一刻相册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9100"/>
              </a:lnSpc>
              <a:spcBef>
                <a:spcPts val="518"/>
              </a:spcBef>
            </a:pPr>
            <a:r>
              <a:rPr sz="713" kern="0" spc="-15" dirty="0">
                <a:solidFill>
                  <a:srgbClr val="6A7280"/>
                </a:solidFill>
                <a:latin typeface="微软雅黑"/>
                <a:cs typeface="微软雅黑"/>
              </a:rPr>
              <a:t>解析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AI</a:t>
            </a:r>
            <a:r>
              <a:rPr sz="713" kern="0" spc="-19" dirty="0">
                <a:solidFill>
                  <a:srgbClr val="6A7280"/>
                </a:solidFill>
                <a:latin typeface="微软雅黑"/>
                <a:cs typeface="微软雅黑"/>
              </a:rPr>
              <a:t>影集案例，洞察宝妈与学生群体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的核心需求。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63" name="object 20">
            <a:extLst>
              <a:ext uri="{FF2B5EF4-FFF2-40B4-BE49-F238E27FC236}">
                <a16:creationId xmlns:a16="http://schemas.microsoft.com/office/drawing/2014/main" id="{6073D5A8-2935-4517-99A8-6BF31E6551AB}"/>
              </a:ext>
            </a:extLst>
          </p:cNvPr>
          <p:cNvGrpSpPr/>
          <p:nvPr/>
        </p:nvGrpSpPr>
        <p:grpSpPr>
          <a:xfrm>
            <a:off x="673190" y="2138543"/>
            <a:ext cx="2474595" cy="830104"/>
            <a:chOff x="4622920" y="2878483"/>
            <a:chExt cx="3299460" cy="1106805"/>
          </a:xfrm>
        </p:grpSpPr>
        <p:sp>
          <p:nvSpPr>
            <p:cNvPr id="64" name="object 21">
              <a:extLst>
                <a:ext uri="{FF2B5EF4-FFF2-40B4-BE49-F238E27FC236}">
                  <a16:creationId xmlns:a16="http://schemas.microsoft.com/office/drawing/2014/main" id="{4BA54E34-9F63-41B6-AE38-6308396153FC}"/>
                </a:ext>
              </a:extLst>
            </p:cNvPr>
            <p:cNvSpPr/>
            <p:nvPr/>
          </p:nvSpPr>
          <p:spPr>
            <a:xfrm>
              <a:off x="4628000" y="2883563"/>
              <a:ext cx="3289300" cy="1096645"/>
            </a:xfrm>
            <a:custGeom>
              <a:avLst/>
              <a:gdLst/>
              <a:ahLst/>
              <a:cxnLst/>
              <a:rect l="l" t="t" r="r" b="b"/>
              <a:pathLst>
                <a:path w="3289300" h="1096645">
                  <a:moveTo>
                    <a:pt x="3186267" y="1096230"/>
                  </a:moveTo>
                  <a:lnTo>
                    <a:pt x="102425" y="1096230"/>
                  </a:lnTo>
                  <a:lnTo>
                    <a:pt x="95296" y="1095528"/>
                  </a:lnTo>
                  <a:lnTo>
                    <a:pt x="54704" y="1081754"/>
                  </a:lnTo>
                  <a:lnTo>
                    <a:pt x="22473" y="1053495"/>
                  </a:lnTo>
                  <a:lnTo>
                    <a:pt x="3510" y="1015053"/>
                  </a:lnTo>
                  <a:lnTo>
                    <a:pt x="0" y="993805"/>
                  </a:lnTo>
                  <a:lnTo>
                    <a:pt x="0" y="986607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86267" y="0"/>
                  </a:lnTo>
                  <a:lnTo>
                    <a:pt x="3227670" y="11099"/>
                  </a:lnTo>
                  <a:lnTo>
                    <a:pt x="3261674" y="37197"/>
                  </a:lnTo>
                  <a:lnTo>
                    <a:pt x="3283102" y="74322"/>
                  </a:lnTo>
                  <a:lnTo>
                    <a:pt x="3288692" y="102425"/>
                  </a:lnTo>
                  <a:lnTo>
                    <a:pt x="3288692" y="993805"/>
                  </a:lnTo>
                  <a:lnTo>
                    <a:pt x="3277592" y="1035208"/>
                  </a:lnTo>
                  <a:lnTo>
                    <a:pt x="3251494" y="1069212"/>
                  </a:lnTo>
                  <a:lnTo>
                    <a:pt x="3214370" y="1090640"/>
                  </a:lnTo>
                  <a:lnTo>
                    <a:pt x="3193395" y="1095528"/>
                  </a:lnTo>
                  <a:lnTo>
                    <a:pt x="3186267" y="10962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bject 22">
              <a:extLst>
                <a:ext uri="{FF2B5EF4-FFF2-40B4-BE49-F238E27FC236}">
                  <a16:creationId xmlns:a16="http://schemas.microsoft.com/office/drawing/2014/main" id="{968162D8-5454-487A-BF10-B796F6D7CD0B}"/>
                </a:ext>
              </a:extLst>
            </p:cNvPr>
            <p:cNvSpPr/>
            <p:nvPr/>
          </p:nvSpPr>
          <p:spPr>
            <a:xfrm>
              <a:off x="4628000" y="2883563"/>
              <a:ext cx="3289300" cy="1096645"/>
            </a:xfrm>
            <a:custGeom>
              <a:avLst/>
              <a:gdLst/>
              <a:ahLst/>
              <a:cxnLst/>
              <a:rect l="l" t="t" r="r" b="b"/>
              <a:pathLst>
                <a:path w="3289300" h="1096645">
                  <a:moveTo>
                    <a:pt x="0" y="986607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79069" y="0"/>
                  </a:lnTo>
                  <a:lnTo>
                    <a:pt x="3186267" y="0"/>
                  </a:lnTo>
                  <a:lnTo>
                    <a:pt x="3193395" y="702"/>
                  </a:lnTo>
                  <a:lnTo>
                    <a:pt x="3200455" y="2106"/>
                  </a:lnTo>
                  <a:lnTo>
                    <a:pt x="3207515" y="3510"/>
                  </a:lnTo>
                  <a:lnTo>
                    <a:pt x="3214370" y="5590"/>
                  </a:lnTo>
                  <a:lnTo>
                    <a:pt x="3221019" y="8344"/>
                  </a:lnTo>
                  <a:lnTo>
                    <a:pt x="3227670" y="11099"/>
                  </a:lnTo>
                  <a:lnTo>
                    <a:pt x="3233987" y="14475"/>
                  </a:lnTo>
                  <a:lnTo>
                    <a:pt x="3239972" y="18474"/>
                  </a:lnTo>
                  <a:lnTo>
                    <a:pt x="3245957" y="22473"/>
                  </a:lnTo>
                  <a:lnTo>
                    <a:pt x="3274216" y="54704"/>
                  </a:lnTo>
                  <a:lnTo>
                    <a:pt x="3280347" y="67672"/>
                  </a:lnTo>
                  <a:lnTo>
                    <a:pt x="3283102" y="74322"/>
                  </a:lnTo>
                  <a:lnTo>
                    <a:pt x="3285181" y="81177"/>
                  </a:lnTo>
                  <a:lnTo>
                    <a:pt x="3286585" y="88236"/>
                  </a:lnTo>
                  <a:lnTo>
                    <a:pt x="3287990" y="95296"/>
                  </a:lnTo>
                  <a:lnTo>
                    <a:pt x="3288692" y="102425"/>
                  </a:lnTo>
                  <a:lnTo>
                    <a:pt x="3288692" y="109623"/>
                  </a:lnTo>
                  <a:lnTo>
                    <a:pt x="3288692" y="986607"/>
                  </a:lnTo>
                  <a:lnTo>
                    <a:pt x="3288692" y="993805"/>
                  </a:lnTo>
                  <a:lnTo>
                    <a:pt x="3287990" y="1000934"/>
                  </a:lnTo>
                  <a:lnTo>
                    <a:pt x="3286585" y="1007994"/>
                  </a:lnTo>
                  <a:lnTo>
                    <a:pt x="3285181" y="1015053"/>
                  </a:lnTo>
                  <a:lnTo>
                    <a:pt x="3283102" y="1021908"/>
                  </a:lnTo>
                  <a:lnTo>
                    <a:pt x="3280347" y="1028558"/>
                  </a:lnTo>
                  <a:lnTo>
                    <a:pt x="3277592" y="1035208"/>
                  </a:lnTo>
                  <a:lnTo>
                    <a:pt x="3251494" y="1069212"/>
                  </a:lnTo>
                  <a:lnTo>
                    <a:pt x="3239972" y="1077755"/>
                  </a:lnTo>
                  <a:lnTo>
                    <a:pt x="3233987" y="1081754"/>
                  </a:lnTo>
                  <a:lnTo>
                    <a:pt x="3227670" y="1085131"/>
                  </a:lnTo>
                  <a:lnTo>
                    <a:pt x="3221019" y="1087886"/>
                  </a:lnTo>
                  <a:lnTo>
                    <a:pt x="3214370" y="1090640"/>
                  </a:lnTo>
                  <a:lnTo>
                    <a:pt x="3207515" y="1092720"/>
                  </a:lnTo>
                  <a:lnTo>
                    <a:pt x="3200455" y="1094124"/>
                  </a:lnTo>
                  <a:lnTo>
                    <a:pt x="3193395" y="1095528"/>
                  </a:lnTo>
                  <a:lnTo>
                    <a:pt x="3186267" y="1096230"/>
                  </a:lnTo>
                  <a:lnTo>
                    <a:pt x="3179069" y="1096230"/>
                  </a:lnTo>
                  <a:lnTo>
                    <a:pt x="109623" y="1096230"/>
                  </a:lnTo>
                  <a:lnTo>
                    <a:pt x="102425" y="1096230"/>
                  </a:lnTo>
                  <a:lnTo>
                    <a:pt x="95296" y="1095528"/>
                  </a:lnTo>
                  <a:lnTo>
                    <a:pt x="88236" y="1094124"/>
                  </a:lnTo>
                  <a:lnTo>
                    <a:pt x="81177" y="1092720"/>
                  </a:lnTo>
                  <a:lnTo>
                    <a:pt x="74322" y="1090640"/>
                  </a:lnTo>
                  <a:lnTo>
                    <a:pt x="67672" y="1087886"/>
                  </a:lnTo>
                  <a:lnTo>
                    <a:pt x="61022" y="1085131"/>
                  </a:lnTo>
                  <a:lnTo>
                    <a:pt x="54704" y="1081754"/>
                  </a:lnTo>
                  <a:lnTo>
                    <a:pt x="48719" y="1077755"/>
                  </a:lnTo>
                  <a:lnTo>
                    <a:pt x="42734" y="1073756"/>
                  </a:lnTo>
                  <a:lnTo>
                    <a:pt x="14475" y="1041526"/>
                  </a:lnTo>
                  <a:lnTo>
                    <a:pt x="8344" y="1028558"/>
                  </a:lnTo>
                  <a:lnTo>
                    <a:pt x="5590" y="1021908"/>
                  </a:lnTo>
                  <a:lnTo>
                    <a:pt x="3510" y="1015053"/>
                  </a:lnTo>
                  <a:lnTo>
                    <a:pt x="2106" y="1007994"/>
                  </a:lnTo>
                  <a:lnTo>
                    <a:pt x="702" y="1000934"/>
                  </a:lnTo>
                  <a:lnTo>
                    <a:pt x="0" y="993805"/>
                  </a:lnTo>
                  <a:lnTo>
                    <a:pt x="0" y="98660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66" name="object 23">
            <a:extLst>
              <a:ext uri="{FF2B5EF4-FFF2-40B4-BE49-F238E27FC236}">
                <a16:creationId xmlns:a16="http://schemas.microsoft.com/office/drawing/2014/main" id="{FD2394DB-A26F-4050-A247-57CF1D0B0889}"/>
              </a:ext>
            </a:extLst>
          </p:cNvPr>
          <p:cNvSpPr txBox="1"/>
          <p:nvPr/>
        </p:nvSpPr>
        <p:spPr>
          <a:xfrm>
            <a:off x="855592" y="2279388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03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67" name="object 24">
            <a:extLst>
              <a:ext uri="{FF2B5EF4-FFF2-40B4-BE49-F238E27FC236}">
                <a16:creationId xmlns:a16="http://schemas.microsoft.com/office/drawing/2014/main" id="{192AD698-117C-4964-BD96-2D47449E4A86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3652" y="2574887"/>
            <a:ext cx="142986" cy="200181"/>
          </a:xfrm>
          <a:prstGeom prst="rect">
            <a:avLst/>
          </a:prstGeom>
        </p:spPr>
      </p:pic>
      <p:sp>
        <p:nvSpPr>
          <p:cNvPr id="68" name="object 25">
            <a:extLst>
              <a:ext uri="{FF2B5EF4-FFF2-40B4-BE49-F238E27FC236}">
                <a16:creationId xmlns:a16="http://schemas.microsoft.com/office/drawing/2014/main" id="{D865F425-2430-446E-9614-EA6CE04F826A}"/>
              </a:ext>
            </a:extLst>
          </p:cNvPr>
          <p:cNvSpPr txBox="1"/>
          <p:nvPr/>
        </p:nvSpPr>
        <p:spPr>
          <a:xfrm>
            <a:off x="1273939" y="2300838"/>
            <a:ext cx="1177290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官方网站与应用商店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69" name="object 26">
            <a:extLst>
              <a:ext uri="{FF2B5EF4-FFF2-40B4-BE49-F238E27FC236}">
                <a16:creationId xmlns:a16="http://schemas.microsoft.com/office/drawing/2014/main" id="{BD525C86-BA5F-40FD-A6FB-A5A52A76A2D3}"/>
              </a:ext>
            </a:extLst>
          </p:cNvPr>
          <p:cNvSpPr txBox="1"/>
          <p:nvPr/>
        </p:nvSpPr>
        <p:spPr>
          <a:xfrm>
            <a:off x="1273940" y="2543913"/>
            <a:ext cx="172069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详解官网权威阵地属性与主流应用商店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70" name="object 27">
            <a:extLst>
              <a:ext uri="{FF2B5EF4-FFF2-40B4-BE49-F238E27FC236}">
                <a16:creationId xmlns:a16="http://schemas.microsoft.com/office/drawing/2014/main" id="{A8B5B03A-3C75-4FF0-9551-9A678266F533}"/>
              </a:ext>
            </a:extLst>
          </p:cNvPr>
          <p:cNvSpPr txBox="1"/>
          <p:nvPr/>
        </p:nvSpPr>
        <p:spPr>
          <a:xfrm>
            <a:off x="1273940" y="2679751"/>
            <a:ext cx="51958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分发规则。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1" name="object 28">
            <a:extLst>
              <a:ext uri="{FF2B5EF4-FFF2-40B4-BE49-F238E27FC236}">
                <a16:creationId xmlns:a16="http://schemas.microsoft.com/office/drawing/2014/main" id="{6AC6F41B-F0B3-405B-9525-91CFA6CE776A}"/>
              </a:ext>
            </a:extLst>
          </p:cNvPr>
          <p:cNvGrpSpPr/>
          <p:nvPr/>
        </p:nvGrpSpPr>
        <p:grpSpPr>
          <a:xfrm>
            <a:off x="3318444" y="2138543"/>
            <a:ext cx="2467451" cy="830104"/>
            <a:chOff x="8149924" y="2878483"/>
            <a:chExt cx="3289935" cy="1106805"/>
          </a:xfrm>
        </p:grpSpPr>
        <p:sp>
          <p:nvSpPr>
            <p:cNvPr id="72" name="object 29">
              <a:extLst>
                <a:ext uri="{FF2B5EF4-FFF2-40B4-BE49-F238E27FC236}">
                  <a16:creationId xmlns:a16="http://schemas.microsoft.com/office/drawing/2014/main" id="{E3B4376A-0099-4969-A748-1567F924E50E}"/>
                </a:ext>
              </a:extLst>
            </p:cNvPr>
            <p:cNvSpPr/>
            <p:nvPr/>
          </p:nvSpPr>
          <p:spPr>
            <a:xfrm>
              <a:off x="8155004" y="2883563"/>
              <a:ext cx="3279775" cy="1096645"/>
            </a:xfrm>
            <a:custGeom>
              <a:avLst/>
              <a:gdLst/>
              <a:ahLst/>
              <a:cxnLst/>
              <a:rect l="l" t="t" r="r" b="b"/>
              <a:pathLst>
                <a:path w="3279775" h="1096645">
                  <a:moveTo>
                    <a:pt x="3176734" y="1096230"/>
                  </a:moveTo>
                  <a:lnTo>
                    <a:pt x="102425" y="1096230"/>
                  </a:lnTo>
                  <a:lnTo>
                    <a:pt x="95296" y="1095528"/>
                  </a:lnTo>
                  <a:lnTo>
                    <a:pt x="54704" y="1081754"/>
                  </a:lnTo>
                  <a:lnTo>
                    <a:pt x="22473" y="1053495"/>
                  </a:lnTo>
                  <a:lnTo>
                    <a:pt x="3510" y="1015053"/>
                  </a:lnTo>
                  <a:lnTo>
                    <a:pt x="0" y="993805"/>
                  </a:lnTo>
                  <a:lnTo>
                    <a:pt x="0" y="986607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76734" y="0"/>
                  </a:lnTo>
                  <a:lnTo>
                    <a:pt x="3218137" y="11099"/>
                  </a:lnTo>
                  <a:lnTo>
                    <a:pt x="3252141" y="37197"/>
                  </a:lnTo>
                  <a:lnTo>
                    <a:pt x="3273569" y="74322"/>
                  </a:lnTo>
                  <a:lnTo>
                    <a:pt x="3279159" y="102425"/>
                  </a:lnTo>
                  <a:lnTo>
                    <a:pt x="3279159" y="993805"/>
                  </a:lnTo>
                  <a:lnTo>
                    <a:pt x="3268060" y="1035208"/>
                  </a:lnTo>
                  <a:lnTo>
                    <a:pt x="3241962" y="1069212"/>
                  </a:lnTo>
                  <a:lnTo>
                    <a:pt x="3204837" y="1090640"/>
                  </a:lnTo>
                  <a:lnTo>
                    <a:pt x="3183863" y="1095528"/>
                  </a:lnTo>
                  <a:lnTo>
                    <a:pt x="3176734" y="10962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object 30">
              <a:extLst>
                <a:ext uri="{FF2B5EF4-FFF2-40B4-BE49-F238E27FC236}">
                  <a16:creationId xmlns:a16="http://schemas.microsoft.com/office/drawing/2014/main" id="{221F6FB2-FB49-4386-B6C4-CCF60F63EE73}"/>
                </a:ext>
              </a:extLst>
            </p:cNvPr>
            <p:cNvSpPr/>
            <p:nvPr/>
          </p:nvSpPr>
          <p:spPr>
            <a:xfrm>
              <a:off x="8155004" y="2883563"/>
              <a:ext cx="3279775" cy="1096645"/>
            </a:xfrm>
            <a:custGeom>
              <a:avLst/>
              <a:gdLst/>
              <a:ahLst/>
              <a:cxnLst/>
              <a:rect l="l" t="t" r="r" b="b"/>
              <a:pathLst>
                <a:path w="3279775" h="1096645">
                  <a:moveTo>
                    <a:pt x="0" y="986607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69536" y="0"/>
                  </a:lnTo>
                  <a:lnTo>
                    <a:pt x="3176734" y="0"/>
                  </a:lnTo>
                  <a:lnTo>
                    <a:pt x="3183863" y="702"/>
                  </a:lnTo>
                  <a:lnTo>
                    <a:pt x="3190922" y="2106"/>
                  </a:lnTo>
                  <a:lnTo>
                    <a:pt x="3197982" y="3510"/>
                  </a:lnTo>
                  <a:lnTo>
                    <a:pt x="3204837" y="5590"/>
                  </a:lnTo>
                  <a:lnTo>
                    <a:pt x="3211487" y="8344"/>
                  </a:lnTo>
                  <a:lnTo>
                    <a:pt x="3218137" y="11099"/>
                  </a:lnTo>
                  <a:lnTo>
                    <a:pt x="3224454" y="14475"/>
                  </a:lnTo>
                  <a:lnTo>
                    <a:pt x="3230439" y="18474"/>
                  </a:lnTo>
                  <a:lnTo>
                    <a:pt x="3236424" y="22473"/>
                  </a:lnTo>
                  <a:lnTo>
                    <a:pt x="3241962" y="27018"/>
                  </a:lnTo>
                  <a:lnTo>
                    <a:pt x="3247051" y="32107"/>
                  </a:lnTo>
                  <a:lnTo>
                    <a:pt x="3252141" y="37197"/>
                  </a:lnTo>
                  <a:lnTo>
                    <a:pt x="3270815" y="67672"/>
                  </a:lnTo>
                  <a:lnTo>
                    <a:pt x="3273569" y="74322"/>
                  </a:lnTo>
                  <a:lnTo>
                    <a:pt x="3279160" y="109623"/>
                  </a:lnTo>
                  <a:lnTo>
                    <a:pt x="3279160" y="986607"/>
                  </a:lnTo>
                  <a:lnTo>
                    <a:pt x="3270815" y="1028558"/>
                  </a:lnTo>
                  <a:lnTo>
                    <a:pt x="3268060" y="1035208"/>
                  </a:lnTo>
                  <a:lnTo>
                    <a:pt x="3247051" y="1064122"/>
                  </a:lnTo>
                  <a:lnTo>
                    <a:pt x="3241962" y="1069212"/>
                  </a:lnTo>
                  <a:lnTo>
                    <a:pt x="3236424" y="1073756"/>
                  </a:lnTo>
                  <a:lnTo>
                    <a:pt x="3230440" y="1077755"/>
                  </a:lnTo>
                  <a:lnTo>
                    <a:pt x="3224455" y="1081754"/>
                  </a:lnTo>
                  <a:lnTo>
                    <a:pt x="3218137" y="1085131"/>
                  </a:lnTo>
                  <a:lnTo>
                    <a:pt x="3211487" y="1087886"/>
                  </a:lnTo>
                  <a:lnTo>
                    <a:pt x="3204837" y="1090640"/>
                  </a:lnTo>
                  <a:lnTo>
                    <a:pt x="3197982" y="1092720"/>
                  </a:lnTo>
                  <a:lnTo>
                    <a:pt x="3190922" y="1094124"/>
                  </a:lnTo>
                  <a:lnTo>
                    <a:pt x="3183863" y="1095528"/>
                  </a:lnTo>
                  <a:lnTo>
                    <a:pt x="3176734" y="1096230"/>
                  </a:lnTo>
                  <a:lnTo>
                    <a:pt x="3169536" y="1096230"/>
                  </a:lnTo>
                  <a:lnTo>
                    <a:pt x="109623" y="1096230"/>
                  </a:lnTo>
                  <a:lnTo>
                    <a:pt x="102425" y="1096230"/>
                  </a:lnTo>
                  <a:lnTo>
                    <a:pt x="95296" y="1095528"/>
                  </a:lnTo>
                  <a:lnTo>
                    <a:pt x="88236" y="1094124"/>
                  </a:lnTo>
                  <a:lnTo>
                    <a:pt x="81177" y="1092720"/>
                  </a:lnTo>
                  <a:lnTo>
                    <a:pt x="74322" y="1090640"/>
                  </a:lnTo>
                  <a:lnTo>
                    <a:pt x="67672" y="1087886"/>
                  </a:lnTo>
                  <a:lnTo>
                    <a:pt x="61022" y="1085131"/>
                  </a:lnTo>
                  <a:lnTo>
                    <a:pt x="54704" y="1081754"/>
                  </a:lnTo>
                  <a:lnTo>
                    <a:pt x="48719" y="1077755"/>
                  </a:lnTo>
                  <a:lnTo>
                    <a:pt x="42734" y="1073756"/>
                  </a:lnTo>
                  <a:lnTo>
                    <a:pt x="14475" y="1041526"/>
                  </a:lnTo>
                  <a:lnTo>
                    <a:pt x="8344" y="1028558"/>
                  </a:lnTo>
                  <a:lnTo>
                    <a:pt x="5590" y="1021908"/>
                  </a:lnTo>
                  <a:lnTo>
                    <a:pt x="3510" y="1015053"/>
                  </a:lnTo>
                  <a:lnTo>
                    <a:pt x="2106" y="1007994"/>
                  </a:lnTo>
                  <a:lnTo>
                    <a:pt x="702" y="1000934"/>
                  </a:lnTo>
                  <a:lnTo>
                    <a:pt x="0" y="993805"/>
                  </a:lnTo>
                  <a:lnTo>
                    <a:pt x="0" y="986607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74" name="object 31">
            <a:extLst>
              <a:ext uri="{FF2B5EF4-FFF2-40B4-BE49-F238E27FC236}">
                <a16:creationId xmlns:a16="http://schemas.microsoft.com/office/drawing/2014/main" id="{DB3E15A5-4E3B-4415-8C98-800649E3D5B8}"/>
              </a:ext>
            </a:extLst>
          </p:cNvPr>
          <p:cNvSpPr txBox="1"/>
          <p:nvPr/>
        </p:nvSpPr>
        <p:spPr>
          <a:xfrm>
            <a:off x="3496041" y="2279388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04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75" name="object 32">
            <a:extLst>
              <a:ext uri="{FF2B5EF4-FFF2-40B4-BE49-F238E27FC236}">
                <a16:creationId xmlns:a16="http://schemas.microsoft.com/office/drawing/2014/main" id="{1DCEF524-D851-40DB-A35B-01A584DEFF1D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76054" y="2574887"/>
            <a:ext cx="128687" cy="200181"/>
          </a:xfrm>
          <a:prstGeom prst="rect">
            <a:avLst/>
          </a:prstGeom>
        </p:spPr>
      </p:pic>
      <p:sp>
        <p:nvSpPr>
          <p:cNvPr id="76" name="object 33">
            <a:extLst>
              <a:ext uri="{FF2B5EF4-FFF2-40B4-BE49-F238E27FC236}">
                <a16:creationId xmlns:a16="http://schemas.microsoft.com/office/drawing/2014/main" id="{DB0900E8-868E-46D0-A98E-1383173CBE26}"/>
              </a:ext>
            </a:extLst>
          </p:cNvPr>
          <p:cNvSpPr txBox="1"/>
          <p:nvPr/>
        </p:nvSpPr>
        <p:spPr>
          <a:xfrm>
            <a:off x="3914389" y="2300837"/>
            <a:ext cx="1720691" cy="46955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三类核心推广策略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13199"/>
              </a:lnSpc>
              <a:spcBef>
                <a:spcPts val="574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深度剖析信息流广告、搜索竞价与线下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推广实战技巧。</a:t>
            </a:r>
            <a:endParaRPr sz="7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7" name="object 34">
            <a:extLst>
              <a:ext uri="{FF2B5EF4-FFF2-40B4-BE49-F238E27FC236}">
                <a16:creationId xmlns:a16="http://schemas.microsoft.com/office/drawing/2014/main" id="{A43B4F91-30FE-43E5-87E4-E83133E6CB33}"/>
              </a:ext>
            </a:extLst>
          </p:cNvPr>
          <p:cNvGrpSpPr/>
          <p:nvPr/>
        </p:nvGrpSpPr>
        <p:grpSpPr>
          <a:xfrm>
            <a:off x="673190" y="3139449"/>
            <a:ext cx="2474595" cy="837248"/>
            <a:chOff x="4622920" y="4213025"/>
            <a:chExt cx="3299460" cy="1116330"/>
          </a:xfrm>
        </p:grpSpPr>
        <p:sp>
          <p:nvSpPr>
            <p:cNvPr id="78" name="object 35">
              <a:extLst>
                <a:ext uri="{FF2B5EF4-FFF2-40B4-BE49-F238E27FC236}">
                  <a16:creationId xmlns:a16="http://schemas.microsoft.com/office/drawing/2014/main" id="{725DD17E-5DFF-4038-B571-C15F48D32882}"/>
                </a:ext>
              </a:extLst>
            </p:cNvPr>
            <p:cNvSpPr/>
            <p:nvPr/>
          </p:nvSpPr>
          <p:spPr>
            <a:xfrm>
              <a:off x="4628000" y="4218105"/>
              <a:ext cx="3289300" cy="1106170"/>
            </a:xfrm>
            <a:custGeom>
              <a:avLst/>
              <a:gdLst/>
              <a:ahLst/>
              <a:cxnLst/>
              <a:rect l="l" t="t" r="r" b="b"/>
              <a:pathLst>
                <a:path w="3289300" h="1106170">
                  <a:moveTo>
                    <a:pt x="3186267" y="1105763"/>
                  </a:moveTo>
                  <a:lnTo>
                    <a:pt x="102425" y="1105763"/>
                  </a:lnTo>
                  <a:lnTo>
                    <a:pt x="95296" y="1105061"/>
                  </a:lnTo>
                  <a:lnTo>
                    <a:pt x="54704" y="1091287"/>
                  </a:lnTo>
                  <a:lnTo>
                    <a:pt x="22473" y="1063028"/>
                  </a:lnTo>
                  <a:lnTo>
                    <a:pt x="3510" y="1024586"/>
                  </a:lnTo>
                  <a:lnTo>
                    <a:pt x="0" y="1003338"/>
                  </a:lnTo>
                  <a:lnTo>
                    <a:pt x="0" y="996140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90"/>
                  </a:lnTo>
                  <a:lnTo>
                    <a:pt x="102425" y="0"/>
                  </a:lnTo>
                  <a:lnTo>
                    <a:pt x="3186267" y="0"/>
                  </a:lnTo>
                  <a:lnTo>
                    <a:pt x="3227670" y="11099"/>
                  </a:lnTo>
                  <a:lnTo>
                    <a:pt x="3261674" y="37197"/>
                  </a:lnTo>
                  <a:lnTo>
                    <a:pt x="3283102" y="74322"/>
                  </a:lnTo>
                  <a:lnTo>
                    <a:pt x="3288692" y="102425"/>
                  </a:lnTo>
                  <a:lnTo>
                    <a:pt x="3288692" y="1003338"/>
                  </a:lnTo>
                  <a:lnTo>
                    <a:pt x="3277592" y="1044740"/>
                  </a:lnTo>
                  <a:lnTo>
                    <a:pt x="3251494" y="1078744"/>
                  </a:lnTo>
                  <a:lnTo>
                    <a:pt x="3214370" y="1100173"/>
                  </a:lnTo>
                  <a:lnTo>
                    <a:pt x="3193395" y="1105061"/>
                  </a:lnTo>
                  <a:lnTo>
                    <a:pt x="3186267" y="11057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bject 36">
              <a:extLst>
                <a:ext uri="{FF2B5EF4-FFF2-40B4-BE49-F238E27FC236}">
                  <a16:creationId xmlns:a16="http://schemas.microsoft.com/office/drawing/2014/main" id="{F92F7AEC-8BEC-4991-9972-D2FC27823AAF}"/>
                </a:ext>
              </a:extLst>
            </p:cNvPr>
            <p:cNvSpPr/>
            <p:nvPr/>
          </p:nvSpPr>
          <p:spPr>
            <a:xfrm>
              <a:off x="4628000" y="4218105"/>
              <a:ext cx="3289300" cy="1106170"/>
            </a:xfrm>
            <a:custGeom>
              <a:avLst/>
              <a:gdLst/>
              <a:ahLst/>
              <a:cxnLst/>
              <a:rect l="l" t="t" r="r" b="b"/>
              <a:pathLst>
                <a:path w="3289300" h="1106170">
                  <a:moveTo>
                    <a:pt x="0" y="996140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14475" y="54704"/>
                  </a:lnTo>
                  <a:lnTo>
                    <a:pt x="18474" y="48719"/>
                  </a:lnTo>
                  <a:lnTo>
                    <a:pt x="22473" y="42734"/>
                  </a:lnTo>
                  <a:lnTo>
                    <a:pt x="48719" y="18474"/>
                  </a:lnTo>
                  <a:lnTo>
                    <a:pt x="54704" y="14475"/>
                  </a:lnTo>
                  <a:lnTo>
                    <a:pt x="95296" y="702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3179069" y="0"/>
                  </a:lnTo>
                  <a:lnTo>
                    <a:pt x="3186267" y="0"/>
                  </a:lnTo>
                  <a:lnTo>
                    <a:pt x="3193395" y="702"/>
                  </a:lnTo>
                  <a:lnTo>
                    <a:pt x="3200455" y="2106"/>
                  </a:lnTo>
                  <a:lnTo>
                    <a:pt x="3207515" y="3510"/>
                  </a:lnTo>
                  <a:lnTo>
                    <a:pt x="3214370" y="5590"/>
                  </a:lnTo>
                  <a:lnTo>
                    <a:pt x="3221019" y="8344"/>
                  </a:lnTo>
                  <a:lnTo>
                    <a:pt x="3227670" y="11099"/>
                  </a:lnTo>
                  <a:lnTo>
                    <a:pt x="3233987" y="14475"/>
                  </a:lnTo>
                  <a:lnTo>
                    <a:pt x="3239972" y="18474"/>
                  </a:lnTo>
                  <a:lnTo>
                    <a:pt x="3245957" y="22473"/>
                  </a:lnTo>
                  <a:lnTo>
                    <a:pt x="3274216" y="54704"/>
                  </a:lnTo>
                  <a:lnTo>
                    <a:pt x="3280347" y="67672"/>
                  </a:lnTo>
                  <a:lnTo>
                    <a:pt x="3283102" y="74322"/>
                  </a:lnTo>
                  <a:lnTo>
                    <a:pt x="3285181" y="81177"/>
                  </a:lnTo>
                  <a:lnTo>
                    <a:pt x="3286585" y="88236"/>
                  </a:lnTo>
                  <a:lnTo>
                    <a:pt x="3287990" y="95296"/>
                  </a:lnTo>
                  <a:lnTo>
                    <a:pt x="3288692" y="102425"/>
                  </a:lnTo>
                  <a:lnTo>
                    <a:pt x="3288692" y="109623"/>
                  </a:lnTo>
                  <a:lnTo>
                    <a:pt x="3288692" y="996140"/>
                  </a:lnTo>
                  <a:lnTo>
                    <a:pt x="3288692" y="1003338"/>
                  </a:lnTo>
                  <a:lnTo>
                    <a:pt x="3287990" y="1010466"/>
                  </a:lnTo>
                  <a:lnTo>
                    <a:pt x="3286585" y="1017526"/>
                  </a:lnTo>
                  <a:lnTo>
                    <a:pt x="3285181" y="1024586"/>
                  </a:lnTo>
                  <a:lnTo>
                    <a:pt x="3283102" y="1031440"/>
                  </a:lnTo>
                  <a:lnTo>
                    <a:pt x="3280347" y="1038090"/>
                  </a:lnTo>
                  <a:lnTo>
                    <a:pt x="3277592" y="1044740"/>
                  </a:lnTo>
                  <a:lnTo>
                    <a:pt x="3251494" y="1078744"/>
                  </a:lnTo>
                  <a:lnTo>
                    <a:pt x="3239972" y="1087288"/>
                  </a:lnTo>
                  <a:lnTo>
                    <a:pt x="3233987" y="1091287"/>
                  </a:lnTo>
                  <a:lnTo>
                    <a:pt x="3227670" y="1094663"/>
                  </a:lnTo>
                  <a:lnTo>
                    <a:pt x="3221019" y="1097418"/>
                  </a:lnTo>
                  <a:lnTo>
                    <a:pt x="3214370" y="1100173"/>
                  </a:lnTo>
                  <a:lnTo>
                    <a:pt x="3179069" y="1105763"/>
                  </a:lnTo>
                  <a:lnTo>
                    <a:pt x="109623" y="1105763"/>
                  </a:lnTo>
                  <a:lnTo>
                    <a:pt x="67672" y="1097418"/>
                  </a:lnTo>
                  <a:lnTo>
                    <a:pt x="48719" y="1087288"/>
                  </a:lnTo>
                  <a:lnTo>
                    <a:pt x="42734" y="1083289"/>
                  </a:lnTo>
                  <a:lnTo>
                    <a:pt x="18474" y="1057043"/>
                  </a:lnTo>
                  <a:lnTo>
                    <a:pt x="14475" y="1051058"/>
                  </a:lnTo>
                  <a:lnTo>
                    <a:pt x="11099" y="1044740"/>
                  </a:lnTo>
                  <a:lnTo>
                    <a:pt x="8344" y="1038090"/>
                  </a:lnTo>
                  <a:lnTo>
                    <a:pt x="5590" y="1031440"/>
                  </a:lnTo>
                  <a:lnTo>
                    <a:pt x="3510" y="1024586"/>
                  </a:lnTo>
                  <a:lnTo>
                    <a:pt x="2106" y="1017526"/>
                  </a:lnTo>
                  <a:lnTo>
                    <a:pt x="702" y="1010466"/>
                  </a:lnTo>
                  <a:lnTo>
                    <a:pt x="0" y="1003338"/>
                  </a:lnTo>
                  <a:lnTo>
                    <a:pt x="0" y="996140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0" name="object 37">
            <a:extLst>
              <a:ext uri="{FF2B5EF4-FFF2-40B4-BE49-F238E27FC236}">
                <a16:creationId xmlns:a16="http://schemas.microsoft.com/office/drawing/2014/main" id="{576B8DDB-B5D8-4FF3-855B-C11C73109A41}"/>
              </a:ext>
            </a:extLst>
          </p:cNvPr>
          <p:cNvSpPr txBox="1"/>
          <p:nvPr/>
        </p:nvSpPr>
        <p:spPr>
          <a:xfrm>
            <a:off x="855592" y="3280295"/>
            <a:ext cx="283845" cy="25782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613" b="1" kern="0" spc="-19" dirty="0">
                <a:solidFill>
                  <a:srgbClr val="DAE9FE"/>
                </a:solidFill>
                <a:latin typeface="微软雅黑"/>
                <a:cs typeface="微软雅黑"/>
              </a:rPr>
              <a:t>05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81" name="object 38">
            <a:extLst>
              <a:ext uri="{FF2B5EF4-FFF2-40B4-BE49-F238E27FC236}">
                <a16:creationId xmlns:a16="http://schemas.microsoft.com/office/drawing/2014/main" id="{F0308CBC-F2A9-4ABA-AD4F-E9303729D96D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30802" y="3575794"/>
            <a:ext cx="128687" cy="200181"/>
          </a:xfrm>
          <a:prstGeom prst="rect">
            <a:avLst/>
          </a:prstGeom>
        </p:spPr>
      </p:pic>
      <p:sp>
        <p:nvSpPr>
          <p:cNvPr id="82" name="object 39">
            <a:extLst>
              <a:ext uri="{FF2B5EF4-FFF2-40B4-BE49-F238E27FC236}">
                <a16:creationId xmlns:a16="http://schemas.microsoft.com/office/drawing/2014/main" id="{5011F7D3-2414-4F6D-B641-3EC791CFEB87}"/>
              </a:ext>
            </a:extLst>
          </p:cNvPr>
          <p:cNvSpPr txBox="1"/>
          <p:nvPr/>
        </p:nvSpPr>
        <p:spPr>
          <a:xfrm>
            <a:off x="1273939" y="3301744"/>
            <a:ext cx="920115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商业验证与思考</a:t>
            </a:r>
            <a:endParaRPr sz="1013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83" name="object 40">
            <a:extLst>
              <a:ext uri="{FF2B5EF4-FFF2-40B4-BE49-F238E27FC236}">
                <a16:creationId xmlns:a16="http://schemas.microsoft.com/office/drawing/2014/main" id="{7E33BA09-4D92-4741-B8E3-780CCB4395FA}"/>
              </a:ext>
            </a:extLst>
          </p:cNvPr>
          <p:cNvSpPr txBox="1"/>
          <p:nvPr/>
        </p:nvSpPr>
        <p:spPr>
          <a:xfrm>
            <a:off x="1273940" y="3521943"/>
            <a:ext cx="1720691" cy="2598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9100"/>
              </a:lnSpc>
              <a:spcBef>
                <a:spcPts val="75"/>
              </a:spcBef>
            </a:pPr>
            <a:r>
              <a:rPr sz="713" kern="0" spc="-4" dirty="0">
                <a:solidFill>
                  <a:srgbClr val="6A7280"/>
                </a:solidFill>
                <a:latin typeface="微软雅黑"/>
                <a:cs typeface="微软雅黑"/>
              </a:rPr>
              <a:t>数据驱动产品迭代，探讨差异化竞争与</a:t>
            </a: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运营复盘。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946" y="1015205"/>
            <a:ext cx="8007668" cy="14764"/>
          </a:xfrm>
          <a:custGeom>
            <a:avLst/>
            <a:gdLst/>
            <a:ahLst/>
            <a:cxnLst/>
            <a:rect l="l" t="t" r="r" b="b"/>
            <a:pathLst>
              <a:path w="10676890" h="19684">
                <a:moveTo>
                  <a:pt x="10676334" y="19064"/>
                </a:moveTo>
                <a:lnTo>
                  <a:pt x="0" y="19064"/>
                </a:lnTo>
                <a:lnTo>
                  <a:pt x="0" y="0"/>
                </a:lnTo>
                <a:lnTo>
                  <a:pt x="10676334" y="0"/>
                </a:lnTo>
                <a:lnTo>
                  <a:pt x="10676334" y="19064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62421" y="236412"/>
            <a:ext cx="1700213" cy="60343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9525">
              <a:spcBef>
                <a:spcPts val="840"/>
              </a:spcBef>
            </a:pPr>
            <a:r>
              <a:rPr sz="1950" b="1" spc="-8" dirty="0">
                <a:solidFill>
                  <a:srgbClr val="1F2937"/>
                </a:solidFill>
                <a:latin typeface="微软雅黑"/>
                <a:cs typeface="微软雅黑"/>
              </a:rPr>
              <a:t>课程学习目标</a:t>
            </a:r>
            <a:endParaRPr sz="2025">
              <a:latin typeface="微软雅黑"/>
              <a:cs typeface="微软雅黑"/>
            </a:endParaRPr>
          </a:p>
          <a:p>
            <a:pPr marL="9525">
              <a:spcBef>
                <a:spcPts val="386"/>
              </a:spcBef>
            </a:pPr>
            <a:r>
              <a:rPr sz="938" dirty="0">
                <a:solidFill>
                  <a:srgbClr val="9CA2AF"/>
                </a:solidFill>
                <a:latin typeface="微软雅黑"/>
                <a:cs typeface="微软雅黑"/>
              </a:rPr>
              <a:t>Course</a:t>
            </a:r>
            <a:r>
              <a:rPr sz="938" spc="-26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dirty="0">
                <a:solidFill>
                  <a:srgbClr val="9CA2AF"/>
                </a:solidFill>
                <a:latin typeface="微软雅黑"/>
                <a:cs typeface="微软雅黑"/>
              </a:rPr>
              <a:t>Learning</a:t>
            </a:r>
            <a:r>
              <a:rPr sz="938" spc="-23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spc="-8" dirty="0">
                <a:solidFill>
                  <a:srgbClr val="9CA2AF"/>
                </a:solidFill>
                <a:latin typeface="微软雅黑"/>
                <a:cs typeface="微软雅黑"/>
              </a:rPr>
              <a:t>Objectives</a:t>
            </a:r>
            <a:endParaRPr sz="1013">
              <a:latin typeface="微软雅黑"/>
              <a:cs typeface="微软雅黑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71946" y="1315477"/>
            <a:ext cx="2481263" cy="3260408"/>
            <a:chOff x="762595" y="1753969"/>
            <a:chExt cx="3308350" cy="4347210"/>
          </a:xfrm>
        </p:grpSpPr>
        <p:sp>
          <p:nvSpPr>
            <p:cNvPr id="5" name="object 5"/>
            <p:cNvSpPr/>
            <p:nvPr/>
          </p:nvSpPr>
          <p:spPr>
            <a:xfrm>
              <a:off x="762595" y="1792099"/>
              <a:ext cx="3308350" cy="4309110"/>
            </a:xfrm>
            <a:custGeom>
              <a:avLst/>
              <a:gdLst/>
              <a:ahLst/>
              <a:cxnLst/>
              <a:rect l="l" t="t" r="r" b="b"/>
              <a:pathLst>
                <a:path w="3308350" h="4309110">
                  <a:moveTo>
                    <a:pt x="3155238" y="4308663"/>
                  </a:moveTo>
                  <a:lnTo>
                    <a:pt x="152519" y="4308663"/>
                  </a:lnTo>
                  <a:lnTo>
                    <a:pt x="145026" y="4308480"/>
                  </a:lnTo>
                  <a:lnTo>
                    <a:pt x="101145" y="4299751"/>
                  </a:lnTo>
                  <a:lnTo>
                    <a:pt x="61655" y="4278644"/>
                  </a:lnTo>
                  <a:lnTo>
                    <a:pt x="30019" y="4247007"/>
                  </a:lnTo>
                  <a:lnTo>
                    <a:pt x="8911" y="4207517"/>
                  </a:lnTo>
                  <a:lnTo>
                    <a:pt x="183" y="4163637"/>
                  </a:lnTo>
                  <a:lnTo>
                    <a:pt x="0" y="4156144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4924"/>
                  </a:lnTo>
                  <a:lnTo>
                    <a:pt x="3239973" y="19278"/>
                  </a:lnTo>
                  <a:lnTo>
                    <a:pt x="3273138" y="41820"/>
                  </a:lnTo>
                  <a:lnTo>
                    <a:pt x="3299979" y="77553"/>
                  </a:lnTo>
                  <a:lnTo>
                    <a:pt x="3307757" y="4156144"/>
                  </a:lnTo>
                  <a:lnTo>
                    <a:pt x="3307573" y="4163637"/>
                  </a:lnTo>
                  <a:lnTo>
                    <a:pt x="3298845" y="4207517"/>
                  </a:lnTo>
                  <a:lnTo>
                    <a:pt x="3277737" y="4247007"/>
                  </a:lnTo>
                  <a:lnTo>
                    <a:pt x="3246101" y="4278644"/>
                  </a:lnTo>
                  <a:lnTo>
                    <a:pt x="3206611" y="4299751"/>
                  </a:lnTo>
                  <a:lnTo>
                    <a:pt x="3162731" y="4308480"/>
                  </a:lnTo>
                  <a:lnTo>
                    <a:pt x="3155238" y="4308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762595" y="1753969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7" y="123335"/>
                  </a:lnTo>
                  <a:lnTo>
                    <a:pt x="18029" y="80549"/>
                  </a:lnTo>
                  <a:lnTo>
                    <a:pt x="44671" y="44671"/>
                  </a:lnTo>
                  <a:lnTo>
                    <a:pt x="80549" y="18029"/>
                  </a:lnTo>
                  <a:lnTo>
                    <a:pt x="122758" y="2902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9" y="25680"/>
                  </a:lnTo>
                  <a:lnTo>
                    <a:pt x="3273196" y="55808"/>
                  </a:lnTo>
                  <a:lnTo>
                    <a:pt x="3287159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2" y="82064"/>
                  </a:lnTo>
                  <a:lnTo>
                    <a:pt x="55808" y="93539"/>
                  </a:lnTo>
                  <a:lnTo>
                    <a:pt x="18029" y="116534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89727" y="116534"/>
                  </a:lnTo>
                  <a:lnTo>
                    <a:pt x="3251948" y="93539"/>
                  </a:lnTo>
                  <a:lnTo>
                    <a:pt x="3213604" y="82064"/>
                  </a:lnTo>
                  <a:lnTo>
                    <a:pt x="3170262" y="76622"/>
                  </a:lnTo>
                  <a:lnTo>
                    <a:pt x="3155238" y="76259"/>
                  </a:lnTo>
                  <a:lnTo>
                    <a:pt x="3287159" y="76259"/>
                  </a:lnTo>
                  <a:lnTo>
                    <a:pt x="3304854" y="122758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954150" y="2135267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69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3" y="232025"/>
                  </a:lnTo>
                  <a:lnTo>
                    <a:pt x="83466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59"/>
                  </a:lnTo>
                  <a:lnTo>
                    <a:pt x="622226" y="884455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01994" y="2402175"/>
              <a:ext cx="428959" cy="38129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633" y="3984560"/>
              <a:ext cx="190648" cy="26690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67633" y="4756688"/>
              <a:ext cx="190648" cy="266908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019979" y="2507040"/>
            <a:ext cx="1774031" cy="13570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61950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知识目标</a:t>
            </a:r>
            <a:endParaRPr sz="1688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18098" defTabSz="685800">
              <a:lnSpc>
                <a:spcPct val="137600"/>
              </a:lnSpc>
              <a:spcBef>
                <a:spcPts val="1013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掌握产品发布10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个渠道选择</a:t>
            </a:r>
            <a:r>
              <a:rPr sz="1050" kern="0" spc="-19" dirty="0">
                <a:solidFill>
                  <a:srgbClr val="4A5462"/>
                </a:solidFill>
                <a:latin typeface="微软雅黑"/>
                <a:cs typeface="微软雅黑"/>
              </a:rPr>
              <a:t>维度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848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了解广告策略与BMC</a:t>
            </a:r>
            <a:r>
              <a:rPr sz="1050" kern="0" spc="-15" dirty="0">
                <a:solidFill>
                  <a:srgbClr val="4A5462"/>
                </a:solidFill>
                <a:latin typeface="微软雅黑"/>
                <a:cs typeface="微软雅黑"/>
              </a:rPr>
              <a:t>验证方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法</a:t>
            </a:r>
            <a:endParaRPr sz="1125" kern="0" dirty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338737" y="1315477"/>
            <a:ext cx="2474119" cy="3260408"/>
            <a:chOff x="4451649" y="1753969"/>
            <a:chExt cx="3298825" cy="4347210"/>
          </a:xfrm>
        </p:grpSpPr>
        <p:sp>
          <p:nvSpPr>
            <p:cNvPr id="13" name="object 13"/>
            <p:cNvSpPr/>
            <p:nvPr/>
          </p:nvSpPr>
          <p:spPr>
            <a:xfrm>
              <a:off x="4451650" y="1792099"/>
              <a:ext cx="3298825" cy="4309110"/>
            </a:xfrm>
            <a:custGeom>
              <a:avLst/>
              <a:gdLst/>
              <a:ahLst/>
              <a:cxnLst/>
              <a:rect l="l" t="t" r="r" b="b"/>
              <a:pathLst>
                <a:path w="3298825" h="4309110">
                  <a:moveTo>
                    <a:pt x="3145705" y="4308663"/>
                  </a:moveTo>
                  <a:lnTo>
                    <a:pt x="152519" y="4308663"/>
                  </a:lnTo>
                  <a:lnTo>
                    <a:pt x="145026" y="4308480"/>
                  </a:lnTo>
                  <a:lnTo>
                    <a:pt x="101145" y="4299751"/>
                  </a:lnTo>
                  <a:lnTo>
                    <a:pt x="61655" y="4278644"/>
                  </a:lnTo>
                  <a:lnTo>
                    <a:pt x="30019" y="4247007"/>
                  </a:lnTo>
                  <a:lnTo>
                    <a:pt x="8911" y="4207517"/>
                  </a:lnTo>
                  <a:lnTo>
                    <a:pt x="183" y="4163637"/>
                  </a:lnTo>
                  <a:lnTo>
                    <a:pt x="0" y="4156144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79" y="4924"/>
                  </a:lnTo>
                  <a:lnTo>
                    <a:pt x="3230440" y="19278"/>
                  </a:lnTo>
                  <a:lnTo>
                    <a:pt x="3263605" y="41820"/>
                  </a:lnTo>
                  <a:lnTo>
                    <a:pt x="3290447" y="77553"/>
                  </a:lnTo>
                  <a:lnTo>
                    <a:pt x="3298224" y="4156144"/>
                  </a:lnTo>
                  <a:lnTo>
                    <a:pt x="3298041" y="4163637"/>
                  </a:lnTo>
                  <a:lnTo>
                    <a:pt x="3289312" y="4207517"/>
                  </a:lnTo>
                  <a:lnTo>
                    <a:pt x="3268205" y="4247007"/>
                  </a:lnTo>
                  <a:lnTo>
                    <a:pt x="3236568" y="4278644"/>
                  </a:lnTo>
                  <a:lnTo>
                    <a:pt x="3197079" y="4299751"/>
                  </a:lnTo>
                  <a:lnTo>
                    <a:pt x="3153198" y="4308480"/>
                  </a:lnTo>
                  <a:lnTo>
                    <a:pt x="3145705" y="4308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451649" y="1753969"/>
              <a:ext cx="3298825" cy="153035"/>
            </a:xfrm>
            <a:custGeom>
              <a:avLst/>
              <a:gdLst/>
              <a:ahLst/>
              <a:cxnLst/>
              <a:rect l="l" t="t" r="r" b="b"/>
              <a:pathLst>
                <a:path w="3298825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8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9" y="0"/>
                  </a:lnTo>
                  <a:lnTo>
                    <a:pt x="3145705" y="0"/>
                  </a:lnTo>
                  <a:lnTo>
                    <a:pt x="3189913" y="6530"/>
                  </a:lnTo>
                  <a:lnTo>
                    <a:pt x="3230456" y="25680"/>
                  </a:lnTo>
                  <a:lnTo>
                    <a:pt x="3263663" y="55808"/>
                  </a:lnTo>
                  <a:lnTo>
                    <a:pt x="3277626" y="76259"/>
                  </a:lnTo>
                  <a:lnTo>
                    <a:pt x="152519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8" y="116534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298825" h="153035">
                  <a:moveTo>
                    <a:pt x="3298225" y="152519"/>
                  </a:moveTo>
                  <a:lnTo>
                    <a:pt x="3280194" y="116534"/>
                  </a:lnTo>
                  <a:lnTo>
                    <a:pt x="3242415" y="93539"/>
                  </a:lnTo>
                  <a:lnTo>
                    <a:pt x="3204072" y="82064"/>
                  </a:lnTo>
                  <a:lnTo>
                    <a:pt x="3160730" y="76622"/>
                  </a:lnTo>
                  <a:lnTo>
                    <a:pt x="3145705" y="76259"/>
                  </a:lnTo>
                  <a:lnTo>
                    <a:pt x="3277626" y="76259"/>
                  </a:lnTo>
                  <a:lnTo>
                    <a:pt x="3295321" y="122758"/>
                  </a:lnTo>
                  <a:lnTo>
                    <a:pt x="3297499" y="137494"/>
                  </a:lnTo>
                  <a:lnTo>
                    <a:pt x="3298225" y="152519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643205" y="2135267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1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1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4" y="272132"/>
                  </a:lnTo>
                  <a:lnTo>
                    <a:pt x="59443" y="232025"/>
                  </a:lnTo>
                  <a:lnTo>
                    <a:pt x="83466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5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3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7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59"/>
                  </a:lnTo>
                  <a:lnTo>
                    <a:pt x="622226" y="884455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EDF1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29178" y="2402175"/>
              <a:ext cx="343167" cy="3812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6688" y="3984560"/>
              <a:ext cx="190648" cy="2669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6688" y="4756688"/>
              <a:ext cx="190648" cy="26690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784312" y="2507040"/>
            <a:ext cx="1807369" cy="11340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61950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能力目标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75724" defTabSz="685800">
              <a:lnSpc>
                <a:spcPct val="137600"/>
              </a:lnSpc>
              <a:spcBef>
                <a:spcPts val="1013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能分析发布渠道匹配度与成</a:t>
            </a:r>
            <a:r>
              <a:rPr sz="1050" kern="0" spc="-15" dirty="0">
                <a:solidFill>
                  <a:srgbClr val="4A5462"/>
                </a:solidFill>
                <a:latin typeface="微软雅黑"/>
                <a:cs typeface="微软雅黑"/>
              </a:rPr>
              <a:t>本测算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848"/>
              </a:spcBef>
            </a:pPr>
            <a:r>
              <a:rPr sz="1050" kern="0" dirty="0">
                <a:solidFill>
                  <a:srgbClr val="4A5462"/>
                </a:solidFill>
                <a:latin typeface="微软雅黑"/>
                <a:cs typeface="微软雅黑"/>
              </a:rPr>
              <a:t>运用ASO及AIGC</a:t>
            </a:r>
            <a:r>
              <a:rPr sz="1050" kern="0" spc="-8" dirty="0">
                <a:solidFill>
                  <a:srgbClr val="4A5462"/>
                </a:solidFill>
                <a:latin typeface="微软雅黑"/>
                <a:cs typeface="微软雅黑"/>
              </a:rPr>
              <a:t>生成推广素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材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098379" y="1315477"/>
            <a:ext cx="2481263" cy="3260408"/>
            <a:chOff x="8131172" y="1753969"/>
            <a:chExt cx="3308350" cy="4347210"/>
          </a:xfrm>
        </p:grpSpPr>
        <p:sp>
          <p:nvSpPr>
            <p:cNvPr id="21" name="object 21"/>
            <p:cNvSpPr/>
            <p:nvPr/>
          </p:nvSpPr>
          <p:spPr>
            <a:xfrm>
              <a:off x="8131172" y="1792099"/>
              <a:ext cx="3308350" cy="4309110"/>
            </a:xfrm>
            <a:custGeom>
              <a:avLst/>
              <a:gdLst/>
              <a:ahLst/>
              <a:cxnLst/>
              <a:rect l="l" t="t" r="r" b="b"/>
              <a:pathLst>
                <a:path w="3308350" h="4309110">
                  <a:moveTo>
                    <a:pt x="3155238" y="4308663"/>
                  </a:moveTo>
                  <a:lnTo>
                    <a:pt x="152519" y="4308663"/>
                  </a:lnTo>
                  <a:lnTo>
                    <a:pt x="145026" y="4308480"/>
                  </a:lnTo>
                  <a:lnTo>
                    <a:pt x="101145" y="4299751"/>
                  </a:lnTo>
                  <a:lnTo>
                    <a:pt x="61655" y="4278644"/>
                  </a:lnTo>
                  <a:lnTo>
                    <a:pt x="30019" y="4247007"/>
                  </a:lnTo>
                  <a:lnTo>
                    <a:pt x="8911" y="4207517"/>
                  </a:lnTo>
                  <a:lnTo>
                    <a:pt x="183" y="4163637"/>
                  </a:lnTo>
                  <a:lnTo>
                    <a:pt x="0" y="4156144"/>
                  </a:lnTo>
                  <a:lnTo>
                    <a:pt x="0" y="106878"/>
                  </a:lnTo>
                  <a:lnTo>
                    <a:pt x="15442" y="63675"/>
                  </a:lnTo>
                  <a:lnTo>
                    <a:pt x="44671" y="33503"/>
                  </a:lnTo>
                  <a:lnTo>
                    <a:pt x="80621" y="13505"/>
                  </a:lnTo>
                  <a:lnTo>
                    <a:pt x="122764" y="2197"/>
                  </a:lnTo>
                  <a:lnTo>
                    <a:pt x="152519" y="0"/>
                  </a:lnTo>
                  <a:lnTo>
                    <a:pt x="3155238" y="0"/>
                  </a:lnTo>
                  <a:lnTo>
                    <a:pt x="3199512" y="4924"/>
                  </a:lnTo>
                  <a:lnTo>
                    <a:pt x="3239973" y="19278"/>
                  </a:lnTo>
                  <a:lnTo>
                    <a:pt x="3273138" y="41820"/>
                  </a:lnTo>
                  <a:lnTo>
                    <a:pt x="3299979" y="77553"/>
                  </a:lnTo>
                  <a:lnTo>
                    <a:pt x="3307757" y="4156144"/>
                  </a:lnTo>
                  <a:lnTo>
                    <a:pt x="3307573" y="4163637"/>
                  </a:lnTo>
                  <a:lnTo>
                    <a:pt x="3298845" y="4207517"/>
                  </a:lnTo>
                  <a:lnTo>
                    <a:pt x="3277737" y="4247007"/>
                  </a:lnTo>
                  <a:lnTo>
                    <a:pt x="3246101" y="4278644"/>
                  </a:lnTo>
                  <a:lnTo>
                    <a:pt x="3206611" y="4299751"/>
                  </a:lnTo>
                  <a:lnTo>
                    <a:pt x="3162731" y="4308480"/>
                  </a:lnTo>
                  <a:lnTo>
                    <a:pt x="3155238" y="43086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131173" y="1753969"/>
              <a:ext cx="3308350" cy="153035"/>
            </a:xfrm>
            <a:custGeom>
              <a:avLst/>
              <a:gdLst/>
              <a:ahLst/>
              <a:cxnLst/>
              <a:rect l="l" t="t" r="r" b="b"/>
              <a:pathLst>
                <a:path w="3308350" h="153035">
                  <a:moveTo>
                    <a:pt x="0" y="152519"/>
                  </a:moveTo>
                  <a:lnTo>
                    <a:pt x="718" y="137638"/>
                  </a:lnTo>
                  <a:lnTo>
                    <a:pt x="725" y="137494"/>
                  </a:lnTo>
                  <a:lnTo>
                    <a:pt x="2816" y="123335"/>
                  </a:lnTo>
                  <a:lnTo>
                    <a:pt x="18027" y="80549"/>
                  </a:lnTo>
                  <a:lnTo>
                    <a:pt x="44671" y="44671"/>
                  </a:lnTo>
                  <a:lnTo>
                    <a:pt x="80548" y="18029"/>
                  </a:lnTo>
                  <a:lnTo>
                    <a:pt x="122757" y="2902"/>
                  </a:lnTo>
                  <a:lnTo>
                    <a:pt x="152518" y="0"/>
                  </a:lnTo>
                  <a:lnTo>
                    <a:pt x="3155238" y="0"/>
                  </a:lnTo>
                  <a:lnTo>
                    <a:pt x="3199445" y="6530"/>
                  </a:lnTo>
                  <a:lnTo>
                    <a:pt x="3239988" y="25680"/>
                  </a:lnTo>
                  <a:lnTo>
                    <a:pt x="3273195" y="55808"/>
                  </a:lnTo>
                  <a:lnTo>
                    <a:pt x="3287159" y="76259"/>
                  </a:lnTo>
                  <a:lnTo>
                    <a:pt x="152518" y="76259"/>
                  </a:lnTo>
                  <a:lnTo>
                    <a:pt x="137494" y="76622"/>
                  </a:lnTo>
                  <a:lnTo>
                    <a:pt x="94151" y="82064"/>
                  </a:lnTo>
                  <a:lnTo>
                    <a:pt x="55808" y="93539"/>
                  </a:lnTo>
                  <a:lnTo>
                    <a:pt x="18027" y="116534"/>
                  </a:lnTo>
                  <a:lnTo>
                    <a:pt x="725" y="145006"/>
                  </a:lnTo>
                  <a:lnTo>
                    <a:pt x="0" y="152519"/>
                  </a:lnTo>
                  <a:close/>
                </a:path>
                <a:path w="3308350" h="153035">
                  <a:moveTo>
                    <a:pt x="3307757" y="152519"/>
                  </a:moveTo>
                  <a:lnTo>
                    <a:pt x="3289726" y="116534"/>
                  </a:lnTo>
                  <a:lnTo>
                    <a:pt x="3251947" y="93539"/>
                  </a:lnTo>
                  <a:lnTo>
                    <a:pt x="3213603" y="82064"/>
                  </a:lnTo>
                  <a:lnTo>
                    <a:pt x="3170263" y="76622"/>
                  </a:lnTo>
                  <a:lnTo>
                    <a:pt x="3155238" y="76259"/>
                  </a:lnTo>
                  <a:lnTo>
                    <a:pt x="3287159" y="76259"/>
                  </a:lnTo>
                  <a:lnTo>
                    <a:pt x="3304854" y="122758"/>
                  </a:lnTo>
                  <a:lnTo>
                    <a:pt x="3307031" y="137494"/>
                  </a:lnTo>
                  <a:lnTo>
                    <a:pt x="3307757" y="152519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9332260" y="2135267"/>
              <a:ext cx="915669" cy="915669"/>
            </a:xfrm>
            <a:custGeom>
              <a:avLst/>
              <a:gdLst/>
              <a:ahLst/>
              <a:cxnLst/>
              <a:rect l="l" t="t" r="r" b="b"/>
              <a:pathLst>
                <a:path w="915670" h="915669">
                  <a:moveTo>
                    <a:pt x="457557" y="915114"/>
                  </a:moveTo>
                  <a:lnTo>
                    <a:pt x="412708" y="912911"/>
                  </a:lnTo>
                  <a:lnTo>
                    <a:pt x="368292" y="906322"/>
                  </a:lnTo>
                  <a:lnTo>
                    <a:pt x="324735" y="895412"/>
                  </a:lnTo>
                  <a:lnTo>
                    <a:pt x="282457" y="880284"/>
                  </a:lnTo>
                  <a:lnTo>
                    <a:pt x="241866" y="861086"/>
                  </a:lnTo>
                  <a:lnTo>
                    <a:pt x="203352" y="838001"/>
                  </a:lnTo>
                  <a:lnTo>
                    <a:pt x="167285" y="811253"/>
                  </a:lnTo>
                  <a:lnTo>
                    <a:pt x="134015" y="781098"/>
                  </a:lnTo>
                  <a:lnTo>
                    <a:pt x="103860" y="747828"/>
                  </a:lnTo>
                  <a:lnTo>
                    <a:pt x="77112" y="711762"/>
                  </a:lnTo>
                  <a:lnTo>
                    <a:pt x="54027" y="673248"/>
                  </a:lnTo>
                  <a:lnTo>
                    <a:pt x="34829" y="632656"/>
                  </a:lnTo>
                  <a:lnTo>
                    <a:pt x="19702" y="590378"/>
                  </a:lnTo>
                  <a:lnTo>
                    <a:pt x="8791" y="546822"/>
                  </a:lnTo>
                  <a:lnTo>
                    <a:pt x="2203" y="502405"/>
                  </a:lnTo>
                  <a:lnTo>
                    <a:pt x="0" y="457557"/>
                  </a:lnTo>
                  <a:lnTo>
                    <a:pt x="137" y="446324"/>
                  </a:lnTo>
                  <a:lnTo>
                    <a:pt x="3441" y="401543"/>
                  </a:lnTo>
                  <a:lnTo>
                    <a:pt x="11118" y="357302"/>
                  </a:lnTo>
                  <a:lnTo>
                    <a:pt x="23094" y="314026"/>
                  </a:lnTo>
                  <a:lnTo>
                    <a:pt x="39255" y="272132"/>
                  </a:lnTo>
                  <a:lnTo>
                    <a:pt x="59444" y="232025"/>
                  </a:lnTo>
                  <a:lnTo>
                    <a:pt x="83467" y="194089"/>
                  </a:lnTo>
                  <a:lnTo>
                    <a:pt x="111092" y="158690"/>
                  </a:lnTo>
                  <a:lnTo>
                    <a:pt x="142055" y="126170"/>
                  </a:lnTo>
                  <a:lnTo>
                    <a:pt x="176056" y="96841"/>
                  </a:lnTo>
                  <a:lnTo>
                    <a:pt x="212767" y="70986"/>
                  </a:lnTo>
                  <a:lnTo>
                    <a:pt x="251837" y="48854"/>
                  </a:lnTo>
                  <a:lnTo>
                    <a:pt x="292887" y="30658"/>
                  </a:lnTo>
                  <a:lnTo>
                    <a:pt x="335524" y="16573"/>
                  </a:lnTo>
                  <a:lnTo>
                    <a:pt x="379335" y="6735"/>
                  </a:lnTo>
                  <a:lnTo>
                    <a:pt x="423900" y="1239"/>
                  </a:lnTo>
                  <a:lnTo>
                    <a:pt x="457557" y="0"/>
                  </a:lnTo>
                  <a:lnTo>
                    <a:pt x="468789" y="137"/>
                  </a:lnTo>
                  <a:lnTo>
                    <a:pt x="513570" y="3441"/>
                  </a:lnTo>
                  <a:lnTo>
                    <a:pt x="557811" y="11118"/>
                  </a:lnTo>
                  <a:lnTo>
                    <a:pt x="601087" y="23094"/>
                  </a:lnTo>
                  <a:lnTo>
                    <a:pt x="642981" y="39255"/>
                  </a:lnTo>
                  <a:lnTo>
                    <a:pt x="683089" y="59444"/>
                  </a:lnTo>
                  <a:lnTo>
                    <a:pt x="721025" y="83467"/>
                  </a:lnTo>
                  <a:lnTo>
                    <a:pt x="756423" y="111092"/>
                  </a:lnTo>
                  <a:lnTo>
                    <a:pt x="788944" y="142055"/>
                  </a:lnTo>
                  <a:lnTo>
                    <a:pt x="818272" y="176056"/>
                  </a:lnTo>
                  <a:lnTo>
                    <a:pt x="844127" y="212767"/>
                  </a:lnTo>
                  <a:lnTo>
                    <a:pt x="866259" y="251837"/>
                  </a:lnTo>
                  <a:lnTo>
                    <a:pt x="884455" y="292887"/>
                  </a:lnTo>
                  <a:lnTo>
                    <a:pt x="898540" y="335524"/>
                  </a:lnTo>
                  <a:lnTo>
                    <a:pt x="908378" y="379335"/>
                  </a:lnTo>
                  <a:lnTo>
                    <a:pt x="913875" y="423900"/>
                  </a:lnTo>
                  <a:lnTo>
                    <a:pt x="915114" y="457557"/>
                  </a:lnTo>
                  <a:lnTo>
                    <a:pt x="914976" y="468789"/>
                  </a:lnTo>
                  <a:lnTo>
                    <a:pt x="911673" y="513570"/>
                  </a:lnTo>
                  <a:lnTo>
                    <a:pt x="903996" y="557811"/>
                  </a:lnTo>
                  <a:lnTo>
                    <a:pt x="892019" y="601087"/>
                  </a:lnTo>
                  <a:lnTo>
                    <a:pt x="875859" y="642981"/>
                  </a:lnTo>
                  <a:lnTo>
                    <a:pt x="855670" y="683089"/>
                  </a:lnTo>
                  <a:lnTo>
                    <a:pt x="831646" y="721025"/>
                  </a:lnTo>
                  <a:lnTo>
                    <a:pt x="804021" y="756423"/>
                  </a:lnTo>
                  <a:lnTo>
                    <a:pt x="773059" y="788944"/>
                  </a:lnTo>
                  <a:lnTo>
                    <a:pt x="739058" y="818272"/>
                  </a:lnTo>
                  <a:lnTo>
                    <a:pt x="702346" y="844127"/>
                  </a:lnTo>
                  <a:lnTo>
                    <a:pt x="663277" y="866259"/>
                  </a:lnTo>
                  <a:lnTo>
                    <a:pt x="622226" y="884455"/>
                  </a:lnTo>
                  <a:lnTo>
                    <a:pt x="579590" y="898540"/>
                  </a:lnTo>
                  <a:lnTo>
                    <a:pt x="535778" y="908378"/>
                  </a:lnTo>
                  <a:lnTo>
                    <a:pt x="491213" y="913875"/>
                  </a:lnTo>
                  <a:lnTo>
                    <a:pt x="457557" y="915114"/>
                  </a:lnTo>
                  <a:close/>
                </a:path>
              </a:pathLst>
            </a:custGeom>
            <a:solidFill>
              <a:srgbClr val="F0FDF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18233" y="2402175"/>
              <a:ext cx="343167" cy="38129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36210" y="3984560"/>
              <a:ext cx="190648" cy="2669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36210" y="4756688"/>
              <a:ext cx="190648" cy="26690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6548758" y="2507040"/>
            <a:ext cx="1734979" cy="135703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61950" defTabSz="685800">
              <a:spcBef>
                <a:spcPts val="75"/>
              </a:spcBef>
            </a:pPr>
            <a:r>
              <a:rPr sz="1613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素质目标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1013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强化网络安全与隐私保护意</a:t>
            </a:r>
            <a:r>
              <a:rPr sz="1050" kern="0" spc="-38" dirty="0">
                <a:solidFill>
                  <a:srgbClr val="4A5462"/>
                </a:solidFill>
                <a:latin typeface="微软雅黑"/>
                <a:cs typeface="微软雅黑"/>
              </a:rPr>
              <a:t>识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600"/>
              </a:lnSpc>
              <a:spcBef>
                <a:spcPts val="848"/>
              </a:spcBef>
            </a:pPr>
            <a:r>
              <a:rPr sz="1050" kern="0" spc="-4" dirty="0">
                <a:solidFill>
                  <a:srgbClr val="4A5462"/>
                </a:solidFill>
                <a:latin typeface="微软雅黑"/>
                <a:cs typeface="微软雅黑"/>
              </a:rPr>
              <a:t>抵制网暴，树立科技向善价</a:t>
            </a:r>
            <a:r>
              <a:rPr sz="1050" kern="0" spc="-19" dirty="0">
                <a:solidFill>
                  <a:srgbClr val="4A5462"/>
                </a:solidFill>
                <a:latin typeface="微软雅黑"/>
                <a:cs typeface="微软雅黑"/>
              </a:rPr>
              <a:t>值观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947" y="1315477"/>
            <a:ext cx="86201" cy="915353"/>
          </a:xfrm>
          <a:custGeom>
            <a:avLst/>
            <a:gdLst/>
            <a:ahLst/>
            <a:cxnLst/>
            <a:rect l="l" t="t" r="r" b="b"/>
            <a:pathLst>
              <a:path w="114934" h="1220470">
                <a:moveTo>
                  <a:pt x="114389" y="1220152"/>
                </a:moveTo>
                <a:lnTo>
                  <a:pt x="70614" y="1211445"/>
                </a:lnTo>
                <a:lnTo>
                  <a:pt x="33503" y="1186648"/>
                </a:lnTo>
                <a:lnTo>
                  <a:pt x="8707" y="1149537"/>
                </a:lnTo>
                <a:lnTo>
                  <a:pt x="0" y="1105763"/>
                </a:lnTo>
                <a:lnTo>
                  <a:pt x="0" y="114389"/>
                </a:lnTo>
                <a:lnTo>
                  <a:pt x="8707" y="70614"/>
                </a:lnTo>
                <a:lnTo>
                  <a:pt x="33503" y="33503"/>
                </a:lnTo>
                <a:lnTo>
                  <a:pt x="70613" y="8707"/>
                </a:lnTo>
                <a:lnTo>
                  <a:pt x="114389" y="0"/>
                </a:lnTo>
                <a:lnTo>
                  <a:pt x="106877" y="544"/>
                </a:lnTo>
                <a:lnTo>
                  <a:pt x="99509" y="2176"/>
                </a:lnTo>
                <a:lnTo>
                  <a:pt x="66034" y="25920"/>
                </a:lnTo>
                <a:lnTo>
                  <a:pt x="47144" y="60411"/>
                </a:lnTo>
                <a:lnTo>
                  <a:pt x="38492" y="103120"/>
                </a:lnTo>
                <a:lnTo>
                  <a:pt x="38129" y="114389"/>
                </a:lnTo>
                <a:lnTo>
                  <a:pt x="38129" y="1105763"/>
                </a:lnTo>
                <a:lnTo>
                  <a:pt x="43934" y="1149537"/>
                </a:lnTo>
                <a:lnTo>
                  <a:pt x="60465" y="1186648"/>
                </a:lnTo>
                <a:lnTo>
                  <a:pt x="92285" y="1215254"/>
                </a:lnTo>
                <a:lnTo>
                  <a:pt x="106877" y="1219608"/>
                </a:lnTo>
                <a:lnTo>
                  <a:pt x="114389" y="1220152"/>
                </a:lnTo>
                <a:close/>
              </a:path>
            </a:pathLst>
          </a:custGeom>
          <a:solidFill>
            <a:srgbClr val="3B81F5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43530" y="1458463"/>
            <a:ext cx="343376" cy="343376"/>
            <a:chOff x="991373" y="1944618"/>
            <a:chExt cx="457834" cy="457834"/>
          </a:xfrm>
        </p:grpSpPr>
        <p:sp>
          <p:nvSpPr>
            <p:cNvPr id="4" name="object 4"/>
            <p:cNvSpPr/>
            <p:nvPr/>
          </p:nvSpPr>
          <p:spPr>
            <a:xfrm>
              <a:off x="991373" y="1944618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4828" y="2039942"/>
              <a:ext cx="190648" cy="266908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220160" y="1456088"/>
            <a:ext cx="3604736" cy="5370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项目背景与定位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5500"/>
              </a:lnSpc>
              <a:spcBef>
                <a:spcPts val="349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2024年6·18大促期间重磅上线，精准锁定</a:t>
            </a:r>
            <a:r>
              <a:rPr sz="825" b="1" kern="0" dirty="0">
                <a:solidFill>
                  <a:srgbClr val="2562EB"/>
                </a:solidFill>
                <a:latin typeface="微软雅黑"/>
                <a:cs typeface="微软雅黑"/>
              </a:rPr>
              <a:t>宝妈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及</a:t>
            </a:r>
            <a:r>
              <a:rPr sz="825" b="1" kern="0" dirty="0">
                <a:solidFill>
                  <a:srgbClr val="2562EB"/>
                </a:solidFill>
                <a:latin typeface="微软雅黑"/>
                <a:cs typeface="微软雅黑"/>
              </a:rPr>
              <a:t>学生群体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。针对家庭记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录与校园回忆场景，打造差异化影像服务产品。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71947" y="2402175"/>
            <a:ext cx="4440079" cy="943928"/>
            <a:chOff x="762595" y="3202900"/>
            <a:chExt cx="5920105" cy="125857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0725" y="3202900"/>
              <a:ext cx="5881516" cy="125828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62595" y="3202900"/>
              <a:ext cx="114935" cy="1258570"/>
            </a:xfrm>
            <a:custGeom>
              <a:avLst/>
              <a:gdLst/>
              <a:ahLst/>
              <a:cxnLst/>
              <a:rect l="l" t="t" r="r" b="b"/>
              <a:pathLst>
                <a:path w="114934" h="1258569">
                  <a:moveTo>
                    <a:pt x="114389" y="1258282"/>
                  </a:moveTo>
                  <a:lnTo>
                    <a:pt x="70614" y="1249574"/>
                  </a:lnTo>
                  <a:lnTo>
                    <a:pt x="33503" y="1224778"/>
                  </a:lnTo>
                  <a:lnTo>
                    <a:pt x="8707" y="1187667"/>
                  </a:lnTo>
                  <a:lnTo>
                    <a:pt x="0" y="1143893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4" y="8707"/>
                  </a:lnTo>
                  <a:lnTo>
                    <a:pt x="114389" y="0"/>
                  </a:lnTo>
                  <a:lnTo>
                    <a:pt x="106877" y="544"/>
                  </a:lnTo>
                  <a:lnTo>
                    <a:pt x="99509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143893"/>
                  </a:lnTo>
                  <a:lnTo>
                    <a:pt x="43934" y="1187667"/>
                  </a:lnTo>
                  <a:lnTo>
                    <a:pt x="60465" y="1224778"/>
                  </a:lnTo>
                  <a:lnTo>
                    <a:pt x="92285" y="1253383"/>
                  </a:lnTo>
                  <a:lnTo>
                    <a:pt x="106877" y="1257737"/>
                  </a:lnTo>
                  <a:lnTo>
                    <a:pt x="114389" y="1258282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991373" y="3393549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4828" y="3488873"/>
              <a:ext cx="190648" cy="26690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220159" y="2490358"/>
            <a:ext cx="877253" cy="671787"/>
          </a:xfrm>
          <a:prstGeom prst="rect">
            <a:avLst/>
          </a:prstGeom>
        </p:spPr>
        <p:txBody>
          <a:bodyPr vert="horz" wrap="square" lIns="0" tIns="61913" rIns="0" bIns="0" rtlCol="0">
            <a:spAutoFit/>
          </a:bodyPr>
          <a:lstStyle/>
          <a:p>
            <a:pPr marL="9525" defTabSz="685800">
              <a:spcBef>
                <a:spcPts val="488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核心功能亮点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23"/>
              </a:spcBef>
            </a:pPr>
            <a:r>
              <a:rPr sz="1613" b="1" kern="0" spc="-19" dirty="0">
                <a:solidFill>
                  <a:srgbClr val="4E45E4"/>
                </a:solidFill>
                <a:latin typeface="微软雅黑"/>
                <a:cs typeface="微软雅黑"/>
              </a:rPr>
              <a:t>AI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6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智能生成短视频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101903" y="571499"/>
            <a:ext cx="7042309" cy="4572000"/>
            <a:chOff x="2802537" y="761999"/>
            <a:chExt cx="9389745" cy="6096000"/>
          </a:xfrm>
        </p:grpSpPr>
        <p:sp>
          <p:nvSpPr>
            <p:cNvPr id="14" name="object 14"/>
            <p:cNvSpPr/>
            <p:nvPr/>
          </p:nvSpPr>
          <p:spPr>
            <a:xfrm>
              <a:off x="2802537" y="3812976"/>
              <a:ext cx="10160" cy="381635"/>
            </a:xfrm>
            <a:custGeom>
              <a:avLst/>
              <a:gdLst/>
              <a:ahLst/>
              <a:cxnLst/>
              <a:rect l="l" t="t" r="r" b="b"/>
              <a:pathLst>
                <a:path w="10160" h="381635">
                  <a:moveTo>
                    <a:pt x="9532" y="381297"/>
                  </a:moveTo>
                  <a:lnTo>
                    <a:pt x="0" y="381297"/>
                  </a:lnTo>
                  <a:lnTo>
                    <a:pt x="0" y="0"/>
                  </a:lnTo>
                  <a:lnTo>
                    <a:pt x="9532" y="0"/>
                  </a:lnTo>
                  <a:lnTo>
                    <a:pt x="9532" y="381297"/>
                  </a:lnTo>
                  <a:close/>
                </a:path>
              </a:pathLst>
            </a:custGeom>
            <a:solidFill>
              <a:srgbClr val="D0D5D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54695" y="761999"/>
              <a:ext cx="4337155" cy="47304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443471" y="2285999"/>
              <a:ext cx="4739639" cy="457185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387642" y="1544255"/>
              <a:ext cx="4032250" cy="4347210"/>
            </a:xfrm>
            <a:custGeom>
              <a:avLst/>
              <a:gdLst/>
              <a:ahLst/>
              <a:cxnLst/>
              <a:rect l="l" t="t" r="r" b="b"/>
              <a:pathLst>
                <a:path w="4032250" h="4347210">
                  <a:moveTo>
                    <a:pt x="0" y="4213339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3898768" y="0"/>
                  </a:lnTo>
                  <a:lnTo>
                    <a:pt x="3937508" y="5745"/>
                  </a:lnTo>
                  <a:lnTo>
                    <a:pt x="3972911" y="22491"/>
                  </a:lnTo>
                  <a:lnTo>
                    <a:pt x="4001931" y="48790"/>
                  </a:lnTo>
                  <a:lnTo>
                    <a:pt x="4022063" y="82383"/>
                  </a:lnTo>
                  <a:lnTo>
                    <a:pt x="4031581" y="120373"/>
                  </a:lnTo>
                  <a:lnTo>
                    <a:pt x="4032222" y="133454"/>
                  </a:lnTo>
                  <a:lnTo>
                    <a:pt x="4032222" y="4213339"/>
                  </a:lnTo>
                  <a:lnTo>
                    <a:pt x="4026477" y="4252078"/>
                  </a:lnTo>
                  <a:lnTo>
                    <a:pt x="4009731" y="4287481"/>
                  </a:lnTo>
                  <a:lnTo>
                    <a:pt x="3983431" y="4316501"/>
                  </a:lnTo>
                  <a:lnTo>
                    <a:pt x="3949838" y="4336634"/>
                  </a:lnTo>
                  <a:lnTo>
                    <a:pt x="3911849" y="4346152"/>
                  </a:lnTo>
                  <a:lnTo>
                    <a:pt x="3898768" y="4346793"/>
                  </a:lnTo>
                  <a:lnTo>
                    <a:pt x="133454" y="4346793"/>
                  </a:lnTo>
                  <a:lnTo>
                    <a:pt x="94714" y="4341047"/>
                  </a:lnTo>
                  <a:lnTo>
                    <a:pt x="59311" y="4324301"/>
                  </a:lnTo>
                  <a:lnTo>
                    <a:pt x="30291" y="4298002"/>
                  </a:lnTo>
                  <a:lnTo>
                    <a:pt x="10158" y="4264409"/>
                  </a:lnTo>
                  <a:lnTo>
                    <a:pt x="641" y="4226420"/>
                  </a:lnTo>
                  <a:lnTo>
                    <a:pt x="0" y="4213339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06707" y="1563320"/>
              <a:ext cx="3994093" cy="430866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271112" y="2777693"/>
            <a:ext cx="720089" cy="395749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9525" defTabSz="685800">
              <a:spcBef>
                <a:spcPts val="195"/>
              </a:spcBef>
            </a:pPr>
            <a:r>
              <a:rPr sz="1613" b="1" kern="0" spc="-19" dirty="0">
                <a:solidFill>
                  <a:srgbClr val="4E45E4"/>
                </a:solidFill>
                <a:latin typeface="微软雅黑"/>
                <a:cs typeface="微软雅黑"/>
              </a:rPr>
              <a:t>1h</a:t>
            </a:r>
            <a:endParaRPr sz="16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56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云冲印极速取片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1947" y="3517471"/>
            <a:ext cx="86201" cy="1001078"/>
          </a:xfrm>
          <a:custGeom>
            <a:avLst/>
            <a:gdLst/>
            <a:ahLst/>
            <a:cxnLst/>
            <a:rect l="l" t="t" r="r" b="b"/>
            <a:pathLst>
              <a:path w="114934" h="1334770">
                <a:moveTo>
                  <a:pt x="114389" y="1334541"/>
                </a:moveTo>
                <a:lnTo>
                  <a:pt x="70614" y="1325833"/>
                </a:lnTo>
                <a:lnTo>
                  <a:pt x="33503" y="1301037"/>
                </a:lnTo>
                <a:lnTo>
                  <a:pt x="8707" y="1263926"/>
                </a:lnTo>
                <a:lnTo>
                  <a:pt x="0" y="1220152"/>
                </a:lnTo>
                <a:lnTo>
                  <a:pt x="0" y="114389"/>
                </a:lnTo>
                <a:lnTo>
                  <a:pt x="8707" y="70614"/>
                </a:lnTo>
                <a:lnTo>
                  <a:pt x="33503" y="33503"/>
                </a:lnTo>
                <a:lnTo>
                  <a:pt x="70614" y="8706"/>
                </a:lnTo>
                <a:lnTo>
                  <a:pt x="114389" y="0"/>
                </a:lnTo>
                <a:lnTo>
                  <a:pt x="106877" y="544"/>
                </a:lnTo>
                <a:lnTo>
                  <a:pt x="99509" y="2176"/>
                </a:lnTo>
                <a:lnTo>
                  <a:pt x="66034" y="25920"/>
                </a:lnTo>
                <a:lnTo>
                  <a:pt x="47144" y="60411"/>
                </a:lnTo>
                <a:lnTo>
                  <a:pt x="38492" y="103120"/>
                </a:lnTo>
                <a:lnTo>
                  <a:pt x="38129" y="114389"/>
                </a:lnTo>
                <a:lnTo>
                  <a:pt x="38129" y="1220152"/>
                </a:lnTo>
                <a:lnTo>
                  <a:pt x="43934" y="1263926"/>
                </a:lnTo>
                <a:lnTo>
                  <a:pt x="60465" y="1301037"/>
                </a:lnTo>
                <a:lnTo>
                  <a:pt x="92285" y="1329643"/>
                </a:lnTo>
                <a:lnTo>
                  <a:pt x="106877" y="1333997"/>
                </a:lnTo>
                <a:lnTo>
                  <a:pt x="114389" y="1334541"/>
                </a:lnTo>
                <a:close/>
              </a:path>
            </a:pathLst>
          </a:custGeom>
          <a:solidFill>
            <a:srgbClr val="13B8A6"/>
          </a:solidFill>
        </p:spPr>
        <p:txBody>
          <a:bodyPr wrap="square" lIns="0" tIns="0" rIns="0" bIns="0" rtlCol="0"/>
          <a:lstStyle/>
          <a:p>
            <a:pPr defTabSz="685800"/>
            <a:endParaRPr sz="1350" kern="0">
              <a:solidFill>
                <a:sysClr val="windowText" lastClr="000000"/>
              </a:solidFill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43530" y="3660457"/>
            <a:ext cx="343376" cy="343376"/>
            <a:chOff x="991373" y="4880610"/>
            <a:chExt cx="457834" cy="457834"/>
          </a:xfrm>
        </p:grpSpPr>
        <p:sp>
          <p:nvSpPr>
            <p:cNvPr id="22" name="object 22"/>
            <p:cNvSpPr/>
            <p:nvPr/>
          </p:nvSpPr>
          <p:spPr>
            <a:xfrm>
              <a:off x="991373" y="4880610"/>
              <a:ext cx="457834" cy="457834"/>
            </a:xfrm>
            <a:custGeom>
              <a:avLst/>
              <a:gdLst/>
              <a:ahLst/>
              <a:cxnLst/>
              <a:rect l="l" t="t" r="r" b="b"/>
              <a:pathLst>
                <a:path w="457834" h="457835">
                  <a:moveTo>
                    <a:pt x="386304" y="457557"/>
                  </a:moveTo>
                  <a:lnTo>
                    <a:pt x="71252" y="457557"/>
                  </a:lnTo>
                  <a:lnTo>
                    <a:pt x="66293" y="457068"/>
                  </a:lnTo>
                  <a:lnTo>
                    <a:pt x="29728" y="441923"/>
                  </a:lnTo>
                  <a:lnTo>
                    <a:pt x="3888" y="405854"/>
                  </a:lnTo>
                  <a:lnTo>
                    <a:pt x="0" y="386304"/>
                  </a:lnTo>
                  <a:lnTo>
                    <a:pt x="0" y="381297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386304" y="0"/>
                  </a:lnTo>
                  <a:lnTo>
                    <a:pt x="427828" y="15633"/>
                  </a:lnTo>
                  <a:lnTo>
                    <a:pt x="453668" y="51702"/>
                  </a:lnTo>
                  <a:lnTo>
                    <a:pt x="457557" y="71252"/>
                  </a:lnTo>
                  <a:lnTo>
                    <a:pt x="457557" y="386304"/>
                  </a:lnTo>
                  <a:lnTo>
                    <a:pt x="441923" y="427828"/>
                  </a:lnTo>
                  <a:lnTo>
                    <a:pt x="405854" y="453668"/>
                  </a:lnTo>
                  <a:lnTo>
                    <a:pt x="391264" y="457068"/>
                  </a:lnTo>
                  <a:lnTo>
                    <a:pt x="386304" y="45755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24828" y="4975934"/>
              <a:ext cx="190648" cy="26690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1220159" y="3592546"/>
            <a:ext cx="3526155" cy="732573"/>
          </a:xfrm>
          <a:prstGeom prst="rect">
            <a:avLst/>
          </a:prstGeom>
        </p:spPr>
        <p:txBody>
          <a:bodyPr vert="horz" wrap="square" lIns="0" tIns="75248" rIns="0" bIns="0" rtlCol="0">
            <a:spAutoFit/>
          </a:bodyPr>
          <a:lstStyle/>
          <a:p>
            <a:pPr marL="9525" defTabSz="685800">
              <a:spcBef>
                <a:spcPts val="593"/>
              </a:spcBef>
            </a:pPr>
            <a:r>
              <a:rPr sz="1050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市场运营成效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619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上线仅3</a:t>
            </a:r>
            <a:r>
              <a:rPr sz="825" kern="0" spc="26" dirty="0">
                <a:solidFill>
                  <a:srgbClr val="4A5462"/>
                </a:solidFill>
                <a:latin typeface="微软雅黑"/>
                <a:cs typeface="微软雅黑"/>
              </a:rPr>
              <a:t>天新增下载量突破 </a:t>
            </a:r>
            <a:r>
              <a:rPr sz="1275" b="1" kern="0" spc="-15" dirty="0">
                <a:solidFill>
                  <a:srgbClr val="0D9487"/>
                </a:solidFill>
                <a:latin typeface="微软雅黑"/>
                <a:cs typeface="微软雅黑"/>
              </a:rPr>
              <a:t>180</a:t>
            </a:r>
            <a:r>
              <a:rPr sz="1275" b="1" kern="0" spc="210" dirty="0">
                <a:solidFill>
                  <a:srgbClr val="0D9487"/>
                </a:solidFill>
                <a:latin typeface="微软雅黑"/>
                <a:cs typeface="微软雅黑"/>
              </a:rPr>
              <a:t>万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，凭借优质体验实现复购率高达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38100" defTabSz="685800">
              <a:spcBef>
                <a:spcPts val="180"/>
              </a:spcBef>
            </a:pPr>
            <a:r>
              <a:rPr sz="1275" b="1" kern="0" spc="-15" dirty="0">
                <a:solidFill>
                  <a:srgbClr val="0D9487"/>
                </a:solidFill>
                <a:latin typeface="微软雅黑"/>
                <a:cs typeface="微软雅黑"/>
              </a:rPr>
              <a:t>52%</a:t>
            </a:r>
            <a:r>
              <a:rPr sz="1275" b="1" kern="0" spc="-71" dirty="0">
                <a:solidFill>
                  <a:srgbClr val="0D9487"/>
                </a:solidFill>
                <a:latin typeface="微软雅黑"/>
                <a:cs typeface="微软雅黑"/>
              </a:rPr>
              <a:t> 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，有效验证了产品-市场匹配度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(PMF)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14632" y="3857946"/>
            <a:ext cx="1500188" cy="331469"/>
          </a:xfrm>
          <a:prstGeom prst="rect">
            <a:avLst/>
          </a:prstGeom>
        </p:spPr>
        <p:txBody>
          <a:bodyPr vert="horz" wrap="square" lIns="0" tIns="38576" rIns="0" bIns="0" rtlCol="0">
            <a:spAutoFit/>
          </a:bodyPr>
          <a:lstStyle/>
          <a:p>
            <a:pPr marL="9525" defTabSz="685800">
              <a:spcBef>
                <a:spcPts val="304"/>
              </a:spcBef>
            </a:pPr>
            <a:r>
              <a:rPr sz="713" kern="0" spc="-11" dirty="0">
                <a:solidFill>
                  <a:srgbClr val="FFFFFF"/>
                </a:solidFill>
                <a:latin typeface="微软雅黑"/>
                <a:cs typeface="微软雅黑 Light"/>
              </a:rPr>
              <a:t>应用场景</a:t>
            </a:r>
            <a:endParaRPr sz="788" kern="0">
              <a:solidFill>
                <a:sysClr val="windowText" lastClr="000000"/>
              </a:solidFill>
              <a:latin typeface="微软雅黑 Light"/>
              <a:cs typeface="微软雅黑 Light"/>
            </a:endParaRPr>
          </a:p>
          <a:p>
            <a:pPr marL="9525" defTabSz="685800">
              <a:spcBef>
                <a:spcPts val="293"/>
              </a:spcBef>
            </a:pPr>
            <a:r>
              <a:rPr sz="938" b="1" kern="0" dirty="0">
                <a:solidFill>
                  <a:srgbClr val="FFFFFF"/>
                </a:solidFill>
                <a:latin typeface="微软雅黑"/>
                <a:cs typeface="微软雅黑"/>
              </a:rPr>
              <a:t>家庭温馨时刻 &amp;</a:t>
            </a:r>
            <a:r>
              <a:rPr sz="938" b="1" kern="0" spc="-8" dirty="0">
                <a:solidFill>
                  <a:srgbClr val="FFFFFF"/>
                </a:solidFill>
                <a:latin typeface="微软雅黑"/>
                <a:cs typeface="微软雅黑"/>
              </a:rPr>
              <a:t> 校园回忆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363811" y="3989327"/>
            <a:ext cx="1015365" cy="243364"/>
            <a:chOff x="9818414" y="5319102"/>
            <a:chExt cx="1353820" cy="324485"/>
          </a:xfrm>
        </p:grpSpPr>
        <p:sp>
          <p:nvSpPr>
            <p:cNvPr id="27" name="object 27"/>
            <p:cNvSpPr/>
            <p:nvPr/>
          </p:nvSpPr>
          <p:spPr>
            <a:xfrm>
              <a:off x="9818415" y="5319102"/>
              <a:ext cx="1353820" cy="324485"/>
            </a:xfrm>
            <a:custGeom>
              <a:avLst/>
              <a:gdLst/>
              <a:ahLst/>
              <a:cxnLst/>
              <a:rect l="l" t="t" r="r" b="b"/>
              <a:pathLst>
                <a:path w="1353820" h="324485">
                  <a:moveTo>
                    <a:pt x="1191555" y="324103"/>
                  </a:moveTo>
                  <a:lnTo>
                    <a:pt x="162051" y="324103"/>
                  </a:lnTo>
                  <a:lnTo>
                    <a:pt x="146087" y="323332"/>
                  </a:lnTo>
                  <a:lnTo>
                    <a:pt x="100037" y="311767"/>
                  </a:lnTo>
                  <a:lnTo>
                    <a:pt x="59296" y="287382"/>
                  </a:lnTo>
                  <a:lnTo>
                    <a:pt x="27285" y="252099"/>
                  </a:lnTo>
                  <a:lnTo>
                    <a:pt x="6938" y="209022"/>
                  </a:lnTo>
                  <a:lnTo>
                    <a:pt x="0" y="162051"/>
                  </a:lnTo>
                  <a:lnTo>
                    <a:pt x="770" y="146087"/>
                  </a:lnTo>
                  <a:lnTo>
                    <a:pt x="12335" y="100037"/>
                  </a:lnTo>
                  <a:lnTo>
                    <a:pt x="36720" y="59296"/>
                  </a:lnTo>
                  <a:lnTo>
                    <a:pt x="72003" y="27285"/>
                  </a:lnTo>
                  <a:lnTo>
                    <a:pt x="115080" y="6938"/>
                  </a:lnTo>
                  <a:lnTo>
                    <a:pt x="162051" y="0"/>
                  </a:lnTo>
                  <a:lnTo>
                    <a:pt x="1191555" y="0"/>
                  </a:lnTo>
                  <a:lnTo>
                    <a:pt x="1238526" y="6938"/>
                  </a:lnTo>
                  <a:lnTo>
                    <a:pt x="1281603" y="27285"/>
                  </a:lnTo>
                  <a:lnTo>
                    <a:pt x="1316885" y="59296"/>
                  </a:lnTo>
                  <a:lnTo>
                    <a:pt x="1341271" y="100037"/>
                  </a:lnTo>
                  <a:lnTo>
                    <a:pt x="1352835" y="146087"/>
                  </a:lnTo>
                  <a:lnTo>
                    <a:pt x="1353606" y="162051"/>
                  </a:lnTo>
                  <a:lnTo>
                    <a:pt x="1352835" y="178015"/>
                  </a:lnTo>
                  <a:lnTo>
                    <a:pt x="1341271" y="224065"/>
                  </a:lnTo>
                  <a:lnTo>
                    <a:pt x="1316885" y="264806"/>
                  </a:lnTo>
                  <a:lnTo>
                    <a:pt x="1281603" y="296817"/>
                  </a:lnTo>
                  <a:lnTo>
                    <a:pt x="1238526" y="317164"/>
                  </a:lnTo>
                  <a:lnTo>
                    <a:pt x="1191555" y="324103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9818414" y="5319102"/>
              <a:ext cx="1353820" cy="324485"/>
            </a:xfrm>
            <a:custGeom>
              <a:avLst/>
              <a:gdLst/>
              <a:ahLst/>
              <a:cxnLst/>
              <a:rect l="l" t="t" r="r" b="b"/>
              <a:pathLst>
                <a:path w="1353820" h="324485">
                  <a:moveTo>
                    <a:pt x="1191555" y="324102"/>
                  </a:moveTo>
                  <a:lnTo>
                    <a:pt x="162051" y="324102"/>
                  </a:lnTo>
                  <a:lnTo>
                    <a:pt x="146087" y="323332"/>
                  </a:lnTo>
                  <a:lnTo>
                    <a:pt x="100037" y="311767"/>
                  </a:lnTo>
                  <a:lnTo>
                    <a:pt x="59296" y="287382"/>
                  </a:lnTo>
                  <a:lnTo>
                    <a:pt x="27285" y="252099"/>
                  </a:lnTo>
                  <a:lnTo>
                    <a:pt x="6938" y="209022"/>
                  </a:lnTo>
                  <a:lnTo>
                    <a:pt x="0" y="162051"/>
                  </a:lnTo>
                  <a:lnTo>
                    <a:pt x="721" y="147101"/>
                  </a:lnTo>
                  <a:lnTo>
                    <a:pt x="770" y="146087"/>
                  </a:lnTo>
                  <a:lnTo>
                    <a:pt x="12335" y="100037"/>
                  </a:lnTo>
                  <a:lnTo>
                    <a:pt x="36720" y="59296"/>
                  </a:lnTo>
                  <a:lnTo>
                    <a:pt x="72003" y="27285"/>
                  </a:lnTo>
                  <a:lnTo>
                    <a:pt x="115080" y="6938"/>
                  </a:lnTo>
                  <a:lnTo>
                    <a:pt x="162051" y="0"/>
                  </a:lnTo>
                  <a:lnTo>
                    <a:pt x="1191555" y="0"/>
                  </a:lnTo>
                  <a:lnTo>
                    <a:pt x="1207518" y="770"/>
                  </a:lnTo>
                  <a:lnTo>
                    <a:pt x="1223175" y="3083"/>
                  </a:lnTo>
                  <a:lnTo>
                    <a:pt x="1238526" y="6938"/>
                  </a:lnTo>
                  <a:lnTo>
                    <a:pt x="1245756" y="9532"/>
                  </a:lnTo>
                  <a:lnTo>
                    <a:pt x="162051" y="9532"/>
                  </a:lnTo>
                  <a:lnTo>
                    <a:pt x="154558" y="9715"/>
                  </a:lnTo>
                  <a:lnTo>
                    <a:pt x="110677" y="18444"/>
                  </a:lnTo>
                  <a:lnTo>
                    <a:pt x="71188" y="39551"/>
                  </a:lnTo>
                  <a:lnTo>
                    <a:pt x="39551" y="71188"/>
                  </a:lnTo>
                  <a:lnTo>
                    <a:pt x="18444" y="110677"/>
                  </a:lnTo>
                  <a:lnTo>
                    <a:pt x="9715" y="154558"/>
                  </a:lnTo>
                  <a:lnTo>
                    <a:pt x="9532" y="162051"/>
                  </a:lnTo>
                  <a:lnTo>
                    <a:pt x="9715" y="169544"/>
                  </a:lnTo>
                  <a:lnTo>
                    <a:pt x="18444" y="213425"/>
                  </a:lnTo>
                  <a:lnTo>
                    <a:pt x="39551" y="252914"/>
                  </a:lnTo>
                  <a:lnTo>
                    <a:pt x="71188" y="284551"/>
                  </a:lnTo>
                  <a:lnTo>
                    <a:pt x="110677" y="305658"/>
                  </a:lnTo>
                  <a:lnTo>
                    <a:pt x="154558" y="314387"/>
                  </a:lnTo>
                  <a:lnTo>
                    <a:pt x="162051" y="314570"/>
                  </a:lnTo>
                  <a:lnTo>
                    <a:pt x="1245756" y="314570"/>
                  </a:lnTo>
                  <a:lnTo>
                    <a:pt x="1238526" y="317164"/>
                  </a:lnTo>
                  <a:lnTo>
                    <a:pt x="1223175" y="321019"/>
                  </a:lnTo>
                  <a:lnTo>
                    <a:pt x="1207518" y="323332"/>
                  </a:lnTo>
                  <a:lnTo>
                    <a:pt x="1191555" y="324102"/>
                  </a:lnTo>
                  <a:close/>
                </a:path>
                <a:path w="1353820" h="324485">
                  <a:moveTo>
                    <a:pt x="1245756" y="314570"/>
                  </a:moveTo>
                  <a:lnTo>
                    <a:pt x="1191555" y="314570"/>
                  </a:lnTo>
                  <a:lnTo>
                    <a:pt x="1199048" y="314387"/>
                  </a:lnTo>
                  <a:lnTo>
                    <a:pt x="1206504" y="313837"/>
                  </a:lnTo>
                  <a:lnTo>
                    <a:pt x="1249921" y="302960"/>
                  </a:lnTo>
                  <a:lnTo>
                    <a:pt x="1288313" y="279951"/>
                  </a:lnTo>
                  <a:lnTo>
                    <a:pt x="1318370" y="246786"/>
                  </a:lnTo>
                  <a:lnTo>
                    <a:pt x="1337508" y="206325"/>
                  </a:lnTo>
                  <a:lnTo>
                    <a:pt x="1344074" y="162051"/>
                  </a:lnTo>
                  <a:lnTo>
                    <a:pt x="1343891" y="154558"/>
                  </a:lnTo>
                  <a:lnTo>
                    <a:pt x="1335162" y="110677"/>
                  </a:lnTo>
                  <a:lnTo>
                    <a:pt x="1314055" y="71188"/>
                  </a:lnTo>
                  <a:lnTo>
                    <a:pt x="1282418" y="39551"/>
                  </a:lnTo>
                  <a:lnTo>
                    <a:pt x="1242929" y="18444"/>
                  </a:lnTo>
                  <a:lnTo>
                    <a:pt x="1199048" y="9715"/>
                  </a:lnTo>
                  <a:lnTo>
                    <a:pt x="1191555" y="9532"/>
                  </a:lnTo>
                  <a:lnTo>
                    <a:pt x="1245756" y="9532"/>
                  </a:lnTo>
                  <a:lnTo>
                    <a:pt x="1281603" y="27285"/>
                  </a:lnTo>
                  <a:lnTo>
                    <a:pt x="1316885" y="59296"/>
                  </a:lnTo>
                  <a:lnTo>
                    <a:pt x="1341271" y="100037"/>
                  </a:lnTo>
                  <a:lnTo>
                    <a:pt x="1352835" y="146087"/>
                  </a:lnTo>
                  <a:lnTo>
                    <a:pt x="1353606" y="162051"/>
                  </a:lnTo>
                  <a:lnTo>
                    <a:pt x="1352884" y="177001"/>
                  </a:lnTo>
                  <a:lnTo>
                    <a:pt x="1352835" y="178015"/>
                  </a:lnTo>
                  <a:lnTo>
                    <a:pt x="1341271" y="224065"/>
                  </a:lnTo>
                  <a:lnTo>
                    <a:pt x="1316885" y="264806"/>
                  </a:lnTo>
                  <a:lnTo>
                    <a:pt x="1281603" y="296817"/>
                  </a:lnTo>
                  <a:lnTo>
                    <a:pt x="1253569" y="311767"/>
                  </a:lnTo>
                  <a:lnTo>
                    <a:pt x="1245756" y="314570"/>
                  </a:lnTo>
                  <a:close/>
                </a:path>
              </a:pathLst>
            </a:custGeom>
            <a:solidFill>
              <a:srgbClr val="FFFFFF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942336" y="5385829"/>
              <a:ext cx="133454" cy="190648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607975" y="4051295"/>
            <a:ext cx="687705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dirty="0">
                <a:solidFill>
                  <a:srgbClr val="FFFFFF"/>
                </a:solidFill>
                <a:latin typeface="微软雅黑"/>
                <a:cs typeface="微软雅黑"/>
              </a:rPr>
              <a:t>AI</a:t>
            </a:r>
            <a:r>
              <a:rPr sz="600" kern="0" spc="4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600" kern="0" dirty="0">
                <a:solidFill>
                  <a:srgbClr val="FFFFFF"/>
                </a:solidFill>
                <a:latin typeface="微软雅黑"/>
                <a:cs typeface="微软雅黑"/>
              </a:rPr>
              <a:t>Smart</a:t>
            </a:r>
            <a:r>
              <a:rPr sz="600" kern="0" spc="4" dirty="0">
                <a:solidFill>
                  <a:srgbClr val="FFFFFF"/>
                </a:solidFill>
                <a:latin typeface="微软雅黑"/>
                <a:cs typeface="微软雅黑"/>
              </a:rPr>
              <a:t> </a:t>
            </a:r>
            <a:r>
              <a:rPr sz="600" kern="0" spc="-8" dirty="0">
                <a:solidFill>
                  <a:srgbClr val="FFFFFF"/>
                </a:solidFill>
                <a:latin typeface="微软雅黑"/>
                <a:cs typeface="微软雅黑"/>
              </a:rPr>
              <a:t>Gallery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71946" y="336018"/>
            <a:ext cx="8007668" cy="4332923"/>
            <a:chOff x="762595" y="448024"/>
            <a:chExt cx="10676890" cy="5777230"/>
          </a:xfrm>
        </p:grpSpPr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74159" y="6091230"/>
              <a:ext cx="133454" cy="13345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513376" y="6091230"/>
              <a:ext cx="133454" cy="13345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762595" y="1201087"/>
              <a:ext cx="10676890" cy="19685"/>
            </a:xfrm>
            <a:custGeom>
              <a:avLst/>
              <a:gdLst/>
              <a:ahLst/>
              <a:cxnLst/>
              <a:rect l="l" t="t" r="r" b="b"/>
              <a:pathLst>
                <a:path w="10676890" h="19684">
                  <a:moveTo>
                    <a:pt x="10676334" y="19064"/>
                  </a:moveTo>
                  <a:lnTo>
                    <a:pt x="0" y="19064"/>
                  </a:lnTo>
                  <a:lnTo>
                    <a:pt x="0" y="0"/>
                  </a:lnTo>
                  <a:lnTo>
                    <a:pt x="10676334" y="0"/>
                  </a:lnTo>
                  <a:lnTo>
                    <a:pt x="10676334" y="19064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0828853" y="448024"/>
              <a:ext cx="610235" cy="610235"/>
            </a:xfrm>
            <a:custGeom>
              <a:avLst/>
              <a:gdLst/>
              <a:ahLst/>
              <a:cxnLst/>
              <a:rect l="l" t="t" r="r" b="b"/>
              <a:pathLst>
                <a:path w="610234" h="610235">
                  <a:moveTo>
                    <a:pt x="305038" y="610076"/>
                  </a:moveTo>
                  <a:lnTo>
                    <a:pt x="260279" y="606774"/>
                  </a:lnTo>
                  <a:lnTo>
                    <a:pt x="216489" y="596941"/>
                  </a:lnTo>
                  <a:lnTo>
                    <a:pt x="174616" y="580789"/>
                  </a:lnTo>
                  <a:lnTo>
                    <a:pt x="135567" y="558667"/>
                  </a:lnTo>
                  <a:lnTo>
                    <a:pt x="100186" y="531056"/>
                  </a:lnTo>
                  <a:lnTo>
                    <a:pt x="69240" y="498552"/>
                  </a:lnTo>
                  <a:lnTo>
                    <a:pt x="43396" y="461859"/>
                  </a:lnTo>
                  <a:lnTo>
                    <a:pt x="23217" y="421771"/>
                  </a:lnTo>
                  <a:lnTo>
                    <a:pt x="9140" y="379156"/>
                  </a:lnTo>
                  <a:lnTo>
                    <a:pt x="1467" y="334937"/>
                  </a:lnTo>
                  <a:lnTo>
                    <a:pt x="0" y="305038"/>
                  </a:lnTo>
                  <a:lnTo>
                    <a:pt x="366" y="290070"/>
                  </a:lnTo>
                  <a:lnTo>
                    <a:pt x="5860" y="245528"/>
                  </a:lnTo>
                  <a:lnTo>
                    <a:pt x="17830" y="202273"/>
                  </a:lnTo>
                  <a:lnTo>
                    <a:pt x="36017" y="161244"/>
                  </a:lnTo>
                  <a:lnTo>
                    <a:pt x="60028" y="123326"/>
                  </a:lnTo>
                  <a:lnTo>
                    <a:pt x="89343" y="89343"/>
                  </a:lnTo>
                  <a:lnTo>
                    <a:pt x="123326" y="60028"/>
                  </a:lnTo>
                  <a:lnTo>
                    <a:pt x="161243" y="36018"/>
                  </a:lnTo>
                  <a:lnTo>
                    <a:pt x="202273" y="17831"/>
                  </a:lnTo>
                  <a:lnTo>
                    <a:pt x="245527" y="5861"/>
                  </a:lnTo>
                  <a:lnTo>
                    <a:pt x="290071" y="367"/>
                  </a:lnTo>
                  <a:lnTo>
                    <a:pt x="305038" y="0"/>
                  </a:lnTo>
                  <a:lnTo>
                    <a:pt x="320006" y="367"/>
                  </a:lnTo>
                  <a:lnTo>
                    <a:pt x="364547" y="5861"/>
                  </a:lnTo>
                  <a:lnTo>
                    <a:pt x="407802" y="17831"/>
                  </a:lnTo>
                  <a:lnTo>
                    <a:pt x="448831" y="36018"/>
                  </a:lnTo>
                  <a:lnTo>
                    <a:pt x="486749" y="60028"/>
                  </a:lnTo>
                  <a:lnTo>
                    <a:pt x="520731" y="89343"/>
                  </a:lnTo>
                  <a:lnTo>
                    <a:pt x="550047" y="123326"/>
                  </a:lnTo>
                  <a:lnTo>
                    <a:pt x="574057" y="161244"/>
                  </a:lnTo>
                  <a:lnTo>
                    <a:pt x="592243" y="202273"/>
                  </a:lnTo>
                  <a:lnTo>
                    <a:pt x="604213" y="245528"/>
                  </a:lnTo>
                  <a:lnTo>
                    <a:pt x="609709" y="290070"/>
                  </a:lnTo>
                  <a:lnTo>
                    <a:pt x="610076" y="305038"/>
                  </a:lnTo>
                  <a:lnTo>
                    <a:pt x="609709" y="320005"/>
                  </a:lnTo>
                  <a:lnTo>
                    <a:pt x="604213" y="364548"/>
                  </a:lnTo>
                  <a:lnTo>
                    <a:pt x="592243" y="407802"/>
                  </a:lnTo>
                  <a:lnTo>
                    <a:pt x="574057" y="448832"/>
                  </a:lnTo>
                  <a:lnTo>
                    <a:pt x="550047" y="486749"/>
                  </a:lnTo>
                  <a:lnTo>
                    <a:pt x="520731" y="520732"/>
                  </a:lnTo>
                  <a:lnTo>
                    <a:pt x="486748" y="550047"/>
                  </a:lnTo>
                  <a:lnTo>
                    <a:pt x="448831" y="574057"/>
                  </a:lnTo>
                  <a:lnTo>
                    <a:pt x="407802" y="592245"/>
                  </a:lnTo>
                  <a:lnTo>
                    <a:pt x="364547" y="604215"/>
                  </a:lnTo>
                  <a:lnTo>
                    <a:pt x="320006" y="609709"/>
                  </a:lnTo>
                  <a:lnTo>
                    <a:pt x="305038" y="610076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971840" y="581478"/>
              <a:ext cx="324103" cy="343167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6355726" y="4544599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9CA2AF"/>
                </a:solidFill>
                <a:latin typeface="微软雅黑"/>
                <a:cs typeface="微软雅黑"/>
              </a:rPr>
              <a:t>支持云端存储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285139" y="4544599"/>
            <a:ext cx="61960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9CA2AF"/>
                </a:solidFill>
                <a:latin typeface="微软雅黑"/>
                <a:cs typeface="微软雅黑"/>
              </a:rPr>
              <a:t>智能分类管理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562421" y="262149"/>
            <a:ext cx="3327083" cy="30970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950" b="1" spc="49" dirty="0">
                <a:solidFill>
                  <a:srgbClr val="1F2937"/>
                </a:solidFill>
                <a:latin typeface="微软雅黑"/>
                <a:cs typeface="微软雅黑"/>
              </a:rPr>
              <a:t>项目导入：一刻相册</a:t>
            </a:r>
            <a:r>
              <a:rPr sz="1950" b="1" spc="45" dirty="0">
                <a:solidFill>
                  <a:srgbClr val="1F2937"/>
                </a:solidFill>
                <a:latin typeface="微软雅黑"/>
                <a:cs typeface="微软雅黑"/>
              </a:rPr>
              <a:t>·AI</a:t>
            </a:r>
            <a:r>
              <a:rPr sz="1950" b="1" spc="4" dirty="0">
                <a:solidFill>
                  <a:srgbClr val="1F2937"/>
                </a:solidFill>
                <a:latin typeface="微软雅黑"/>
                <a:cs typeface="微软雅黑"/>
              </a:rPr>
              <a:t>影集</a:t>
            </a:r>
            <a:endParaRPr sz="2025">
              <a:latin typeface="微软雅黑"/>
              <a:cs typeface="微软雅黑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62421" y="648214"/>
            <a:ext cx="2650808" cy="15395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Project</a:t>
            </a:r>
            <a:r>
              <a:rPr sz="938" kern="0" spc="-15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9CA2AF"/>
                </a:solidFill>
                <a:latin typeface="微软雅黑"/>
                <a:cs typeface="微软雅黑"/>
              </a:rPr>
              <a:t>Introduction:</a:t>
            </a:r>
            <a:r>
              <a:rPr sz="938" kern="0" spc="-15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Yike</a:t>
            </a:r>
            <a:r>
              <a:rPr sz="938" kern="0" spc="-15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Album</a:t>
            </a:r>
            <a:r>
              <a:rPr sz="938" kern="0" spc="-15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dirty="0">
                <a:solidFill>
                  <a:srgbClr val="9CA2AF"/>
                </a:solidFill>
                <a:latin typeface="微软雅黑"/>
                <a:cs typeface="微软雅黑"/>
              </a:rPr>
              <a:t>AI</a:t>
            </a:r>
            <a:r>
              <a:rPr sz="938" kern="0" spc="-15" dirty="0">
                <a:solidFill>
                  <a:srgbClr val="9CA2AF"/>
                </a:solidFill>
                <a:latin typeface="微软雅黑"/>
                <a:cs typeface="微软雅黑"/>
              </a:rPr>
              <a:t> </a:t>
            </a:r>
            <a:r>
              <a:rPr sz="938" kern="0" spc="-8" dirty="0">
                <a:solidFill>
                  <a:srgbClr val="9CA2AF"/>
                </a:solidFill>
                <a:latin typeface="微软雅黑"/>
                <a:cs typeface="微软雅黑"/>
              </a:rPr>
              <a:t>Gallery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01</a:t>
            </a: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47" y="1453756"/>
            <a:ext cx="5022464" cy="1660727"/>
          </a:xfrm>
        </p:spPr>
        <p:txBody>
          <a:bodyPr/>
          <a:lstStyle/>
          <a:p>
            <a:r>
              <a:rPr lang="zh-CN" altLang="en-US" dirty="0"/>
              <a:t>官方网站与应用商店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互联网产品发布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官方网站与应用商店渠道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官方网站与应用商店</a:t>
            </a:r>
          </a:p>
        </p:txBody>
      </p:sp>
      <p:grpSp>
        <p:nvGrpSpPr>
          <p:cNvPr id="6" name="object 7">
            <a:extLst>
              <a:ext uri="{FF2B5EF4-FFF2-40B4-BE49-F238E27FC236}">
                <a16:creationId xmlns:a16="http://schemas.microsoft.com/office/drawing/2014/main" id="{D9E4716C-B6CD-4AE4-894A-CC44B7C4B151}"/>
              </a:ext>
            </a:extLst>
          </p:cNvPr>
          <p:cNvGrpSpPr/>
          <p:nvPr/>
        </p:nvGrpSpPr>
        <p:grpSpPr>
          <a:xfrm>
            <a:off x="457558" y="1086699"/>
            <a:ext cx="286226" cy="271939"/>
            <a:chOff x="610076" y="1448931"/>
            <a:chExt cx="381635" cy="362585"/>
          </a:xfrm>
        </p:grpSpPr>
        <p:sp>
          <p:nvSpPr>
            <p:cNvPr id="7" name="object 8">
              <a:extLst>
                <a:ext uri="{FF2B5EF4-FFF2-40B4-BE49-F238E27FC236}">
                  <a16:creationId xmlns:a16="http://schemas.microsoft.com/office/drawing/2014/main" id="{8EAC9379-9C3C-4567-92D5-36C2AC1D2285}"/>
                </a:ext>
              </a:extLst>
            </p:cNvPr>
            <p:cNvSpPr/>
            <p:nvPr/>
          </p:nvSpPr>
          <p:spPr>
            <a:xfrm>
              <a:off x="610076" y="1448931"/>
              <a:ext cx="381635" cy="362585"/>
            </a:xfrm>
            <a:custGeom>
              <a:avLst/>
              <a:gdLst/>
              <a:ahLst/>
              <a:cxnLst/>
              <a:rect l="l" t="t" r="r" b="b"/>
              <a:pathLst>
                <a:path w="381634" h="362585">
                  <a:moveTo>
                    <a:pt x="310045" y="362232"/>
                  </a:moveTo>
                  <a:lnTo>
                    <a:pt x="71252" y="362232"/>
                  </a:lnTo>
                  <a:lnTo>
                    <a:pt x="66293" y="361744"/>
                  </a:lnTo>
                  <a:lnTo>
                    <a:pt x="29728" y="346598"/>
                  </a:lnTo>
                  <a:lnTo>
                    <a:pt x="3888" y="310530"/>
                  </a:lnTo>
                  <a:lnTo>
                    <a:pt x="0" y="290980"/>
                  </a:lnTo>
                  <a:lnTo>
                    <a:pt x="0" y="52187"/>
                  </a:lnTo>
                  <a:lnTo>
                    <a:pt x="15633" y="10663"/>
                  </a:lnTo>
                  <a:lnTo>
                    <a:pt x="25606" y="0"/>
                  </a:lnTo>
                  <a:lnTo>
                    <a:pt x="355690" y="0"/>
                  </a:lnTo>
                  <a:lnTo>
                    <a:pt x="377408" y="32637"/>
                  </a:lnTo>
                  <a:lnTo>
                    <a:pt x="381297" y="52187"/>
                  </a:lnTo>
                  <a:lnTo>
                    <a:pt x="381297" y="290980"/>
                  </a:lnTo>
                  <a:lnTo>
                    <a:pt x="365663" y="332504"/>
                  </a:lnTo>
                  <a:lnTo>
                    <a:pt x="329595" y="358343"/>
                  </a:lnTo>
                  <a:lnTo>
                    <a:pt x="310045" y="362232"/>
                  </a:lnTo>
                  <a:close/>
                </a:path>
              </a:pathLst>
            </a:custGeom>
            <a:solidFill>
              <a:srgbClr val="2562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9">
              <a:extLst>
                <a:ext uri="{FF2B5EF4-FFF2-40B4-BE49-F238E27FC236}">
                  <a16:creationId xmlns:a16="http://schemas.microsoft.com/office/drawing/2014/main" id="{8A31219A-C6BE-48DC-AD1D-6EB480D5982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4465" y="1544255"/>
              <a:ext cx="152519" cy="152519"/>
            </a:xfrm>
            <a:prstGeom prst="rect">
              <a:avLst/>
            </a:prstGeom>
          </p:spPr>
        </p:pic>
      </p:grp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24547566-7099-4481-8440-E28394D43079}"/>
              </a:ext>
            </a:extLst>
          </p:cNvPr>
          <p:cNvGrpSpPr/>
          <p:nvPr/>
        </p:nvGrpSpPr>
        <p:grpSpPr>
          <a:xfrm>
            <a:off x="457557" y="1501360"/>
            <a:ext cx="3310414" cy="1122521"/>
            <a:chOff x="610076" y="2001812"/>
            <a:chExt cx="4413885" cy="14966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A0B258F-ACD5-418C-A60F-505CBEE55424}"/>
                </a:ext>
              </a:extLst>
            </p:cNvPr>
            <p:cNvSpPr/>
            <p:nvPr/>
          </p:nvSpPr>
          <p:spPr>
            <a:xfrm>
              <a:off x="629141" y="2001812"/>
              <a:ext cx="4394835" cy="1496695"/>
            </a:xfrm>
            <a:custGeom>
              <a:avLst/>
              <a:gdLst/>
              <a:ahLst/>
              <a:cxnLst/>
              <a:rect l="l" t="t" r="r" b="b"/>
              <a:pathLst>
                <a:path w="4394835" h="1496695">
                  <a:moveTo>
                    <a:pt x="4287577" y="1496593"/>
                  </a:moveTo>
                  <a:lnTo>
                    <a:pt x="89065" y="1496593"/>
                  </a:lnTo>
                  <a:lnTo>
                    <a:pt x="82866" y="1495860"/>
                  </a:lnTo>
                  <a:lnTo>
                    <a:pt x="47569" y="1481487"/>
                  </a:lnTo>
                  <a:lnTo>
                    <a:pt x="19542" y="1452000"/>
                  </a:lnTo>
                  <a:lnTo>
                    <a:pt x="3052" y="1411886"/>
                  </a:lnTo>
                  <a:lnTo>
                    <a:pt x="0" y="1389714"/>
                  </a:lnTo>
                  <a:lnTo>
                    <a:pt x="0" y="1382204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4287577" y="0"/>
                  </a:lnTo>
                  <a:lnTo>
                    <a:pt x="4330779" y="11581"/>
                  </a:lnTo>
                  <a:lnTo>
                    <a:pt x="4366262" y="38814"/>
                  </a:lnTo>
                  <a:lnTo>
                    <a:pt x="4388622" y="77553"/>
                  </a:lnTo>
                  <a:lnTo>
                    <a:pt x="4394455" y="106878"/>
                  </a:lnTo>
                  <a:lnTo>
                    <a:pt x="4394455" y="1389714"/>
                  </a:lnTo>
                  <a:lnTo>
                    <a:pt x="4382873" y="1432917"/>
                  </a:lnTo>
                  <a:lnTo>
                    <a:pt x="4355640" y="1468400"/>
                  </a:lnTo>
                  <a:lnTo>
                    <a:pt x="4316901" y="1490759"/>
                  </a:lnTo>
                  <a:lnTo>
                    <a:pt x="4295015" y="1495860"/>
                  </a:lnTo>
                  <a:lnTo>
                    <a:pt x="4287577" y="14965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object 12">
              <a:extLst>
                <a:ext uri="{FF2B5EF4-FFF2-40B4-BE49-F238E27FC236}">
                  <a16:creationId xmlns:a16="http://schemas.microsoft.com/office/drawing/2014/main" id="{E3764A7C-112B-42A4-B3AC-5EED77398A16}"/>
                </a:ext>
              </a:extLst>
            </p:cNvPr>
            <p:cNvSpPr/>
            <p:nvPr/>
          </p:nvSpPr>
          <p:spPr>
            <a:xfrm>
              <a:off x="610076" y="2001812"/>
              <a:ext cx="114935" cy="1496695"/>
            </a:xfrm>
            <a:custGeom>
              <a:avLst/>
              <a:gdLst/>
              <a:ahLst/>
              <a:cxnLst/>
              <a:rect l="l" t="t" r="r" b="b"/>
              <a:pathLst>
                <a:path w="114934" h="1496695">
                  <a:moveTo>
                    <a:pt x="114389" y="1496593"/>
                  </a:moveTo>
                  <a:lnTo>
                    <a:pt x="70614" y="1487885"/>
                  </a:lnTo>
                  <a:lnTo>
                    <a:pt x="33503" y="1463089"/>
                  </a:lnTo>
                  <a:lnTo>
                    <a:pt x="8707" y="1425979"/>
                  </a:lnTo>
                  <a:lnTo>
                    <a:pt x="0" y="1382204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382204"/>
                  </a:lnTo>
                  <a:lnTo>
                    <a:pt x="43934" y="1425979"/>
                  </a:lnTo>
                  <a:lnTo>
                    <a:pt x="60465" y="1463089"/>
                  </a:lnTo>
                  <a:lnTo>
                    <a:pt x="92285" y="1491695"/>
                  </a:lnTo>
                  <a:lnTo>
                    <a:pt x="106876" y="1496049"/>
                  </a:lnTo>
                  <a:lnTo>
                    <a:pt x="114389" y="1496593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object 13">
            <a:extLst>
              <a:ext uri="{FF2B5EF4-FFF2-40B4-BE49-F238E27FC236}">
                <a16:creationId xmlns:a16="http://schemas.microsoft.com/office/drawing/2014/main" id="{D44761DD-13EB-4CB7-81DA-11DEF7BF2AD9}"/>
              </a:ext>
            </a:extLst>
          </p:cNvPr>
          <p:cNvSpPr txBox="1"/>
          <p:nvPr/>
        </p:nvSpPr>
        <p:spPr>
          <a:xfrm>
            <a:off x="619616" y="1091473"/>
            <a:ext cx="3017044" cy="9868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09550" defTabSz="685800">
              <a:spcBef>
                <a:spcPts val="75"/>
              </a:spcBef>
            </a:pPr>
            <a:r>
              <a:rPr sz="1275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官方网站：核心转化阵地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defTabSz="685800">
              <a:spcBef>
                <a:spcPts val="94"/>
              </a:spcBef>
            </a:pP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algn="just" defTabSz="685800">
              <a:lnSpc>
                <a:spcPct val="134400"/>
              </a:lnSpc>
            </a:pPr>
            <a:r>
              <a:rPr sz="938" kern="0" dirty="0">
                <a:solidFill>
                  <a:srgbClr val="4A5462"/>
                </a:solidFill>
                <a:latin typeface="微软雅黑"/>
                <a:cs typeface="微软雅黑"/>
              </a:rPr>
              <a:t>官网不仅是产品的</a:t>
            </a:r>
            <a:r>
              <a:rPr sz="938" b="1" kern="0" dirty="0">
                <a:solidFill>
                  <a:srgbClr val="2562EB"/>
                </a:solidFill>
                <a:latin typeface="微软雅黑"/>
                <a:cs typeface="微软雅黑"/>
              </a:rPr>
              <a:t>权威入口</a:t>
            </a:r>
            <a:r>
              <a:rPr sz="938" kern="0" spc="-4" dirty="0">
                <a:solidFill>
                  <a:srgbClr val="4A5462"/>
                </a:solidFill>
                <a:latin typeface="微软雅黑"/>
                <a:cs typeface="微软雅黑"/>
              </a:rPr>
              <a:t>，更是集下载、注册、付费、客服于一体的一站式枢纽。它构建了从用户了解到转化的完整闭环，是品牌数据可控性最强的第一阵</a:t>
            </a:r>
            <a:r>
              <a:rPr sz="938" kern="0" spc="-19" dirty="0">
                <a:solidFill>
                  <a:srgbClr val="4A5462"/>
                </a:solidFill>
                <a:latin typeface="微软雅黑"/>
                <a:cs typeface="微软雅黑"/>
              </a:rPr>
              <a:t>地。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7" name="object 14">
            <a:extLst>
              <a:ext uri="{FF2B5EF4-FFF2-40B4-BE49-F238E27FC236}">
                <a16:creationId xmlns:a16="http://schemas.microsoft.com/office/drawing/2014/main" id="{BACAEC42-2053-4BE9-A429-9406C6136182}"/>
              </a:ext>
            </a:extLst>
          </p:cNvPr>
          <p:cNvGrpSpPr/>
          <p:nvPr/>
        </p:nvGrpSpPr>
        <p:grpSpPr>
          <a:xfrm>
            <a:off x="457557" y="2766792"/>
            <a:ext cx="829628" cy="200501"/>
            <a:chOff x="610076" y="3689055"/>
            <a:chExt cx="1106170" cy="267335"/>
          </a:xfrm>
        </p:grpSpPr>
        <p:sp>
          <p:nvSpPr>
            <p:cNvPr id="18" name="object 15">
              <a:extLst>
                <a:ext uri="{FF2B5EF4-FFF2-40B4-BE49-F238E27FC236}">
                  <a16:creationId xmlns:a16="http://schemas.microsoft.com/office/drawing/2014/main" id="{8083A29C-B27D-4046-A424-5F3A5674F9D5}"/>
                </a:ext>
              </a:extLst>
            </p:cNvPr>
            <p:cNvSpPr/>
            <p:nvPr/>
          </p:nvSpPr>
          <p:spPr>
            <a:xfrm>
              <a:off x="610076" y="3689055"/>
              <a:ext cx="1106170" cy="267335"/>
            </a:xfrm>
            <a:custGeom>
              <a:avLst/>
              <a:gdLst/>
              <a:ahLst/>
              <a:cxnLst/>
              <a:rect l="l" t="t" r="r" b="b"/>
              <a:pathLst>
                <a:path w="1106170" h="267335">
                  <a:moveTo>
                    <a:pt x="972309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2" y="259110"/>
                  </a:lnTo>
                  <a:lnTo>
                    <a:pt x="53948" y="240641"/>
                  </a:lnTo>
                  <a:lnTo>
                    <a:pt x="26266" y="212959"/>
                  </a:lnTo>
                  <a:lnTo>
                    <a:pt x="7797" y="178406"/>
                  </a:lnTo>
                  <a:lnTo>
                    <a:pt x="160" y="140010"/>
                  </a:ln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2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972309" y="0"/>
                  </a:lnTo>
                  <a:lnTo>
                    <a:pt x="1011049" y="5744"/>
                  </a:lnTo>
                  <a:lnTo>
                    <a:pt x="1046452" y="22490"/>
                  </a:lnTo>
                  <a:lnTo>
                    <a:pt x="1075471" y="48790"/>
                  </a:lnTo>
                  <a:lnTo>
                    <a:pt x="1095604" y="82383"/>
                  </a:lnTo>
                  <a:lnTo>
                    <a:pt x="1105122" y="120373"/>
                  </a:lnTo>
                  <a:lnTo>
                    <a:pt x="1105763" y="133454"/>
                  </a:lnTo>
                  <a:lnTo>
                    <a:pt x="1105602" y="140010"/>
                  </a:lnTo>
                  <a:lnTo>
                    <a:pt x="1097965" y="178406"/>
                  </a:lnTo>
                  <a:lnTo>
                    <a:pt x="1079496" y="212959"/>
                  </a:lnTo>
                  <a:lnTo>
                    <a:pt x="1051814" y="240641"/>
                  </a:lnTo>
                  <a:lnTo>
                    <a:pt x="1017261" y="259110"/>
                  </a:lnTo>
                  <a:lnTo>
                    <a:pt x="978865" y="266748"/>
                  </a:lnTo>
                  <a:lnTo>
                    <a:pt x="972309" y="266908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9" name="object 16">
              <a:extLst>
                <a:ext uri="{FF2B5EF4-FFF2-40B4-BE49-F238E27FC236}">
                  <a16:creationId xmlns:a16="http://schemas.microsoft.com/office/drawing/2014/main" id="{E2AD34A1-A248-41CF-8334-5CB265D9623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4465" y="3755782"/>
              <a:ext cx="133454" cy="133454"/>
            </a:xfrm>
            <a:prstGeom prst="rect">
              <a:avLst/>
            </a:prstGeom>
          </p:spPr>
        </p:pic>
      </p:grpSp>
      <p:sp>
        <p:nvSpPr>
          <p:cNvPr id="20" name="object 17">
            <a:extLst>
              <a:ext uri="{FF2B5EF4-FFF2-40B4-BE49-F238E27FC236}">
                <a16:creationId xmlns:a16="http://schemas.microsoft.com/office/drawing/2014/main" id="{6E0CBEBE-9BCB-4533-A704-7DE27C748AE5}"/>
              </a:ext>
            </a:extLst>
          </p:cNvPr>
          <p:cNvSpPr txBox="1"/>
          <p:nvPr/>
        </p:nvSpPr>
        <p:spPr>
          <a:xfrm>
            <a:off x="691110" y="2793013"/>
            <a:ext cx="519589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8" dirty="0">
                <a:solidFill>
                  <a:srgbClr val="6A7280"/>
                </a:solidFill>
                <a:latin typeface="微软雅黑"/>
                <a:cs typeface="微软雅黑"/>
              </a:rPr>
              <a:t>全链路闭环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18">
            <a:extLst>
              <a:ext uri="{FF2B5EF4-FFF2-40B4-BE49-F238E27FC236}">
                <a16:creationId xmlns:a16="http://schemas.microsoft.com/office/drawing/2014/main" id="{0010B6A6-C90C-41AA-9859-0DF6A7BB53D6}"/>
              </a:ext>
            </a:extLst>
          </p:cNvPr>
          <p:cNvGrpSpPr/>
          <p:nvPr/>
        </p:nvGrpSpPr>
        <p:grpSpPr>
          <a:xfrm>
            <a:off x="1458464" y="2766792"/>
            <a:ext cx="729614" cy="200501"/>
            <a:chOff x="1944618" y="3689055"/>
            <a:chExt cx="972819" cy="267335"/>
          </a:xfrm>
        </p:grpSpPr>
        <p:sp>
          <p:nvSpPr>
            <p:cNvPr id="22" name="object 19">
              <a:extLst>
                <a:ext uri="{FF2B5EF4-FFF2-40B4-BE49-F238E27FC236}">
                  <a16:creationId xmlns:a16="http://schemas.microsoft.com/office/drawing/2014/main" id="{4B12FBCB-8D83-465C-AF1B-4B0D4517CF32}"/>
                </a:ext>
              </a:extLst>
            </p:cNvPr>
            <p:cNvSpPr/>
            <p:nvPr/>
          </p:nvSpPr>
          <p:spPr>
            <a:xfrm>
              <a:off x="1944618" y="3689055"/>
              <a:ext cx="972819" cy="267335"/>
            </a:xfrm>
            <a:custGeom>
              <a:avLst/>
              <a:gdLst/>
              <a:ahLst/>
              <a:cxnLst/>
              <a:rect l="l" t="t" r="r" b="b"/>
              <a:pathLst>
                <a:path w="972819" h="267335">
                  <a:moveTo>
                    <a:pt x="838854" y="266908"/>
                  </a:moveTo>
                  <a:lnTo>
                    <a:pt x="133454" y="266908"/>
                  </a:lnTo>
                  <a:lnTo>
                    <a:pt x="126897" y="266748"/>
                  </a:lnTo>
                  <a:lnTo>
                    <a:pt x="88501" y="259110"/>
                  </a:lnTo>
                  <a:lnTo>
                    <a:pt x="53948" y="240641"/>
                  </a:lnTo>
                  <a:lnTo>
                    <a:pt x="26266" y="212959"/>
                  </a:lnTo>
                  <a:lnTo>
                    <a:pt x="7797" y="178406"/>
                  </a:lnTo>
                  <a:lnTo>
                    <a:pt x="160" y="140010"/>
                  </a:ln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838854" y="0"/>
                  </a:lnTo>
                  <a:lnTo>
                    <a:pt x="877594" y="5744"/>
                  </a:lnTo>
                  <a:lnTo>
                    <a:pt x="912997" y="22490"/>
                  </a:lnTo>
                  <a:lnTo>
                    <a:pt x="942017" y="48790"/>
                  </a:lnTo>
                  <a:lnTo>
                    <a:pt x="962150" y="82383"/>
                  </a:lnTo>
                  <a:lnTo>
                    <a:pt x="971667" y="120373"/>
                  </a:lnTo>
                  <a:lnTo>
                    <a:pt x="972309" y="133454"/>
                  </a:lnTo>
                  <a:lnTo>
                    <a:pt x="972148" y="140010"/>
                  </a:lnTo>
                  <a:lnTo>
                    <a:pt x="964511" y="178406"/>
                  </a:lnTo>
                  <a:lnTo>
                    <a:pt x="946042" y="212959"/>
                  </a:lnTo>
                  <a:lnTo>
                    <a:pt x="918360" y="240641"/>
                  </a:lnTo>
                  <a:lnTo>
                    <a:pt x="883806" y="259110"/>
                  </a:lnTo>
                  <a:lnTo>
                    <a:pt x="845411" y="266748"/>
                  </a:lnTo>
                  <a:lnTo>
                    <a:pt x="838854" y="266908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3" name="object 20">
              <a:extLst>
                <a:ext uri="{FF2B5EF4-FFF2-40B4-BE49-F238E27FC236}">
                  <a16:creationId xmlns:a16="http://schemas.microsoft.com/office/drawing/2014/main" id="{28318C20-E444-4D0B-A4B1-E16AFB7FE56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59007" y="3755782"/>
              <a:ext cx="133454" cy="133454"/>
            </a:xfrm>
            <a:prstGeom prst="rect">
              <a:avLst/>
            </a:prstGeom>
          </p:spPr>
        </p:pic>
      </p:grpSp>
      <p:sp>
        <p:nvSpPr>
          <p:cNvPr id="24" name="object 21">
            <a:extLst>
              <a:ext uri="{FF2B5EF4-FFF2-40B4-BE49-F238E27FC236}">
                <a16:creationId xmlns:a16="http://schemas.microsoft.com/office/drawing/2014/main" id="{E8539C27-8177-4F34-9AE4-C28A523A3F66}"/>
              </a:ext>
            </a:extLst>
          </p:cNvPr>
          <p:cNvSpPr txBox="1"/>
          <p:nvPr/>
        </p:nvSpPr>
        <p:spPr>
          <a:xfrm>
            <a:off x="1692016" y="2793013"/>
            <a:ext cx="41957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1" dirty="0">
                <a:solidFill>
                  <a:srgbClr val="6A7280"/>
                </a:solidFill>
                <a:latin typeface="微软雅黑"/>
                <a:cs typeface="微软雅黑"/>
              </a:rPr>
              <a:t>品牌背书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5" name="object 22">
            <a:extLst>
              <a:ext uri="{FF2B5EF4-FFF2-40B4-BE49-F238E27FC236}">
                <a16:creationId xmlns:a16="http://schemas.microsoft.com/office/drawing/2014/main" id="{803D7242-CCBB-43B1-8F72-5B323D55A0F9}"/>
              </a:ext>
            </a:extLst>
          </p:cNvPr>
          <p:cNvGrpSpPr/>
          <p:nvPr/>
        </p:nvGrpSpPr>
        <p:grpSpPr>
          <a:xfrm>
            <a:off x="4039202" y="1086698"/>
            <a:ext cx="4654868" cy="1897856"/>
            <a:chOff x="5385603" y="1448930"/>
            <a:chExt cx="6206490" cy="2530475"/>
          </a:xfrm>
        </p:grpSpPr>
        <p:pic>
          <p:nvPicPr>
            <p:cNvPr id="26" name="object 23">
              <a:extLst>
                <a:ext uri="{FF2B5EF4-FFF2-40B4-BE49-F238E27FC236}">
                  <a16:creationId xmlns:a16="http://schemas.microsoft.com/office/drawing/2014/main" id="{80FAE443-B47C-4CA4-9789-B4CD8FCBBEB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85603" y="1448930"/>
              <a:ext cx="6205936" cy="2530393"/>
            </a:xfrm>
            <a:prstGeom prst="rect">
              <a:avLst/>
            </a:prstGeom>
          </p:spPr>
        </p:pic>
        <p:pic>
          <p:nvPicPr>
            <p:cNvPr id="27" name="object 24">
              <a:extLst>
                <a:ext uri="{FF2B5EF4-FFF2-40B4-BE49-F238E27FC236}">
                  <a16:creationId xmlns:a16="http://schemas.microsoft.com/office/drawing/2014/main" id="{E159373E-97CE-4C40-9497-A5483BC55BE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89817" y="3689054"/>
              <a:ext cx="1792099" cy="228778"/>
            </a:xfrm>
            <a:prstGeom prst="rect">
              <a:avLst/>
            </a:prstGeom>
          </p:spPr>
        </p:pic>
      </p:grpSp>
      <p:pic>
        <p:nvPicPr>
          <p:cNvPr id="28" name="object 25">
            <a:extLst>
              <a:ext uri="{FF2B5EF4-FFF2-40B4-BE49-F238E27FC236}">
                <a16:creationId xmlns:a16="http://schemas.microsoft.com/office/drawing/2014/main" id="{80BF151C-E754-484C-B9FE-82D2390A810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7558" y="3117108"/>
            <a:ext cx="121538" cy="228779"/>
          </a:xfrm>
          <a:prstGeom prst="rect">
            <a:avLst/>
          </a:prstGeom>
        </p:spPr>
      </p:pic>
      <p:sp>
        <p:nvSpPr>
          <p:cNvPr id="29" name="object 26">
            <a:extLst>
              <a:ext uri="{FF2B5EF4-FFF2-40B4-BE49-F238E27FC236}">
                <a16:creationId xmlns:a16="http://schemas.microsoft.com/office/drawing/2014/main" id="{AEE1DEC4-A2BF-4534-830D-C62074E48C4B}"/>
              </a:ext>
            </a:extLst>
          </p:cNvPr>
          <p:cNvSpPr txBox="1"/>
          <p:nvPr/>
        </p:nvSpPr>
        <p:spPr>
          <a:xfrm>
            <a:off x="624867" y="3129031"/>
            <a:ext cx="1449229" cy="17120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1050" b="1" kern="0" spc="-4" dirty="0">
                <a:solidFill>
                  <a:srgbClr val="1F2937"/>
                </a:solidFill>
                <a:latin typeface="微软雅黑"/>
                <a:cs typeface="微软雅黑"/>
              </a:rPr>
              <a:t>主流分发渠道体系对比</a:t>
            </a:r>
            <a:endParaRPr sz="112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27">
            <a:extLst>
              <a:ext uri="{FF2B5EF4-FFF2-40B4-BE49-F238E27FC236}">
                <a16:creationId xmlns:a16="http://schemas.microsoft.com/office/drawing/2014/main" id="{712BD5B1-09E2-43ED-BDD0-94A7AB56CEB5}"/>
              </a:ext>
            </a:extLst>
          </p:cNvPr>
          <p:cNvGrpSpPr/>
          <p:nvPr/>
        </p:nvGrpSpPr>
        <p:grpSpPr>
          <a:xfrm>
            <a:off x="457322" y="3431444"/>
            <a:ext cx="8236744" cy="1373504"/>
            <a:chOff x="609762" y="4575258"/>
            <a:chExt cx="10982325" cy="1831339"/>
          </a:xfrm>
        </p:grpSpPr>
        <p:sp>
          <p:nvSpPr>
            <p:cNvPr id="31" name="object 28">
              <a:extLst>
                <a:ext uri="{FF2B5EF4-FFF2-40B4-BE49-F238E27FC236}">
                  <a16:creationId xmlns:a16="http://schemas.microsoft.com/office/drawing/2014/main" id="{8FA0C1A5-E757-4031-BBD6-179DE5939860}"/>
                </a:ext>
              </a:extLst>
            </p:cNvPr>
            <p:cNvSpPr/>
            <p:nvPr/>
          </p:nvSpPr>
          <p:spPr>
            <a:xfrm>
              <a:off x="614842" y="4580338"/>
              <a:ext cx="10972165" cy="1821180"/>
            </a:xfrm>
            <a:custGeom>
              <a:avLst/>
              <a:gdLst/>
              <a:ahLst/>
              <a:cxnLst/>
              <a:rect l="l" t="t" r="r" b="b"/>
              <a:pathLst>
                <a:path w="10972165" h="1821179">
                  <a:moveTo>
                    <a:pt x="10869414" y="1820696"/>
                  </a:moveTo>
                  <a:lnTo>
                    <a:pt x="102425" y="1820696"/>
                  </a:lnTo>
                  <a:lnTo>
                    <a:pt x="95296" y="1819994"/>
                  </a:lnTo>
                  <a:lnTo>
                    <a:pt x="54704" y="1806220"/>
                  </a:lnTo>
                  <a:lnTo>
                    <a:pt x="22473" y="1777961"/>
                  </a:lnTo>
                  <a:lnTo>
                    <a:pt x="3510" y="1739519"/>
                  </a:lnTo>
                  <a:lnTo>
                    <a:pt x="0" y="1718271"/>
                  </a:lnTo>
                  <a:lnTo>
                    <a:pt x="0" y="1711073"/>
                  </a:lnTo>
                  <a:lnTo>
                    <a:pt x="0" y="102425"/>
                  </a:lnTo>
                  <a:lnTo>
                    <a:pt x="11099" y="61022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869414" y="0"/>
                  </a:lnTo>
                  <a:lnTo>
                    <a:pt x="10910816" y="11099"/>
                  </a:lnTo>
                  <a:lnTo>
                    <a:pt x="10944821" y="37197"/>
                  </a:lnTo>
                  <a:lnTo>
                    <a:pt x="10966249" y="74322"/>
                  </a:lnTo>
                  <a:lnTo>
                    <a:pt x="10971839" y="102425"/>
                  </a:lnTo>
                  <a:lnTo>
                    <a:pt x="10971839" y="1718271"/>
                  </a:lnTo>
                  <a:lnTo>
                    <a:pt x="10960740" y="1759673"/>
                  </a:lnTo>
                  <a:lnTo>
                    <a:pt x="10934641" y="1793677"/>
                  </a:lnTo>
                  <a:lnTo>
                    <a:pt x="10897516" y="1815105"/>
                  </a:lnTo>
                  <a:lnTo>
                    <a:pt x="10876542" y="1819994"/>
                  </a:lnTo>
                  <a:lnTo>
                    <a:pt x="10869414" y="18206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29">
              <a:extLst>
                <a:ext uri="{FF2B5EF4-FFF2-40B4-BE49-F238E27FC236}">
                  <a16:creationId xmlns:a16="http://schemas.microsoft.com/office/drawing/2014/main" id="{4118BAE5-D26E-4C1E-8ED4-6E34ED069E22}"/>
                </a:ext>
              </a:extLst>
            </p:cNvPr>
            <p:cNvSpPr/>
            <p:nvPr/>
          </p:nvSpPr>
          <p:spPr>
            <a:xfrm>
              <a:off x="614842" y="4580338"/>
              <a:ext cx="10972165" cy="1821180"/>
            </a:xfrm>
            <a:custGeom>
              <a:avLst/>
              <a:gdLst/>
              <a:ahLst/>
              <a:cxnLst/>
              <a:rect l="l" t="t" r="r" b="b"/>
              <a:pathLst>
                <a:path w="10972165" h="1821179">
                  <a:moveTo>
                    <a:pt x="0" y="1711073"/>
                  </a:moveTo>
                  <a:lnTo>
                    <a:pt x="0" y="109623"/>
                  </a:lnTo>
                  <a:lnTo>
                    <a:pt x="0" y="102425"/>
                  </a:lnTo>
                  <a:lnTo>
                    <a:pt x="702" y="95296"/>
                  </a:lnTo>
                  <a:lnTo>
                    <a:pt x="2106" y="88236"/>
                  </a:lnTo>
                  <a:lnTo>
                    <a:pt x="3510" y="81176"/>
                  </a:lnTo>
                  <a:lnTo>
                    <a:pt x="5590" y="74322"/>
                  </a:lnTo>
                  <a:lnTo>
                    <a:pt x="8344" y="67672"/>
                  </a:lnTo>
                  <a:lnTo>
                    <a:pt x="11099" y="61022"/>
                  </a:lnTo>
                  <a:lnTo>
                    <a:pt x="32107" y="32107"/>
                  </a:lnTo>
                  <a:lnTo>
                    <a:pt x="37197" y="27018"/>
                  </a:lnTo>
                  <a:lnTo>
                    <a:pt x="74322" y="5589"/>
                  </a:lnTo>
                  <a:lnTo>
                    <a:pt x="102425" y="0"/>
                  </a:lnTo>
                  <a:lnTo>
                    <a:pt x="109623" y="0"/>
                  </a:lnTo>
                  <a:lnTo>
                    <a:pt x="10862217" y="0"/>
                  </a:lnTo>
                  <a:lnTo>
                    <a:pt x="10869414" y="0"/>
                  </a:lnTo>
                  <a:lnTo>
                    <a:pt x="10876542" y="702"/>
                  </a:lnTo>
                  <a:lnTo>
                    <a:pt x="10917133" y="14475"/>
                  </a:lnTo>
                  <a:lnTo>
                    <a:pt x="10923118" y="18474"/>
                  </a:lnTo>
                  <a:lnTo>
                    <a:pt x="10929103" y="22473"/>
                  </a:lnTo>
                  <a:lnTo>
                    <a:pt x="10934641" y="27018"/>
                  </a:lnTo>
                  <a:lnTo>
                    <a:pt x="10939731" y="32107"/>
                  </a:lnTo>
                  <a:lnTo>
                    <a:pt x="10944821" y="37197"/>
                  </a:lnTo>
                  <a:lnTo>
                    <a:pt x="10963495" y="67672"/>
                  </a:lnTo>
                  <a:lnTo>
                    <a:pt x="10966249" y="74322"/>
                  </a:lnTo>
                  <a:lnTo>
                    <a:pt x="10968328" y="81176"/>
                  </a:lnTo>
                  <a:lnTo>
                    <a:pt x="10969733" y="88236"/>
                  </a:lnTo>
                  <a:lnTo>
                    <a:pt x="10971137" y="95296"/>
                  </a:lnTo>
                  <a:lnTo>
                    <a:pt x="10971839" y="102425"/>
                  </a:lnTo>
                  <a:lnTo>
                    <a:pt x="10971840" y="109623"/>
                  </a:lnTo>
                  <a:lnTo>
                    <a:pt x="10971840" y="1711073"/>
                  </a:lnTo>
                  <a:lnTo>
                    <a:pt x="10963495" y="1753023"/>
                  </a:lnTo>
                  <a:lnTo>
                    <a:pt x="10939731" y="1788588"/>
                  </a:lnTo>
                  <a:lnTo>
                    <a:pt x="10923118" y="1802221"/>
                  </a:lnTo>
                  <a:lnTo>
                    <a:pt x="10917133" y="1806220"/>
                  </a:lnTo>
                  <a:lnTo>
                    <a:pt x="10910816" y="1809596"/>
                  </a:lnTo>
                  <a:lnTo>
                    <a:pt x="10904166" y="1812351"/>
                  </a:lnTo>
                  <a:lnTo>
                    <a:pt x="10897516" y="1815105"/>
                  </a:lnTo>
                  <a:lnTo>
                    <a:pt x="10862217" y="1820696"/>
                  </a:lnTo>
                  <a:lnTo>
                    <a:pt x="109623" y="1820696"/>
                  </a:lnTo>
                  <a:lnTo>
                    <a:pt x="67672" y="1812351"/>
                  </a:lnTo>
                  <a:lnTo>
                    <a:pt x="61022" y="1809596"/>
                  </a:lnTo>
                  <a:lnTo>
                    <a:pt x="27018" y="1783498"/>
                  </a:lnTo>
                  <a:lnTo>
                    <a:pt x="18474" y="1771976"/>
                  </a:lnTo>
                  <a:lnTo>
                    <a:pt x="14475" y="1765991"/>
                  </a:lnTo>
                  <a:lnTo>
                    <a:pt x="702" y="1725399"/>
                  </a:lnTo>
                  <a:lnTo>
                    <a:pt x="0" y="1718271"/>
                  </a:lnTo>
                  <a:lnTo>
                    <a:pt x="0" y="1711073"/>
                  </a:lnTo>
                  <a:close/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0">
              <a:extLst>
                <a:ext uri="{FF2B5EF4-FFF2-40B4-BE49-F238E27FC236}">
                  <a16:creationId xmlns:a16="http://schemas.microsoft.com/office/drawing/2014/main" id="{5C455F29-E869-459F-891A-2BA7D5E2C436}"/>
                </a:ext>
              </a:extLst>
            </p:cNvPr>
            <p:cNvSpPr/>
            <p:nvPr/>
          </p:nvSpPr>
          <p:spPr>
            <a:xfrm>
              <a:off x="619607" y="4585106"/>
              <a:ext cx="10962640" cy="505459"/>
            </a:xfrm>
            <a:custGeom>
              <a:avLst/>
              <a:gdLst/>
              <a:ahLst/>
              <a:cxnLst/>
              <a:rect l="l" t="t" r="r" b="b"/>
              <a:pathLst>
                <a:path w="10962640" h="505460">
                  <a:moveTo>
                    <a:pt x="10962297" y="104863"/>
                  </a:moveTo>
                  <a:lnTo>
                    <a:pt x="10954322" y="64731"/>
                  </a:lnTo>
                  <a:lnTo>
                    <a:pt x="10931589" y="30721"/>
                  </a:lnTo>
                  <a:lnTo>
                    <a:pt x="10897565" y="7988"/>
                  </a:lnTo>
                  <a:lnTo>
                    <a:pt x="10857446" y="0"/>
                  </a:lnTo>
                  <a:lnTo>
                    <a:pt x="8731707" y="0"/>
                  </a:lnTo>
                  <a:lnTo>
                    <a:pt x="5014061" y="0"/>
                  </a:lnTo>
                  <a:lnTo>
                    <a:pt x="2230590" y="0"/>
                  </a:lnTo>
                  <a:lnTo>
                    <a:pt x="104851" y="0"/>
                  </a:lnTo>
                  <a:lnTo>
                    <a:pt x="94526" y="508"/>
                  </a:lnTo>
                  <a:lnTo>
                    <a:pt x="55372" y="12395"/>
                  </a:lnTo>
                  <a:lnTo>
                    <a:pt x="23749" y="38366"/>
                  </a:lnTo>
                  <a:lnTo>
                    <a:pt x="4483" y="74472"/>
                  </a:lnTo>
                  <a:lnTo>
                    <a:pt x="0" y="104863"/>
                  </a:lnTo>
                  <a:lnTo>
                    <a:pt x="0" y="505218"/>
                  </a:lnTo>
                  <a:lnTo>
                    <a:pt x="2230590" y="505218"/>
                  </a:lnTo>
                  <a:lnTo>
                    <a:pt x="5014061" y="505218"/>
                  </a:lnTo>
                  <a:lnTo>
                    <a:pt x="8731707" y="505218"/>
                  </a:lnTo>
                  <a:lnTo>
                    <a:pt x="10962297" y="505218"/>
                  </a:lnTo>
                  <a:lnTo>
                    <a:pt x="10962297" y="104863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bject 31">
              <a:extLst>
                <a:ext uri="{FF2B5EF4-FFF2-40B4-BE49-F238E27FC236}">
                  <a16:creationId xmlns:a16="http://schemas.microsoft.com/office/drawing/2014/main" id="{42318B71-C393-4142-BB8E-DB9950C4CC6E}"/>
                </a:ext>
              </a:extLst>
            </p:cNvPr>
            <p:cNvSpPr/>
            <p:nvPr/>
          </p:nvSpPr>
          <p:spPr>
            <a:xfrm>
              <a:off x="619608" y="5090323"/>
              <a:ext cx="2230755" cy="772160"/>
            </a:xfrm>
            <a:custGeom>
              <a:avLst/>
              <a:gdLst/>
              <a:ahLst/>
              <a:cxnLst/>
              <a:rect l="l" t="t" r="r" b="b"/>
              <a:pathLst>
                <a:path w="2230755" h="772160">
                  <a:moveTo>
                    <a:pt x="2230591" y="772127"/>
                  </a:moveTo>
                  <a:lnTo>
                    <a:pt x="0" y="772127"/>
                  </a:lnTo>
                  <a:lnTo>
                    <a:pt x="0" y="0"/>
                  </a:lnTo>
                  <a:lnTo>
                    <a:pt x="2230591" y="0"/>
                  </a:lnTo>
                  <a:lnTo>
                    <a:pt x="2230591" y="772127"/>
                  </a:lnTo>
                  <a:close/>
                </a:path>
              </a:pathLst>
            </a:custGeom>
            <a:solidFill>
              <a:srgbClr val="EFF5FF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2">
              <a:extLst>
                <a:ext uri="{FF2B5EF4-FFF2-40B4-BE49-F238E27FC236}">
                  <a16:creationId xmlns:a16="http://schemas.microsoft.com/office/drawing/2014/main" id="{79CD2EEE-CA37-43AB-B06F-0FCFE696B7A8}"/>
                </a:ext>
              </a:extLst>
            </p:cNvPr>
            <p:cNvSpPr/>
            <p:nvPr/>
          </p:nvSpPr>
          <p:spPr>
            <a:xfrm>
              <a:off x="619608" y="5862451"/>
              <a:ext cx="2230755" cy="534035"/>
            </a:xfrm>
            <a:custGeom>
              <a:avLst/>
              <a:gdLst/>
              <a:ahLst/>
              <a:cxnLst/>
              <a:rect l="l" t="t" r="r" b="b"/>
              <a:pathLst>
                <a:path w="2230755" h="534035">
                  <a:moveTo>
                    <a:pt x="2230591" y="533816"/>
                  </a:moveTo>
                  <a:lnTo>
                    <a:pt x="104856" y="533816"/>
                  </a:lnTo>
                  <a:lnTo>
                    <a:pt x="94527" y="533317"/>
                  </a:lnTo>
                  <a:lnTo>
                    <a:pt x="55377" y="521420"/>
                  </a:lnTo>
                  <a:lnTo>
                    <a:pt x="23760" y="495448"/>
                  </a:lnTo>
                  <a:lnTo>
                    <a:pt x="4489" y="459352"/>
                  </a:lnTo>
                  <a:lnTo>
                    <a:pt x="0" y="428960"/>
                  </a:lnTo>
                  <a:lnTo>
                    <a:pt x="0" y="0"/>
                  </a:lnTo>
                  <a:lnTo>
                    <a:pt x="2230591" y="0"/>
                  </a:lnTo>
                  <a:lnTo>
                    <a:pt x="2230591" y="533816"/>
                  </a:lnTo>
                  <a:close/>
                </a:path>
              </a:pathLst>
            </a:custGeom>
            <a:solidFill>
              <a:srgbClr val="F0FDFA">
                <a:alpha val="30198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3">
              <a:extLst>
                <a:ext uri="{FF2B5EF4-FFF2-40B4-BE49-F238E27FC236}">
                  <a16:creationId xmlns:a16="http://schemas.microsoft.com/office/drawing/2014/main" id="{9D433FA0-9522-4AE9-B124-BE363C1C0A8A}"/>
                </a:ext>
              </a:extLst>
            </p:cNvPr>
            <p:cNvSpPr/>
            <p:nvPr/>
          </p:nvSpPr>
          <p:spPr>
            <a:xfrm>
              <a:off x="619607" y="5080799"/>
              <a:ext cx="10962640" cy="9525"/>
            </a:xfrm>
            <a:custGeom>
              <a:avLst/>
              <a:gdLst/>
              <a:ahLst/>
              <a:cxnLst/>
              <a:rect l="l" t="t" r="r" b="b"/>
              <a:pathLst>
                <a:path w="10962640" h="9525">
                  <a:moveTo>
                    <a:pt x="10962297" y="0"/>
                  </a:moveTo>
                  <a:lnTo>
                    <a:pt x="8731707" y="0"/>
                  </a:lnTo>
                  <a:lnTo>
                    <a:pt x="5014061" y="0"/>
                  </a:lnTo>
                  <a:lnTo>
                    <a:pt x="2230590" y="0"/>
                  </a:lnTo>
                  <a:lnTo>
                    <a:pt x="0" y="0"/>
                  </a:lnTo>
                  <a:lnTo>
                    <a:pt x="0" y="9525"/>
                  </a:lnTo>
                  <a:lnTo>
                    <a:pt x="2230590" y="9525"/>
                  </a:lnTo>
                  <a:lnTo>
                    <a:pt x="5014061" y="9525"/>
                  </a:lnTo>
                  <a:lnTo>
                    <a:pt x="8731707" y="9525"/>
                  </a:lnTo>
                  <a:lnTo>
                    <a:pt x="10962297" y="9525"/>
                  </a:lnTo>
                  <a:lnTo>
                    <a:pt x="10962297" y="0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bject 34">
              <a:extLst>
                <a:ext uri="{FF2B5EF4-FFF2-40B4-BE49-F238E27FC236}">
                  <a16:creationId xmlns:a16="http://schemas.microsoft.com/office/drawing/2014/main" id="{8E295A3C-87E3-45D8-8174-4F7D85CDEDAA}"/>
                </a:ext>
              </a:extLst>
            </p:cNvPr>
            <p:cNvSpPr/>
            <p:nvPr/>
          </p:nvSpPr>
          <p:spPr>
            <a:xfrm>
              <a:off x="619607" y="5852921"/>
              <a:ext cx="10962640" cy="10160"/>
            </a:xfrm>
            <a:custGeom>
              <a:avLst/>
              <a:gdLst/>
              <a:ahLst/>
              <a:cxnLst/>
              <a:rect l="l" t="t" r="r" b="b"/>
              <a:pathLst>
                <a:path w="10962640" h="10160">
                  <a:moveTo>
                    <a:pt x="10962297" y="0"/>
                  </a:moveTo>
                  <a:lnTo>
                    <a:pt x="8731707" y="0"/>
                  </a:lnTo>
                  <a:lnTo>
                    <a:pt x="5014061" y="0"/>
                  </a:lnTo>
                  <a:lnTo>
                    <a:pt x="2230590" y="0"/>
                  </a:lnTo>
                  <a:lnTo>
                    <a:pt x="0" y="0"/>
                  </a:lnTo>
                  <a:lnTo>
                    <a:pt x="0" y="9537"/>
                  </a:lnTo>
                  <a:lnTo>
                    <a:pt x="2230590" y="9537"/>
                  </a:lnTo>
                  <a:lnTo>
                    <a:pt x="5014061" y="9537"/>
                  </a:lnTo>
                  <a:lnTo>
                    <a:pt x="8731707" y="9537"/>
                  </a:lnTo>
                  <a:lnTo>
                    <a:pt x="10962297" y="9537"/>
                  </a:lnTo>
                  <a:lnTo>
                    <a:pt x="10962297" y="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object 35">
            <a:extLst>
              <a:ext uri="{FF2B5EF4-FFF2-40B4-BE49-F238E27FC236}">
                <a16:creationId xmlns:a16="http://schemas.microsoft.com/office/drawing/2014/main" id="{57B1ACF7-BE2C-4C95-A804-3E86BA20E53E}"/>
              </a:ext>
            </a:extLst>
          </p:cNvPr>
          <p:cNvSpPr txBox="1"/>
          <p:nvPr/>
        </p:nvSpPr>
        <p:spPr>
          <a:xfrm>
            <a:off x="569571" y="3550841"/>
            <a:ext cx="43481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19" dirty="0">
                <a:solidFill>
                  <a:srgbClr val="374050"/>
                </a:solidFill>
                <a:latin typeface="微软雅黑"/>
                <a:cs typeface="微软雅黑"/>
              </a:rPr>
              <a:t>渠道类型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39" name="object 36">
            <a:extLst>
              <a:ext uri="{FF2B5EF4-FFF2-40B4-BE49-F238E27FC236}">
                <a16:creationId xmlns:a16="http://schemas.microsoft.com/office/drawing/2014/main" id="{E591EA67-8F68-4B34-9F9A-9DFE1370CF63}"/>
              </a:ext>
            </a:extLst>
          </p:cNvPr>
          <p:cNvSpPr txBox="1"/>
          <p:nvPr/>
        </p:nvSpPr>
        <p:spPr>
          <a:xfrm>
            <a:off x="2251258" y="3550841"/>
            <a:ext cx="42529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defTabSz="685800">
              <a:spcBef>
                <a:spcPts val="75"/>
              </a:spcBef>
            </a:pPr>
            <a:r>
              <a:rPr sz="713" b="1" kern="0" spc="19" dirty="0">
                <a:solidFill>
                  <a:srgbClr val="374050"/>
                </a:solidFill>
                <a:latin typeface="微软雅黑"/>
                <a:cs typeface="微软雅黑"/>
              </a:rPr>
              <a:t>代表平台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0" name="object 37">
            <a:extLst>
              <a:ext uri="{FF2B5EF4-FFF2-40B4-BE49-F238E27FC236}">
                <a16:creationId xmlns:a16="http://schemas.microsoft.com/office/drawing/2014/main" id="{3D01AF28-096B-47F9-A607-3DA4F817F105}"/>
              </a:ext>
            </a:extLst>
          </p:cNvPr>
          <p:cNvSpPr txBox="1"/>
          <p:nvPr/>
        </p:nvSpPr>
        <p:spPr>
          <a:xfrm>
            <a:off x="4341432" y="3550841"/>
            <a:ext cx="425291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defTabSz="685800">
              <a:spcBef>
                <a:spcPts val="75"/>
              </a:spcBef>
            </a:pPr>
            <a:r>
              <a:rPr sz="713" b="1" kern="0" spc="19" dirty="0">
                <a:solidFill>
                  <a:srgbClr val="374050"/>
                </a:solidFill>
                <a:latin typeface="微软雅黑"/>
                <a:cs typeface="微软雅黑"/>
              </a:rPr>
              <a:t>核心优势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1" name="object 38">
            <a:extLst>
              <a:ext uri="{FF2B5EF4-FFF2-40B4-BE49-F238E27FC236}">
                <a16:creationId xmlns:a16="http://schemas.microsoft.com/office/drawing/2014/main" id="{70FE5B34-C2FF-49AD-9ABE-465B7A4F34BF}"/>
              </a:ext>
            </a:extLst>
          </p:cNvPr>
          <p:cNvSpPr txBox="1"/>
          <p:nvPr/>
        </p:nvSpPr>
        <p:spPr>
          <a:xfrm>
            <a:off x="7118806" y="3550841"/>
            <a:ext cx="434816" cy="11932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b="1" kern="0" spc="19" dirty="0">
                <a:solidFill>
                  <a:srgbClr val="374050"/>
                </a:solidFill>
                <a:latin typeface="微软雅黑"/>
                <a:cs typeface="微软雅黑"/>
              </a:rPr>
              <a:t>关键要求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pic>
        <p:nvPicPr>
          <p:cNvPr id="42" name="object 39">
            <a:extLst>
              <a:ext uri="{FF2B5EF4-FFF2-40B4-BE49-F238E27FC236}">
                <a16:creationId xmlns:a16="http://schemas.microsoft.com/office/drawing/2014/main" id="{D64D5213-C315-4D80-8F4F-E928417EA01B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9096" y="4046521"/>
            <a:ext cx="85792" cy="114389"/>
          </a:xfrm>
          <a:prstGeom prst="rect">
            <a:avLst/>
          </a:prstGeom>
        </p:spPr>
      </p:pic>
      <p:sp>
        <p:nvSpPr>
          <p:cNvPr id="43" name="object 40">
            <a:extLst>
              <a:ext uri="{FF2B5EF4-FFF2-40B4-BE49-F238E27FC236}">
                <a16:creationId xmlns:a16="http://schemas.microsoft.com/office/drawing/2014/main" id="{5E88A33D-896D-497B-843E-2680BC046A50}"/>
              </a:ext>
            </a:extLst>
          </p:cNvPr>
          <p:cNvSpPr txBox="1"/>
          <p:nvPr/>
        </p:nvSpPr>
        <p:spPr>
          <a:xfrm>
            <a:off x="464707" y="4015548"/>
            <a:ext cx="1673066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57175" defTabSz="685800">
              <a:spcBef>
                <a:spcPts val="75"/>
              </a:spcBef>
            </a:pPr>
            <a:r>
              <a:rPr sz="825" b="1" kern="0" spc="-8" dirty="0">
                <a:solidFill>
                  <a:srgbClr val="1C4ED8"/>
                </a:solidFill>
                <a:latin typeface="微软雅黑"/>
                <a:cs typeface="微软雅黑"/>
              </a:rPr>
              <a:t>主流厂商商店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4" name="object 41">
            <a:extLst>
              <a:ext uri="{FF2B5EF4-FFF2-40B4-BE49-F238E27FC236}">
                <a16:creationId xmlns:a16="http://schemas.microsoft.com/office/drawing/2014/main" id="{EB3140A6-7BD8-41DE-8FA3-7BF8998CABF2}"/>
              </a:ext>
            </a:extLst>
          </p:cNvPr>
          <p:cNvSpPr txBox="1"/>
          <p:nvPr/>
        </p:nvSpPr>
        <p:spPr>
          <a:xfrm>
            <a:off x="2241733" y="3895439"/>
            <a:ext cx="1804511" cy="3125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25099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华为、小米、App</a:t>
            </a:r>
            <a:r>
              <a:rPr sz="825" kern="0" spc="23" dirty="0">
                <a:solidFill>
                  <a:srgbClr val="4A5462"/>
                </a:solidFill>
                <a:latin typeface="微软雅黑"/>
                <a:cs typeface="微软雅黑"/>
              </a:rPr>
              <a:t> 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Store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、OPPO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、 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vivo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45" name="object 42">
            <a:extLst>
              <a:ext uri="{FF2B5EF4-FFF2-40B4-BE49-F238E27FC236}">
                <a16:creationId xmlns:a16="http://schemas.microsoft.com/office/drawing/2014/main" id="{0D47185C-DA25-48DF-879E-C143E413637E}"/>
              </a:ext>
            </a:extLst>
          </p:cNvPr>
          <p:cNvSpPr txBox="1"/>
          <p:nvPr/>
        </p:nvSpPr>
        <p:spPr>
          <a:xfrm>
            <a:off x="4331907" y="3916887"/>
            <a:ext cx="2488406" cy="2903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4700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拥有</a:t>
            </a:r>
            <a:r>
              <a:rPr sz="825" b="1" kern="0" dirty="0">
                <a:solidFill>
                  <a:srgbClr val="F97316"/>
                </a:solidFill>
                <a:latin typeface="微软雅黑"/>
                <a:cs typeface="微软雅黑"/>
              </a:rPr>
              <a:t>系统级流量入口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，用户基数庞大（如华为7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亿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终端），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用户信任度极高。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6" name="object 43">
            <a:extLst>
              <a:ext uri="{FF2B5EF4-FFF2-40B4-BE49-F238E27FC236}">
                <a16:creationId xmlns:a16="http://schemas.microsoft.com/office/drawing/2014/main" id="{E5E76BE1-3DC9-474D-8468-1D4277B4A503}"/>
              </a:ext>
            </a:extLst>
          </p:cNvPr>
          <p:cNvGrpSpPr/>
          <p:nvPr/>
        </p:nvGrpSpPr>
        <p:grpSpPr>
          <a:xfrm>
            <a:off x="7127648" y="4010540"/>
            <a:ext cx="586740" cy="186690"/>
            <a:chOff x="9503530" y="5347386"/>
            <a:chExt cx="782320" cy="248920"/>
          </a:xfrm>
        </p:grpSpPr>
        <p:sp>
          <p:nvSpPr>
            <p:cNvPr id="47" name="object 44">
              <a:extLst>
                <a:ext uri="{FF2B5EF4-FFF2-40B4-BE49-F238E27FC236}">
                  <a16:creationId xmlns:a16="http://schemas.microsoft.com/office/drawing/2014/main" id="{DD10123B-9579-458E-9229-1DBB71357D0D}"/>
                </a:ext>
              </a:extLst>
            </p:cNvPr>
            <p:cNvSpPr/>
            <p:nvPr/>
          </p:nvSpPr>
          <p:spPr>
            <a:xfrm>
              <a:off x="9508610" y="5352466"/>
              <a:ext cx="772160" cy="238760"/>
            </a:xfrm>
            <a:custGeom>
              <a:avLst/>
              <a:gdLst/>
              <a:ahLst/>
              <a:cxnLst/>
              <a:rect l="l" t="t" r="r" b="b"/>
              <a:pathLst>
                <a:path w="772159" h="238760">
                  <a:moveTo>
                    <a:pt x="743187" y="238310"/>
                  </a:moveTo>
                  <a:lnTo>
                    <a:pt x="28938" y="238310"/>
                  </a:lnTo>
                  <a:lnTo>
                    <a:pt x="24682" y="237464"/>
                  </a:lnTo>
                  <a:lnTo>
                    <a:pt x="0" y="209371"/>
                  </a:lnTo>
                  <a:lnTo>
                    <a:pt x="0" y="204947"/>
                  </a:lnTo>
                  <a:lnTo>
                    <a:pt x="0" y="28939"/>
                  </a:lnTo>
                  <a:lnTo>
                    <a:pt x="28938" y="0"/>
                  </a:lnTo>
                  <a:lnTo>
                    <a:pt x="743187" y="0"/>
                  </a:lnTo>
                  <a:lnTo>
                    <a:pt x="772127" y="28939"/>
                  </a:lnTo>
                  <a:lnTo>
                    <a:pt x="772127" y="209371"/>
                  </a:lnTo>
                  <a:lnTo>
                    <a:pt x="747443" y="237464"/>
                  </a:lnTo>
                  <a:lnTo>
                    <a:pt x="743187" y="238310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object 45">
              <a:extLst>
                <a:ext uri="{FF2B5EF4-FFF2-40B4-BE49-F238E27FC236}">
                  <a16:creationId xmlns:a16="http://schemas.microsoft.com/office/drawing/2014/main" id="{E900255B-9600-4A82-ADC0-5A50B3BE11F3}"/>
                </a:ext>
              </a:extLst>
            </p:cNvPr>
            <p:cNvSpPr/>
            <p:nvPr/>
          </p:nvSpPr>
          <p:spPr>
            <a:xfrm>
              <a:off x="9508610" y="5352466"/>
              <a:ext cx="772160" cy="238760"/>
            </a:xfrm>
            <a:custGeom>
              <a:avLst/>
              <a:gdLst/>
              <a:ahLst/>
              <a:cxnLst/>
              <a:rect l="l" t="t" r="r" b="b"/>
              <a:pathLst>
                <a:path w="772159" h="238760">
                  <a:moveTo>
                    <a:pt x="0" y="204947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899" y="6643"/>
                  </a:lnTo>
                  <a:lnTo>
                    <a:pt x="16507" y="4232"/>
                  </a:lnTo>
                  <a:lnTo>
                    <a:pt x="20595" y="2539"/>
                  </a:lnTo>
                  <a:lnTo>
                    <a:pt x="24682" y="846"/>
                  </a:lnTo>
                  <a:lnTo>
                    <a:pt x="28938" y="0"/>
                  </a:lnTo>
                  <a:lnTo>
                    <a:pt x="33363" y="0"/>
                  </a:lnTo>
                  <a:lnTo>
                    <a:pt x="738764" y="0"/>
                  </a:lnTo>
                  <a:lnTo>
                    <a:pt x="743187" y="0"/>
                  </a:lnTo>
                  <a:lnTo>
                    <a:pt x="747443" y="846"/>
                  </a:lnTo>
                  <a:lnTo>
                    <a:pt x="772127" y="33363"/>
                  </a:lnTo>
                  <a:lnTo>
                    <a:pt x="772127" y="204947"/>
                  </a:lnTo>
                  <a:lnTo>
                    <a:pt x="751530" y="235771"/>
                  </a:lnTo>
                  <a:lnTo>
                    <a:pt x="747443" y="237464"/>
                  </a:lnTo>
                  <a:lnTo>
                    <a:pt x="743187" y="238310"/>
                  </a:lnTo>
                  <a:lnTo>
                    <a:pt x="738764" y="238311"/>
                  </a:lnTo>
                  <a:lnTo>
                    <a:pt x="33363" y="238311"/>
                  </a:lnTo>
                  <a:lnTo>
                    <a:pt x="28938" y="238310"/>
                  </a:lnTo>
                  <a:lnTo>
                    <a:pt x="24682" y="237464"/>
                  </a:lnTo>
                  <a:lnTo>
                    <a:pt x="20595" y="235771"/>
                  </a:lnTo>
                  <a:lnTo>
                    <a:pt x="16507" y="234078"/>
                  </a:lnTo>
                  <a:lnTo>
                    <a:pt x="0" y="209371"/>
                  </a:lnTo>
                  <a:lnTo>
                    <a:pt x="0" y="204947"/>
                  </a:lnTo>
                </a:path>
              </a:pathLst>
            </a:custGeom>
            <a:ln w="9532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9" name="object 46">
              <a:extLst>
                <a:ext uri="{FF2B5EF4-FFF2-40B4-BE49-F238E27FC236}">
                  <a16:creationId xmlns:a16="http://schemas.microsoft.com/office/drawing/2014/main" id="{FDAC72D7-9CFA-4766-AC22-CA90FAE4867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89636" y="5414426"/>
              <a:ext cx="114389" cy="114389"/>
            </a:xfrm>
            <a:prstGeom prst="rect">
              <a:avLst/>
            </a:prstGeom>
          </p:spPr>
        </p:pic>
      </p:grpSp>
      <p:sp>
        <p:nvSpPr>
          <p:cNvPr id="50" name="object 47">
            <a:extLst>
              <a:ext uri="{FF2B5EF4-FFF2-40B4-BE49-F238E27FC236}">
                <a16:creationId xmlns:a16="http://schemas.microsoft.com/office/drawing/2014/main" id="{B7DDCD79-BE98-4DEF-9934-42B92872E4B3}"/>
              </a:ext>
            </a:extLst>
          </p:cNvPr>
          <p:cNvSpPr txBox="1"/>
          <p:nvPr/>
        </p:nvSpPr>
        <p:spPr>
          <a:xfrm>
            <a:off x="7297538" y="4036997"/>
            <a:ext cx="36242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b="1" kern="0" spc="-11" dirty="0">
                <a:solidFill>
                  <a:srgbClr val="DB2525"/>
                </a:solidFill>
                <a:latin typeface="微软雅黑"/>
                <a:cs typeface="微软雅黑"/>
              </a:rPr>
              <a:t>软著必须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51" name="object 48">
            <a:extLst>
              <a:ext uri="{FF2B5EF4-FFF2-40B4-BE49-F238E27FC236}">
                <a16:creationId xmlns:a16="http://schemas.microsoft.com/office/drawing/2014/main" id="{A509749E-E3A1-4227-8E87-41F35EDBF782}"/>
              </a:ext>
            </a:extLst>
          </p:cNvPr>
          <p:cNvGrpSpPr/>
          <p:nvPr/>
        </p:nvGrpSpPr>
        <p:grpSpPr>
          <a:xfrm>
            <a:off x="579095" y="4589871"/>
            <a:ext cx="7192328" cy="186214"/>
            <a:chOff x="772127" y="6119827"/>
            <a:chExt cx="9589770" cy="248285"/>
          </a:xfrm>
        </p:grpSpPr>
        <p:pic>
          <p:nvPicPr>
            <p:cNvPr id="52" name="object 49">
              <a:extLst>
                <a:ext uri="{FF2B5EF4-FFF2-40B4-BE49-F238E27FC236}">
                  <a16:creationId xmlns:a16="http://schemas.microsoft.com/office/drawing/2014/main" id="{BE4EA4D8-3D4F-4D9E-89BD-2B3746DFA04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2127" y="6167489"/>
              <a:ext cx="190648" cy="152519"/>
            </a:xfrm>
            <a:prstGeom prst="rect">
              <a:avLst/>
            </a:prstGeom>
          </p:spPr>
        </p:pic>
        <p:sp>
          <p:nvSpPr>
            <p:cNvPr id="53" name="object 50">
              <a:extLst>
                <a:ext uri="{FF2B5EF4-FFF2-40B4-BE49-F238E27FC236}">
                  <a16:creationId xmlns:a16="http://schemas.microsoft.com/office/drawing/2014/main" id="{0233AB6A-8A61-44A9-A31B-25BBD60BE660}"/>
                </a:ext>
              </a:extLst>
            </p:cNvPr>
            <p:cNvSpPr/>
            <p:nvPr/>
          </p:nvSpPr>
          <p:spPr>
            <a:xfrm>
              <a:off x="9508610" y="6124593"/>
              <a:ext cx="848994" cy="238760"/>
            </a:xfrm>
            <a:custGeom>
              <a:avLst/>
              <a:gdLst/>
              <a:ahLst/>
              <a:cxnLst/>
              <a:rect l="l" t="t" r="r" b="b"/>
              <a:pathLst>
                <a:path w="848995" h="238760">
                  <a:moveTo>
                    <a:pt x="819447" y="238310"/>
                  </a:moveTo>
                  <a:lnTo>
                    <a:pt x="28938" y="238310"/>
                  </a:lnTo>
                  <a:lnTo>
                    <a:pt x="24682" y="237464"/>
                  </a:lnTo>
                  <a:lnTo>
                    <a:pt x="0" y="209371"/>
                  </a:lnTo>
                  <a:lnTo>
                    <a:pt x="0" y="204947"/>
                  </a:lnTo>
                  <a:lnTo>
                    <a:pt x="0" y="28939"/>
                  </a:lnTo>
                  <a:lnTo>
                    <a:pt x="28938" y="0"/>
                  </a:lnTo>
                  <a:lnTo>
                    <a:pt x="819447" y="0"/>
                  </a:lnTo>
                  <a:lnTo>
                    <a:pt x="848386" y="28939"/>
                  </a:lnTo>
                  <a:lnTo>
                    <a:pt x="848386" y="209371"/>
                  </a:lnTo>
                  <a:lnTo>
                    <a:pt x="823703" y="237464"/>
                  </a:lnTo>
                  <a:lnTo>
                    <a:pt x="819447" y="238310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object 51">
              <a:extLst>
                <a:ext uri="{FF2B5EF4-FFF2-40B4-BE49-F238E27FC236}">
                  <a16:creationId xmlns:a16="http://schemas.microsoft.com/office/drawing/2014/main" id="{64744A9D-114C-4526-8281-1AF462E4BFB4}"/>
                </a:ext>
              </a:extLst>
            </p:cNvPr>
            <p:cNvSpPr/>
            <p:nvPr/>
          </p:nvSpPr>
          <p:spPr>
            <a:xfrm>
              <a:off x="9508610" y="6124593"/>
              <a:ext cx="848994" cy="238760"/>
            </a:xfrm>
            <a:custGeom>
              <a:avLst/>
              <a:gdLst/>
              <a:ahLst/>
              <a:cxnLst/>
              <a:rect l="l" t="t" r="r" b="b"/>
              <a:pathLst>
                <a:path w="848995" h="238760">
                  <a:moveTo>
                    <a:pt x="0" y="204947"/>
                  </a:moveTo>
                  <a:lnTo>
                    <a:pt x="0" y="33363"/>
                  </a:lnTo>
                  <a:lnTo>
                    <a:pt x="0" y="28939"/>
                  </a:lnTo>
                  <a:lnTo>
                    <a:pt x="846" y="24683"/>
                  </a:lnTo>
                  <a:lnTo>
                    <a:pt x="2539" y="20595"/>
                  </a:lnTo>
                  <a:lnTo>
                    <a:pt x="4232" y="16508"/>
                  </a:lnTo>
                  <a:lnTo>
                    <a:pt x="6643" y="12900"/>
                  </a:lnTo>
                  <a:lnTo>
                    <a:pt x="9771" y="9771"/>
                  </a:lnTo>
                  <a:lnTo>
                    <a:pt x="12899" y="6643"/>
                  </a:lnTo>
                  <a:lnTo>
                    <a:pt x="16507" y="4232"/>
                  </a:lnTo>
                  <a:lnTo>
                    <a:pt x="20595" y="2539"/>
                  </a:lnTo>
                  <a:lnTo>
                    <a:pt x="24682" y="846"/>
                  </a:lnTo>
                  <a:lnTo>
                    <a:pt x="28938" y="0"/>
                  </a:lnTo>
                  <a:lnTo>
                    <a:pt x="33363" y="0"/>
                  </a:lnTo>
                  <a:lnTo>
                    <a:pt x="815023" y="0"/>
                  </a:lnTo>
                  <a:lnTo>
                    <a:pt x="819447" y="0"/>
                  </a:lnTo>
                  <a:lnTo>
                    <a:pt x="823703" y="846"/>
                  </a:lnTo>
                  <a:lnTo>
                    <a:pt x="827790" y="2539"/>
                  </a:lnTo>
                  <a:lnTo>
                    <a:pt x="831877" y="4232"/>
                  </a:lnTo>
                  <a:lnTo>
                    <a:pt x="835485" y="6643"/>
                  </a:lnTo>
                  <a:lnTo>
                    <a:pt x="848387" y="33363"/>
                  </a:lnTo>
                  <a:lnTo>
                    <a:pt x="848387" y="204947"/>
                  </a:lnTo>
                  <a:lnTo>
                    <a:pt x="848386" y="209371"/>
                  </a:lnTo>
                  <a:lnTo>
                    <a:pt x="847539" y="213627"/>
                  </a:lnTo>
                  <a:lnTo>
                    <a:pt x="845846" y="217714"/>
                  </a:lnTo>
                  <a:lnTo>
                    <a:pt x="844153" y="221802"/>
                  </a:lnTo>
                  <a:lnTo>
                    <a:pt x="827790" y="235771"/>
                  </a:lnTo>
                  <a:lnTo>
                    <a:pt x="823703" y="237464"/>
                  </a:lnTo>
                  <a:lnTo>
                    <a:pt x="819447" y="238310"/>
                  </a:lnTo>
                  <a:lnTo>
                    <a:pt x="815023" y="238311"/>
                  </a:lnTo>
                  <a:lnTo>
                    <a:pt x="33363" y="238311"/>
                  </a:lnTo>
                  <a:lnTo>
                    <a:pt x="28938" y="238310"/>
                  </a:lnTo>
                  <a:lnTo>
                    <a:pt x="24682" y="237464"/>
                  </a:lnTo>
                  <a:lnTo>
                    <a:pt x="20595" y="235771"/>
                  </a:lnTo>
                  <a:lnTo>
                    <a:pt x="16507" y="234078"/>
                  </a:lnTo>
                  <a:lnTo>
                    <a:pt x="12899" y="231667"/>
                  </a:lnTo>
                  <a:lnTo>
                    <a:pt x="9771" y="228538"/>
                  </a:lnTo>
                  <a:lnTo>
                    <a:pt x="6643" y="225410"/>
                  </a:lnTo>
                  <a:lnTo>
                    <a:pt x="4232" y="221802"/>
                  </a:lnTo>
                  <a:lnTo>
                    <a:pt x="2539" y="217714"/>
                  </a:lnTo>
                  <a:lnTo>
                    <a:pt x="846" y="213627"/>
                  </a:lnTo>
                  <a:lnTo>
                    <a:pt x="0" y="209371"/>
                  </a:lnTo>
                  <a:lnTo>
                    <a:pt x="0" y="204947"/>
                  </a:lnTo>
                </a:path>
              </a:pathLst>
            </a:custGeom>
            <a:ln w="9532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55" name="object 52">
            <a:extLst>
              <a:ext uri="{FF2B5EF4-FFF2-40B4-BE49-F238E27FC236}">
                <a16:creationId xmlns:a16="http://schemas.microsoft.com/office/drawing/2014/main" id="{65B3EDFE-3F31-4953-BD87-A98082CB598F}"/>
              </a:ext>
            </a:extLst>
          </p:cNvPr>
          <p:cNvSpPr txBox="1"/>
          <p:nvPr/>
        </p:nvSpPr>
        <p:spPr>
          <a:xfrm>
            <a:off x="769752" y="4594644"/>
            <a:ext cx="820103" cy="1365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825" b="1" kern="0" spc="-8" dirty="0">
                <a:solidFill>
                  <a:srgbClr val="0E756E"/>
                </a:solidFill>
                <a:latin typeface="微软雅黑"/>
                <a:cs typeface="微软雅黑"/>
              </a:rPr>
              <a:t>第三方分发平台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6" name="object 53">
            <a:extLst>
              <a:ext uri="{FF2B5EF4-FFF2-40B4-BE49-F238E27FC236}">
                <a16:creationId xmlns:a16="http://schemas.microsoft.com/office/drawing/2014/main" id="{B37593B8-E0BC-466E-BE94-1C997D661A00}"/>
              </a:ext>
            </a:extLst>
          </p:cNvPr>
          <p:cNvSpPr txBox="1"/>
          <p:nvPr/>
        </p:nvSpPr>
        <p:spPr>
          <a:xfrm>
            <a:off x="2241732" y="4474535"/>
            <a:ext cx="1822133" cy="15388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25099"/>
              </a:lnSpc>
              <a:spcBef>
                <a:spcPts val="75"/>
              </a:spcBef>
            </a:pP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应用宝、360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手机助手、百度手机助</a:t>
            </a:r>
            <a:r>
              <a:rPr sz="825" kern="0" spc="-38" dirty="0">
                <a:solidFill>
                  <a:srgbClr val="4A5462"/>
                </a:solidFill>
                <a:latin typeface="微软雅黑"/>
                <a:cs typeface="微软雅黑"/>
              </a:rPr>
              <a:t>手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7" name="object 54">
            <a:extLst>
              <a:ext uri="{FF2B5EF4-FFF2-40B4-BE49-F238E27FC236}">
                <a16:creationId xmlns:a16="http://schemas.microsoft.com/office/drawing/2014/main" id="{383B0183-108F-4A5C-A8DF-AC8F518A47A5}"/>
              </a:ext>
            </a:extLst>
          </p:cNvPr>
          <p:cNvSpPr txBox="1"/>
          <p:nvPr/>
        </p:nvSpPr>
        <p:spPr>
          <a:xfrm>
            <a:off x="4331907" y="4495983"/>
            <a:ext cx="2470309" cy="29033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defTabSz="685800">
              <a:lnSpc>
                <a:spcPct val="114700"/>
              </a:lnSpc>
              <a:spcBef>
                <a:spcPts val="75"/>
              </a:spcBef>
            </a:pP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依托腾讯/搜索生态流量池，工具类应用分发效果佳，垂直领域渗透力强。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58" name="object 55">
            <a:extLst>
              <a:ext uri="{FF2B5EF4-FFF2-40B4-BE49-F238E27FC236}">
                <a16:creationId xmlns:a16="http://schemas.microsoft.com/office/drawing/2014/main" id="{E6D09449-D007-43B6-B583-240CA7BCA225}"/>
              </a:ext>
            </a:extLst>
          </p:cNvPr>
          <p:cNvSpPr txBox="1"/>
          <p:nvPr/>
        </p:nvSpPr>
        <p:spPr>
          <a:xfrm>
            <a:off x="7183149" y="4616092"/>
            <a:ext cx="533876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600" kern="0" spc="-8" dirty="0">
                <a:solidFill>
                  <a:srgbClr val="4A5462"/>
                </a:solidFill>
                <a:latin typeface="微软雅黑"/>
                <a:cs typeface="微软雅黑"/>
              </a:rPr>
              <a:t>平台资质审核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726327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8D0ACCC-5CC3-40C4-9590-D3F01B28F69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CN" altLang="en-US" dirty="0"/>
              <a:t>发布渠道五大选择维度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官方网站与应用商店</a:t>
            </a: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48196FED-AE41-47D8-BF58-E4511C0B94F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400443"/>
            <a:ext cx="2748732" cy="2742945"/>
          </a:xfrm>
          <a:prstGeom prst="rect">
            <a:avLst/>
          </a:prstGeom>
        </p:spPr>
      </p:pic>
      <p:pic>
        <p:nvPicPr>
          <p:cNvPr id="5" name="object 4">
            <a:extLst>
              <a:ext uri="{FF2B5EF4-FFF2-40B4-BE49-F238E27FC236}">
                <a16:creationId xmlns:a16="http://schemas.microsoft.com/office/drawing/2014/main" id="{3AD6B39C-C79A-434E-BB18-33A17DBC2C3D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71142" y="4918740"/>
            <a:ext cx="1351223" cy="114389"/>
          </a:xfrm>
          <a:prstGeom prst="rect">
            <a:avLst/>
          </a:prstGeom>
        </p:spPr>
      </p:pic>
      <p:grpSp>
        <p:nvGrpSpPr>
          <p:cNvPr id="6" name="object 13">
            <a:extLst>
              <a:ext uri="{FF2B5EF4-FFF2-40B4-BE49-F238E27FC236}">
                <a16:creationId xmlns:a16="http://schemas.microsoft.com/office/drawing/2014/main" id="{CC010D24-0FBF-4081-85FB-A79785C9E7B7}"/>
              </a:ext>
            </a:extLst>
          </p:cNvPr>
          <p:cNvGrpSpPr/>
          <p:nvPr/>
        </p:nvGrpSpPr>
        <p:grpSpPr>
          <a:xfrm>
            <a:off x="343168" y="1351223"/>
            <a:ext cx="2352199" cy="1215390"/>
            <a:chOff x="457557" y="1801631"/>
            <a:chExt cx="3136265" cy="1620520"/>
          </a:xfrm>
        </p:grpSpPr>
        <p:sp>
          <p:nvSpPr>
            <p:cNvPr id="7" name="object 14">
              <a:extLst>
                <a:ext uri="{FF2B5EF4-FFF2-40B4-BE49-F238E27FC236}">
                  <a16:creationId xmlns:a16="http://schemas.microsoft.com/office/drawing/2014/main" id="{BB657C7F-E185-4F53-BA9F-5EC63E05D7FE}"/>
                </a:ext>
              </a:extLst>
            </p:cNvPr>
            <p:cNvSpPr/>
            <p:nvPr/>
          </p:nvSpPr>
          <p:spPr>
            <a:xfrm>
              <a:off x="476622" y="1801631"/>
              <a:ext cx="3117215" cy="1620520"/>
            </a:xfrm>
            <a:custGeom>
              <a:avLst/>
              <a:gdLst/>
              <a:ahLst/>
              <a:cxnLst/>
              <a:rect l="l" t="t" r="r" b="b"/>
              <a:pathLst>
                <a:path w="3117215" h="1620520">
                  <a:moveTo>
                    <a:pt x="3010230" y="1620515"/>
                  </a:moveTo>
                  <a:lnTo>
                    <a:pt x="89065" y="1620515"/>
                  </a:lnTo>
                  <a:lnTo>
                    <a:pt x="82866" y="1619782"/>
                  </a:lnTo>
                  <a:lnTo>
                    <a:pt x="47569" y="1605409"/>
                  </a:lnTo>
                  <a:lnTo>
                    <a:pt x="19542" y="1575921"/>
                  </a:lnTo>
                  <a:lnTo>
                    <a:pt x="3052" y="1535808"/>
                  </a:lnTo>
                  <a:lnTo>
                    <a:pt x="0" y="1513636"/>
                  </a:lnTo>
                  <a:lnTo>
                    <a:pt x="0" y="150612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010230" y="0"/>
                  </a:lnTo>
                  <a:lnTo>
                    <a:pt x="3053432" y="11581"/>
                  </a:lnTo>
                  <a:lnTo>
                    <a:pt x="3088915" y="38814"/>
                  </a:lnTo>
                  <a:lnTo>
                    <a:pt x="3111275" y="77553"/>
                  </a:lnTo>
                  <a:lnTo>
                    <a:pt x="3117108" y="106878"/>
                  </a:lnTo>
                  <a:lnTo>
                    <a:pt x="3117108" y="1513636"/>
                  </a:lnTo>
                  <a:lnTo>
                    <a:pt x="3105526" y="1556839"/>
                  </a:lnTo>
                  <a:lnTo>
                    <a:pt x="3078293" y="1592322"/>
                  </a:lnTo>
                  <a:lnTo>
                    <a:pt x="3039554" y="1614681"/>
                  </a:lnTo>
                  <a:lnTo>
                    <a:pt x="3017668" y="1619782"/>
                  </a:lnTo>
                  <a:lnTo>
                    <a:pt x="3010230" y="1620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0" name="object 15">
              <a:extLst>
                <a:ext uri="{FF2B5EF4-FFF2-40B4-BE49-F238E27FC236}">
                  <a16:creationId xmlns:a16="http://schemas.microsoft.com/office/drawing/2014/main" id="{2053F4E3-CF1D-4E99-AA0A-16B211640FE2}"/>
                </a:ext>
              </a:extLst>
            </p:cNvPr>
            <p:cNvSpPr/>
            <p:nvPr/>
          </p:nvSpPr>
          <p:spPr>
            <a:xfrm>
              <a:off x="457557" y="1801631"/>
              <a:ext cx="114935" cy="1620520"/>
            </a:xfrm>
            <a:custGeom>
              <a:avLst/>
              <a:gdLst/>
              <a:ahLst/>
              <a:cxnLst/>
              <a:rect l="l" t="t" r="r" b="b"/>
              <a:pathLst>
                <a:path w="114934" h="1620520">
                  <a:moveTo>
                    <a:pt x="114389" y="1620515"/>
                  </a:moveTo>
                  <a:lnTo>
                    <a:pt x="70614" y="1611807"/>
                  </a:lnTo>
                  <a:lnTo>
                    <a:pt x="33503" y="1587011"/>
                  </a:lnTo>
                  <a:lnTo>
                    <a:pt x="8707" y="1549900"/>
                  </a:lnTo>
                  <a:lnTo>
                    <a:pt x="0" y="150612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506125"/>
                  </a:lnTo>
                  <a:lnTo>
                    <a:pt x="43934" y="1549900"/>
                  </a:lnTo>
                  <a:lnTo>
                    <a:pt x="60465" y="1587011"/>
                  </a:lnTo>
                  <a:lnTo>
                    <a:pt x="92285" y="1615617"/>
                  </a:lnTo>
                  <a:lnTo>
                    <a:pt x="106876" y="1619970"/>
                  </a:lnTo>
                  <a:lnTo>
                    <a:pt x="114389" y="1620515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object 16">
              <a:extLst>
                <a:ext uri="{FF2B5EF4-FFF2-40B4-BE49-F238E27FC236}">
                  <a16:creationId xmlns:a16="http://schemas.microsoft.com/office/drawing/2014/main" id="{41AC874B-D26F-408A-9DB3-8FF143FF8397}"/>
                </a:ext>
              </a:extLst>
            </p:cNvPr>
            <p:cNvSpPr/>
            <p:nvPr/>
          </p:nvSpPr>
          <p:spPr>
            <a:xfrm>
              <a:off x="686335" y="1992280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2" name="object 17">
              <a:extLst>
                <a:ext uri="{FF2B5EF4-FFF2-40B4-BE49-F238E27FC236}">
                  <a16:creationId xmlns:a16="http://schemas.microsoft.com/office/drawing/2014/main" id="{1048FE0B-733F-400B-A99D-D64ACA0DA30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3062" y="2049474"/>
              <a:ext cx="171583" cy="190648"/>
            </a:xfrm>
            <a:prstGeom prst="rect">
              <a:avLst/>
            </a:prstGeom>
          </p:spPr>
        </p:pic>
      </p:grpSp>
      <p:sp>
        <p:nvSpPr>
          <p:cNvPr id="13" name="object 18">
            <a:extLst>
              <a:ext uri="{FF2B5EF4-FFF2-40B4-BE49-F238E27FC236}">
                <a16:creationId xmlns:a16="http://schemas.microsoft.com/office/drawing/2014/main" id="{73CDEEE1-A27E-4287-9484-8664D9CACC9B}"/>
              </a:ext>
            </a:extLst>
          </p:cNvPr>
          <p:cNvSpPr txBox="1"/>
          <p:nvPr/>
        </p:nvSpPr>
        <p:spPr>
          <a:xfrm>
            <a:off x="505226" y="1520431"/>
            <a:ext cx="2021205" cy="35253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用户匹配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7000"/>
              </a:lnSpc>
              <a:spcBef>
                <a:spcPts val="518"/>
              </a:spcBef>
            </a:pPr>
            <a:r>
              <a:rPr sz="713" b="1" kern="0" dirty="0">
                <a:solidFill>
                  <a:srgbClr val="2562EB"/>
                </a:solidFill>
                <a:latin typeface="微软雅黑"/>
                <a:cs typeface="微软雅黑"/>
              </a:rPr>
              <a:t>原则：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高频工具优选小程序，社交内容首选抖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音。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4" name="object 19">
            <a:extLst>
              <a:ext uri="{FF2B5EF4-FFF2-40B4-BE49-F238E27FC236}">
                <a16:creationId xmlns:a16="http://schemas.microsoft.com/office/drawing/2014/main" id="{7A0CBC5A-4196-4743-8902-7FAB8BE5E2BA}"/>
              </a:ext>
            </a:extLst>
          </p:cNvPr>
          <p:cNvGrpSpPr/>
          <p:nvPr/>
        </p:nvGrpSpPr>
        <p:grpSpPr>
          <a:xfrm>
            <a:off x="2838284" y="1351223"/>
            <a:ext cx="2345055" cy="1215390"/>
            <a:chOff x="3784379" y="1801631"/>
            <a:chExt cx="3126740" cy="1620520"/>
          </a:xfrm>
        </p:grpSpPr>
        <p:sp>
          <p:nvSpPr>
            <p:cNvPr id="15" name="object 20">
              <a:extLst>
                <a:ext uri="{FF2B5EF4-FFF2-40B4-BE49-F238E27FC236}">
                  <a16:creationId xmlns:a16="http://schemas.microsoft.com/office/drawing/2014/main" id="{87132B05-7DC7-46AB-9B21-AC5832EB0A0B}"/>
                </a:ext>
              </a:extLst>
            </p:cNvPr>
            <p:cNvSpPr/>
            <p:nvPr/>
          </p:nvSpPr>
          <p:spPr>
            <a:xfrm>
              <a:off x="3803444" y="1801631"/>
              <a:ext cx="3107690" cy="1620520"/>
            </a:xfrm>
            <a:custGeom>
              <a:avLst/>
              <a:gdLst/>
              <a:ahLst/>
              <a:cxnLst/>
              <a:rect l="l" t="t" r="r" b="b"/>
              <a:pathLst>
                <a:path w="3107690" h="1620520">
                  <a:moveTo>
                    <a:pt x="3000697" y="1620515"/>
                  </a:moveTo>
                  <a:lnTo>
                    <a:pt x="89065" y="1620515"/>
                  </a:lnTo>
                  <a:lnTo>
                    <a:pt x="82866" y="1619782"/>
                  </a:lnTo>
                  <a:lnTo>
                    <a:pt x="47569" y="1605409"/>
                  </a:lnTo>
                  <a:lnTo>
                    <a:pt x="19542" y="1575921"/>
                  </a:lnTo>
                  <a:lnTo>
                    <a:pt x="3052" y="1535808"/>
                  </a:lnTo>
                  <a:lnTo>
                    <a:pt x="0" y="1513636"/>
                  </a:lnTo>
                  <a:lnTo>
                    <a:pt x="0" y="150612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000697" y="0"/>
                  </a:lnTo>
                  <a:lnTo>
                    <a:pt x="3043900" y="11581"/>
                  </a:lnTo>
                  <a:lnTo>
                    <a:pt x="3079382" y="38814"/>
                  </a:lnTo>
                  <a:lnTo>
                    <a:pt x="3101742" y="77553"/>
                  </a:lnTo>
                  <a:lnTo>
                    <a:pt x="3107575" y="106878"/>
                  </a:lnTo>
                  <a:lnTo>
                    <a:pt x="3107575" y="1513636"/>
                  </a:lnTo>
                  <a:lnTo>
                    <a:pt x="3095993" y="1556839"/>
                  </a:lnTo>
                  <a:lnTo>
                    <a:pt x="3068760" y="1592322"/>
                  </a:lnTo>
                  <a:lnTo>
                    <a:pt x="3030022" y="1614681"/>
                  </a:lnTo>
                  <a:lnTo>
                    <a:pt x="3008136" y="1619782"/>
                  </a:lnTo>
                  <a:lnTo>
                    <a:pt x="3000697" y="1620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object 21">
              <a:extLst>
                <a:ext uri="{FF2B5EF4-FFF2-40B4-BE49-F238E27FC236}">
                  <a16:creationId xmlns:a16="http://schemas.microsoft.com/office/drawing/2014/main" id="{06DD0ECD-7524-4113-916D-916EC53AA79F}"/>
                </a:ext>
              </a:extLst>
            </p:cNvPr>
            <p:cNvSpPr/>
            <p:nvPr/>
          </p:nvSpPr>
          <p:spPr>
            <a:xfrm>
              <a:off x="3784379" y="1801631"/>
              <a:ext cx="114935" cy="1620520"/>
            </a:xfrm>
            <a:custGeom>
              <a:avLst/>
              <a:gdLst/>
              <a:ahLst/>
              <a:cxnLst/>
              <a:rect l="l" t="t" r="r" b="b"/>
              <a:pathLst>
                <a:path w="114935" h="1620520">
                  <a:moveTo>
                    <a:pt x="114389" y="1620515"/>
                  </a:moveTo>
                  <a:lnTo>
                    <a:pt x="70613" y="1611807"/>
                  </a:lnTo>
                  <a:lnTo>
                    <a:pt x="33503" y="1587011"/>
                  </a:lnTo>
                  <a:lnTo>
                    <a:pt x="8707" y="1549900"/>
                  </a:lnTo>
                  <a:lnTo>
                    <a:pt x="0" y="150612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506125"/>
                  </a:lnTo>
                  <a:lnTo>
                    <a:pt x="43934" y="1549900"/>
                  </a:lnTo>
                  <a:lnTo>
                    <a:pt x="60465" y="1587011"/>
                  </a:lnTo>
                  <a:lnTo>
                    <a:pt x="92285" y="1615617"/>
                  </a:lnTo>
                  <a:lnTo>
                    <a:pt x="106876" y="1619970"/>
                  </a:lnTo>
                  <a:lnTo>
                    <a:pt x="114389" y="1620515"/>
                  </a:lnTo>
                  <a:close/>
                </a:path>
              </a:pathLst>
            </a:custGeom>
            <a:solidFill>
              <a:srgbClr val="13B8A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object 22">
              <a:extLst>
                <a:ext uri="{FF2B5EF4-FFF2-40B4-BE49-F238E27FC236}">
                  <a16:creationId xmlns:a16="http://schemas.microsoft.com/office/drawing/2014/main" id="{7DDEAEBA-029C-473B-A7C8-B5CA1F142A3A}"/>
                </a:ext>
              </a:extLst>
            </p:cNvPr>
            <p:cNvSpPr/>
            <p:nvPr/>
          </p:nvSpPr>
          <p:spPr>
            <a:xfrm>
              <a:off x="4013158" y="1992280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8" name="object 23">
              <a:extLst>
                <a:ext uri="{FF2B5EF4-FFF2-40B4-BE49-F238E27FC236}">
                  <a16:creationId xmlns:a16="http://schemas.microsoft.com/office/drawing/2014/main" id="{C49A6F3A-57E3-4DA2-B2D3-CFCC77B6FA0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98950" y="2049474"/>
              <a:ext cx="133454" cy="190648"/>
            </a:xfrm>
            <a:prstGeom prst="rect">
              <a:avLst/>
            </a:prstGeom>
          </p:spPr>
        </p:pic>
      </p:grpSp>
      <p:sp>
        <p:nvSpPr>
          <p:cNvPr id="19" name="object 24">
            <a:extLst>
              <a:ext uri="{FF2B5EF4-FFF2-40B4-BE49-F238E27FC236}">
                <a16:creationId xmlns:a16="http://schemas.microsoft.com/office/drawing/2014/main" id="{FA7E2941-CBF8-4EA8-9EA1-704EBEEF8A71}"/>
              </a:ext>
            </a:extLst>
          </p:cNvPr>
          <p:cNvSpPr txBox="1"/>
          <p:nvPr/>
        </p:nvSpPr>
        <p:spPr>
          <a:xfrm>
            <a:off x="2997886" y="1520432"/>
            <a:ext cx="848678" cy="3790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成本规模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66"/>
              </a:spcBef>
            </a:pPr>
            <a:r>
              <a:rPr sz="713" b="1" kern="0" dirty="0">
                <a:solidFill>
                  <a:srgbClr val="0D9487"/>
                </a:solidFill>
                <a:latin typeface="微软雅黑"/>
                <a:cs typeface="微软雅黑"/>
              </a:rPr>
              <a:t>控制：</a:t>
            </a:r>
            <a:r>
              <a:rPr sz="713" kern="0" spc="-11" dirty="0">
                <a:solidFill>
                  <a:srgbClr val="4A5462"/>
                </a:solidFill>
                <a:latin typeface="微软雅黑"/>
                <a:cs typeface="微软雅黑"/>
              </a:rPr>
              <a:t>获客成本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sp>
        <p:nvSpPr>
          <p:cNvPr id="20" name="object 25">
            <a:extLst>
              <a:ext uri="{FF2B5EF4-FFF2-40B4-BE49-F238E27FC236}">
                <a16:creationId xmlns:a16="http://schemas.microsoft.com/office/drawing/2014/main" id="{7F43CC06-B0A0-49D3-9D95-1FE7020D166B}"/>
              </a:ext>
            </a:extLst>
          </p:cNvPr>
          <p:cNvSpPr txBox="1"/>
          <p:nvPr/>
        </p:nvSpPr>
        <p:spPr>
          <a:xfrm>
            <a:off x="2997886" y="2042333"/>
            <a:ext cx="1001554" cy="33162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defTabSz="685800">
              <a:spcBef>
                <a:spcPts val="75"/>
              </a:spcBef>
            </a:pP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LTV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799"/>
              </a:spcBef>
            </a:pPr>
            <a:r>
              <a:rPr sz="713" kern="0" dirty="0">
                <a:solidFill>
                  <a:srgbClr val="4A5462"/>
                </a:solidFill>
                <a:latin typeface="微软雅黑"/>
                <a:cs typeface="微软雅黑"/>
              </a:rPr>
              <a:t>30%，确保</a:t>
            </a:r>
            <a:r>
              <a:rPr sz="713" kern="0" spc="-8" dirty="0">
                <a:solidFill>
                  <a:srgbClr val="4A5462"/>
                </a:solidFill>
                <a:latin typeface="微软雅黑"/>
                <a:cs typeface="微软雅黑"/>
              </a:rPr>
              <a:t>ROI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正向。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1" name="object 26">
            <a:extLst>
              <a:ext uri="{FF2B5EF4-FFF2-40B4-BE49-F238E27FC236}">
                <a16:creationId xmlns:a16="http://schemas.microsoft.com/office/drawing/2014/main" id="{F9B2BF8D-79FE-466C-9A44-61EB54BBF6BD}"/>
              </a:ext>
            </a:extLst>
          </p:cNvPr>
          <p:cNvGrpSpPr/>
          <p:nvPr/>
        </p:nvGrpSpPr>
        <p:grpSpPr>
          <a:xfrm>
            <a:off x="3019827" y="1944456"/>
            <a:ext cx="75248" cy="316706"/>
            <a:chOff x="4026436" y="2592607"/>
            <a:chExt cx="100330" cy="422275"/>
          </a:xfrm>
        </p:grpSpPr>
        <p:pic>
          <p:nvPicPr>
            <p:cNvPr id="22" name="object 27">
              <a:extLst>
                <a:ext uri="{FF2B5EF4-FFF2-40B4-BE49-F238E27FC236}">
                  <a16:creationId xmlns:a16="http://schemas.microsoft.com/office/drawing/2014/main" id="{8E74D2EE-C836-4A8C-A4DB-0DB300BE41D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26436" y="2592607"/>
              <a:ext cx="100032" cy="126588"/>
            </a:xfrm>
            <a:prstGeom prst="rect">
              <a:avLst/>
            </a:prstGeom>
          </p:spPr>
        </p:pic>
        <p:pic>
          <p:nvPicPr>
            <p:cNvPr id="23" name="object 28">
              <a:extLst>
                <a:ext uri="{FF2B5EF4-FFF2-40B4-BE49-F238E27FC236}">
                  <a16:creationId xmlns:a16="http://schemas.microsoft.com/office/drawing/2014/main" id="{7CA54468-0325-4CD8-BF58-52AC7570CA1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36879" y="2935747"/>
              <a:ext cx="79145" cy="78982"/>
            </a:xfrm>
            <a:prstGeom prst="rect">
              <a:avLst/>
            </a:prstGeom>
          </p:spPr>
        </p:pic>
      </p:grpSp>
      <p:grpSp>
        <p:nvGrpSpPr>
          <p:cNvPr id="24" name="object 29">
            <a:extLst>
              <a:ext uri="{FF2B5EF4-FFF2-40B4-BE49-F238E27FC236}">
                <a16:creationId xmlns:a16="http://schemas.microsoft.com/office/drawing/2014/main" id="{DBE6B15C-091C-4FD6-9BA5-E325D2E07ACD}"/>
              </a:ext>
            </a:extLst>
          </p:cNvPr>
          <p:cNvGrpSpPr/>
          <p:nvPr/>
        </p:nvGrpSpPr>
        <p:grpSpPr>
          <a:xfrm>
            <a:off x="343168" y="2709597"/>
            <a:ext cx="2352199" cy="893921"/>
            <a:chOff x="457557" y="3612795"/>
            <a:chExt cx="3136265" cy="1191895"/>
          </a:xfrm>
        </p:grpSpPr>
        <p:sp>
          <p:nvSpPr>
            <p:cNvPr id="25" name="object 30">
              <a:extLst>
                <a:ext uri="{FF2B5EF4-FFF2-40B4-BE49-F238E27FC236}">
                  <a16:creationId xmlns:a16="http://schemas.microsoft.com/office/drawing/2014/main" id="{E74FC2E4-FE8A-419D-BE2A-4137E666A0D9}"/>
                </a:ext>
              </a:extLst>
            </p:cNvPr>
            <p:cNvSpPr/>
            <p:nvPr/>
          </p:nvSpPr>
          <p:spPr>
            <a:xfrm>
              <a:off x="476622" y="3612795"/>
              <a:ext cx="3117215" cy="1191895"/>
            </a:xfrm>
            <a:custGeom>
              <a:avLst/>
              <a:gdLst/>
              <a:ahLst/>
              <a:cxnLst/>
              <a:rect l="l" t="t" r="r" b="b"/>
              <a:pathLst>
                <a:path w="3117215" h="1191895">
                  <a:moveTo>
                    <a:pt x="3010230" y="1191555"/>
                  </a:moveTo>
                  <a:lnTo>
                    <a:pt x="89065" y="1191555"/>
                  </a:lnTo>
                  <a:lnTo>
                    <a:pt x="82866" y="1190822"/>
                  </a:lnTo>
                  <a:lnTo>
                    <a:pt x="47569" y="1176449"/>
                  </a:lnTo>
                  <a:lnTo>
                    <a:pt x="19542" y="1146962"/>
                  </a:lnTo>
                  <a:lnTo>
                    <a:pt x="3052" y="1106848"/>
                  </a:lnTo>
                  <a:lnTo>
                    <a:pt x="0" y="1084676"/>
                  </a:lnTo>
                  <a:lnTo>
                    <a:pt x="0" y="107716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010230" y="0"/>
                  </a:lnTo>
                  <a:lnTo>
                    <a:pt x="3053432" y="11581"/>
                  </a:lnTo>
                  <a:lnTo>
                    <a:pt x="3088915" y="38814"/>
                  </a:lnTo>
                  <a:lnTo>
                    <a:pt x="3111275" y="77553"/>
                  </a:lnTo>
                  <a:lnTo>
                    <a:pt x="3117108" y="106878"/>
                  </a:lnTo>
                  <a:lnTo>
                    <a:pt x="3117108" y="1084676"/>
                  </a:lnTo>
                  <a:lnTo>
                    <a:pt x="3105526" y="1127879"/>
                  </a:lnTo>
                  <a:lnTo>
                    <a:pt x="3078293" y="1163362"/>
                  </a:lnTo>
                  <a:lnTo>
                    <a:pt x="3039554" y="1185722"/>
                  </a:lnTo>
                  <a:lnTo>
                    <a:pt x="3017668" y="1190822"/>
                  </a:lnTo>
                  <a:lnTo>
                    <a:pt x="3010230" y="1191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bject 31">
              <a:extLst>
                <a:ext uri="{FF2B5EF4-FFF2-40B4-BE49-F238E27FC236}">
                  <a16:creationId xmlns:a16="http://schemas.microsoft.com/office/drawing/2014/main" id="{5CA2E646-04A7-4FEC-AD67-29B9D342FA6D}"/>
                </a:ext>
              </a:extLst>
            </p:cNvPr>
            <p:cNvSpPr/>
            <p:nvPr/>
          </p:nvSpPr>
          <p:spPr>
            <a:xfrm>
              <a:off x="457557" y="3612795"/>
              <a:ext cx="114935" cy="1191895"/>
            </a:xfrm>
            <a:custGeom>
              <a:avLst/>
              <a:gdLst/>
              <a:ahLst/>
              <a:cxnLst/>
              <a:rect l="l" t="t" r="r" b="b"/>
              <a:pathLst>
                <a:path w="114934" h="1191895">
                  <a:moveTo>
                    <a:pt x="114389" y="1191555"/>
                  </a:moveTo>
                  <a:lnTo>
                    <a:pt x="70614" y="1182846"/>
                  </a:lnTo>
                  <a:lnTo>
                    <a:pt x="33503" y="1158051"/>
                  </a:lnTo>
                  <a:lnTo>
                    <a:pt x="8707" y="1120940"/>
                  </a:lnTo>
                  <a:lnTo>
                    <a:pt x="0" y="107716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077165"/>
                  </a:lnTo>
                  <a:lnTo>
                    <a:pt x="43934" y="1120940"/>
                  </a:lnTo>
                  <a:lnTo>
                    <a:pt x="60465" y="1158051"/>
                  </a:lnTo>
                  <a:lnTo>
                    <a:pt x="92285" y="1186656"/>
                  </a:lnTo>
                  <a:lnTo>
                    <a:pt x="106876" y="1191010"/>
                  </a:lnTo>
                  <a:lnTo>
                    <a:pt x="114389" y="1191555"/>
                  </a:lnTo>
                  <a:close/>
                </a:path>
              </a:pathLst>
            </a:custGeom>
            <a:solidFill>
              <a:srgbClr val="6266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object 32">
              <a:extLst>
                <a:ext uri="{FF2B5EF4-FFF2-40B4-BE49-F238E27FC236}">
                  <a16:creationId xmlns:a16="http://schemas.microsoft.com/office/drawing/2014/main" id="{92B37306-167D-493B-9C81-8C1964106C95}"/>
                </a:ext>
              </a:extLst>
            </p:cNvPr>
            <p:cNvSpPr/>
            <p:nvPr/>
          </p:nvSpPr>
          <p:spPr>
            <a:xfrm>
              <a:off x="686335" y="3803444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DFE7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8" name="object 33">
              <a:extLst>
                <a:ext uri="{FF2B5EF4-FFF2-40B4-BE49-F238E27FC236}">
                  <a16:creationId xmlns:a16="http://schemas.microsoft.com/office/drawing/2014/main" id="{60AE52F9-8471-405B-AC34-CA7463266B0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2595" y="3860638"/>
              <a:ext cx="152519" cy="190648"/>
            </a:xfrm>
            <a:prstGeom prst="rect">
              <a:avLst/>
            </a:prstGeom>
          </p:spPr>
        </p:pic>
      </p:grpSp>
      <p:sp>
        <p:nvSpPr>
          <p:cNvPr id="29" name="object 34">
            <a:extLst>
              <a:ext uri="{FF2B5EF4-FFF2-40B4-BE49-F238E27FC236}">
                <a16:creationId xmlns:a16="http://schemas.microsoft.com/office/drawing/2014/main" id="{AA560738-1356-4FE5-BCCF-5C2E354F8931}"/>
              </a:ext>
            </a:extLst>
          </p:cNvPr>
          <p:cNvSpPr txBox="1"/>
          <p:nvPr/>
        </p:nvSpPr>
        <p:spPr>
          <a:xfrm>
            <a:off x="505227" y="2878804"/>
            <a:ext cx="1818799" cy="504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可控品牌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574"/>
              </a:spcBef>
            </a:pPr>
            <a:r>
              <a:rPr sz="713" b="1" kern="0" dirty="0">
                <a:solidFill>
                  <a:srgbClr val="4E45E4"/>
                </a:solidFill>
                <a:latin typeface="微软雅黑"/>
                <a:cs typeface="微软雅黑"/>
              </a:rPr>
              <a:t>策略：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强自主权选官网，高端品牌选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App </a:t>
            </a:r>
            <a:r>
              <a:rPr sz="713" kern="0" spc="-15" dirty="0">
                <a:solidFill>
                  <a:srgbClr val="4A5462"/>
                </a:solidFill>
                <a:latin typeface="微软雅黑"/>
                <a:cs typeface="微软雅黑"/>
              </a:rPr>
              <a:t>Store</a:t>
            </a:r>
            <a:r>
              <a:rPr sz="713" kern="0" spc="-38" dirty="0">
                <a:solidFill>
                  <a:srgbClr val="4A5462"/>
                </a:solidFill>
                <a:latin typeface="微软雅黑"/>
                <a:cs typeface="微软雅黑"/>
              </a:rPr>
              <a:t>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0" name="object 35">
            <a:extLst>
              <a:ext uri="{FF2B5EF4-FFF2-40B4-BE49-F238E27FC236}">
                <a16:creationId xmlns:a16="http://schemas.microsoft.com/office/drawing/2014/main" id="{EDD938F7-EC91-40E1-B200-DE9FCC744328}"/>
              </a:ext>
            </a:extLst>
          </p:cNvPr>
          <p:cNvGrpSpPr/>
          <p:nvPr/>
        </p:nvGrpSpPr>
        <p:grpSpPr>
          <a:xfrm>
            <a:off x="2838284" y="2709597"/>
            <a:ext cx="2345055" cy="893921"/>
            <a:chOff x="3784379" y="3612795"/>
            <a:chExt cx="3126740" cy="1191895"/>
          </a:xfrm>
        </p:grpSpPr>
        <p:sp>
          <p:nvSpPr>
            <p:cNvPr id="31" name="object 36">
              <a:extLst>
                <a:ext uri="{FF2B5EF4-FFF2-40B4-BE49-F238E27FC236}">
                  <a16:creationId xmlns:a16="http://schemas.microsoft.com/office/drawing/2014/main" id="{848F2261-57F1-4386-A80B-44DAACDA41D1}"/>
                </a:ext>
              </a:extLst>
            </p:cNvPr>
            <p:cNvSpPr/>
            <p:nvPr/>
          </p:nvSpPr>
          <p:spPr>
            <a:xfrm>
              <a:off x="3803444" y="3612795"/>
              <a:ext cx="3107690" cy="1191895"/>
            </a:xfrm>
            <a:custGeom>
              <a:avLst/>
              <a:gdLst/>
              <a:ahLst/>
              <a:cxnLst/>
              <a:rect l="l" t="t" r="r" b="b"/>
              <a:pathLst>
                <a:path w="3107690" h="1191895">
                  <a:moveTo>
                    <a:pt x="3000697" y="1191555"/>
                  </a:moveTo>
                  <a:lnTo>
                    <a:pt x="89065" y="1191555"/>
                  </a:lnTo>
                  <a:lnTo>
                    <a:pt x="82866" y="1190822"/>
                  </a:lnTo>
                  <a:lnTo>
                    <a:pt x="47569" y="1176449"/>
                  </a:lnTo>
                  <a:lnTo>
                    <a:pt x="19542" y="1146962"/>
                  </a:lnTo>
                  <a:lnTo>
                    <a:pt x="3052" y="1106848"/>
                  </a:lnTo>
                  <a:lnTo>
                    <a:pt x="0" y="1084676"/>
                  </a:lnTo>
                  <a:lnTo>
                    <a:pt x="0" y="1077165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3000697" y="0"/>
                  </a:lnTo>
                  <a:lnTo>
                    <a:pt x="3043900" y="11581"/>
                  </a:lnTo>
                  <a:lnTo>
                    <a:pt x="3079382" y="38814"/>
                  </a:lnTo>
                  <a:lnTo>
                    <a:pt x="3101742" y="77553"/>
                  </a:lnTo>
                  <a:lnTo>
                    <a:pt x="3107575" y="106878"/>
                  </a:lnTo>
                  <a:lnTo>
                    <a:pt x="3107575" y="1084676"/>
                  </a:lnTo>
                  <a:lnTo>
                    <a:pt x="3095993" y="1127879"/>
                  </a:lnTo>
                  <a:lnTo>
                    <a:pt x="3068760" y="1163362"/>
                  </a:lnTo>
                  <a:lnTo>
                    <a:pt x="3030022" y="1185722"/>
                  </a:lnTo>
                  <a:lnTo>
                    <a:pt x="3008136" y="1190822"/>
                  </a:lnTo>
                  <a:lnTo>
                    <a:pt x="3000697" y="11915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object 37">
              <a:extLst>
                <a:ext uri="{FF2B5EF4-FFF2-40B4-BE49-F238E27FC236}">
                  <a16:creationId xmlns:a16="http://schemas.microsoft.com/office/drawing/2014/main" id="{896B9814-2096-41F7-9FA6-38D62F250303}"/>
                </a:ext>
              </a:extLst>
            </p:cNvPr>
            <p:cNvSpPr/>
            <p:nvPr/>
          </p:nvSpPr>
          <p:spPr>
            <a:xfrm>
              <a:off x="3784379" y="3612795"/>
              <a:ext cx="114935" cy="1191895"/>
            </a:xfrm>
            <a:custGeom>
              <a:avLst/>
              <a:gdLst/>
              <a:ahLst/>
              <a:cxnLst/>
              <a:rect l="l" t="t" r="r" b="b"/>
              <a:pathLst>
                <a:path w="114935" h="1191895">
                  <a:moveTo>
                    <a:pt x="114389" y="1191555"/>
                  </a:moveTo>
                  <a:lnTo>
                    <a:pt x="70613" y="1182846"/>
                  </a:lnTo>
                  <a:lnTo>
                    <a:pt x="33503" y="1158051"/>
                  </a:lnTo>
                  <a:lnTo>
                    <a:pt x="8707" y="1120940"/>
                  </a:lnTo>
                  <a:lnTo>
                    <a:pt x="0" y="1077165"/>
                  </a:lnTo>
                  <a:lnTo>
                    <a:pt x="0" y="114389"/>
                  </a:lnTo>
                  <a:lnTo>
                    <a:pt x="8707" y="70614"/>
                  </a:lnTo>
                  <a:lnTo>
                    <a:pt x="33503" y="33503"/>
                  </a:lnTo>
                  <a:lnTo>
                    <a:pt x="70613" y="8707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20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1077165"/>
                  </a:lnTo>
                  <a:lnTo>
                    <a:pt x="43934" y="1120940"/>
                  </a:lnTo>
                  <a:lnTo>
                    <a:pt x="60465" y="1158051"/>
                  </a:lnTo>
                  <a:lnTo>
                    <a:pt x="92285" y="1186656"/>
                  </a:lnTo>
                  <a:lnTo>
                    <a:pt x="106876" y="1191010"/>
                  </a:lnTo>
                  <a:lnTo>
                    <a:pt x="114389" y="1191555"/>
                  </a:lnTo>
                  <a:close/>
                </a:path>
              </a:pathLst>
            </a:custGeom>
            <a:solidFill>
              <a:srgbClr val="F43F5D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object 38">
              <a:extLst>
                <a:ext uri="{FF2B5EF4-FFF2-40B4-BE49-F238E27FC236}">
                  <a16:creationId xmlns:a16="http://schemas.microsoft.com/office/drawing/2014/main" id="{CED7DBAD-5669-4322-9BB4-58A1019BFA74}"/>
                </a:ext>
              </a:extLst>
            </p:cNvPr>
            <p:cNvSpPr/>
            <p:nvPr/>
          </p:nvSpPr>
          <p:spPr>
            <a:xfrm>
              <a:off x="4013158" y="3803444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5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FFE3E6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4" name="object 39">
              <a:extLst>
                <a:ext uri="{FF2B5EF4-FFF2-40B4-BE49-F238E27FC236}">
                  <a16:creationId xmlns:a16="http://schemas.microsoft.com/office/drawing/2014/main" id="{7E24358F-ACF3-4C48-A5FC-5B0B3E53C70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79885" y="3860638"/>
              <a:ext cx="162051" cy="190648"/>
            </a:xfrm>
            <a:prstGeom prst="rect">
              <a:avLst/>
            </a:prstGeom>
          </p:spPr>
        </p:pic>
      </p:grpSp>
      <p:sp>
        <p:nvSpPr>
          <p:cNvPr id="35" name="object 40">
            <a:extLst>
              <a:ext uri="{FF2B5EF4-FFF2-40B4-BE49-F238E27FC236}">
                <a16:creationId xmlns:a16="http://schemas.microsoft.com/office/drawing/2014/main" id="{A67E69BA-691D-4777-B1E3-193CDF843FB8}"/>
              </a:ext>
            </a:extLst>
          </p:cNvPr>
          <p:cNvSpPr txBox="1"/>
          <p:nvPr/>
        </p:nvSpPr>
        <p:spPr>
          <a:xfrm>
            <a:off x="2997886" y="2878804"/>
            <a:ext cx="1921193" cy="36042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竞争合规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31100"/>
              </a:lnSpc>
              <a:spcBef>
                <a:spcPts val="574"/>
              </a:spcBef>
            </a:pPr>
            <a:r>
              <a:rPr sz="713" b="1" kern="0" dirty="0">
                <a:solidFill>
                  <a:srgbClr val="E11C48"/>
                </a:solidFill>
                <a:latin typeface="微软雅黑"/>
                <a:cs typeface="微软雅黑"/>
              </a:rPr>
              <a:t>避险：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红海市场错位投放，严格遵守出海合</a:t>
            </a:r>
            <a:r>
              <a:rPr sz="713" kern="0" spc="-19" dirty="0">
                <a:solidFill>
                  <a:srgbClr val="4A5462"/>
                </a:solidFill>
                <a:latin typeface="微软雅黑"/>
                <a:cs typeface="微软雅黑"/>
              </a:rPr>
              <a:t>规。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36" name="object 41">
            <a:extLst>
              <a:ext uri="{FF2B5EF4-FFF2-40B4-BE49-F238E27FC236}">
                <a16:creationId xmlns:a16="http://schemas.microsoft.com/office/drawing/2014/main" id="{0A4DA89B-7786-4B7D-B1A7-DFB0460BAEE9}"/>
              </a:ext>
            </a:extLst>
          </p:cNvPr>
          <p:cNvGrpSpPr/>
          <p:nvPr/>
        </p:nvGrpSpPr>
        <p:grpSpPr>
          <a:xfrm>
            <a:off x="343168" y="3746249"/>
            <a:ext cx="4840129" cy="736758"/>
            <a:chOff x="457557" y="4994999"/>
            <a:chExt cx="6453505" cy="982344"/>
          </a:xfrm>
        </p:grpSpPr>
        <p:sp>
          <p:nvSpPr>
            <p:cNvPr id="37" name="object 42">
              <a:extLst>
                <a:ext uri="{FF2B5EF4-FFF2-40B4-BE49-F238E27FC236}">
                  <a16:creationId xmlns:a16="http://schemas.microsoft.com/office/drawing/2014/main" id="{8C008019-8FAD-4679-85C5-D2F1036CBC13}"/>
                </a:ext>
              </a:extLst>
            </p:cNvPr>
            <p:cNvSpPr/>
            <p:nvPr/>
          </p:nvSpPr>
          <p:spPr>
            <a:xfrm>
              <a:off x="476622" y="4994999"/>
              <a:ext cx="6434455" cy="982344"/>
            </a:xfrm>
            <a:custGeom>
              <a:avLst/>
              <a:gdLst/>
              <a:ahLst/>
              <a:cxnLst/>
              <a:rect l="l" t="t" r="r" b="b"/>
              <a:pathLst>
                <a:path w="6434455" h="982345">
                  <a:moveTo>
                    <a:pt x="6327519" y="981841"/>
                  </a:moveTo>
                  <a:lnTo>
                    <a:pt x="89065" y="981841"/>
                  </a:lnTo>
                  <a:lnTo>
                    <a:pt x="82866" y="981108"/>
                  </a:lnTo>
                  <a:lnTo>
                    <a:pt x="47569" y="966736"/>
                  </a:lnTo>
                  <a:lnTo>
                    <a:pt x="19542" y="937248"/>
                  </a:lnTo>
                  <a:lnTo>
                    <a:pt x="3052" y="897134"/>
                  </a:lnTo>
                  <a:lnTo>
                    <a:pt x="0" y="874963"/>
                  </a:lnTo>
                  <a:lnTo>
                    <a:pt x="0" y="867452"/>
                  </a:lnTo>
                  <a:lnTo>
                    <a:pt x="0" y="106878"/>
                  </a:lnTo>
                  <a:lnTo>
                    <a:pt x="9651" y="63675"/>
                  </a:lnTo>
                  <a:lnTo>
                    <a:pt x="32345" y="28192"/>
                  </a:lnTo>
                  <a:lnTo>
                    <a:pt x="64627" y="5833"/>
                  </a:lnTo>
                  <a:lnTo>
                    <a:pt x="89065" y="0"/>
                  </a:lnTo>
                  <a:lnTo>
                    <a:pt x="6327519" y="0"/>
                  </a:lnTo>
                  <a:lnTo>
                    <a:pt x="6370722" y="11581"/>
                  </a:lnTo>
                  <a:lnTo>
                    <a:pt x="6406205" y="38814"/>
                  </a:lnTo>
                  <a:lnTo>
                    <a:pt x="6428564" y="77553"/>
                  </a:lnTo>
                  <a:lnTo>
                    <a:pt x="6434397" y="106878"/>
                  </a:lnTo>
                  <a:lnTo>
                    <a:pt x="6434397" y="874963"/>
                  </a:lnTo>
                  <a:lnTo>
                    <a:pt x="6422814" y="918166"/>
                  </a:lnTo>
                  <a:lnTo>
                    <a:pt x="6395583" y="953648"/>
                  </a:lnTo>
                  <a:lnTo>
                    <a:pt x="6356843" y="976008"/>
                  </a:lnTo>
                  <a:lnTo>
                    <a:pt x="6334958" y="981108"/>
                  </a:lnTo>
                  <a:lnTo>
                    <a:pt x="6327519" y="9818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47EAC25E-0566-4719-846D-C87E8E220CBA}"/>
                </a:ext>
              </a:extLst>
            </p:cNvPr>
            <p:cNvSpPr/>
            <p:nvPr/>
          </p:nvSpPr>
          <p:spPr>
            <a:xfrm>
              <a:off x="457557" y="4994999"/>
              <a:ext cx="114935" cy="982344"/>
            </a:xfrm>
            <a:custGeom>
              <a:avLst/>
              <a:gdLst/>
              <a:ahLst/>
              <a:cxnLst/>
              <a:rect l="l" t="t" r="r" b="b"/>
              <a:pathLst>
                <a:path w="114934" h="982345">
                  <a:moveTo>
                    <a:pt x="114389" y="981841"/>
                  </a:moveTo>
                  <a:lnTo>
                    <a:pt x="70614" y="973133"/>
                  </a:lnTo>
                  <a:lnTo>
                    <a:pt x="33503" y="948337"/>
                  </a:lnTo>
                  <a:lnTo>
                    <a:pt x="8707" y="911226"/>
                  </a:lnTo>
                  <a:lnTo>
                    <a:pt x="0" y="867452"/>
                  </a:lnTo>
                  <a:lnTo>
                    <a:pt x="0" y="114389"/>
                  </a:lnTo>
                  <a:lnTo>
                    <a:pt x="8707" y="70613"/>
                  </a:lnTo>
                  <a:lnTo>
                    <a:pt x="33503" y="33503"/>
                  </a:lnTo>
                  <a:lnTo>
                    <a:pt x="70614" y="8706"/>
                  </a:lnTo>
                  <a:lnTo>
                    <a:pt x="114389" y="0"/>
                  </a:lnTo>
                  <a:lnTo>
                    <a:pt x="106876" y="544"/>
                  </a:lnTo>
                  <a:lnTo>
                    <a:pt x="99508" y="2176"/>
                  </a:lnTo>
                  <a:lnTo>
                    <a:pt x="66034" y="25919"/>
                  </a:lnTo>
                  <a:lnTo>
                    <a:pt x="47144" y="60411"/>
                  </a:lnTo>
                  <a:lnTo>
                    <a:pt x="38492" y="103120"/>
                  </a:lnTo>
                  <a:lnTo>
                    <a:pt x="38129" y="114389"/>
                  </a:lnTo>
                  <a:lnTo>
                    <a:pt x="38129" y="867452"/>
                  </a:lnTo>
                  <a:lnTo>
                    <a:pt x="43934" y="911225"/>
                  </a:lnTo>
                  <a:lnTo>
                    <a:pt x="60465" y="948337"/>
                  </a:lnTo>
                  <a:lnTo>
                    <a:pt x="92285" y="976942"/>
                  </a:lnTo>
                  <a:lnTo>
                    <a:pt x="106876" y="981296"/>
                  </a:lnTo>
                  <a:lnTo>
                    <a:pt x="114389" y="981841"/>
                  </a:lnTo>
                  <a:close/>
                </a:path>
              </a:pathLst>
            </a:custGeom>
            <a:solidFill>
              <a:srgbClr val="F59D0A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bject 44">
              <a:extLst>
                <a:ext uri="{FF2B5EF4-FFF2-40B4-BE49-F238E27FC236}">
                  <a16:creationId xmlns:a16="http://schemas.microsoft.com/office/drawing/2014/main" id="{948705A9-7B70-43AD-9F01-0A27F65A1772}"/>
                </a:ext>
              </a:extLst>
            </p:cNvPr>
            <p:cNvSpPr/>
            <p:nvPr/>
          </p:nvSpPr>
          <p:spPr>
            <a:xfrm>
              <a:off x="686335" y="5185648"/>
              <a:ext cx="305435" cy="305435"/>
            </a:xfrm>
            <a:custGeom>
              <a:avLst/>
              <a:gdLst/>
              <a:ahLst/>
              <a:cxnLst/>
              <a:rect l="l" t="t" r="r" b="b"/>
              <a:pathLst>
                <a:path w="305434" h="305435">
                  <a:moveTo>
                    <a:pt x="233785" y="305038"/>
                  </a:moveTo>
                  <a:lnTo>
                    <a:pt x="71252" y="305038"/>
                  </a:lnTo>
                  <a:lnTo>
                    <a:pt x="66293" y="304549"/>
                  </a:lnTo>
                  <a:lnTo>
                    <a:pt x="29728" y="289404"/>
                  </a:lnTo>
                  <a:lnTo>
                    <a:pt x="3888" y="253335"/>
                  </a:lnTo>
                  <a:lnTo>
                    <a:pt x="0" y="233785"/>
                  </a:lnTo>
                  <a:lnTo>
                    <a:pt x="0" y="228778"/>
                  </a:lnTo>
                  <a:lnTo>
                    <a:pt x="0" y="71252"/>
                  </a:lnTo>
                  <a:lnTo>
                    <a:pt x="15633" y="29728"/>
                  </a:lnTo>
                  <a:lnTo>
                    <a:pt x="51702" y="3888"/>
                  </a:lnTo>
                  <a:lnTo>
                    <a:pt x="71252" y="0"/>
                  </a:lnTo>
                  <a:lnTo>
                    <a:pt x="233785" y="0"/>
                  </a:lnTo>
                  <a:lnTo>
                    <a:pt x="275309" y="15633"/>
                  </a:lnTo>
                  <a:lnTo>
                    <a:pt x="301149" y="51702"/>
                  </a:lnTo>
                  <a:lnTo>
                    <a:pt x="305038" y="71252"/>
                  </a:lnTo>
                  <a:lnTo>
                    <a:pt x="305038" y="233785"/>
                  </a:lnTo>
                  <a:lnTo>
                    <a:pt x="289404" y="275309"/>
                  </a:lnTo>
                  <a:lnTo>
                    <a:pt x="253335" y="301149"/>
                  </a:lnTo>
                  <a:lnTo>
                    <a:pt x="238745" y="304549"/>
                  </a:lnTo>
                  <a:lnTo>
                    <a:pt x="233785" y="305038"/>
                  </a:lnTo>
                  <a:close/>
                </a:path>
              </a:pathLst>
            </a:custGeom>
            <a:solidFill>
              <a:srgbClr val="FEF2C7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0" name="object 45">
              <a:extLst>
                <a:ext uri="{FF2B5EF4-FFF2-40B4-BE49-F238E27FC236}">
                  <a16:creationId xmlns:a16="http://schemas.microsoft.com/office/drawing/2014/main" id="{74950766-C6A9-47ED-8F48-3BC90F5D20C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2127" y="5242842"/>
              <a:ext cx="133454" cy="190648"/>
            </a:xfrm>
            <a:prstGeom prst="rect">
              <a:avLst/>
            </a:prstGeom>
          </p:spPr>
        </p:pic>
      </p:grpSp>
      <p:sp>
        <p:nvSpPr>
          <p:cNvPr id="41" name="object 46">
            <a:extLst>
              <a:ext uri="{FF2B5EF4-FFF2-40B4-BE49-F238E27FC236}">
                <a16:creationId xmlns:a16="http://schemas.microsoft.com/office/drawing/2014/main" id="{2D9337C5-BA9C-4CAF-BE69-0D9C5BE2B8DC}"/>
              </a:ext>
            </a:extLst>
          </p:cNvPr>
          <p:cNvSpPr txBox="1"/>
          <p:nvPr/>
        </p:nvSpPr>
        <p:spPr>
          <a:xfrm>
            <a:off x="505226" y="3915458"/>
            <a:ext cx="4423410" cy="379078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23850" defTabSz="685800">
              <a:spcBef>
                <a:spcPts val="75"/>
              </a:spcBef>
            </a:pPr>
            <a:r>
              <a:rPr sz="938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迭代与长期视角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866"/>
              </a:spcBef>
            </a:pPr>
            <a:r>
              <a:rPr sz="713" b="1" kern="0" dirty="0">
                <a:solidFill>
                  <a:srgbClr val="D97705"/>
                </a:solidFill>
                <a:latin typeface="微软雅黑"/>
                <a:cs typeface="微软雅黑"/>
              </a:rPr>
              <a:t>持续性：</a:t>
            </a:r>
            <a:r>
              <a:rPr sz="713" kern="0" spc="-4" dirty="0">
                <a:solidFill>
                  <a:srgbClr val="4A5462"/>
                </a:solidFill>
                <a:latin typeface="微软雅黑"/>
                <a:cs typeface="微软雅黑"/>
              </a:rPr>
              <a:t>关注渠道生命周期与平台政策稳定性，优先选择能提供实时数据反馈的渠道以便快速迭代。</a:t>
            </a:r>
            <a:endParaRPr sz="788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2" name="object 47">
            <a:extLst>
              <a:ext uri="{FF2B5EF4-FFF2-40B4-BE49-F238E27FC236}">
                <a16:creationId xmlns:a16="http://schemas.microsoft.com/office/drawing/2014/main" id="{08933564-D58E-44D2-B8F5-2D8DD9E5BE0E}"/>
              </a:ext>
            </a:extLst>
          </p:cNvPr>
          <p:cNvGrpSpPr/>
          <p:nvPr/>
        </p:nvGrpSpPr>
        <p:grpSpPr>
          <a:xfrm>
            <a:off x="5412044" y="1415568"/>
            <a:ext cx="3396139" cy="3002756"/>
            <a:chOff x="7216058" y="1887423"/>
            <a:chExt cx="4528185" cy="4003675"/>
          </a:xfrm>
        </p:grpSpPr>
        <p:sp>
          <p:nvSpPr>
            <p:cNvPr id="43" name="object 48">
              <a:extLst>
                <a:ext uri="{FF2B5EF4-FFF2-40B4-BE49-F238E27FC236}">
                  <a16:creationId xmlns:a16="http://schemas.microsoft.com/office/drawing/2014/main" id="{7909F418-438E-4E1C-B636-EED0A3846167}"/>
                </a:ext>
              </a:extLst>
            </p:cNvPr>
            <p:cNvSpPr/>
            <p:nvPr/>
          </p:nvSpPr>
          <p:spPr>
            <a:xfrm>
              <a:off x="7235123" y="1906488"/>
              <a:ext cx="4490085" cy="3965575"/>
            </a:xfrm>
            <a:custGeom>
              <a:avLst/>
              <a:gdLst/>
              <a:ahLst/>
              <a:cxnLst/>
              <a:rect l="l" t="t" r="r" b="b"/>
              <a:pathLst>
                <a:path w="4490084" h="3965575">
                  <a:moveTo>
                    <a:pt x="0" y="3832041"/>
                  </a:moveTo>
                  <a:lnTo>
                    <a:pt x="0" y="133454"/>
                  </a:lnTo>
                  <a:lnTo>
                    <a:pt x="160" y="126897"/>
                  </a:lnTo>
                  <a:lnTo>
                    <a:pt x="7797" y="88501"/>
                  </a:lnTo>
                  <a:lnTo>
                    <a:pt x="26266" y="53948"/>
                  </a:lnTo>
                  <a:lnTo>
                    <a:pt x="53948" y="26266"/>
                  </a:lnTo>
                  <a:lnTo>
                    <a:pt x="88501" y="7797"/>
                  </a:lnTo>
                  <a:lnTo>
                    <a:pt x="126897" y="160"/>
                  </a:lnTo>
                  <a:lnTo>
                    <a:pt x="133454" y="0"/>
                  </a:lnTo>
                  <a:lnTo>
                    <a:pt x="4356325" y="0"/>
                  </a:lnTo>
                  <a:lnTo>
                    <a:pt x="4395065" y="5744"/>
                  </a:lnTo>
                  <a:lnTo>
                    <a:pt x="4430468" y="22490"/>
                  </a:lnTo>
                  <a:lnTo>
                    <a:pt x="4459487" y="48790"/>
                  </a:lnTo>
                  <a:lnTo>
                    <a:pt x="4479620" y="82383"/>
                  </a:lnTo>
                  <a:lnTo>
                    <a:pt x="4489138" y="120373"/>
                  </a:lnTo>
                  <a:lnTo>
                    <a:pt x="4489780" y="133454"/>
                  </a:lnTo>
                  <a:lnTo>
                    <a:pt x="4489780" y="3832041"/>
                  </a:lnTo>
                  <a:lnTo>
                    <a:pt x="4484034" y="3870781"/>
                  </a:lnTo>
                  <a:lnTo>
                    <a:pt x="4467288" y="3906184"/>
                  </a:lnTo>
                  <a:lnTo>
                    <a:pt x="4440988" y="3935203"/>
                  </a:lnTo>
                  <a:lnTo>
                    <a:pt x="4407396" y="3955337"/>
                  </a:lnTo>
                  <a:lnTo>
                    <a:pt x="4369406" y="3964854"/>
                  </a:lnTo>
                  <a:lnTo>
                    <a:pt x="4356325" y="3965495"/>
                  </a:lnTo>
                  <a:lnTo>
                    <a:pt x="133454" y="3965495"/>
                  </a:lnTo>
                  <a:lnTo>
                    <a:pt x="94714" y="3959750"/>
                  </a:lnTo>
                  <a:lnTo>
                    <a:pt x="59311" y="3943004"/>
                  </a:lnTo>
                  <a:lnTo>
                    <a:pt x="30291" y="3916704"/>
                  </a:lnTo>
                  <a:lnTo>
                    <a:pt x="10158" y="3883111"/>
                  </a:lnTo>
                  <a:lnTo>
                    <a:pt x="641" y="3845122"/>
                  </a:lnTo>
                  <a:lnTo>
                    <a:pt x="0" y="3832041"/>
                  </a:lnTo>
                  <a:close/>
                </a:path>
              </a:pathLst>
            </a:custGeom>
            <a:ln w="3812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44" name="object 49">
              <a:extLst>
                <a:ext uri="{FF2B5EF4-FFF2-40B4-BE49-F238E27FC236}">
                  <a16:creationId xmlns:a16="http://schemas.microsoft.com/office/drawing/2014/main" id="{E599AA2A-CB78-4A5C-B3EF-5A792C09017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254188" y="1925553"/>
              <a:ext cx="4451650" cy="3927365"/>
            </a:xfrm>
            <a:prstGeom prst="rect">
              <a:avLst/>
            </a:prstGeom>
          </p:spPr>
        </p:pic>
      </p:grpSp>
      <p:sp>
        <p:nvSpPr>
          <p:cNvPr id="45" name="object 50">
            <a:extLst>
              <a:ext uri="{FF2B5EF4-FFF2-40B4-BE49-F238E27FC236}">
                <a16:creationId xmlns:a16="http://schemas.microsoft.com/office/drawing/2014/main" id="{892DC16B-B5DB-490B-BD0B-8636CA9323D2}"/>
              </a:ext>
            </a:extLst>
          </p:cNvPr>
          <p:cNvSpPr txBox="1"/>
          <p:nvPr/>
        </p:nvSpPr>
        <p:spPr>
          <a:xfrm>
            <a:off x="5605046" y="3807503"/>
            <a:ext cx="1435894" cy="377893"/>
          </a:xfrm>
          <a:prstGeom prst="rect">
            <a:avLst/>
          </a:prstGeom>
        </p:spPr>
        <p:txBody>
          <a:bodyPr vert="horz" wrap="square" lIns="0" tIns="89059" rIns="0" bIns="0" rtlCol="0">
            <a:spAutoFit/>
          </a:bodyPr>
          <a:lstStyle/>
          <a:p>
            <a:pPr marL="9525" defTabSz="685800">
              <a:spcBef>
                <a:spcPts val="701"/>
              </a:spcBef>
            </a:pPr>
            <a:r>
              <a:rPr sz="938" kern="0" spc="-8" dirty="0">
                <a:solidFill>
                  <a:srgbClr val="FFFFFF"/>
                </a:solidFill>
                <a:latin typeface="微软雅黑"/>
                <a:cs typeface="微软雅黑"/>
              </a:rPr>
              <a:t>多维度决策模型</a:t>
            </a:r>
            <a:endParaRPr sz="1013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defTabSz="685800">
              <a:spcBef>
                <a:spcPts val="416"/>
              </a:spcBef>
            </a:pPr>
            <a:r>
              <a:rPr sz="600" kern="0" dirty="0">
                <a:solidFill>
                  <a:srgbClr val="E4E7EB"/>
                </a:solidFill>
                <a:latin typeface="微软雅黑"/>
                <a:cs typeface="微软雅黑"/>
              </a:rPr>
              <a:t>Multi-dimensional Decision </a:t>
            </a:r>
            <a:r>
              <a:rPr sz="600" kern="0" spc="-8" dirty="0">
                <a:solidFill>
                  <a:srgbClr val="E4E7EB"/>
                </a:solidFill>
                <a:latin typeface="微软雅黑"/>
                <a:cs typeface="微软雅黑"/>
              </a:rPr>
              <a:t>Model</a:t>
            </a:r>
            <a:endParaRPr sz="675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066724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6842095" y="2859380"/>
            <a:ext cx="2569965" cy="2897248"/>
          </a:xfrm>
          <a:prstGeom prst="rect">
            <a:avLst/>
          </a:prstGeom>
        </p:spPr>
        <p:txBody>
          <a:bodyPr wrap="square" lIns="0" tIns="0" rIns="0" bIns="0" anchor="ctr">
            <a:scene3d>
              <a:camera prst="legacyObliqueTopLeft">
                <a:rot lat="0" lon="0" rev="0"/>
              </a:camera>
              <a:lightRig rig="legacyFlat1" dir="tl"/>
            </a:scene3d>
          </a:bodyPr>
          <a:lstStyle/>
          <a:p>
            <a:pPr algn="r">
              <a:lnSpc>
                <a:spcPct val="117500"/>
              </a:lnSpc>
            </a:pPr>
            <a:r>
              <a:rPr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0</a:t>
            </a:r>
            <a:r>
              <a:rPr lang="en-US" sz="16601" kern="100" spc="0" dirty="0">
                <a:solidFill>
                  <a:srgbClr val="FFFFFF">
                    <a:alpha val="100000"/>
                  </a:srgbClr>
                </a:solidFill>
                <a:latin typeface="CKT Kuaile Bold" panose="02010800040101010101" pitchFamily="1" charset="-122"/>
                <a:ea typeface="CKT Kuaile Bold" panose="02010800040101010101" pitchFamily="1" charset="-122"/>
              </a:rPr>
              <a:t>2</a:t>
            </a:r>
            <a:endParaRPr sz="16601" kern="100" spc="0" dirty="0">
              <a:solidFill>
                <a:srgbClr val="FFFFFF">
                  <a:alpha val="100000"/>
                </a:srgbClr>
              </a:solidFill>
              <a:latin typeface="CKT Kuaile Bold" panose="02010800040101010101" pitchFamily="1" charset="-122"/>
              <a:ea typeface="CKT Kuaile Bold" panose="02010800040101010101" pitchFamily="1" charset="-122"/>
            </a:endParaRPr>
          </a:p>
        </p:txBody>
      </p:sp>
      <p:sp>
        <p:nvSpPr>
          <p:cNvPr id="23" name="标题 22">
            <a:extLst>
              <a:ext uri="{FF2B5EF4-FFF2-40B4-BE49-F238E27FC236}">
                <a16:creationId xmlns:a16="http://schemas.microsoft.com/office/drawing/2014/main" id="{8AD7F2C7-64D5-4093-ABF8-1858A9BB4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47" y="1453756"/>
            <a:ext cx="5022464" cy="1660727"/>
          </a:xfrm>
        </p:spPr>
        <p:txBody>
          <a:bodyPr/>
          <a:lstStyle/>
          <a:p>
            <a:r>
              <a:rPr lang="zh-CN" altLang="en-US" dirty="0"/>
              <a:t>三类核心推广策略</a:t>
            </a:r>
          </a:p>
        </p:txBody>
      </p:sp>
      <p:sp>
        <p:nvSpPr>
          <p:cNvPr id="24" name="内容占位符 23">
            <a:extLst>
              <a:ext uri="{FF2B5EF4-FFF2-40B4-BE49-F238E27FC236}">
                <a16:creationId xmlns:a16="http://schemas.microsoft.com/office/drawing/2014/main" id="{A5EE46EB-F7DD-476B-806B-F492C69A69B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zh-CN" altLang="en-US" dirty="0"/>
              <a:t>互联网产品发布</a:t>
            </a:r>
          </a:p>
        </p:txBody>
      </p:sp>
    </p:spTree>
    <p:extLst>
      <p:ext uri="{BB962C8B-B14F-4D97-AF65-F5344CB8AC3E}">
        <p14:creationId xmlns:p14="http://schemas.microsoft.com/office/powerpoint/2010/main" val="748864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53D052C0-3160-46D5-91FC-0F7000CD8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/>
              <a:t>三类核心推广策略</a:t>
            </a:r>
          </a:p>
        </p:txBody>
      </p:sp>
      <p:grpSp>
        <p:nvGrpSpPr>
          <p:cNvPr id="6" name="object 6">
            <a:extLst>
              <a:ext uri="{FF2B5EF4-FFF2-40B4-BE49-F238E27FC236}">
                <a16:creationId xmlns:a16="http://schemas.microsoft.com/office/drawing/2014/main" id="{47FB20C9-D50B-44AD-8803-3A6A5091547E}"/>
              </a:ext>
            </a:extLst>
          </p:cNvPr>
          <p:cNvGrpSpPr/>
          <p:nvPr/>
        </p:nvGrpSpPr>
        <p:grpSpPr>
          <a:xfrm>
            <a:off x="457322" y="1143657"/>
            <a:ext cx="2553176" cy="3546634"/>
            <a:chOff x="609762" y="1524876"/>
            <a:chExt cx="3404235" cy="4728845"/>
          </a:xfrm>
        </p:grpSpPr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68C62691-9345-400E-B2B1-CA04FE69A17D}"/>
                </a:ext>
              </a:extLst>
            </p:cNvPr>
            <p:cNvSpPr/>
            <p:nvPr/>
          </p:nvSpPr>
          <p:spPr>
            <a:xfrm>
              <a:off x="614842" y="1529956"/>
              <a:ext cx="3394075" cy="4718685"/>
            </a:xfrm>
            <a:custGeom>
              <a:avLst/>
              <a:gdLst/>
              <a:ahLst/>
              <a:cxnLst/>
              <a:rect l="l" t="t" r="r" b="b"/>
              <a:pathLst>
                <a:path w="3394075" h="4718685">
                  <a:moveTo>
                    <a:pt x="3245796" y="4718558"/>
                  </a:moveTo>
                  <a:lnTo>
                    <a:pt x="147752" y="4718558"/>
                  </a:lnTo>
                  <a:lnTo>
                    <a:pt x="140494" y="4718381"/>
                  </a:lnTo>
                  <a:lnTo>
                    <a:pt x="97984" y="4709924"/>
                  </a:lnTo>
                  <a:lnTo>
                    <a:pt x="59728" y="4689477"/>
                  </a:lnTo>
                  <a:lnTo>
                    <a:pt x="29081" y="4658829"/>
                  </a:lnTo>
                  <a:lnTo>
                    <a:pt x="8633" y="4620574"/>
                  </a:lnTo>
                  <a:lnTo>
                    <a:pt x="177" y="4578064"/>
                  </a:lnTo>
                  <a:lnTo>
                    <a:pt x="0" y="4570805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3245796" y="0"/>
                  </a:lnTo>
                  <a:lnTo>
                    <a:pt x="3288686" y="6360"/>
                  </a:lnTo>
                  <a:lnTo>
                    <a:pt x="3327882" y="24900"/>
                  </a:lnTo>
                  <a:lnTo>
                    <a:pt x="3360011" y="54018"/>
                  </a:lnTo>
                  <a:lnTo>
                    <a:pt x="3382301" y="91210"/>
                  </a:lnTo>
                  <a:lnTo>
                    <a:pt x="3392839" y="133270"/>
                  </a:lnTo>
                  <a:lnTo>
                    <a:pt x="3393549" y="147752"/>
                  </a:lnTo>
                  <a:lnTo>
                    <a:pt x="3393549" y="4570805"/>
                  </a:lnTo>
                  <a:lnTo>
                    <a:pt x="3387188" y="4613696"/>
                  </a:lnTo>
                  <a:lnTo>
                    <a:pt x="3368647" y="4652892"/>
                  </a:lnTo>
                  <a:lnTo>
                    <a:pt x="3339530" y="4685021"/>
                  </a:lnTo>
                  <a:lnTo>
                    <a:pt x="3302338" y="4707311"/>
                  </a:lnTo>
                  <a:lnTo>
                    <a:pt x="3260278" y="4717848"/>
                  </a:lnTo>
                  <a:lnTo>
                    <a:pt x="3245796" y="47185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738B07EC-FDDA-4AB1-AD78-B066117C94A0}"/>
                </a:ext>
              </a:extLst>
            </p:cNvPr>
            <p:cNvSpPr/>
            <p:nvPr/>
          </p:nvSpPr>
          <p:spPr>
            <a:xfrm>
              <a:off x="614842" y="1529956"/>
              <a:ext cx="3394075" cy="4718685"/>
            </a:xfrm>
            <a:custGeom>
              <a:avLst/>
              <a:gdLst/>
              <a:ahLst/>
              <a:cxnLst/>
              <a:rect l="l" t="t" r="r" b="b"/>
              <a:pathLst>
                <a:path w="3394075" h="4718685">
                  <a:moveTo>
                    <a:pt x="0" y="4570805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3245796" y="0"/>
                  </a:lnTo>
                  <a:lnTo>
                    <a:pt x="3288686" y="6360"/>
                  </a:lnTo>
                  <a:lnTo>
                    <a:pt x="3327882" y="24900"/>
                  </a:lnTo>
                  <a:lnTo>
                    <a:pt x="3360011" y="54018"/>
                  </a:lnTo>
                  <a:lnTo>
                    <a:pt x="3382301" y="91210"/>
                  </a:lnTo>
                  <a:lnTo>
                    <a:pt x="3392839" y="133270"/>
                  </a:lnTo>
                  <a:lnTo>
                    <a:pt x="3393549" y="147752"/>
                  </a:lnTo>
                  <a:lnTo>
                    <a:pt x="3393549" y="4570805"/>
                  </a:lnTo>
                  <a:lnTo>
                    <a:pt x="3387188" y="4613696"/>
                  </a:lnTo>
                  <a:lnTo>
                    <a:pt x="3368647" y="4652892"/>
                  </a:lnTo>
                  <a:lnTo>
                    <a:pt x="3339530" y="4685021"/>
                  </a:lnTo>
                  <a:lnTo>
                    <a:pt x="3302338" y="4707311"/>
                  </a:lnTo>
                  <a:lnTo>
                    <a:pt x="3260278" y="4717848"/>
                  </a:lnTo>
                  <a:lnTo>
                    <a:pt x="3245796" y="4718558"/>
                  </a:lnTo>
                  <a:lnTo>
                    <a:pt x="147752" y="4718558"/>
                  </a:lnTo>
                  <a:lnTo>
                    <a:pt x="104861" y="4712197"/>
                  </a:lnTo>
                  <a:lnTo>
                    <a:pt x="65665" y="4693657"/>
                  </a:lnTo>
                  <a:lnTo>
                    <a:pt x="33537" y="4664539"/>
                  </a:lnTo>
                  <a:lnTo>
                    <a:pt x="11247" y="4627348"/>
                  </a:lnTo>
                  <a:lnTo>
                    <a:pt x="709" y="4585288"/>
                  </a:lnTo>
                  <a:lnTo>
                    <a:pt x="0" y="457080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709A7A30-F0C3-4C48-8818-C766C7C0B588}"/>
                </a:ext>
              </a:extLst>
            </p:cNvPr>
            <p:cNvSpPr/>
            <p:nvPr/>
          </p:nvSpPr>
          <p:spPr>
            <a:xfrm>
              <a:off x="848387" y="359373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14" name="object 10">
              <a:extLst>
                <a:ext uri="{FF2B5EF4-FFF2-40B4-BE49-F238E27FC236}">
                  <a16:creationId xmlns:a16="http://schemas.microsoft.com/office/drawing/2014/main" id="{6D10A5F7-7701-4689-A971-96C23FCBE4F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3244" y="3650925"/>
              <a:ext cx="171583" cy="266908"/>
            </a:xfrm>
            <a:prstGeom prst="rect">
              <a:avLst/>
            </a:prstGeom>
          </p:spPr>
        </p:pic>
        <p:pic>
          <p:nvPicPr>
            <p:cNvPr id="15" name="object 11">
              <a:extLst>
                <a:ext uri="{FF2B5EF4-FFF2-40B4-BE49-F238E27FC236}">
                  <a16:creationId xmlns:a16="http://schemas.microsoft.com/office/drawing/2014/main" id="{07FA239B-D981-4486-BB87-1389862B8E1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8387" y="4184742"/>
              <a:ext cx="133454" cy="190648"/>
            </a:xfrm>
            <a:prstGeom prst="rect">
              <a:avLst/>
            </a:prstGeom>
          </p:spPr>
        </p:pic>
        <p:pic>
          <p:nvPicPr>
            <p:cNvPr id="16" name="object 12">
              <a:extLst>
                <a:ext uri="{FF2B5EF4-FFF2-40B4-BE49-F238E27FC236}">
                  <a16:creationId xmlns:a16="http://schemas.microsoft.com/office/drawing/2014/main" id="{FEBC0BBF-068C-45A0-9950-3C8CD34F3FF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8387" y="4756688"/>
              <a:ext cx="133454" cy="190648"/>
            </a:xfrm>
            <a:prstGeom prst="rect">
              <a:avLst/>
            </a:prstGeom>
          </p:spPr>
        </p:pic>
      </p:grpSp>
      <p:sp>
        <p:nvSpPr>
          <p:cNvPr id="17" name="object 13">
            <a:extLst>
              <a:ext uri="{FF2B5EF4-FFF2-40B4-BE49-F238E27FC236}">
                <a16:creationId xmlns:a16="http://schemas.microsoft.com/office/drawing/2014/main" id="{57505667-5882-43DA-A679-7F2D027EBD21}"/>
              </a:ext>
            </a:extLst>
          </p:cNvPr>
          <p:cNvSpPr txBox="1"/>
          <p:nvPr/>
        </p:nvSpPr>
        <p:spPr>
          <a:xfrm>
            <a:off x="784051" y="2714370"/>
            <a:ext cx="2012633" cy="105702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3838" defTabSz="685800">
              <a:spcBef>
                <a:spcPts val="75"/>
              </a:spcBef>
            </a:pP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信息流广告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52388" defTabSz="685800">
              <a:lnSpc>
                <a:spcPct val="125099"/>
              </a:lnSpc>
              <a:spcBef>
                <a:spcPts val="1091"/>
              </a:spcBef>
            </a:pPr>
            <a:r>
              <a:rPr sz="825" b="1" kern="0" dirty="0">
                <a:solidFill>
                  <a:srgbClr val="374050"/>
                </a:solidFill>
                <a:latin typeface="微软雅黑"/>
                <a:cs typeface="微软雅黑"/>
              </a:rPr>
              <a:t>原生形态：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融入用户浏览内容，降低广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告抵触感。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25099"/>
              </a:lnSpc>
              <a:spcBef>
                <a:spcPts val="675"/>
              </a:spcBef>
            </a:pPr>
            <a:r>
              <a:rPr sz="825" b="1" kern="0" dirty="0">
                <a:solidFill>
                  <a:srgbClr val="374050"/>
                </a:solidFill>
                <a:latin typeface="微软雅黑"/>
                <a:cs typeface="微软雅黑"/>
              </a:rPr>
              <a:t>精准定向：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基于微信/抖音用户标签，实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现场景化渗透。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18" name="object 14">
            <a:extLst>
              <a:ext uri="{FF2B5EF4-FFF2-40B4-BE49-F238E27FC236}">
                <a16:creationId xmlns:a16="http://schemas.microsoft.com/office/drawing/2014/main" id="{AA2720E0-F3DB-4F29-A0F5-4184EE551DDA}"/>
              </a:ext>
            </a:extLst>
          </p:cNvPr>
          <p:cNvGrpSpPr/>
          <p:nvPr/>
        </p:nvGrpSpPr>
        <p:grpSpPr>
          <a:xfrm>
            <a:off x="464706" y="1151043"/>
            <a:ext cx="2538413" cy="1373029"/>
            <a:chOff x="619608" y="1534723"/>
            <a:chExt cx="3384550" cy="1830705"/>
          </a:xfrm>
        </p:grpSpPr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FDBE2F90-D30F-49FA-98AF-D1C63CCBF5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9608" y="1534723"/>
              <a:ext cx="3384017" cy="1830229"/>
            </a:xfrm>
            <a:prstGeom prst="rect">
              <a:avLst/>
            </a:prstGeom>
          </p:spPr>
        </p:pic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EAA7E4C4-4D93-434C-BC17-AE1F597293C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9608" y="3136173"/>
              <a:ext cx="686335" cy="228778"/>
            </a:xfrm>
            <a:prstGeom prst="rect">
              <a:avLst/>
            </a:prstGeom>
          </p:spPr>
        </p:pic>
      </p:grpSp>
      <p:grpSp>
        <p:nvGrpSpPr>
          <p:cNvPr id="21" name="object 17">
            <a:extLst>
              <a:ext uri="{FF2B5EF4-FFF2-40B4-BE49-F238E27FC236}">
                <a16:creationId xmlns:a16="http://schemas.microsoft.com/office/drawing/2014/main" id="{E42A37B5-8E7D-4C83-9DCD-F9D48E01B280}"/>
              </a:ext>
            </a:extLst>
          </p:cNvPr>
          <p:cNvGrpSpPr/>
          <p:nvPr/>
        </p:nvGrpSpPr>
        <p:grpSpPr>
          <a:xfrm>
            <a:off x="3295606" y="1143657"/>
            <a:ext cx="2560320" cy="3546634"/>
            <a:chOff x="4394141" y="1524876"/>
            <a:chExt cx="3413760" cy="4728845"/>
          </a:xfrm>
        </p:grpSpPr>
        <p:sp>
          <p:nvSpPr>
            <p:cNvPr id="22" name="object 18">
              <a:extLst>
                <a:ext uri="{FF2B5EF4-FFF2-40B4-BE49-F238E27FC236}">
                  <a16:creationId xmlns:a16="http://schemas.microsoft.com/office/drawing/2014/main" id="{B3095B37-21E6-4D4A-908D-427FFF8203B6}"/>
                </a:ext>
              </a:extLst>
            </p:cNvPr>
            <p:cNvSpPr/>
            <p:nvPr/>
          </p:nvSpPr>
          <p:spPr>
            <a:xfrm>
              <a:off x="4399221" y="1529956"/>
              <a:ext cx="3403600" cy="4718685"/>
            </a:xfrm>
            <a:custGeom>
              <a:avLst/>
              <a:gdLst/>
              <a:ahLst/>
              <a:cxnLst/>
              <a:rect l="l" t="t" r="r" b="b"/>
              <a:pathLst>
                <a:path w="3403600" h="4718685">
                  <a:moveTo>
                    <a:pt x="3255328" y="4718558"/>
                  </a:moveTo>
                  <a:lnTo>
                    <a:pt x="147752" y="4718558"/>
                  </a:lnTo>
                  <a:lnTo>
                    <a:pt x="140494" y="4718381"/>
                  </a:lnTo>
                  <a:lnTo>
                    <a:pt x="97984" y="4709924"/>
                  </a:lnTo>
                  <a:lnTo>
                    <a:pt x="59728" y="4689477"/>
                  </a:lnTo>
                  <a:lnTo>
                    <a:pt x="29081" y="4658829"/>
                  </a:lnTo>
                  <a:lnTo>
                    <a:pt x="8633" y="4620574"/>
                  </a:lnTo>
                  <a:lnTo>
                    <a:pt x="177" y="4578064"/>
                  </a:lnTo>
                  <a:lnTo>
                    <a:pt x="0" y="4570805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3255328" y="0"/>
                  </a:lnTo>
                  <a:lnTo>
                    <a:pt x="3298219" y="6360"/>
                  </a:lnTo>
                  <a:lnTo>
                    <a:pt x="3337415" y="24900"/>
                  </a:lnTo>
                  <a:lnTo>
                    <a:pt x="3369544" y="54018"/>
                  </a:lnTo>
                  <a:lnTo>
                    <a:pt x="3391834" y="91210"/>
                  </a:lnTo>
                  <a:lnTo>
                    <a:pt x="3402371" y="133270"/>
                  </a:lnTo>
                  <a:lnTo>
                    <a:pt x="3403081" y="147752"/>
                  </a:lnTo>
                  <a:lnTo>
                    <a:pt x="3403081" y="4570805"/>
                  </a:lnTo>
                  <a:lnTo>
                    <a:pt x="3396720" y="4613696"/>
                  </a:lnTo>
                  <a:lnTo>
                    <a:pt x="3378180" y="4652892"/>
                  </a:lnTo>
                  <a:lnTo>
                    <a:pt x="3349063" y="4685021"/>
                  </a:lnTo>
                  <a:lnTo>
                    <a:pt x="3311871" y="4707311"/>
                  </a:lnTo>
                  <a:lnTo>
                    <a:pt x="3269811" y="4717848"/>
                  </a:lnTo>
                  <a:lnTo>
                    <a:pt x="3255328" y="47185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bject 19">
              <a:extLst>
                <a:ext uri="{FF2B5EF4-FFF2-40B4-BE49-F238E27FC236}">
                  <a16:creationId xmlns:a16="http://schemas.microsoft.com/office/drawing/2014/main" id="{74075A8E-E705-4344-92FE-0FA7A124393F}"/>
                </a:ext>
              </a:extLst>
            </p:cNvPr>
            <p:cNvSpPr/>
            <p:nvPr/>
          </p:nvSpPr>
          <p:spPr>
            <a:xfrm>
              <a:off x="4399221" y="1529956"/>
              <a:ext cx="3403600" cy="4718685"/>
            </a:xfrm>
            <a:custGeom>
              <a:avLst/>
              <a:gdLst/>
              <a:ahLst/>
              <a:cxnLst/>
              <a:rect l="l" t="t" r="r" b="b"/>
              <a:pathLst>
                <a:path w="3403600" h="4718685">
                  <a:moveTo>
                    <a:pt x="0" y="4570805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3255328" y="0"/>
                  </a:lnTo>
                  <a:lnTo>
                    <a:pt x="3298219" y="6360"/>
                  </a:lnTo>
                  <a:lnTo>
                    <a:pt x="3337415" y="24900"/>
                  </a:lnTo>
                  <a:lnTo>
                    <a:pt x="3369544" y="54018"/>
                  </a:lnTo>
                  <a:lnTo>
                    <a:pt x="3391834" y="91210"/>
                  </a:lnTo>
                  <a:lnTo>
                    <a:pt x="3402371" y="133270"/>
                  </a:lnTo>
                  <a:lnTo>
                    <a:pt x="3403081" y="147752"/>
                  </a:lnTo>
                  <a:lnTo>
                    <a:pt x="3403081" y="4570805"/>
                  </a:lnTo>
                  <a:lnTo>
                    <a:pt x="3396720" y="4613696"/>
                  </a:lnTo>
                  <a:lnTo>
                    <a:pt x="3378180" y="4652892"/>
                  </a:lnTo>
                  <a:lnTo>
                    <a:pt x="3349063" y="4685021"/>
                  </a:lnTo>
                  <a:lnTo>
                    <a:pt x="3311871" y="4707311"/>
                  </a:lnTo>
                  <a:lnTo>
                    <a:pt x="3269811" y="4717848"/>
                  </a:lnTo>
                  <a:lnTo>
                    <a:pt x="3255328" y="4718558"/>
                  </a:lnTo>
                  <a:lnTo>
                    <a:pt x="147752" y="4718558"/>
                  </a:lnTo>
                  <a:lnTo>
                    <a:pt x="104861" y="4712197"/>
                  </a:lnTo>
                  <a:lnTo>
                    <a:pt x="65665" y="4693657"/>
                  </a:lnTo>
                  <a:lnTo>
                    <a:pt x="33537" y="4664539"/>
                  </a:lnTo>
                  <a:lnTo>
                    <a:pt x="11247" y="4627348"/>
                  </a:lnTo>
                  <a:lnTo>
                    <a:pt x="709" y="4585288"/>
                  </a:lnTo>
                  <a:lnTo>
                    <a:pt x="0" y="457080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bject 20">
              <a:extLst>
                <a:ext uri="{FF2B5EF4-FFF2-40B4-BE49-F238E27FC236}">
                  <a16:creationId xmlns:a16="http://schemas.microsoft.com/office/drawing/2014/main" id="{8E9A85D7-7E1D-448D-95C2-29517F7D51F3}"/>
                </a:ext>
              </a:extLst>
            </p:cNvPr>
            <p:cNvSpPr/>
            <p:nvPr/>
          </p:nvSpPr>
          <p:spPr>
            <a:xfrm>
              <a:off x="4632766" y="359373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5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FFECD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25" name="object 21">
              <a:extLst>
                <a:ext uri="{FF2B5EF4-FFF2-40B4-BE49-F238E27FC236}">
                  <a16:creationId xmlns:a16="http://schemas.microsoft.com/office/drawing/2014/main" id="{F1EDDD1C-29D9-45CB-A66F-6652C4567F2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75753" y="3650925"/>
              <a:ext cx="104856" cy="266908"/>
            </a:xfrm>
            <a:prstGeom prst="rect">
              <a:avLst/>
            </a:prstGeom>
          </p:spPr>
        </p:pic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218B9110-7E09-4DC6-9AD3-CA87C81090F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32766" y="4184742"/>
              <a:ext cx="133454" cy="190648"/>
            </a:xfrm>
            <a:prstGeom prst="rect">
              <a:avLst/>
            </a:prstGeom>
          </p:spPr>
        </p:pic>
        <p:pic>
          <p:nvPicPr>
            <p:cNvPr id="27" name="object 23">
              <a:extLst>
                <a:ext uri="{FF2B5EF4-FFF2-40B4-BE49-F238E27FC236}">
                  <a16:creationId xmlns:a16="http://schemas.microsoft.com/office/drawing/2014/main" id="{EFCF5C57-C219-4832-8387-CFF43D7A9FF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32766" y="4756688"/>
              <a:ext cx="133454" cy="190648"/>
            </a:xfrm>
            <a:prstGeom prst="rect">
              <a:avLst/>
            </a:prstGeom>
          </p:spPr>
        </p:pic>
      </p:grpSp>
      <p:sp>
        <p:nvSpPr>
          <p:cNvPr id="28" name="object 24">
            <a:extLst>
              <a:ext uri="{FF2B5EF4-FFF2-40B4-BE49-F238E27FC236}">
                <a16:creationId xmlns:a16="http://schemas.microsoft.com/office/drawing/2014/main" id="{15623EA9-697C-4329-B83F-9BDAD80A1FDA}"/>
              </a:ext>
            </a:extLst>
          </p:cNvPr>
          <p:cNvSpPr txBox="1"/>
          <p:nvPr/>
        </p:nvSpPr>
        <p:spPr>
          <a:xfrm>
            <a:off x="3624681" y="2714370"/>
            <a:ext cx="1964055" cy="105702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3838" defTabSz="685800">
              <a:spcBef>
                <a:spcPts val="75"/>
              </a:spcBef>
            </a:pPr>
            <a:r>
              <a:rPr sz="1275" b="1" kern="0" dirty="0">
                <a:solidFill>
                  <a:srgbClr val="1F2937"/>
                </a:solidFill>
                <a:latin typeface="微软雅黑"/>
                <a:cs typeface="微软雅黑"/>
              </a:rPr>
              <a:t>搜索竞价 </a:t>
            </a:r>
            <a:r>
              <a:rPr sz="1275" b="1" kern="0" spc="-8" dirty="0">
                <a:solidFill>
                  <a:srgbClr val="1F2937"/>
                </a:solidFill>
                <a:latin typeface="微软雅黑"/>
                <a:cs typeface="微软雅黑"/>
              </a:rPr>
              <a:t>(SEM)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25099"/>
              </a:lnSpc>
              <a:spcBef>
                <a:spcPts val="1091"/>
              </a:spcBef>
            </a:pPr>
            <a:r>
              <a:rPr sz="825" b="1" kern="0" dirty="0">
                <a:solidFill>
                  <a:srgbClr val="374050"/>
                </a:solidFill>
                <a:latin typeface="微软雅黑"/>
                <a:cs typeface="微软雅黑"/>
              </a:rPr>
              <a:t>主动需求：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基于用户搜索关键词，捕捉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即时意图。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19088" defTabSz="685800">
              <a:lnSpc>
                <a:spcPct val="125099"/>
              </a:lnSpc>
              <a:spcBef>
                <a:spcPts val="675"/>
              </a:spcBef>
            </a:pPr>
            <a:r>
              <a:rPr sz="825" b="1" kern="0" dirty="0">
                <a:solidFill>
                  <a:srgbClr val="374050"/>
                </a:solidFill>
                <a:latin typeface="微软雅黑"/>
                <a:cs typeface="微软雅黑"/>
              </a:rPr>
              <a:t>按点击付费：</a:t>
            </a:r>
            <a:r>
              <a:rPr sz="825" kern="0" dirty="0">
                <a:solidFill>
                  <a:srgbClr val="4A5462"/>
                </a:solidFill>
                <a:latin typeface="微软雅黑"/>
                <a:cs typeface="微软雅黑"/>
              </a:rPr>
              <a:t>CPC模式(Cost </a:t>
            </a:r>
            <a:r>
              <a:rPr sz="825" kern="0" spc="-19" dirty="0">
                <a:solidFill>
                  <a:srgbClr val="4A5462"/>
                </a:solidFill>
                <a:latin typeface="微软雅黑"/>
                <a:cs typeface="微软雅黑"/>
              </a:rPr>
              <a:t>Per </a:t>
            </a:r>
            <a:r>
              <a:rPr sz="825" kern="0" spc="-8" dirty="0">
                <a:solidFill>
                  <a:srgbClr val="4A5462"/>
                </a:solidFill>
                <a:latin typeface="微软雅黑"/>
                <a:cs typeface="微软雅黑"/>
              </a:rPr>
              <a:t>Click)，</a:t>
            </a:r>
            <a:r>
              <a:rPr sz="825" kern="0" spc="-23" dirty="0">
                <a:solidFill>
                  <a:srgbClr val="4A5462"/>
                </a:solidFill>
                <a:latin typeface="微软雅黑"/>
                <a:cs typeface="微软雅黑"/>
              </a:rPr>
              <a:t>成本可控。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29" name="object 25">
            <a:extLst>
              <a:ext uri="{FF2B5EF4-FFF2-40B4-BE49-F238E27FC236}">
                <a16:creationId xmlns:a16="http://schemas.microsoft.com/office/drawing/2014/main" id="{8F1FB5EF-06EA-4F16-BEBA-521C76C0168D}"/>
              </a:ext>
            </a:extLst>
          </p:cNvPr>
          <p:cNvGrpSpPr/>
          <p:nvPr/>
        </p:nvGrpSpPr>
        <p:grpSpPr>
          <a:xfrm>
            <a:off x="3302991" y="1151043"/>
            <a:ext cx="2545556" cy="1373029"/>
            <a:chOff x="4403987" y="1534723"/>
            <a:chExt cx="3394075" cy="1830705"/>
          </a:xfrm>
        </p:grpSpPr>
        <p:pic>
          <p:nvPicPr>
            <p:cNvPr id="30" name="object 26">
              <a:extLst>
                <a:ext uri="{FF2B5EF4-FFF2-40B4-BE49-F238E27FC236}">
                  <a16:creationId xmlns:a16="http://schemas.microsoft.com/office/drawing/2014/main" id="{2DAF62D4-3BA3-4086-A4C9-41E7EA58B8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03987" y="1534723"/>
              <a:ext cx="3393549" cy="1830228"/>
            </a:xfrm>
            <a:prstGeom prst="rect">
              <a:avLst/>
            </a:prstGeom>
          </p:spPr>
        </p:pic>
        <p:pic>
          <p:nvPicPr>
            <p:cNvPr id="31" name="object 27">
              <a:extLst>
                <a:ext uri="{FF2B5EF4-FFF2-40B4-BE49-F238E27FC236}">
                  <a16:creationId xmlns:a16="http://schemas.microsoft.com/office/drawing/2014/main" id="{4ACFFF61-B943-4D3E-87FB-31A5C4B04E5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57594" y="2106669"/>
              <a:ext cx="686335" cy="686335"/>
            </a:xfrm>
            <a:prstGeom prst="rect">
              <a:avLst/>
            </a:prstGeom>
          </p:spPr>
        </p:pic>
        <p:sp>
          <p:nvSpPr>
            <p:cNvPr id="32" name="object 28">
              <a:extLst>
                <a:ext uri="{FF2B5EF4-FFF2-40B4-BE49-F238E27FC236}">
                  <a16:creationId xmlns:a16="http://schemas.microsoft.com/office/drawing/2014/main" id="{CAF96776-4BF7-48B4-BF30-5EFB140CB384}"/>
                </a:ext>
              </a:extLst>
            </p:cNvPr>
            <p:cNvSpPr/>
            <p:nvPr/>
          </p:nvSpPr>
          <p:spPr>
            <a:xfrm>
              <a:off x="4556506" y="1687245"/>
              <a:ext cx="3241040" cy="1678305"/>
            </a:xfrm>
            <a:custGeom>
              <a:avLst/>
              <a:gdLst/>
              <a:ahLst/>
              <a:cxnLst/>
              <a:rect l="l" t="t" r="r" b="b"/>
              <a:pathLst>
                <a:path w="3241040" h="1678304">
                  <a:moveTo>
                    <a:pt x="457555" y="221284"/>
                  </a:moveTo>
                  <a:lnTo>
                    <a:pt x="451688" y="176796"/>
                  </a:lnTo>
                  <a:lnTo>
                    <a:pt x="437273" y="134315"/>
                  </a:lnTo>
                  <a:lnTo>
                    <a:pt x="414832" y="95453"/>
                  </a:lnTo>
                  <a:lnTo>
                    <a:pt x="385241" y="61709"/>
                  </a:lnTo>
                  <a:lnTo>
                    <a:pt x="349643" y="34391"/>
                  </a:lnTo>
                  <a:lnTo>
                    <a:pt x="309397" y="14554"/>
                  </a:lnTo>
                  <a:lnTo>
                    <a:pt x="266052" y="2933"/>
                  </a:lnTo>
                  <a:lnTo>
                    <a:pt x="236270" y="0"/>
                  </a:lnTo>
                  <a:lnTo>
                    <a:pt x="221284" y="0"/>
                  </a:lnTo>
                  <a:lnTo>
                    <a:pt x="176796" y="5854"/>
                  </a:lnTo>
                  <a:lnTo>
                    <a:pt x="134302" y="20281"/>
                  </a:lnTo>
                  <a:lnTo>
                    <a:pt x="95440" y="42722"/>
                  </a:lnTo>
                  <a:lnTo>
                    <a:pt x="61709" y="72313"/>
                  </a:lnTo>
                  <a:lnTo>
                    <a:pt x="34391" y="107911"/>
                  </a:lnTo>
                  <a:lnTo>
                    <a:pt x="14541" y="148158"/>
                  </a:lnTo>
                  <a:lnTo>
                    <a:pt x="2933" y="191503"/>
                  </a:lnTo>
                  <a:lnTo>
                    <a:pt x="0" y="221284"/>
                  </a:lnTo>
                  <a:lnTo>
                    <a:pt x="0" y="236270"/>
                  </a:lnTo>
                  <a:lnTo>
                    <a:pt x="5854" y="280758"/>
                  </a:lnTo>
                  <a:lnTo>
                    <a:pt x="20281" y="323253"/>
                  </a:lnTo>
                  <a:lnTo>
                    <a:pt x="42710" y="362115"/>
                  </a:lnTo>
                  <a:lnTo>
                    <a:pt x="72301" y="395846"/>
                  </a:lnTo>
                  <a:lnTo>
                    <a:pt x="107899" y="423164"/>
                  </a:lnTo>
                  <a:lnTo>
                    <a:pt x="148145" y="443014"/>
                  </a:lnTo>
                  <a:lnTo>
                    <a:pt x="191490" y="454621"/>
                  </a:lnTo>
                  <a:lnTo>
                    <a:pt x="221284" y="457555"/>
                  </a:lnTo>
                  <a:lnTo>
                    <a:pt x="236270" y="457555"/>
                  </a:lnTo>
                  <a:lnTo>
                    <a:pt x="280758" y="451700"/>
                  </a:lnTo>
                  <a:lnTo>
                    <a:pt x="323240" y="437273"/>
                  </a:lnTo>
                  <a:lnTo>
                    <a:pt x="362102" y="414845"/>
                  </a:lnTo>
                  <a:lnTo>
                    <a:pt x="395846" y="385254"/>
                  </a:lnTo>
                  <a:lnTo>
                    <a:pt x="423164" y="349656"/>
                  </a:lnTo>
                  <a:lnTo>
                    <a:pt x="443001" y="309410"/>
                  </a:lnTo>
                  <a:lnTo>
                    <a:pt x="454621" y="266065"/>
                  </a:lnTo>
                  <a:lnTo>
                    <a:pt x="457555" y="236270"/>
                  </a:lnTo>
                  <a:lnTo>
                    <a:pt x="457555" y="228777"/>
                  </a:lnTo>
                  <a:lnTo>
                    <a:pt x="457555" y="221284"/>
                  </a:lnTo>
                  <a:close/>
                </a:path>
                <a:path w="3241040" h="1678304">
                  <a:moveTo>
                    <a:pt x="3241027" y="1031671"/>
                  </a:moveTo>
                  <a:lnTo>
                    <a:pt x="3208553" y="1005166"/>
                  </a:lnTo>
                  <a:lnTo>
                    <a:pt x="3171215" y="980211"/>
                  </a:lnTo>
                  <a:lnTo>
                    <a:pt x="3131616" y="959053"/>
                  </a:lnTo>
                  <a:lnTo>
                    <a:pt x="3090138" y="941870"/>
                  </a:lnTo>
                  <a:lnTo>
                    <a:pt x="3047161" y="928827"/>
                  </a:lnTo>
                  <a:lnTo>
                    <a:pt x="3003118" y="920064"/>
                  </a:lnTo>
                  <a:lnTo>
                    <a:pt x="2958439" y="915670"/>
                  </a:lnTo>
                  <a:lnTo>
                    <a:pt x="2935986" y="915111"/>
                  </a:lnTo>
                  <a:lnTo>
                    <a:pt x="2924759" y="915250"/>
                  </a:lnTo>
                  <a:lnTo>
                    <a:pt x="2879979" y="918552"/>
                  </a:lnTo>
                  <a:lnTo>
                    <a:pt x="2835732" y="926236"/>
                  </a:lnTo>
                  <a:lnTo>
                    <a:pt x="2792450" y="938212"/>
                  </a:lnTo>
                  <a:lnTo>
                    <a:pt x="2750566" y="954366"/>
                  </a:lnTo>
                  <a:lnTo>
                    <a:pt x="2710459" y="974559"/>
                  </a:lnTo>
                  <a:lnTo>
                    <a:pt x="2672524" y="998588"/>
                  </a:lnTo>
                  <a:lnTo>
                    <a:pt x="2637117" y="1026210"/>
                  </a:lnTo>
                  <a:lnTo>
                    <a:pt x="2604605" y="1057173"/>
                  </a:lnTo>
                  <a:lnTo>
                    <a:pt x="2575268" y="1091171"/>
                  </a:lnTo>
                  <a:lnTo>
                    <a:pt x="2549410" y="1127887"/>
                  </a:lnTo>
                  <a:lnTo>
                    <a:pt x="2527287" y="1166952"/>
                  </a:lnTo>
                  <a:lnTo>
                    <a:pt x="2509088" y="1208011"/>
                  </a:lnTo>
                  <a:lnTo>
                    <a:pt x="2495004" y="1250645"/>
                  </a:lnTo>
                  <a:lnTo>
                    <a:pt x="2485161" y="1294447"/>
                  </a:lnTo>
                  <a:lnTo>
                    <a:pt x="2479675" y="1339011"/>
                  </a:lnTo>
                  <a:lnTo>
                    <a:pt x="2478430" y="1372679"/>
                  </a:lnTo>
                  <a:lnTo>
                    <a:pt x="2478570" y="1383906"/>
                  </a:lnTo>
                  <a:lnTo>
                    <a:pt x="2481872" y="1428686"/>
                  </a:lnTo>
                  <a:lnTo>
                    <a:pt x="2489543" y="1472933"/>
                  </a:lnTo>
                  <a:lnTo>
                    <a:pt x="2501519" y="1516202"/>
                  </a:lnTo>
                  <a:lnTo>
                    <a:pt x="2517686" y="1558099"/>
                  </a:lnTo>
                  <a:lnTo>
                    <a:pt x="2537879" y="1598206"/>
                  </a:lnTo>
                  <a:lnTo>
                    <a:pt x="2561894" y="1636141"/>
                  </a:lnTo>
                  <a:lnTo>
                    <a:pt x="2589517" y="1671535"/>
                  </a:lnTo>
                  <a:lnTo>
                    <a:pt x="2594991" y="1677720"/>
                  </a:lnTo>
                  <a:lnTo>
                    <a:pt x="3241027" y="1677720"/>
                  </a:lnTo>
                  <a:lnTo>
                    <a:pt x="3241027" y="1031671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33" name="object 29">
            <a:extLst>
              <a:ext uri="{FF2B5EF4-FFF2-40B4-BE49-F238E27FC236}">
                <a16:creationId xmlns:a16="http://schemas.microsoft.com/office/drawing/2014/main" id="{C7233DA0-6438-474A-A8F2-41EAD902418D}"/>
              </a:ext>
            </a:extLst>
          </p:cNvPr>
          <p:cNvGrpSpPr/>
          <p:nvPr/>
        </p:nvGrpSpPr>
        <p:grpSpPr>
          <a:xfrm>
            <a:off x="6141040" y="1143657"/>
            <a:ext cx="2553176" cy="3546634"/>
            <a:chOff x="8188053" y="1524876"/>
            <a:chExt cx="3404235" cy="4728845"/>
          </a:xfrm>
        </p:grpSpPr>
        <p:sp>
          <p:nvSpPr>
            <p:cNvPr id="34" name="object 30">
              <a:extLst>
                <a:ext uri="{FF2B5EF4-FFF2-40B4-BE49-F238E27FC236}">
                  <a16:creationId xmlns:a16="http://schemas.microsoft.com/office/drawing/2014/main" id="{D99C8BBF-E786-4672-AB2A-90E1E0440C5E}"/>
                </a:ext>
              </a:extLst>
            </p:cNvPr>
            <p:cNvSpPr/>
            <p:nvPr/>
          </p:nvSpPr>
          <p:spPr>
            <a:xfrm>
              <a:off x="8193133" y="1529956"/>
              <a:ext cx="3394075" cy="4718685"/>
            </a:xfrm>
            <a:custGeom>
              <a:avLst/>
              <a:gdLst/>
              <a:ahLst/>
              <a:cxnLst/>
              <a:rect l="l" t="t" r="r" b="b"/>
              <a:pathLst>
                <a:path w="3394075" h="4718685">
                  <a:moveTo>
                    <a:pt x="3245796" y="4718558"/>
                  </a:moveTo>
                  <a:lnTo>
                    <a:pt x="147752" y="4718558"/>
                  </a:lnTo>
                  <a:lnTo>
                    <a:pt x="140494" y="4718381"/>
                  </a:lnTo>
                  <a:lnTo>
                    <a:pt x="97984" y="4709924"/>
                  </a:lnTo>
                  <a:lnTo>
                    <a:pt x="59728" y="4689477"/>
                  </a:lnTo>
                  <a:lnTo>
                    <a:pt x="29081" y="4658829"/>
                  </a:lnTo>
                  <a:lnTo>
                    <a:pt x="8633" y="4620574"/>
                  </a:lnTo>
                  <a:lnTo>
                    <a:pt x="177" y="4578064"/>
                  </a:lnTo>
                  <a:lnTo>
                    <a:pt x="0" y="4570805"/>
                  </a:lnTo>
                  <a:lnTo>
                    <a:pt x="0" y="147752"/>
                  </a:lnTo>
                  <a:lnTo>
                    <a:pt x="6360" y="104861"/>
                  </a:lnTo>
                  <a:lnTo>
                    <a:pt x="24900" y="65665"/>
                  </a:lnTo>
                  <a:lnTo>
                    <a:pt x="54018" y="33537"/>
                  </a:lnTo>
                  <a:lnTo>
                    <a:pt x="91210" y="11247"/>
                  </a:lnTo>
                  <a:lnTo>
                    <a:pt x="133270" y="709"/>
                  </a:lnTo>
                  <a:lnTo>
                    <a:pt x="147752" y="0"/>
                  </a:lnTo>
                  <a:lnTo>
                    <a:pt x="3245796" y="0"/>
                  </a:lnTo>
                  <a:lnTo>
                    <a:pt x="3288686" y="6360"/>
                  </a:lnTo>
                  <a:lnTo>
                    <a:pt x="3327882" y="24900"/>
                  </a:lnTo>
                  <a:lnTo>
                    <a:pt x="3360011" y="54018"/>
                  </a:lnTo>
                  <a:lnTo>
                    <a:pt x="3382301" y="91210"/>
                  </a:lnTo>
                  <a:lnTo>
                    <a:pt x="3392839" y="133270"/>
                  </a:lnTo>
                  <a:lnTo>
                    <a:pt x="3393549" y="147752"/>
                  </a:lnTo>
                  <a:lnTo>
                    <a:pt x="3393549" y="4570805"/>
                  </a:lnTo>
                  <a:lnTo>
                    <a:pt x="3387188" y="4613696"/>
                  </a:lnTo>
                  <a:lnTo>
                    <a:pt x="3368647" y="4652892"/>
                  </a:lnTo>
                  <a:lnTo>
                    <a:pt x="3339530" y="4685021"/>
                  </a:lnTo>
                  <a:lnTo>
                    <a:pt x="3302338" y="4707311"/>
                  </a:lnTo>
                  <a:lnTo>
                    <a:pt x="3260278" y="4717848"/>
                  </a:lnTo>
                  <a:lnTo>
                    <a:pt x="3245796" y="47185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bject 31">
              <a:extLst>
                <a:ext uri="{FF2B5EF4-FFF2-40B4-BE49-F238E27FC236}">
                  <a16:creationId xmlns:a16="http://schemas.microsoft.com/office/drawing/2014/main" id="{12E000C9-6570-4F84-B106-962232C7685E}"/>
                </a:ext>
              </a:extLst>
            </p:cNvPr>
            <p:cNvSpPr/>
            <p:nvPr/>
          </p:nvSpPr>
          <p:spPr>
            <a:xfrm>
              <a:off x="8193133" y="1529956"/>
              <a:ext cx="3394075" cy="4718685"/>
            </a:xfrm>
            <a:custGeom>
              <a:avLst/>
              <a:gdLst/>
              <a:ahLst/>
              <a:cxnLst/>
              <a:rect l="l" t="t" r="r" b="b"/>
              <a:pathLst>
                <a:path w="3394075" h="4718685">
                  <a:moveTo>
                    <a:pt x="0" y="4570805"/>
                  </a:moveTo>
                  <a:lnTo>
                    <a:pt x="0" y="147752"/>
                  </a:lnTo>
                  <a:lnTo>
                    <a:pt x="177" y="140494"/>
                  </a:lnTo>
                  <a:lnTo>
                    <a:pt x="8633" y="97984"/>
                  </a:lnTo>
                  <a:lnTo>
                    <a:pt x="29081" y="59728"/>
                  </a:lnTo>
                  <a:lnTo>
                    <a:pt x="59728" y="29081"/>
                  </a:lnTo>
                  <a:lnTo>
                    <a:pt x="97984" y="8633"/>
                  </a:lnTo>
                  <a:lnTo>
                    <a:pt x="140494" y="177"/>
                  </a:lnTo>
                  <a:lnTo>
                    <a:pt x="147752" y="0"/>
                  </a:lnTo>
                  <a:lnTo>
                    <a:pt x="3245796" y="0"/>
                  </a:lnTo>
                  <a:lnTo>
                    <a:pt x="3288686" y="6360"/>
                  </a:lnTo>
                  <a:lnTo>
                    <a:pt x="3327882" y="24900"/>
                  </a:lnTo>
                  <a:lnTo>
                    <a:pt x="3360011" y="54018"/>
                  </a:lnTo>
                  <a:lnTo>
                    <a:pt x="3382301" y="91210"/>
                  </a:lnTo>
                  <a:lnTo>
                    <a:pt x="3392839" y="133270"/>
                  </a:lnTo>
                  <a:lnTo>
                    <a:pt x="3393549" y="147752"/>
                  </a:lnTo>
                  <a:lnTo>
                    <a:pt x="3393549" y="4570805"/>
                  </a:lnTo>
                  <a:lnTo>
                    <a:pt x="3387188" y="4613696"/>
                  </a:lnTo>
                  <a:lnTo>
                    <a:pt x="3368647" y="4652892"/>
                  </a:lnTo>
                  <a:lnTo>
                    <a:pt x="3339530" y="4685021"/>
                  </a:lnTo>
                  <a:lnTo>
                    <a:pt x="3302338" y="4707311"/>
                  </a:lnTo>
                  <a:lnTo>
                    <a:pt x="3260278" y="4717848"/>
                  </a:lnTo>
                  <a:lnTo>
                    <a:pt x="3245796" y="4718558"/>
                  </a:lnTo>
                  <a:lnTo>
                    <a:pt x="147752" y="4718558"/>
                  </a:lnTo>
                  <a:lnTo>
                    <a:pt x="104861" y="4712197"/>
                  </a:lnTo>
                  <a:lnTo>
                    <a:pt x="65665" y="4693657"/>
                  </a:lnTo>
                  <a:lnTo>
                    <a:pt x="33537" y="4664539"/>
                  </a:lnTo>
                  <a:lnTo>
                    <a:pt x="11247" y="4627348"/>
                  </a:lnTo>
                  <a:lnTo>
                    <a:pt x="709" y="4585288"/>
                  </a:lnTo>
                  <a:lnTo>
                    <a:pt x="0" y="4570805"/>
                  </a:lnTo>
                  <a:close/>
                </a:path>
              </a:pathLst>
            </a:custGeom>
            <a:ln w="9532">
              <a:solidFill>
                <a:srgbClr val="F2F4F5"/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bject 32">
              <a:extLst>
                <a:ext uri="{FF2B5EF4-FFF2-40B4-BE49-F238E27FC236}">
                  <a16:creationId xmlns:a16="http://schemas.microsoft.com/office/drawing/2014/main" id="{C3E49F16-7C42-496B-B6A3-E8DBEE6113C4}"/>
                </a:ext>
              </a:extLst>
            </p:cNvPr>
            <p:cNvSpPr/>
            <p:nvPr/>
          </p:nvSpPr>
          <p:spPr>
            <a:xfrm>
              <a:off x="8426678" y="3593730"/>
              <a:ext cx="381635" cy="381635"/>
            </a:xfrm>
            <a:custGeom>
              <a:avLst/>
              <a:gdLst/>
              <a:ahLst/>
              <a:cxnLst/>
              <a:rect l="l" t="t" r="r" b="b"/>
              <a:pathLst>
                <a:path w="381634" h="381635">
                  <a:moveTo>
                    <a:pt x="190648" y="381297"/>
                  </a:moveTo>
                  <a:lnTo>
                    <a:pt x="144313" y="375582"/>
                  </a:lnTo>
                  <a:lnTo>
                    <a:pt x="100776" y="358787"/>
                  </a:lnTo>
                  <a:lnTo>
                    <a:pt x="62624" y="331918"/>
                  </a:lnTo>
                  <a:lnTo>
                    <a:pt x="32130" y="296567"/>
                  </a:lnTo>
                  <a:lnTo>
                    <a:pt x="11139" y="254865"/>
                  </a:lnTo>
                  <a:lnTo>
                    <a:pt x="915" y="209335"/>
                  </a:lnTo>
                  <a:lnTo>
                    <a:pt x="0" y="190648"/>
                  </a:lnTo>
                  <a:lnTo>
                    <a:pt x="228" y="181282"/>
                  </a:lnTo>
                  <a:lnTo>
                    <a:pt x="8207" y="135305"/>
                  </a:lnTo>
                  <a:lnTo>
                    <a:pt x="27116" y="92644"/>
                  </a:lnTo>
                  <a:lnTo>
                    <a:pt x="55839" y="55839"/>
                  </a:lnTo>
                  <a:lnTo>
                    <a:pt x="92644" y="27116"/>
                  </a:lnTo>
                  <a:lnTo>
                    <a:pt x="135305" y="8207"/>
                  </a:lnTo>
                  <a:lnTo>
                    <a:pt x="181282" y="228"/>
                  </a:lnTo>
                  <a:lnTo>
                    <a:pt x="190648" y="0"/>
                  </a:lnTo>
                  <a:lnTo>
                    <a:pt x="200014" y="228"/>
                  </a:lnTo>
                  <a:lnTo>
                    <a:pt x="245991" y="8207"/>
                  </a:lnTo>
                  <a:lnTo>
                    <a:pt x="288652" y="27116"/>
                  </a:lnTo>
                  <a:lnTo>
                    <a:pt x="325457" y="55839"/>
                  </a:lnTo>
                  <a:lnTo>
                    <a:pt x="354180" y="92644"/>
                  </a:lnTo>
                  <a:lnTo>
                    <a:pt x="373090" y="135305"/>
                  </a:lnTo>
                  <a:lnTo>
                    <a:pt x="381068" y="181282"/>
                  </a:lnTo>
                  <a:lnTo>
                    <a:pt x="381297" y="190648"/>
                  </a:lnTo>
                  <a:lnTo>
                    <a:pt x="381068" y="200014"/>
                  </a:lnTo>
                  <a:lnTo>
                    <a:pt x="373090" y="245991"/>
                  </a:lnTo>
                  <a:lnTo>
                    <a:pt x="354180" y="288652"/>
                  </a:lnTo>
                  <a:lnTo>
                    <a:pt x="325457" y="325457"/>
                  </a:lnTo>
                  <a:lnTo>
                    <a:pt x="288652" y="354180"/>
                  </a:lnTo>
                  <a:lnTo>
                    <a:pt x="245991" y="373090"/>
                  </a:lnTo>
                  <a:lnTo>
                    <a:pt x="200014" y="381068"/>
                  </a:lnTo>
                  <a:lnTo>
                    <a:pt x="190648" y="381297"/>
                  </a:lnTo>
                  <a:close/>
                </a:path>
              </a:pathLst>
            </a:custGeom>
            <a:solidFill>
              <a:srgbClr val="CCFA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pic>
          <p:nvPicPr>
            <p:cNvPr id="37" name="object 33">
              <a:extLst>
                <a:ext uri="{FF2B5EF4-FFF2-40B4-BE49-F238E27FC236}">
                  <a16:creationId xmlns:a16="http://schemas.microsoft.com/office/drawing/2014/main" id="{0EF775C8-CFFC-4FA0-99D1-28D67164172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02938" y="3650925"/>
              <a:ext cx="219246" cy="266908"/>
            </a:xfrm>
            <a:prstGeom prst="rect">
              <a:avLst/>
            </a:prstGeom>
          </p:spPr>
        </p:pic>
        <p:pic>
          <p:nvPicPr>
            <p:cNvPr id="38" name="object 34">
              <a:extLst>
                <a:ext uri="{FF2B5EF4-FFF2-40B4-BE49-F238E27FC236}">
                  <a16:creationId xmlns:a16="http://schemas.microsoft.com/office/drawing/2014/main" id="{AC863D88-DCC7-4EDB-B712-6DBC6FB17C6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26678" y="4184742"/>
              <a:ext cx="133454" cy="190648"/>
            </a:xfrm>
            <a:prstGeom prst="rect">
              <a:avLst/>
            </a:prstGeom>
          </p:spPr>
        </p:pic>
        <p:pic>
          <p:nvPicPr>
            <p:cNvPr id="39" name="object 35">
              <a:extLst>
                <a:ext uri="{FF2B5EF4-FFF2-40B4-BE49-F238E27FC236}">
                  <a16:creationId xmlns:a16="http://schemas.microsoft.com/office/drawing/2014/main" id="{8136B755-DF3E-4004-89ED-CB362D0779A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26678" y="4756688"/>
              <a:ext cx="133454" cy="190648"/>
            </a:xfrm>
            <a:prstGeom prst="rect">
              <a:avLst/>
            </a:prstGeom>
          </p:spPr>
        </p:pic>
      </p:grpSp>
      <p:sp>
        <p:nvSpPr>
          <p:cNvPr id="40" name="object 36">
            <a:extLst>
              <a:ext uri="{FF2B5EF4-FFF2-40B4-BE49-F238E27FC236}">
                <a16:creationId xmlns:a16="http://schemas.microsoft.com/office/drawing/2014/main" id="{CF86C384-3FF0-4899-A3D5-D2B49DEA5626}"/>
              </a:ext>
            </a:extLst>
          </p:cNvPr>
          <p:cNvSpPr txBox="1"/>
          <p:nvPr/>
        </p:nvSpPr>
        <p:spPr>
          <a:xfrm>
            <a:off x="6465311" y="2714370"/>
            <a:ext cx="1964055" cy="105702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23838" defTabSz="685800">
              <a:spcBef>
                <a:spcPts val="75"/>
              </a:spcBef>
            </a:pPr>
            <a:r>
              <a:rPr sz="1275" b="1" kern="0" spc="-11" dirty="0">
                <a:solidFill>
                  <a:srgbClr val="1F2937"/>
                </a:solidFill>
                <a:latin typeface="微软雅黑"/>
                <a:cs typeface="微软雅黑"/>
              </a:rPr>
              <a:t>线下推广</a:t>
            </a:r>
            <a:endParaRPr sz="135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25099"/>
              </a:lnSpc>
              <a:spcBef>
                <a:spcPts val="1091"/>
              </a:spcBef>
            </a:pPr>
            <a:r>
              <a:rPr sz="825" b="1" kern="0" dirty="0">
                <a:solidFill>
                  <a:srgbClr val="374050"/>
                </a:solidFill>
                <a:latin typeface="微软雅黑"/>
                <a:cs typeface="微软雅黑"/>
              </a:rPr>
              <a:t>渠道多样：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手机预装、户外大屏、地推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活动。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  <a:p>
            <a:pPr marL="9525" marR="3810" defTabSz="685800">
              <a:lnSpc>
                <a:spcPct val="125099"/>
              </a:lnSpc>
              <a:spcBef>
                <a:spcPts val="675"/>
              </a:spcBef>
            </a:pPr>
            <a:r>
              <a:rPr sz="825" b="1" kern="0" dirty="0">
                <a:solidFill>
                  <a:srgbClr val="374050"/>
                </a:solidFill>
                <a:latin typeface="微软雅黑"/>
                <a:cs typeface="微软雅黑"/>
              </a:rPr>
              <a:t>精准触达：</a:t>
            </a:r>
            <a:r>
              <a:rPr sz="825" kern="0" spc="-4" dirty="0">
                <a:solidFill>
                  <a:srgbClr val="4A5462"/>
                </a:solidFill>
                <a:latin typeface="微软雅黑"/>
                <a:cs typeface="微软雅黑"/>
              </a:rPr>
              <a:t>真实场景接触，建立品牌信</a:t>
            </a:r>
            <a:r>
              <a:rPr sz="825" kern="0" spc="-15" dirty="0">
                <a:solidFill>
                  <a:srgbClr val="4A5462"/>
                </a:solidFill>
                <a:latin typeface="微软雅黑"/>
                <a:cs typeface="微软雅黑"/>
              </a:rPr>
              <a:t>任感。</a:t>
            </a:r>
            <a:endParaRPr sz="900" kern="0">
              <a:solidFill>
                <a:sysClr val="windowText" lastClr="000000"/>
              </a:solidFill>
              <a:latin typeface="微软雅黑"/>
              <a:cs typeface="微软雅黑"/>
            </a:endParaRPr>
          </a:p>
        </p:txBody>
      </p:sp>
      <p:grpSp>
        <p:nvGrpSpPr>
          <p:cNvPr id="41" name="object 37">
            <a:extLst>
              <a:ext uri="{FF2B5EF4-FFF2-40B4-BE49-F238E27FC236}">
                <a16:creationId xmlns:a16="http://schemas.microsoft.com/office/drawing/2014/main" id="{DC677329-157F-40DC-BCBB-E283AE276BD4}"/>
              </a:ext>
            </a:extLst>
          </p:cNvPr>
          <p:cNvGrpSpPr/>
          <p:nvPr/>
        </p:nvGrpSpPr>
        <p:grpSpPr>
          <a:xfrm>
            <a:off x="6148424" y="1151043"/>
            <a:ext cx="2538413" cy="1373029"/>
            <a:chOff x="8197899" y="1534723"/>
            <a:chExt cx="3384550" cy="1830705"/>
          </a:xfrm>
        </p:grpSpPr>
        <p:pic>
          <p:nvPicPr>
            <p:cNvPr id="42" name="object 38">
              <a:extLst>
                <a:ext uri="{FF2B5EF4-FFF2-40B4-BE49-F238E27FC236}">
                  <a16:creationId xmlns:a16="http://schemas.microsoft.com/office/drawing/2014/main" id="{A780E7E8-D857-4D7D-8941-401C384F1F15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197899" y="1534723"/>
              <a:ext cx="3384017" cy="1830228"/>
            </a:xfrm>
            <a:prstGeom prst="rect">
              <a:avLst/>
            </a:prstGeom>
          </p:spPr>
        </p:pic>
        <p:pic>
          <p:nvPicPr>
            <p:cNvPr id="43" name="object 39">
              <a:extLst>
                <a:ext uri="{FF2B5EF4-FFF2-40B4-BE49-F238E27FC236}">
                  <a16:creationId xmlns:a16="http://schemas.microsoft.com/office/drawing/2014/main" id="{6A1BFE46-0680-4B58-B968-4006B1A9F562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456182" y="2106669"/>
              <a:ext cx="857919" cy="686335"/>
            </a:xfrm>
            <a:prstGeom prst="rect">
              <a:avLst/>
            </a:prstGeom>
          </p:spPr>
        </p:pic>
        <p:sp>
          <p:nvSpPr>
            <p:cNvPr id="44" name="object 40">
              <a:extLst>
                <a:ext uri="{FF2B5EF4-FFF2-40B4-BE49-F238E27FC236}">
                  <a16:creationId xmlns:a16="http://schemas.microsoft.com/office/drawing/2014/main" id="{308F4607-5B5A-4EE6-9228-66C7AE1686C9}"/>
                </a:ext>
              </a:extLst>
            </p:cNvPr>
            <p:cNvSpPr/>
            <p:nvPr/>
          </p:nvSpPr>
          <p:spPr>
            <a:xfrm>
              <a:off x="10361764" y="1534723"/>
              <a:ext cx="1220470" cy="1220470"/>
            </a:xfrm>
            <a:custGeom>
              <a:avLst/>
              <a:gdLst/>
              <a:ahLst/>
              <a:cxnLst/>
              <a:rect l="l" t="t" r="r" b="b"/>
              <a:pathLst>
                <a:path w="1220470" h="1220470">
                  <a:moveTo>
                    <a:pt x="1220153" y="1220060"/>
                  </a:moveTo>
                  <a:lnTo>
                    <a:pt x="1175243" y="1219325"/>
                  </a:lnTo>
                  <a:lnTo>
                    <a:pt x="1130392" y="1216846"/>
                  </a:lnTo>
                  <a:lnTo>
                    <a:pt x="1085663" y="1212718"/>
                  </a:lnTo>
                  <a:lnTo>
                    <a:pt x="1041119" y="1206946"/>
                  </a:lnTo>
                  <a:lnTo>
                    <a:pt x="996816" y="1199538"/>
                  </a:lnTo>
                  <a:lnTo>
                    <a:pt x="952815" y="1190505"/>
                  </a:lnTo>
                  <a:lnTo>
                    <a:pt x="909176" y="1179858"/>
                  </a:lnTo>
                  <a:lnTo>
                    <a:pt x="865960" y="1167613"/>
                  </a:lnTo>
                  <a:lnTo>
                    <a:pt x="823225" y="1153785"/>
                  </a:lnTo>
                  <a:lnTo>
                    <a:pt x="781025" y="1138393"/>
                  </a:lnTo>
                  <a:lnTo>
                    <a:pt x="739420" y="1121458"/>
                  </a:lnTo>
                  <a:lnTo>
                    <a:pt x="698469" y="1103004"/>
                  </a:lnTo>
                  <a:lnTo>
                    <a:pt x="658225" y="1083056"/>
                  </a:lnTo>
                  <a:lnTo>
                    <a:pt x="618741" y="1061638"/>
                  </a:lnTo>
                  <a:lnTo>
                    <a:pt x="580071" y="1038782"/>
                  </a:lnTo>
                  <a:lnTo>
                    <a:pt x="542271" y="1014519"/>
                  </a:lnTo>
                  <a:lnTo>
                    <a:pt x="505390" y="988881"/>
                  </a:lnTo>
                  <a:lnTo>
                    <a:pt x="469475" y="961902"/>
                  </a:lnTo>
                  <a:lnTo>
                    <a:pt x="434578" y="933620"/>
                  </a:lnTo>
                  <a:lnTo>
                    <a:pt x="400747" y="904073"/>
                  </a:lnTo>
                  <a:lnTo>
                    <a:pt x="368027" y="873301"/>
                  </a:lnTo>
                  <a:lnTo>
                    <a:pt x="336460" y="841344"/>
                  </a:lnTo>
                  <a:lnTo>
                    <a:pt x="306090" y="808247"/>
                  </a:lnTo>
                  <a:lnTo>
                    <a:pt x="276961" y="774056"/>
                  </a:lnTo>
                  <a:lnTo>
                    <a:pt x="249110" y="738816"/>
                  </a:lnTo>
                  <a:lnTo>
                    <a:pt x="222573" y="702573"/>
                  </a:lnTo>
                  <a:lnTo>
                    <a:pt x="197389" y="665378"/>
                  </a:lnTo>
                  <a:lnTo>
                    <a:pt x="173592" y="627283"/>
                  </a:lnTo>
                  <a:lnTo>
                    <a:pt x="151213" y="588338"/>
                  </a:lnTo>
                  <a:lnTo>
                    <a:pt x="130282" y="548594"/>
                  </a:lnTo>
                  <a:lnTo>
                    <a:pt x="110828" y="508106"/>
                  </a:lnTo>
                  <a:lnTo>
                    <a:pt x="92878" y="466932"/>
                  </a:lnTo>
                  <a:lnTo>
                    <a:pt x="76456" y="425124"/>
                  </a:lnTo>
                  <a:lnTo>
                    <a:pt x="61583" y="382739"/>
                  </a:lnTo>
                  <a:lnTo>
                    <a:pt x="48280" y="339835"/>
                  </a:lnTo>
                  <a:lnTo>
                    <a:pt x="36566" y="296472"/>
                  </a:lnTo>
                  <a:lnTo>
                    <a:pt x="26456" y="252708"/>
                  </a:lnTo>
                  <a:lnTo>
                    <a:pt x="17963" y="208599"/>
                  </a:lnTo>
                  <a:lnTo>
                    <a:pt x="11099" y="164207"/>
                  </a:lnTo>
                  <a:lnTo>
                    <a:pt x="5875" y="119595"/>
                  </a:lnTo>
                  <a:lnTo>
                    <a:pt x="2343" y="75514"/>
                  </a:lnTo>
                  <a:lnTo>
                    <a:pt x="442" y="32400"/>
                  </a:lnTo>
                  <a:lnTo>
                    <a:pt x="127" y="16902"/>
                  </a:lnTo>
                  <a:lnTo>
                    <a:pt x="91" y="14974"/>
                  </a:lnTo>
                  <a:lnTo>
                    <a:pt x="0" y="0"/>
                  </a:lnTo>
                  <a:lnTo>
                    <a:pt x="1077166" y="0"/>
                  </a:lnTo>
                  <a:lnTo>
                    <a:pt x="1118610" y="6122"/>
                  </a:lnTo>
                  <a:lnTo>
                    <a:pt x="1156619" y="24075"/>
                  </a:lnTo>
                  <a:lnTo>
                    <a:pt x="1187750" y="52320"/>
                  </a:lnTo>
                  <a:lnTo>
                    <a:pt x="1209267" y="88267"/>
                  </a:lnTo>
                  <a:lnTo>
                    <a:pt x="1219472" y="128901"/>
                  </a:lnTo>
                  <a:lnTo>
                    <a:pt x="1220152" y="142986"/>
                  </a:lnTo>
                  <a:lnTo>
                    <a:pt x="1220153" y="1220060"/>
                  </a:lnTo>
                  <a:close/>
                </a:path>
              </a:pathLst>
            </a:custGeom>
            <a:solidFill>
              <a:srgbClr val="FFFFFF">
                <a:alpha val="9999"/>
              </a:srgbClr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45" name="object 41">
            <a:extLst>
              <a:ext uri="{FF2B5EF4-FFF2-40B4-BE49-F238E27FC236}">
                <a16:creationId xmlns:a16="http://schemas.microsoft.com/office/drawing/2014/main" id="{31C5EE5F-F82E-4C52-90D4-2A89EA450E5C}"/>
              </a:ext>
            </a:extLst>
          </p:cNvPr>
          <p:cNvGrpSpPr/>
          <p:nvPr/>
        </p:nvGrpSpPr>
        <p:grpSpPr>
          <a:xfrm>
            <a:off x="0" y="5090324"/>
            <a:ext cx="9144000" cy="53340"/>
            <a:chOff x="0" y="6787098"/>
            <a:chExt cx="12192000" cy="71120"/>
          </a:xfrm>
        </p:grpSpPr>
        <p:sp>
          <p:nvSpPr>
            <p:cNvPr id="46" name="object 42">
              <a:extLst>
                <a:ext uri="{FF2B5EF4-FFF2-40B4-BE49-F238E27FC236}">
                  <a16:creationId xmlns:a16="http://schemas.microsoft.com/office/drawing/2014/main" id="{226B7306-0258-4810-9677-A7514F4F53EE}"/>
                </a:ext>
              </a:extLst>
            </p:cNvPr>
            <p:cNvSpPr/>
            <p:nvPr/>
          </p:nvSpPr>
          <p:spPr>
            <a:xfrm>
              <a:off x="4070352" y="6787098"/>
              <a:ext cx="8121650" cy="71120"/>
            </a:xfrm>
            <a:custGeom>
              <a:avLst/>
              <a:gdLst/>
              <a:ahLst/>
              <a:cxnLst/>
              <a:rect l="l" t="t" r="r" b="b"/>
              <a:pathLst>
                <a:path w="8121650" h="71120">
                  <a:moveTo>
                    <a:pt x="0" y="70752"/>
                  </a:moveTo>
                  <a:lnTo>
                    <a:pt x="8121498" y="70752"/>
                  </a:lnTo>
                  <a:lnTo>
                    <a:pt x="8121498" y="0"/>
                  </a:lnTo>
                  <a:lnTo>
                    <a:pt x="0" y="0"/>
                  </a:lnTo>
                  <a:lnTo>
                    <a:pt x="0" y="70752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object 43">
              <a:extLst>
                <a:ext uri="{FF2B5EF4-FFF2-40B4-BE49-F238E27FC236}">
                  <a16:creationId xmlns:a16="http://schemas.microsoft.com/office/drawing/2014/main" id="{52A1B37A-02C2-444D-9D33-91B6BC782E75}"/>
                </a:ext>
              </a:extLst>
            </p:cNvPr>
            <p:cNvSpPr/>
            <p:nvPr/>
          </p:nvSpPr>
          <p:spPr>
            <a:xfrm>
              <a:off x="0" y="6787098"/>
              <a:ext cx="4070350" cy="71120"/>
            </a:xfrm>
            <a:custGeom>
              <a:avLst/>
              <a:gdLst/>
              <a:ahLst/>
              <a:cxnLst/>
              <a:rect l="l" t="t" r="r" b="b"/>
              <a:pathLst>
                <a:path w="4070350" h="71120">
                  <a:moveTo>
                    <a:pt x="0" y="0"/>
                  </a:moveTo>
                  <a:lnTo>
                    <a:pt x="4070352" y="0"/>
                  </a:lnTo>
                  <a:lnTo>
                    <a:pt x="4070352" y="70752"/>
                  </a:lnTo>
                  <a:lnTo>
                    <a:pt x="0" y="707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B81F5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kern="0"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88517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FI" val=""/>
</p:tagLst>
</file>

<file path=ppt/theme/theme1.xml><?xml version="1.0" encoding="utf-8"?>
<a:theme xmlns:a="http://schemas.openxmlformats.org/drawingml/2006/main" name="uni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7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fillStyleLst>
      <a:lnStyleLst>
        <a:ln w="6350" cap="flat" cmpd="sng" algn="ctr"/>
        <a:ln w="12700" cap="flat" cmpd="sng" algn="ctr"/>
        <a:ln w="19050" cap="flat" cmpd="sng" algn="ctr"/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/>
            </a:gs>
            <a:gs pos="50000">
              <a:schemeClr val="phClr"/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2209</Words>
  <Application>Microsoft Office PowerPoint</Application>
  <DocSecurity>0</DocSecurity>
  <PresentationFormat>全屏显示(16:9)</PresentationFormat>
  <Paragraphs>270</Paragraphs>
  <Slides>15</Slides>
  <Notes>14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34" baseType="lpstr">
      <vt:lpstr>CKT Kuaile Bold</vt:lpstr>
      <vt:lpstr>GEETYPE-XinGothicGB-W4</vt:lpstr>
      <vt:lpstr>GEETYPE-XinGothicGB-W7</vt:lpstr>
      <vt:lpstr>Reeji-CloudHeiDa-GB</vt:lpstr>
      <vt:lpstr>等线</vt:lpstr>
      <vt:lpstr>思源黑体 CN Medium</vt:lpstr>
      <vt:lpstr>思源黑体 CN Normal</vt:lpstr>
      <vt:lpstr>思源黑体 CN Regular</vt:lpstr>
      <vt:lpstr>思源宋体 CN Heavy</vt:lpstr>
      <vt:lpstr>思源宋体 CN Light</vt:lpstr>
      <vt:lpstr>思源宋体 CN SemiBold</vt:lpstr>
      <vt:lpstr>微软雅黑</vt:lpstr>
      <vt:lpstr>微软雅黑 Light</vt:lpstr>
      <vt:lpstr>Arial</vt:lpstr>
      <vt:lpstr>Calibri</vt:lpstr>
      <vt:lpstr>Times New Roman</vt:lpstr>
      <vt:lpstr>Wingdings</vt:lpstr>
      <vt:lpstr>unioffice Theme</vt:lpstr>
      <vt:lpstr>Office Theme</vt:lpstr>
      <vt:lpstr>PowerPoint 演示文稿</vt:lpstr>
      <vt:lpstr>PowerPoint 演示文稿</vt:lpstr>
      <vt:lpstr>课程学习目标 Course Learning Objectives</vt:lpstr>
      <vt:lpstr>项目导入：一刻相册·AI影集</vt:lpstr>
      <vt:lpstr>官方网站与应用商店</vt:lpstr>
      <vt:lpstr>官方网站与应用商店</vt:lpstr>
      <vt:lpstr>官方网站与应用商店</vt:lpstr>
      <vt:lpstr>三类核心推广策略</vt:lpstr>
      <vt:lpstr>三类核心推广策略</vt:lpstr>
      <vt:lpstr>三类核心推广策略</vt:lpstr>
      <vt:lpstr>商业验证与思考</vt:lpstr>
      <vt:lpstr>商业验证与思考</vt:lpstr>
      <vt:lpstr>课程思考问题</vt:lpstr>
      <vt:lpstr>知识回顾与素养培养</vt:lpstr>
      <vt:lpstr>PowerPoint 演示文稿</vt:lpstr>
    </vt:vector>
  </TitlesOfParts>
  <Company>FoxyUtils ehf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salmon ma</cp:lastModifiedBy>
  <cp:revision>17</cp:revision>
  <dcterms:modified xsi:type="dcterms:W3CDTF">2026-01-21T13:05:23Z</dcterms:modified>
</cp:coreProperties>
</file>