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367" r:id="rId3"/>
    <p:sldId id="258" r:id="rId4"/>
    <p:sldId id="368" r:id="rId5"/>
    <p:sldId id="370" r:id="rId6"/>
    <p:sldId id="372" r:id="rId7"/>
    <p:sldId id="603" r:id="rId8"/>
    <p:sldId id="610" r:id="rId9"/>
    <p:sldId id="611" r:id="rId10"/>
    <p:sldId id="612" r:id="rId11"/>
    <p:sldId id="613" r:id="rId12"/>
    <p:sldId id="614" r:id="rId13"/>
    <p:sldId id="619" r:id="rId14"/>
    <p:sldId id="617" r:id="rId15"/>
    <p:sldId id="274" r:id="rId16"/>
    <p:sldId id="618" r:id="rId17"/>
    <p:sldId id="275" r:id="rId18"/>
  </p:sldIdLst>
  <p:sldSz cx="9144000" cy="5143500" type="screen16x9"/>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CF0"/>
    <a:srgbClr val="E54C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8" autoAdjust="0"/>
    <p:restoredTop sz="90613" autoAdjust="0"/>
  </p:normalViewPr>
  <p:slideViewPr>
    <p:cSldViewPr snapToGrid="0">
      <p:cViewPr varScale="1">
        <p:scale>
          <a:sx n="103" d="100"/>
          <a:sy n="103" d="100"/>
        </p:scale>
        <p:origin x="35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8628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35266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62974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13</a:t>
            </a:fld>
            <a:endParaRPr lang="zh-CN" altLang="en-US"/>
          </a:p>
        </p:txBody>
      </p:sp>
    </p:spTree>
    <p:extLst>
      <p:ext uri="{BB962C8B-B14F-4D97-AF65-F5344CB8AC3E}">
        <p14:creationId xmlns:p14="http://schemas.microsoft.com/office/powerpoint/2010/main" val="2507654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71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字体大小：思源宋体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a:t>
            </a:r>
            <a:r>
              <a:rPr lang="en-US" altLang="zh-CN" sz="1200" kern="100" dirty="0" err="1">
                <a:effectLst/>
                <a:latin typeface="等线" panose="02010600030101010101" pitchFamily="2" charset="-122"/>
                <a:ea typeface="宋体" panose="02010600030101010101" pitchFamily="2" charset="-122"/>
                <a:cs typeface="Times New Roman" panose="02020603050405020304" pitchFamily="18" charset="0"/>
              </a:rPr>
              <a:t>SemiBold</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号字、白色、行距固定不要更改</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如微课内容仅一个时则不需要添加目录页，反之多个内容需添加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2</a:t>
            </a:fld>
            <a:endParaRPr lang="zh-CN" altLang="en-US"/>
          </a:p>
        </p:txBody>
      </p:sp>
    </p:spTree>
    <p:extLst>
      <p:ext uri="{BB962C8B-B14F-4D97-AF65-F5344CB8AC3E}">
        <p14:creationId xmlns:p14="http://schemas.microsoft.com/office/powerpoint/2010/main" val="3578726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3</a:t>
            </a:fld>
            <a:endParaRPr lang="zh-CN" altLang="en-US"/>
          </a:p>
        </p:txBody>
      </p:sp>
    </p:spTree>
    <p:extLst>
      <p:ext uri="{BB962C8B-B14F-4D97-AF65-F5344CB8AC3E}">
        <p14:creationId xmlns:p14="http://schemas.microsoft.com/office/powerpoint/2010/main" val="2290040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4</a:t>
            </a:fld>
            <a:endParaRPr lang="zh-CN" altLang="en-US"/>
          </a:p>
        </p:txBody>
      </p:sp>
    </p:spTree>
    <p:extLst>
      <p:ext uri="{BB962C8B-B14F-4D97-AF65-F5344CB8AC3E}">
        <p14:creationId xmlns:p14="http://schemas.microsoft.com/office/powerpoint/2010/main" val="437779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100921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22171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573253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29754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036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png"/><Relationship Id="rId16"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A27E8803-CC88-4ADE-8E59-BE7D3038ECD1}"/>
              </a:ext>
            </a:extLst>
          </p:cNvPr>
          <p:cNvPicPr>
            <a:picLocks noChangeAspect="1"/>
          </p:cNvPicPr>
          <p:nvPr userDrawn="1"/>
        </p:nvPicPr>
        <p:blipFill>
          <a:blip r:embed="rId3">
            <a:alphaModFix amt="80000"/>
          </a:blip>
          <a:stretch>
            <a:fillRect/>
          </a:stretch>
        </p:blipFill>
        <p:spPr>
          <a:xfrm>
            <a:off x="1234474" y="1802204"/>
            <a:ext cx="3856215" cy="8611"/>
          </a:xfrm>
          <a:prstGeom prst="rect">
            <a:avLst/>
          </a:prstGeom>
        </p:spPr>
      </p:pic>
      <p:pic>
        <p:nvPicPr>
          <p:cNvPr id="5" name="图片 4">
            <a:extLst>
              <a:ext uri="{FF2B5EF4-FFF2-40B4-BE49-F238E27FC236}">
                <a16:creationId xmlns:a16="http://schemas.microsoft.com/office/drawing/2014/main" id="{B78D63C0-645F-4FF8-92CB-29CE49A39021}"/>
              </a:ext>
            </a:extLst>
          </p:cNvPr>
          <p:cNvPicPr>
            <a:picLocks noChangeAspect="1"/>
          </p:cNvPicPr>
          <p:nvPr userDrawn="1"/>
        </p:nvPicPr>
        <p:blipFill>
          <a:blip r:embed="rId3">
            <a:alphaModFix amt="80000"/>
          </a:blip>
          <a:stretch>
            <a:fillRect/>
          </a:stretch>
        </p:blipFill>
        <p:spPr>
          <a:xfrm>
            <a:off x="1283405" y="2724367"/>
            <a:ext cx="3856215" cy="8611"/>
          </a:xfrm>
          <a:prstGeom prst="rect">
            <a:avLst/>
          </a:prstGeom>
        </p:spPr>
      </p:pic>
      <p:pic>
        <p:nvPicPr>
          <p:cNvPr id="6" name="图片 5">
            <a:extLst>
              <a:ext uri="{FF2B5EF4-FFF2-40B4-BE49-F238E27FC236}">
                <a16:creationId xmlns:a16="http://schemas.microsoft.com/office/drawing/2014/main" id="{97F6B9D8-BE54-4972-BC96-C8589FDD3419}"/>
              </a:ext>
            </a:extLst>
          </p:cNvPr>
          <p:cNvPicPr>
            <a:picLocks noChangeAspect="1"/>
          </p:cNvPicPr>
          <p:nvPr userDrawn="1"/>
        </p:nvPicPr>
        <p:blipFill>
          <a:blip r:embed="rId3">
            <a:alphaModFix amt="80000"/>
          </a:blip>
          <a:stretch>
            <a:fillRect/>
          </a:stretch>
        </p:blipFill>
        <p:spPr>
          <a:xfrm>
            <a:off x="1283405" y="3684170"/>
            <a:ext cx="3856215" cy="8611"/>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4">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5">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6">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6">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6">
            <a:alphaModFix/>
          </a:blip>
          <a:stretch>
            <a:fillRect/>
          </a:stretch>
        </p:blipFill>
        <p:spPr>
          <a:xfrm>
            <a:off x="-140864" y="3303699"/>
            <a:ext cx="810536" cy="543073"/>
          </a:xfrm>
          <a:prstGeom prst="rect">
            <a:avLst/>
          </a:prstGeom>
        </p:spPr>
      </p:pic>
      <p:pic>
        <p:nvPicPr>
          <p:cNvPr id="14" name="图片 13">
            <a:extLst>
              <a:ext uri="{FF2B5EF4-FFF2-40B4-BE49-F238E27FC236}">
                <a16:creationId xmlns:a16="http://schemas.microsoft.com/office/drawing/2014/main" id="{E183A8F3-CBEC-40F1-94E4-4B5019190EA8}"/>
              </a:ext>
            </a:extLst>
          </p:cNvPr>
          <p:cNvPicPr>
            <a:picLocks noChangeAspect="1"/>
          </p:cNvPicPr>
          <p:nvPr userDrawn="1"/>
        </p:nvPicPr>
        <p:blipFill>
          <a:blip r:embed="rId7">
            <a:alphaModFix amt="49000"/>
          </a:blip>
          <a:stretch>
            <a:fillRect/>
          </a:stretch>
        </p:blipFill>
        <p:spPr>
          <a:xfrm>
            <a:off x="1245952" y="1092206"/>
            <a:ext cx="408505" cy="408505"/>
          </a:xfrm>
          <a:prstGeom prst="rect">
            <a:avLst/>
          </a:prstGeom>
        </p:spPr>
      </p:pic>
      <p:pic>
        <p:nvPicPr>
          <p:cNvPr id="15" name="图片 14">
            <a:extLst>
              <a:ext uri="{FF2B5EF4-FFF2-40B4-BE49-F238E27FC236}">
                <a16:creationId xmlns:a16="http://schemas.microsoft.com/office/drawing/2014/main" id="{7C5A8490-2328-4826-B7F1-5D255BB0327B}"/>
              </a:ext>
            </a:extLst>
          </p:cNvPr>
          <p:cNvPicPr>
            <a:picLocks noChangeAspect="1"/>
          </p:cNvPicPr>
          <p:nvPr userDrawn="1"/>
        </p:nvPicPr>
        <p:blipFill>
          <a:blip r:embed="rId8">
            <a:alphaModFix/>
          </a:blip>
          <a:stretch>
            <a:fillRect/>
          </a:stretch>
        </p:blipFill>
        <p:spPr>
          <a:xfrm>
            <a:off x="1283405" y="1129659"/>
            <a:ext cx="333598" cy="333598"/>
          </a:xfrm>
          <a:prstGeom prst="rect">
            <a:avLst/>
          </a:prstGeom>
        </p:spPr>
      </p:pic>
      <p:sp>
        <p:nvSpPr>
          <p:cNvPr id="18" name="文本框 17">
            <a:extLst>
              <a:ext uri="{FF2B5EF4-FFF2-40B4-BE49-F238E27FC236}">
                <a16:creationId xmlns:a16="http://schemas.microsoft.com/office/drawing/2014/main" id="{527817E5-8104-42ED-8921-B71D1CC6558E}"/>
              </a:ext>
            </a:extLst>
          </p:cNvPr>
          <p:cNvSpPr txBox="1"/>
          <p:nvPr userDrawn="1"/>
        </p:nvSpPr>
        <p:spPr>
          <a:xfrm>
            <a:off x="1313924" y="11635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19" name="图片 18">
            <a:extLst>
              <a:ext uri="{FF2B5EF4-FFF2-40B4-BE49-F238E27FC236}">
                <a16:creationId xmlns:a16="http://schemas.microsoft.com/office/drawing/2014/main" id="{4A385446-0FBC-4CAD-97E2-0B07B7286DF9}"/>
              </a:ext>
            </a:extLst>
          </p:cNvPr>
          <p:cNvPicPr>
            <a:picLocks noChangeAspect="1"/>
          </p:cNvPicPr>
          <p:nvPr userDrawn="1"/>
        </p:nvPicPr>
        <p:blipFill>
          <a:blip r:embed="rId7">
            <a:alphaModFix amt="49000"/>
          </a:blip>
          <a:stretch>
            <a:fillRect/>
          </a:stretch>
        </p:blipFill>
        <p:spPr>
          <a:xfrm>
            <a:off x="1245952" y="2037645"/>
            <a:ext cx="408505" cy="408505"/>
          </a:xfrm>
          <a:prstGeom prst="rect">
            <a:avLst/>
          </a:prstGeom>
        </p:spPr>
      </p:pic>
      <p:pic>
        <p:nvPicPr>
          <p:cNvPr id="20" name="图片 19">
            <a:extLst>
              <a:ext uri="{FF2B5EF4-FFF2-40B4-BE49-F238E27FC236}">
                <a16:creationId xmlns:a16="http://schemas.microsoft.com/office/drawing/2014/main" id="{759C6DF3-F12C-46E2-AEF6-5AC04A532493}"/>
              </a:ext>
            </a:extLst>
          </p:cNvPr>
          <p:cNvPicPr>
            <a:picLocks noChangeAspect="1"/>
          </p:cNvPicPr>
          <p:nvPr userDrawn="1"/>
        </p:nvPicPr>
        <p:blipFill>
          <a:blip r:embed="rId8">
            <a:alphaModFix/>
          </a:blip>
          <a:stretch>
            <a:fillRect/>
          </a:stretch>
        </p:blipFill>
        <p:spPr>
          <a:xfrm>
            <a:off x="1283405" y="2075098"/>
            <a:ext cx="333598" cy="333598"/>
          </a:xfrm>
          <a:prstGeom prst="rect">
            <a:avLst/>
          </a:prstGeom>
        </p:spPr>
      </p:pic>
      <p:sp>
        <p:nvSpPr>
          <p:cNvPr id="23" name="文本框 22">
            <a:extLst>
              <a:ext uri="{FF2B5EF4-FFF2-40B4-BE49-F238E27FC236}">
                <a16:creationId xmlns:a16="http://schemas.microsoft.com/office/drawing/2014/main" id="{9A819E88-4D50-45D4-9500-8BF8909A4AE9}"/>
              </a:ext>
            </a:extLst>
          </p:cNvPr>
          <p:cNvSpPr txBox="1"/>
          <p:nvPr userDrawn="1"/>
        </p:nvSpPr>
        <p:spPr>
          <a:xfrm>
            <a:off x="1313924" y="21089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24" name="图片 23">
            <a:extLst>
              <a:ext uri="{FF2B5EF4-FFF2-40B4-BE49-F238E27FC236}">
                <a16:creationId xmlns:a16="http://schemas.microsoft.com/office/drawing/2014/main" id="{471A4A83-536C-4889-95BF-322002C8B77C}"/>
              </a:ext>
            </a:extLst>
          </p:cNvPr>
          <p:cNvPicPr>
            <a:picLocks noChangeAspect="1"/>
          </p:cNvPicPr>
          <p:nvPr userDrawn="1"/>
        </p:nvPicPr>
        <p:blipFill>
          <a:blip r:embed="rId7">
            <a:alphaModFix amt="49000"/>
          </a:blip>
          <a:stretch>
            <a:fillRect/>
          </a:stretch>
        </p:blipFill>
        <p:spPr>
          <a:xfrm>
            <a:off x="1245952" y="2983084"/>
            <a:ext cx="408505" cy="408505"/>
          </a:xfrm>
          <a:prstGeom prst="rect">
            <a:avLst/>
          </a:prstGeom>
        </p:spPr>
      </p:pic>
      <p:pic>
        <p:nvPicPr>
          <p:cNvPr id="25" name="图片 24">
            <a:extLst>
              <a:ext uri="{FF2B5EF4-FFF2-40B4-BE49-F238E27FC236}">
                <a16:creationId xmlns:a16="http://schemas.microsoft.com/office/drawing/2014/main" id="{A3EF30B4-20B6-4C05-A44F-AB146FD041FE}"/>
              </a:ext>
            </a:extLst>
          </p:cNvPr>
          <p:cNvPicPr>
            <a:picLocks noChangeAspect="1"/>
          </p:cNvPicPr>
          <p:nvPr userDrawn="1"/>
        </p:nvPicPr>
        <p:blipFill>
          <a:blip r:embed="rId8">
            <a:alphaModFix/>
          </a:blip>
          <a:stretch>
            <a:fillRect/>
          </a:stretch>
        </p:blipFill>
        <p:spPr>
          <a:xfrm>
            <a:off x="1283405" y="3020537"/>
            <a:ext cx="333598" cy="333598"/>
          </a:xfrm>
          <a:prstGeom prst="rect">
            <a:avLst/>
          </a:prstGeom>
        </p:spPr>
      </p:pic>
      <p:sp>
        <p:nvSpPr>
          <p:cNvPr id="28" name="文本框 27">
            <a:extLst>
              <a:ext uri="{FF2B5EF4-FFF2-40B4-BE49-F238E27FC236}">
                <a16:creationId xmlns:a16="http://schemas.microsoft.com/office/drawing/2014/main" id="{24C51FB3-62C0-46B2-B624-0D73E6133C73}"/>
              </a:ext>
            </a:extLst>
          </p:cNvPr>
          <p:cNvSpPr txBox="1"/>
          <p:nvPr userDrawn="1"/>
        </p:nvSpPr>
        <p:spPr>
          <a:xfrm>
            <a:off x="1313924" y="30543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pic>
        <p:nvPicPr>
          <p:cNvPr id="29" name="图片 28">
            <a:extLst>
              <a:ext uri="{FF2B5EF4-FFF2-40B4-BE49-F238E27FC236}">
                <a16:creationId xmlns:a16="http://schemas.microsoft.com/office/drawing/2014/main" id="{43D6D498-66D0-4EA0-B1BA-52DFF18DEE2E}"/>
              </a:ext>
            </a:extLst>
          </p:cNvPr>
          <p:cNvPicPr>
            <a:picLocks noChangeAspect="1"/>
          </p:cNvPicPr>
          <p:nvPr userDrawn="1"/>
        </p:nvPicPr>
        <p:blipFill>
          <a:blip r:embed="rId7">
            <a:alphaModFix amt="49000"/>
          </a:blip>
          <a:stretch>
            <a:fillRect/>
          </a:stretch>
        </p:blipFill>
        <p:spPr>
          <a:xfrm>
            <a:off x="1245952" y="3928523"/>
            <a:ext cx="408505" cy="408505"/>
          </a:xfrm>
          <a:prstGeom prst="rect">
            <a:avLst/>
          </a:prstGeom>
        </p:spPr>
      </p:pic>
      <p:pic>
        <p:nvPicPr>
          <p:cNvPr id="30" name="图片 29">
            <a:extLst>
              <a:ext uri="{FF2B5EF4-FFF2-40B4-BE49-F238E27FC236}">
                <a16:creationId xmlns:a16="http://schemas.microsoft.com/office/drawing/2014/main" id="{141E65F3-3E48-44AF-B48D-D6FBC7461B2E}"/>
              </a:ext>
            </a:extLst>
          </p:cNvPr>
          <p:cNvPicPr>
            <a:picLocks noChangeAspect="1"/>
          </p:cNvPicPr>
          <p:nvPr userDrawn="1"/>
        </p:nvPicPr>
        <p:blipFill>
          <a:blip r:embed="rId8">
            <a:alphaModFix/>
          </a:blip>
          <a:stretch>
            <a:fillRect/>
          </a:stretch>
        </p:blipFill>
        <p:spPr>
          <a:xfrm>
            <a:off x="1283405" y="3965977"/>
            <a:ext cx="333598" cy="333598"/>
          </a:xfrm>
          <a:prstGeom prst="rect">
            <a:avLst/>
          </a:prstGeom>
        </p:spPr>
      </p:pic>
      <p:sp>
        <p:nvSpPr>
          <p:cNvPr id="33" name="文本框 32">
            <a:extLst>
              <a:ext uri="{FF2B5EF4-FFF2-40B4-BE49-F238E27FC236}">
                <a16:creationId xmlns:a16="http://schemas.microsoft.com/office/drawing/2014/main" id="{4739A6DC-46FE-483E-8B89-26C1655C7389}"/>
              </a:ext>
            </a:extLst>
          </p:cNvPr>
          <p:cNvSpPr txBox="1"/>
          <p:nvPr userDrawn="1"/>
        </p:nvSpPr>
        <p:spPr>
          <a:xfrm>
            <a:off x="1313924" y="3999827"/>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04</a:t>
            </a:r>
          </a:p>
        </p:txBody>
      </p:sp>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9">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10">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11">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11">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12">
            <a:alphaModFix/>
          </a:blip>
          <a:stretch>
            <a:fillRect/>
          </a:stretch>
        </p:blipFill>
        <p:spPr>
          <a:xfrm>
            <a:off x="5852013" y="3879018"/>
            <a:ext cx="513605" cy="513605"/>
          </a:xfrm>
          <a:prstGeom prst="rect">
            <a:avLst/>
          </a:prstGeom>
        </p:spPr>
      </p:pic>
      <p:sp>
        <p:nvSpPr>
          <p:cNvPr id="54" name="标题 92">
            <a:extLst>
              <a:ext uri="{FF2B5EF4-FFF2-40B4-BE49-F238E27FC236}">
                <a16:creationId xmlns:a16="http://schemas.microsoft.com/office/drawing/2014/main" id="{89DC4C33-C7D1-4D2F-9E95-79AE140CA033}"/>
              </a:ext>
            </a:extLst>
          </p:cNvPr>
          <p:cNvSpPr>
            <a:spLocks noGrp="1"/>
          </p:cNvSpPr>
          <p:nvPr>
            <p:ph type="title" hasCustomPrompt="1"/>
          </p:nvPr>
        </p:nvSpPr>
        <p:spPr>
          <a:xfrm>
            <a:off x="1748831" y="1129659"/>
            <a:ext cx="2957395" cy="446300"/>
          </a:xfrm>
          <a:prstGeom prst="rect">
            <a:avLst/>
          </a:prstGeom>
        </p:spPr>
        <p:txBody>
          <a:bodyPr>
            <a:normAutofit/>
          </a:bodyPr>
          <a:lstStyle>
            <a:lvl1pPr marL="0" algn="l" defTabSz="914400" rtl="0" eaLnBrk="1" latinLnBrk="0" hangingPunct="1">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p>
        </p:txBody>
      </p:sp>
      <p:sp>
        <p:nvSpPr>
          <p:cNvPr id="55" name="文本占位符 98">
            <a:extLst>
              <a:ext uri="{FF2B5EF4-FFF2-40B4-BE49-F238E27FC236}">
                <a16:creationId xmlns:a16="http://schemas.microsoft.com/office/drawing/2014/main" id="{A412FBD9-A001-4EA5-A7B4-B21CF1CC397D}"/>
              </a:ext>
            </a:extLst>
          </p:cNvPr>
          <p:cNvSpPr>
            <a:spLocks noGrp="1"/>
          </p:cNvSpPr>
          <p:nvPr>
            <p:ph type="body" sz="quarter" idx="10" hasCustomPrompt="1"/>
          </p:nvPr>
        </p:nvSpPr>
        <p:spPr>
          <a:xfrm>
            <a:off x="1748831" y="205199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6" name="文本占位符 98">
            <a:extLst>
              <a:ext uri="{FF2B5EF4-FFF2-40B4-BE49-F238E27FC236}">
                <a16:creationId xmlns:a16="http://schemas.microsoft.com/office/drawing/2014/main" id="{4963A221-22F6-4010-B31E-4B0982F4299C}"/>
              </a:ext>
            </a:extLst>
          </p:cNvPr>
          <p:cNvSpPr>
            <a:spLocks noGrp="1"/>
          </p:cNvSpPr>
          <p:nvPr>
            <p:ph type="body" sz="quarter" idx="11" hasCustomPrompt="1"/>
          </p:nvPr>
        </p:nvSpPr>
        <p:spPr>
          <a:xfrm>
            <a:off x="1748831" y="3000373"/>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7" name="文本占位符 98">
            <a:extLst>
              <a:ext uri="{FF2B5EF4-FFF2-40B4-BE49-F238E27FC236}">
                <a16:creationId xmlns:a16="http://schemas.microsoft.com/office/drawing/2014/main" id="{66137276-87F7-45CC-9C45-D592E6DEBB8D}"/>
              </a:ext>
            </a:extLst>
          </p:cNvPr>
          <p:cNvSpPr>
            <a:spLocks noGrp="1"/>
          </p:cNvSpPr>
          <p:nvPr>
            <p:ph type="body" sz="quarter" idx="12" hasCustomPrompt="1"/>
          </p:nvPr>
        </p:nvSpPr>
        <p:spPr>
          <a:xfrm>
            <a:off x="1748831" y="392062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309" y="1633677"/>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596967" y="205022"/>
            <a:ext cx="5370757" cy="367928"/>
          </a:xfrm>
        </p:spPr>
        <p:txBody>
          <a:bodyPr>
            <a:noAutofit/>
          </a:bodyPr>
          <a:lstStyle>
            <a:lvl1pPr>
              <a:lnSpc>
                <a:spcPct val="100000"/>
              </a:lnSpc>
              <a:defRPr lang="zh-CN" altLang="en-US" sz="28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18" Type="http://schemas.openxmlformats.org/officeDocument/2006/relationships/image" Target="../media/image5.png"/><Relationship Id="rId3" Type="http://schemas.openxmlformats.org/officeDocument/2006/relationships/image" Target="../media/image1.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8.png"/><Relationship Id="rId25"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9.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1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62.png"/><Relationship Id="rId21" Type="http://schemas.openxmlformats.org/officeDocument/2006/relationships/image" Target="../media/image65.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png"/><Relationship Id="rId20"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63.png"/><Relationship Id="rId5" Type="http://schemas.openxmlformats.org/officeDocument/2006/relationships/image" Target="../media/image28.png"/><Relationship Id="rId15" Type="http://schemas.openxmlformats.org/officeDocument/2006/relationships/image" Target="../media/image5.png"/><Relationship Id="rId23" Type="http://schemas.openxmlformats.org/officeDocument/2006/relationships/image" Target="../media/image43.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 Id="rId22"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686586"/>
            <a:ext cx="4572333" cy="3023482"/>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5103" y="577224"/>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173388" y="1372645"/>
            <a:ext cx="4300707"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zh-CN" altLang="en-US" sz="40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互联网产品项目管理与测试</a:t>
            </a:r>
          </a:p>
        </p:txBody>
      </p:sp>
      <p:pic>
        <p:nvPicPr>
          <p:cNvPr id="11" name="图片 10"/>
          <p:cNvPicPr>
            <a:picLocks noChangeAspect="1"/>
          </p:cNvPicPr>
          <p:nvPr/>
        </p:nvPicPr>
        <p:blipFill>
          <a:blip r:embed="rId14">
            <a:alphaModFix/>
          </a:blip>
          <a:stretch>
            <a:fillRect/>
          </a:stretch>
        </p:blipFill>
        <p:spPr>
          <a:xfrm>
            <a:off x="5244288" y="3293301"/>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27358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err="1">
                <a:solidFill>
                  <a:srgbClr val="FFFFFF">
                    <a:alpha val="100000"/>
                  </a:srgbClr>
                </a:solidFill>
                <a:latin typeface="思源黑体 CN Normal" panose="020B0400000000000000" pitchFamily="34" charset="-122"/>
                <a:ea typeface="思源黑体 CN Normal" panose="020B0400000000000000" pitchFamily="34" charset="-122"/>
              </a:rPr>
              <a:t>主讲人</a:t>
            </a: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a:t>
            </a:r>
            <a:r>
              <a:rPr lang="zh-CN" alt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马胜铭</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281744"/>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时间：</a:t>
            </a:r>
            <a:r>
              <a:rPr 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2026</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481667"/>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en-US" altLang="zh-CN"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7-4 AIGC</a:t>
            </a: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辅助互联网产品项目管理与测试</a:t>
            </a:r>
            <a:endParaRPr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endParaRP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a:t>
            </a:r>
            <a:r>
              <a:rPr lang="en-US" altLang="zh-CN" dirty="0" err="1"/>
              <a:t>Deepseek</a:t>
            </a:r>
            <a:r>
              <a:rPr lang="zh-CN" altLang="en-US" dirty="0"/>
              <a:t>辅助生成“校园二手交易小程序”的自动化测试脚本</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辅助编写自动化测试脚本</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marR="0" lvl="0" indent="0" algn="l" defTabSz="914400" rtl="0" eaLnBrk="1" fontAlgn="auto" latinLnBrk="0" hangingPunct="1">
              <a:lnSpc>
                <a:spcPct val="100000"/>
              </a:lnSpc>
              <a:spcBef>
                <a:spcPts val="375"/>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江苏信息职业技术学院的一支学生团队正在开发一款“校园二手交易小程序”，主要功能包括登录、商品发布、搜索、消息通知等模块。团队计划在版本迭代初期为“用户登录”模块部署自动化测试脚本，用于后续回归测试与质量保障。由于人力有限，测试工程师希望通过</a:t>
            </a:r>
            <a:r>
              <a:rPr kumimoji="0" lang="en-US" altLang="zh-CN" sz="1100" b="0" i="0" u="none" strike="noStrike" kern="1200" cap="none" spc="0" normalizeH="0" baseline="0" noProof="0" dirty="0" err="1">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Deepseek</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实现脚本的快速生成与逻辑复核。</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20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任务情境</a:t>
            </a:r>
          </a:p>
        </p:txBody>
      </p:sp>
    </p:spTree>
    <p:extLst>
      <p:ext uri="{BB962C8B-B14F-4D97-AF65-F5344CB8AC3E}">
        <p14:creationId xmlns:p14="http://schemas.microsoft.com/office/powerpoint/2010/main" val="3720714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zh-CN" altLang="en-US" dirty="0"/>
              <a:t>辅助生成“校园二手交易小程序”的自动化测试脚本</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辅助编写自动化测试脚本</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3" y="1491685"/>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步骤一：进行提问</a:t>
            </a:r>
          </a:p>
        </p:txBody>
      </p:sp>
      <p:sp>
        <p:nvSpPr>
          <p:cNvPr id="11" name="文本占位符 10">
            <a:extLst>
              <a:ext uri="{FF2B5EF4-FFF2-40B4-BE49-F238E27FC236}">
                <a16:creationId xmlns:a16="http://schemas.microsoft.com/office/drawing/2014/main" id="{A612B223-71AF-42E0-9CC1-956B9D0524DE}"/>
              </a:ext>
            </a:extLst>
          </p:cNvPr>
          <p:cNvSpPr txBox="1">
            <a:spLocks/>
          </p:cNvSpPr>
          <p:nvPr/>
        </p:nvSpPr>
        <p:spPr>
          <a:xfrm>
            <a:off x="522042" y="1799462"/>
            <a:ext cx="8139439" cy="3290652"/>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“请基于</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Python + Selenium</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编写自动化测试脚本，测试校园二手交易小程序的登录模块，包括三个用例：①账号密码正确可登录；②密码错误提示失败；③账号为空时不允许提交”；</a:t>
            </a:r>
          </a:p>
        </p:txBody>
      </p:sp>
      <p:pic>
        <p:nvPicPr>
          <p:cNvPr id="13" name="图片 12">
            <a:extLst>
              <a:ext uri="{FF2B5EF4-FFF2-40B4-BE49-F238E27FC236}">
                <a16:creationId xmlns:a16="http://schemas.microsoft.com/office/drawing/2014/main" id="{3CF3DABE-03D5-41D6-8048-436705840FC2}"/>
              </a:ext>
            </a:extLst>
          </p:cNvPr>
          <p:cNvPicPr/>
          <p:nvPr/>
        </p:nvPicPr>
        <p:blipFill>
          <a:blip r:embed="rId3"/>
          <a:stretch>
            <a:fillRect/>
          </a:stretch>
        </p:blipFill>
        <p:spPr>
          <a:xfrm>
            <a:off x="1747760" y="2808178"/>
            <a:ext cx="5507967" cy="2065140"/>
          </a:xfrm>
          <a:prstGeom prst="rect">
            <a:avLst/>
          </a:prstGeom>
          <a:noFill/>
          <a:ln>
            <a:noFill/>
          </a:ln>
        </p:spPr>
      </p:pic>
    </p:spTree>
    <p:extLst>
      <p:ext uri="{BB962C8B-B14F-4D97-AF65-F5344CB8AC3E}">
        <p14:creationId xmlns:p14="http://schemas.microsoft.com/office/powerpoint/2010/main" val="1662853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zh-CN" altLang="en-US" dirty="0"/>
              <a:t>辅助生成“校园二手交易小程序”的自动化测试脚本</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辅助编写自动化测试脚本</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51968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步骤二：</a:t>
            </a:r>
            <a:r>
              <a:rPr kumimoji="0" lang="en-US" altLang="zh-CN" sz="1400" b="0" i="0" u="none" strike="noStrike" kern="1200" cap="none" spc="0" normalizeH="0" baseline="0" noProof="0" dirty="0" err="1">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Deepseek</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的回答如下</a:t>
            </a:r>
          </a:p>
        </p:txBody>
      </p:sp>
      <p:pic>
        <p:nvPicPr>
          <p:cNvPr id="11" name="图片 10">
            <a:extLst>
              <a:ext uri="{FF2B5EF4-FFF2-40B4-BE49-F238E27FC236}">
                <a16:creationId xmlns:a16="http://schemas.microsoft.com/office/drawing/2014/main" id="{BEC15177-36C0-4A75-A47B-3AFBE8F7F397}"/>
              </a:ext>
            </a:extLst>
          </p:cNvPr>
          <p:cNvPicPr/>
          <p:nvPr/>
        </p:nvPicPr>
        <p:blipFill>
          <a:blip r:embed="rId3"/>
          <a:stretch>
            <a:fillRect/>
          </a:stretch>
        </p:blipFill>
        <p:spPr>
          <a:xfrm>
            <a:off x="634468" y="2076505"/>
            <a:ext cx="3991701" cy="2673916"/>
          </a:xfrm>
          <a:prstGeom prst="rect">
            <a:avLst/>
          </a:prstGeom>
          <a:noFill/>
          <a:ln>
            <a:noFill/>
          </a:ln>
        </p:spPr>
      </p:pic>
      <p:pic>
        <p:nvPicPr>
          <p:cNvPr id="15" name="图片 14">
            <a:extLst>
              <a:ext uri="{FF2B5EF4-FFF2-40B4-BE49-F238E27FC236}">
                <a16:creationId xmlns:a16="http://schemas.microsoft.com/office/drawing/2014/main" id="{1CD10E31-7217-4096-B583-B77700C1B30B}"/>
              </a:ext>
            </a:extLst>
          </p:cNvPr>
          <p:cNvPicPr/>
          <p:nvPr/>
        </p:nvPicPr>
        <p:blipFill>
          <a:blip r:embed="rId4"/>
          <a:stretch>
            <a:fillRect/>
          </a:stretch>
        </p:blipFill>
        <p:spPr>
          <a:xfrm>
            <a:off x="4854678" y="2076505"/>
            <a:ext cx="3515634" cy="2673916"/>
          </a:xfrm>
          <a:prstGeom prst="rect">
            <a:avLst/>
          </a:prstGeom>
          <a:noFill/>
          <a:ln>
            <a:noFill/>
          </a:ln>
        </p:spPr>
      </p:pic>
    </p:spTree>
    <p:extLst>
      <p:ext uri="{BB962C8B-B14F-4D97-AF65-F5344CB8AC3E}">
        <p14:creationId xmlns:p14="http://schemas.microsoft.com/office/powerpoint/2010/main" val="398346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标题 7">
            <a:extLst>
              <a:ext uri="{FF2B5EF4-FFF2-40B4-BE49-F238E27FC236}">
                <a16:creationId xmlns:a16="http://schemas.microsoft.com/office/drawing/2014/main" id="{5CD8AFBD-77EF-4AEC-889D-B46F6C937D2D}"/>
              </a:ext>
            </a:extLst>
          </p:cNvPr>
          <p:cNvSpPr>
            <a:spLocks noGrp="1"/>
          </p:cNvSpPr>
          <p:nvPr>
            <p:ph type="title"/>
          </p:nvPr>
        </p:nvSpPr>
        <p:spPr>
          <a:xfrm>
            <a:off x="634468" y="205022"/>
            <a:ext cx="7939906" cy="367928"/>
          </a:xfrm>
        </p:spPr>
        <p:txBody>
          <a:bodyPr>
            <a:normAutofit fontScale="90000"/>
          </a:bodyPr>
          <a:lstStyle/>
          <a:p>
            <a:r>
              <a:rPr lang="zh-CN" altLang="en-US" dirty="0"/>
              <a:t>核心洞察：为何高质量测试离不开人？</a:t>
            </a:r>
            <a:r>
              <a:rPr lang="en-US" altLang="zh-CN" dirty="0">
                <a:solidFill>
                  <a:srgbClr val="C00000"/>
                </a:solidFill>
              </a:rPr>
              <a:t>【</a:t>
            </a:r>
            <a:r>
              <a:rPr lang="zh-CN" altLang="en-US" dirty="0">
                <a:solidFill>
                  <a:srgbClr val="C00000"/>
                </a:solidFill>
              </a:rPr>
              <a:t>课程思政</a:t>
            </a:r>
            <a:r>
              <a:rPr lang="en-US" altLang="zh-CN" dirty="0">
                <a:solidFill>
                  <a:srgbClr val="C00000"/>
                </a:solidFill>
              </a:rPr>
              <a:t>】</a:t>
            </a:r>
            <a:endParaRPr lang="zh-CN" altLang="en-US" dirty="0">
              <a:solidFill>
                <a:srgbClr val="C00000"/>
              </a:solidFill>
            </a:endParaRPr>
          </a:p>
        </p:txBody>
      </p:sp>
      <p:pic>
        <p:nvPicPr>
          <p:cNvPr id="3" name="Picture 4">
            <a:extLst>
              <a:ext uri="{FF2B5EF4-FFF2-40B4-BE49-F238E27FC236}">
                <a16:creationId xmlns:a16="http://schemas.microsoft.com/office/drawing/2014/main" id="{FCFDEA7B-FCC8-4280-A1D6-A86EFD1269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4468" y="946924"/>
            <a:ext cx="228600" cy="228600"/>
          </a:xfrm>
          <a:prstGeom prst="rect">
            <a:avLst/>
          </a:prstGeom>
        </p:spPr>
      </p:pic>
      <p:sp>
        <p:nvSpPr>
          <p:cNvPr id="4" name="AutoShape 5">
            <a:extLst>
              <a:ext uri="{FF2B5EF4-FFF2-40B4-BE49-F238E27FC236}">
                <a16:creationId xmlns:a16="http://schemas.microsoft.com/office/drawing/2014/main" id="{EB07BD14-CA40-422A-84CD-5DF0CF2F4D77}"/>
              </a:ext>
            </a:extLst>
          </p:cNvPr>
          <p:cNvSpPr/>
          <p:nvPr/>
        </p:nvSpPr>
        <p:spPr>
          <a:xfrm>
            <a:off x="1015468" y="965974"/>
            <a:ext cx="7524750" cy="457200"/>
          </a:xfrm>
          <a:prstGeom prst="rect">
            <a:avLst/>
          </a:prstGeom>
          <a:noFill/>
          <a:ln w="12700" cap="flat" cmpd="sng">
            <a:noFill/>
            <a:prstDash val="solid"/>
            <a:round/>
          </a:ln>
        </p:spPr>
        <p:txBody>
          <a:bodyPr vert="horz" wrap="square" lIns="0" tIns="0" rIns="0" bIns="0" rtlCol="0" anchor="t" anchorCtr="0"/>
          <a:lstStyle/>
          <a:p>
            <a:pPr>
              <a:lnSpc>
                <a:spcPct val="125000"/>
              </a:lnSpc>
              <a:defRPr/>
            </a:pPr>
            <a:r>
              <a:rPr lang="en-US" sz="1200" dirty="0" err="1">
                <a:latin typeface="Noto Sans SC"/>
                <a:ea typeface="Noto Sans SC"/>
                <a:cs typeface="Noto Sans SC"/>
                <a:sym typeface="Noto Sans SC"/>
              </a:rPr>
              <a:t>尽管AIGC能力强大，但它缺乏对复杂业务逻辑的深层理解、对模糊需求的判断力以及应对突发异常的创造力</a:t>
            </a:r>
            <a:r>
              <a:rPr lang="en-US" sz="1200" dirty="0">
                <a:latin typeface="Noto Sans SC"/>
                <a:ea typeface="Noto Sans SC"/>
                <a:cs typeface="Noto Sans SC"/>
                <a:sym typeface="Noto Sans SC"/>
              </a:rPr>
              <a:t>。</a:t>
            </a:r>
            <a:endParaRPr lang="en-US" sz="825" dirty="0"/>
          </a:p>
        </p:txBody>
      </p:sp>
      <p:pic>
        <p:nvPicPr>
          <p:cNvPr id="5" name="Picture 6">
            <a:extLst>
              <a:ext uri="{FF2B5EF4-FFF2-40B4-BE49-F238E27FC236}">
                <a16:creationId xmlns:a16="http://schemas.microsoft.com/office/drawing/2014/main" id="{19D1F27D-76BA-4F75-BA81-CEFE481F17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4468" y="1430552"/>
            <a:ext cx="228600" cy="228600"/>
          </a:xfrm>
          <a:prstGeom prst="rect">
            <a:avLst/>
          </a:prstGeom>
        </p:spPr>
      </p:pic>
      <p:sp>
        <p:nvSpPr>
          <p:cNvPr id="6" name="AutoShape 7">
            <a:extLst>
              <a:ext uri="{FF2B5EF4-FFF2-40B4-BE49-F238E27FC236}">
                <a16:creationId xmlns:a16="http://schemas.microsoft.com/office/drawing/2014/main" id="{637B6578-C146-4A8F-8C68-7CECCCE60E0D}"/>
              </a:ext>
            </a:extLst>
          </p:cNvPr>
          <p:cNvSpPr/>
          <p:nvPr/>
        </p:nvSpPr>
        <p:spPr>
          <a:xfrm>
            <a:off x="1015468" y="1449602"/>
            <a:ext cx="7524750" cy="457200"/>
          </a:xfrm>
          <a:prstGeom prst="rect">
            <a:avLst/>
          </a:prstGeom>
          <a:noFill/>
          <a:ln w="12700" cap="flat" cmpd="sng">
            <a:noFill/>
            <a:prstDash val="solid"/>
            <a:round/>
          </a:ln>
        </p:spPr>
        <p:txBody>
          <a:bodyPr vert="horz" wrap="square" lIns="0" tIns="0" rIns="0" bIns="0" rtlCol="0" anchor="t" anchorCtr="0"/>
          <a:lstStyle/>
          <a:p>
            <a:pPr>
              <a:lnSpc>
                <a:spcPct val="125000"/>
              </a:lnSpc>
              <a:defRPr/>
            </a:pPr>
            <a:r>
              <a:rPr lang="en-US" sz="1200" dirty="0">
                <a:latin typeface="Noto Sans SC"/>
                <a:ea typeface="Noto Sans SC"/>
                <a:cs typeface="Noto Sans SC"/>
                <a:sym typeface="Noto Sans SC"/>
              </a:rPr>
              <a:t>机器负责“</a:t>
            </a:r>
            <a:r>
              <a:rPr lang="en-US" sz="1200" dirty="0" err="1">
                <a:latin typeface="Noto Sans SC"/>
                <a:ea typeface="Noto Sans SC"/>
                <a:cs typeface="Noto Sans SC"/>
                <a:sym typeface="Noto Sans SC"/>
              </a:rPr>
              <a:t>执行</a:t>
            </a:r>
            <a:r>
              <a:rPr lang="en-US" sz="1200" dirty="0">
                <a:latin typeface="Noto Sans SC"/>
                <a:ea typeface="Noto Sans SC"/>
                <a:cs typeface="Noto Sans SC"/>
                <a:sym typeface="Noto Sans SC"/>
              </a:rPr>
              <a:t>”，人类负责“</a:t>
            </a:r>
            <a:r>
              <a:rPr lang="en-US" sz="1200" dirty="0" err="1">
                <a:latin typeface="Noto Sans SC"/>
                <a:ea typeface="Noto Sans SC"/>
                <a:cs typeface="Noto Sans SC"/>
                <a:sym typeface="Noto Sans SC"/>
              </a:rPr>
              <a:t>思考</a:t>
            </a:r>
            <a:r>
              <a:rPr lang="en-US" sz="1200" dirty="0">
                <a:latin typeface="Noto Sans SC"/>
                <a:ea typeface="Noto Sans SC"/>
                <a:cs typeface="Noto Sans SC"/>
                <a:sym typeface="Noto Sans SC"/>
              </a:rPr>
              <a:t>”。</a:t>
            </a:r>
            <a:r>
              <a:rPr lang="en-US" sz="1200" dirty="0" err="1">
                <a:latin typeface="Noto Sans SC"/>
                <a:ea typeface="Noto Sans SC"/>
                <a:cs typeface="Noto Sans SC"/>
                <a:sym typeface="Noto Sans SC"/>
              </a:rPr>
              <a:t>高质量的自动化测试，是机器的精准执行与人的智慧判断的完美结合</a:t>
            </a:r>
            <a:r>
              <a:rPr lang="en-US" sz="1200" dirty="0">
                <a:latin typeface="Noto Sans SC"/>
                <a:ea typeface="Noto Sans SC"/>
                <a:cs typeface="Noto Sans SC"/>
                <a:sym typeface="Noto Sans SC"/>
              </a:rPr>
              <a:t>。</a:t>
            </a:r>
            <a:endParaRPr lang="en-US" sz="825" dirty="0"/>
          </a:p>
        </p:txBody>
      </p:sp>
      <p:pic>
        <p:nvPicPr>
          <p:cNvPr id="7" name="Picture 8">
            <a:extLst>
              <a:ext uri="{FF2B5EF4-FFF2-40B4-BE49-F238E27FC236}">
                <a16:creationId xmlns:a16="http://schemas.microsoft.com/office/drawing/2014/main" id="{71CF73F8-A1F0-4388-B99E-E06C00EB7218}"/>
              </a:ext>
            </a:extLst>
          </p:cNvPr>
          <p:cNvPicPr>
            <a:picLocks noChangeAspect="1"/>
          </p:cNvPicPr>
          <p:nvPr/>
        </p:nvPicPr>
        <p:blipFill>
          <a:blip r:embed="rId7"/>
          <a:srcRect t="38690" b="38690"/>
          <a:stretch>
            <a:fillRect/>
          </a:stretch>
        </p:blipFill>
        <p:spPr>
          <a:xfrm>
            <a:off x="539218" y="2443976"/>
            <a:ext cx="8001000" cy="1809750"/>
          </a:xfrm>
          <a:prstGeom prst="roundRect">
            <a:avLst>
              <a:gd name="adj" fmla="val 6315"/>
            </a:avLst>
          </a:prstGeom>
          <a:noFill/>
          <a:ln w="12700" cap="flat" cmpd="sng">
            <a:solidFill>
              <a:srgbClr val="00BFFF">
                <a:alpha val="100000"/>
              </a:srgbClr>
            </a:solidFill>
            <a:prstDash val="solid"/>
            <a:round/>
          </a:ln>
        </p:spPr>
      </p:pic>
    </p:spTree>
    <p:extLst>
      <p:ext uri="{BB962C8B-B14F-4D97-AF65-F5344CB8AC3E}">
        <p14:creationId xmlns:p14="http://schemas.microsoft.com/office/powerpoint/2010/main" val="1854595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endPar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02004" y="1198652"/>
            <a:ext cx="4424517" cy="1660727"/>
          </a:xfrm>
        </p:spPr>
        <p:txBody>
          <a:bodyPr/>
          <a:lstStyle/>
          <a:p>
            <a:r>
              <a:rPr lang="zh-CN" altLang="en-US" dirty="0"/>
              <a:t>实训练习</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469734" cy="395661"/>
          </a:xfrm>
        </p:spPr>
        <p:txBody>
          <a:bodyPr/>
          <a:lstStyle/>
          <a:p>
            <a:r>
              <a:rPr lang="en-US" altLang="zh-CN" dirty="0"/>
              <a:t>AIGC</a:t>
            </a:r>
            <a:r>
              <a:rPr lang="zh-CN" altLang="en-US" dirty="0"/>
              <a:t>辅助互联网产品项目管理与测试</a:t>
            </a:r>
          </a:p>
        </p:txBody>
      </p:sp>
      <p:sp>
        <p:nvSpPr>
          <p:cNvPr id="5" name="标题 1">
            <a:extLst>
              <a:ext uri="{FF2B5EF4-FFF2-40B4-BE49-F238E27FC236}">
                <a16:creationId xmlns:a16="http://schemas.microsoft.com/office/drawing/2014/main" id="{F15947F0-874B-4650-BCA8-8DE48E43536C}"/>
              </a:ext>
            </a:extLst>
          </p:cNvPr>
          <p:cNvSpPr txBox="1"/>
          <p:nvPr/>
        </p:nvSpPr>
        <p:spPr>
          <a:xfrm>
            <a:off x="5433934" y="2554518"/>
            <a:ext cx="3710066" cy="2588981"/>
          </a:xfrm>
          <a:custGeom>
            <a:avLst/>
            <a:gdLst>
              <a:gd name="connsiteX0" fmla="*/ 3347168 w 5926667"/>
              <a:gd name="connsiteY0" fmla="*/ 0 h 4135783"/>
              <a:gd name="connsiteX1" fmla="*/ 5878120 w 5926667"/>
              <a:gd name="connsiteY1" fmla="*/ 1156696 h 4135783"/>
              <a:gd name="connsiteX2" fmla="*/ 5926667 w 5926667"/>
              <a:gd name="connsiteY2" fmla="*/ 1216244 h 4135783"/>
              <a:gd name="connsiteX3" fmla="*/ 5926667 w 5926667"/>
              <a:gd name="connsiteY3" fmla="*/ 4135783 h 4135783"/>
              <a:gd name="connsiteX4" fmla="*/ 94558 w 5926667"/>
              <a:gd name="connsiteY4" fmla="*/ 4135783 h 4135783"/>
              <a:gd name="connsiteX5" fmla="*/ 85712 w 5926667"/>
              <a:gd name="connsiteY5" fmla="*/ 4103082 h 4135783"/>
              <a:gd name="connsiteX6" fmla="*/ 0 w 5926667"/>
              <a:gd name="connsiteY6" fmla="*/ 3347167 h 4135783"/>
              <a:gd name="connsiteX7" fmla="*/ 3347168 w 5926667"/>
              <a:gd name="connsiteY7" fmla="*/ 0 h 4135783"/>
            </a:gdLst>
            <a:ahLst/>
            <a:cxnLst/>
            <a:rect l="l" t="t" r="r" b="b"/>
            <a:pathLst>
              <a:path w="5926667" h="4135783">
                <a:moveTo>
                  <a:pt x="3347168" y="0"/>
                </a:moveTo>
                <a:cubicBezTo>
                  <a:pt x="4358116" y="0"/>
                  <a:pt x="5264385" y="448184"/>
                  <a:pt x="5878120" y="1156696"/>
                </a:cubicBezTo>
                <a:lnTo>
                  <a:pt x="5926667" y="1216244"/>
                </a:lnTo>
                <a:lnTo>
                  <a:pt x="5926667" y="4135783"/>
                </a:lnTo>
                <a:lnTo>
                  <a:pt x="94558" y="4135783"/>
                </a:lnTo>
                <a:lnTo>
                  <a:pt x="85712" y="4103082"/>
                </a:lnTo>
                <a:cubicBezTo>
                  <a:pt x="29636" y="3860162"/>
                  <a:pt x="0" y="3607126"/>
                  <a:pt x="0" y="3347167"/>
                </a:cubicBezTo>
                <a:cubicBezTo>
                  <a:pt x="0" y="1498577"/>
                  <a:pt x="1498578" y="0"/>
                  <a:pt x="3347168" y="0"/>
                </a:cubicBezTo>
                <a:close/>
              </a:path>
            </a:pathLst>
          </a:custGeom>
          <a:solidFill>
            <a:schemeClr val="accent2"/>
          </a:solidFill>
          <a:ln w="12700" cap="flat">
            <a:noFill/>
            <a:miter/>
          </a:ln>
          <a:effectLst>
            <a:outerShdw blurRad="428625" sx="102000" sy="102000" algn="ctr" rotWithShape="0">
              <a:srgbClr val="1B3698">
                <a:alpha val="14000"/>
              </a:srgbClr>
            </a:outerShdw>
          </a:effectLst>
        </p:spPr>
        <p:txBody>
          <a:bodyPr vert="horz" wrap="square" lIns="85725" tIns="42863" rIns="85725" bIns="42863"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pic>
        <p:nvPicPr>
          <p:cNvPr id="6" name="图片 5">
            <a:extLst>
              <a:ext uri="{FF2B5EF4-FFF2-40B4-BE49-F238E27FC236}">
                <a16:creationId xmlns:a16="http://schemas.microsoft.com/office/drawing/2014/main" id="{090A2ACC-0830-40CB-A020-4F0EF69A1A65}"/>
              </a:ext>
            </a:extLst>
          </p:cNvPr>
          <p:cNvPicPr>
            <a:picLocks noChangeAspect="1"/>
          </p:cNvPicPr>
          <p:nvPr/>
        </p:nvPicPr>
        <p:blipFill>
          <a:blip r:embed="rId3">
            <a:alphaModFix/>
          </a:blip>
          <a:srcRect t="15432" b="15432"/>
          <a:stretch>
            <a:fillRect/>
          </a:stretch>
        </p:blipFill>
        <p:spPr>
          <a:xfrm>
            <a:off x="5572098" y="2652456"/>
            <a:ext cx="3571901" cy="2491044"/>
          </a:xfrm>
          <a:custGeom>
            <a:avLst/>
            <a:gdLst>
              <a:gd name="connsiteX0" fmla="*/ 3110473 w 5705954"/>
              <a:gd name="connsiteY0" fmla="*/ 0 h 3979333"/>
              <a:gd name="connsiteX1" fmla="*/ 5689726 w 5705954"/>
              <a:gd name="connsiteY1" fmla="*/ 1371379 h 3979333"/>
              <a:gd name="connsiteX2" fmla="*/ 5705954 w 5705954"/>
              <a:gd name="connsiteY2" fmla="*/ 1398091 h 3979333"/>
              <a:gd name="connsiteX3" fmla="*/ 5705954 w 5705954"/>
              <a:gd name="connsiteY3" fmla="*/ 3979333 h 3979333"/>
              <a:gd name="connsiteX4" fmla="*/ 124666 w 5705954"/>
              <a:gd name="connsiteY4" fmla="*/ 3979333 h 3979333"/>
              <a:gd name="connsiteX5" fmla="*/ 79651 w 5705954"/>
              <a:gd name="connsiteY5" fmla="*/ 3812933 h 3979333"/>
              <a:gd name="connsiteX6" fmla="*/ 0 w 5705954"/>
              <a:gd name="connsiteY6" fmla="*/ 3110473 h 3979333"/>
              <a:gd name="connsiteX7" fmla="*/ 3110473 w 5705954"/>
              <a:gd name="connsiteY7" fmla="*/ 0 h 3979333"/>
            </a:gdLst>
            <a:ahLst/>
            <a:cxnLst/>
            <a:rect l="l" t="t" r="r" b="b"/>
            <a:pathLst>
              <a:path w="5705954" h="3979333">
                <a:moveTo>
                  <a:pt x="3110473" y="0"/>
                </a:moveTo>
                <a:cubicBezTo>
                  <a:pt x="4184140" y="0"/>
                  <a:pt x="5130753" y="543987"/>
                  <a:pt x="5689726" y="1371379"/>
                </a:cubicBezTo>
                <a:lnTo>
                  <a:pt x="5705954" y="1398091"/>
                </a:lnTo>
                <a:lnTo>
                  <a:pt x="5705954" y="3979333"/>
                </a:lnTo>
                <a:lnTo>
                  <a:pt x="124666" y="3979333"/>
                </a:lnTo>
                <a:lnTo>
                  <a:pt x="79651" y="3812933"/>
                </a:lnTo>
                <a:cubicBezTo>
                  <a:pt x="27540" y="3587191"/>
                  <a:pt x="0" y="3352048"/>
                  <a:pt x="0" y="3110473"/>
                </a:cubicBezTo>
                <a:cubicBezTo>
                  <a:pt x="0" y="1392606"/>
                  <a:pt x="1392606" y="0"/>
                  <a:pt x="3110473" y="0"/>
                </a:cubicBezTo>
                <a:close/>
              </a:path>
            </a:pathLst>
          </a:custGeom>
          <a:noFill/>
          <a:ln>
            <a:noFill/>
          </a:ln>
        </p:spPr>
      </p:pic>
    </p:spTree>
    <p:extLst>
      <p:ext uri="{BB962C8B-B14F-4D97-AF65-F5344CB8AC3E}">
        <p14:creationId xmlns:p14="http://schemas.microsoft.com/office/powerpoint/2010/main" val="1975754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实训背景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129444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在智慧校园建设持续推进的背景下，高校对于“数字化便捷服务”的需求日益增长。为提升新生入学体验和在校师生的日常导航效率，江苏信息职业技术学院拟开发一款“在线校园导航小程序”。该小程序集成校园地图、楼宇信息、路径规划、无障碍通道指引、周边设施推荐等功能，目标是为用户提供一站式的智慧出行体验。</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该项目涵盖完整的互联网产品开发与测试过程，包括前期项目计划制定、团队成员配备、任务拆解与里程碑设定、测试流程设计、缺陷管理及</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工具辅助生成甘特图与自动化测试脚本等核心环节。本实训旨在引导学生通过模拟项目团队实践互联网产品项目管理全流程，并掌握基于</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的新型项目管理与测试工具使用方法。</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a:ln w="12700">
                  <a:noFill/>
                </a:ln>
                <a:solidFill>
                  <a:srgbClr val="FFFFFF">
                    <a:alpha val="100000"/>
                  </a:srgbClr>
                </a:solidFill>
                <a:effectLst/>
                <a:uLnTx/>
                <a:uFillTx/>
                <a:latin typeface="OPPOSans H"/>
                <a:ea typeface="OPPOSans H"/>
                <a:cs typeface="OPPOSans H"/>
              </a:rPr>
              <a:t>01</a:t>
            </a: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2" name="标题 1"/>
          <p:cNvSpPr txBox="1"/>
          <p:nvPr/>
        </p:nvSpPr>
        <p:spPr>
          <a:xfrm>
            <a:off x="3799769" y="306162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实训要求</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标题 1"/>
          <p:cNvSpPr txBox="1"/>
          <p:nvPr/>
        </p:nvSpPr>
        <p:spPr>
          <a:xfrm>
            <a:off x="3644847" y="3405463"/>
            <a:ext cx="5229329" cy="136678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每组</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5</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人，模拟项目开发团队，分别担任产品经理、前端工程师、后端工程师、测试工程师与</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UI</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设计师角色；</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制定小程序的项目任务清单（</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WBS</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），输出阶段性里程碑计划，并使用</a:t>
            </a:r>
            <a:r>
              <a:rPr kumimoji="1" lang="en-US" altLang="zh-CN" sz="700" b="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Deepseek</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等</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工具辅助生成甘特图；</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设计测试用例，包括功能测试、接口测试、异常处理等，并用禅道等工具完成缺陷记录；</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使用</a:t>
            </a:r>
            <a:r>
              <a:rPr kumimoji="1" lang="en-US" altLang="zh-CN" sz="700" b="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Deepseek</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自动生成一段针对“用户路径查询”模块的自动化测试脚本，并验证可运行性；</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5.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提交实训报告（</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2000</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字以内），包含项目计划文档、甘特图截图、测试计划、用例示例、缺陷截图与脚本说明；完成小组汇报</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PPT</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8-10</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页），展示</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工具的应用过程与项目管理成果。</a:t>
            </a:r>
          </a:p>
        </p:txBody>
      </p:sp>
      <p:sp>
        <p:nvSpPr>
          <p:cNvPr id="14" name="标题 1"/>
          <p:cNvSpPr txBox="1"/>
          <p:nvPr/>
        </p:nvSpPr>
        <p:spPr>
          <a:xfrm>
            <a:off x="3350418" y="2951021"/>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5" name="标题 1"/>
          <p:cNvSpPr txBox="1"/>
          <p:nvPr/>
        </p:nvSpPr>
        <p:spPr>
          <a:xfrm>
            <a:off x="3365180" y="3002572"/>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02</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在线校园导航小程序的项目计划与测试实践</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0" i="0" u="none" strike="noStrike" kern="1200" cap="none" spc="0" normalizeH="0" baseline="0" noProof="0" dirty="0">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实训思路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3284177"/>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1000" b="1"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 </a:t>
            </a:r>
            <a:r>
              <a:rPr kumimoji="1" lang="zh-CN" altLang="en-US" sz="1000" b="1"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项目计划制订</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）通过</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WBS</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方法拆解开发任务，如地图加载、路径规划算法、用户定位、界面适配等；</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）使用</a:t>
            </a:r>
            <a:r>
              <a:rPr kumimoji="1" lang="en-US" altLang="zh-CN" sz="100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Deepseek</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输入任务描述，生成甘特图，输出包含开发时间、负责人、依赖关系的可视化计划图。</a:t>
            </a:r>
          </a:p>
          <a:p>
            <a:pPr>
              <a:lnSpc>
                <a:spcPct val="150000"/>
              </a:lnSpc>
              <a:defRPr/>
            </a:pPr>
            <a:r>
              <a:rPr kumimoji="1" lang="en-US" altLang="zh-CN"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2. </a:t>
            </a:r>
            <a:r>
              <a:rPr kumimoji="1" lang="zh-CN" altLang="en-US"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团队协作与角色分工</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）小组成员明确职责分工，各自提交工作日志，使用</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Tower</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或飞书项目协作看板跟踪进度；</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）模拟开展周例会，反馈进展并调整里程碑计划。</a:t>
            </a:r>
          </a:p>
          <a:p>
            <a:pPr>
              <a:lnSpc>
                <a:spcPct val="150000"/>
              </a:lnSpc>
              <a:defRPr/>
            </a:pPr>
            <a:r>
              <a:rPr kumimoji="1" lang="en-US" altLang="zh-CN"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3. </a:t>
            </a:r>
            <a:r>
              <a:rPr kumimoji="1" lang="zh-CN" altLang="en-US"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测试计划与执行</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）由测试工程师设计测试计划，编写包含边界值、异常路径的测试用例；</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）利用</a:t>
            </a:r>
            <a:r>
              <a:rPr kumimoji="1" lang="en-US" altLang="zh-CN" sz="100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Deepseek</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生成针对部分用例的自动化脚本，并在浏览器自动运行；</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）使用禅道记录缺陷，分类归档并提交修复验证。</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03</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在线校园导航小程序的项目计划与测试实践</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5021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spc="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a:solidFill>
                  <a:srgbClr val="FFFFFF">
                    <a:alpha val="100000"/>
                  </a:srgbClr>
                </a:solidFill>
                <a:latin typeface="Reeji-CloudHeiDa-GB" panose="02010800040101010101" pitchFamily="1" charset="-122"/>
                <a:ea typeface="Reeji-CloudHeiDa-GB" panose="02010800040101010101" pitchFamily="1" charset="-122"/>
              </a:rPr>
              <a:t>时间：20</a:t>
            </a:r>
            <a:r>
              <a:rPr lang="en-US" sz="999" kern="100" spc="0" dirty="0">
                <a:solidFill>
                  <a:srgbClr val="FFFFFF">
                    <a:alpha val="100000"/>
                  </a:srgbClr>
                </a:solidFill>
                <a:latin typeface="Reeji-CloudHeiDa-GB" panose="02010800040101010101" pitchFamily="1" charset="-122"/>
                <a:ea typeface="Reeji-CloudHeiDa-GB" panose="02010800040101010101" pitchFamily="1" charset="-122"/>
              </a:rPr>
              <a:t>26</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标题 37">
            <a:extLst>
              <a:ext uri="{FF2B5EF4-FFF2-40B4-BE49-F238E27FC236}">
                <a16:creationId xmlns:a16="http://schemas.microsoft.com/office/drawing/2014/main" id="{10B30616-93FA-4721-A402-F6533B74BB73}"/>
              </a:ext>
            </a:extLst>
          </p:cNvPr>
          <p:cNvSpPr>
            <a:spLocks noGrp="1"/>
          </p:cNvSpPr>
          <p:nvPr>
            <p:ph type="title"/>
          </p:nvPr>
        </p:nvSpPr>
        <p:spPr>
          <a:xfrm>
            <a:off x="1748831" y="1129659"/>
            <a:ext cx="4537669" cy="446300"/>
          </a:xfrm>
        </p:spPr>
        <p:txBody>
          <a:bodyPr>
            <a:normAutofit/>
          </a:bodyPr>
          <a:lstStyle/>
          <a:p>
            <a:r>
              <a:rPr lang="zh-CN" altLang="en-US" dirty="0"/>
              <a:t>使用</a:t>
            </a:r>
            <a:r>
              <a:rPr lang="en-US" altLang="zh-CN" dirty="0"/>
              <a:t>AIGC</a:t>
            </a:r>
            <a:r>
              <a:rPr lang="zh-CN" altLang="en-US" dirty="0"/>
              <a:t>辅助制作项目计划甘特图</a:t>
            </a:r>
          </a:p>
        </p:txBody>
      </p:sp>
      <p:sp>
        <p:nvSpPr>
          <p:cNvPr id="39" name="文本占位符 38">
            <a:extLst>
              <a:ext uri="{FF2B5EF4-FFF2-40B4-BE49-F238E27FC236}">
                <a16:creationId xmlns:a16="http://schemas.microsoft.com/office/drawing/2014/main" id="{D7DB335E-B35A-455C-BB5C-8D0F46C4E380}"/>
              </a:ext>
            </a:extLst>
          </p:cNvPr>
          <p:cNvSpPr>
            <a:spLocks noGrp="1"/>
          </p:cNvSpPr>
          <p:nvPr>
            <p:ph type="body" sz="quarter" idx="10"/>
          </p:nvPr>
        </p:nvSpPr>
        <p:spPr>
          <a:xfrm>
            <a:off x="1748831" y="2051996"/>
            <a:ext cx="6244549" cy="599764"/>
          </a:xfrm>
        </p:spPr>
        <p:txBody>
          <a:bodyPr>
            <a:normAutofit/>
          </a:bodyPr>
          <a:lstStyle/>
          <a:p>
            <a:r>
              <a:rPr lang="zh-CN" altLang="en-US" dirty="0"/>
              <a:t>使用</a:t>
            </a:r>
            <a:r>
              <a:rPr lang="en-US" altLang="zh-CN" dirty="0"/>
              <a:t>AIGC</a:t>
            </a:r>
            <a:r>
              <a:rPr lang="zh-CN" altLang="en-US" dirty="0"/>
              <a:t>辅助编写自动化测试脚本</a:t>
            </a:r>
          </a:p>
        </p:txBody>
      </p:sp>
      <p:pic>
        <p:nvPicPr>
          <p:cNvPr id="43" name="图片 42">
            <a:extLst>
              <a:ext uri="{FF2B5EF4-FFF2-40B4-BE49-F238E27FC236}">
                <a16:creationId xmlns:a16="http://schemas.microsoft.com/office/drawing/2014/main" id="{CF1219A2-28DB-4FC6-8879-A256FE663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071" y="0"/>
            <a:ext cx="2069609" cy="796003"/>
          </a:xfrm>
          <a:prstGeom prst="rect">
            <a:avLst/>
          </a:prstGeom>
        </p:spPr>
      </p:pic>
      <p:sp>
        <p:nvSpPr>
          <p:cNvPr id="4" name="矩形 3">
            <a:extLst>
              <a:ext uri="{FF2B5EF4-FFF2-40B4-BE49-F238E27FC236}">
                <a16:creationId xmlns:a16="http://schemas.microsoft.com/office/drawing/2014/main" id="{C4647EF1-70AC-459B-B79B-D609C004B90A}"/>
              </a:ext>
            </a:extLst>
          </p:cNvPr>
          <p:cNvSpPr/>
          <p:nvPr/>
        </p:nvSpPr>
        <p:spPr>
          <a:xfrm>
            <a:off x="1021080" y="2849880"/>
            <a:ext cx="4537669" cy="1524000"/>
          </a:xfrm>
          <a:prstGeom prst="rect">
            <a:avLst/>
          </a:prstGeom>
          <a:solidFill>
            <a:srgbClr val="EBEC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79539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lstStyle/>
          <a:p>
            <a:r>
              <a:rPr lang="zh-CN" altLang="en-US" dirty="0"/>
              <a:t>使用</a:t>
            </a:r>
            <a:r>
              <a:rPr lang="en-US" altLang="zh-CN" dirty="0"/>
              <a:t>AIGC</a:t>
            </a:r>
            <a:r>
              <a:rPr lang="zh-CN" altLang="en-US" dirty="0"/>
              <a:t>辅助制作项目计划甘特图</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辅助互联网产品项目管理与测试</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使用流程</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5370757" cy="367928"/>
          </a:xfrm>
        </p:spPr>
        <p:txBody>
          <a:bodyPr>
            <a:normAutofit fontScale="90000"/>
          </a:bodyPr>
          <a:lstStyle/>
          <a:p>
            <a:r>
              <a:rPr lang="zh-CN" altLang="en-US" dirty="0"/>
              <a:t>使用</a:t>
            </a:r>
            <a:r>
              <a:rPr lang="en-US" altLang="zh-CN" dirty="0"/>
              <a:t>AIGC</a:t>
            </a:r>
            <a:r>
              <a:rPr lang="zh-CN" altLang="en-US" dirty="0"/>
              <a:t>辅助制作项目计划甘特图</a:t>
            </a:r>
          </a:p>
        </p:txBody>
      </p:sp>
      <p:grpSp>
        <p:nvGrpSpPr>
          <p:cNvPr id="24" name="组合 23">
            <a:extLst>
              <a:ext uri="{FF2B5EF4-FFF2-40B4-BE49-F238E27FC236}">
                <a16:creationId xmlns:a16="http://schemas.microsoft.com/office/drawing/2014/main" id="{A6EBF76D-495C-4A96-B72F-4D5DAC136436}"/>
              </a:ext>
            </a:extLst>
          </p:cNvPr>
          <p:cNvGrpSpPr/>
          <p:nvPr/>
        </p:nvGrpSpPr>
        <p:grpSpPr>
          <a:xfrm>
            <a:off x="389683" y="769214"/>
            <a:ext cx="8143875" cy="4204213"/>
            <a:chOff x="1601223" y="742773"/>
            <a:chExt cx="10858500" cy="5605618"/>
          </a:xfrm>
        </p:grpSpPr>
        <p:sp>
          <p:nvSpPr>
            <p:cNvPr id="27" name="Title">
              <a:extLst>
                <a:ext uri="{FF2B5EF4-FFF2-40B4-BE49-F238E27FC236}">
                  <a16:creationId xmlns:a16="http://schemas.microsoft.com/office/drawing/2014/main" id="{8F6C1B08-D267-4CE3-AE6C-6FCB442A4355}"/>
                </a:ext>
              </a:extLst>
            </p:cNvPr>
            <p:cNvSpPr txBox="1"/>
            <p:nvPr/>
          </p:nvSpPr>
          <p:spPr>
            <a:xfrm>
              <a:off x="1601223" y="1130301"/>
              <a:ext cx="1930400" cy="5003800"/>
            </a:xfrm>
            <a:prstGeom prst="rect">
              <a:avLst/>
            </a:prstGeom>
            <a:noFill/>
            <a:ln>
              <a:noFill/>
            </a:ln>
          </p:spPr>
          <p:txBody>
            <a:bodyPr wrap="square" lIns="68580" tIns="34290" rIns="68580" bIns="34290" anchor="ctr" anchorCtr="0">
              <a:normAutofit/>
            </a:bodyPr>
            <a:lstStyle/>
            <a:p>
              <a:pPr>
                <a:buSzPct val="25000"/>
              </a:pPr>
              <a:r>
                <a:rPr lang="zh-CN" altLang="en-US" b="1" dirty="0">
                  <a:latin typeface="思源黑体 CN Bold" panose="020B0800000000000000" pitchFamily="34" charset="-122"/>
                  <a:ea typeface="思源黑体 CN Bold" panose="020B0800000000000000" pitchFamily="34" charset="-122"/>
                </a:rPr>
                <a:t>使用</a:t>
              </a:r>
              <a:r>
                <a:rPr lang="en-US" altLang="zh-CN" b="1" dirty="0">
                  <a:latin typeface="思源黑体 CN Bold" panose="020B0800000000000000" pitchFamily="34" charset="-122"/>
                  <a:ea typeface="思源黑体 CN Bold" panose="020B0800000000000000" pitchFamily="34" charset="-122"/>
                </a:rPr>
                <a:t>AIGC</a:t>
              </a:r>
              <a:r>
                <a:rPr lang="zh-CN" altLang="en-US" b="1" dirty="0">
                  <a:latin typeface="思源黑体 CN Bold" panose="020B0800000000000000" pitchFamily="34" charset="-122"/>
                  <a:ea typeface="思源黑体 CN Bold" panose="020B0800000000000000" pitchFamily="34" charset="-122"/>
                </a:rPr>
                <a:t>辅助制作项目计划甘特图</a:t>
              </a:r>
              <a:endParaRPr lang="en-US" altLang="zh-CN" b="1" dirty="0">
                <a:latin typeface="思源黑体 CN Bold" panose="020B0800000000000000" pitchFamily="34" charset="-122"/>
                <a:ea typeface="思源黑体 CN Bold" panose="020B0800000000000000" pitchFamily="34" charset="-122"/>
              </a:endParaRPr>
            </a:p>
          </p:txBody>
        </p:sp>
        <p:sp>
          <p:nvSpPr>
            <p:cNvPr id="28" name="íṩ1íḍe">
              <a:extLst>
                <a:ext uri="{FF2B5EF4-FFF2-40B4-BE49-F238E27FC236}">
                  <a16:creationId xmlns:a16="http://schemas.microsoft.com/office/drawing/2014/main" id="{3536FBBF-94CE-4869-AC39-2996FCDD1826}"/>
                </a:ext>
              </a:extLst>
            </p:cNvPr>
            <p:cNvSpPr/>
            <p:nvPr/>
          </p:nvSpPr>
          <p:spPr>
            <a:xfrm>
              <a:off x="6694094" y="1037954"/>
              <a:ext cx="614248" cy="4679989"/>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9" name="组合 28">
              <a:extLst>
                <a:ext uri="{FF2B5EF4-FFF2-40B4-BE49-F238E27FC236}">
                  <a16:creationId xmlns:a16="http://schemas.microsoft.com/office/drawing/2014/main" id="{F79E5D40-F32C-459C-AF05-040596056D14}"/>
                </a:ext>
              </a:extLst>
            </p:cNvPr>
            <p:cNvGrpSpPr/>
            <p:nvPr/>
          </p:nvGrpSpPr>
          <p:grpSpPr>
            <a:xfrm>
              <a:off x="3677247" y="742773"/>
              <a:ext cx="8782476" cy="5605618"/>
              <a:chOff x="3677247" y="742773"/>
              <a:chExt cx="8782476" cy="5605618"/>
            </a:xfrm>
          </p:grpSpPr>
          <p:sp>
            <p:nvSpPr>
              <p:cNvPr id="38" name="PictureMisc">
                <a:extLst>
                  <a:ext uri="{FF2B5EF4-FFF2-40B4-BE49-F238E27FC236}">
                    <a16:creationId xmlns:a16="http://schemas.microsoft.com/office/drawing/2014/main" id="{11F16ABA-C901-497E-9DCA-0CA4A25A8F05}"/>
                  </a:ext>
                </a:extLst>
              </p:cNvPr>
              <p:cNvSpPr/>
              <p:nvPr/>
            </p:nvSpPr>
            <p:spPr>
              <a:xfrm>
                <a:off x="3677247" y="2091840"/>
                <a:ext cx="3016847" cy="3016847"/>
              </a:xfrm>
              <a:prstGeom prst="ellipse">
                <a:avLst/>
              </a:prstGeom>
              <a:blipFill>
                <a:blip r:embed="rId3"/>
                <a:stretch>
                  <a:fillRect l="-37500" r="-37500"/>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39" name="Bullet1">
                <a:extLst>
                  <a:ext uri="{FF2B5EF4-FFF2-40B4-BE49-F238E27FC236}">
                    <a16:creationId xmlns:a16="http://schemas.microsoft.com/office/drawing/2014/main" id="{7076CC42-C474-43EB-AA82-4E29285CB376}"/>
                  </a:ext>
                </a:extLst>
              </p:cNvPr>
              <p:cNvSpPr txBox="1"/>
              <p:nvPr/>
            </p:nvSpPr>
            <p:spPr>
              <a:xfrm>
                <a:off x="8245986" y="742773"/>
                <a:ext cx="4213737" cy="412935"/>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输入项目基本信息</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40" name="Number1">
                <a:extLst>
                  <a:ext uri="{FF2B5EF4-FFF2-40B4-BE49-F238E27FC236}">
                    <a16:creationId xmlns:a16="http://schemas.microsoft.com/office/drawing/2014/main" id="{21A3EF70-12A1-499F-B008-0ECEDC8084D9}"/>
                  </a:ext>
                </a:extLst>
              </p:cNvPr>
              <p:cNvSpPr txBox="1"/>
              <p:nvPr/>
            </p:nvSpPr>
            <p:spPr>
              <a:xfrm>
                <a:off x="7326796" y="886920"/>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41" name="Text1">
                <a:extLst>
                  <a:ext uri="{FF2B5EF4-FFF2-40B4-BE49-F238E27FC236}">
                    <a16:creationId xmlns:a16="http://schemas.microsoft.com/office/drawing/2014/main" id="{FB8598BD-9ACA-43D4-90A9-77A7653F9329}"/>
                  </a:ext>
                </a:extLst>
              </p:cNvPr>
              <p:cNvSpPr/>
              <p:nvPr/>
            </p:nvSpPr>
            <p:spPr bwMode="auto">
              <a:xfrm>
                <a:off x="8245984" y="1169538"/>
                <a:ext cx="4213739" cy="114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项目经理在</a:t>
                </a:r>
                <a:r>
                  <a:rPr lang="en-US" altLang="zh-CN" sz="800" dirty="0" err="1">
                    <a:latin typeface="思源黑体 CN Normal" panose="020B0400000000000000" pitchFamily="34" charset="-122"/>
                    <a:ea typeface="思源黑体 CN Normal" panose="020B0400000000000000" pitchFamily="34" charset="-122"/>
                  </a:rPr>
                  <a:t>Deepseek</a:t>
                </a:r>
                <a:r>
                  <a:rPr lang="zh-CN" altLang="en-US" sz="800" dirty="0">
                    <a:latin typeface="思源黑体 CN Normal" panose="020B0400000000000000" pitchFamily="34" charset="-122"/>
                    <a:ea typeface="思源黑体 CN Normal" panose="020B0400000000000000" pitchFamily="34" charset="-122"/>
                  </a:rPr>
                  <a:t>中输入产品开发目标、主要里程碑节点（如需求分析、原型设计、开发、测试、上线）和团队成员情况。</a:t>
                </a:r>
                <a:r>
                  <a:rPr lang="en-US" altLang="zh-CN" sz="800" dirty="0">
                    <a:latin typeface="思源黑体 CN Normal" panose="020B0400000000000000" pitchFamily="34" charset="-122"/>
                    <a:ea typeface="思源黑体 CN Normal" panose="020B0400000000000000" pitchFamily="34" charset="-122"/>
                  </a:rPr>
                  <a:t>AIGC</a:t>
                </a:r>
                <a:r>
                  <a:rPr lang="zh-CN" altLang="en-US" sz="800" dirty="0">
                    <a:latin typeface="思源黑体 CN Normal" panose="020B0400000000000000" pitchFamily="34" charset="-122"/>
                    <a:ea typeface="思源黑体 CN Normal" panose="020B0400000000000000" pitchFamily="34" charset="-122"/>
                  </a:rPr>
                  <a:t>会基于大数据模型和行业实践，自动识别项目关键路径和可行性约束。</a:t>
                </a:r>
                <a:endParaRPr lang="en-US" altLang="zh-CN" sz="800" dirty="0">
                  <a:latin typeface="思源黑体 CN Normal" panose="020B0400000000000000" pitchFamily="34" charset="-122"/>
                  <a:ea typeface="思源黑体 CN Normal" panose="020B0400000000000000" pitchFamily="34" charset="-122"/>
                </a:endParaRPr>
              </a:p>
            </p:txBody>
          </p:sp>
          <p:sp>
            <p:nvSpPr>
              <p:cNvPr id="20" name="Bullet1">
                <a:extLst>
                  <a:ext uri="{FF2B5EF4-FFF2-40B4-BE49-F238E27FC236}">
                    <a16:creationId xmlns:a16="http://schemas.microsoft.com/office/drawing/2014/main" id="{902A10C4-63A2-42E4-86FC-1860D7A37F9B}"/>
                  </a:ext>
                </a:extLst>
              </p:cNvPr>
              <p:cNvSpPr txBox="1"/>
              <p:nvPr/>
            </p:nvSpPr>
            <p:spPr>
              <a:xfrm>
                <a:off x="8245986" y="5194488"/>
                <a:ext cx="4213737" cy="412935"/>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一键导出与协作共享</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21" name="Number1">
                <a:extLst>
                  <a:ext uri="{FF2B5EF4-FFF2-40B4-BE49-F238E27FC236}">
                    <a16:creationId xmlns:a16="http://schemas.microsoft.com/office/drawing/2014/main" id="{C114D2AE-1AD4-4211-8D54-B9685ADA6EEF}"/>
                  </a:ext>
                </a:extLst>
              </p:cNvPr>
              <p:cNvSpPr txBox="1"/>
              <p:nvPr/>
            </p:nvSpPr>
            <p:spPr>
              <a:xfrm>
                <a:off x="7326796" y="5338635"/>
                <a:ext cx="684803" cy="523220"/>
              </a:xfrm>
              <a:prstGeom prst="rect">
                <a:avLst/>
              </a:prstGeom>
              <a:noFill/>
            </p:spPr>
            <p:txBody>
              <a:bodyPr wrap="none" rtlCol="0">
                <a:normAutofit lnSpcReduction="10000"/>
              </a:bodyPr>
              <a:lstStyle/>
              <a:p>
                <a:r>
                  <a:rPr lang="en-US" altLang="zh-CN" sz="2100" b="1" i="1" dirty="0"/>
                  <a:t>4</a:t>
                </a:r>
                <a:endParaRPr lang="zh-CN" altLang="en-US" sz="2100" b="1" i="1" dirty="0"/>
              </a:p>
            </p:txBody>
          </p:sp>
          <p:sp>
            <p:nvSpPr>
              <p:cNvPr id="22" name="Text1">
                <a:extLst>
                  <a:ext uri="{FF2B5EF4-FFF2-40B4-BE49-F238E27FC236}">
                    <a16:creationId xmlns:a16="http://schemas.microsoft.com/office/drawing/2014/main" id="{FEBE8046-D306-4B20-B9D7-74C3370055F5}"/>
                  </a:ext>
                </a:extLst>
              </p:cNvPr>
              <p:cNvSpPr/>
              <p:nvPr/>
            </p:nvSpPr>
            <p:spPr bwMode="auto">
              <a:xfrm>
                <a:off x="8245984" y="5621255"/>
                <a:ext cx="4213739" cy="727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lnSpcReduction="100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完成的甘特图可一键导出为图片、</a:t>
                </a:r>
                <a:r>
                  <a:rPr lang="en-US" altLang="zh-CN" sz="900" dirty="0">
                    <a:latin typeface="思源黑体 CN Normal" panose="020B0400000000000000" pitchFamily="34" charset="-122"/>
                    <a:ea typeface="思源黑体 CN Normal" panose="020B0400000000000000" pitchFamily="34" charset="-122"/>
                  </a:rPr>
                  <a:t>PDF</a:t>
                </a:r>
                <a:r>
                  <a:rPr lang="zh-CN" altLang="en-US" sz="900" dirty="0">
                    <a:latin typeface="思源黑体 CN Normal" panose="020B0400000000000000" pitchFamily="34" charset="-122"/>
                    <a:ea typeface="思源黑体 CN Normal" panose="020B0400000000000000" pitchFamily="34" charset="-122"/>
                  </a:rPr>
                  <a:t>或与</a:t>
                </a:r>
                <a:r>
                  <a:rPr lang="en-US" altLang="zh-CN" sz="900" dirty="0">
                    <a:latin typeface="思源黑体 CN Normal" panose="020B0400000000000000" pitchFamily="34" charset="-122"/>
                    <a:ea typeface="思源黑体 CN Normal" panose="020B0400000000000000" pitchFamily="34" charset="-122"/>
                  </a:rPr>
                  <a:t>Jira</a:t>
                </a:r>
                <a:r>
                  <a:rPr lang="zh-CN" altLang="en-US" sz="900" dirty="0">
                    <a:latin typeface="思源黑体 CN Normal" panose="020B0400000000000000" pitchFamily="34" charset="-122"/>
                    <a:ea typeface="思源黑体 CN Normal" panose="020B0400000000000000" pitchFamily="34" charset="-122"/>
                  </a:rPr>
                  <a:t>、</a:t>
                </a:r>
                <a:r>
                  <a:rPr lang="en-US" altLang="zh-CN" sz="900" dirty="0">
                    <a:latin typeface="思源黑体 CN Normal" panose="020B0400000000000000" pitchFamily="34" charset="-122"/>
                    <a:ea typeface="思源黑体 CN Normal" panose="020B0400000000000000" pitchFamily="34" charset="-122"/>
                  </a:rPr>
                  <a:t>Tower</a:t>
                </a:r>
                <a:r>
                  <a:rPr lang="zh-CN" altLang="en-US" sz="900" dirty="0">
                    <a:latin typeface="思源黑体 CN Normal" panose="020B0400000000000000" pitchFamily="34" charset="-122"/>
                    <a:ea typeface="思源黑体 CN Normal" panose="020B0400000000000000" pitchFamily="34" charset="-122"/>
                  </a:rPr>
                  <a:t>、飞书等项目管理平台集成，便于团队成员同步、项目周会复盘或向高层管理者进行阶段性汇报。</a:t>
                </a:r>
                <a:endParaRPr lang="en-US" altLang="zh-CN" sz="900" dirty="0">
                  <a:latin typeface="思源黑体 CN Normal" panose="020B0400000000000000" pitchFamily="34" charset="-122"/>
                  <a:ea typeface="思源黑体 CN Normal" panose="020B0400000000000000" pitchFamily="34" charset="-122"/>
                </a:endParaRPr>
              </a:p>
            </p:txBody>
          </p:sp>
        </p:grpSp>
        <p:grpSp>
          <p:nvGrpSpPr>
            <p:cNvPr id="30" name="组合 29">
              <a:extLst>
                <a:ext uri="{FF2B5EF4-FFF2-40B4-BE49-F238E27FC236}">
                  <a16:creationId xmlns:a16="http://schemas.microsoft.com/office/drawing/2014/main" id="{A25FC7CB-3594-4076-B2DD-09FA41DF7DA2}"/>
                </a:ext>
              </a:extLst>
            </p:cNvPr>
            <p:cNvGrpSpPr/>
            <p:nvPr/>
          </p:nvGrpSpPr>
          <p:grpSpPr>
            <a:xfrm>
              <a:off x="7326796" y="1993517"/>
              <a:ext cx="5132927" cy="1577881"/>
              <a:chOff x="7326796" y="1993517"/>
              <a:chExt cx="5132927" cy="1577881"/>
            </a:xfrm>
          </p:grpSpPr>
          <p:sp>
            <p:nvSpPr>
              <p:cNvPr id="35" name="Bullet2">
                <a:extLst>
                  <a:ext uri="{FF2B5EF4-FFF2-40B4-BE49-F238E27FC236}">
                    <a16:creationId xmlns:a16="http://schemas.microsoft.com/office/drawing/2014/main" id="{9BA20B24-22CE-49D7-9DA8-1042FB43713F}"/>
                  </a:ext>
                </a:extLst>
              </p:cNvPr>
              <p:cNvSpPr txBox="1"/>
              <p:nvPr/>
            </p:nvSpPr>
            <p:spPr>
              <a:xfrm>
                <a:off x="8245985" y="1993517"/>
                <a:ext cx="4213738" cy="412933"/>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任务拆解与依赖分析</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36" name="Number2">
                <a:extLst>
                  <a:ext uri="{FF2B5EF4-FFF2-40B4-BE49-F238E27FC236}">
                    <a16:creationId xmlns:a16="http://schemas.microsoft.com/office/drawing/2014/main" id="{D2C23F00-D749-4E5D-BC96-E9407A7F1EF8}"/>
                  </a:ext>
                </a:extLst>
              </p:cNvPr>
              <p:cNvSpPr txBox="1"/>
              <p:nvPr/>
            </p:nvSpPr>
            <p:spPr>
              <a:xfrm>
                <a:off x="7326796" y="2137665"/>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37" name="Text2">
                <a:extLst>
                  <a:ext uri="{FF2B5EF4-FFF2-40B4-BE49-F238E27FC236}">
                    <a16:creationId xmlns:a16="http://schemas.microsoft.com/office/drawing/2014/main" id="{924C8445-1AFF-4191-B28F-0446DD977C0C}"/>
                  </a:ext>
                </a:extLst>
              </p:cNvPr>
              <p:cNvSpPr/>
              <p:nvPr/>
            </p:nvSpPr>
            <p:spPr bwMode="auto">
              <a:xfrm>
                <a:off x="8245984" y="2423305"/>
                <a:ext cx="4213739" cy="11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fontScale="925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en-US" altLang="zh-CN" sz="900" dirty="0" err="1">
                    <a:latin typeface="思源黑体 CN Normal" panose="020B0400000000000000" pitchFamily="34" charset="-122"/>
                    <a:ea typeface="思源黑体 CN Normal" panose="020B0400000000000000" pitchFamily="34" charset="-122"/>
                  </a:rPr>
                  <a:t>Deepseek</a:t>
                </a:r>
                <a:r>
                  <a:rPr lang="zh-CN" altLang="en-US" sz="900" dirty="0">
                    <a:latin typeface="思源黑体 CN Normal" panose="020B0400000000000000" pitchFamily="34" charset="-122"/>
                    <a:ea typeface="思源黑体 CN Normal" panose="020B0400000000000000" pitchFamily="34" charset="-122"/>
                  </a:rPr>
                  <a:t>自动梳理项目阶段，将大型任务分解为细致的工作包（如接口设计、代码开发、测试用例编写、上线前验收等），并根据历史项目数据智能推算每个子任务的标准工期和资源配置。对于有前后依赖的任务（如开发需在原型完成后开始，测试需在开发完成后启动），系统自动绘制任务关系线，生成清晰的时序链路。</a:t>
                </a:r>
                <a:endParaRPr lang="en-US" altLang="zh-CN" sz="900" dirty="0">
                  <a:latin typeface="思源黑体 CN Normal" panose="020B0400000000000000" pitchFamily="34" charset="-122"/>
                  <a:ea typeface="思源黑体 CN Normal" panose="020B0400000000000000" pitchFamily="34" charset="-122"/>
                </a:endParaRPr>
              </a:p>
            </p:txBody>
          </p:sp>
        </p:grpSp>
        <p:grpSp>
          <p:nvGrpSpPr>
            <p:cNvPr id="31" name="组合 30">
              <a:extLst>
                <a:ext uri="{FF2B5EF4-FFF2-40B4-BE49-F238E27FC236}">
                  <a16:creationId xmlns:a16="http://schemas.microsoft.com/office/drawing/2014/main" id="{E307B066-1B1B-4243-AB5E-029BA372E51E}"/>
                </a:ext>
              </a:extLst>
            </p:cNvPr>
            <p:cNvGrpSpPr/>
            <p:nvPr/>
          </p:nvGrpSpPr>
          <p:grpSpPr>
            <a:xfrm>
              <a:off x="7326796" y="3596659"/>
              <a:ext cx="5132927" cy="1579428"/>
              <a:chOff x="7326796" y="3596659"/>
              <a:chExt cx="5132927" cy="1579428"/>
            </a:xfrm>
          </p:grpSpPr>
          <p:sp>
            <p:nvSpPr>
              <p:cNvPr id="32" name="Bullet3">
                <a:extLst>
                  <a:ext uri="{FF2B5EF4-FFF2-40B4-BE49-F238E27FC236}">
                    <a16:creationId xmlns:a16="http://schemas.microsoft.com/office/drawing/2014/main" id="{12F1504D-17B7-43DF-B643-6A46F6FFDE33}"/>
                  </a:ext>
                </a:extLst>
              </p:cNvPr>
              <p:cNvSpPr txBox="1"/>
              <p:nvPr/>
            </p:nvSpPr>
            <p:spPr>
              <a:xfrm>
                <a:off x="8245985" y="3596659"/>
                <a:ext cx="4213738" cy="412935"/>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生成甘特图与动态调整</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33" name="Number3">
                <a:extLst>
                  <a:ext uri="{FF2B5EF4-FFF2-40B4-BE49-F238E27FC236}">
                    <a16:creationId xmlns:a16="http://schemas.microsoft.com/office/drawing/2014/main" id="{8EA238A2-27F5-4701-BC51-F1BDA1FB1B44}"/>
                  </a:ext>
                </a:extLst>
              </p:cNvPr>
              <p:cNvSpPr txBox="1"/>
              <p:nvPr/>
            </p:nvSpPr>
            <p:spPr>
              <a:xfrm>
                <a:off x="7326796" y="3740806"/>
                <a:ext cx="684803" cy="523220"/>
              </a:xfrm>
              <a:prstGeom prst="rect">
                <a:avLst/>
              </a:prstGeom>
              <a:noFill/>
            </p:spPr>
            <p:txBody>
              <a:bodyPr wrap="none" rtlCol="0">
                <a:normAutofit lnSpcReduction="10000"/>
              </a:bodyPr>
              <a:lstStyle/>
              <a:p>
                <a:r>
                  <a:rPr lang="en-US" altLang="zh-CN" sz="2100" b="1" i="1" dirty="0"/>
                  <a:t>3</a:t>
                </a:r>
                <a:endParaRPr lang="zh-CN" altLang="en-US" sz="2100" b="1" i="1" dirty="0"/>
              </a:p>
            </p:txBody>
          </p:sp>
          <p:sp>
            <p:nvSpPr>
              <p:cNvPr id="34" name="Text3">
                <a:extLst>
                  <a:ext uri="{FF2B5EF4-FFF2-40B4-BE49-F238E27FC236}">
                    <a16:creationId xmlns:a16="http://schemas.microsoft.com/office/drawing/2014/main" id="{A5B2B77E-DF3B-4C3F-881C-9CCF1B0B2076}"/>
                  </a:ext>
                </a:extLst>
              </p:cNvPr>
              <p:cNvSpPr/>
              <p:nvPr/>
            </p:nvSpPr>
            <p:spPr bwMode="auto">
              <a:xfrm>
                <a:off x="8245984" y="4027993"/>
                <a:ext cx="4213739" cy="114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用户确认任务拆分和时间节点后，</a:t>
                </a:r>
                <a:r>
                  <a:rPr lang="en-US" altLang="zh-CN" sz="800" dirty="0">
                    <a:latin typeface="思源黑体 CN Normal" panose="020B0400000000000000" pitchFamily="34" charset="-122"/>
                    <a:ea typeface="思源黑体 CN Normal" panose="020B0400000000000000" pitchFamily="34" charset="-122"/>
                  </a:rPr>
                  <a:t>AIGC</a:t>
                </a:r>
                <a:r>
                  <a:rPr lang="zh-CN" altLang="en-US" sz="800" dirty="0">
                    <a:latin typeface="思源黑体 CN Normal" panose="020B0400000000000000" pitchFamily="34" charset="-122"/>
                    <a:ea typeface="思源黑体 CN Normal" panose="020B0400000000000000" pitchFamily="34" charset="-122"/>
                  </a:rPr>
                  <a:t>即时生成可视化甘特图，展示每个任务的起止时间、持续时长、负责人以及任务间的前后依赖关系。甘特图支持动态调整，项目成员可以根据进度反馈，通过自然语言提示或数据输入，实时更新计划，</a:t>
                </a:r>
                <a:r>
                  <a:rPr lang="en-US" altLang="zh-CN" sz="800" dirty="0">
                    <a:latin typeface="思源黑体 CN Normal" panose="020B0400000000000000" pitchFamily="34" charset="-122"/>
                    <a:ea typeface="思源黑体 CN Normal" panose="020B0400000000000000" pitchFamily="34" charset="-122"/>
                  </a:rPr>
                  <a:t>AIGC</a:t>
                </a:r>
                <a:r>
                  <a:rPr lang="zh-CN" altLang="en-US" sz="800" dirty="0">
                    <a:latin typeface="思源黑体 CN Normal" panose="020B0400000000000000" pitchFamily="34" charset="-122"/>
                    <a:ea typeface="思源黑体 CN Normal" panose="020B0400000000000000" pitchFamily="34" charset="-122"/>
                  </a:rPr>
                  <a:t>会自动优化工期和资源调度，确保项目整体进度可控。</a:t>
                </a:r>
                <a:endParaRPr lang="en-US" altLang="zh-CN" sz="8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4260400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a:t>
            </a:r>
            <a:r>
              <a:rPr lang="en-US" altLang="zh-CN" dirty="0" err="1"/>
              <a:t>Deepseek</a:t>
            </a:r>
            <a:r>
              <a:rPr lang="en-US" altLang="zh-CN" dirty="0"/>
              <a:t> </a:t>
            </a:r>
            <a:r>
              <a:rPr lang="zh-CN" altLang="en-US" dirty="0"/>
              <a:t>工具生成校园导航小程序项目甘特图</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辅助制作项目计划甘特图</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indent="0">
              <a:lnSpc>
                <a:spcPct val="100000"/>
              </a:lnSpc>
              <a:spcBef>
                <a:spcPts val="375"/>
              </a:spcBef>
              <a:buNone/>
            </a:pPr>
            <a:endParaRPr lang="en-US" sz="1500" dirty="0"/>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indent="0" algn="just" fontAlgn="auto">
              <a:lnSpc>
                <a:spcPct val="150000"/>
              </a:lnSpc>
              <a:spcBef>
                <a:spcPts val="0"/>
              </a:spcBef>
              <a:spcAft>
                <a:spcPts val="600"/>
              </a:spcAft>
              <a:buNone/>
            </a:pP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某高校产品小组准备开发一款“校园导航小程序”，旨在帮助新生快速了解校园结构、查找教学楼、食堂、宿舍及热点打卡地。为确保开发周期合理、任务拆分清晰、资源配置高效，项目经理决定使用</a:t>
            </a:r>
            <a:r>
              <a:rPr lang="en-US" altLang="zh-CN" dirty="0" err="1">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Deepseek</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生成完整项目甘特图，提升项目可控性和团队协作效率。</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r>
              <a:rPr lang="zh-CN" altLang="en-US" sz="2400" spc="200" dirty="0">
                <a:solidFill>
                  <a:schemeClr val="bg1"/>
                </a:solidFill>
                <a:latin typeface="思源黑体 CN Bold" panose="020B0800000000000000" pitchFamily="34" charset="-122"/>
                <a:ea typeface="思源黑体 CN Bold" panose="020B0800000000000000" pitchFamily="34" charset="-122"/>
              </a:rPr>
              <a:t>任务情境</a:t>
            </a:r>
          </a:p>
        </p:txBody>
      </p:sp>
    </p:spTree>
    <p:extLst>
      <p:ext uri="{BB962C8B-B14F-4D97-AF65-F5344CB8AC3E}">
        <p14:creationId xmlns:p14="http://schemas.microsoft.com/office/powerpoint/2010/main" val="25657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 </a:t>
            </a:r>
            <a:r>
              <a:rPr lang="zh-CN" altLang="en-US" dirty="0"/>
              <a:t>工具生成校园导航小程序项目甘特图</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辅助制作项目计划甘特图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步骤一：登录</a:t>
            </a:r>
            <a:r>
              <a:rPr kumimoji="0" lang="en-US" altLang="zh-CN" sz="1400" b="0" i="0" u="none" strike="noStrike" kern="1200" cap="none" spc="0" normalizeH="0" baseline="0" noProof="0" dirty="0" err="1">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Deepseek</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官网，创建新项目</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开启“深度思考（</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R1</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）”功能。如图所示。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）让使用</a:t>
            </a:r>
            <a:r>
              <a:rPr lang="en-US" altLang="zh-CN" b="1" dirty="0" err="1"/>
              <a:t>Deepseek</a:t>
            </a:r>
            <a:r>
              <a:rPr lang="zh-CN" altLang="en-US" b="1" dirty="0"/>
              <a:t>生成甘特图</a:t>
            </a:r>
          </a:p>
        </p:txBody>
      </p:sp>
      <p:pic>
        <p:nvPicPr>
          <p:cNvPr id="13" name="图片 12">
            <a:extLst>
              <a:ext uri="{FF2B5EF4-FFF2-40B4-BE49-F238E27FC236}">
                <a16:creationId xmlns:a16="http://schemas.microsoft.com/office/drawing/2014/main" id="{B837A7BE-F942-45D2-8987-1D8C1FD555CE}"/>
              </a:ext>
            </a:extLst>
          </p:cNvPr>
          <p:cNvPicPr/>
          <p:nvPr/>
        </p:nvPicPr>
        <p:blipFill>
          <a:blip r:embed="rId3">
            <a:extLst>
              <a:ext uri="{28A0092B-C50C-407E-A947-70E740481C1C}">
                <a14:useLocalDpi xmlns:a14="http://schemas.microsoft.com/office/drawing/2010/main" val="0"/>
              </a:ext>
            </a:extLst>
          </a:blip>
          <a:srcRect/>
          <a:stretch/>
        </p:blipFill>
        <p:spPr>
          <a:xfrm>
            <a:off x="1879031" y="2033108"/>
            <a:ext cx="5385937" cy="2996092"/>
          </a:xfrm>
          <a:prstGeom prst="rect">
            <a:avLst/>
          </a:prstGeom>
        </p:spPr>
      </p:pic>
    </p:spTree>
    <p:extLst>
      <p:ext uri="{BB962C8B-B14F-4D97-AF65-F5344CB8AC3E}">
        <p14:creationId xmlns:p14="http://schemas.microsoft.com/office/powerpoint/2010/main" val="3526898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 </a:t>
            </a:r>
            <a:r>
              <a:rPr lang="zh-CN" altLang="en-US" dirty="0"/>
              <a:t>工具生成校园导航小程序项目甘特图</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辅助制作项目计划甘特图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a:t>
            </a:r>
            <a:r>
              <a:rPr lang="zh-CN" altLang="en-US" sz="1400" dirty="0">
                <a:solidFill>
                  <a:prstClr val="black"/>
                </a:solidFill>
                <a:latin typeface="思源黑体 CN Medium" panose="020B0600000000000000" pitchFamily="34" charset="-122"/>
                <a:ea typeface="思源黑体 CN Medium" panose="020B0600000000000000" pitchFamily="34" charset="-122"/>
                <a:cs typeface="+mn-ea"/>
              </a:rPr>
              <a:t>二</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：进行提问</a:t>
            </a:r>
            <a:r>
              <a:rPr lang="zh-CN" altLang="en-US" sz="1400" dirty="0">
                <a:solidFill>
                  <a:prstClr val="black"/>
                </a:solidFill>
                <a:latin typeface="思源黑体 CN Medium" panose="020B0600000000000000" pitchFamily="34" charset="-122"/>
                <a:ea typeface="思源黑体 CN Medium" panose="020B0600000000000000" pitchFamily="34" charset="-122"/>
                <a:cs typeface="+mn-ea"/>
              </a:rPr>
              <a:t>，获得结果</a:t>
            </a:r>
            <a:endPar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endParaRP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）让使用</a:t>
            </a:r>
            <a:r>
              <a:rPr lang="en-US" altLang="zh-CN" b="1" dirty="0" err="1"/>
              <a:t>Deepseek</a:t>
            </a:r>
            <a:r>
              <a:rPr lang="zh-CN" altLang="en-US" b="1" dirty="0"/>
              <a:t>生成甘特图</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我要开发一个校园导航小程序，项目包含“需求分析</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1</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周、原型设计</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2</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周、前后端开发同步进行</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4</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周、测试</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1</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周、上线</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1</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周”，请帮我生成项目甘特图。</a:t>
            </a:r>
            <a:r>
              <a:rPr kumimoji="0" lang="en-US" altLang="zh-CN" sz="1200" b="0" u="none" strike="noStrike" kern="1200" cap="none" spc="0" normalizeH="0" baseline="0" noProof="0" dirty="0" err="1">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Deepseek</a:t>
            </a:r>
            <a:r>
              <a:rPr kumimoji="0" lang="zh-CN" altLang="en-US" sz="1200" b="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的回答如下</a:t>
            </a:r>
          </a:p>
        </p:txBody>
      </p:sp>
      <p:pic>
        <p:nvPicPr>
          <p:cNvPr id="11" name="图片 10" descr="{9127D8BB-FDE1-4BB7-B9A2-31798D6079D1}">
            <a:extLst>
              <a:ext uri="{FF2B5EF4-FFF2-40B4-BE49-F238E27FC236}">
                <a16:creationId xmlns:a16="http://schemas.microsoft.com/office/drawing/2014/main" id="{A3804EB5-A7DA-4471-B5C2-E71CC7D691E3}"/>
              </a:ext>
            </a:extLst>
          </p:cNvPr>
          <p:cNvPicPr/>
          <p:nvPr/>
        </p:nvPicPr>
        <p:blipFill rotWithShape="1">
          <a:blip r:embed="rId3"/>
          <a:srcRect b="47151"/>
          <a:stretch/>
        </p:blipFill>
        <p:spPr>
          <a:xfrm>
            <a:off x="579863" y="2741833"/>
            <a:ext cx="3754244" cy="1861882"/>
          </a:xfrm>
          <a:prstGeom prst="rect">
            <a:avLst/>
          </a:prstGeom>
        </p:spPr>
      </p:pic>
      <p:pic>
        <p:nvPicPr>
          <p:cNvPr id="13" name="图片 12" descr="{9127D8BB-FDE1-4BB7-B9A2-31798D6079D1}">
            <a:extLst>
              <a:ext uri="{FF2B5EF4-FFF2-40B4-BE49-F238E27FC236}">
                <a16:creationId xmlns:a16="http://schemas.microsoft.com/office/drawing/2014/main" id="{E32AAC32-0045-4079-A040-05A3FD4D528A}"/>
              </a:ext>
            </a:extLst>
          </p:cNvPr>
          <p:cNvPicPr/>
          <p:nvPr/>
        </p:nvPicPr>
        <p:blipFill rotWithShape="1">
          <a:blip r:embed="rId3"/>
          <a:srcRect t="63416"/>
          <a:stretch/>
        </p:blipFill>
        <p:spPr>
          <a:xfrm>
            <a:off x="4433466" y="2744350"/>
            <a:ext cx="4392450" cy="1507982"/>
          </a:xfrm>
          <a:prstGeom prst="rect">
            <a:avLst/>
          </a:prstGeom>
        </p:spPr>
      </p:pic>
    </p:spTree>
    <p:extLst>
      <p:ext uri="{BB962C8B-B14F-4D97-AF65-F5344CB8AC3E}">
        <p14:creationId xmlns:p14="http://schemas.microsoft.com/office/powerpoint/2010/main" val="1853948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r>
              <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normAutofit/>
          </a:bodyPr>
          <a:lstStyle/>
          <a:p>
            <a:r>
              <a:rPr lang="zh-CN" altLang="en-US" dirty="0"/>
              <a:t>使用</a:t>
            </a:r>
            <a:r>
              <a:rPr lang="en-US" altLang="zh-CN" dirty="0"/>
              <a:t>AIGC</a:t>
            </a:r>
            <a:r>
              <a:rPr lang="zh-CN" altLang="en-US" dirty="0"/>
              <a:t>辅助编写自动化测试脚本</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辅助互联网产品项目管理与测试</a:t>
            </a:r>
          </a:p>
        </p:txBody>
      </p:sp>
    </p:spTree>
    <p:extLst>
      <p:ext uri="{BB962C8B-B14F-4D97-AF65-F5344CB8AC3E}">
        <p14:creationId xmlns:p14="http://schemas.microsoft.com/office/powerpoint/2010/main" val="4058191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7033001" cy="367928"/>
          </a:xfrm>
        </p:spPr>
        <p:txBody>
          <a:bodyPr>
            <a:normAutofit fontScale="90000"/>
          </a:bodyPr>
          <a:lstStyle/>
          <a:p>
            <a:r>
              <a:rPr lang="zh-CN" altLang="en-US" dirty="0"/>
              <a:t>使用</a:t>
            </a:r>
            <a:r>
              <a:rPr lang="en-US" altLang="zh-CN" dirty="0"/>
              <a:t>AIGC</a:t>
            </a:r>
            <a:r>
              <a:rPr lang="zh-CN" altLang="en-US" dirty="0"/>
              <a:t>辅助编写自动化测试脚本</a:t>
            </a:r>
          </a:p>
        </p:txBody>
      </p:sp>
      <p:grpSp>
        <p:nvGrpSpPr>
          <p:cNvPr id="20" name="组合 19">
            <a:extLst>
              <a:ext uri="{FF2B5EF4-FFF2-40B4-BE49-F238E27FC236}">
                <a16:creationId xmlns:a16="http://schemas.microsoft.com/office/drawing/2014/main" id="{399B0216-EDCE-4C5B-84AB-5CCC67BD846F}"/>
              </a:ext>
            </a:extLst>
          </p:cNvPr>
          <p:cNvGrpSpPr/>
          <p:nvPr/>
        </p:nvGrpSpPr>
        <p:grpSpPr>
          <a:xfrm>
            <a:off x="435004" y="884102"/>
            <a:ext cx="8204171" cy="3893522"/>
            <a:chOff x="1882352" y="1178802"/>
            <a:chExt cx="10938895" cy="5191363"/>
          </a:xfrm>
        </p:grpSpPr>
        <p:sp>
          <p:nvSpPr>
            <p:cNvPr id="21" name="Title">
              <a:extLst>
                <a:ext uri="{FF2B5EF4-FFF2-40B4-BE49-F238E27FC236}">
                  <a16:creationId xmlns:a16="http://schemas.microsoft.com/office/drawing/2014/main" id="{3E095450-F368-41FC-881C-545F8F1912B7}"/>
                </a:ext>
              </a:extLst>
            </p:cNvPr>
            <p:cNvSpPr txBox="1"/>
            <p:nvPr/>
          </p:nvSpPr>
          <p:spPr>
            <a:xfrm>
              <a:off x="1882352" y="1322949"/>
              <a:ext cx="1714500" cy="5003800"/>
            </a:xfrm>
            <a:prstGeom prst="rect">
              <a:avLst/>
            </a:prstGeom>
            <a:noFill/>
            <a:ln>
              <a:noFill/>
            </a:ln>
          </p:spPr>
          <p:txBody>
            <a:bodyPr wrap="square" lIns="68580" tIns="34290" rIns="68580" bIns="34290" anchor="ctr" anchorCtr="0">
              <a:normAutofit/>
            </a:bodyPr>
            <a:lstStyle/>
            <a:p>
              <a:pPr>
                <a:buSzPct val="25000"/>
              </a:pPr>
              <a:r>
                <a:rPr lang="zh-CN" altLang="en-US" b="1" dirty="0">
                  <a:latin typeface="思源黑体 CN Bold" panose="020B0800000000000000" pitchFamily="34" charset="-122"/>
                  <a:ea typeface="思源黑体 CN Bold" panose="020B0800000000000000" pitchFamily="34" charset="-122"/>
                </a:rPr>
                <a:t>自动化测试脚本的类型</a:t>
              </a:r>
              <a:endParaRPr lang="en-US" altLang="zh-CN" b="1" dirty="0">
                <a:latin typeface="思源黑体 CN Bold" panose="020B0800000000000000" pitchFamily="34" charset="-122"/>
                <a:ea typeface="思源黑体 CN Bold" panose="020B0800000000000000" pitchFamily="34" charset="-122"/>
              </a:endParaRPr>
            </a:p>
          </p:txBody>
        </p:sp>
        <p:sp>
          <p:nvSpPr>
            <p:cNvPr id="22" name="íṩ1íḍe">
              <a:extLst>
                <a:ext uri="{FF2B5EF4-FFF2-40B4-BE49-F238E27FC236}">
                  <a16:creationId xmlns:a16="http://schemas.microsoft.com/office/drawing/2014/main" id="{71BE08FF-5518-4D14-9DB7-F0E18F32EECB}"/>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3" name="组合 22">
              <a:extLst>
                <a:ext uri="{FF2B5EF4-FFF2-40B4-BE49-F238E27FC236}">
                  <a16:creationId xmlns:a16="http://schemas.microsoft.com/office/drawing/2014/main" id="{3E27080D-0915-477A-82AB-3CD19E52BB29}"/>
                </a:ext>
              </a:extLst>
            </p:cNvPr>
            <p:cNvGrpSpPr/>
            <p:nvPr/>
          </p:nvGrpSpPr>
          <p:grpSpPr>
            <a:xfrm>
              <a:off x="3677247" y="1178802"/>
              <a:ext cx="9144000" cy="3929885"/>
              <a:chOff x="3677247" y="1178802"/>
              <a:chExt cx="9144000" cy="3929885"/>
            </a:xfrm>
          </p:grpSpPr>
          <p:sp>
            <p:nvSpPr>
              <p:cNvPr id="52" name="PictureMisc">
                <a:extLst>
                  <a:ext uri="{FF2B5EF4-FFF2-40B4-BE49-F238E27FC236}">
                    <a16:creationId xmlns:a16="http://schemas.microsoft.com/office/drawing/2014/main" id="{D08AAB10-5033-45CA-862C-42EAD0BE1186}"/>
                  </a:ext>
                </a:extLst>
              </p:cNvPr>
              <p:cNvSpPr/>
              <p:nvPr/>
            </p:nvSpPr>
            <p:spPr>
              <a:xfrm>
                <a:off x="3677247" y="2091840"/>
                <a:ext cx="3016847" cy="3016847"/>
              </a:xfrm>
              <a:prstGeom prst="ellipse">
                <a:avLst/>
              </a:prstGeom>
              <a:blipFill>
                <a:blip r:embed="rId3"/>
                <a:stretch>
                  <a:fillRect l="-37511" r="-37511"/>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53" name="Bullet1">
                <a:extLst>
                  <a:ext uri="{FF2B5EF4-FFF2-40B4-BE49-F238E27FC236}">
                    <a16:creationId xmlns:a16="http://schemas.microsoft.com/office/drawing/2014/main" id="{7CA029BA-67CC-4378-BF91-040B9540B403}"/>
                  </a:ext>
                </a:extLst>
              </p:cNvPr>
              <p:cNvSpPr txBox="1"/>
              <p:nvPr/>
            </p:nvSpPr>
            <p:spPr>
              <a:xfrm>
                <a:off x="8245986" y="1178802"/>
                <a:ext cx="4575261" cy="412935"/>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单元测试脚本</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4" name="Number1">
                <a:extLst>
                  <a:ext uri="{FF2B5EF4-FFF2-40B4-BE49-F238E27FC236}">
                    <a16:creationId xmlns:a16="http://schemas.microsoft.com/office/drawing/2014/main" id="{43B7A4D3-DD09-4C2D-AE07-373A95E2FD71}"/>
                  </a:ext>
                </a:extLst>
              </p:cNvPr>
              <p:cNvSpPr txBox="1"/>
              <p:nvPr/>
            </p:nvSpPr>
            <p:spPr>
              <a:xfrm>
                <a:off x="7326796" y="1322948"/>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55" name="Text1">
                <a:extLst>
                  <a:ext uri="{FF2B5EF4-FFF2-40B4-BE49-F238E27FC236}">
                    <a16:creationId xmlns:a16="http://schemas.microsoft.com/office/drawing/2014/main" id="{447C25CB-0E9C-4D0A-9168-E90D89186BD4}"/>
                  </a:ext>
                </a:extLst>
              </p:cNvPr>
              <p:cNvSpPr/>
              <p:nvPr/>
            </p:nvSpPr>
            <p:spPr bwMode="auto">
              <a:xfrm>
                <a:off x="8245984" y="1605569"/>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1000" dirty="0">
                    <a:latin typeface="思源黑体 CN Normal" panose="020B0400000000000000" pitchFamily="34" charset="-122"/>
                    <a:ea typeface="思源黑体 CN Normal" panose="020B0400000000000000" pitchFamily="34" charset="-122"/>
                  </a:rPr>
                  <a:t>对代码最小功能单元进行验证，常用框架如</a:t>
                </a:r>
                <a:r>
                  <a:rPr lang="en-US" altLang="zh-CN" sz="1000" dirty="0">
                    <a:latin typeface="思源黑体 CN Normal" panose="020B0400000000000000" pitchFamily="34" charset="-122"/>
                    <a:ea typeface="思源黑体 CN Normal" panose="020B0400000000000000" pitchFamily="34" charset="-122"/>
                  </a:rPr>
                  <a:t>Python</a:t>
                </a:r>
                <a:r>
                  <a:rPr lang="zh-CN" altLang="en-US" sz="1000" dirty="0">
                    <a:latin typeface="思源黑体 CN Normal" panose="020B0400000000000000" pitchFamily="34" charset="-122"/>
                    <a:ea typeface="思源黑体 CN Normal" panose="020B0400000000000000" pitchFamily="34" charset="-122"/>
                  </a:rPr>
                  <a:t>的</a:t>
                </a:r>
                <a:r>
                  <a:rPr lang="en-US" altLang="zh-CN" sz="1000" dirty="0" err="1">
                    <a:latin typeface="思源黑体 CN Normal" panose="020B0400000000000000" pitchFamily="34" charset="-122"/>
                    <a:ea typeface="思源黑体 CN Normal" panose="020B0400000000000000" pitchFamily="34" charset="-122"/>
                  </a:rPr>
                  <a:t>unittest</a:t>
                </a:r>
                <a:r>
                  <a:rPr lang="zh-CN" altLang="en-US" sz="1000" dirty="0">
                    <a:latin typeface="思源黑体 CN Normal" panose="020B0400000000000000" pitchFamily="34" charset="-122"/>
                    <a:ea typeface="思源黑体 CN Normal" panose="020B0400000000000000" pitchFamily="34" charset="-122"/>
                  </a:rPr>
                  <a:t>、</a:t>
                </a:r>
                <a:r>
                  <a:rPr lang="en-US" altLang="zh-CN" sz="1000" dirty="0">
                    <a:latin typeface="思源黑体 CN Normal" panose="020B0400000000000000" pitchFamily="34" charset="-122"/>
                    <a:ea typeface="思源黑体 CN Normal" panose="020B0400000000000000" pitchFamily="34" charset="-122"/>
                  </a:rPr>
                  <a:t>Java</a:t>
                </a:r>
                <a:r>
                  <a:rPr lang="zh-CN" altLang="en-US" sz="1000" dirty="0">
                    <a:latin typeface="思源黑体 CN Normal" panose="020B0400000000000000" pitchFamily="34" charset="-122"/>
                    <a:ea typeface="思源黑体 CN Normal" panose="020B0400000000000000" pitchFamily="34" charset="-122"/>
                  </a:rPr>
                  <a:t>的</a:t>
                </a:r>
                <a:r>
                  <a:rPr lang="en-US" altLang="zh-CN" sz="1000" dirty="0">
                    <a:latin typeface="思源黑体 CN Normal" panose="020B0400000000000000" pitchFamily="34" charset="-122"/>
                    <a:ea typeface="思源黑体 CN Normal" panose="020B0400000000000000" pitchFamily="34" charset="-122"/>
                  </a:rPr>
                  <a:t>JUnit</a:t>
                </a:r>
                <a:r>
                  <a:rPr lang="zh-CN" altLang="en-US" sz="1000" dirty="0">
                    <a:latin typeface="思源黑体 CN Normal" panose="020B0400000000000000" pitchFamily="34" charset="-122"/>
                    <a:ea typeface="思源黑体 CN Normal" panose="020B0400000000000000" pitchFamily="34" charset="-122"/>
                  </a:rPr>
                  <a:t>。</a:t>
                </a:r>
                <a:endParaRPr lang="en-US" altLang="zh-CN" sz="1000" dirty="0">
                  <a:latin typeface="思源黑体 CN Normal" panose="020B0400000000000000" pitchFamily="34" charset="-122"/>
                  <a:ea typeface="思源黑体 CN Normal" panose="020B0400000000000000" pitchFamily="34" charset="-122"/>
                </a:endParaRPr>
              </a:p>
            </p:txBody>
          </p:sp>
        </p:grpSp>
        <p:grpSp>
          <p:nvGrpSpPr>
            <p:cNvPr id="25" name="组合 24">
              <a:extLst>
                <a:ext uri="{FF2B5EF4-FFF2-40B4-BE49-F238E27FC236}">
                  <a16:creationId xmlns:a16="http://schemas.microsoft.com/office/drawing/2014/main" id="{09D172B7-4C40-4ED9-BC71-7FF160922116}"/>
                </a:ext>
              </a:extLst>
            </p:cNvPr>
            <p:cNvGrpSpPr/>
            <p:nvPr/>
          </p:nvGrpSpPr>
          <p:grpSpPr>
            <a:xfrm>
              <a:off x="7326796" y="2531259"/>
              <a:ext cx="5494451" cy="1355476"/>
              <a:chOff x="7326796" y="2531259"/>
              <a:chExt cx="5494451" cy="1355476"/>
            </a:xfrm>
          </p:grpSpPr>
          <p:sp>
            <p:nvSpPr>
              <p:cNvPr id="49" name="Bullet2">
                <a:extLst>
                  <a:ext uri="{FF2B5EF4-FFF2-40B4-BE49-F238E27FC236}">
                    <a16:creationId xmlns:a16="http://schemas.microsoft.com/office/drawing/2014/main" id="{6E3EDD88-F2FF-4861-A31A-036B101760E6}"/>
                  </a:ext>
                </a:extLst>
              </p:cNvPr>
              <p:cNvSpPr txBox="1"/>
              <p:nvPr/>
            </p:nvSpPr>
            <p:spPr>
              <a:xfrm>
                <a:off x="8245985" y="2531259"/>
                <a:ext cx="4575262" cy="412933"/>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接口测试脚本</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0" name="Number2">
                <a:extLst>
                  <a:ext uri="{FF2B5EF4-FFF2-40B4-BE49-F238E27FC236}">
                    <a16:creationId xmlns:a16="http://schemas.microsoft.com/office/drawing/2014/main" id="{926FF1B4-0632-482E-8721-E01FF503C0B0}"/>
                  </a:ext>
                </a:extLst>
              </p:cNvPr>
              <p:cNvSpPr txBox="1"/>
              <p:nvPr/>
            </p:nvSpPr>
            <p:spPr>
              <a:xfrm>
                <a:off x="7326796" y="2675405"/>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51" name="Text2">
                <a:extLst>
                  <a:ext uri="{FF2B5EF4-FFF2-40B4-BE49-F238E27FC236}">
                    <a16:creationId xmlns:a16="http://schemas.microsoft.com/office/drawing/2014/main" id="{F5FC528B-82C7-4FDE-B4AF-DDDD62849624}"/>
                  </a:ext>
                </a:extLst>
              </p:cNvPr>
              <p:cNvSpPr/>
              <p:nvPr/>
            </p:nvSpPr>
            <p:spPr bwMode="auto">
              <a:xfrm>
                <a:off x="8245984" y="2961044"/>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1000" dirty="0">
                    <a:latin typeface="思源黑体 CN Normal" panose="020B0400000000000000" pitchFamily="34" charset="-122"/>
                    <a:ea typeface="思源黑体 CN Normal" panose="020B0400000000000000" pitchFamily="34" charset="-122"/>
                  </a:rPr>
                  <a:t>针对后端</a:t>
                </a:r>
                <a:r>
                  <a:rPr lang="en-US" altLang="zh-CN" sz="1000" dirty="0">
                    <a:latin typeface="思源黑体 CN Normal" panose="020B0400000000000000" pitchFamily="34" charset="-122"/>
                    <a:ea typeface="思源黑体 CN Normal" panose="020B0400000000000000" pitchFamily="34" charset="-122"/>
                  </a:rPr>
                  <a:t>API</a:t>
                </a:r>
                <a:r>
                  <a:rPr lang="zh-CN" altLang="en-US" sz="1000" dirty="0">
                    <a:latin typeface="思源黑体 CN Normal" panose="020B0400000000000000" pitchFamily="34" charset="-122"/>
                    <a:ea typeface="思源黑体 CN Normal" panose="020B0400000000000000" pitchFamily="34" charset="-122"/>
                  </a:rPr>
                  <a:t>或服务接口进行自动化验证，常用工具如</a:t>
                </a:r>
                <a:r>
                  <a:rPr lang="en-US" altLang="zh-CN" sz="1000" dirty="0">
                    <a:latin typeface="思源黑体 CN Normal" panose="020B0400000000000000" pitchFamily="34" charset="-122"/>
                    <a:ea typeface="思源黑体 CN Normal" panose="020B0400000000000000" pitchFamily="34" charset="-122"/>
                  </a:rPr>
                  <a:t>Postman</a:t>
                </a:r>
                <a:r>
                  <a:rPr lang="zh-CN" altLang="en-US" sz="1000" dirty="0">
                    <a:latin typeface="思源黑体 CN Normal" panose="020B0400000000000000" pitchFamily="34" charset="-122"/>
                    <a:ea typeface="思源黑体 CN Normal" panose="020B0400000000000000" pitchFamily="34" charset="-122"/>
                  </a:rPr>
                  <a:t>、</a:t>
                </a:r>
                <a:r>
                  <a:rPr lang="en-US" altLang="zh-CN" sz="1000" dirty="0">
                    <a:latin typeface="思源黑体 CN Normal" panose="020B0400000000000000" pitchFamily="34" charset="-122"/>
                    <a:ea typeface="思源黑体 CN Normal" panose="020B0400000000000000" pitchFamily="34" charset="-122"/>
                  </a:rPr>
                  <a:t>Rest Assured</a:t>
                </a:r>
                <a:r>
                  <a:rPr lang="zh-CN" altLang="en-US" sz="1000" dirty="0">
                    <a:latin typeface="思源黑体 CN Normal" panose="020B0400000000000000" pitchFamily="34" charset="-122"/>
                    <a:ea typeface="思源黑体 CN Normal" panose="020B0400000000000000" pitchFamily="34" charset="-122"/>
                  </a:rPr>
                  <a:t>。</a:t>
                </a:r>
                <a:endParaRPr lang="en-US" altLang="zh-CN" sz="1000" dirty="0">
                  <a:latin typeface="思源黑体 CN Normal" panose="020B0400000000000000" pitchFamily="34" charset="-122"/>
                  <a:ea typeface="思源黑体 CN Normal" panose="020B0400000000000000" pitchFamily="34" charset="-122"/>
                </a:endParaRPr>
              </a:p>
            </p:txBody>
          </p:sp>
        </p:grpSp>
        <p:grpSp>
          <p:nvGrpSpPr>
            <p:cNvPr id="26" name="组合 25">
              <a:extLst>
                <a:ext uri="{FF2B5EF4-FFF2-40B4-BE49-F238E27FC236}">
                  <a16:creationId xmlns:a16="http://schemas.microsoft.com/office/drawing/2014/main" id="{74A1CFF4-92A8-4939-BC46-B2D9B5EBFCB9}"/>
                </a:ext>
              </a:extLst>
            </p:cNvPr>
            <p:cNvGrpSpPr/>
            <p:nvPr/>
          </p:nvGrpSpPr>
          <p:grpSpPr>
            <a:xfrm>
              <a:off x="7326796" y="3815136"/>
              <a:ext cx="5494451" cy="1357024"/>
              <a:chOff x="7326796" y="3815136"/>
              <a:chExt cx="5494451" cy="1357024"/>
            </a:xfrm>
          </p:grpSpPr>
          <p:sp>
            <p:nvSpPr>
              <p:cNvPr id="46" name="Bullet3">
                <a:extLst>
                  <a:ext uri="{FF2B5EF4-FFF2-40B4-BE49-F238E27FC236}">
                    <a16:creationId xmlns:a16="http://schemas.microsoft.com/office/drawing/2014/main" id="{B7209963-8CC5-48B3-92CF-0B9D8C44A8BB}"/>
                  </a:ext>
                </a:extLst>
              </p:cNvPr>
              <p:cNvSpPr txBox="1"/>
              <p:nvPr/>
            </p:nvSpPr>
            <p:spPr>
              <a:xfrm>
                <a:off x="8245985" y="3815136"/>
                <a:ext cx="4575262" cy="412933"/>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en-US" altLang="zh-CN"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UI</a:t>
                </a:r>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自动化脚本</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47" name="Number3">
                <a:extLst>
                  <a:ext uri="{FF2B5EF4-FFF2-40B4-BE49-F238E27FC236}">
                    <a16:creationId xmlns:a16="http://schemas.microsoft.com/office/drawing/2014/main" id="{2783A828-42A7-4266-ADE6-11DA60539F1B}"/>
                  </a:ext>
                </a:extLst>
              </p:cNvPr>
              <p:cNvSpPr txBox="1"/>
              <p:nvPr/>
            </p:nvSpPr>
            <p:spPr>
              <a:xfrm>
                <a:off x="7326796" y="3959282"/>
                <a:ext cx="684803" cy="523220"/>
              </a:xfrm>
              <a:prstGeom prst="rect">
                <a:avLst/>
              </a:prstGeom>
              <a:noFill/>
            </p:spPr>
            <p:txBody>
              <a:bodyPr wrap="none" rtlCol="0">
                <a:normAutofit lnSpcReduction="10000"/>
              </a:bodyPr>
              <a:lstStyle/>
              <a:p>
                <a:r>
                  <a:rPr lang="en-US" altLang="zh-CN" sz="2100" b="1" i="1" dirty="0"/>
                  <a:t>3</a:t>
                </a:r>
                <a:endParaRPr lang="zh-CN" altLang="en-US" sz="2100" b="1" i="1" dirty="0"/>
              </a:p>
            </p:txBody>
          </p:sp>
          <p:sp>
            <p:nvSpPr>
              <p:cNvPr id="48" name="Text3">
                <a:extLst>
                  <a:ext uri="{FF2B5EF4-FFF2-40B4-BE49-F238E27FC236}">
                    <a16:creationId xmlns:a16="http://schemas.microsoft.com/office/drawing/2014/main" id="{2A390A34-18E8-44BC-94D9-6C02A500D13E}"/>
                  </a:ext>
                </a:extLst>
              </p:cNvPr>
              <p:cNvSpPr/>
              <p:nvPr/>
            </p:nvSpPr>
            <p:spPr bwMode="auto">
              <a:xfrm>
                <a:off x="8245984" y="4246469"/>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1000" dirty="0">
                    <a:latin typeface="思源黑体 CN Normal" panose="020B0400000000000000" pitchFamily="34" charset="-122"/>
                    <a:ea typeface="思源黑体 CN Normal" panose="020B0400000000000000" pitchFamily="34" charset="-122"/>
                  </a:rPr>
                  <a:t>模拟用户在前端页面上的真实操作，常用工具如</a:t>
                </a:r>
                <a:r>
                  <a:rPr lang="en-US" altLang="zh-CN" sz="1000" dirty="0">
                    <a:latin typeface="思源黑体 CN Normal" panose="020B0400000000000000" pitchFamily="34" charset="-122"/>
                    <a:ea typeface="思源黑体 CN Normal" panose="020B0400000000000000" pitchFamily="34" charset="-122"/>
                  </a:rPr>
                  <a:t>Selenium</a:t>
                </a:r>
                <a:r>
                  <a:rPr lang="zh-CN" altLang="en-US" sz="1000" dirty="0">
                    <a:latin typeface="思源黑体 CN Normal" panose="020B0400000000000000" pitchFamily="34" charset="-122"/>
                    <a:ea typeface="思源黑体 CN Normal" panose="020B0400000000000000" pitchFamily="34" charset="-122"/>
                  </a:rPr>
                  <a:t>、</a:t>
                </a:r>
                <a:r>
                  <a:rPr lang="en-US" altLang="zh-CN" sz="1000" dirty="0">
                    <a:latin typeface="思源黑体 CN Normal" panose="020B0400000000000000" pitchFamily="34" charset="-122"/>
                    <a:ea typeface="思源黑体 CN Normal" panose="020B0400000000000000" pitchFamily="34" charset="-122"/>
                  </a:rPr>
                  <a:t>Cypress</a:t>
                </a:r>
                <a:r>
                  <a:rPr lang="zh-CN" altLang="en-US" sz="1000" dirty="0">
                    <a:latin typeface="思源黑体 CN Normal" panose="020B0400000000000000" pitchFamily="34" charset="-122"/>
                    <a:ea typeface="思源黑体 CN Normal" panose="020B0400000000000000" pitchFamily="34" charset="-122"/>
                  </a:rPr>
                  <a:t>。</a:t>
                </a:r>
                <a:endParaRPr lang="en-US" altLang="zh-CN" sz="1000" dirty="0">
                  <a:latin typeface="思源黑体 CN Normal" panose="020B0400000000000000" pitchFamily="34" charset="-122"/>
                  <a:ea typeface="思源黑体 CN Normal" panose="020B0400000000000000" pitchFamily="34" charset="-122"/>
                </a:endParaRPr>
              </a:p>
            </p:txBody>
          </p:sp>
        </p:grpSp>
        <p:grpSp>
          <p:nvGrpSpPr>
            <p:cNvPr id="42" name="组合 41">
              <a:extLst>
                <a:ext uri="{FF2B5EF4-FFF2-40B4-BE49-F238E27FC236}">
                  <a16:creationId xmlns:a16="http://schemas.microsoft.com/office/drawing/2014/main" id="{AD6F1D7F-379B-491E-8F22-32C2D6DCB5B5}"/>
                </a:ext>
              </a:extLst>
            </p:cNvPr>
            <p:cNvGrpSpPr/>
            <p:nvPr/>
          </p:nvGrpSpPr>
          <p:grpSpPr>
            <a:xfrm>
              <a:off x="7326796" y="5019003"/>
              <a:ext cx="5494451" cy="1351162"/>
              <a:chOff x="7326796" y="5019003"/>
              <a:chExt cx="5494451" cy="1351162"/>
            </a:xfrm>
          </p:grpSpPr>
          <p:sp>
            <p:nvSpPr>
              <p:cNvPr id="43" name="Bullet4">
                <a:extLst>
                  <a:ext uri="{FF2B5EF4-FFF2-40B4-BE49-F238E27FC236}">
                    <a16:creationId xmlns:a16="http://schemas.microsoft.com/office/drawing/2014/main" id="{A10BEE56-22F9-4FB0-8498-DD1C8C9424AE}"/>
                  </a:ext>
                </a:extLst>
              </p:cNvPr>
              <p:cNvSpPr txBox="1"/>
              <p:nvPr/>
            </p:nvSpPr>
            <p:spPr>
              <a:xfrm>
                <a:off x="8245985" y="5019003"/>
                <a:ext cx="4575262" cy="412935"/>
              </a:xfrm>
              <a:prstGeom prst="roundRect">
                <a:avLst>
                  <a:gd name="adj" fmla="val 50000"/>
                </a:avLst>
              </a:prstGeom>
              <a:solidFill>
                <a:schemeClr val="accent2"/>
              </a:solidFill>
              <a:ln w="12700" cap="rnd">
                <a:noFill/>
                <a:prstDash val="solid"/>
                <a:round/>
                <a:headEnd/>
                <a:tailE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性能测试脚本</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44" name="Number4">
                <a:extLst>
                  <a:ext uri="{FF2B5EF4-FFF2-40B4-BE49-F238E27FC236}">
                    <a16:creationId xmlns:a16="http://schemas.microsoft.com/office/drawing/2014/main" id="{A346AE7E-5C9E-4960-A0CB-9508AEF4A710}"/>
                  </a:ext>
                </a:extLst>
              </p:cNvPr>
              <p:cNvSpPr txBox="1"/>
              <p:nvPr/>
            </p:nvSpPr>
            <p:spPr>
              <a:xfrm>
                <a:off x="7326796" y="5163149"/>
                <a:ext cx="684803" cy="523220"/>
              </a:xfrm>
              <a:prstGeom prst="rect">
                <a:avLst/>
              </a:prstGeom>
              <a:noFill/>
            </p:spPr>
            <p:txBody>
              <a:bodyPr wrap="none" rtlCol="0">
                <a:normAutofit lnSpcReduction="10000"/>
              </a:bodyPr>
              <a:lstStyle/>
              <a:p>
                <a:r>
                  <a:rPr lang="en-US" altLang="zh-CN" sz="2100" b="1" i="1" dirty="0"/>
                  <a:t>4</a:t>
                </a:r>
                <a:endParaRPr lang="zh-CN" altLang="en-US" sz="2100" b="1" i="1" dirty="0"/>
              </a:p>
            </p:txBody>
          </p:sp>
          <p:sp>
            <p:nvSpPr>
              <p:cNvPr id="45" name="Text4">
                <a:extLst>
                  <a:ext uri="{FF2B5EF4-FFF2-40B4-BE49-F238E27FC236}">
                    <a16:creationId xmlns:a16="http://schemas.microsoft.com/office/drawing/2014/main" id="{9C3D6218-C414-4920-9786-73FCBE4E2B7A}"/>
                  </a:ext>
                </a:extLst>
              </p:cNvPr>
              <p:cNvSpPr/>
              <p:nvPr/>
            </p:nvSpPr>
            <p:spPr bwMode="auto">
              <a:xfrm>
                <a:off x="8245984" y="5444474"/>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1000" dirty="0">
                    <a:effectLst/>
                    <a:latin typeface="思源黑体 CN Normal" panose="020B0400000000000000" pitchFamily="34" charset="-122"/>
                    <a:ea typeface="思源黑体 CN Normal" panose="020B0400000000000000" pitchFamily="34" charset="-122"/>
                    <a:cs typeface="Times New Roman" panose="02020603050405020304" pitchFamily="18" charset="0"/>
                  </a:rPr>
                  <a:t>用于评估系统的并发处理能力与响应速度，常用工具如</a:t>
                </a:r>
                <a:r>
                  <a:rPr lang="en-US" altLang="zh-CN" sz="1000" dirty="0">
                    <a:effectLst/>
                    <a:latin typeface="思源黑体 CN Normal" panose="020B0400000000000000" pitchFamily="34" charset="-122"/>
                    <a:ea typeface="思源黑体 CN Normal" panose="020B0400000000000000" pitchFamily="34" charset="-122"/>
                    <a:cs typeface="Times New Roman" panose="02020603050405020304" pitchFamily="18" charset="0"/>
                  </a:rPr>
                  <a:t>JMeter</a:t>
                </a:r>
                <a:r>
                  <a:rPr lang="zh-CN" altLang="en-US" sz="1000" dirty="0">
                    <a:effectLst/>
                    <a:latin typeface="思源黑体 CN Normal" panose="020B0400000000000000" pitchFamily="34" charset="-122"/>
                    <a:ea typeface="思源黑体 CN Normal" panose="020B0400000000000000" pitchFamily="34" charset="-122"/>
                    <a:cs typeface="Times New Roman" panose="02020603050405020304" pitchFamily="18" charset="0"/>
                  </a:rPr>
                  <a:t>、</a:t>
                </a:r>
                <a:r>
                  <a:rPr lang="en-US" altLang="zh-CN" sz="1000" dirty="0">
                    <a:effectLst/>
                    <a:latin typeface="思源黑体 CN Normal" panose="020B0400000000000000" pitchFamily="34" charset="-122"/>
                    <a:ea typeface="思源黑体 CN Normal" panose="020B0400000000000000" pitchFamily="34" charset="-122"/>
                    <a:cs typeface="Times New Roman" panose="02020603050405020304" pitchFamily="18" charset="0"/>
                  </a:rPr>
                  <a:t>Locust</a:t>
                </a:r>
                <a:r>
                  <a:rPr lang="zh-CN" altLang="en-US" sz="1000" dirty="0">
                    <a:effectLst/>
                    <a:latin typeface="思源黑体 CN Normal" panose="020B0400000000000000" pitchFamily="34" charset="-122"/>
                    <a:ea typeface="思源黑体 CN Normal" panose="020B0400000000000000" pitchFamily="34" charset="-122"/>
                    <a:cs typeface="Times New Roman" panose="02020603050405020304" pitchFamily="18" charset="0"/>
                  </a:rPr>
                  <a:t>。</a:t>
                </a:r>
                <a:endParaRPr lang="en-US" altLang="zh-CN" sz="10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28075255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682</TotalTime>
  <Words>3466</Words>
  <Application>Microsoft Office PowerPoint</Application>
  <DocSecurity>0</DocSecurity>
  <PresentationFormat>全屏显示(16:9)</PresentationFormat>
  <Paragraphs>226</Paragraphs>
  <Slides>17</Slides>
  <Notes>14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17</vt:i4>
      </vt:variant>
    </vt:vector>
  </HeadingPairs>
  <TitlesOfParts>
    <vt:vector size="36" baseType="lpstr">
      <vt:lpstr>CKT Kuaile Bold</vt:lpstr>
      <vt:lpstr>GEETYPE-XinGothicGB-W4</vt:lpstr>
      <vt:lpstr>GEETYPE-XinGothicGB-W7</vt:lpstr>
      <vt:lpstr>Noto Sans SC</vt:lpstr>
      <vt:lpstr>OPPOSans H</vt:lpstr>
      <vt:lpstr>Reeji-CloudHeiDa-GB</vt:lpstr>
      <vt:lpstr>Source Han Sans CN Bold</vt:lpstr>
      <vt:lpstr>等线</vt:lpstr>
      <vt:lpstr>思源黑体 CN Bold</vt:lpstr>
      <vt:lpstr>思源黑体 CN Medium</vt:lpstr>
      <vt:lpstr>思源黑体 CN Normal</vt:lpstr>
      <vt:lpstr>思源黑体 CN Regular</vt:lpstr>
      <vt:lpstr>思源宋体 CN Heavy</vt:lpstr>
      <vt:lpstr>思源宋体 CN Light</vt:lpstr>
      <vt:lpstr>思源宋体 CN SemiBold</vt:lpstr>
      <vt:lpstr>Arial</vt:lpstr>
      <vt:lpstr>Calibri</vt:lpstr>
      <vt:lpstr>Wingdings</vt:lpstr>
      <vt:lpstr>unioffice Theme</vt:lpstr>
      <vt:lpstr>PowerPoint 演示文稿</vt:lpstr>
      <vt:lpstr>使用AIGC辅助制作项目计划甘特图</vt:lpstr>
      <vt:lpstr>使用AIGC辅助制作项目计划甘特图</vt:lpstr>
      <vt:lpstr>使用AIGC辅助制作项目计划甘特图</vt:lpstr>
      <vt:lpstr>使用AIGC辅助制作项目计划甘特图</vt:lpstr>
      <vt:lpstr>使用AIGC辅助制作项目计划甘特图</vt:lpstr>
      <vt:lpstr>使用AIGC辅助制作项目计划甘特图</vt:lpstr>
      <vt:lpstr>使用AIGC辅助编写自动化测试脚本</vt:lpstr>
      <vt:lpstr>使用AIGC辅助编写自动化测试脚本</vt:lpstr>
      <vt:lpstr>使用AIGC辅助编写自动化测试脚本</vt:lpstr>
      <vt:lpstr>使用AIGC辅助编写自动化测试脚本</vt:lpstr>
      <vt:lpstr>使用AIGC辅助编写自动化测试脚本</vt:lpstr>
      <vt:lpstr>核心洞察：为何高质量测试离不开人？【课程思政】</vt:lpstr>
      <vt:lpstr>实训练习</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77</cp:revision>
  <dcterms:modified xsi:type="dcterms:W3CDTF">2026-01-15T02:44:00Z</dcterms:modified>
</cp:coreProperties>
</file>