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370" r:id="rId5"/>
    <p:sldId id="372" r:id="rId6"/>
    <p:sldId id="373" r:id="rId7"/>
    <p:sldId id="371" r:id="rId8"/>
    <p:sldId id="374" r:id="rId9"/>
    <p:sldId id="376" r:id="rId10"/>
    <p:sldId id="377" r:id="rId11"/>
    <p:sldId id="369" r:id="rId12"/>
    <p:sldId id="366" r:id="rId13"/>
    <p:sldId id="379" r:id="rId14"/>
    <p:sldId id="380" r:id="rId15"/>
    <p:sldId id="275" r:id="rId16"/>
  </p:sldIdLst>
  <p:sldSz cx="9144000" cy="5143500" type="screen16x9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 varScale="1">
        <p:scale>
          <a:sx n="105" d="100"/>
          <a:sy n="105" d="100"/>
        </p:scale>
        <p:origin x="1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069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4281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122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1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9801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101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7492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2387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1400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0395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18" Type="http://schemas.openxmlformats.org/officeDocument/2006/relationships/image" Target="../media/image11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17" Type="http://schemas.openxmlformats.org/officeDocument/2006/relationships/image" Target="../media/image11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12.pn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5" Type="http://schemas.openxmlformats.org/officeDocument/2006/relationships/image" Target="../media/image111.png"/><Relationship Id="rId10" Type="http://schemas.openxmlformats.org/officeDocument/2006/relationships/image" Target="../media/image106.png"/><Relationship Id="rId19" Type="http://schemas.openxmlformats.org/officeDocument/2006/relationships/image" Target="../media/image115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123.png"/><Relationship Id="rId21" Type="http://schemas.openxmlformats.org/officeDocument/2006/relationships/image" Target="../media/image1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124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1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7-2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项目基准规划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1C424008-8D6B-4812-A280-41BA50233B80}"/>
              </a:ext>
            </a:extLst>
          </p:cNvPr>
          <p:cNvSpPr txBox="1"/>
          <p:nvPr/>
        </p:nvSpPr>
        <p:spPr>
          <a:xfrm>
            <a:off x="3998482" y="1406670"/>
            <a:ext cx="457233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28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互联网产品项目管理与测试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校园导航小程序实训任务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项目任务清单与里程碑设定</a:t>
            </a:r>
          </a:p>
        </p:txBody>
      </p:sp>
      <p:grpSp>
        <p:nvGrpSpPr>
          <p:cNvPr id="4" name="object 2">
            <a:extLst>
              <a:ext uri="{FF2B5EF4-FFF2-40B4-BE49-F238E27FC236}">
                <a16:creationId xmlns:a16="http://schemas.microsoft.com/office/drawing/2014/main" id="{2AB33559-0AE9-49A6-9F75-03843320F1C5}"/>
              </a:ext>
            </a:extLst>
          </p:cNvPr>
          <p:cNvGrpSpPr/>
          <p:nvPr/>
        </p:nvGrpSpPr>
        <p:grpSpPr>
          <a:xfrm>
            <a:off x="571946" y="1258282"/>
            <a:ext cx="8007668" cy="1573054"/>
            <a:chOff x="762595" y="1677709"/>
            <a:chExt cx="10676890" cy="2097405"/>
          </a:xfrm>
        </p:grpSpPr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781608AE-A3C8-453F-9DE8-1CBB07E61D2D}"/>
                </a:ext>
              </a:extLst>
            </p:cNvPr>
            <p:cNvSpPr/>
            <p:nvPr/>
          </p:nvSpPr>
          <p:spPr>
            <a:xfrm>
              <a:off x="762595" y="1677709"/>
              <a:ext cx="10676890" cy="2097405"/>
            </a:xfrm>
            <a:custGeom>
              <a:avLst/>
              <a:gdLst/>
              <a:ahLst/>
              <a:cxnLst/>
              <a:rect l="l" t="t" r="r" b="b"/>
              <a:pathLst>
                <a:path w="10676890" h="2097404">
                  <a:moveTo>
                    <a:pt x="10523815" y="2097137"/>
                  </a:moveTo>
                  <a:lnTo>
                    <a:pt x="152519" y="2097137"/>
                  </a:lnTo>
                  <a:lnTo>
                    <a:pt x="145026" y="2096953"/>
                  </a:lnTo>
                  <a:lnTo>
                    <a:pt x="101145" y="2088225"/>
                  </a:lnTo>
                  <a:lnTo>
                    <a:pt x="61655" y="2067117"/>
                  </a:lnTo>
                  <a:lnTo>
                    <a:pt x="30019" y="2035481"/>
                  </a:lnTo>
                  <a:lnTo>
                    <a:pt x="8911" y="1995991"/>
                  </a:lnTo>
                  <a:lnTo>
                    <a:pt x="183" y="1952111"/>
                  </a:lnTo>
                  <a:lnTo>
                    <a:pt x="0" y="1944618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10523815" y="0"/>
                  </a:lnTo>
                  <a:lnTo>
                    <a:pt x="10568089" y="6565"/>
                  </a:lnTo>
                  <a:lnTo>
                    <a:pt x="10608548" y="25704"/>
                  </a:lnTo>
                  <a:lnTo>
                    <a:pt x="10641714" y="55760"/>
                  </a:lnTo>
                  <a:lnTo>
                    <a:pt x="10664724" y="94152"/>
                  </a:lnTo>
                  <a:lnTo>
                    <a:pt x="10675601" y="137569"/>
                  </a:lnTo>
                  <a:lnTo>
                    <a:pt x="10676334" y="152519"/>
                  </a:lnTo>
                  <a:lnTo>
                    <a:pt x="10676334" y="1944618"/>
                  </a:lnTo>
                  <a:lnTo>
                    <a:pt x="10669767" y="1988892"/>
                  </a:lnTo>
                  <a:lnTo>
                    <a:pt x="10650630" y="2029353"/>
                  </a:lnTo>
                  <a:lnTo>
                    <a:pt x="10620572" y="2062518"/>
                  </a:lnTo>
                  <a:lnTo>
                    <a:pt x="10582181" y="2085527"/>
                  </a:lnTo>
                  <a:lnTo>
                    <a:pt x="10538764" y="2096404"/>
                  </a:lnTo>
                  <a:lnTo>
                    <a:pt x="10523815" y="20971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DAD98EF1-C54D-426E-B641-53B71DC82483}"/>
                </a:ext>
              </a:extLst>
            </p:cNvPr>
            <p:cNvSpPr/>
            <p:nvPr/>
          </p:nvSpPr>
          <p:spPr>
            <a:xfrm>
              <a:off x="4346793" y="2011345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3" y="331918"/>
                  </a:lnTo>
                  <a:lnTo>
                    <a:pt x="32129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6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79" y="92644"/>
                  </a:lnTo>
                  <a:lnTo>
                    <a:pt x="373089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89" y="245991"/>
                  </a:lnTo>
                  <a:lnTo>
                    <a:pt x="354179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5">
              <a:extLst>
                <a:ext uri="{FF2B5EF4-FFF2-40B4-BE49-F238E27FC236}">
                  <a16:creationId xmlns:a16="http://schemas.microsoft.com/office/drawing/2014/main" id="{040922E1-3D50-42AA-812B-0683F413400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32585" y="2068539"/>
              <a:ext cx="209713" cy="266908"/>
            </a:xfrm>
            <a:prstGeom prst="rect">
              <a:avLst/>
            </a:prstGeom>
          </p:spPr>
        </p:pic>
      </p:grpSp>
      <p:sp>
        <p:nvSpPr>
          <p:cNvPr id="10" name="object 6">
            <a:extLst>
              <a:ext uri="{FF2B5EF4-FFF2-40B4-BE49-F238E27FC236}">
                <a16:creationId xmlns:a16="http://schemas.microsoft.com/office/drawing/2014/main" id="{017FED6E-D954-4262-8263-ADC1156A7A7E}"/>
              </a:ext>
            </a:extLst>
          </p:cNvPr>
          <p:cNvSpPr txBox="1"/>
          <p:nvPr/>
        </p:nvSpPr>
        <p:spPr>
          <a:xfrm>
            <a:off x="3250570" y="1527581"/>
            <a:ext cx="5052536" cy="725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实训背景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773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本项目旨在开发一款“校园导航小程序”，核心功能包含</a:t>
            </a:r>
            <a:r>
              <a:rPr sz="1050" b="1" kern="0" dirty="0">
                <a:solidFill>
                  <a:srgbClr val="2562EB"/>
                </a:solidFill>
                <a:latin typeface="微软雅黑"/>
                <a:cs typeface="微软雅黑"/>
              </a:rPr>
              <a:t>路径指引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与</a:t>
            </a:r>
            <a:r>
              <a:rPr sz="1050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热门地点打</a:t>
            </a:r>
            <a:r>
              <a:rPr sz="1050" b="1" kern="0" dirty="0">
                <a:solidFill>
                  <a:srgbClr val="2562EB"/>
                </a:solidFill>
                <a:latin typeface="微软雅黑"/>
                <a:cs typeface="微软雅黑"/>
              </a:rPr>
              <a:t>卡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。通过实际开发，帮助新生快速熟悉校园环境，同时锻炼团队的项目规划与执</a:t>
            </a:r>
            <a:r>
              <a:rPr sz="1050" kern="0" spc="-11" dirty="0">
                <a:solidFill>
                  <a:srgbClr val="4A5462"/>
                </a:solidFill>
                <a:latin typeface="微软雅黑"/>
                <a:cs typeface="微软雅黑"/>
              </a:rPr>
              <a:t>行能力。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11" name="object 7">
            <a:extLst>
              <a:ext uri="{FF2B5EF4-FFF2-40B4-BE49-F238E27FC236}">
                <a16:creationId xmlns:a16="http://schemas.microsoft.com/office/drawing/2014/main" id="{7D6A2AA9-DA3F-4801-85D1-CAB4649F532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3530" y="1429866"/>
            <a:ext cx="2287786" cy="1229685"/>
          </a:xfrm>
          <a:prstGeom prst="rect">
            <a:avLst/>
          </a:prstGeom>
        </p:spPr>
      </p:pic>
      <p:grpSp>
        <p:nvGrpSpPr>
          <p:cNvPr id="12" name="object 8">
            <a:extLst>
              <a:ext uri="{FF2B5EF4-FFF2-40B4-BE49-F238E27FC236}">
                <a16:creationId xmlns:a16="http://schemas.microsoft.com/office/drawing/2014/main" id="{691E4E75-B5F0-439F-BF47-0744799E4AAF}"/>
              </a:ext>
            </a:extLst>
          </p:cNvPr>
          <p:cNvGrpSpPr/>
          <p:nvPr/>
        </p:nvGrpSpPr>
        <p:grpSpPr>
          <a:xfrm>
            <a:off x="571947" y="3059914"/>
            <a:ext cx="3889534" cy="1515904"/>
            <a:chOff x="762595" y="4079885"/>
            <a:chExt cx="5186045" cy="2021205"/>
          </a:xfrm>
        </p:grpSpPr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6FCA0A56-8CA9-4B55-88ED-64A8879F945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854" y="4079885"/>
              <a:ext cx="5109388" cy="2020877"/>
            </a:xfrm>
            <a:prstGeom prst="rect">
              <a:avLst/>
            </a:prstGeom>
          </p:spPr>
        </p:pic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2F43CEE2-0C0F-4E83-9B21-948BC559EE4F}"/>
                </a:ext>
              </a:extLst>
            </p:cNvPr>
            <p:cNvSpPr/>
            <p:nvPr/>
          </p:nvSpPr>
          <p:spPr>
            <a:xfrm>
              <a:off x="762595" y="4079885"/>
              <a:ext cx="153035" cy="2021205"/>
            </a:xfrm>
            <a:custGeom>
              <a:avLst/>
              <a:gdLst/>
              <a:ahLst/>
              <a:cxnLst/>
              <a:rect l="l" t="t" r="r" b="b"/>
              <a:pathLst>
                <a:path w="153034" h="2021204">
                  <a:moveTo>
                    <a:pt x="76259" y="2020877"/>
                  </a:moveTo>
                  <a:lnTo>
                    <a:pt x="0" y="2020877"/>
                  </a:lnTo>
                  <a:lnTo>
                    <a:pt x="0" y="152519"/>
                  </a:lnTo>
                  <a:lnTo>
                    <a:pt x="6530" y="108310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145006" y="725"/>
                  </a:lnTo>
                  <a:lnTo>
                    <a:pt x="137638" y="2902"/>
                  </a:lnTo>
                  <a:lnTo>
                    <a:pt x="104163" y="34560"/>
                  </a:lnTo>
                  <a:lnTo>
                    <a:pt x="85274" y="80548"/>
                  </a:lnTo>
                  <a:lnTo>
                    <a:pt x="77710" y="122758"/>
                  </a:lnTo>
                  <a:lnTo>
                    <a:pt x="76259" y="152519"/>
                  </a:lnTo>
                  <a:lnTo>
                    <a:pt x="76259" y="2020877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F9C4F3F8-04CF-44E6-BE24-4BE1DE708331}"/>
                </a:ext>
              </a:extLst>
            </p:cNvPr>
            <p:cNvSpPr/>
            <p:nvPr/>
          </p:nvSpPr>
          <p:spPr>
            <a:xfrm>
              <a:off x="1143893" y="4613701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93507E8E-461A-48DC-9933-A1C2F6D01FC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6879" y="4728091"/>
              <a:ext cx="257375" cy="305038"/>
            </a:xfrm>
            <a:prstGeom prst="rect">
              <a:avLst/>
            </a:prstGeom>
          </p:spPr>
        </p:pic>
      </p:grpSp>
      <p:sp>
        <p:nvSpPr>
          <p:cNvPr id="17" name="object 13">
            <a:extLst>
              <a:ext uri="{FF2B5EF4-FFF2-40B4-BE49-F238E27FC236}">
                <a16:creationId xmlns:a16="http://schemas.microsoft.com/office/drawing/2014/main" id="{2926D703-E994-442C-BAF0-5BE1BC8AD5D8}"/>
              </a:ext>
            </a:extLst>
          </p:cNvPr>
          <p:cNvSpPr txBox="1"/>
          <p:nvPr/>
        </p:nvSpPr>
        <p:spPr>
          <a:xfrm>
            <a:off x="1363146" y="3536543"/>
            <a:ext cx="1968818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任务一：WBS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拆解与估算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4">
            <a:extLst>
              <a:ext uri="{FF2B5EF4-FFF2-40B4-BE49-F238E27FC236}">
                <a16:creationId xmlns:a16="http://schemas.microsoft.com/office/drawing/2014/main" id="{E10F7A16-8405-46FE-BB84-E46A0F1E760E}"/>
              </a:ext>
            </a:extLst>
          </p:cNvPr>
          <p:cNvGrpSpPr/>
          <p:nvPr/>
        </p:nvGrpSpPr>
        <p:grpSpPr>
          <a:xfrm>
            <a:off x="857920" y="4075119"/>
            <a:ext cx="114776" cy="429101"/>
            <a:chOff x="1143892" y="5433491"/>
            <a:chExt cx="153035" cy="572135"/>
          </a:xfrm>
        </p:grpSpPr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9911B088-CB36-4323-86A9-9F78B02A5C4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3892" y="5433491"/>
              <a:ext cx="152519" cy="152519"/>
            </a:xfrm>
            <a:prstGeom prst="rect">
              <a:avLst/>
            </a:prstGeom>
          </p:spPr>
        </p:pic>
        <p:pic>
          <p:nvPicPr>
            <p:cNvPr id="20" name="object 16">
              <a:extLst>
                <a:ext uri="{FF2B5EF4-FFF2-40B4-BE49-F238E27FC236}">
                  <a16:creationId xmlns:a16="http://schemas.microsoft.com/office/drawing/2014/main" id="{C937287D-91B7-4D2F-B99B-3E21EB2E7B6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3892" y="5852919"/>
              <a:ext cx="152519" cy="152519"/>
            </a:xfrm>
            <a:prstGeom prst="rect">
              <a:avLst/>
            </a:prstGeom>
          </p:spPr>
        </p:pic>
      </p:grpSp>
      <p:sp>
        <p:nvSpPr>
          <p:cNvPr id="21" name="object 17">
            <a:extLst>
              <a:ext uri="{FF2B5EF4-FFF2-40B4-BE49-F238E27FC236}">
                <a16:creationId xmlns:a16="http://schemas.microsoft.com/office/drawing/2014/main" id="{2EFC7D2D-FC1A-4990-B3FB-4C2CF7BF9CC8}"/>
              </a:ext>
            </a:extLst>
          </p:cNvPr>
          <p:cNvSpPr txBox="1"/>
          <p:nvPr/>
        </p:nvSpPr>
        <p:spPr>
          <a:xfrm>
            <a:off x="1048576" y="4044146"/>
            <a:ext cx="2106930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dirty="0">
                <a:solidFill>
                  <a:srgbClr val="374050"/>
                </a:solidFill>
                <a:latin typeface="微软雅黑"/>
                <a:cs typeface="微软雅黑"/>
              </a:rPr>
              <a:t>完成项目工作分解结构（WBS）</a:t>
            </a:r>
            <a:r>
              <a:rPr sz="938" kern="0" spc="-19" dirty="0">
                <a:solidFill>
                  <a:srgbClr val="374050"/>
                </a:solidFill>
                <a:latin typeface="微软雅黑"/>
                <a:cs typeface="微软雅黑"/>
              </a:rPr>
              <a:t>拆解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2" name="object 18">
            <a:extLst>
              <a:ext uri="{FF2B5EF4-FFF2-40B4-BE49-F238E27FC236}">
                <a16:creationId xmlns:a16="http://schemas.microsoft.com/office/drawing/2014/main" id="{8C4DCD49-5317-476C-B797-876E6B307107}"/>
              </a:ext>
            </a:extLst>
          </p:cNvPr>
          <p:cNvSpPr txBox="1"/>
          <p:nvPr/>
        </p:nvSpPr>
        <p:spPr>
          <a:xfrm>
            <a:off x="1048576" y="4358717"/>
            <a:ext cx="1949768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4" dirty="0">
                <a:solidFill>
                  <a:srgbClr val="374050"/>
                </a:solidFill>
                <a:latin typeface="微软雅黑"/>
                <a:cs typeface="微软雅黑"/>
              </a:rPr>
              <a:t>列出详细任务清单并明确责任归属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3" name="object 19">
            <a:extLst>
              <a:ext uri="{FF2B5EF4-FFF2-40B4-BE49-F238E27FC236}">
                <a16:creationId xmlns:a16="http://schemas.microsoft.com/office/drawing/2014/main" id="{27CF7194-A54A-4681-A5EF-DC8581431A1B}"/>
              </a:ext>
            </a:extLst>
          </p:cNvPr>
          <p:cNvGrpSpPr/>
          <p:nvPr/>
        </p:nvGrpSpPr>
        <p:grpSpPr>
          <a:xfrm>
            <a:off x="4689962" y="3059914"/>
            <a:ext cx="3889534" cy="1515904"/>
            <a:chOff x="6253282" y="4079885"/>
            <a:chExt cx="5186045" cy="2021205"/>
          </a:xfrm>
        </p:grpSpPr>
        <p:pic>
          <p:nvPicPr>
            <p:cNvPr id="24" name="object 20">
              <a:extLst>
                <a:ext uri="{FF2B5EF4-FFF2-40B4-BE49-F238E27FC236}">
                  <a16:creationId xmlns:a16="http://schemas.microsoft.com/office/drawing/2014/main" id="{13FCA865-748D-4C29-80EE-9D63E203406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29541" y="4079885"/>
              <a:ext cx="5109388" cy="2020877"/>
            </a:xfrm>
            <a:prstGeom prst="rect">
              <a:avLst/>
            </a:prstGeom>
          </p:spPr>
        </p:pic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3AD1ED14-A3D3-4BB9-B91C-E92A299FB339}"/>
                </a:ext>
              </a:extLst>
            </p:cNvPr>
            <p:cNvSpPr/>
            <p:nvPr/>
          </p:nvSpPr>
          <p:spPr>
            <a:xfrm>
              <a:off x="6253282" y="4079885"/>
              <a:ext cx="153035" cy="2021205"/>
            </a:xfrm>
            <a:custGeom>
              <a:avLst/>
              <a:gdLst/>
              <a:ahLst/>
              <a:cxnLst/>
              <a:rect l="l" t="t" r="r" b="b"/>
              <a:pathLst>
                <a:path w="153035" h="2021205">
                  <a:moveTo>
                    <a:pt x="76259" y="2020877"/>
                  </a:moveTo>
                  <a:lnTo>
                    <a:pt x="0" y="2020877"/>
                  </a:lnTo>
                  <a:lnTo>
                    <a:pt x="0" y="152519"/>
                  </a:lnTo>
                  <a:lnTo>
                    <a:pt x="6529" y="108310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145006" y="725"/>
                  </a:lnTo>
                  <a:lnTo>
                    <a:pt x="137637" y="2902"/>
                  </a:lnTo>
                  <a:lnTo>
                    <a:pt x="104163" y="34560"/>
                  </a:lnTo>
                  <a:lnTo>
                    <a:pt x="85273" y="80548"/>
                  </a:lnTo>
                  <a:lnTo>
                    <a:pt x="77710" y="122758"/>
                  </a:lnTo>
                  <a:lnTo>
                    <a:pt x="76259" y="152519"/>
                  </a:lnTo>
                  <a:lnTo>
                    <a:pt x="76259" y="2020877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2">
              <a:extLst>
                <a:ext uri="{FF2B5EF4-FFF2-40B4-BE49-F238E27FC236}">
                  <a16:creationId xmlns:a16="http://schemas.microsoft.com/office/drawing/2014/main" id="{56747E56-3299-4F94-B8E7-37FA38F7BCB4}"/>
                </a:ext>
              </a:extLst>
            </p:cNvPr>
            <p:cNvSpPr/>
            <p:nvPr/>
          </p:nvSpPr>
          <p:spPr>
            <a:xfrm>
              <a:off x="6634579" y="438492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70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3">
              <a:extLst>
                <a:ext uri="{FF2B5EF4-FFF2-40B4-BE49-F238E27FC236}">
                  <a16:creationId xmlns:a16="http://schemas.microsoft.com/office/drawing/2014/main" id="{C9CC0543-F547-46AA-93BA-9D485E49246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06163" y="4499312"/>
              <a:ext cx="200181" cy="305038"/>
            </a:xfrm>
            <a:prstGeom prst="rect">
              <a:avLst/>
            </a:prstGeom>
          </p:spPr>
        </p:pic>
      </p:grpSp>
      <p:sp>
        <p:nvSpPr>
          <p:cNvPr id="28" name="object 24">
            <a:extLst>
              <a:ext uri="{FF2B5EF4-FFF2-40B4-BE49-F238E27FC236}">
                <a16:creationId xmlns:a16="http://schemas.microsoft.com/office/drawing/2014/main" id="{3C8807C2-6EEE-46D5-A820-3759A73CB1C1}"/>
              </a:ext>
            </a:extLst>
          </p:cNvPr>
          <p:cNvSpPr txBox="1"/>
          <p:nvPr/>
        </p:nvSpPr>
        <p:spPr>
          <a:xfrm>
            <a:off x="5481162" y="3364959"/>
            <a:ext cx="1563529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任务二：制定里程碑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9" name="object 25">
            <a:extLst>
              <a:ext uri="{FF2B5EF4-FFF2-40B4-BE49-F238E27FC236}">
                <a16:creationId xmlns:a16="http://schemas.microsoft.com/office/drawing/2014/main" id="{20DFEF38-3652-4A35-AA9F-467578B69B25}"/>
              </a:ext>
            </a:extLst>
          </p:cNvPr>
          <p:cNvGrpSpPr/>
          <p:nvPr/>
        </p:nvGrpSpPr>
        <p:grpSpPr>
          <a:xfrm>
            <a:off x="4975699" y="3860403"/>
            <a:ext cx="1630680" cy="529590"/>
            <a:chOff x="6634265" y="5147204"/>
            <a:chExt cx="2174240" cy="706120"/>
          </a:xfrm>
        </p:grpSpPr>
        <p:sp>
          <p:nvSpPr>
            <p:cNvPr id="30" name="object 26">
              <a:extLst>
                <a:ext uri="{FF2B5EF4-FFF2-40B4-BE49-F238E27FC236}">
                  <a16:creationId xmlns:a16="http://schemas.microsoft.com/office/drawing/2014/main" id="{489B50AE-F131-4BB3-949E-131C9BEA6E79}"/>
                </a:ext>
              </a:extLst>
            </p:cNvPr>
            <p:cNvSpPr/>
            <p:nvPr/>
          </p:nvSpPr>
          <p:spPr>
            <a:xfrm>
              <a:off x="6639345" y="5152284"/>
              <a:ext cx="2164080" cy="695960"/>
            </a:xfrm>
            <a:custGeom>
              <a:avLst/>
              <a:gdLst/>
              <a:ahLst/>
              <a:cxnLst/>
              <a:rect l="l" t="t" r="r" b="b"/>
              <a:pathLst>
                <a:path w="2164079" h="695960">
                  <a:moveTo>
                    <a:pt x="2097065" y="695868"/>
                  </a:moveTo>
                  <a:lnTo>
                    <a:pt x="66798" y="695868"/>
                  </a:lnTo>
                  <a:lnTo>
                    <a:pt x="62149" y="695410"/>
                  </a:lnTo>
                  <a:lnTo>
                    <a:pt x="24259" y="678247"/>
                  </a:lnTo>
                  <a:lnTo>
                    <a:pt x="2289" y="642926"/>
                  </a:lnTo>
                  <a:lnTo>
                    <a:pt x="0" y="629069"/>
                  </a:lnTo>
                  <a:lnTo>
                    <a:pt x="0" y="624374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2097065" y="0"/>
                  </a:lnTo>
                  <a:lnTo>
                    <a:pt x="2135993" y="14656"/>
                  </a:lnTo>
                  <a:lnTo>
                    <a:pt x="2160218" y="48470"/>
                  </a:lnTo>
                  <a:lnTo>
                    <a:pt x="2163864" y="66798"/>
                  </a:lnTo>
                  <a:lnTo>
                    <a:pt x="2163864" y="629069"/>
                  </a:lnTo>
                  <a:lnTo>
                    <a:pt x="2149207" y="667997"/>
                  </a:lnTo>
                  <a:lnTo>
                    <a:pt x="2115393" y="692222"/>
                  </a:lnTo>
                  <a:lnTo>
                    <a:pt x="2101714" y="695410"/>
                  </a:lnTo>
                  <a:lnTo>
                    <a:pt x="2097065" y="6958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7">
              <a:extLst>
                <a:ext uri="{FF2B5EF4-FFF2-40B4-BE49-F238E27FC236}">
                  <a16:creationId xmlns:a16="http://schemas.microsoft.com/office/drawing/2014/main" id="{1502317C-58D5-4B01-9C66-4A48BFB89B9C}"/>
                </a:ext>
              </a:extLst>
            </p:cNvPr>
            <p:cNvSpPr/>
            <p:nvPr/>
          </p:nvSpPr>
          <p:spPr>
            <a:xfrm>
              <a:off x="6639345" y="5152284"/>
              <a:ext cx="2164080" cy="695960"/>
            </a:xfrm>
            <a:custGeom>
              <a:avLst/>
              <a:gdLst/>
              <a:ahLst/>
              <a:cxnLst/>
              <a:rect l="l" t="t" r="r" b="b"/>
              <a:pathLst>
                <a:path w="2164079" h="695960">
                  <a:moveTo>
                    <a:pt x="0" y="624374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2092370" y="0"/>
                  </a:lnTo>
                  <a:lnTo>
                    <a:pt x="2097065" y="0"/>
                  </a:lnTo>
                  <a:lnTo>
                    <a:pt x="2101714" y="457"/>
                  </a:lnTo>
                  <a:lnTo>
                    <a:pt x="2132090" y="12048"/>
                  </a:lnTo>
                  <a:lnTo>
                    <a:pt x="2135993" y="14656"/>
                  </a:lnTo>
                  <a:lnTo>
                    <a:pt x="2139605" y="17620"/>
                  </a:lnTo>
                  <a:lnTo>
                    <a:pt x="2142924" y="20939"/>
                  </a:lnTo>
                  <a:lnTo>
                    <a:pt x="2146243" y="24259"/>
                  </a:lnTo>
                  <a:lnTo>
                    <a:pt x="2162490" y="57545"/>
                  </a:lnTo>
                  <a:lnTo>
                    <a:pt x="2163406" y="62149"/>
                  </a:lnTo>
                  <a:lnTo>
                    <a:pt x="2163864" y="66798"/>
                  </a:lnTo>
                  <a:lnTo>
                    <a:pt x="2163864" y="71493"/>
                  </a:lnTo>
                  <a:lnTo>
                    <a:pt x="2163864" y="624374"/>
                  </a:lnTo>
                  <a:lnTo>
                    <a:pt x="2163864" y="629069"/>
                  </a:lnTo>
                  <a:lnTo>
                    <a:pt x="2163406" y="633718"/>
                  </a:lnTo>
                  <a:lnTo>
                    <a:pt x="2162490" y="638322"/>
                  </a:lnTo>
                  <a:lnTo>
                    <a:pt x="2161574" y="642926"/>
                  </a:lnTo>
                  <a:lnTo>
                    <a:pt x="2142924" y="674928"/>
                  </a:lnTo>
                  <a:lnTo>
                    <a:pt x="2139605" y="678247"/>
                  </a:lnTo>
                  <a:lnTo>
                    <a:pt x="2101714" y="695410"/>
                  </a:lnTo>
                  <a:lnTo>
                    <a:pt x="2092370" y="695868"/>
                  </a:lnTo>
                  <a:lnTo>
                    <a:pt x="71493" y="695868"/>
                  </a:lnTo>
                  <a:lnTo>
                    <a:pt x="31773" y="683819"/>
                  </a:lnTo>
                  <a:lnTo>
                    <a:pt x="5442" y="651733"/>
                  </a:lnTo>
                  <a:lnTo>
                    <a:pt x="0" y="629069"/>
                  </a:lnTo>
                  <a:lnTo>
                    <a:pt x="0" y="624374"/>
                  </a:lnTo>
                  <a:close/>
                </a:path>
              </a:pathLst>
            </a:custGeom>
            <a:ln w="9532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2" name="object 28">
            <a:extLst>
              <a:ext uri="{FF2B5EF4-FFF2-40B4-BE49-F238E27FC236}">
                <a16:creationId xmlns:a16="http://schemas.microsoft.com/office/drawing/2014/main" id="{E559FC43-B20A-4B6C-8A65-85FB6F1CE471}"/>
              </a:ext>
            </a:extLst>
          </p:cNvPr>
          <p:cNvSpPr txBox="1"/>
          <p:nvPr/>
        </p:nvSpPr>
        <p:spPr>
          <a:xfrm>
            <a:off x="5552655" y="3906164"/>
            <a:ext cx="476726" cy="342787"/>
          </a:xfrm>
          <a:prstGeom prst="rect">
            <a:avLst/>
          </a:prstGeom>
        </p:spPr>
        <p:txBody>
          <a:bodyPr vert="horz" wrap="square" lIns="0" tIns="54293" rIns="0" bIns="0" rtlCol="0">
            <a:spAutoFit/>
          </a:bodyPr>
          <a:lstStyle/>
          <a:p>
            <a:pPr marL="53340" defTabSz="685800">
              <a:spcBef>
                <a:spcPts val="428"/>
              </a:spcBef>
            </a:pP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Phase </a:t>
            </a:r>
            <a:r>
              <a:rPr sz="713" kern="0" spc="-38" dirty="0">
                <a:solidFill>
                  <a:srgbClr val="6A7280"/>
                </a:solidFill>
                <a:latin typeface="微软雅黑"/>
                <a:cs typeface="微软雅黑"/>
              </a:rPr>
              <a:t>1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09"/>
              </a:spcBef>
            </a:pPr>
            <a:r>
              <a:rPr sz="825" b="1" kern="0" spc="-11" dirty="0">
                <a:solidFill>
                  <a:srgbClr val="0E756E"/>
                </a:solidFill>
                <a:latin typeface="微软雅黑"/>
                <a:cs typeface="微软雅黑"/>
              </a:rPr>
              <a:t>需求调研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29">
            <a:extLst>
              <a:ext uri="{FF2B5EF4-FFF2-40B4-BE49-F238E27FC236}">
                <a16:creationId xmlns:a16="http://schemas.microsoft.com/office/drawing/2014/main" id="{132DBDA3-E431-46BF-97BA-DDF2CC9EF715}"/>
              </a:ext>
            </a:extLst>
          </p:cNvPr>
          <p:cNvGrpSpPr/>
          <p:nvPr/>
        </p:nvGrpSpPr>
        <p:grpSpPr>
          <a:xfrm>
            <a:off x="6720136" y="3860403"/>
            <a:ext cx="1630680" cy="529590"/>
            <a:chOff x="8960181" y="5147204"/>
            <a:chExt cx="2174240" cy="706120"/>
          </a:xfrm>
        </p:grpSpPr>
        <p:sp>
          <p:nvSpPr>
            <p:cNvPr id="34" name="object 30">
              <a:extLst>
                <a:ext uri="{FF2B5EF4-FFF2-40B4-BE49-F238E27FC236}">
                  <a16:creationId xmlns:a16="http://schemas.microsoft.com/office/drawing/2014/main" id="{AADC5CBD-997C-4539-8453-9885DF04D0AC}"/>
                </a:ext>
              </a:extLst>
            </p:cNvPr>
            <p:cNvSpPr/>
            <p:nvPr/>
          </p:nvSpPr>
          <p:spPr>
            <a:xfrm>
              <a:off x="8965261" y="5152284"/>
              <a:ext cx="2164080" cy="695960"/>
            </a:xfrm>
            <a:custGeom>
              <a:avLst/>
              <a:gdLst/>
              <a:ahLst/>
              <a:cxnLst/>
              <a:rect l="l" t="t" r="r" b="b"/>
              <a:pathLst>
                <a:path w="2164079" h="695960">
                  <a:moveTo>
                    <a:pt x="2097065" y="695868"/>
                  </a:moveTo>
                  <a:lnTo>
                    <a:pt x="66798" y="695868"/>
                  </a:lnTo>
                  <a:lnTo>
                    <a:pt x="62149" y="695410"/>
                  </a:lnTo>
                  <a:lnTo>
                    <a:pt x="24259" y="678247"/>
                  </a:lnTo>
                  <a:lnTo>
                    <a:pt x="2289" y="642926"/>
                  </a:lnTo>
                  <a:lnTo>
                    <a:pt x="0" y="629069"/>
                  </a:lnTo>
                  <a:lnTo>
                    <a:pt x="0" y="624374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2097065" y="0"/>
                  </a:lnTo>
                  <a:lnTo>
                    <a:pt x="2135993" y="14656"/>
                  </a:lnTo>
                  <a:lnTo>
                    <a:pt x="2160218" y="48470"/>
                  </a:lnTo>
                  <a:lnTo>
                    <a:pt x="2163864" y="66798"/>
                  </a:lnTo>
                  <a:lnTo>
                    <a:pt x="2163864" y="629069"/>
                  </a:lnTo>
                  <a:lnTo>
                    <a:pt x="2149207" y="667997"/>
                  </a:lnTo>
                  <a:lnTo>
                    <a:pt x="2115393" y="692222"/>
                  </a:lnTo>
                  <a:lnTo>
                    <a:pt x="2101714" y="695410"/>
                  </a:lnTo>
                  <a:lnTo>
                    <a:pt x="2097065" y="6958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1">
              <a:extLst>
                <a:ext uri="{FF2B5EF4-FFF2-40B4-BE49-F238E27FC236}">
                  <a16:creationId xmlns:a16="http://schemas.microsoft.com/office/drawing/2014/main" id="{0FAE3A4D-C2FF-4403-AFBF-5F8AD8B5257F}"/>
                </a:ext>
              </a:extLst>
            </p:cNvPr>
            <p:cNvSpPr/>
            <p:nvPr/>
          </p:nvSpPr>
          <p:spPr>
            <a:xfrm>
              <a:off x="8965261" y="5152284"/>
              <a:ext cx="2164080" cy="695960"/>
            </a:xfrm>
            <a:custGeom>
              <a:avLst/>
              <a:gdLst/>
              <a:ahLst/>
              <a:cxnLst/>
              <a:rect l="l" t="t" r="r" b="b"/>
              <a:pathLst>
                <a:path w="2164079" h="695960">
                  <a:moveTo>
                    <a:pt x="0" y="624374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27870" y="1465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2092370" y="0"/>
                  </a:lnTo>
                  <a:lnTo>
                    <a:pt x="2097065" y="0"/>
                  </a:lnTo>
                  <a:lnTo>
                    <a:pt x="2101714" y="457"/>
                  </a:lnTo>
                  <a:lnTo>
                    <a:pt x="2106318" y="1373"/>
                  </a:lnTo>
                  <a:lnTo>
                    <a:pt x="2110922" y="2289"/>
                  </a:lnTo>
                  <a:lnTo>
                    <a:pt x="2115392" y="3645"/>
                  </a:lnTo>
                  <a:lnTo>
                    <a:pt x="2119729" y="5441"/>
                  </a:lnTo>
                  <a:lnTo>
                    <a:pt x="2124066" y="7238"/>
                  </a:lnTo>
                  <a:lnTo>
                    <a:pt x="2142924" y="20939"/>
                  </a:lnTo>
                  <a:lnTo>
                    <a:pt x="2146243" y="24259"/>
                  </a:lnTo>
                  <a:lnTo>
                    <a:pt x="2163406" y="62149"/>
                  </a:lnTo>
                  <a:lnTo>
                    <a:pt x="2163864" y="71493"/>
                  </a:lnTo>
                  <a:lnTo>
                    <a:pt x="2163864" y="624374"/>
                  </a:lnTo>
                  <a:lnTo>
                    <a:pt x="2163864" y="629069"/>
                  </a:lnTo>
                  <a:lnTo>
                    <a:pt x="2163406" y="633718"/>
                  </a:lnTo>
                  <a:lnTo>
                    <a:pt x="2162490" y="638322"/>
                  </a:lnTo>
                  <a:lnTo>
                    <a:pt x="2161574" y="642926"/>
                  </a:lnTo>
                  <a:lnTo>
                    <a:pt x="2139604" y="678247"/>
                  </a:lnTo>
                  <a:lnTo>
                    <a:pt x="2101714" y="695410"/>
                  </a:lnTo>
                  <a:lnTo>
                    <a:pt x="2092370" y="695868"/>
                  </a:lnTo>
                  <a:lnTo>
                    <a:pt x="71493" y="695868"/>
                  </a:lnTo>
                  <a:lnTo>
                    <a:pt x="31773" y="683819"/>
                  </a:lnTo>
                  <a:lnTo>
                    <a:pt x="20939" y="674928"/>
                  </a:lnTo>
                  <a:lnTo>
                    <a:pt x="17620" y="671608"/>
                  </a:lnTo>
                  <a:lnTo>
                    <a:pt x="457" y="633718"/>
                  </a:lnTo>
                  <a:lnTo>
                    <a:pt x="0" y="629069"/>
                  </a:lnTo>
                  <a:lnTo>
                    <a:pt x="0" y="624374"/>
                  </a:lnTo>
                  <a:close/>
                </a:path>
              </a:pathLst>
            </a:custGeom>
            <a:ln w="9532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6" name="object 32">
            <a:extLst>
              <a:ext uri="{FF2B5EF4-FFF2-40B4-BE49-F238E27FC236}">
                <a16:creationId xmlns:a16="http://schemas.microsoft.com/office/drawing/2014/main" id="{E57AEBA1-CE59-42D2-A72A-6AC17B1E7691}"/>
              </a:ext>
            </a:extLst>
          </p:cNvPr>
          <p:cNvSpPr txBox="1"/>
          <p:nvPr/>
        </p:nvSpPr>
        <p:spPr>
          <a:xfrm>
            <a:off x="7297092" y="3906164"/>
            <a:ext cx="476726" cy="342787"/>
          </a:xfrm>
          <a:prstGeom prst="rect">
            <a:avLst/>
          </a:prstGeom>
        </p:spPr>
        <p:txBody>
          <a:bodyPr vert="horz" wrap="square" lIns="0" tIns="54293" rIns="0" bIns="0" rtlCol="0">
            <a:spAutoFit/>
          </a:bodyPr>
          <a:lstStyle/>
          <a:p>
            <a:pPr marL="53340" defTabSz="685800">
              <a:spcBef>
                <a:spcPts val="428"/>
              </a:spcBef>
            </a:pP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Phase </a:t>
            </a:r>
            <a:r>
              <a:rPr sz="713" kern="0" spc="-38" dirty="0">
                <a:solidFill>
                  <a:srgbClr val="6A7280"/>
                </a:solidFill>
                <a:latin typeface="微软雅黑"/>
                <a:cs typeface="微软雅黑"/>
              </a:rPr>
              <a:t>2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09"/>
              </a:spcBef>
            </a:pPr>
            <a:r>
              <a:rPr sz="825" b="1" kern="0" spc="-11" dirty="0">
                <a:solidFill>
                  <a:srgbClr val="0E756E"/>
                </a:solidFill>
                <a:latin typeface="微软雅黑"/>
                <a:cs typeface="微软雅黑"/>
              </a:rPr>
              <a:t>开发实现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7" name="object 33">
            <a:extLst>
              <a:ext uri="{FF2B5EF4-FFF2-40B4-BE49-F238E27FC236}">
                <a16:creationId xmlns:a16="http://schemas.microsoft.com/office/drawing/2014/main" id="{2C1EA0ED-E5FC-4C47-8D08-DD437CD12D96}"/>
              </a:ext>
            </a:extLst>
          </p:cNvPr>
          <p:cNvGrpSpPr/>
          <p:nvPr/>
        </p:nvGrpSpPr>
        <p:grpSpPr>
          <a:xfrm>
            <a:off x="4975935" y="4504078"/>
            <a:ext cx="3374708" cy="75248"/>
            <a:chOff x="6634580" y="6005438"/>
            <a:chExt cx="4499610" cy="100330"/>
          </a:xfrm>
        </p:grpSpPr>
        <p:sp>
          <p:nvSpPr>
            <p:cNvPr id="38" name="object 34">
              <a:extLst>
                <a:ext uri="{FF2B5EF4-FFF2-40B4-BE49-F238E27FC236}">
                  <a16:creationId xmlns:a16="http://schemas.microsoft.com/office/drawing/2014/main" id="{51F52F5B-68BF-47F2-B5EE-C2AD64732885}"/>
                </a:ext>
              </a:extLst>
            </p:cNvPr>
            <p:cNvSpPr/>
            <p:nvPr/>
          </p:nvSpPr>
          <p:spPr>
            <a:xfrm>
              <a:off x="6639346" y="6010204"/>
              <a:ext cx="2164080" cy="90805"/>
            </a:xfrm>
            <a:custGeom>
              <a:avLst/>
              <a:gdLst/>
              <a:ahLst/>
              <a:cxnLst/>
              <a:rect l="l" t="t" r="r" b="b"/>
              <a:pathLst>
                <a:path w="2164079" h="90804">
                  <a:moveTo>
                    <a:pt x="2163864" y="90557"/>
                  </a:moveTo>
                  <a:lnTo>
                    <a:pt x="0" y="90557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2097065" y="0"/>
                  </a:lnTo>
                  <a:lnTo>
                    <a:pt x="2135993" y="14656"/>
                  </a:lnTo>
                  <a:lnTo>
                    <a:pt x="2160218" y="48470"/>
                  </a:lnTo>
                  <a:lnTo>
                    <a:pt x="2163864" y="66798"/>
                  </a:lnTo>
                  <a:lnTo>
                    <a:pt x="2163864" y="905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35">
              <a:extLst>
                <a:ext uri="{FF2B5EF4-FFF2-40B4-BE49-F238E27FC236}">
                  <a16:creationId xmlns:a16="http://schemas.microsoft.com/office/drawing/2014/main" id="{5BF3E325-7ABF-4DB1-94D0-1D6B78D5D474}"/>
                </a:ext>
              </a:extLst>
            </p:cNvPr>
            <p:cNvSpPr/>
            <p:nvPr/>
          </p:nvSpPr>
          <p:spPr>
            <a:xfrm>
              <a:off x="6639346" y="6010204"/>
              <a:ext cx="2164080" cy="90805"/>
            </a:xfrm>
            <a:custGeom>
              <a:avLst/>
              <a:gdLst/>
              <a:ahLst/>
              <a:cxnLst/>
              <a:rect l="l" t="t" r="r" b="b"/>
              <a:pathLst>
                <a:path w="2164079" h="90804">
                  <a:moveTo>
                    <a:pt x="0" y="90557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27870" y="1465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2092371" y="0"/>
                  </a:lnTo>
                  <a:lnTo>
                    <a:pt x="2097065" y="0"/>
                  </a:lnTo>
                  <a:lnTo>
                    <a:pt x="2101714" y="457"/>
                  </a:lnTo>
                  <a:lnTo>
                    <a:pt x="2132090" y="12048"/>
                  </a:lnTo>
                  <a:lnTo>
                    <a:pt x="2135993" y="14656"/>
                  </a:lnTo>
                  <a:lnTo>
                    <a:pt x="2139605" y="17620"/>
                  </a:lnTo>
                  <a:lnTo>
                    <a:pt x="2142924" y="20939"/>
                  </a:lnTo>
                  <a:lnTo>
                    <a:pt x="2146243" y="24259"/>
                  </a:lnTo>
                  <a:lnTo>
                    <a:pt x="2162490" y="57545"/>
                  </a:lnTo>
                  <a:lnTo>
                    <a:pt x="2163406" y="62149"/>
                  </a:lnTo>
                  <a:lnTo>
                    <a:pt x="2163864" y="66798"/>
                  </a:lnTo>
                  <a:lnTo>
                    <a:pt x="2163864" y="71493"/>
                  </a:lnTo>
                  <a:lnTo>
                    <a:pt x="2163864" y="90557"/>
                  </a:lnTo>
                </a:path>
              </a:pathLst>
            </a:custGeom>
            <a:ln w="9532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36">
              <a:extLst>
                <a:ext uri="{FF2B5EF4-FFF2-40B4-BE49-F238E27FC236}">
                  <a16:creationId xmlns:a16="http://schemas.microsoft.com/office/drawing/2014/main" id="{3A032D47-F43E-4D02-8AA9-13C739CE1B1D}"/>
                </a:ext>
              </a:extLst>
            </p:cNvPr>
            <p:cNvSpPr/>
            <p:nvPr/>
          </p:nvSpPr>
          <p:spPr>
            <a:xfrm>
              <a:off x="8965262" y="6010204"/>
              <a:ext cx="2164080" cy="90805"/>
            </a:xfrm>
            <a:custGeom>
              <a:avLst/>
              <a:gdLst/>
              <a:ahLst/>
              <a:cxnLst/>
              <a:rect l="l" t="t" r="r" b="b"/>
              <a:pathLst>
                <a:path w="2164079" h="90804">
                  <a:moveTo>
                    <a:pt x="2163864" y="90557"/>
                  </a:moveTo>
                  <a:lnTo>
                    <a:pt x="0" y="90557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2097065" y="0"/>
                  </a:lnTo>
                  <a:lnTo>
                    <a:pt x="2135993" y="14656"/>
                  </a:lnTo>
                  <a:lnTo>
                    <a:pt x="2160218" y="48470"/>
                  </a:lnTo>
                  <a:lnTo>
                    <a:pt x="2163864" y="905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object 37">
              <a:extLst>
                <a:ext uri="{FF2B5EF4-FFF2-40B4-BE49-F238E27FC236}">
                  <a16:creationId xmlns:a16="http://schemas.microsoft.com/office/drawing/2014/main" id="{E66A1D2E-39B9-485B-B9E8-E438002F107E}"/>
                </a:ext>
              </a:extLst>
            </p:cNvPr>
            <p:cNvSpPr/>
            <p:nvPr/>
          </p:nvSpPr>
          <p:spPr>
            <a:xfrm>
              <a:off x="8965262" y="6010204"/>
              <a:ext cx="2164080" cy="90805"/>
            </a:xfrm>
            <a:custGeom>
              <a:avLst/>
              <a:gdLst/>
              <a:ahLst/>
              <a:cxnLst/>
              <a:rect l="l" t="t" r="r" b="b"/>
              <a:pathLst>
                <a:path w="2164079" h="90804">
                  <a:moveTo>
                    <a:pt x="0" y="90557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27870" y="1465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2092371" y="0"/>
                  </a:lnTo>
                  <a:lnTo>
                    <a:pt x="2097065" y="0"/>
                  </a:lnTo>
                  <a:lnTo>
                    <a:pt x="2101714" y="457"/>
                  </a:lnTo>
                  <a:lnTo>
                    <a:pt x="2139604" y="17620"/>
                  </a:lnTo>
                  <a:lnTo>
                    <a:pt x="2142924" y="20939"/>
                  </a:lnTo>
                  <a:lnTo>
                    <a:pt x="2146243" y="24259"/>
                  </a:lnTo>
                  <a:lnTo>
                    <a:pt x="2163406" y="62149"/>
                  </a:lnTo>
                  <a:lnTo>
                    <a:pt x="2163864" y="71493"/>
                  </a:lnTo>
                  <a:lnTo>
                    <a:pt x="2163864" y="90557"/>
                  </a:lnTo>
                </a:path>
              </a:pathLst>
            </a:custGeom>
            <a:ln w="9532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1961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团队人员配备与组织架构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项目基准规划</a:t>
            </a:r>
          </a:p>
        </p:txBody>
      </p:sp>
    </p:spTree>
    <p:extLst>
      <p:ext uri="{BB962C8B-B14F-4D97-AF65-F5344CB8AC3E}">
        <p14:creationId xmlns:p14="http://schemas.microsoft.com/office/powerpoint/2010/main" val="1021428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核心岗位角色职责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团队人员配备与组织架构</a:t>
            </a:r>
          </a:p>
        </p:txBody>
      </p:sp>
      <p:grpSp>
        <p:nvGrpSpPr>
          <p:cNvPr id="13" name="object 5">
            <a:extLst>
              <a:ext uri="{FF2B5EF4-FFF2-40B4-BE49-F238E27FC236}">
                <a16:creationId xmlns:a16="http://schemas.microsoft.com/office/drawing/2014/main" id="{0D95A445-77C8-4972-B9F9-EC4B061C035E}"/>
              </a:ext>
            </a:extLst>
          </p:cNvPr>
          <p:cNvGrpSpPr/>
          <p:nvPr/>
        </p:nvGrpSpPr>
        <p:grpSpPr>
          <a:xfrm>
            <a:off x="457558" y="1229684"/>
            <a:ext cx="1530191" cy="3431858"/>
            <a:chOff x="610076" y="1639579"/>
            <a:chExt cx="2040255" cy="4575810"/>
          </a:xfrm>
        </p:grpSpPr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65CDBAC6-2CE1-44FA-85D1-032018E4CFBF}"/>
                </a:ext>
              </a:extLst>
            </p:cNvPr>
            <p:cNvSpPr/>
            <p:nvPr/>
          </p:nvSpPr>
          <p:spPr>
            <a:xfrm>
              <a:off x="610076" y="1658644"/>
              <a:ext cx="2040255" cy="4556760"/>
            </a:xfrm>
            <a:custGeom>
              <a:avLst/>
              <a:gdLst/>
              <a:ahLst/>
              <a:cxnLst/>
              <a:rect l="l" t="t" r="r" b="b"/>
              <a:pathLst>
                <a:path w="2040255" h="4556760">
                  <a:moveTo>
                    <a:pt x="1933064" y="4556506"/>
                  </a:moveTo>
                  <a:lnTo>
                    <a:pt x="106878" y="4556506"/>
                  </a:lnTo>
                  <a:lnTo>
                    <a:pt x="99439" y="4555773"/>
                  </a:lnTo>
                  <a:lnTo>
                    <a:pt x="57083" y="4541400"/>
                  </a:lnTo>
                  <a:lnTo>
                    <a:pt x="23450" y="4511913"/>
                  </a:lnTo>
                  <a:lnTo>
                    <a:pt x="3663" y="4471800"/>
                  </a:lnTo>
                  <a:lnTo>
                    <a:pt x="0" y="4449628"/>
                  </a:lnTo>
                  <a:lnTo>
                    <a:pt x="0" y="4442117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1933064" y="0"/>
                  </a:lnTo>
                  <a:lnTo>
                    <a:pt x="1976267" y="9651"/>
                  </a:lnTo>
                  <a:lnTo>
                    <a:pt x="2011749" y="32345"/>
                  </a:lnTo>
                  <a:lnTo>
                    <a:pt x="2034109" y="64627"/>
                  </a:lnTo>
                  <a:lnTo>
                    <a:pt x="2039942" y="89065"/>
                  </a:lnTo>
                  <a:lnTo>
                    <a:pt x="2039942" y="4449628"/>
                  </a:lnTo>
                  <a:lnTo>
                    <a:pt x="2028360" y="4492831"/>
                  </a:lnTo>
                  <a:lnTo>
                    <a:pt x="2001127" y="4528313"/>
                  </a:lnTo>
                  <a:lnTo>
                    <a:pt x="1962388" y="4550673"/>
                  </a:lnTo>
                  <a:lnTo>
                    <a:pt x="1940502" y="4555774"/>
                  </a:lnTo>
                  <a:lnTo>
                    <a:pt x="1933064" y="45565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B2C04A42-CFD5-41FE-9422-8D4912513510}"/>
                </a:ext>
              </a:extLst>
            </p:cNvPr>
            <p:cNvSpPr/>
            <p:nvPr/>
          </p:nvSpPr>
          <p:spPr>
            <a:xfrm>
              <a:off x="610076" y="1639579"/>
              <a:ext cx="2040255" cy="114935"/>
            </a:xfrm>
            <a:custGeom>
              <a:avLst/>
              <a:gdLst/>
              <a:ahLst/>
              <a:cxnLst/>
              <a:rect l="l" t="t" r="r" b="b"/>
              <a:pathLst>
                <a:path w="2040255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4" y="50969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925553" y="0"/>
                  </a:lnTo>
                  <a:lnTo>
                    <a:pt x="1936821" y="544"/>
                  </a:lnTo>
                  <a:lnTo>
                    <a:pt x="1979530" y="13522"/>
                  </a:lnTo>
                  <a:lnTo>
                    <a:pt x="2010638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040255" h="114935">
                  <a:moveTo>
                    <a:pt x="2039942" y="114389"/>
                  </a:moveTo>
                  <a:lnTo>
                    <a:pt x="2026420" y="78404"/>
                  </a:lnTo>
                  <a:lnTo>
                    <a:pt x="1989116" y="50969"/>
                  </a:lnTo>
                  <a:lnTo>
                    <a:pt x="1947873" y="39580"/>
                  </a:lnTo>
                  <a:lnTo>
                    <a:pt x="1925553" y="38129"/>
                  </a:lnTo>
                  <a:lnTo>
                    <a:pt x="2010638" y="38129"/>
                  </a:lnTo>
                  <a:lnTo>
                    <a:pt x="2031235" y="70614"/>
                  </a:lnTo>
                  <a:lnTo>
                    <a:pt x="2039398" y="103120"/>
                  </a:lnTo>
                  <a:lnTo>
                    <a:pt x="2039942" y="11438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10D74DA8-6AA4-436E-8FB9-311F398AFFD4}"/>
                </a:ext>
              </a:extLst>
            </p:cNvPr>
            <p:cNvSpPr/>
            <p:nvPr/>
          </p:nvSpPr>
          <p:spPr>
            <a:xfrm>
              <a:off x="1248749" y="1906488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20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40" y="177306"/>
                  </a:lnTo>
                  <a:lnTo>
                    <a:pt x="725987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0"/>
                  </a:lnTo>
                  <a:lnTo>
                    <a:pt x="687558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9">
              <a:extLst>
                <a:ext uri="{FF2B5EF4-FFF2-40B4-BE49-F238E27FC236}">
                  <a16:creationId xmlns:a16="http://schemas.microsoft.com/office/drawing/2014/main" id="{D87CD2E9-5018-448D-8463-4F84989869D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06125" y="2116202"/>
              <a:ext cx="247843" cy="343167"/>
            </a:xfrm>
            <a:prstGeom prst="rect">
              <a:avLst/>
            </a:prstGeom>
          </p:spPr>
        </p:pic>
      </p:grpSp>
      <p:sp>
        <p:nvSpPr>
          <p:cNvPr id="18" name="object 10">
            <a:extLst>
              <a:ext uri="{FF2B5EF4-FFF2-40B4-BE49-F238E27FC236}">
                <a16:creationId xmlns:a16="http://schemas.microsoft.com/office/drawing/2014/main" id="{214CF38B-7BAF-4424-84EE-AA0E3A8A2FCE}"/>
              </a:ext>
            </a:extLst>
          </p:cNvPr>
          <p:cNvSpPr txBox="1"/>
          <p:nvPr/>
        </p:nvSpPr>
        <p:spPr>
          <a:xfrm>
            <a:off x="730878" y="2171021"/>
            <a:ext cx="986314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产品经理 </a:t>
            </a:r>
            <a:r>
              <a:rPr sz="1050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(PM)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11">
            <a:extLst>
              <a:ext uri="{FF2B5EF4-FFF2-40B4-BE49-F238E27FC236}">
                <a16:creationId xmlns:a16="http://schemas.microsoft.com/office/drawing/2014/main" id="{269955A4-1CB9-4A8D-81A4-3D76E7E7D595}"/>
              </a:ext>
            </a:extLst>
          </p:cNvPr>
          <p:cNvGrpSpPr/>
          <p:nvPr/>
        </p:nvGrpSpPr>
        <p:grpSpPr>
          <a:xfrm>
            <a:off x="629141" y="2487967"/>
            <a:ext cx="1186815" cy="765333"/>
            <a:chOff x="838854" y="3317289"/>
            <a:chExt cx="1582420" cy="1020444"/>
          </a:xfrm>
        </p:grpSpPr>
        <p:sp>
          <p:nvSpPr>
            <p:cNvPr id="20" name="object 12">
              <a:extLst>
                <a:ext uri="{FF2B5EF4-FFF2-40B4-BE49-F238E27FC236}">
                  <a16:creationId xmlns:a16="http://schemas.microsoft.com/office/drawing/2014/main" id="{756449A6-72CE-4239-9B69-D61C80FBFD6E}"/>
                </a:ext>
              </a:extLst>
            </p:cNvPr>
            <p:cNvSpPr/>
            <p:nvPr/>
          </p:nvSpPr>
          <p:spPr>
            <a:xfrm>
              <a:off x="838854" y="3317289"/>
              <a:ext cx="1582420" cy="10160"/>
            </a:xfrm>
            <a:custGeom>
              <a:avLst/>
              <a:gdLst/>
              <a:ahLst/>
              <a:cxnLst/>
              <a:rect l="l" t="t" r="r" b="b"/>
              <a:pathLst>
                <a:path w="1582419" h="10160">
                  <a:moveTo>
                    <a:pt x="1582385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1582385" y="0"/>
                  </a:lnTo>
                  <a:lnTo>
                    <a:pt x="1582385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13">
              <a:extLst>
                <a:ext uri="{FF2B5EF4-FFF2-40B4-BE49-F238E27FC236}">
                  <a16:creationId xmlns:a16="http://schemas.microsoft.com/office/drawing/2014/main" id="{7E69D2A1-FFF6-4EC9-B849-6ED6BA59E3A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854" y="3517471"/>
              <a:ext cx="114389" cy="152519"/>
            </a:xfrm>
            <a:prstGeom prst="rect">
              <a:avLst/>
            </a:prstGeom>
          </p:spPr>
        </p:pic>
        <p:pic>
          <p:nvPicPr>
            <p:cNvPr id="22" name="object 14">
              <a:extLst>
                <a:ext uri="{FF2B5EF4-FFF2-40B4-BE49-F238E27FC236}">
                  <a16:creationId xmlns:a16="http://schemas.microsoft.com/office/drawing/2014/main" id="{97971B51-F3C5-4E9D-B773-95659158469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854" y="3851106"/>
              <a:ext cx="114389" cy="152519"/>
            </a:xfrm>
            <a:prstGeom prst="rect">
              <a:avLst/>
            </a:prstGeom>
          </p:spPr>
        </p:pic>
        <p:pic>
          <p:nvPicPr>
            <p:cNvPr id="23" name="object 15">
              <a:extLst>
                <a:ext uri="{FF2B5EF4-FFF2-40B4-BE49-F238E27FC236}">
                  <a16:creationId xmlns:a16="http://schemas.microsoft.com/office/drawing/2014/main" id="{48ACF5C6-828F-4D80-A955-C61C3F4197B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854" y="4184741"/>
              <a:ext cx="114389" cy="152519"/>
            </a:xfrm>
            <a:prstGeom prst="rect">
              <a:avLst/>
            </a:prstGeom>
          </p:spPr>
        </p:pic>
      </p:grpSp>
      <p:sp>
        <p:nvSpPr>
          <p:cNvPr id="24" name="object 16">
            <a:extLst>
              <a:ext uri="{FF2B5EF4-FFF2-40B4-BE49-F238E27FC236}">
                <a16:creationId xmlns:a16="http://schemas.microsoft.com/office/drawing/2014/main" id="{70D98A87-16E7-4B5B-8EA5-9EB5A08FA187}"/>
              </a:ext>
            </a:extLst>
          </p:cNvPr>
          <p:cNvSpPr txBox="1"/>
          <p:nvPr/>
        </p:nvSpPr>
        <p:spPr>
          <a:xfrm>
            <a:off x="762602" y="2614279"/>
            <a:ext cx="920115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定义产品愿景与方向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D8D0C517-7027-4D17-A187-3BF39C767C52}"/>
              </a:ext>
            </a:extLst>
          </p:cNvPr>
          <p:cNvSpPr txBox="1"/>
          <p:nvPr/>
        </p:nvSpPr>
        <p:spPr>
          <a:xfrm>
            <a:off x="762603" y="2864506"/>
            <a:ext cx="82248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撰写PRD</a:t>
            </a:r>
            <a:r>
              <a:rPr sz="7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需求文档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4D0D73C8-F866-4AA9-B5F5-79087BF5D7BE}"/>
              </a:ext>
            </a:extLst>
          </p:cNvPr>
          <p:cNvSpPr txBox="1"/>
          <p:nvPr/>
        </p:nvSpPr>
        <p:spPr>
          <a:xfrm>
            <a:off x="762602" y="3114733"/>
            <a:ext cx="82010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协调资源把控流程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7" name="object 19">
            <a:extLst>
              <a:ext uri="{FF2B5EF4-FFF2-40B4-BE49-F238E27FC236}">
                <a16:creationId xmlns:a16="http://schemas.microsoft.com/office/drawing/2014/main" id="{16BED235-C13B-4361-8A21-ADDEA6EB4B58}"/>
              </a:ext>
            </a:extLst>
          </p:cNvPr>
          <p:cNvGrpSpPr/>
          <p:nvPr/>
        </p:nvGrpSpPr>
        <p:grpSpPr>
          <a:xfrm>
            <a:off x="2130500" y="1229684"/>
            <a:ext cx="1537335" cy="3431858"/>
            <a:chOff x="2840667" y="1639579"/>
            <a:chExt cx="2049780" cy="4575810"/>
          </a:xfrm>
        </p:grpSpPr>
        <p:sp>
          <p:nvSpPr>
            <p:cNvPr id="28" name="object 20">
              <a:extLst>
                <a:ext uri="{FF2B5EF4-FFF2-40B4-BE49-F238E27FC236}">
                  <a16:creationId xmlns:a16="http://schemas.microsoft.com/office/drawing/2014/main" id="{81718FC0-127E-4EE7-8F6D-4B86CD169E56}"/>
                </a:ext>
              </a:extLst>
            </p:cNvPr>
            <p:cNvSpPr/>
            <p:nvPr/>
          </p:nvSpPr>
          <p:spPr>
            <a:xfrm>
              <a:off x="2840667" y="1658644"/>
              <a:ext cx="2049780" cy="4556760"/>
            </a:xfrm>
            <a:custGeom>
              <a:avLst/>
              <a:gdLst/>
              <a:ahLst/>
              <a:cxnLst/>
              <a:rect l="l" t="t" r="r" b="b"/>
              <a:pathLst>
                <a:path w="2049779" h="4556760">
                  <a:moveTo>
                    <a:pt x="1942596" y="4556506"/>
                  </a:moveTo>
                  <a:lnTo>
                    <a:pt x="106878" y="4556506"/>
                  </a:lnTo>
                  <a:lnTo>
                    <a:pt x="99439" y="4555773"/>
                  </a:lnTo>
                  <a:lnTo>
                    <a:pt x="57083" y="4541400"/>
                  </a:lnTo>
                  <a:lnTo>
                    <a:pt x="23450" y="4511913"/>
                  </a:lnTo>
                  <a:lnTo>
                    <a:pt x="3663" y="4471800"/>
                  </a:lnTo>
                  <a:lnTo>
                    <a:pt x="0" y="4449628"/>
                  </a:lnTo>
                  <a:lnTo>
                    <a:pt x="0" y="4442117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1942596" y="0"/>
                  </a:lnTo>
                  <a:lnTo>
                    <a:pt x="1985799" y="9651"/>
                  </a:lnTo>
                  <a:lnTo>
                    <a:pt x="2021281" y="32345"/>
                  </a:lnTo>
                  <a:lnTo>
                    <a:pt x="2043641" y="64627"/>
                  </a:lnTo>
                  <a:lnTo>
                    <a:pt x="2049474" y="89065"/>
                  </a:lnTo>
                  <a:lnTo>
                    <a:pt x="2049474" y="4449628"/>
                  </a:lnTo>
                  <a:lnTo>
                    <a:pt x="2037892" y="4492831"/>
                  </a:lnTo>
                  <a:lnTo>
                    <a:pt x="2010660" y="4528313"/>
                  </a:lnTo>
                  <a:lnTo>
                    <a:pt x="1971921" y="4550673"/>
                  </a:lnTo>
                  <a:lnTo>
                    <a:pt x="1950035" y="4555774"/>
                  </a:lnTo>
                  <a:lnTo>
                    <a:pt x="1942596" y="45565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21">
              <a:extLst>
                <a:ext uri="{FF2B5EF4-FFF2-40B4-BE49-F238E27FC236}">
                  <a16:creationId xmlns:a16="http://schemas.microsoft.com/office/drawing/2014/main" id="{FB1CF4F2-B974-4526-A0E0-BAB52BE4619F}"/>
                </a:ext>
              </a:extLst>
            </p:cNvPr>
            <p:cNvSpPr/>
            <p:nvPr/>
          </p:nvSpPr>
          <p:spPr>
            <a:xfrm>
              <a:off x="2840667" y="1639579"/>
              <a:ext cx="2049780" cy="114935"/>
            </a:xfrm>
            <a:custGeom>
              <a:avLst/>
              <a:gdLst/>
              <a:ahLst/>
              <a:cxnLst/>
              <a:rect l="l" t="t" r="r" b="b"/>
              <a:pathLst>
                <a:path w="2049779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935085" y="0"/>
                  </a:lnTo>
                  <a:lnTo>
                    <a:pt x="1946354" y="544"/>
                  </a:lnTo>
                  <a:lnTo>
                    <a:pt x="1989062" y="13522"/>
                  </a:lnTo>
                  <a:lnTo>
                    <a:pt x="202017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049779" h="114935">
                  <a:moveTo>
                    <a:pt x="2049475" y="114389"/>
                  </a:moveTo>
                  <a:lnTo>
                    <a:pt x="2035952" y="78404"/>
                  </a:lnTo>
                  <a:lnTo>
                    <a:pt x="1998648" y="50969"/>
                  </a:lnTo>
                  <a:lnTo>
                    <a:pt x="1957405" y="39580"/>
                  </a:lnTo>
                  <a:lnTo>
                    <a:pt x="1935085" y="38129"/>
                  </a:lnTo>
                  <a:lnTo>
                    <a:pt x="2020170" y="38129"/>
                  </a:lnTo>
                  <a:lnTo>
                    <a:pt x="2040767" y="70614"/>
                  </a:lnTo>
                  <a:lnTo>
                    <a:pt x="2048930" y="103120"/>
                  </a:lnTo>
                  <a:lnTo>
                    <a:pt x="2049475" y="114389"/>
                  </a:lnTo>
                  <a:close/>
                </a:path>
              </a:pathLst>
            </a:custGeom>
            <a:solidFill>
              <a:srgbClr val="0FB98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22">
              <a:extLst>
                <a:ext uri="{FF2B5EF4-FFF2-40B4-BE49-F238E27FC236}">
                  <a16:creationId xmlns:a16="http://schemas.microsoft.com/office/drawing/2014/main" id="{4B075354-C8A2-4574-B13E-491B55C5AE35}"/>
                </a:ext>
              </a:extLst>
            </p:cNvPr>
            <p:cNvSpPr/>
            <p:nvPr/>
          </p:nvSpPr>
          <p:spPr>
            <a:xfrm>
              <a:off x="3488873" y="1906488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5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3" y="482991"/>
                  </a:lnTo>
                  <a:lnTo>
                    <a:pt x="733570" y="527213"/>
                  </a:lnTo>
                  <a:lnTo>
                    <a:pt x="713058" y="569240"/>
                  </a:lnTo>
                  <a:lnTo>
                    <a:pt x="687558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ECFD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1" name="object 23">
              <a:extLst>
                <a:ext uri="{FF2B5EF4-FFF2-40B4-BE49-F238E27FC236}">
                  <a16:creationId xmlns:a16="http://schemas.microsoft.com/office/drawing/2014/main" id="{AA5AA92C-8433-42C9-BE89-83F7BF49729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89055" y="2116202"/>
              <a:ext cx="352700" cy="343167"/>
            </a:xfrm>
            <a:prstGeom prst="rect">
              <a:avLst/>
            </a:prstGeom>
          </p:spPr>
        </p:pic>
      </p:grpSp>
      <p:sp>
        <p:nvSpPr>
          <p:cNvPr id="32" name="object 24">
            <a:extLst>
              <a:ext uri="{FF2B5EF4-FFF2-40B4-BE49-F238E27FC236}">
                <a16:creationId xmlns:a16="http://schemas.microsoft.com/office/drawing/2014/main" id="{7F8E8086-D1BC-44D3-8D22-C2587C97DE79}"/>
              </a:ext>
            </a:extLst>
          </p:cNvPr>
          <p:cNvSpPr txBox="1"/>
          <p:nvPr/>
        </p:nvSpPr>
        <p:spPr>
          <a:xfrm>
            <a:off x="2604226" y="2171021"/>
            <a:ext cx="591026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前端开发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25">
            <a:extLst>
              <a:ext uri="{FF2B5EF4-FFF2-40B4-BE49-F238E27FC236}">
                <a16:creationId xmlns:a16="http://schemas.microsoft.com/office/drawing/2014/main" id="{0673E1AB-569F-4049-999D-1D495DB2A004}"/>
              </a:ext>
            </a:extLst>
          </p:cNvPr>
          <p:cNvGrpSpPr/>
          <p:nvPr/>
        </p:nvGrpSpPr>
        <p:grpSpPr>
          <a:xfrm>
            <a:off x="2302085" y="2487967"/>
            <a:ext cx="1193959" cy="765333"/>
            <a:chOff x="3069446" y="3317289"/>
            <a:chExt cx="1591945" cy="1020444"/>
          </a:xfrm>
        </p:grpSpPr>
        <p:sp>
          <p:nvSpPr>
            <p:cNvPr id="34" name="object 26">
              <a:extLst>
                <a:ext uri="{FF2B5EF4-FFF2-40B4-BE49-F238E27FC236}">
                  <a16:creationId xmlns:a16="http://schemas.microsoft.com/office/drawing/2014/main" id="{083F9E5B-D478-42A1-9509-EAD5BBFD16DD}"/>
                </a:ext>
              </a:extLst>
            </p:cNvPr>
            <p:cNvSpPr/>
            <p:nvPr/>
          </p:nvSpPr>
          <p:spPr>
            <a:xfrm>
              <a:off x="3069446" y="3317289"/>
              <a:ext cx="1591945" cy="10160"/>
            </a:xfrm>
            <a:custGeom>
              <a:avLst/>
              <a:gdLst/>
              <a:ahLst/>
              <a:cxnLst/>
              <a:rect l="l" t="t" r="r" b="b"/>
              <a:pathLst>
                <a:path w="1591945" h="10160">
                  <a:moveTo>
                    <a:pt x="1591917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1591917" y="0"/>
                  </a:lnTo>
                  <a:lnTo>
                    <a:pt x="1591917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27">
              <a:extLst>
                <a:ext uri="{FF2B5EF4-FFF2-40B4-BE49-F238E27FC236}">
                  <a16:creationId xmlns:a16="http://schemas.microsoft.com/office/drawing/2014/main" id="{CDA8DE02-19C6-4A68-981E-8D2B0697015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69446" y="3517471"/>
              <a:ext cx="114389" cy="152519"/>
            </a:xfrm>
            <a:prstGeom prst="rect">
              <a:avLst/>
            </a:prstGeom>
          </p:spPr>
        </p:pic>
        <p:pic>
          <p:nvPicPr>
            <p:cNvPr id="36" name="object 28">
              <a:extLst>
                <a:ext uri="{FF2B5EF4-FFF2-40B4-BE49-F238E27FC236}">
                  <a16:creationId xmlns:a16="http://schemas.microsoft.com/office/drawing/2014/main" id="{90BEB24D-AFCD-49A2-90F2-6479453C94B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69446" y="3851106"/>
              <a:ext cx="114389" cy="152519"/>
            </a:xfrm>
            <a:prstGeom prst="rect">
              <a:avLst/>
            </a:prstGeom>
          </p:spPr>
        </p:pic>
        <p:pic>
          <p:nvPicPr>
            <p:cNvPr id="37" name="object 29">
              <a:extLst>
                <a:ext uri="{FF2B5EF4-FFF2-40B4-BE49-F238E27FC236}">
                  <a16:creationId xmlns:a16="http://schemas.microsoft.com/office/drawing/2014/main" id="{E9FB55A6-4BFB-4637-83A6-1C38669E689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69446" y="4184741"/>
              <a:ext cx="114389" cy="152519"/>
            </a:xfrm>
            <a:prstGeom prst="rect">
              <a:avLst/>
            </a:prstGeom>
          </p:spPr>
        </p:pic>
      </p:grpSp>
      <p:sp>
        <p:nvSpPr>
          <p:cNvPr id="38" name="object 30">
            <a:extLst>
              <a:ext uri="{FF2B5EF4-FFF2-40B4-BE49-F238E27FC236}">
                <a16:creationId xmlns:a16="http://schemas.microsoft.com/office/drawing/2014/main" id="{E868A018-2475-4CF5-AD53-7539283FA152}"/>
              </a:ext>
            </a:extLst>
          </p:cNvPr>
          <p:cNvSpPr txBox="1"/>
          <p:nvPr/>
        </p:nvSpPr>
        <p:spPr>
          <a:xfrm>
            <a:off x="2438338" y="2614279"/>
            <a:ext cx="82010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实现界面交互逻辑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9" name="object 31">
            <a:extLst>
              <a:ext uri="{FF2B5EF4-FFF2-40B4-BE49-F238E27FC236}">
                <a16:creationId xmlns:a16="http://schemas.microsoft.com/office/drawing/2014/main" id="{C8D0BC56-8C26-4681-812A-0AB45E45A025}"/>
              </a:ext>
            </a:extLst>
          </p:cNvPr>
          <p:cNvSpPr txBox="1"/>
          <p:nvPr/>
        </p:nvSpPr>
        <p:spPr>
          <a:xfrm>
            <a:off x="2438339" y="2864506"/>
            <a:ext cx="781050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对接后端API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接口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0" name="object 32">
            <a:extLst>
              <a:ext uri="{FF2B5EF4-FFF2-40B4-BE49-F238E27FC236}">
                <a16:creationId xmlns:a16="http://schemas.microsoft.com/office/drawing/2014/main" id="{F2A91B64-8AC9-4B81-9E5B-2A085DCC02C6}"/>
              </a:ext>
            </a:extLst>
          </p:cNvPr>
          <p:cNvSpPr txBox="1"/>
          <p:nvPr/>
        </p:nvSpPr>
        <p:spPr>
          <a:xfrm>
            <a:off x="2438338" y="3114733"/>
            <a:ext cx="82010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关注性能与兼容性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1" name="object 33">
            <a:extLst>
              <a:ext uri="{FF2B5EF4-FFF2-40B4-BE49-F238E27FC236}">
                <a16:creationId xmlns:a16="http://schemas.microsoft.com/office/drawing/2014/main" id="{7EE57BDC-477D-4A6F-B5D2-128FA9CEFC89}"/>
              </a:ext>
            </a:extLst>
          </p:cNvPr>
          <p:cNvGrpSpPr/>
          <p:nvPr/>
        </p:nvGrpSpPr>
        <p:grpSpPr>
          <a:xfrm>
            <a:off x="3810594" y="1229684"/>
            <a:ext cx="1530191" cy="3431858"/>
            <a:chOff x="5080791" y="1639579"/>
            <a:chExt cx="2040255" cy="4575810"/>
          </a:xfrm>
        </p:grpSpPr>
        <p:sp>
          <p:nvSpPr>
            <p:cNvPr id="42" name="object 34">
              <a:extLst>
                <a:ext uri="{FF2B5EF4-FFF2-40B4-BE49-F238E27FC236}">
                  <a16:creationId xmlns:a16="http://schemas.microsoft.com/office/drawing/2014/main" id="{701E4EE6-F8F9-4AD3-9A87-ED2C98F8E883}"/>
                </a:ext>
              </a:extLst>
            </p:cNvPr>
            <p:cNvSpPr/>
            <p:nvPr/>
          </p:nvSpPr>
          <p:spPr>
            <a:xfrm>
              <a:off x="5080791" y="1658644"/>
              <a:ext cx="2040255" cy="4556760"/>
            </a:xfrm>
            <a:custGeom>
              <a:avLst/>
              <a:gdLst/>
              <a:ahLst/>
              <a:cxnLst/>
              <a:rect l="l" t="t" r="r" b="b"/>
              <a:pathLst>
                <a:path w="2040254" h="4556760">
                  <a:moveTo>
                    <a:pt x="1933064" y="4556506"/>
                  </a:moveTo>
                  <a:lnTo>
                    <a:pt x="106878" y="4556506"/>
                  </a:lnTo>
                  <a:lnTo>
                    <a:pt x="99439" y="4555773"/>
                  </a:lnTo>
                  <a:lnTo>
                    <a:pt x="57083" y="4541400"/>
                  </a:lnTo>
                  <a:lnTo>
                    <a:pt x="23450" y="4511913"/>
                  </a:lnTo>
                  <a:lnTo>
                    <a:pt x="3663" y="4471800"/>
                  </a:lnTo>
                  <a:lnTo>
                    <a:pt x="0" y="4449628"/>
                  </a:lnTo>
                  <a:lnTo>
                    <a:pt x="0" y="4442117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1933064" y="0"/>
                  </a:lnTo>
                  <a:lnTo>
                    <a:pt x="1976267" y="9651"/>
                  </a:lnTo>
                  <a:lnTo>
                    <a:pt x="2011749" y="32345"/>
                  </a:lnTo>
                  <a:lnTo>
                    <a:pt x="2034109" y="64627"/>
                  </a:lnTo>
                  <a:lnTo>
                    <a:pt x="2039942" y="89065"/>
                  </a:lnTo>
                  <a:lnTo>
                    <a:pt x="2039942" y="4449628"/>
                  </a:lnTo>
                  <a:lnTo>
                    <a:pt x="2028360" y="4492831"/>
                  </a:lnTo>
                  <a:lnTo>
                    <a:pt x="2001127" y="4528313"/>
                  </a:lnTo>
                  <a:lnTo>
                    <a:pt x="1962388" y="4550673"/>
                  </a:lnTo>
                  <a:lnTo>
                    <a:pt x="1940502" y="4555774"/>
                  </a:lnTo>
                  <a:lnTo>
                    <a:pt x="1933064" y="45565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35">
              <a:extLst>
                <a:ext uri="{FF2B5EF4-FFF2-40B4-BE49-F238E27FC236}">
                  <a16:creationId xmlns:a16="http://schemas.microsoft.com/office/drawing/2014/main" id="{FA8C9DCC-55A5-449B-B856-D191959B63C8}"/>
                </a:ext>
              </a:extLst>
            </p:cNvPr>
            <p:cNvSpPr/>
            <p:nvPr/>
          </p:nvSpPr>
          <p:spPr>
            <a:xfrm>
              <a:off x="5080791" y="1639579"/>
              <a:ext cx="2040255" cy="114935"/>
            </a:xfrm>
            <a:custGeom>
              <a:avLst/>
              <a:gdLst/>
              <a:ahLst/>
              <a:cxnLst/>
              <a:rect l="l" t="t" r="r" b="b"/>
              <a:pathLst>
                <a:path w="2040254" h="114935">
                  <a:moveTo>
                    <a:pt x="0" y="114389"/>
                  </a:moveTo>
                  <a:lnTo>
                    <a:pt x="543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925553" y="0"/>
                  </a:lnTo>
                  <a:lnTo>
                    <a:pt x="1936821" y="544"/>
                  </a:lnTo>
                  <a:lnTo>
                    <a:pt x="1979530" y="13522"/>
                  </a:lnTo>
                  <a:lnTo>
                    <a:pt x="2010638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2040254" h="114935">
                  <a:moveTo>
                    <a:pt x="2039942" y="114389"/>
                  </a:moveTo>
                  <a:lnTo>
                    <a:pt x="2026419" y="78404"/>
                  </a:lnTo>
                  <a:lnTo>
                    <a:pt x="1989116" y="50969"/>
                  </a:lnTo>
                  <a:lnTo>
                    <a:pt x="1947873" y="39580"/>
                  </a:lnTo>
                  <a:lnTo>
                    <a:pt x="1925553" y="38129"/>
                  </a:lnTo>
                  <a:lnTo>
                    <a:pt x="2010638" y="38129"/>
                  </a:lnTo>
                  <a:lnTo>
                    <a:pt x="2031234" y="70614"/>
                  </a:lnTo>
                  <a:lnTo>
                    <a:pt x="2039398" y="103120"/>
                  </a:lnTo>
                  <a:lnTo>
                    <a:pt x="2039942" y="11438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36">
              <a:extLst>
                <a:ext uri="{FF2B5EF4-FFF2-40B4-BE49-F238E27FC236}">
                  <a16:creationId xmlns:a16="http://schemas.microsoft.com/office/drawing/2014/main" id="{6C38550E-B5B6-4DEB-A01E-456D697A52EA}"/>
                </a:ext>
              </a:extLst>
            </p:cNvPr>
            <p:cNvSpPr/>
            <p:nvPr/>
          </p:nvSpPr>
          <p:spPr>
            <a:xfrm>
              <a:off x="5719465" y="1906488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20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40" y="177306"/>
                  </a:lnTo>
                  <a:lnTo>
                    <a:pt x="725987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0"/>
                  </a:lnTo>
                  <a:lnTo>
                    <a:pt x="687558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5" name="object 37">
              <a:extLst>
                <a:ext uri="{FF2B5EF4-FFF2-40B4-BE49-F238E27FC236}">
                  <a16:creationId xmlns:a16="http://schemas.microsoft.com/office/drawing/2014/main" id="{CA8F2BD6-1869-496E-BB9A-40FFD337C0C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57775" y="2116202"/>
              <a:ext cx="285973" cy="343167"/>
            </a:xfrm>
            <a:prstGeom prst="rect">
              <a:avLst/>
            </a:prstGeom>
          </p:spPr>
        </p:pic>
      </p:grpSp>
      <p:sp>
        <p:nvSpPr>
          <p:cNvPr id="46" name="object 38">
            <a:extLst>
              <a:ext uri="{FF2B5EF4-FFF2-40B4-BE49-F238E27FC236}">
                <a16:creationId xmlns:a16="http://schemas.microsoft.com/office/drawing/2014/main" id="{28AE3A5C-2680-4DCD-A2E4-B3A1B7E77A79}"/>
              </a:ext>
            </a:extLst>
          </p:cNvPr>
          <p:cNvSpPr txBox="1"/>
          <p:nvPr/>
        </p:nvSpPr>
        <p:spPr>
          <a:xfrm>
            <a:off x="4279963" y="2171021"/>
            <a:ext cx="591026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后端开发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7" name="object 39">
            <a:extLst>
              <a:ext uri="{FF2B5EF4-FFF2-40B4-BE49-F238E27FC236}">
                <a16:creationId xmlns:a16="http://schemas.microsoft.com/office/drawing/2014/main" id="{80E68ADA-0C61-4D6F-8200-57D86C839106}"/>
              </a:ext>
            </a:extLst>
          </p:cNvPr>
          <p:cNvGrpSpPr/>
          <p:nvPr/>
        </p:nvGrpSpPr>
        <p:grpSpPr>
          <a:xfrm>
            <a:off x="3982178" y="2487967"/>
            <a:ext cx="1186815" cy="765333"/>
            <a:chOff x="5309570" y="3317289"/>
            <a:chExt cx="1582420" cy="1020444"/>
          </a:xfrm>
        </p:grpSpPr>
        <p:sp>
          <p:nvSpPr>
            <p:cNvPr id="48" name="object 40">
              <a:extLst>
                <a:ext uri="{FF2B5EF4-FFF2-40B4-BE49-F238E27FC236}">
                  <a16:creationId xmlns:a16="http://schemas.microsoft.com/office/drawing/2014/main" id="{8B47C5C5-096E-4C08-A37D-2ACB3D5AFD5A}"/>
                </a:ext>
              </a:extLst>
            </p:cNvPr>
            <p:cNvSpPr/>
            <p:nvPr/>
          </p:nvSpPr>
          <p:spPr>
            <a:xfrm>
              <a:off x="5309570" y="3317289"/>
              <a:ext cx="1582420" cy="10160"/>
            </a:xfrm>
            <a:custGeom>
              <a:avLst/>
              <a:gdLst/>
              <a:ahLst/>
              <a:cxnLst/>
              <a:rect l="l" t="t" r="r" b="b"/>
              <a:pathLst>
                <a:path w="1582420" h="10160">
                  <a:moveTo>
                    <a:pt x="1582385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1582385" y="0"/>
                  </a:lnTo>
                  <a:lnTo>
                    <a:pt x="1582385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9" name="object 41">
              <a:extLst>
                <a:ext uri="{FF2B5EF4-FFF2-40B4-BE49-F238E27FC236}">
                  <a16:creationId xmlns:a16="http://schemas.microsoft.com/office/drawing/2014/main" id="{2BC59C1C-FE50-43EF-811B-342A0798517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09570" y="3517471"/>
              <a:ext cx="114389" cy="152519"/>
            </a:xfrm>
            <a:prstGeom prst="rect">
              <a:avLst/>
            </a:prstGeom>
          </p:spPr>
        </p:pic>
        <p:pic>
          <p:nvPicPr>
            <p:cNvPr id="50" name="object 42">
              <a:extLst>
                <a:ext uri="{FF2B5EF4-FFF2-40B4-BE49-F238E27FC236}">
                  <a16:creationId xmlns:a16="http://schemas.microsoft.com/office/drawing/2014/main" id="{9EF0DFF5-D456-4FEE-B489-24B1EEF00F5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09570" y="3851106"/>
              <a:ext cx="114389" cy="152519"/>
            </a:xfrm>
            <a:prstGeom prst="rect">
              <a:avLst/>
            </a:prstGeom>
          </p:spPr>
        </p:pic>
        <p:pic>
          <p:nvPicPr>
            <p:cNvPr id="51" name="object 43">
              <a:extLst>
                <a:ext uri="{FF2B5EF4-FFF2-40B4-BE49-F238E27FC236}">
                  <a16:creationId xmlns:a16="http://schemas.microsoft.com/office/drawing/2014/main" id="{279C6E68-DDB0-41A4-AAE1-B0FFEE3DD5B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09570" y="4184741"/>
              <a:ext cx="114389" cy="152519"/>
            </a:xfrm>
            <a:prstGeom prst="rect">
              <a:avLst/>
            </a:prstGeom>
          </p:spPr>
        </p:pic>
      </p:grpSp>
      <p:sp>
        <p:nvSpPr>
          <p:cNvPr id="52" name="object 44">
            <a:extLst>
              <a:ext uri="{FF2B5EF4-FFF2-40B4-BE49-F238E27FC236}">
                <a16:creationId xmlns:a16="http://schemas.microsoft.com/office/drawing/2014/main" id="{37989CE3-3E9B-4A1B-AF1E-09F13C378B0D}"/>
              </a:ext>
            </a:extLst>
          </p:cNvPr>
          <p:cNvSpPr txBox="1"/>
          <p:nvPr/>
        </p:nvSpPr>
        <p:spPr>
          <a:xfrm>
            <a:off x="4114187" y="2614279"/>
            <a:ext cx="72008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服务器逻辑开发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3" name="object 45">
            <a:extLst>
              <a:ext uri="{FF2B5EF4-FFF2-40B4-BE49-F238E27FC236}">
                <a16:creationId xmlns:a16="http://schemas.microsoft.com/office/drawing/2014/main" id="{21213E66-B013-4193-AC54-25416D7810F2}"/>
              </a:ext>
            </a:extLst>
          </p:cNvPr>
          <p:cNvSpPr txBox="1"/>
          <p:nvPr/>
        </p:nvSpPr>
        <p:spPr>
          <a:xfrm>
            <a:off x="4114186" y="2864506"/>
            <a:ext cx="82010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数据库设计与管理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4" name="object 46">
            <a:extLst>
              <a:ext uri="{FF2B5EF4-FFF2-40B4-BE49-F238E27FC236}">
                <a16:creationId xmlns:a16="http://schemas.microsoft.com/office/drawing/2014/main" id="{D525B04F-CBFF-4BDE-A5D8-53FB5FB98B92}"/>
              </a:ext>
            </a:extLst>
          </p:cNvPr>
          <p:cNvSpPr txBox="1"/>
          <p:nvPr/>
        </p:nvSpPr>
        <p:spPr>
          <a:xfrm>
            <a:off x="4114186" y="3114733"/>
            <a:ext cx="82010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保障系统数据一致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5" name="object 47">
            <a:extLst>
              <a:ext uri="{FF2B5EF4-FFF2-40B4-BE49-F238E27FC236}">
                <a16:creationId xmlns:a16="http://schemas.microsoft.com/office/drawing/2014/main" id="{7B3E4531-296B-4DA8-AFCF-925383ED3F48}"/>
              </a:ext>
            </a:extLst>
          </p:cNvPr>
          <p:cNvGrpSpPr/>
          <p:nvPr/>
        </p:nvGrpSpPr>
        <p:grpSpPr>
          <a:xfrm>
            <a:off x="5483537" y="1229684"/>
            <a:ext cx="1537335" cy="3431858"/>
            <a:chOff x="7311383" y="1639579"/>
            <a:chExt cx="2049780" cy="4575810"/>
          </a:xfrm>
        </p:grpSpPr>
        <p:sp>
          <p:nvSpPr>
            <p:cNvPr id="56" name="object 48">
              <a:extLst>
                <a:ext uri="{FF2B5EF4-FFF2-40B4-BE49-F238E27FC236}">
                  <a16:creationId xmlns:a16="http://schemas.microsoft.com/office/drawing/2014/main" id="{5A6920C7-4CFB-4034-BF20-D4D56412C450}"/>
                </a:ext>
              </a:extLst>
            </p:cNvPr>
            <p:cNvSpPr/>
            <p:nvPr/>
          </p:nvSpPr>
          <p:spPr>
            <a:xfrm>
              <a:off x="7311383" y="1658644"/>
              <a:ext cx="2049780" cy="4556760"/>
            </a:xfrm>
            <a:custGeom>
              <a:avLst/>
              <a:gdLst/>
              <a:ahLst/>
              <a:cxnLst/>
              <a:rect l="l" t="t" r="r" b="b"/>
              <a:pathLst>
                <a:path w="2049779" h="4556760">
                  <a:moveTo>
                    <a:pt x="1942596" y="4556506"/>
                  </a:moveTo>
                  <a:lnTo>
                    <a:pt x="106878" y="4556506"/>
                  </a:lnTo>
                  <a:lnTo>
                    <a:pt x="99439" y="4555773"/>
                  </a:lnTo>
                  <a:lnTo>
                    <a:pt x="57083" y="4541400"/>
                  </a:lnTo>
                  <a:lnTo>
                    <a:pt x="23450" y="4511913"/>
                  </a:lnTo>
                  <a:lnTo>
                    <a:pt x="3663" y="4471800"/>
                  </a:lnTo>
                  <a:lnTo>
                    <a:pt x="0" y="4449628"/>
                  </a:lnTo>
                  <a:lnTo>
                    <a:pt x="0" y="4442117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1942596" y="0"/>
                  </a:lnTo>
                  <a:lnTo>
                    <a:pt x="1985799" y="9651"/>
                  </a:lnTo>
                  <a:lnTo>
                    <a:pt x="2021281" y="32345"/>
                  </a:lnTo>
                  <a:lnTo>
                    <a:pt x="2043641" y="64627"/>
                  </a:lnTo>
                  <a:lnTo>
                    <a:pt x="2049474" y="89065"/>
                  </a:lnTo>
                  <a:lnTo>
                    <a:pt x="2049474" y="4449628"/>
                  </a:lnTo>
                  <a:lnTo>
                    <a:pt x="2037892" y="4492831"/>
                  </a:lnTo>
                  <a:lnTo>
                    <a:pt x="2010660" y="4528313"/>
                  </a:lnTo>
                  <a:lnTo>
                    <a:pt x="1971921" y="4550673"/>
                  </a:lnTo>
                  <a:lnTo>
                    <a:pt x="1950035" y="4555774"/>
                  </a:lnTo>
                  <a:lnTo>
                    <a:pt x="1942596" y="45565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49">
              <a:extLst>
                <a:ext uri="{FF2B5EF4-FFF2-40B4-BE49-F238E27FC236}">
                  <a16:creationId xmlns:a16="http://schemas.microsoft.com/office/drawing/2014/main" id="{78D560CF-7018-4B6C-9E4C-72B99B324826}"/>
                </a:ext>
              </a:extLst>
            </p:cNvPr>
            <p:cNvSpPr/>
            <p:nvPr/>
          </p:nvSpPr>
          <p:spPr>
            <a:xfrm>
              <a:off x="7311383" y="1639579"/>
              <a:ext cx="2049780" cy="114935"/>
            </a:xfrm>
            <a:custGeom>
              <a:avLst/>
              <a:gdLst/>
              <a:ahLst/>
              <a:cxnLst/>
              <a:rect l="l" t="t" r="r" b="b"/>
              <a:pathLst>
                <a:path w="2049779" h="114935">
                  <a:moveTo>
                    <a:pt x="0" y="114389"/>
                  </a:moveTo>
                  <a:lnTo>
                    <a:pt x="543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935085" y="0"/>
                  </a:lnTo>
                  <a:lnTo>
                    <a:pt x="1946353" y="544"/>
                  </a:lnTo>
                  <a:lnTo>
                    <a:pt x="1989061" y="13522"/>
                  </a:lnTo>
                  <a:lnTo>
                    <a:pt x="2020169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19" y="66034"/>
                  </a:lnTo>
                  <a:lnTo>
                    <a:pt x="2176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2049779" h="114935">
                  <a:moveTo>
                    <a:pt x="2049474" y="114389"/>
                  </a:moveTo>
                  <a:lnTo>
                    <a:pt x="2035951" y="78404"/>
                  </a:lnTo>
                  <a:lnTo>
                    <a:pt x="1998647" y="50969"/>
                  </a:lnTo>
                  <a:lnTo>
                    <a:pt x="1957405" y="39580"/>
                  </a:lnTo>
                  <a:lnTo>
                    <a:pt x="1935085" y="38129"/>
                  </a:lnTo>
                  <a:lnTo>
                    <a:pt x="2020169" y="38129"/>
                  </a:lnTo>
                  <a:lnTo>
                    <a:pt x="2040766" y="70614"/>
                  </a:lnTo>
                  <a:lnTo>
                    <a:pt x="2048930" y="103120"/>
                  </a:lnTo>
                  <a:lnTo>
                    <a:pt x="2049474" y="114389"/>
                  </a:lnTo>
                  <a:close/>
                </a:path>
              </a:pathLst>
            </a:custGeom>
            <a:solidFill>
              <a:srgbClr val="F9731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object 50">
              <a:extLst>
                <a:ext uri="{FF2B5EF4-FFF2-40B4-BE49-F238E27FC236}">
                  <a16:creationId xmlns:a16="http://schemas.microsoft.com/office/drawing/2014/main" id="{CC432542-F6FB-4F54-BE8C-343717C5DCFE}"/>
                </a:ext>
              </a:extLst>
            </p:cNvPr>
            <p:cNvSpPr/>
            <p:nvPr/>
          </p:nvSpPr>
          <p:spPr>
            <a:xfrm>
              <a:off x="7950056" y="1906488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4" h="762635">
                  <a:moveTo>
                    <a:pt x="381297" y="762595"/>
                  </a:moveTo>
                  <a:lnTo>
                    <a:pt x="334620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40" y="177306"/>
                  </a:lnTo>
                  <a:lnTo>
                    <a:pt x="725987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0"/>
                  </a:lnTo>
                  <a:lnTo>
                    <a:pt x="687558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FFF6EC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9" name="object 51">
              <a:extLst>
                <a:ext uri="{FF2B5EF4-FFF2-40B4-BE49-F238E27FC236}">
                  <a16:creationId xmlns:a16="http://schemas.microsoft.com/office/drawing/2014/main" id="{034371DE-A719-4D0A-BA47-96568202DED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88367" y="2116202"/>
              <a:ext cx="285973" cy="343167"/>
            </a:xfrm>
            <a:prstGeom prst="rect">
              <a:avLst/>
            </a:prstGeom>
          </p:spPr>
        </p:pic>
      </p:grpSp>
      <p:sp>
        <p:nvSpPr>
          <p:cNvPr id="60" name="object 52">
            <a:extLst>
              <a:ext uri="{FF2B5EF4-FFF2-40B4-BE49-F238E27FC236}">
                <a16:creationId xmlns:a16="http://schemas.microsoft.com/office/drawing/2014/main" id="{DA2BF362-7221-47EA-A3CE-47535FEC9423}"/>
              </a:ext>
            </a:extLst>
          </p:cNvPr>
          <p:cNvSpPr txBox="1"/>
          <p:nvPr/>
        </p:nvSpPr>
        <p:spPr>
          <a:xfrm>
            <a:off x="5884317" y="2171021"/>
            <a:ext cx="734377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测试工程师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1" name="object 53">
            <a:extLst>
              <a:ext uri="{FF2B5EF4-FFF2-40B4-BE49-F238E27FC236}">
                <a16:creationId xmlns:a16="http://schemas.microsoft.com/office/drawing/2014/main" id="{94485820-C2DF-4443-A2BC-48AA364EA3BE}"/>
              </a:ext>
            </a:extLst>
          </p:cNvPr>
          <p:cNvGrpSpPr/>
          <p:nvPr/>
        </p:nvGrpSpPr>
        <p:grpSpPr>
          <a:xfrm>
            <a:off x="5655121" y="2487967"/>
            <a:ext cx="1193959" cy="765333"/>
            <a:chOff x="7540161" y="3317289"/>
            <a:chExt cx="1591945" cy="1020444"/>
          </a:xfrm>
        </p:grpSpPr>
        <p:sp>
          <p:nvSpPr>
            <p:cNvPr id="62" name="object 54">
              <a:extLst>
                <a:ext uri="{FF2B5EF4-FFF2-40B4-BE49-F238E27FC236}">
                  <a16:creationId xmlns:a16="http://schemas.microsoft.com/office/drawing/2014/main" id="{5C642769-D59E-4A7D-B613-F6C2DCE968B6}"/>
                </a:ext>
              </a:extLst>
            </p:cNvPr>
            <p:cNvSpPr/>
            <p:nvPr/>
          </p:nvSpPr>
          <p:spPr>
            <a:xfrm>
              <a:off x="7540161" y="3317289"/>
              <a:ext cx="1591945" cy="10160"/>
            </a:xfrm>
            <a:custGeom>
              <a:avLst/>
              <a:gdLst/>
              <a:ahLst/>
              <a:cxnLst/>
              <a:rect l="l" t="t" r="r" b="b"/>
              <a:pathLst>
                <a:path w="1591945" h="10160">
                  <a:moveTo>
                    <a:pt x="1591917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1591917" y="0"/>
                  </a:lnTo>
                  <a:lnTo>
                    <a:pt x="1591917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3" name="object 55">
              <a:extLst>
                <a:ext uri="{FF2B5EF4-FFF2-40B4-BE49-F238E27FC236}">
                  <a16:creationId xmlns:a16="http://schemas.microsoft.com/office/drawing/2014/main" id="{96673D3A-430F-48C1-B1E5-76ADBAD4516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40161" y="3517471"/>
              <a:ext cx="114389" cy="152519"/>
            </a:xfrm>
            <a:prstGeom prst="rect">
              <a:avLst/>
            </a:prstGeom>
          </p:spPr>
        </p:pic>
        <p:pic>
          <p:nvPicPr>
            <p:cNvPr id="64" name="object 56">
              <a:extLst>
                <a:ext uri="{FF2B5EF4-FFF2-40B4-BE49-F238E27FC236}">
                  <a16:creationId xmlns:a16="http://schemas.microsoft.com/office/drawing/2014/main" id="{E684B13B-3EE1-4F0E-BBA5-E8FD803CA2C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40161" y="3851106"/>
              <a:ext cx="114389" cy="152519"/>
            </a:xfrm>
            <a:prstGeom prst="rect">
              <a:avLst/>
            </a:prstGeom>
          </p:spPr>
        </p:pic>
        <p:pic>
          <p:nvPicPr>
            <p:cNvPr id="65" name="object 57">
              <a:extLst>
                <a:ext uri="{FF2B5EF4-FFF2-40B4-BE49-F238E27FC236}">
                  <a16:creationId xmlns:a16="http://schemas.microsoft.com/office/drawing/2014/main" id="{470EEC30-ED09-4AA1-BD90-82842C00B32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40161" y="4184741"/>
              <a:ext cx="114389" cy="152519"/>
            </a:xfrm>
            <a:prstGeom prst="rect">
              <a:avLst/>
            </a:prstGeom>
          </p:spPr>
        </p:pic>
      </p:grpSp>
      <p:sp>
        <p:nvSpPr>
          <p:cNvPr id="66" name="object 58">
            <a:extLst>
              <a:ext uri="{FF2B5EF4-FFF2-40B4-BE49-F238E27FC236}">
                <a16:creationId xmlns:a16="http://schemas.microsoft.com/office/drawing/2014/main" id="{471BD9DD-841F-45AD-9B64-3AF933CDC7B9}"/>
              </a:ext>
            </a:extLst>
          </p:cNvPr>
          <p:cNvSpPr txBox="1"/>
          <p:nvPr/>
        </p:nvSpPr>
        <p:spPr>
          <a:xfrm>
            <a:off x="5789923" y="2614279"/>
            <a:ext cx="82010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制定详细测试计划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7" name="object 59">
            <a:extLst>
              <a:ext uri="{FF2B5EF4-FFF2-40B4-BE49-F238E27FC236}">
                <a16:creationId xmlns:a16="http://schemas.microsoft.com/office/drawing/2014/main" id="{0A36D493-7304-449A-966A-37A1046FEEC1}"/>
              </a:ext>
            </a:extLst>
          </p:cNvPr>
          <p:cNvSpPr txBox="1"/>
          <p:nvPr/>
        </p:nvSpPr>
        <p:spPr>
          <a:xfrm>
            <a:off x="5789923" y="2864506"/>
            <a:ext cx="920115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编写与执行测试用例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8" name="object 60">
            <a:extLst>
              <a:ext uri="{FF2B5EF4-FFF2-40B4-BE49-F238E27FC236}">
                <a16:creationId xmlns:a16="http://schemas.microsoft.com/office/drawing/2014/main" id="{4B3AAD3A-80B1-4C99-BAF8-FBA3176FD4E0}"/>
              </a:ext>
            </a:extLst>
          </p:cNvPr>
          <p:cNvSpPr txBox="1"/>
          <p:nvPr/>
        </p:nvSpPr>
        <p:spPr>
          <a:xfrm>
            <a:off x="5789923" y="3114733"/>
            <a:ext cx="920115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缺陷记录与回归测试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9" name="object 61">
            <a:extLst>
              <a:ext uri="{FF2B5EF4-FFF2-40B4-BE49-F238E27FC236}">
                <a16:creationId xmlns:a16="http://schemas.microsoft.com/office/drawing/2014/main" id="{FFE2DFBA-3CC2-4F90-A150-2EED5C7B50C8}"/>
              </a:ext>
            </a:extLst>
          </p:cNvPr>
          <p:cNvGrpSpPr/>
          <p:nvPr/>
        </p:nvGrpSpPr>
        <p:grpSpPr>
          <a:xfrm>
            <a:off x="7163630" y="1229684"/>
            <a:ext cx="1530191" cy="3431858"/>
            <a:chOff x="9551506" y="1639579"/>
            <a:chExt cx="2040255" cy="4575810"/>
          </a:xfrm>
        </p:grpSpPr>
        <p:sp>
          <p:nvSpPr>
            <p:cNvPr id="70" name="object 62">
              <a:extLst>
                <a:ext uri="{FF2B5EF4-FFF2-40B4-BE49-F238E27FC236}">
                  <a16:creationId xmlns:a16="http://schemas.microsoft.com/office/drawing/2014/main" id="{8B5202AE-18CE-46C9-86B2-27B520B09021}"/>
                </a:ext>
              </a:extLst>
            </p:cNvPr>
            <p:cNvSpPr/>
            <p:nvPr/>
          </p:nvSpPr>
          <p:spPr>
            <a:xfrm>
              <a:off x="9551506" y="1658644"/>
              <a:ext cx="2040255" cy="4556760"/>
            </a:xfrm>
            <a:custGeom>
              <a:avLst/>
              <a:gdLst/>
              <a:ahLst/>
              <a:cxnLst/>
              <a:rect l="l" t="t" r="r" b="b"/>
              <a:pathLst>
                <a:path w="2040254" h="4556760">
                  <a:moveTo>
                    <a:pt x="1933064" y="4556506"/>
                  </a:moveTo>
                  <a:lnTo>
                    <a:pt x="106878" y="4556506"/>
                  </a:lnTo>
                  <a:lnTo>
                    <a:pt x="99439" y="4555773"/>
                  </a:lnTo>
                  <a:lnTo>
                    <a:pt x="57083" y="4541400"/>
                  </a:lnTo>
                  <a:lnTo>
                    <a:pt x="23450" y="4511913"/>
                  </a:lnTo>
                  <a:lnTo>
                    <a:pt x="3663" y="4471800"/>
                  </a:lnTo>
                  <a:lnTo>
                    <a:pt x="0" y="4449628"/>
                  </a:lnTo>
                  <a:lnTo>
                    <a:pt x="0" y="4442117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1933064" y="0"/>
                  </a:lnTo>
                  <a:lnTo>
                    <a:pt x="1976267" y="9651"/>
                  </a:lnTo>
                  <a:lnTo>
                    <a:pt x="2011749" y="32345"/>
                  </a:lnTo>
                  <a:lnTo>
                    <a:pt x="2034109" y="64627"/>
                  </a:lnTo>
                  <a:lnTo>
                    <a:pt x="2039942" y="89065"/>
                  </a:lnTo>
                  <a:lnTo>
                    <a:pt x="2039942" y="4449628"/>
                  </a:lnTo>
                  <a:lnTo>
                    <a:pt x="2028360" y="4492831"/>
                  </a:lnTo>
                  <a:lnTo>
                    <a:pt x="2001127" y="4528313"/>
                  </a:lnTo>
                  <a:lnTo>
                    <a:pt x="1962388" y="4550673"/>
                  </a:lnTo>
                  <a:lnTo>
                    <a:pt x="1940502" y="4555774"/>
                  </a:lnTo>
                  <a:lnTo>
                    <a:pt x="1933064" y="45565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object 63">
              <a:extLst>
                <a:ext uri="{FF2B5EF4-FFF2-40B4-BE49-F238E27FC236}">
                  <a16:creationId xmlns:a16="http://schemas.microsoft.com/office/drawing/2014/main" id="{591D9472-12D4-45C8-870C-62EB9015167A}"/>
                </a:ext>
              </a:extLst>
            </p:cNvPr>
            <p:cNvSpPr/>
            <p:nvPr/>
          </p:nvSpPr>
          <p:spPr>
            <a:xfrm>
              <a:off x="9551507" y="1639579"/>
              <a:ext cx="2040255" cy="114935"/>
            </a:xfrm>
            <a:custGeom>
              <a:avLst/>
              <a:gdLst/>
              <a:ahLst/>
              <a:cxnLst/>
              <a:rect l="l" t="t" r="r" b="b"/>
              <a:pathLst>
                <a:path w="2040254" h="114935">
                  <a:moveTo>
                    <a:pt x="0" y="114389"/>
                  </a:moveTo>
                  <a:lnTo>
                    <a:pt x="543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4897" y="81233"/>
                  </a:lnTo>
                  <a:lnTo>
                    <a:pt x="8706" y="70614"/>
                  </a:lnTo>
                  <a:lnTo>
                    <a:pt x="13521" y="60411"/>
                  </a:lnTo>
                  <a:lnTo>
                    <a:pt x="19172" y="50969"/>
                  </a:lnTo>
                  <a:lnTo>
                    <a:pt x="19258" y="50826"/>
                  </a:lnTo>
                  <a:lnTo>
                    <a:pt x="50824" y="19259"/>
                  </a:lnTo>
                  <a:lnTo>
                    <a:pt x="92068" y="2176"/>
                  </a:lnTo>
                  <a:lnTo>
                    <a:pt x="1925553" y="0"/>
                  </a:lnTo>
                  <a:lnTo>
                    <a:pt x="1936821" y="544"/>
                  </a:lnTo>
                  <a:lnTo>
                    <a:pt x="1979529" y="13522"/>
                  </a:lnTo>
                  <a:lnTo>
                    <a:pt x="2010637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0" y="47144"/>
                  </a:lnTo>
                  <a:lnTo>
                    <a:pt x="25919" y="66034"/>
                  </a:lnTo>
                  <a:lnTo>
                    <a:pt x="2176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2040254" h="114935">
                  <a:moveTo>
                    <a:pt x="2039942" y="114389"/>
                  </a:moveTo>
                  <a:lnTo>
                    <a:pt x="2026418" y="78404"/>
                  </a:lnTo>
                  <a:lnTo>
                    <a:pt x="1989115" y="50969"/>
                  </a:lnTo>
                  <a:lnTo>
                    <a:pt x="1947873" y="39580"/>
                  </a:lnTo>
                  <a:lnTo>
                    <a:pt x="1925553" y="38129"/>
                  </a:lnTo>
                  <a:lnTo>
                    <a:pt x="2010637" y="38129"/>
                  </a:lnTo>
                  <a:lnTo>
                    <a:pt x="2031233" y="70614"/>
                  </a:lnTo>
                  <a:lnTo>
                    <a:pt x="2039397" y="103120"/>
                  </a:lnTo>
                  <a:lnTo>
                    <a:pt x="2039942" y="114389"/>
                  </a:lnTo>
                  <a:close/>
                </a:path>
              </a:pathLst>
            </a:custGeom>
            <a:solidFill>
              <a:srgbClr val="EC4899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object 64">
              <a:extLst>
                <a:ext uri="{FF2B5EF4-FFF2-40B4-BE49-F238E27FC236}">
                  <a16:creationId xmlns:a16="http://schemas.microsoft.com/office/drawing/2014/main" id="{492EB9AE-85D9-40CB-B921-4F8CDE70D04D}"/>
                </a:ext>
              </a:extLst>
            </p:cNvPr>
            <p:cNvSpPr/>
            <p:nvPr/>
          </p:nvSpPr>
          <p:spPr>
            <a:xfrm>
              <a:off x="10190180" y="1906488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4" h="762635">
                  <a:moveTo>
                    <a:pt x="381297" y="762595"/>
                  </a:moveTo>
                  <a:lnTo>
                    <a:pt x="334620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40" y="177306"/>
                  </a:lnTo>
                  <a:lnTo>
                    <a:pt x="725987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0"/>
                  </a:lnTo>
                  <a:lnTo>
                    <a:pt x="687558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FDF1F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3" name="object 65">
              <a:extLst>
                <a:ext uri="{FF2B5EF4-FFF2-40B4-BE49-F238E27FC236}">
                  <a16:creationId xmlns:a16="http://schemas.microsoft.com/office/drawing/2014/main" id="{09E9629F-C57C-4A91-A5B6-DE79DA11EF3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09426" y="2116202"/>
              <a:ext cx="324103" cy="343167"/>
            </a:xfrm>
            <a:prstGeom prst="rect">
              <a:avLst/>
            </a:prstGeom>
          </p:spPr>
        </p:pic>
      </p:grpSp>
      <p:sp>
        <p:nvSpPr>
          <p:cNvPr id="74" name="object 66">
            <a:extLst>
              <a:ext uri="{FF2B5EF4-FFF2-40B4-BE49-F238E27FC236}">
                <a16:creationId xmlns:a16="http://schemas.microsoft.com/office/drawing/2014/main" id="{AECF6B4F-0BDC-46DC-ABFE-F2D02C54FE46}"/>
              </a:ext>
            </a:extLst>
          </p:cNvPr>
          <p:cNvSpPr txBox="1"/>
          <p:nvPr/>
        </p:nvSpPr>
        <p:spPr>
          <a:xfrm>
            <a:off x="7484203" y="2171021"/>
            <a:ext cx="885825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UI/UX</a:t>
            </a:r>
            <a:r>
              <a:rPr sz="1050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设计师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5" name="object 67">
            <a:extLst>
              <a:ext uri="{FF2B5EF4-FFF2-40B4-BE49-F238E27FC236}">
                <a16:creationId xmlns:a16="http://schemas.microsoft.com/office/drawing/2014/main" id="{739C223A-3E7D-4992-8CBA-3B9648D2C70F}"/>
              </a:ext>
            </a:extLst>
          </p:cNvPr>
          <p:cNvGrpSpPr/>
          <p:nvPr/>
        </p:nvGrpSpPr>
        <p:grpSpPr>
          <a:xfrm>
            <a:off x="7335214" y="2487967"/>
            <a:ext cx="1186815" cy="765333"/>
            <a:chOff x="9780285" y="3317289"/>
            <a:chExt cx="1582420" cy="1020444"/>
          </a:xfrm>
        </p:grpSpPr>
        <p:sp>
          <p:nvSpPr>
            <p:cNvPr id="76" name="object 68">
              <a:extLst>
                <a:ext uri="{FF2B5EF4-FFF2-40B4-BE49-F238E27FC236}">
                  <a16:creationId xmlns:a16="http://schemas.microsoft.com/office/drawing/2014/main" id="{336FA2DB-1351-4576-842E-DD461CDD6353}"/>
                </a:ext>
              </a:extLst>
            </p:cNvPr>
            <p:cNvSpPr/>
            <p:nvPr/>
          </p:nvSpPr>
          <p:spPr>
            <a:xfrm>
              <a:off x="9780285" y="3317289"/>
              <a:ext cx="1582420" cy="10160"/>
            </a:xfrm>
            <a:custGeom>
              <a:avLst/>
              <a:gdLst/>
              <a:ahLst/>
              <a:cxnLst/>
              <a:rect l="l" t="t" r="r" b="b"/>
              <a:pathLst>
                <a:path w="1582420" h="10160">
                  <a:moveTo>
                    <a:pt x="1582385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1582385" y="0"/>
                  </a:lnTo>
                  <a:lnTo>
                    <a:pt x="1582385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7" name="object 69">
              <a:extLst>
                <a:ext uri="{FF2B5EF4-FFF2-40B4-BE49-F238E27FC236}">
                  <a16:creationId xmlns:a16="http://schemas.microsoft.com/office/drawing/2014/main" id="{14DF9AA5-CBCB-4CDB-866F-5793E8B9615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780285" y="3517471"/>
              <a:ext cx="114389" cy="152519"/>
            </a:xfrm>
            <a:prstGeom prst="rect">
              <a:avLst/>
            </a:prstGeom>
          </p:spPr>
        </p:pic>
        <p:pic>
          <p:nvPicPr>
            <p:cNvPr id="78" name="object 70">
              <a:extLst>
                <a:ext uri="{FF2B5EF4-FFF2-40B4-BE49-F238E27FC236}">
                  <a16:creationId xmlns:a16="http://schemas.microsoft.com/office/drawing/2014/main" id="{EA4170EB-CB83-4005-8C0E-CAFF799B1AA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780285" y="3851106"/>
              <a:ext cx="114389" cy="152519"/>
            </a:xfrm>
            <a:prstGeom prst="rect">
              <a:avLst/>
            </a:prstGeom>
          </p:spPr>
        </p:pic>
        <p:pic>
          <p:nvPicPr>
            <p:cNvPr id="79" name="object 71">
              <a:extLst>
                <a:ext uri="{FF2B5EF4-FFF2-40B4-BE49-F238E27FC236}">
                  <a16:creationId xmlns:a16="http://schemas.microsoft.com/office/drawing/2014/main" id="{B9EA2703-FDCE-4F45-A1C8-71B7206FABF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780285" y="4184741"/>
              <a:ext cx="114389" cy="152519"/>
            </a:xfrm>
            <a:prstGeom prst="rect">
              <a:avLst/>
            </a:prstGeom>
          </p:spPr>
        </p:pic>
      </p:grpSp>
      <p:sp>
        <p:nvSpPr>
          <p:cNvPr id="80" name="object 72">
            <a:extLst>
              <a:ext uri="{FF2B5EF4-FFF2-40B4-BE49-F238E27FC236}">
                <a16:creationId xmlns:a16="http://schemas.microsoft.com/office/drawing/2014/main" id="{2B6D485D-AF90-4447-8219-6463F7555326}"/>
              </a:ext>
            </a:extLst>
          </p:cNvPr>
          <p:cNvSpPr txBox="1"/>
          <p:nvPr/>
        </p:nvSpPr>
        <p:spPr>
          <a:xfrm>
            <a:off x="7465771" y="2614279"/>
            <a:ext cx="61960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视觉界面设计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81" name="object 73">
            <a:extLst>
              <a:ext uri="{FF2B5EF4-FFF2-40B4-BE49-F238E27FC236}">
                <a16:creationId xmlns:a16="http://schemas.microsoft.com/office/drawing/2014/main" id="{638CCCCF-E05A-4862-8A9C-C7182333F4D3}"/>
              </a:ext>
            </a:extLst>
          </p:cNvPr>
          <p:cNvSpPr txBox="1"/>
          <p:nvPr/>
        </p:nvSpPr>
        <p:spPr>
          <a:xfrm>
            <a:off x="7465771" y="2864506"/>
            <a:ext cx="920115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交互体验流畅性优化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82" name="object 74">
            <a:extLst>
              <a:ext uri="{FF2B5EF4-FFF2-40B4-BE49-F238E27FC236}">
                <a16:creationId xmlns:a16="http://schemas.microsoft.com/office/drawing/2014/main" id="{EB12E081-1EE5-4595-AD1C-2FE36DC1ACBF}"/>
              </a:ext>
            </a:extLst>
          </p:cNvPr>
          <p:cNvSpPr txBox="1"/>
          <p:nvPr/>
        </p:nvSpPr>
        <p:spPr>
          <a:xfrm>
            <a:off x="7465771" y="3114733"/>
            <a:ext cx="920115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配合开发保证还原度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不同规模项目团队架构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团队人员配备与组织架构</a:t>
            </a:r>
          </a:p>
        </p:txBody>
      </p:sp>
      <p:pic>
        <p:nvPicPr>
          <p:cNvPr id="63" name="bg object 17">
            <a:extLst>
              <a:ext uri="{FF2B5EF4-FFF2-40B4-BE49-F238E27FC236}">
                <a16:creationId xmlns:a16="http://schemas.microsoft.com/office/drawing/2014/main" id="{9B471AC1-35CF-4EF5-8861-D44DA1037E5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8610" y="1109039"/>
            <a:ext cx="2001812" cy="3889236"/>
          </a:xfrm>
          <a:prstGeom prst="rect">
            <a:avLst/>
          </a:prstGeom>
        </p:spPr>
      </p:pic>
      <p:sp>
        <p:nvSpPr>
          <p:cNvPr id="64" name="object 2">
            <a:extLst>
              <a:ext uri="{FF2B5EF4-FFF2-40B4-BE49-F238E27FC236}">
                <a16:creationId xmlns:a16="http://schemas.microsoft.com/office/drawing/2014/main" id="{FF615BD5-4637-4C21-830A-97C1265AB1F6}"/>
              </a:ext>
            </a:extLst>
          </p:cNvPr>
          <p:cNvSpPr txBox="1"/>
          <p:nvPr/>
        </p:nvSpPr>
        <p:spPr>
          <a:xfrm>
            <a:off x="540669" y="4245220"/>
            <a:ext cx="1620679" cy="4957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团队协作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439"/>
              </a:spcBef>
            </a:pPr>
            <a:r>
              <a:rPr sz="713" kern="0" spc="-4" dirty="0">
                <a:solidFill>
                  <a:srgbClr val="FFFFFF"/>
                </a:solidFill>
                <a:latin typeface="微软雅黑"/>
                <a:cs typeface="微软雅黑"/>
              </a:rPr>
              <a:t>合理的架构是项目成功的基石，适配不同阶段的开发需求。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5" name="object 3">
            <a:extLst>
              <a:ext uri="{FF2B5EF4-FFF2-40B4-BE49-F238E27FC236}">
                <a16:creationId xmlns:a16="http://schemas.microsoft.com/office/drawing/2014/main" id="{AB214488-EC7E-4DBE-8DC5-DE12A199C7E2}"/>
              </a:ext>
            </a:extLst>
          </p:cNvPr>
          <p:cNvGrpSpPr/>
          <p:nvPr/>
        </p:nvGrpSpPr>
        <p:grpSpPr>
          <a:xfrm>
            <a:off x="2609201" y="1109039"/>
            <a:ext cx="1966436" cy="3889534"/>
            <a:chOff x="3431678" y="1296412"/>
            <a:chExt cx="2621915" cy="5186045"/>
          </a:xfrm>
        </p:grpSpPr>
        <p:sp>
          <p:nvSpPr>
            <p:cNvPr id="66" name="object 4">
              <a:extLst>
                <a:ext uri="{FF2B5EF4-FFF2-40B4-BE49-F238E27FC236}">
                  <a16:creationId xmlns:a16="http://schemas.microsoft.com/office/drawing/2014/main" id="{2B70B506-489A-4A14-860D-EF7BD0C6DB76}"/>
                </a:ext>
              </a:extLst>
            </p:cNvPr>
            <p:cNvSpPr/>
            <p:nvPr/>
          </p:nvSpPr>
          <p:spPr>
            <a:xfrm>
              <a:off x="3431678" y="1315476"/>
              <a:ext cx="2621915" cy="5166995"/>
            </a:xfrm>
            <a:custGeom>
              <a:avLst/>
              <a:gdLst/>
              <a:ahLst/>
              <a:cxnLst/>
              <a:rect l="l" t="t" r="r" b="b"/>
              <a:pathLst>
                <a:path w="2621915" h="5166995">
                  <a:moveTo>
                    <a:pt x="2468902" y="5166583"/>
                  </a:moveTo>
                  <a:lnTo>
                    <a:pt x="152519" y="5166583"/>
                  </a:lnTo>
                  <a:lnTo>
                    <a:pt x="145026" y="5166399"/>
                  </a:lnTo>
                  <a:lnTo>
                    <a:pt x="101145" y="5157671"/>
                  </a:lnTo>
                  <a:lnTo>
                    <a:pt x="61655" y="5136563"/>
                  </a:lnTo>
                  <a:lnTo>
                    <a:pt x="30019" y="5104927"/>
                  </a:lnTo>
                  <a:lnTo>
                    <a:pt x="8911" y="5065437"/>
                  </a:lnTo>
                  <a:lnTo>
                    <a:pt x="183" y="5021557"/>
                  </a:lnTo>
                  <a:lnTo>
                    <a:pt x="0" y="5014064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2468902" y="0"/>
                  </a:lnTo>
                  <a:lnTo>
                    <a:pt x="2513176" y="5745"/>
                  </a:lnTo>
                  <a:lnTo>
                    <a:pt x="2553637" y="22491"/>
                  </a:lnTo>
                  <a:lnTo>
                    <a:pt x="2586802" y="48790"/>
                  </a:lnTo>
                  <a:lnTo>
                    <a:pt x="2609811" y="82383"/>
                  </a:lnTo>
                  <a:lnTo>
                    <a:pt x="2620688" y="120373"/>
                  </a:lnTo>
                  <a:lnTo>
                    <a:pt x="2621421" y="133454"/>
                  </a:lnTo>
                  <a:lnTo>
                    <a:pt x="2621421" y="5014064"/>
                  </a:lnTo>
                  <a:lnTo>
                    <a:pt x="2614855" y="5058337"/>
                  </a:lnTo>
                  <a:lnTo>
                    <a:pt x="2595717" y="5098799"/>
                  </a:lnTo>
                  <a:lnTo>
                    <a:pt x="2565660" y="5131963"/>
                  </a:lnTo>
                  <a:lnTo>
                    <a:pt x="2527268" y="5154973"/>
                  </a:lnTo>
                  <a:lnTo>
                    <a:pt x="2483851" y="5165850"/>
                  </a:lnTo>
                  <a:lnTo>
                    <a:pt x="2468902" y="51665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object 5">
              <a:extLst>
                <a:ext uri="{FF2B5EF4-FFF2-40B4-BE49-F238E27FC236}">
                  <a16:creationId xmlns:a16="http://schemas.microsoft.com/office/drawing/2014/main" id="{DA10AC6E-1161-4289-9D4B-CCC971CBA72D}"/>
                </a:ext>
              </a:extLst>
            </p:cNvPr>
            <p:cNvSpPr/>
            <p:nvPr/>
          </p:nvSpPr>
          <p:spPr>
            <a:xfrm>
              <a:off x="3431678" y="1296412"/>
              <a:ext cx="2621915" cy="153035"/>
            </a:xfrm>
            <a:custGeom>
              <a:avLst/>
              <a:gdLst/>
              <a:ahLst/>
              <a:cxnLst/>
              <a:rect l="l" t="t" r="r" b="b"/>
              <a:pathLst>
                <a:path w="2621915" h="153034">
                  <a:moveTo>
                    <a:pt x="0" y="152519"/>
                  </a:moveTo>
                  <a:lnTo>
                    <a:pt x="6421" y="108743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2468902" y="0"/>
                  </a:lnTo>
                  <a:lnTo>
                    <a:pt x="2513110" y="6530"/>
                  </a:lnTo>
                  <a:lnTo>
                    <a:pt x="2553653" y="25680"/>
                  </a:lnTo>
                  <a:lnTo>
                    <a:pt x="2569543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1" y="46836"/>
                  </a:lnTo>
                  <a:lnTo>
                    <a:pt x="55808" y="64050"/>
                  </a:lnTo>
                  <a:lnTo>
                    <a:pt x="25679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2621915" h="153034">
                  <a:moveTo>
                    <a:pt x="2621421" y="152519"/>
                  </a:moveTo>
                  <a:lnTo>
                    <a:pt x="2609811" y="108743"/>
                  </a:lnTo>
                  <a:lnTo>
                    <a:pt x="2576749" y="71633"/>
                  </a:lnTo>
                  <a:lnTo>
                    <a:pt x="2540871" y="51652"/>
                  </a:lnTo>
                  <a:lnTo>
                    <a:pt x="2498662" y="40306"/>
                  </a:lnTo>
                  <a:lnTo>
                    <a:pt x="2468902" y="38129"/>
                  </a:lnTo>
                  <a:lnTo>
                    <a:pt x="2569543" y="38129"/>
                  </a:lnTo>
                  <a:lnTo>
                    <a:pt x="2595741" y="67767"/>
                  </a:lnTo>
                  <a:lnTo>
                    <a:pt x="2614890" y="108311"/>
                  </a:lnTo>
                  <a:lnTo>
                    <a:pt x="2620695" y="137494"/>
                  </a:lnTo>
                  <a:lnTo>
                    <a:pt x="2621421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object 6">
              <a:extLst>
                <a:ext uri="{FF2B5EF4-FFF2-40B4-BE49-F238E27FC236}">
                  <a16:creationId xmlns:a16="http://schemas.microsoft.com/office/drawing/2014/main" id="{C9BDECAE-0AAD-465A-A721-835302F266E9}"/>
                </a:ext>
              </a:extLst>
            </p:cNvPr>
            <p:cNvSpPr/>
            <p:nvPr/>
          </p:nvSpPr>
          <p:spPr>
            <a:xfrm>
              <a:off x="3660457" y="1563320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5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9" name="object 7">
              <a:extLst>
                <a:ext uri="{FF2B5EF4-FFF2-40B4-BE49-F238E27FC236}">
                  <a16:creationId xmlns:a16="http://schemas.microsoft.com/office/drawing/2014/main" id="{60AF32DB-D697-422C-98A6-A56B3C0D1CB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93911" y="1658644"/>
              <a:ext cx="190648" cy="266908"/>
            </a:xfrm>
            <a:prstGeom prst="rect">
              <a:avLst/>
            </a:prstGeom>
          </p:spPr>
        </p:pic>
        <p:sp>
          <p:nvSpPr>
            <p:cNvPr id="70" name="object 8">
              <a:extLst>
                <a:ext uri="{FF2B5EF4-FFF2-40B4-BE49-F238E27FC236}">
                  <a16:creationId xmlns:a16="http://schemas.microsoft.com/office/drawing/2014/main" id="{60F3D755-7614-4A19-BDFA-9B9A2DB95386}"/>
                </a:ext>
              </a:extLst>
            </p:cNvPr>
            <p:cNvSpPr/>
            <p:nvPr/>
          </p:nvSpPr>
          <p:spPr>
            <a:xfrm>
              <a:off x="5166583" y="1563320"/>
              <a:ext cx="657860" cy="229235"/>
            </a:xfrm>
            <a:custGeom>
              <a:avLst/>
              <a:gdLst/>
              <a:ahLst/>
              <a:cxnLst/>
              <a:rect l="l" t="t" r="r" b="b"/>
              <a:pathLst>
                <a:path w="657860" h="229235">
                  <a:moveTo>
                    <a:pt x="624665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624665" y="0"/>
                  </a:lnTo>
                  <a:lnTo>
                    <a:pt x="656770" y="28209"/>
                  </a:lnTo>
                  <a:lnTo>
                    <a:pt x="657738" y="33073"/>
                  </a:lnTo>
                  <a:lnTo>
                    <a:pt x="657738" y="195705"/>
                  </a:lnTo>
                  <a:lnTo>
                    <a:pt x="629528" y="227811"/>
                  </a:lnTo>
                  <a:lnTo>
                    <a:pt x="624665" y="228778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1" name="object 9">
            <a:extLst>
              <a:ext uri="{FF2B5EF4-FFF2-40B4-BE49-F238E27FC236}">
                <a16:creationId xmlns:a16="http://schemas.microsoft.com/office/drawing/2014/main" id="{F7ECACC7-6922-45B5-BB15-5B656D845018}"/>
              </a:ext>
            </a:extLst>
          </p:cNvPr>
          <p:cNvSpPr txBox="1"/>
          <p:nvPr/>
        </p:nvSpPr>
        <p:spPr>
          <a:xfrm>
            <a:off x="3956931" y="1328293"/>
            <a:ext cx="493395" cy="1173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00" b="1" kern="0" dirty="0">
                <a:solidFill>
                  <a:srgbClr val="1C4ED8"/>
                </a:solidFill>
                <a:latin typeface="微软雅黑"/>
                <a:cs typeface="微软雅黑"/>
              </a:rPr>
              <a:t>MVP</a:t>
            </a:r>
            <a:r>
              <a:rPr sz="700" b="1" kern="0" spc="-19" dirty="0">
                <a:solidFill>
                  <a:srgbClr val="1C4ED8"/>
                </a:solidFill>
                <a:latin typeface="微软雅黑"/>
                <a:cs typeface="微软雅黑"/>
              </a:rPr>
              <a:t>试错</a:t>
            </a:r>
            <a:endParaRPr sz="8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72" name="object 10">
            <a:extLst>
              <a:ext uri="{FF2B5EF4-FFF2-40B4-BE49-F238E27FC236}">
                <a16:creationId xmlns:a16="http://schemas.microsoft.com/office/drawing/2014/main" id="{7CC589B2-7691-4C4D-9C3D-ED513DC4904F}"/>
              </a:ext>
            </a:extLst>
          </p:cNvPr>
          <p:cNvSpPr txBox="1"/>
          <p:nvPr/>
        </p:nvSpPr>
        <p:spPr>
          <a:xfrm>
            <a:off x="2771260" y="1682695"/>
            <a:ext cx="591026" cy="448360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1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小型团队</a:t>
            </a:r>
            <a:endParaRPr sz="12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800" kern="0" dirty="0">
                <a:solidFill>
                  <a:srgbClr val="6A7280"/>
                </a:solidFill>
                <a:latin typeface="微软雅黑"/>
                <a:cs typeface="微软雅黑"/>
              </a:rPr>
              <a:t>Size: 3</a:t>
            </a:r>
            <a:r>
              <a:rPr sz="800" kern="0" spc="-38" dirty="0">
                <a:solidFill>
                  <a:srgbClr val="6A7280"/>
                </a:solidFill>
                <a:latin typeface="微软雅黑"/>
                <a:cs typeface="微软雅黑"/>
              </a:rPr>
              <a:t>人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3" name="object 11">
            <a:extLst>
              <a:ext uri="{FF2B5EF4-FFF2-40B4-BE49-F238E27FC236}">
                <a16:creationId xmlns:a16="http://schemas.microsoft.com/office/drawing/2014/main" id="{E23F80E4-2557-4166-8EB8-C2F7605D0693}"/>
              </a:ext>
            </a:extLst>
          </p:cNvPr>
          <p:cNvGrpSpPr/>
          <p:nvPr/>
        </p:nvGrpSpPr>
        <p:grpSpPr>
          <a:xfrm>
            <a:off x="2780785" y="2310127"/>
            <a:ext cx="171926" cy="600551"/>
            <a:chOff x="3660457" y="2897862"/>
            <a:chExt cx="229235" cy="800735"/>
          </a:xfrm>
        </p:grpSpPr>
        <p:pic>
          <p:nvPicPr>
            <p:cNvPr id="74" name="object 12">
              <a:extLst>
                <a:ext uri="{FF2B5EF4-FFF2-40B4-BE49-F238E27FC236}">
                  <a16:creationId xmlns:a16="http://schemas.microsoft.com/office/drawing/2014/main" id="{921C3023-87FB-4F6C-B69C-AC84D6CA292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60457" y="2897862"/>
              <a:ext cx="228778" cy="190648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:a16="http://schemas.microsoft.com/office/drawing/2014/main" id="{0B5DD8B0-4521-4948-B063-E77D589928C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60457" y="3202900"/>
              <a:ext cx="228778" cy="190648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:a16="http://schemas.microsoft.com/office/drawing/2014/main" id="{5C368318-02AC-4FBA-B978-736185438E2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60457" y="3507938"/>
              <a:ext cx="228778" cy="190648"/>
            </a:xfrm>
            <a:prstGeom prst="rect">
              <a:avLst/>
            </a:prstGeom>
          </p:spPr>
        </p:pic>
      </p:grpSp>
      <p:sp>
        <p:nvSpPr>
          <p:cNvPr id="77" name="object 15">
            <a:extLst>
              <a:ext uri="{FF2B5EF4-FFF2-40B4-BE49-F238E27FC236}">
                <a16:creationId xmlns:a16="http://schemas.microsoft.com/office/drawing/2014/main" id="{FFC12FA6-1185-491E-B450-3CADB9480204}"/>
              </a:ext>
            </a:extLst>
          </p:cNvPr>
          <p:cNvSpPr txBox="1"/>
          <p:nvPr/>
        </p:nvSpPr>
        <p:spPr>
          <a:xfrm>
            <a:off x="2942844" y="2307750"/>
            <a:ext cx="867073" cy="56868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00" kern="0" dirty="0">
                <a:solidFill>
                  <a:srgbClr val="374050"/>
                </a:solidFill>
                <a:latin typeface="微软雅黑"/>
                <a:cs typeface="微软雅黑"/>
              </a:rPr>
              <a:t>产品经理 </a:t>
            </a:r>
            <a:r>
              <a:rPr sz="800" kern="0" spc="-15" dirty="0">
                <a:solidFill>
                  <a:srgbClr val="374050"/>
                </a:solidFill>
                <a:latin typeface="微软雅黑"/>
                <a:cs typeface="微软雅黑"/>
              </a:rPr>
              <a:t>(PM)</a:t>
            </a:r>
            <a:endParaRPr sz="8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90600"/>
              </a:lnSpc>
            </a:pPr>
            <a:r>
              <a:rPr sz="800" kern="0" spc="-8" dirty="0">
                <a:solidFill>
                  <a:srgbClr val="374050"/>
                </a:solidFill>
                <a:latin typeface="微软雅黑"/>
                <a:cs typeface="微软雅黑"/>
              </a:rPr>
              <a:t>前端开发 (</a:t>
            </a:r>
            <a:r>
              <a:rPr sz="800" kern="0" spc="-8" dirty="0" err="1">
                <a:solidFill>
                  <a:srgbClr val="374050"/>
                </a:solidFill>
                <a:latin typeface="微软雅黑"/>
                <a:cs typeface="微软雅黑"/>
              </a:rPr>
              <a:t>兼</a:t>
            </a:r>
            <a:r>
              <a:rPr sz="800" kern="0" spc="-4" dirty="0" err="1">
                <a:solidFill>
                  <a:srgbClr val="374050"/>
                </a:solidFill>
                <a:latin typeface="微软雅黑"/>
                <a:cs typeface="微软雅黑"/>
              </a:rPr>
              <a:t>UI</a:t>
            </a:r>
            <a:r>
              <a:rPr sz="800" kern="0" spc="-4" dirty="0">
                <a:solidFill>
                  <a:srgbClr val="374050"/>
                </a:solidFill>
                <a:latin typeface="微软雅黑"/>
                <a:cs typeface="微软雅黑"/>
              </a:rPr>
              <a:t>)</a:t>
            </a:r>
            <a:endParaRPr lang="en-US" sz="800" kern="0" spc="-4" dirty="0">
              <a:solidFill>
                <a:srgbClr val="37405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90600"/>
              </a:lnSpc>
            </a:pPr>
            <a:r>
              <a:rPr sz="800" kern="0" dirty="0" err="1">
                <a:solidFill>
                  <a:srgbClr val="374050"/>
                </a:solidFill>
                <a:latin typeface="微软雅黑"/>
                <a:cs typeface="微软雅黑"/>
              </a:rPr>
              <a:t>后端开发</a:t>
            </a:r>
            <a:r>
              <a:rPr sz="800" kern="0" dirty="0">
                <a:solidFill>
                  <a:srgbClr val="374050"/>
                </a:solidFill>
                <a:latin typeface="微软雅黑"/>
                <a:cs typeface="微软雅黑"/>
              </a:rPr>
              <a:t> (兼测试)</a:t>
            </a:r>
            <a:endParaRPr sz="8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8" name="object 16">
            <a:extLst>
              <a:ext uri="{FF2B5EF4-FFF2-40B4-BE49-F238E27FC236}">
                <a16:creationId xmlns:a16="http://schemas.microsoft.com/office/drawing/2014/main" id="{991FC21B-F666-46E7-9CC3-C04CF44C9786}"/>
              </a:ext>
            </a:extLst>
          </p:cNvPr>
          <p:cNvGrpSpPr/>
          <p:nvPr/>
        </p:nvGrpSpPr>
        <p:grpSpPr>
          <a:xfrm>
            <a:off x="2609202" y="4526420"/>
            <a:ext cx="1966436" cy="471964"/>
            <a:chOff x="3431679" y="5852919"/>
            <a:chExt cx="2621915" cy="629285"/>
          </a:xfrm>
        </p:grpSpPr>
        <p:sp>
          <p:nvSpPr>
            <p:cNvPr id="79" name="object 17">
              <a:extLst>
                <a:ext uri="{FF2B5EF4-FFF2-40B4-BE49-F238E27FC236}">
                  <a16:creationId xmlns:a16="http://schemas.microsoft.com/office/drawing/2014/main" id="{D74CA7A5-498B-465B-AED4-89456B62F983}"/>
                </a:ext>
              </a:extLst>
            </p:cNvPr>
            <p:cNvSpPr/>
            <p:nvPr/>
          </p:nvSpPr>
          <p:spPr>
            <a:xfrm>
              <a:off x="3431679" y="5857685"/>
              <a:ext cx="2621915" cy="624840"/>
            </a:xfrm>
            <a:custGeom>
              <a:avLst/>
              <a:gdLst/>
              <a:ahLst/>
              <a:cxnLst/>
              <a:rect l="l" t="t" r="r" b="b"/>
              <a:pathLst>
                <a:path w="2621915" h="624839">
                  <a:moveTo>
                    <a:pt x="2468902" y="624374"/>
                  </a:moveTo>
                  <a:lnTo>
                    <a:pt x="152519" y="624374"/>
                  </a:lnTo>
                  <a:lnTo>
                    <a:pt x="145026" y="624191"/>
                  </a:lnTo>
                  <a:lnTo>
                    <a:pt x="101145" y="615462"/>
                  </a:lnTo>
                  <a:lnTo>
                    <a:pt x="61655" y="594355"/>
                  </a:lnTo>
                  <a:lnTo>
                    <a:pt x="30019" y="562718"/>
                  </a:lnTo>
                  <a:lnTo>
                    <a:pt x="8911" y="523228"/>
                  </a:lnTo>
                  <a:lnTo>
                    <a:pt x="183" y="479348"/>
                  </a:lnTo>
                  <a:lnTo>
                    <a:pt x="0" y="471855"/>
                  </a:lnTo>
                  <a:lnTo>
                    <a:pt x="0" y="0"/>
                  </a:lnTo>
                  <a:lnTo>
                    <a:pt x="2621421" y="0"/>
                  </a:lnTo>
                  <a:lnTo>
                    <a:pt x="2621421" y="471855"/>
                  </a:lnTo>
                  <a:lnTo>
                    <a:pt x="2614855" y="516129"/>
                  </a:lnTo>
                  <a:lnTo>
                    <a:pt x="2595717" y="556590"/>
                  </a:lnTo>
                  <a:lnTo>
                    <a:pt x="2565660" y="589755"/>
                  </a:lnTo>
                  <a:lnTo>
                    <a:pt x="2527268" y="612764"/>
                  </a:lnTo>
                  <a:lnTo>
                    <a:pt x="2483851" y="623641"/>
                  </a:lnTo>
                  <a:lnTo>
                    <a:pt x="2468902" y="624374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object 18">
              <a:extLst>
                <a:ext uri="{FF2B5EF4-FFF2-40B4-BE49-F238E27FC236}">
                  <a16:creationId xmlns:a16="http://schemas.microsoft.com/office/drawing/2014/main" id="{7FEA4B32-559F-4F49-8DA7-3D738FFEA478}"/>
                </a:ext>
              </a:extLst>
            </p:cNvPr>
            <p:cNvSpPr/>
            <p:nvPr/>
          </p:nvSpPr>
          <p:spPr>
            <a:xfrm>
              <a:off x="3431679" y="5852919"/>
              <a:ext cx="2621915" cy="10160"/>
            </a:xfrm>
            <a:custGeom>
              <a:avLst/>
              <a:gdLst/>
              <a:ahLst/>
              <a:cxnLst/>
              <a:rect l="l" t="t" r="r" b="b"/>
              <a:pathLst>
                <a:path w="2621915" h="10160">
                  <a:moveTo>
                    <a:pt x="2621421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2621421" y="0"/>
                  </a:lnTo>
                  <a:lnTo>
                    <a:pt x="2621421" y="9532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81" name="object 19">
              <a:extLst>
                <a:ext uri="{FF2B5EF4-FFF2-40B4-BE49-F238E27FC236}">
                  <a16:creationId xmlns:a16="http://schemas.microsoft.com/office/drawing/2014/main" id="{5BE951AF-7259-4927-949D-994E0713E76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84198" y="6034035"/>
              <a:ext cx="114389" cy="114389"/>
            </a:xfrm>
            <a:prstGeom prst="rect">
              <a:avLst/>
            </a:prstGeom>
          </p:spPr>
        </p:pic>
      </p:grpSp>
      <p:sp>
        <p:nvSpPr>
          <p:cNvPr id="82" name="object 20">
            <a:extLst>
              <a:ext uri="{FF2B5EF4-FFF2-40B4-BE49-F238E27FC236}">
                <a16:creationId xmlns:a16="http://schemas.microsoft.com/office/drawing/2014/main" id="{685808E1-FC04-4EA1-AD20-6349D6E09DE5}"/>
              </a:ext>
            </a:extLst>
          </p:cNvPr>
          <p:cNvSpPr txBox="1"/>
          <p:nvPr/>
        </p:nvSpPr>
        <p:spPr>
          <a:xfrm>
            <a:off x="2714066" y="4619845"/>
            <a:ext cx="1617345" cy="2534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139541" defTabSz="685800">
              <a:lnSpc>
                <a:spcPct val="118100"/>
              </a:lnSpc>
              <a:spcBef>
                <a:spcPts val="75"/>
              </a:spcBef>
            </a:pPr>
            <a:r>
              <a:rPr sz="700" kern="0" spc="-4" dirty="0">
                <a:solidFill>
                  <a:srgbClr val="1D40AF"/>
                </a:solidFill>
                <a:latin typeface="微软雅黑"/>
                <a:cs typeface="微软雅黑"/>
              </a:rPr>
              <a:t>适合初创期，快速验证想法，低成本试</a:t>
            </a:r>
            <a:r>
              <a:rPr sz="700" kern="0" spc="-19" dirty="0">
                <a:solidFill>
                  <a:srgbClr val="1D40AF"/>
                </a:solidFill>
                <a:latin typeface="微软雅黑"/>
                <a:cs typeface="微软雅黑"/>
              </a:rPr>
              <a:t>错。</a:t>
            </a:r>
            <a:endParaRPr sz="8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83" name="object 21">
            <a:extLst>
              <a:ext uri="{FF2B5EF4-FFF2-40B4-BE49-F238E27FC236}">
                <a16:creationId xmlns:a16="http://schemas.microsoft.com/office/drawing/2014/main" id="{3378E2A8-E924-4072-9B22-36665E0B5585}"/>
              </a:ext>
            </a:extLst>
          </p:cNvPr>
          <p:cNvGrpSpPr/>
          <p:nvPr/>
        </p:nvGrpSpPr>
        <p:grpSpPr>
          <a:xfrm>
            <a:off x="4746851" y="1109039"/>
            <a:ext cx="1959293" cy="3889534"/>
            <a:chOff x="6281879" y="1296412"/>
            <a:chExt cx="2612390" cy="5186045"/>
          </a:xfrm>
        </p:grpSpPr>
        <p:sp>
          <p:nvSpPr>
            <p:cNvPr id="84" name="object 22">
              <a:extLst>
                <a:ext uri="{FF2B5EF4-FFF2-40B4-BE49-F238E27FC236}">
                  <a16:creationId xmlns:a16="http://schemas.microsoft.com/office/drawing/2014/main" id="{626AED2C-8979-421B-8E62-BFD7A7AEA723}"/>
                </a:ext>
              </a:extLst>
            </p:cNvPr>
            <p:cNvSpPr/>
            <p:nvPr/>
          </p:nvSpPr>
          <p:spPr>
            <a:xfrm>
              <a:off x="6281879" y="1315476"/>
              <a:ext cx="2612390" cy="5166995"/>
            </a:xfrm>
            <a:custGeom>
              <a:avLst/>
              <a:gdLst/>
              <a:ahLst/>
              <a:cxnLst/>
              <a:rect l="l" t="t" r="r" b="b"/>
              <a:pathLst>
                <a:path w="2612390" h="5166995">
                  <a:moveTo>
                    <a:pt x="2459369" y="5166583"/>
                  </a:moveTo>
                  <a:lnTo>
                    <a:pt x="152519" y="5166583"/>
                  </a:lnTo>
                  <a:lnTo>
                    <a:pt x="145026" y="5166399"/>
                  </a:lnTo>
                  <a:lnTo>
                    <a:pt x="101145" y="5157671"/>
                  </a:lnTo>
                  <a:lnTo>
                    <a:pt x="61655" y="5136563"/>
                  </a:lnTo>
                  <a:lnTo>
                    <a:pt x="30019" y="5104927"/>
                  </a:lnTo>
                  <a:lnTo>
                    <a:pt x="8911" y="5065437"/>
                  </a:lnTo>
                  <a:lnTo>
                    <a:pt x="183" y="5021557"/>
                  </a:lnTo>
                  <a:lnTo>
                    <a:pt x="0" y="5014064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2459369" y="0"/>
                  </a:lnTo>
                  <a:lnTo>
                    <a:pt x="2503644" y="5745"/>
                  </a:lnTo>
                  <a:lnTo>
                    <a:pt x="2544104" y="22491"/>
                  </a:lnTo>
                  <a:lnTo>
                    <a:pt x="2577269" y="48790"/>
                  </a:lnTo>
                  <a:lnTo>
                    <a:pt x="2600278" y="82383"/>
                  </a:lnTo>
                  <a:lnTo>
                    <a:pt x="2611156" y="120373"/>
                  </a:lnTo>
                  <a:lnTo>
                    <a:pt x="2611889" y="133454"/>
                  </a:lnTo>
                  <a:lnTo>
                    <a:pt x="2611889" y="5014064"/>
                  </a:lnTo>
                  <a:lnTo>
                    <a:pt x="2605322" y="5058337"/>
                  </a:lnTo>
                  <a:lnTo>
                    <a:pt x="2586184" y="5098799"/>
                  </a:lnTo>
                  <a:lnTo>
                    <a:pt x="2556127" y="5131963"/>
                  </a:lnTo>
                  <a:lnTo>
                    <a:pt x="2517736" y="5154973"/>
                  </a:lnTo>
                  <a:lnTo>
                    <a:pt x="2474319" y="5165850"/>
                  </a:lnTo>
                  <a:lnTo>
                    <a:pt x="2459369" y="51665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object 23">
              <a:extLst>
                <a:ext uri="{FF2B5EF4-FFF2-40B4-BE49-F238E27FC236}">
                  <a16:creationId xmlns:a16="http://schemas.microsoft.com/office/drawing/2014/main" id="{C6BA2A05-112A-40C7-9DD1-2FBB80E9BEE6}"/>
                </a:ext>
              </a:extLst>
            </p:cNvPr>
            <p:cNvSpPr/>
            <p:nvPr/>
          </p:nvSpPr>
          <p:spPr>
            <a:xfrm>
              <a:off x="6281879" y="1296412"/>
              <a:ext cx="2612390" cy="153035"/>
            </a:xfrm>
            <a:custGeom>
              <a:avLst/>
              <a:gdLst/>
              <a:ahLst/>
              <a:cxnLst/>
              <a:rect l="l" t="t" r="r" b="b"/>
              <a:pathLst>
                <a:path w="2612389" h="153034">
                  <a:moveTo>
                    <a:pt x="0" y="152519"/>
                  </a:moveTo>
                  <a:lnTo>
                    <a:pt x="725" y="137494"/>
                  </a:lnTo>
                  <a:lnTo>
                    <a:pt x="2902" y="122758"/>
                  </a:lnTo>
                  <a:lnTo>
                    <a:pt x="6421" y="108743"/>
                  </a:lnTo>
                  <a:lnTo>
                    <a:pt x="6530" y="108311"/>
                  </a:lnTo>
                  <a:lnTo>
                    <a:pt x="25679" y="67767"/>
                  </a:lnTo>
                  <a:lnTo>
                    <a:pt x="55807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2459369" y="0"/>
                  </a:lnTo>
                  <a:lnTo>
                    <a:pt x="2503576" y="6530"/>
                  </a:lnTo>
                  <a:lnTo>
                    <a:pt x="2544120" y="25680"/>
                  </a:lnTo>
                  <a:lnTo>
                    <a:pt x="2560010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1" y="46836"/>
                  </a:lnTo>
                  <a:lnTo>
                    <a:pt x="55807" y="64050"/>
                  </a:lnTo>
                  <a:lnTo>
                    <a:pt x="25679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2612389" h="153034">
                  <a:moveTo>
                    <a:pt x="2611889" y="152519"/>
                  </a:moveTo>
                  <a:lnTo>
                    <a:pt x="2600278" y="108743"/>
                  </a:lnTo>
                  <a:lnTo>
                    <a:pt x="2567216" y="71633"/>
                  </a:lnTo>
                  <a:lnTo>
                    <a:pt x="2531338" y="51652"/>
                  </a:lnTo>
                  <a:lnTo>
                    <a:pt x="2489129" y="40306"/>
                  </a:lnTo>
                  <a:lnTo>
                    <a:pt x="2459369" y="38129"/>
                  </a:lnTo>
                  <a:lnTo>
                    <a:pt x="2560010" y="38129"/>
                  </a:lnTo>
                  <a:lnTo>
                    <a:pt x="2586207" y="67767"/>
                  </a:lnTo>
                  <a:lnTo>
                    <a:pt x="2605357" y="108311"/>
                  </a:lnTo>
                  <a:lnTo>
                    <a:pt x="2611162" y="137494"/>
                  </a:lnTo>
                  <a:lnTo>
                    <a:pt x="2611889" y="15251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6" name="object 24">
              <a:extLst>
                <a:ext uri="{FF2B5EF4-FFF2-40B4-BE49-F238E27FC236}">
                  <a16:creationId xmlns:a16="http://schemas.microsoft.com/office/drawing/2014/main" id="{0245F79A-3DB6-4E70-8D11-97F2897CCB57}"/>
                </a:ext>
              </a:extLst>
            </p:cNvPr>
            <p:cNvSpPr/>
            <p:nvPr/>
          </p:nvSpPr>
          <p:spPr>
            <a:xfrm>
              <a:off x="6510657" y="1563320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87" name="object 25">
              <a:extLst>
                <a:ext uri="{FF2B5EF4-FFF2-40B4-BE49-F238E27FC236}">
                  <a16:creationId xmlns:a16="http://schemas.microsoft.com/office/drawing/2014/main" id="{F1D47ED1-D626-4338-90BB-EC76046FC15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5047" y="1658644"/>
              <a:ext cx="219246" cy="266908"/>
            </a:xfrm>
            <a:prstGeom prst="rect">
              <a:avLst/>
            </a:prstGeom>
          </p:spPr>
        </p:pic>
        <p:sp>
          <p:nvSpPr>
            <p:cNvPr id="88" name="object 26">
              <a:extLst>
                <a:ext uri="{FF2B5EF4-FFF2-40B4-BE49-F238E27FC236}">
                  <a16:creationId xmlns:a16="http://schemas.microsoft.com/office/drawing/2014/main" id="{D3E28DA1-CDA6-479B-8BCE-4EEFDE574AE5}"/>
                </a:ext>
              </a:extLst>
            </p:cNvPr>
            <p:cNvSpPr/>
            <p:nvPr/>
          </p:nvSpPr>
          <p:spPr>
            <a:xfrm>
              <a:off x="8054913" y="1563320"/>
              <a:ext cx="610235" cy="229235"/>
            </a:xfrm>
            <a:custGeom>
              <a:avLst/>
              <a:gdLst/>
              <a:ahLst/>
              <a:cxnLst/>
              <a:rect l="l" t="t" r="r" b="b"/>
              <a:pathLst>
                <a:path w="610234" h="229235">
                  <a:moveTo>
                    <a:pt x="577002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577002" y="0"/>
                  </a:lnTo>
                  <a:lnTo>
                    <a:pt x="609108" y="28209"/>
                  </a:lnTo>
                  <a:lnTo>
                    <a:pt x="610076" y="33073"/>
                  </a:lnTo>
                  <a:lnTo>
                    <a:pt x="610076" y="195705"/>
                  </a:lnTo>
                  <a:lnTo>
                    <a:pt x="581866" y="227811"/>
                  </a:lnTo>
                  <a:lnTo>
                    <a:pt x="577002" y="228778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9" name="object 27">
            <a:extLst>
              <a:ext uri="{FF2B5EF4-FFF2-40B4-BE49-F238E27FC236}">
                <a16:creationId xmlns:a16="http://schemas.microsoft.com/office/drawing/2014/main" id="{2D790DFE-4969-4C32-9C66-794B4A38F3E9}"/>
              </a:ext>
            </a:extLst>
          </p:cNvPr>
          <p:cNvSpPr txBox="1"/>
          <p:nvPr/>
        </p:nvSpPr>
        <p:spPr>
          <a:xfrm>
            <a:off x="6126643" y="1328293"/>
            <a:ext cx="362426" cy="1173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00" b="1" kern="0" spc="-11" dirty="0">
                <a:solidFill>
                  <a:srgbClr val="4237CA"/>
                </a:solidFill>
                <a:latin typeface="微软雅黑"/>
                <a:cs typeface="微软雅黑"/>
              </a:rPr>
              <a:t>完整功能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90" name="object 28">
            <a:extLst>
              <a:ext uri="{FF2B5EF4-FFF2-40B4-BE49-F238E27FC236}">
                <a16:creationId xmlns:a16="http://schemas.microsoft.com/office/drawing/2014/main" id="{CEB5088E-1A73-4DDD-89A1-B58A6944F920}"/>
              </a:ext>
            </a:extLst>
          </p:cNvPr>
          <p:cNvSpPr txBox="1"/>
          <p:nvPr/>
        </p:nvSpPr>
        <p:spPr>
          <a:xfrm>
            <a:off x="4906453" y="1682695"/>
            <a:ext cx="591026" cy="448360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1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中型团队</a:t>
            </a:r>
            <a:endParaRPr sz="12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800" kern="0" dirty="0">
                <a:solidFill>
                  <a:srgbClr val="6A7280"/>
                </a:solidFill>
                <a:latin typeface="微软雅黑"/>
                <a:cs typeface="微软雅黑"/>
              </a:rPr>
              <a:t>Size: 5</a:t>
            </a:r>
            <a:r>
              <a:rPr sz="800" kern="0" spc="-38" dirty="0">
                <a:solidFill>
                  <a:srgbClr val="6A7280"/>
                </a:solidFill>
                <a:latin typeface="微软雅黑"/>
                <a:cs typeface="微软雅黑"/>
              </a:rPr>
              <a:t>人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91" name="object 29">
            <a:extLst>
              <a:ext uri="{FF2B5EF4-FFF2-40B4-BE49-F238E27FC236}">
                <a16:creationId xmlns:a16="http://schemas.microsoft.com/office/drawing/2014/main" id="{546EEA0D-551C-49A8-9050-6617A8F03346}"/>
              </a:ext>
            </a:extLst>
          </p:cNvPr>
          <p:cNvGrpSpPr/>
          <p:nvPr/>
        </p:nvGrpSpPr>
        <p:grpSpPr>
          <a:xfrm>
            <a:off x="4918435" y="2310126"/>
            <a:ext cx="171926" cy="829628"/>
            <a:chOff x="6510657" y="2897862"/>
            <a:chExt cx="229235" cy="1106170"/>
          </a:xfrm>
        </p:grpSpPr>
        <p:pic>
          <p:nvPicPr>
            <p:cNvPr id="92" name="object 30">
              <a:extLst>
                <a:ext uri="{FF2B5EF4-FFF2-40B4-BE49-F238E27FC236}">
                  <a16:creationId xmlns:a16="http://schemas.microsoft.com/office/drawing/2014/main" id="{D67762D5-3ABC-4B12-A28F-B77E2621A89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10657" y="2897862"/>
              <a:ext cx="228778" cy="190648"/>
            </a:xfrm>
            <a:prstGeom prst="rect">
              <a:avLst/>
            </a:prstGeom>
          </p:spPr>
        </p:pic>
        <p:pic>
          <p:nvPicPr>
            <p:cNvPr id="93" name="object 31">
              <a:extLst>
                <a:ext uri="{FF2B5EF4-FFF2-40B4-BE49-F238E27FC236}">
                  <a16:creationId xmlns:a16="http://schemas.microsoft.com/office/drawing/2014/main" id="{C79AA8E1-95E5-4771-903B-1C56CA95F56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10657" y="3202900"/>
              <a:ext cx="228778" cy="190648"/>
            </a:xfrm>
            <a:prstGeom prst="rect">
              <a:avLst/>
            </a:prstGeom>
          </p:spPr>
        </p:pic>
        <p:pic>
          <p:nvPicPr>
            <p:cNvPr id="94" name="object 32">
              <a:extLst>
                <a:ext uri="{FF2B5EF4-FFF2-40B4-BE49-F238E27FC236}">
                  <a16:creationId xmlns:a16="http://schemas.microsoft.com/office/drawing/2014/main" id="{B6EB7A64-4044-45AB-A617-26D8429624C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10657" y="3507938"/>
              <a:ext cx="228778" cy="190648"/>
            </a:xfrm>
            <a:prstGeom prst="rect">
              <a:avLst/>
            </a:prstGeom>
          </p:spPr>
        </p:pic>
        <p:pic>
          <p:nvPicPr>
            <p:cNvPr id="95" name="object 33">
              <a:extLst>
                <a:ext uri="{FF2B5EF4-FFF2-40B4-BE49-F238E27FC236}">
                  <a16:creationId xmlns:a16="http://schemas.microsoft.com/office/drawing/2014/main" id="{62FE6FFF-BEDA-47C3-9732-76296BFFA0A9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10657" y="3812976"/>
              <a:ext cx="228778" cy="190648"/>
            </a:xfrm>
            <a:prstGeom prst="rect">
              <a:avLst/>
            </a:prstGeom>
          </p:spPr>
        </p:pic>
      </p:grpSp>
      <p:sp>
        <p:nvSpPr>
          <p:cNvPr id="96" name="object 34">
            <a:extLst>
              <a:ext uri="{FF2B5EF4-FFF2-40B4-BE49-F238E27FC236}">
                <a16:creationId xmlns:a16="http://schemas.microsoft.com/office/drawing/2014/main" id="{93E940CC-E25D-42FA-B72A-2FA8DA9DE204}"/>
              </a:ext>
            </a:extLst>
          </p:cNvPr>
          <p:cNvSpPr txBox="1"/>
          <p:nvPr/>
        </p:nvSpPr>
        <p:spPr>
          <a:xfrm>
            <a:off x="5078037" y="2307750"/>
            <a:ext cx="816979" cy="8038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00" kern="0" spc="-11" dirty="0">
                <a:solidFill>
                  <a:srgbClr val="374050"/>
                </a:solidFill>
                <a:latin typeface="微软雅黑"/>
                <a:cs typeface="微软雅黑"/>
              </a:rPr>
              <a:t>产品经理</a:t>
            </a:r>
            <a:endParaRPr sz="8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90600"/>
              </a:lnSpc>
            </a:pPr>
            <a:r>
              <a:rPr sz="800" kern="0" spc="-8" dirty="0" err="1">
                <a:solidFill>
                  <a:srgbClr val="374050"/>
                </a:solidFill>
                <a:latin typeface="微软雅黑"/>
                <a:cs typeface="微软雅黑"/>
              </a:rPr>
              <a:t>UI</a:t>
            </a:r>
            <a:r>
              <a:rPr sz="800" kern="0" spc="-11" dirty="0" err="1">
                <a:solidFill>
                  <a:srgbClr val="374050"/>
                </a:solidFill>
                <a:latin typeface="微软雅黑"/>
                <a:cs typeface="微软雅黑"/>
              </a:rPr>
              <a:t>设计师</a:t>
            </a:r>
            <a:endParaRPr lang="en-US" sz="800" kern="0" spc="-11" dirty="0">
              <a:solidFill>
                <a:srgbClr val="37405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90600"/>
              </a:lnSpc>
            </a:pPr>
            <a:r>
              <a:rPr sz="800" kern="0" spc="-11" dirty="0" err="1">
                <a:solidFill>
                  <a:srgbClr val="374050"/>
                </a:solidFill>
                <a:latin typeface="微软雅黑"/>
                <a:cs typeface="微软雅黑"/>
              </a:rPr>
              <a:t>前</a:t>
            </a:r>
            <a:r>
              <a:rPr sz="800" kern="0" dirty="0" err="1">
                <a:solidFill>
                  <a:srgbClr val="374050"/>
                </a:solidFill>
                <a:latin typeface="微软雅黑"/>
                <a:cs typeface="微软雅黑"/>
              </a:rPr>
              <a:t>后端开发</a:t>
            </a:r>
            <a:endParaRPr lang="en-US" sz="800" kern="0" dirty="0">
              <a:solidFill>
                <a:srgbClr val="37405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90600"/>
              </a:lnSpc>
            </a:pPr>
            <a:r>
              <a:rPr sz="800" kern="0" dirty="0" err="1">
                <a:solidFill>
                  <a:srgbClr val="374050"/>
                </a:solidFill>
                <a:latin typeface="微软雅黑"/>
                <a:cs typeface="微软雅黑"/>
              </a:rPr>
              <a:t>测试工程师</a:t>
            </a:r>
            <a:endParaRPr sz="8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97" name="object 35">
            <a:extLst>
              <a:ext uri="{FF2B5EF4-FFF2-40B4-BE49-F238E27FC236}">
                <a16:creationId xmlns:a16="http://schemas.microsoft.com/office/drawing/2014/main" id="{10843E9D-324A-4526-A3D6-152ECDB68532}"/>
              </a:ext>
            </a:extLst>
          </p:cNvPr>
          <p:cNvGrpSpPr/>
          <p:nvPr/>
        </p:nvGrpSpPr>
        <p:grpSpPr>
          <a:xfrm>
            <a:off x="4746851" y="4526420"/>
            <a:ext cx="1959293" cy="471964"/>
            <a:chOff x="6281879" y="5852919"/>
            <a:chExt cx="2612390" cy="629285"/>
          </a:xfrm>
        </p:grpSpPr>
        <p:sp>
          <p:nvSpPr>
            <p:cNvPr id="98" name="object 36">
              <a:extLst>
                <a:ext uri="{FF2B5EF4-FFF2-40B4-BE49-F238E27FC236}">
                  <a16:creationId xmlns:a16="http://schemas.microsoft.com/office/drawing/2014/main" id="{C37548AD-8419-4EBD-A08F-36ABA68ACF6E}"/>
                </a:ext>
              </a:extLst>
            </p:cNvPr>
            <p:cNvSpPr/>
            <p:nvPr/>
          </p:nvSpPr>
          <p:spPr>
            <a:xfrm>
              <a:off x="6281879" y="5857685"/>
              <a:ext cx="2612390" cy="624840"/>
            </a:xfrm>
            <a:custGeom>
              <a:avLst/>
              <a:gdLst/>
              <a:ahLst/>
              <a:cxnLst/>
              <a:rect l="l" t="t" r="r" b="b"/>
              <a:pathLst>
                <a:path w="2612390" h="624839">
                  <a:moveTo>
                    <a:pt x="2459369" y="624374"/>
                  </a:moveTo>
                  <a:lnTo>
                    <a:pt x="152519" y="624374"/>
                  </a:lnTo>
                  <a:lnTo>
                    <a:pt x="145026" y="624191"/>
                  </a:lnTo>
                  <a:lnTo>
                    <a:pt x="101145" y="615462"/>
                  </a:lnTo>
                  <a:lnTo>
                    <a:pt x="61655" y="594355"/>
                  </a:lnTo>
                  <a:lnTo>
                    <a:pt x="30019" y="562718"/>
                  </a:lnTo>
                  <a:lnTo>
                    <a:pt x="8911" y="523228"/>
                  </a:lnTo>
                  <a:lnTo>
                    <a:pt x="183" y="479348"/>
                  </a:lnTo>
                  <a:lnTo>
                    <a:pt x="0" y="471855"/>
                  </a:lnTo>
                  <a:lnTo>
                    <a:pt x="0" y="0"/>
                  </a:lnTo>
                  <a:lnTo>
                    <a:pt x="2611889" y="0"/>
                  </a:lnTo>
                  <a:lnTo>
                    <a:pt x="2611889" y="471855"/>
                  </a:lnTo>
                  <a:lnTo>
                    <a:pt x="2605322" y="516129"/>
                  </a:lnTo>
                  <a:lnTo>
                    <a:pt x="2586184" y="556590"/>
                  </a:lnTo>
                  <a:lnTo>
                    <a:pt x="2556127" y="589755"/>
                  </a:lnTo>
                  <a:lnTo>
                    <a:pt x="2517736" y="612764"/>
                  </a:lnTo>
                  <a:lnTo>
                    <a:pt x="2474319" y="623641"/>
                  </a:lnTo>
                  <a:lnTo>
                    <a:pt x="2459369" y="624374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9" name="object 37">
              <a:extLst>
                <a:ext uri="{FF2B5EF4-FFF2-40B4-BE49-F238E27FC236}">
                  <a16:creationId xmlns:a16="http://schemas.microsoft.com/office/drawing/2014/main" id="{C6634382-26E5-419A-AD89-3DC926E59DC4}"/>
                </a:ext>
              </a:extLst>
            </p:cNvPr>
            <p:cNvSpPr/>
            <p:nvPr/>
          </p:nvSpPr>
          <p:spPr>
            <a:xfrm>
              <a:off x="6281879" y="5852919"/>
              <a:ext cx="2612390" cy="10160"/>
            </a:xfrm>
            <a:custGeom>
              <a:avLst/>
              <a:gdLst/>
              <a:ahLst/>
              <a:cxnLst/>
              <a:rect l="l" t="t" r="r" b="b"/>
              <a:pathLst>
                <a:path w="2612390" h="10160">
                  <a:moveTo>
                    <a:pt x="2611889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2611889" y="0"/>
                  </a:lnTo>
                  <a:lnTo>
                    <a:pt x="2611889" y="9532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0" name="object 38">
              <a:extLst>
                <a:ext uri="{FF2B5EF4-FFF2-40B4-BE49-F238E27FC236}">
                  <a16:creationId xmlns:a16="http://schemas.microsoft.com/office/drawing/2014/main" id="{5BF7AC4C-AC32-4F14-9342-E7546A394270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34398" y="6034035"/>
              <a:ext cx="114389" cy="114389"/>
            </a:xfrm>
            <a:prstGeom prst="rect">
              <a:avLst/>
            </a:prstGeom>
          </p:spPr>
        </p:pic>
      </p:grpSp>
      <p:sp>
        <p:nvSpPr>
          <p:cNvPr id="101" name="object 39">
            <a:extLst>
              <a:ext uri="{FF2B5EF4-FFF2-40B4-BE49-F238E27FC236}">
                <a16:creationId xmlns:a16="http://schemas.microsoft.com/office/drawing/2014/main" id="{A96E9298-BA21-4984-B2F1-7474881933C7}"/>
              </a:ext>
            </a:extLst>
          </p:cNvPr>
          <p:cNvSpPr txBox="1"/>
          <p:nvPr/>
        </p:nvSpPr>
        <p:spPr>
          <a:xfrm>
            <a:off x="4849258" y="4619845"/>
            <a:ext cx="1669256" cy="2534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139541" defTabSz="685800">
              <a:lnSpc>
                <a:spcPct val="118100"/>
              </a:lnSpc>
              <a:spcBef>
                <a:spcPts val="75"/>
              </a:spcBef>
            </a:pPr>
            <a:r>
              <a:rPr sz="700" kern="0" dirty="0">
                <a:solidFill>
                  <a:srgbClr val="372FA2"/>
                </a:solidFill>
                <a:latin typeface="微软雅黑"/>
                <a:cs typeface="微软雅黑"/>
              </a:rPr>
              <a:t>标准配置，适合1-2</a:t>
            </a:r>
            <a:r>
              <a:rPr sz="700" kern="0" spc="-8" dirty="0">
                <a:solidFill>
                  <a:srgbClr val="372FA2"/>
                </a:solidFill>
                <a:latin typeface="微软雅黑"/>
                <a:cs typeface="微软雅黑"/>
              </a:rPr>
              <a:t>个月周期的完整项目</a:t>
            </a:r>
            <a:r>
              <a:rPr sz="700" kern="0" spc="-15" dirty="0">
                <a:solidFill>
                  <a:srgbClr val="372FA2"/>
                </a:solidFill>
                <a:latin typeface="微软雅黑"/>
                <a:cs typeface="微软雅黑"/>
              </a:rPr>
              <a:t>开发。</a:t>
            </a:r>
            <a:endParaRPr sz="8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02" name="object 40">
            <a:extLst>
              <a:ext uri="{FF2B5EF4-FFF2-40B4-BE49-F238E27FC236}">
                <a16:creationId xmlns:a16="http://schemas.microsoft.com/office/drawing/2014/main" id="{ABF1EA06-417E-4EE5-B51B-8B04A1CED13D}"/>
              </a:ext>
            </a:extLst>
          </p:cNvPr>
          <p:cNvGrpSpPr/>
          <p:nvPr/>
        </p:nvGrpSpPr>
        <p:grpSpPr>
          <a:xfrm>
            <a:off x="6877353" y="1109039"/>
            <a:ext cx="1966436" cy="3889534"/>
            <a:chOff x="9122547" y="1296412"/>
            <a:chExt cx="2621915" cy="5186045"/>
          </a:xfrm>
        </p:grpSpPr>
        <p:sp>
          <p:nvSpPr>
            <p:cNvPr id="103" name="object 41">
              <a:extLst>
                <a:ext uri="{FF2B5EF4-FFF2-40B4-BE49-F238E27FC236}">
                  <a16:creationId xmlns:a16="http://schemas.microsoft.com/office/drawing/2014/main" id="{1F10BC63-1791-4B3B-9478-38984E226BE3}"/>
                </a:ext>
              </a:extLst>
            </p:cNvPr>
            <p:cNvSpPr/>
            <p:nvPr/>
          </p:nvSpPr>
          <p:spPr>
            <a:xfrm>
              <a:off x="9122547" y="1315476"/>
              <a:ext cx="2621915" cy="5166995"/>
            </a:xfrm>
            <a:custGeom>
              <a:avLst/>
              <a:gdLst/>
              <a:ahLst/>
              <a:cxnLst/>
              <a:rect l="l" t="t" r="r" b="b"/>
              <a:pathLst>
                <a:path w="2621915" h="5166995">
                  <a:moveTo>
                    <a:pt x="2468902" y="5166583"/>
                  </a:moveTo>
                  <a:lnTo>
                    <a:pt x="152519" y="5166583"/>
                  </a:lnTo>
                  <a:lnTo>
                    <a:pt x="145026" y="5166399"/>
                  </a:lnTo>
                  <a:lnTo>
                    <a:pt x="101145" y="5157671"/>
                  </a:lnTo>
                  <a:lnTo>
                    <a:pt x="61655" y="5136563"/>
                  </a:lnTo>
                  <a:lnTo>
                    <a:pt x="30019" y="5104927"/>
                  </a:lnTo>
                  <a:lnTo>
                    <a:pt x="8911" y="5065437"/>
                  </a:lnTo>
                  <a:lnTo>
                    <a:pt x="183" y="5021557"/>
                  </a:lnTo>
                  <a:lnTo>
                    <a:pt x="0" y="5014064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2468902" y="0"/>
                  </a:lnTo>
                  <a:lnTo>
                    <a:pt x="2513176" y="5745"/>
                  </a:lnTo>
                  <a:lnTo>
                    <a:pt x="2553637" y="22491"/>
                  </a:lnTo>
                  <a:lnTo>
                    <a:pt x="2586802" y="48790"/>
                  </a:lnTo>
                  <a:lnTo>
                    <a:pt x="2609811" y="82383"/>
                  </a:lnTo>
                  <a:lnTo>
                    <a:pt x="2620688" y="120373"/>
                  </a:lnTo>
                  <a:lnTo>
                    <a:pt x="2621421" y="133454"/>
                  </a:lnTo>
                  <a:lnTo>
                    <a:pt x="2621421" y="5014064"/>
                  </a:lnTo>
                  <a:lnTo>
                    <a:pt x="2614855" y="5058337"/>
                  </a:lnTo>
                  <a:lnTo>
                    <a:pt x="2595717" y="5098799"/>
                  </a:lnTo>
                  <a:lnTo>
                    <a:pt x="2565660" y="5131963"/>
                  </a:lnTo>
                  <a:lnTo>
                    <a:pt x="2527268" y="5154973"/>
                  </a:lnTo>
                  <a:lnTo>
                    <a:pt x="2483851" y="5165850"/>
                  </a:lnTo>
                  <a:lnTo>
                    <a:pt x="2468902" y="51665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4" name="object 42">
              <a:extLst>
                <a:ext uri="{FF2B5EF4-FFF2-40B4-BE49-F238E27FC236}">
                  <a16:creationId xmlns:a16="http://schemas.microsoft.com/office/drawing/2014/main" id="{A80AEBEA-9C06-41F1-871D-2CDD825C879C}"/>
                </a:ext>
              </a:extLst>
            </p:cNvPr>
            <p:cNvSpPr/>
            <p:nvPr/>
          </p:nvSpPr>
          <p:spPr>
            <a:xfrm>
              <a:off x="9122547" y="1296412"/>
              <a:ext cx="2621915" cy="153035"/>
            </a:xfrm>
            <a:custGeom>
              <a:avLst/>
              <a:gdLst/>
              <a:ahLst/>
              <a:cxnLst/>
              <a:rect l="l" t="t" r="r" b="b"/>
              <a:pathLst>
                <a:path w="2621915" h="153034">
                  <a:moveTo>
                    <a:pt x="0" y="152519"/>
                  </a:moveTo>
                  <a:lnTo>
                    <a:pt x="725" y="137494"/>
                  </a:lnTo>
                  <a:lnTo>
                    <a:pt x="2901" y="122758"/>
                  </a:lnTo>
                  <a:lnTo>
                    <a:pt x="6421" y="108743"/>
                  </a:lnTo>
                  <a:lnTo>
                    <a:pt x="6529" y="108311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0" y="11609"/>
                  </a:lnTo>
                  <a:lnTo>
                    <a:pt x="137493" y="725"/>
                  </a:lnTo>
                  <a:lnTo>
                    <a:pt x="152518" y="0"/>
                  </a:lnTo>
                  <a:lnTo>
                    <a:pt x="2468902" y="0"/>
                  </a:lnTo>
                  <a:lnTo>
                    <a:pt x="2513109" y="6530"/>
                  </a:lnTo>
                  <a:lnTo>
                    <a:pt x="2553651" y="25680"/>
                  </a:lnTo>
                  <a:lnTo>
                    <a:pt x="2569542" y="38129"/>
                  </a:lnTo>
                  <a:lnTo>
                    <a:pt x="152518" y="38129"/>
                  </a:lnTo>
                  <a:lnTo>
                    <a:pt x="137493" y="38673"/>
                  </a:lnTo>
                  <a:lnTo>
                    <a:pt x="94150" y="46836"/>
                  </a:lnTo>
                  <a:lnTo>
                    <a:pt x="55808" y="64050"/>
                  </a:lnTo>
                  <a:lnTo>
                    <a:pt x="25679" y="88955"/>
                  </a:lnTo>
                  <a:lnTo>
                    <a:pt x="2901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2621915" h="153034">
                  <a:moveTo>
                    <a:pt x="2621421" y="152519"/>
                  </a:moveTo>
                  <a:lnTo>
                    <a:pt x="2609808" y="108743"/>
                  </a:lnTo>
                  <a:lnTo>
                    <a:pt x="2576748" y="71633"/>
                  </a:lnTo>
                  <a:lnTo>
                    <a:pt x="2540870" y="51652"/>
                  </a:lnTo>
                  <a:lnTo>
                    <a:pt x="2498662" y="40306"/>
                  </a:lnTo>
                  <a:lnTo>
                    <a:pt x="2468902" y="38129"/>
                  </a:lnTo>
                  <a:lnTo>
                    <a:pt x="2569542" y="38129"/>
                  </a:lnTo>
                  <a:lnTo>
                    <a:pt x="2595739" y="67767"/>
                  </a:lnTo>
                  <a:lnTo>
                    <a:pt x="2614888" y="108311"/>
                  </a:lnTo>
                  <a:lnTo>
                    <a:pt x="2620695" y="137494"/>
                  </a:lnTo>
                  <a:lnTo>
                    <a:pt x="2621421" y="152519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5" name="object 43">
              <a:extLst>
                <a:ext uri="{FF2B5EF4-FFF2-40B4-BE49-F238E27FC236}">
                  <a16:creationId xmlns:a16="http://schemas.microsoft.com/office/drawing/2014/main" id="{772418A1-F37B-443C-B773-DB35D39A9D17}"/>
                </a:ext>
              </a:extLst>
            </p:cNvPr>
            <p:cNvSpPr/>
            <p:nvPr/>
          </p:nvSpPr>
          <p:spPr>
            <a:xfrm>
              <a:off x="9351325" y="1563320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6" name="object 44">
              <a:extLst>
                <a:ext uri="{FF2B5EF4-FFF2-40B4-BE49-F238E27FC236}">
                  <a16:creationId xmlns:a16="http://schemas.microsoft.com/office/drawing/2014/main" id="{C15FA357-802D-4403-A3B0-6B15E214E674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513377" y="1658644"/>
              <a:ext cx="142986" cy="266908"/>
            </a:xfrm>
            <a:prstGeom prst="rect">
              <a:avLst/>
            </a:prstGeom>
          </p:spPr>
        </p:pic>
        <p:sp>
          <p:nvSpPr>
            <p:cNvPr id="107" name="object 45">
              <a:extLst>
                <a:ext uri="{FF2B5EF4-FFF2-40B4-BE49-F238E27FC236}">
                  <a16:creationId xmlns:a16="http://schemas.microsoft.com/office/drawing/2014/main" id="{40D8534E-1BCB-420B-871D-3C353C7026F8}"/>
                </a:ext>
              </a:extLst>
            </p:cNvPr>
            <p:cNvSpPr/>
            <p:nvPr/>
          </p:nvSpPr>
          <p:spPr>
            <a:xfrm>
              <a:off x="11019502" y="1563320"/>
              <a:ext cx="495934" cy="229235"/>
            </a:xfrm>
            <a:custGeom>
              <a:avLst/>
              <a:gdLst/>
              <a:ahLst/>
              <a:cxnLst/>
              <a:rect l="l" t="t" r="r" b="b"/>
              <a:pathLst>
                <a:path w="495934" h="229235">
                  <a:moveTo>
                    <a:pt x="462613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462613" y="0"/>
                  </a:lnTo>
                  <a:lnTo>
                    <a:pt x="494719" y="28209"/>
                  </a:lnTo>
                  <a:lnTo>
                    <a:pt x="495686" y="33073"/>
                  </a:lnTo>
                  <a:lnTo>
                    <a:pt x="495686" y="195705"/>
                  </a:lnTo>
                  <a:lnTo>
                    <a:pt x="467477" y="227811"/>
                  </a:lnTo>
                  <a:lnTo>
                    <a:pt x="462613" y="228778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08" name="object 46">
            <a:extLst>
              <a:ext uri="{FF2B5EF4-FFF2-40B4-BE49-F238E27FC236}">
                <a16:creationId xmlns:a16="http://schemas.microsoft.com/office/drawing/2014/main" id="{C4B0562B-C779-427C-9E71-BF98F130B1AE}"/>
              </a:ext>
            </a:extLst>
          </p:cNvPr>
          <p:cNvSpPr txBox="1"/>
          <p:nvPr/>
        </p:nvSpPr>
        <p:spPr>
          <a:xfrm>
            <a:off x="8347627" y="1328293"/>
            <a:ext cx="276701" cy="1173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00" b="1" kern="0" spc="-15" dirty="0">
                <a:solidFill>
                  <a:srgbClr val="7D21CD"/>
                </a:solidFill>
                <a:latin typeface="微软雅黑"/>
                <a:cs typeface="微软雅黑"/>
              </a:rPr>
              <a:t>平台级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09" name="object 47">
            <a:extLst>
              <a:ext uri="{FF2B5EF4-FFF2-40B4-BE49-F238E27FC236}">
                <a16:creationId xmlns:a16="http://schemas.microsoft.com/office/drawing/2014/main" id="{F9A8E3E9-00CA-4C21-A270-A826FCBAA19F}"/>
              </a:ext>
            </a:extLst>
          </p:cNvPr>
          <p:cNvSpPr txBox="1"/>
          <p:nvPr/>
        </p:nvSpPr>
        <p:spPr>
          <a:xfrm>
            <a:off x="7041757" y="1682695"/>
            <a:ext cx="591026" cy="448360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1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大型团队</a:t>
            </a:r>
            <a:endParaRPr sz="12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800" kern="0" dirty="0">
                <a:solidFill>
                  <a:srgbClr val="6A7280"/>
                </a:solidFill>
                <a:latin typeface="微软雅黑"/>
                <a:cs typeface="微软雅黑"/>
              </a:rPr>
              <a:t>Size: 10</a:t>
            </a:r>
            <a:r>
              <a:rPr sz="800" kern="0" spc="-19" dirty="0">
                <a:solidFill>
                  <a:srgbClr val="6A7280"/>
                </a:solidFill>
                <a:latin typeface="微软雅黑"/>
                <a:cs typeface="微软雅黑"/>
              </a:rPr>
              <a:t>人+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0" name="object 48">
            <a:extLst>
              <a:ext uri="{FF2B5EF4-FFF2-40B4-BE49-F238E27FC236}">
                <a16:creationId xmlns:a16="http://schemas.microsoft.com/office/drawing/2014/main" id="{C3ACDDD1-2BD2-46BD-8A0A-589FAFAB158E}"/>
              </a:ext>
            </a:extLst>
          </p:cNvPr>
          <p:cNvGrpSpPr/>
          <p:nvPr/>
        </p:nvGrpSpPr>
        <p:grpSpPr>
          <a:xfrm>
            <a:off x="7048936" y="2310127"/>
            <a:ext cx="171926" cy="743902"/>
            <a:chOff x="9351325" y="2897862"/>
            <a:chExt cx="229235" cy="991869"/>
          </a:xfrm>
        </p:grpSpPr>
        <p:pic>
          <p:nvPicPr>
            <p:cNvPr id="111" name="object 49">
              <a:extLst>
                <a:ext uri="{FF2B5EF4-FFF2-40B4-BE49-F238E27FC236}">
                  <a16:creationId xmlns:a16="http://schemas.microsoft.com/office/drawing/2014/main" id="{6E5C53BB-1AD6-43AD-A6CE-FC8D982915B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351325" y="2897862"/>
              <a:ext cx="228778" cy="190648"/>
            </a:xfrm>
            <a:prstGeom prst="rect">
              <a:avLst/>
            </a:prstGeom>
          </p:spPr>
        </p:pic>
        <p:pic>
          <p:nvPicPr>
            <p:cNvPr id="112" name="object 50">
              <a:extLst>
                <a:ext uri="{FF2B5EF4-FFF2-40B4-BE49-F238E27FC236}">
                  <a16:creationId xmlns:a16="http://schemas.microsoft.com/office/drawing/2014/main" id="{094F3ED0-DBA7-4234-A9E8-804E1AB965BA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351325" y="3164770"/>
              <a:ext cx="228778" cy="190648"/>
            </a:xfrm>
            <a:prstGeom prst="rect">
              <a:avLst/>
            </a:prstGeom>
          </p:spPr>
        </p:pic>
        <p:pic>
          <p:nvPicPr>
            <p:cNvPr id="113" name="object 51">
              <a:extLst>
                <a:ext uri="{FF2B5EF4-FFF2-40B4-BE49-F238E27FC236}">
                  <a16:creationId xmlns:a16="http://schemas.microsoft.com/office/drawing/2014/main" id="{4A72D4E0-36D5-4F58-BC71-EDC344F144C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351325" y="3431679"/>
              <a:ext cx="228778" cy="190648"/>
            </a:xfrm>
            <a:prstGeom prst="rect">
              <a:avLst/>
            </a:prstGeom>
          </p:spPr>
        </p:pic>
        <p:pic>
          <p:nvPicPr>
            <p:cNvPr id="114" name="object 52">
              <a:extLst>
                <a:ext uri="{FF2B5EF4-FFF2-40B4-BE49-F238E27FC236}">
                  <a16:creationId xmlns:a16="http://schemas.microsoft.com/office/drawing/2014/main" id="{73516579-1657-4947-ABF4-77B0E8511BEC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351325" y="3698587"/>
              <a:ext cx="228778" cy="190648"/>
            </a:xfrm>
            <a:prstGeom prst="rect">
              <a:avLst/>
            </a:prstGeom>
          </p:spPr>
        </p:pic>
      </p:grpSp>
      <p:sp>
        <p:nvSpPr>
          <p:cNvPr id="115" name="object 53">
            <a:extLst>
              <a:ext uri="{FF2B5EF4-FFF2-40B4-BE49-F238E27FC236}">
                <a16:creationId xmlns:a16="http://schemas.microsoft.com/office/drawing/2014/main" id="{C569DAF7-3BBF-46F7-BC55-1C5846393BC0}"/>
              </a:ext>
            </a:extLst>
          </p:cNvPr>
          <p:cNvSpPr txBox="1"/>
          <p:nvPr/>
        </p:nvSpPr>
        <p:spPr>
          <a:xfrm>
            <a:off x="7213340" y="2307751"/>
            <a:ext cx="1278529" cy="722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just" defTabSz="685800">
              <a:spcBef>
                <a:spcPts val="75"/>
              </a:spcBef>
            </a:pPr>
            <a:r>
              <a:rPr sz="800" kern="0" dirty="0">
                <a:solidFill>
                  <a:srgbClr val="374050"/>
                </a:solidFill>
                <a:latin typeface="微软雅黑"/>
                <a:cs typeface="微软雅黑"/>
              </a:rPr>
              <a:t>双倍配置 (PM/</a:t>
            </a:r>
            <a:r>
              <a:rPr sz="800" kern="0" spc="-8" dirty="0">
                <a:solidFill>
                  <a:srgbClr val="374050"/>
                </a:solidFill>
                <a:latin typeface="微软雅黑"/>
                <a:cs typeface="微软雅黑"/>
              </a:rPr>
              <a:t>设计/开发)</a:t>
            </a:r>
            <a:endParaRPr sz="8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644843" algn="just" defTabSz="685800">
              <a:lnSpc>
                <a:spcPct val="166800"/>
              </a:lnSpc>
            </a:pPr>
            <a:r>
              <a:rPr sz="800" kern="0" spc="-8" dirty="0" err="1">
                <a:solidFill>
                  <a:srgbClr val="374050"/>
                </a:solidFill>
                <a:latin typeface="微软雅黑"/>
                <a:cs typeface="微软雅黑"/>
              </a:rPr>
              <a:t>运维工程师</a:t>
            </a:r>
            <a:endParaRPr lang="en-US" sz="800" kern="0" spc="-8" dirty="0">
              <a:solidFill>
                <a:srgbClr val="374050"/>
              </a:solidFill>
              <a:latin typeface="微软雅黑"/>
              <a:cs typeface="微软雅黑"/>
            </a:endParaRPr>
          </a:p>
          <a:p>
            <a:pPr marL="9525" marR="644843" algn="just" defTabSz="685800">
              <a:lnSpc>
                <a:spcPct val="166800"/>
              </a:lnSpc>
            </a:pPr>
            <a:r>
              <a:rPr sz="800" kern="0" spc="-8" dirty="0" err="1">
                <a:solidFill>
                  <a:srgbClr val="374050"/>
                </a:solidFill>
                <a:latin typeface="微软雅黑"/>
                <a:cs typeface="微软雅黑"/>
              </a:rPr>
              <a:t>数据分析师</a:t>
            </a:r>
            <a:endParaRPr lang="en-US" sz="800" kern="0" spc="-8" dirty="0">
              <a:solidFill>
                <a:srgbClr val="374050"/>
              </a:solidFill>
              <a:latin typeface="微软雅黑"/>
              <a:cs typeface="微软雅黑"/>
            </a:endParaRPr>
          </a:p>
          <a:p>
            <a:pPr marL="9525" marR="644843" algn="just" defTabSz="685800">
              <a:lnSpc>
                <a:spcPct val="166800"/>
              </a:lnSpc>
            </a:pPr>
            <a:r>
              <a:rPr sz="800" kern="0" spc="-11" dirty="0" err="1">
                <a:solidFill>
                  <a:srgbClr val="374050"/>
                </a:solidFill>
                <a:latin typeface="微软雅黑"/>
                <a:cs typeface="微软雅黑"/>
              </a:rPr>
              <a:t>市场运营</a:t>
            </a:r>
            <a:endParaRPr sz="8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6" name="object 54">
            <a:extLst>
              <a:ext uri="{FF2B5EF4-FFF2-40B4-BE49-F238E27FC236}">
                <a16:creationId xmlns:a16="http://schemas.microsoft.com/office/drawing/2014/main" id="{5D38C9F0-C9EB-4506-8B0B-43B51FB152A6}"/>
              </a:ext>
            </a:extLst>
          </p:cNvPr>
          <p:cNvGrpSpPr/>
          <p:nvPr/>
        </p:nvGrpSpPr>
        <p:grpSpPr>
          <a:xfrm>
            <a:off x="6877353" y="4526420"/>
            <a:ext cx="1966436" cy="471964"/>
            <a:chOff x="9122547" y="5852919"/>
            <a:chExt cx="2621915" cy="629285"/>
          </a:xfrm>
        </p:grpSpPr>
        <p:sp>
          <p:nvSpPr>
            <p:cNvPr id="117" name="object 55">
              <a:extLst>
                <a:ext uri="{FF2B5EF4-FFF2-40B4-BE49-F238E27FC236}">
                  <a16:creationId xmlns:a16="http://schemas.microsoft.com/office/drawing/2014/main" id="{649CF8AE-4FF7-480F-96BC-1ABFAA569A29}"/>
                </a:ext>
              </a:extLst>
            </p:cNvPr>
            <p:cNvSpPr/>
            <p:nvPr/>
          </p:nvSpPr>
          <p:spPr>
            <a:xfrm>
              <a:off x="9122547" y="5857685"/>
              <a:ext cx="2621915" cy="624840"/>
            </a:xfrm>
            <a:custGeom>
              <a:avLst/>
              <a:gdLst/>
              <a:ahLst/>
              <a:cxnLst/>
              <a:rect l="l" t="t" r="r" b="b"/>
              <a:pathLst>
                <a:path w="2621915" h="624839">
                  <a:moveTo>
                    <a:pt x="2468902" y="624374"/>
                  </a:moveTo>
                  <a:lnTo>
                    <a:pt x="152519" y="624374"/>
                  </a:lnTo>
                  <a:lnTo>
                    <a:pt x="145026" y="624191"/>
                  </a:lnTo>
                  <a:lnTo>
                    <a:pt x="101145" y="615462"/>
                  </a:lnTo>
                  <a:lnTo>
                    <a:pt x="61655" y="594355"/>
                  </a:lnTo>
                  <a:lnTo>
                    <a:pt x="30019" y="562718"/>
                  </a:lnTo>
                  <a:lnTo>
                    <a:pt x="8911" y="523228"/>
                  </a:lnTo>
                  <a:lnTo>
                    <a:pt x="183" y="479348"/>
                  </a:lnTo>
                  <a:lnTo>
                    <a:pt x="0" y="471855"/>
                  </a:lnTo>
                  <a:lnTo>
                    <a:pt x="0" y="0"/>
                  </a:lnTo>
                  <a:lnTo>
                    <a:pt x="2621421" y="0"/>
                  </a:lnTo>
                  <a:lnTo>
                    <a:pt x="2621421" y="471855"/>
                  </a:lnTo>
                  <a:lnTo>
                    <a:pt x="2614855" y="516129"/>
                  </a:lnTo>
                  <a:lnTo>
                    <a:pt x="2595717" y="556590"/>
                  </a:lnTo>
                  <a:lnTo>
                    <a:pt x="2565660" y="589755"/>
                  </a:lnTo>
                  <a:lnTo>
                    <a:pt x="2527268" y="612764"/>
                  </a:lnTo>
                  <a:lnTo>
                    <a:pt x="2483851" y="623641"/>
                  </a:lnTo>
                  <a:lnTo>
                    <a:pt x="2468902" y="624374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8" name="object 56">
              <a:extLst>
                <a:ext uri="{FF2B5EF4-FFF2-40B4-BE49-F238E27FC236}">
                  <a16:creationId xmlns:a16="http://schemas.microsoft.com/office/drawing/2014/main" id="{3D4ED345-48E6-4477-9795-CB9D1235818B}"/>
                </a:ext>
              </a:extLst>
            </p:cNvPr>
            <p:cNvSpPr/>
            <p:nvPr/>
          </p:nvSpPr>
          <p:spPr>
            <a:xfrm>
              <a:off x="9122547" y="5852919"/>
              <a:ext cx="2621915" cy="10160"/>
            </a:xfrm>
            <a:custGeom>
              <a:avLst/>
              <a:gdLst/>
              <a:ahLst/>
              <a:cxnLst/>
              <a:rect l="l" t="t" r="r" b="b"/>
              <a:pathLst>
                <a:path w="2621915" h="10160">
                  <a:moveTo>
                    <a:pt x="2621421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2621421" y="0"/>
                  </a:lnTo>
                  <a:lnTo>
                    <a:pt x="2621421" y="9532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9" name="object 57">
              <a:extLst>
                <a:ext uri="{FF2B5EF4-FFF2-40B4-BE49-F238E27FC236}">
                  <a16:creationId xmlns:a16="http://schemas.microsoft.com/office/drawing/2014/main" id="{C3F31EA2-7C1C-4B08-BF03-BD102F4C3709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275065" y="6034035"/>
              <a:ext cx="133454" cy="114389"/>
            </a:xfrm>
            <a:prstGeom prst="rect">
              <a:avLst/>
            </a:prstGeom>
          </p:spPr>
        </p:pic>
      </p:grpSp>
      <p:sp>
        <p:nvSpPr>
          <p:cNvPr id="120" name="object 58">
            <a:extLst>
              <a:ext uri="{FF2B5EF4-FFF2-40B4-BE49-F238E27FC236}">
                <a16:creationId xmlns:a16="http://schemas.microsoft.com/office/drawing/2014/main" id="{14DBFCE3-6780-4195-AEBA-4B7A2AE669C0}"/>
              </a:ext>
            </a:extLst>
          </p:cNvPr>
          <p:cNvSpPr txBox="1"/>
          <p:nvPr/>
        </p:nvSpPr>
        <p:spPr>
          <a:xfrm>
            <a:off x="6984563" y="4619845"/>
            <a:ext cx="1714024" cy="2534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150495" defTabSz="685800">
              <a:lnSpc>
                <a:spcPct val="118100"/>
              </a:lnSpc>
              <a:spcBef>
                <a:spcPts val="75"/>
              </a:spcBef>
            </a:pPr>
            <a:r>
              <a:rPr sz="700" kern="0" spc="-4" dirty="0">
                <a:solidFill>
                  <a:srgbClr val="6A20A7"/>
                </a:solidFill>
                <a:latin typeface="微软雅黑"/>
                <a:cs typeface="微软雅黑"/>
              </a:rPr>
              <a:t>适合复杂业务、高并发、需要精细化运营</a:t>
            </a:r>
            <a:r>
              <a:rPr sz="700" kern="0" spc="-8" dirty="0">
                <a:solidFill>
                  <a:srgbClr val="6A20A7"/>
                </a:solidFill>
                <a:latin typeface="微软雅黑"/>
                <a:cs typeface="微软雅黑"/>
              </a:rPr>
              <a:t>的平台级产品。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016814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CN" dirty="0"/>
              <a:t>B</a:t>
            </a:r>
            <a:r>
              <a:rPr lang="zh-CN" altLang="en-US" dirty="0"/>
              <a:t>站项目协作案例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团队人员配备与组织架构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1723161E-829C-4F5D-96F5-DFC5C8848DC7}"/>
              </a:ext>
            </a:extLst>
          </p:cNvPr>
          <p:cNvGrpSpPr/>
          <p:nvPr/>
        </p:nvGrpSpPr>
        <p:grpSpPr>
          <a:xfrm>
            <a:off x="571947" y="1572853"/>
            <a:ext cx="400526" cy="400526"/>
            <a:chOff x="762595" y="2097137"/>
            <a:chExt cx="534035" cy="534035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E46797E8-7A46-4057-A1DA-FA5379BE911A}"/>
                </a:ext>
              </a:extLst>
            </p:cNvPr>
            <p:cNvSpPr/>
            <p:nvPr/>
          </p:nvSpPr>
          <p:spPr>
            <a:xfrm>
              <a:off x="762595" y="209713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BB05825D-A281-4F0E-BC54-6AD609B14E9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6517" y="2211526"/>
              <a:ext cx="285973" cy="305038"/>
            </a:xfrm>
            <a:prstGeom prst="rect">
              <a:avLst/>
            </a:prstGeom>
          </p:spPr>
        </p:pic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B8A1FF99-F9CF-4C62-8C8F-1067DD7BA430}"/>
              </a:ext>
            </a:extLst>
          </p:cNvPr>
          <p:cNvGrpSpPr/>
          <p:nvPr/>
        </p:nvGrpSpPr>
        <p:grpSpPr>
          <a:xfrm>
            <a:off x="571947" y="2566610"/>
            <a:ext cx="400526" cy="400526"/>
            <a:chOff x="762595" y="3422146"/>
            <a:chExt cx="534035" cy="534035"/>
          </a:xfrm>
        </p:grpSpPr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667F98E1-3B1C-488E-9718-F1F9FED85354}"/>
                </a:ext>
              </a:extLst>
            </p:cNvPr>
            <p:cNvSpPr/>
            <p:nvPr/>
          </p:nvSpPr>
          <p:spPr>
            <a:xfrm>
              <a:off x="762595" y="342214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365F4FCD-4278-428D-A81B-1FA1EFB6E4C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114" y="3536535"/>
              <a:ext cx="228778" cy="305038"/>
            </a:xfrm>
            <a:prstGeom prst="rect">
              <a:avLst/>
            </a:prstGeom>
          </p:spPr>
        </p:pic>
      </p:grpSp>
      <p:sp>
        <p:nvSpPr>
          <p:cNvPr id="12" name="object 10">
            <a:extLst>
              <a:ext uri="{FF2B5EF4-FFF2-40B4-BE49-F238E27FC236}">
                <a16:creationId xmlns:a16="http://schemas.microsoft.com/office/drawing/2014/main" id="{7292ECBA-EC0D-49CD-ABE1-85363DDBAB7E}"/>
              </a:ext>
            </a:extLst>
          </p:cNvPr>
          <p:cNvSpPr txBox="1"/>
          <p:nvPr/>
        </p:nvSpPr>
        <p:spPr>
          <a:xfrm>
            <a:off x="1134368" y="1563328"/>
            <a:ext cx="4083844" cy="151855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扁平化小团队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采用4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人核心小组配置，实行去中心化管理模式，全员直接对结果负责，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减少管理内耗。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76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极速决策流程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79058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打破传统层级审批机制，快速响应市场变化，大幅缩短从创意到上线的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开发周期。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1">
            <a:extLst>
              <a:ext uri="{FF2B5EF4-FFF2-40B4-BE49-F238E27FC236}">
                <a16:creationId xmlns:a16="http://schemas.microsoft.com/office/drawing/2014/main" id="{101F2B67-F5EE-47BE-867C-D02C6FA58B4B}"/>
              </a:ext>
            </a:extLst>
          </p:cNvPr>
          <p:cNvGrpSpPr/>
          <p:nvPr/>
        </p:nvGrpSpPr>
        <p:grpSpPr>
          <a:xfrm>
            <a:off x="571947" y="3553218"/>
            <a:ext cx="400526" cy="400526"/>
            <a:chOff x="762595" y="4737623"/>
            <a:chExt cx="534035" cy="534035"/>
          </a:xfrm>
        </p:grpSpPr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FC22033B-D390-4E2E-A04F-EB95DA66B1A7}"/>
                </a:ext>
              </a:extLst>
            </p:cNvPr>
            <p:cNvSpPr/>
            <p:nvPr/>
          </p:nvSpPr>
          <p:spPr>
            <a:xfrm>
              <a:off x="762595" y="473762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3">
              <a:extLst>
                <a:ext uri="{FF2B5EF4-FFF2-40B4-BE49-F238E27FC236}">
                  <a16:creationId xmlns:a16="http://schemas.microsoft.com/office/drawing/2014/main" id="{21BF5844-2D1C-48E7-BD8F-C1BCF6F9B5E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6517" y="4852012"/>
              <a:ext cx="285973" cy="305038"/>
            </a:xfrm>
            <a:prstGeom prst="rect">
              <a:avLst/>
            </a:prstGeom>
          </p:spPr>
        </p:pic>
      </p:grpSp>
      <p:sp>
        <p:nvSpPr>
          <p:cNvPr id="16" name="object 14">
            <a:extLst>
              <a:ext uri="{FF2B5EF4-FFF2-40B4-BE49-F238E27FC236}">
                <a16:creationId xmlns:a16="http://schemas.microsoft.com/office/drawing/2014/main" id="{750D3BDE-4FC0-4286-B998-748D179C6BE9}"/>
              </a:ext>
            </a:extLst>
          </p:cNvPr>
          <p:cNvSpPr txBox="1"/>
          <p:nvPr/>
        </p:nvSpPr>
        <p:spPr>
          <a:xfrm>
            <a:off x="1134368" y="3543692"/>
            <a:ext cx="4061460" cy="6240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高效协同机制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利用飞书文档实时同步进度，通过每日早会</a:t>
            </a: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（Stand-up）</a:t>
            </a:r>
            <a:r>
              <a:rPr sz="938" kern="0" spc="-19" dirty="0">
                <a:solidFill>
                  <a:srgbClr val="4A5462"/>
                </a:solidFill>
                <a:latin typeface="微软雅黑"/>
                <a:cs typeface="微软雅黑"/>
              </a:rPr>
              <a:t>快速识别并清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除项目阻塞点。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5">
            <a:extLst>
              <a:ext uri="{FF2B5EF4-FFF2-40B4-BE49-F238E27FC236}">
                <a16:creationId xmlns:a16="http://schemas.microsoft.com/office/drawing/2014/main" id="{876AB5FD-800B-4776-BB7B-67C775B211C0}"/>
              </a:ext>
            </a:extLst>
          </p:cNvPr>
          <p:cNvGrpSpPr/>
          <p:nvPr/>
        </p:nvGrpSpPr>
        <p:grpSpPr>
          <a:xfrm>
            <a:off x="5583401" y="1415340"/>
            <a:ext cx="2996089" cy="3003233"/>
            <a:chOff x="7444534" y="1887120"/>
            <a:chExt cx="3994785" cy="4004310"/>
          </a:xfrm>
        </p:grpSpPr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564BEE94-4933-4CB2-82D8-A5EB3396EBE4}"/>
                </a:ext>
              </a:extLst>
            </p:cNvPr>
            <p:cNvSpPr/>
            <p:nvPr/>
          </p:nvSpPr>
          <p:spPr>
            <a:xfrm>
              <a:off x="7561017" y="1926406"/>
              <a:ext cx="3704590" cy="3649345"/>
            </a:xfrm>
            <a:custGeom>
              <a:avLst/>
              <a:gdLst/>
              <a:ahLst/>
              <a:cxnLst/>
              <a:rect l="l" t="t" r="r" b="b"/>
              <a:pathLst>
                <a:path w="3704590" h="3649345">
                  <a:moveTo>
                    <a:pt x="3557293" y="3534459"/>
                  </a:moveTo>
                  <a:lnTo>
                    <a:pt x="270605" y="3649233"/>
                  </a:lnTo>
                  <a:lnTo>
                    <a:pt x="263110" y="3649311"/>
                  </a:lnTo>
                  <a:lnTo>
                    <a:pt x="255638" y="3649022"/>
                  </a:lnTo>
                  <a:lnTo>
                    <a:pt x="211868" y="3639667"/>
                  </a:lnTo>
                  <a:lnTo>
                    <a:pt x="172697" y="3618012"/>
                  </a:lnTo>
                  <a:lnTo>
                    <a:pt x="141501" y="3585916"/>
                  </a:lnTo>
                  <a:lnTo>
                    <a:pt x="120962" y="3546148"/>
                  </a:lnTo>
                  <a:lnTo>
                    <a:pt x="112856" y="3502130"/>
                  </a:lnTo>
                  <a:lnTo>
                    <a:pt x="78" y="272601"/>
                  </a:lnTo>
                  <a:lnTo>
                    <a:pt x="0" y="265106"/>
                  </a:lnTo>
                  <a:lnTo>
                    <a:pt x="288" y="257635"/>
                  </a:lnTo>
                  <a:lnTo>
                    <a:pt x="9644" y="213864"/>
                  </a:lnTo>
                  <a:lnTo>
                    <a:pt x="31299" y="174693"/>
                  </a:lnTo>
                  <a:lnTo>
                    <a:pt x="63395" y="143497"/>
                  </a:lnTo>
                  <a:lnTo>
                    <a:pt x="103163" y="122959"/>
                  </a:lnTo>
                  <a:lnTo>
                    <a:pt x="147181" y="114852"/>
                  </a:lnTo>
                  <a:lnTo>
                    <a:pt x="3433870" y="78"/>
                  </a:lnTo>
                  <a:lnTo>
                    <a:pt x="3441365" y="0"/>
                  </a:lnTo>
                  <a:lnTo>
                    <a:pt x="3448836" y="288"/>
                  </a:lnTo>
                  <a:lnTo>
                    <a:pt x="3492606" y="9644"/>
                  </a:lnTo>
                  <a:lnTo>
                    <a:pt x="3531777" y="31299"/>
                  </a:lnTo>
                  <a:lnTo>
                    <a:pt x="3562973" y="63395"/>
                  </a:lnTo>
                  <a:lnTo>
                    <a:pt x="3583512" y="103163"/>
                  </a:lnTo>
                  <a:lnTo>
                    <a:pt x="3591619" y="147181"/>
                  </a:lnTo>
                  <a:lnTo>
                    <a:pt x="3704397" y="3376710"/>
                  </a:lnTo>
                  <a:lnTo>
                    <a:pt x="3704475" y="3384205"/>
                  </a:lnTo>
                  <a:lnTo>
                    <a:pt x="3704186" y="3391676"/>
                  </a:lnTo>
                  <a:lnTo>
                    <a:pt x="3694831" y="3435446"/>
                  </a:lnTo>
                  <a:lnTo>
                    <a:pt x="3673175" y="3474617"/>
                  </a:lnTo>
                  <a:lnTo>
                    <a:pt x="3641079" y="3505814"/>
                  </a:lnTo>
                  <a:lnTo>
                    <a:pt x="3601311" y="3526352"/>
                  </a:lnTo>
                  <a:lnTo>
                    <a:pt x="3557293" y="3534459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E3A19053-5A66-4588-A85E-DB91729EE3AD}"/>
                </a:ext>
              </a:extLst>
            </p:cNvPr>
            <p:cNvSpPr/>
            <p:nvPr/>
          </p:nvSpPr>
          <p:spPr>
            <a:xfrm>
              <a:off x="7463902" y="1906488"/>
              <a:ext cx="3956050" cy="3965575"/>
            </a:xfrm>
            <a:custGeom>
              <a:avLst/>
              <a:gdLst/>
              <a:ahLst/>
              <a:cxnLst/>
              <a:rect l="l" t="t" r="r" b="b"/>
              <a:pathLst>
                <a:path w="3956050" h="3965575">
                  <a:moveTo>
                    <a:pt x="0" y="3870171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4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860638" y="0"/>
                  </a:lnTo>
                  <a:lnTo>
                    <a:pt x="3866897" y="0"/>
                  </a:lnTo>
                  <a:lnTo>
                    <a:pt x="3873096" y="610"/>
                  </a:lnTo>
                  <a:lnTo>
                    <a:pt x="3913597" y="16065"/>
                  </a:lnTo>
                  <a:lnTo>
                    <a:pt x="3918802" y="19542"/>
                  </a:lnTo>
                  <a:lnTo>
                    <a:pt x="3946311" y="53062"/>
                  </a:lnTo>
                  <a:lnTo>
                    <a:pt x="3948706" y="58845"/>
                  </a:lnTo>
                  <a:lnTo>
                    <a:pt x="3951102" y="64627"/>
                  </a:lnTo>
                  <a:lnTo>
                    <a:pt x="3955963" y="95324"/>
                  </a:lnTo>
                  <a:lnTo>
                    <a:pt x="3955963" y="3870171"/>
                  </a:lnTo>
                  <a:lnTo>
                    <a:pt x="3948706" y="3906649"/>
                  </a:lnTo>
                  <a:lnTo>
                    <a:pt x="3946311" y="3912432"/>
                  </a:lnTo>
                  <a:lnTo>
                    <a:pt x="3918802" y="3945952"/>
                  </a:lnTo>
                  <a:lnTo>
                    <a:pt x="3879235" y="3963663"/>
                  </a:lnTo>
                  <a:lnTo>
                    <a:pt x="3860638" y="3965495"/>
                  </a:lnTo>
                  <a:lnTo>
                    <a:pt x="95324" y="3965495"/>
                  </a:lnTo>
                  <a:lnTo>
                    <a:pt x="89065" y="3965495"/>
                  </a:lnTo>
                  <a:lnTo>
                    <a:pt x="82866" y="3964884"/>
                  </a:lnTo>
                  <a:lnTo>
                    <a:pt x="76727" y="3963663"/>
                  </a:lnTo>
                  <a:lnTo>
                    <a:pt x="70588" y="3962442"/>
                  </a:lnTo>
                  <a:lnTo>
                    <a:pt x="32345" y="3942001"/>
                  </a:lnTo>
                  <a:lnTo>
                    <a:pt x="7256" y="3906649"/>
                  </a:lnTo>
                  <a:lnTo>
                    <a:pt x="0" y="3876430"/>
                  </a:lnTo>
                  <a:lnTo>
                    <a:pt x="0" y="387017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8">
              <a:extLst>
                <a:ext uri="{FF2B5EF4-FFF2-40B4-BE49-F238E27FC236}">
                  <a16:creationId xmlns:a16="http://schemas.microsoft.com/office/drawing/2014/main" id="{B3007793-9932-44A0-B737-5327A3FE60A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82967" y="1925553"/>
              <a:ext cx="3917834" cy="3927366"/>
            </a:xfrm>
            <a:prstGeom prst="rect">
              <a:avLst/>
            </a:prstGeom>
          </p:spPr>
        </p:pic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517A783E-494E-47B0-8442-2E03A4DA1CB7}"/>
                </a:ext>
              </a:extLst>
            </p:cNvPr>
            <p:cNvSpPr/>
            <p:nvPr/>
          </p:nvSpPr>
          <p:spPr>
            <a:xfrm>
              <a:off x="7482967" y="5357232"/>
              <a:ext cx="3917950" cy="495934"/>
            </a:xfrm>
            <a:custGeom>
              <a:avLst/>
              <a:gdLst/>
              <a:ahLst/>
              <a:cxnLst/>
              <a:rect l="l" t="t" r="r" b="b"/>
              <a:pathLst>
                <a:path w="3917950" h="495935">
                  <a:moveTo>
                    <a:pt x="3841574" y="495686"/>
                  </a:moveTo>
                  <a:lnTo>
                    <a:pt x="76259" y="495686"/>
                  </a:lnTo>
                  <a:lnTo>
                    <a:pt x="68747" y="495324"/>
                  </a:lnTo>
                  <a:lnTo>
                    <a:pt x="27904" y="478406"/>
                  </a:lnTo>
                  <a:lnTo>
                    <a:pt x="3264" y="441531"/>
                  </a:lnTo>
                  <a:lnTo>
                    <a:pt x="0" y="0"/>
                  </a:lnTo>
                  <a:lnTo>
                    <a:pt x="3917834" y="0"/>
                  </a:lnTo>
                  <a:lnTo>
                    <a:pt x="3917833" y="419427"/>
                  </a:lnTo>
                  <a:lnTo>
                    <a:pt x="3904993" y="461802"/>
                  </a:lnTo>
                  <a:lnTo>
                    <a:pt x="3870756" y="489881"/>
                  </a:lnTo>
                  <a:lnTo>
                    <a:pt x="3841574" y="495686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0">
              <a:extLst>
                <a:ext uri="{FF2B5EF4-FFF2-40B4-BE49-F238E27FC236}">
                  <a16:creationId xmlns:a16="http://schemas.microsoft.com/office/drawing/2014/main" id="{9197BCEC-5AA5-44D6-A53C-E9C49EE0700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35486" y="5538348"/>
              <a:ext cx="133454" cy="133454"/>
            </a:xfrm>
            <a:prstGeom prst="rect">
              <a:avLst/>
            </a:prstGeom>
          </p:spPr>
        </p:pic>
      </p:grpSp>
      <p:sp>
        <p:nvSpPr>
          <p:cNvPr id="23" name="object 21">
            <a:extLst>
              <a:ext uri="{FF2B5EF4-FFF2-40B4-BE49-F238E27FC236}">
                <a16:creationId xmlns:a16="http://schemas.microsoft.com/office/drawing/2014/main" id="{A2406AE1-CE9C-4BD9-B9DC-E8C95BEEFF28}"/>
              </a:ext>
            </a:extLst>
          </p:cNvPr>
          <p:cNvSpPr txBox="1"/>
          <p:nvPr/>
        </p:nvSpPr>
        <p:spPr>
          <a:xfrm>
            <a:off x="5872923" y="4129937"/>
            <a:ext cx="41957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1" dirty="0">
                <a:solidFill>
                  <a:srgbClr val="FFFFFF"/>
                </a:solidFill>
                <a:latin typeface="微软雅黑"/>
                <a:cs typeface="微软雅黑"/>
              </a:rPr>
              <a:t>敏捷开发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24" name="object 22">
            <a:extLst>
              <a:ext uri="{FF2B5EF4-FFF2-40B4-BE49-F238E27FC236}">
                <a16:creationId xmlns:a16="http://schemas.microsoft.com/office/drawing/2014/main" id="{B254DF69-2E70-4070-B90D-601260E63A09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98651" y="4153761"/>
            <a:ext cx="100091" cy="100091"/>
          </a:xfrm>
          <a:prstGeom prst="rect">
            <a:avLst/>
          </a:prstGeom>
        </p:spPr>
      </p:pic>
      <p:sp>
        <p:nvSpPr>
          <p:cNvPr id="25" name="object 23">
            <a:extLst>
              <a:ext uri="{FF2B5EF4-FFF2-40B4-BE49-F238E27FC236}">
                <a16:creationId xmlns:a16="http://schemas.microsoft.com/office/drawing/2014/main" id="{AFC6A745-173A-47B4-9F70-C69201D07866}"/>
              </a:ext>
            </a:extLst>
          </p:cNvPr>
          <p:cNvSpPr txBox="1"/>
          <p:nvPr/>
        </p:nvSpPr>
        <p:spPr>
          <a:xfrm>
            <a:off x="6544960" y="4129937"/>
            <a:ext cx="41957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1" dirty="0">
                <a:solidFill>
                  <a:srgbClr val="FFFFFF"/>
                </a:solidFill>
                <a:latin typeface="微软雅黑"/>
                <a:cs typeface="微软雅黑"/>
              </a:rPr>
              <a:t>每日站会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241428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grpSp>
        <p:nvGrpSpPr>
          <p:cNvPr id="13" name="object 4">
            <a:extLst>
              <a:ext uri="{FF2B5EF4-FFF2-40B4-BE49-F238E27FC236}">
                <a16:creationId xmlns:a16="http://schemas.microsoft.com/office/drawing/2014/main" id="{5FDB4877-6AF6-40AB-921C-010F9034895D}"/>
              </a:ext>
            </a:extLst>
          </p:cNvPr>
          <p:cNvGrpSpPr/>
          <p:nvPr/>
        </p:nvGrpSpPr>
        <p:grpSpPr>
          <a:xfrm>
            <a:off x="759649" y="1143138"/>
            <a:ext cx="5054941" cy="2924007"/>
            <a:chOff x="4699493" y="1591917"/>
            <a:chExt cx="6739920" cy="3898677"/>
          </a:xfrm>
        </p:grpSpPr>
        <p:sp>
          <p:nvSpPr>
            <p:cNvPr id="14" name="object 5">
              <a:extLst>
                <a:ext uri="{FF2B5EF4-FFF2-40B4-BE49-F238E27FC236}">
                  <a16:creationId xmlns:a16="http://schemas.microsoft.com/office/drawing/2014/main" id="{A192D2D0-E186-4AB3-AEE7-F4A32536B115}"/>
                </a:ext>
              </a:extLst>
            </p:cNvPr>
            <p:cNvSpPr/>
            <p:nvPr/>
          </p:nvSpPr>
          <p:spPr>
            <a:xfrm>
              <a:off x="4737623" y="1591917"/>
              <a:ext cx="6701790" cy="1773555"/>
            </a:xfrm>
            <a:custGeom>
              <a:avLst/>
              <a:gdLst/>
              <a:ahLst/>
              <a:cxnLst/>
              <a:rect l="l" t="t" r="r" b="b"/>
              <a:pathLst>
                <a:path w="6701790" h="1773554">
                  <a:moveTo>
                    <a:pt x="6594427" y="1773034"/>
                  </a:moveTo>
                  <a:lnTo>
                    <a:pt x="0" y="1773034"/>
                  </a:lnTo>
                  <a:lnTo>
                    <a:pt x="0" y="0"/>
                  </a:lnTo>
                  <a:lnTo>
                    <a:pt x="6594427" y="0"/>
                  </a:lnTo>
                  <a:lnTo>
                    <a:pt x="6601867" y="732"/>
                  </a:lnTo>
                  <a:lnTo>
                    <a:pt x="6644223" y="15105"/>
                  </a:lnTo>
                  <a:lnTo>
                    <a:pt x="6677855" y="44592"/>
                  </a:lnTo>
                  <a:lnTo>
                    <a:pt x="6697642" y="84706"/>
                  </a:lnTo>
                  <a:lnTo>
                    <a:pt x="6701306" y="106878"/>
                  </a:lnTo>
                  <a:lnTo>
                    <a:pt x="6701306" y="1666155"/>
                  </a:lnTo>
                  <a:lnTo>
                    <a:pt x="6689724" y="1709358"/>
                  </a:lnTo>
                  <a:lnTo>
                    <a:pt x="6662491" y="1744841"/>
                  </a:lnTo>
                  <a:lnTo>
                    <a:pt x="6623752" y="1767200"/>
                  </a:lnTo>
                  <a:lnTo>
                    <a:pt x="6594427" y="17730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6">
              <a:extLst>
                <a:ext uri="{FF2B5EF4-FFF2-40B4-BE49-F238E27FC236}">
                  <a16:creationId xmlns:a16="http://schemas.microsoft.com/office/drawing/2014/main" id="{29C9D4A9-E18A-4F0B-9D09-3D63C17D9869}"/>
                </a:ext>
              </a:extLst>
            </p:cNvPr>
            <p:cNvSpPr/>
            <p:nvPr/>
          </p:nvSpPr>
          <p:spPr>
            <a:xfrm>
              <a:off x="4699493" y="1591917"/>
              <a:ext cx="76835" cy="1773555"/>
            </a:xfrm>
            <a:custGeom>
              <a:avLst/>
              <a:gdLst/>
              <a:ahLst/>
              <a:cxnLst/>
              <a:rect l="l" t="t" r="r" b="b"/>
              <a:pathLst>
                <a:path w="76835" h="1773554">
                  <a:moveTo>
                    <a:pt x="76259" y="1773034"/>
                  </a:moveTo>
                  <a:lnTo>
                    <a:pt x="0" y="1773034"/>
                  </a:lnTo>
                  <a:lnTo>
                    <a:pt x="0" y="0"/>
                  </a:lnTo>
                  <a:lnTo>
                    <a:pt x="76259" y="0"/>
                  </a:lnTo>
                  <a:lnTo>
                    <a:pt x="76259" y="1773034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7">
              <a:extLst>
                <a:ext uri="{FF2B5EF4-FFF2-40B4-BE49-F238E27FC236}">
                  <a16:creationId xmlns:a16="http://schemas.microsoft.com/office/drawing/2014/main" id="{89249716-C68D-403D-ABA3-8FD37422FC05}"/>
                </a:ext>
              </a:extLst>
            </p:cNvPr>
            <p:cNvSpPr/>
            <p:nvPr/>
          </p:nvSpPr>
          <p:spPr>
            <a:xfrm>
              <a:off x="5157050" y="2097137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2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2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7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40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5">
              <a:extLst>
                <a:ext uri="{FF2B5EF4-FFF2-40B4-BE49-F238E27FC236}">
                  <a16:creationId xmlns:a16="http://schemas.microsoft.com/office/drawing/2014/main" id="{C5AFA97E-C070-46C1-BD03-4AD7E07AEF17}"/>
                </a:ext>
              </a:extLst>
            </p:cNvPr>
            <p:cNvSpPr/>
            <p:nvPr/>
          </p:nvSpPr>
          <p:spPr>
            <a:xfrm>
              <a:off x="4737624" y="3717039"/>
              <a:ext cx="6701789" cy="1773555"/>
            </a:xfrm>
            <a:custGeom>
              <a:avLst/>
              <a:gdLst/>
              <a:ahLst/>
              <a:cxnLst/>
              <a:rect l="l" t="t" r="r" b="b"/>
              <a:pathLst>
                <a:path w="6701790" h="1773554">
                  <a:moveTo>
                    <a:pt x="6594427" y="1773034"/>
                  </a:moveTo>
                  <a:lnTo>
                    <a:pt x="0" y="1773034"/>
                  </a:lnTo>
                  <a:lnTo>
                    <a:pt x="0" y="0"/>
                  </a:lnTo>
                  <a:lnTo>
                    <a:pt x="6594427" y="0"/>
                  </a:lnTo>
                  <a:lnTo>
                    <a:pt x="6601867" y="732"/>
                  </a:lnTo>
                  <a:lnTo>
                    <a:pt x="6644223" y="15105"/>
                  </a:lnTo>
                  <a:lnTo>
                    <a:pt x="6677855" y="44592"/>
                  </a:lnTo>
                  <a:lnTo>
                    <a:pt x="6697642" y="84706"/>
                  </a:lnTo>
                  <a:lnTo>
                    <a:pt x="6701306" y="106878"/>
                  </a:lnTo>
                  <a:lnTo>
                    <a:pt x="6701306" y="1666155"/>
                  </a:lnTo>
                  <a:lnTo>
                    <a:pt x="6689724" y="1709358"/>
                  </a:lnTo>
                  <a:lnTo>
                    <a:pt x="6662491" y="1744841"/>
                  </a:lnTo>
                  <a:lnTo>
                    <a:pt x="6623752" y="1767200"/>
                  </a:lnTo>
                  <a:lnTo>
                    <a:pt x="6594427" y="17730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7" name="object 8">
            <a:extLst>
              <a:ext uri="{FF2B5EF4-FFF2-40B4-BE49-F238E27FC236}">
                <a16:creationId xmlns:a16="http://schemas.microsoft.com/office/drawing/2014/main" id="{F12657F3-3094-4D3E-B160-2825451C838B}"/>
              </a:ext>
            </a:extLst>
          </p:cNvPr>
          <p:cNvSpPr txBox="1"/>
          <p:nvPr/>
        </p:nvSpPr>
        <p:spPr>
          <a:xfrm>
            <a:off x="1222874" y="1634066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01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6064F456-AA69-4EBD-97F0-9A0AA980827C}"/>
              </a:ext>
            </a:extLst>
          </p:cNvPr>
          <p:cNvSpPr txBox="1"/>
          <p:nvPr/>
        </p:nvSpPr>
        <p:spPr>
          <a:xfrm>
            <a:off x="1896363" y="1419586"/>
            <a:ext cx="3522345" cy="5047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项目任务清单与里程碑设定</a:t>
            </a:r>
            <a:endParaRPr sz="16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848"/>
              </a:spcBef>
            </a:pPr>
            <a:r>
              <a:rPr sz="938" kern="0" dirty="0">
                <a:solidFill>
                  <a:srgbClr val="6A7280"/>
                </a:solidFill>
                <a:latin typeface="微软雅黑"/>
                <a:cs typeface="微软雅黑"/>
              </a:rPr>
              <a:t>拆解WBS</a:t>
            </a:r>
            <a:r>
              <a:rPr sz="938" kern="0" spc="-4" dirty="0">
                <a:solidFill>
                  <a:srgbClr val="6A7280"/>
                </a:solidFill>
                <a:latin typeface="微软雅黑"/>
                <a:cs typeface="微软雅黑"/>
              </a:rPr>
              <a:t>结构明确任务目标，规划需求确认至上线的关键里程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9" name="object 10">
            <a:extLst>
              <a:ext uri="{FF2B5EF4-FFF2-40B4-BE49-F238E27FC236}">
                <a16:creationId xmlns:a16="http://schemas.microsoft.com/office/drawing/2014/main" id="{94C2C84A-1A59-4A43-A310-483673267133}"/>
              </a:ext>
            </a:extLst>
          </p:cNvPr>
          <p:cNvSpPr txBox="1"/>
          <p:nvPr/>
        </p:nvSpPr>
        <p:spPr>
          <a:xfrm>
            <a:off x="1896363" y="1991533"/>
            <a:ext cx="40528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15" dirty="0">
                <a:solidFill>
                  <a:srgbClr val="6A7280"/>
                </a:solidFill>
                <a:latin typeface="微软雅黑"/>
                <a:cs typeface="微软雅黑"/>
              </a:rPr>
              <a:t>碑节点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6D9852D8-A0CE-4B63-9B85-43611DA60CA8}"/>
              </a:ext>
            </a:extLst>
          </p:cNvPr>
          <p:cNvSpPr/>
          <p:nvPr/>
        </p:nvSpPr>
        <p:spPr>
          <a:xfrm>
            <a:off x="759649" y="2758887"/>
            <a:ext cx="57626" cy="1143953"/>
          </a:xfrm>
          <a:custGeom>
            <a:avLst/>
            <a:gdLst/>
            <a:ahLst/>
            <a:cxnLst/>
            <a:rect l="l" t="t" r="r" b="b"/>
            <a:pathLst>
              <a:path w="76835" h="1525270">
                <a:moveTo>
                  <a:pt x="76259" y="1525190"/>
                </a:moveTo>
                <a:lnTo>
                  <a:pt x="0" y="1525190"/>
                </a:lnTo>
                <a:lnTo>
                  <a:pt x="0" y="0"/>
                </a:lnTo>
                <a:lnTo>
                  <a:pt x="76259" y="0"/>
                </a:lnTo>
                <a:lnTo>
                  <a:pt x="76259" y="1525190"/>
                </a:lnTo>
                <a:close/>
              </a:path>
            </a:pathLst>
          </a:custGeom>
          <a:solidFill>
            <a:srgbClr val="60A5FA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1" name="object 12">
            <a:extLst>
              <a:ext uri="{FF2B5EF4-FFF2-40B4-BE49-F238E27FC236}">
                <a16:creationId xmlns:a16="http://schemas.microsoft.com/office/drawing/2014/main" id="{3821FE90-4936-42F2-9D24-D1DF087DB9CB}"/>
              </a:ext>
            </a:extLst>
          </p:cNvPr>
          <p:cNvSpPr/>
          <p:nvPr/>
        </p:nvSpPr>
        <p:spPr>
          <a:xfrm>
            <a:off x="1102818" y="3044861"/>
            <a:ext cx="571976" cy="571976"/>
          </a:xfrm>
          <a:custGeom>
            <a:avLst/>
            <a:gdLst/>
            <a:ahLst/>
            <a:cxnLst/>
            <a:rect l="l" t="t" r="r" b="b"/>
            <a:pathLst>
              <a:path w="762635" h="762635">
                <a:moveTo>
                  <a:pt x="381297" y="762595"/>
                </a:moveTo>
                <a:lnTo>
                  <a:pt x="334619" y="759727"/>
                </a:lnTo>
                <a:lnTo>
                  <a:pt x="288649" y="751168"/>
                </a:lnTo>
                <a:lnTo>
                  <a:pt x="244072" y="737046"/>
                </a:lnTo>
                <a:lnTo>
                  <a:pt x="201555" y="717572"/>
                </a:lnTo>
                <a:lnTo>
                  <a:pt x="161740" y="693039"/>
                </a:lnTo>
                <a:lnTo>
                  <a:pt x="125233" y="663820"/>
                </a:lnTo>
                <a:lnTo>
                  <a:pt x="92577" y="630353"/>
                </a:lnTo>
                <a:lnTo>
                  <a:pt x="64260" y="593135"/>
                </a:lnTo>
                <a:lnTo>
                  <a:pt x="40711" y="552730"/>
                </a:lnTo>
                <a:lnTo>
                  <a:pt x="22288" y="509753"/>
                </a:lnTo>
                <a:lnTo>
                  <a:pt x="9265" y="464843"/>
                </a:lnTo>
                <a:lnTo>
                  <a:pt x="1836" y="418671"/>
                </a:lnTo>
                <a:lnTo>
                  <a:pt x="0" y="381297"/>
                </a:lnTo>
                <a:lnTo>
                  <a:pt x="114" y="371937"/>
                </a:lnTo>
                <a:lnTo>
                  <a:pt x="4126" y="325349"/>
                </a:lnTo>
                <a:lnTo>
                  <a:pt x="13811" y="279603"/>
                </a:lnTo>
                <a:lnTo>
                  <a:pt x="29024" y="235381"/>
                </a:lnTo>
                <a:lnTo>
                  <a:pt x="49536" y="193354"/>
                </a:lnTo>
                <a:lnTo>
                  <a:pt x="75036" y="154158"/>
                </a:lnTo>
                <a:lnTo>
                  <a:pt x="105141" y="118379"/>
                </a:lnTo>
                <a:lnTo>
                  <a:pt x="139404" y="86550"/>
                </a:lnTo>
                <a:lnTo>
                  <a:pt x="177306" y="59155"/>
                </a:lnTo>
                <a:lnTo>
                  <a:pt x="218271" y="36608"/>
                </a:lnTo>
                <a:lnTo>
                  <a:pt x="261688" y="19245"/>
                </a:lnTo>
                <a:lnTo>
                  <a:pt x="306910" y="7326"/>
                </a:lnTo>
                <a:lnTo>
                  <a:pt x="353250" y="1032"/>
                </a:lnTo>
                <a:lnTo>
                  <a:pt x="381297" y="0"/>
                </a:lnTo>
                <a:lnTo>
                  <a:pt x="390657" y="114"/>
                </a:lnTo>
                <a:lnTo>
                  <a:pt x="437245" y="4126"/>
                </a:lnTo>
                <a:lnTo>
                  <a:pt x="482991" y="13811"/>
                </a:lnTo>
                <a:lnTo>
                  <a:pt x="527213" y="29024"/>
                </a:lnTo>
                <a:lnTo>
                  <a:pt x="569241" y="49536"/>
                </a:lnTo>
                <a:lnTo>
                  <a:pt x="608436" y="75036"/>
                </a:lnTo>
                <a:lnTo>
                  <a:pt x="644215" y="105141"/>
                </a:lnTo>
                <a:lnTo>
                  <a:pt x="676044" y="139404"/>
                </a:lnTo>
                <a:lnTo>
                  <a:pt x="703440" y="177306"/>
                </a:lnTo>
                <a:lnTo>
                  <a:pt x="725986" y="218271"/>
                </a:lnTo>
                <a:lnTo>
                  <a:pt x="743349" y="261688"/>
                </a:lnTo>
                <a:lnTo>
                  <a:pt x="755268" y="306910"/>
                </a:lnTo>
                <a:lnTo>
                  <a:pt x="761562" y="353250"/>
                </a:lnTo>
                <a:lnTo>
                  <a:pt x="762595" y="381297"/>
                </a:lnTo>
                <a:lnTo>
                  <a:pt x="762480" y="390658"/>
                </a:lnTo>
                <a:lnTo>
                  <a:pt x="758468" y="437245"/>
                </a:lnTo>
                <a:lnTo>
                  <a:pt x="748784" y="482991"/>
                </a:lnTo>
                <a:lnTo>
                  <a:pt x="733570" y="527213"/>
                </a:lnTo>
                <a:lnTo>
                  <a:pt x="713058" y="569241"/>
                </a:lnTo>
                <a:lnTo>
                  <a:pt x="687559" y="608436"/>
                </a:lnTo>
                <a:lnTo>
                  <a:pt x="657453" y="644215"/>
                </a:lnTo>
                <a:lnTo>
                  <a:pt x="623190" y="676044"/>
                </a:lnTo>
                <a:lnTo>
                  <a:pt x="585288" y="703439"/>
                </a:lnTo>
                <a:lnTo>
                  <a:pt x="544323" y="725986"/>
                </a:lnTo>
                <a:lnTo>
                  <a:pt x="500906" y="743349"/>
                </a:lnTo>
                <a:lnTo>
                  <a:pt x="455685" y="755268"/>
                </a:lnTo>
                <a:lnTo>
                  <a:pt x="409344" y="761562"/>
                </a:lnTo>
                <a:lnTo>
                  <a:pt x="381297" y="762595"/>
                </a:lnTo>
                <a:close/>
              </a:path>
            </a:pathLst>
          </a:custGeom>
          <a:solidFill>
            <a:srgbClr val="EFF5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13">
            <a:extLst>
              <a:ext uri="{FF2B5EF4-FFF2-40B4-BE49-F238E27FC236}">
                <a16:creationId xmlns:a16="http://schemas.microsoft.com/office/drawing/2014/main" id="{7FCBF601-87EF-450B-B30B-855D12F1F723}"/>
              </a:ext>
            </a:extLst>
          </p:cNvPr>
          <p:cNvSpPr txBox="1"/>
          <p:nvPr/>
        </p:nvSpPr>
        <p:spPr>
          <a:xfrm>
            <a:off x="1222874" y="3156874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3B81F5"/>
                </a:solidFill>
                <a:latin typeface="微软雅黑"/>
                <a:cs typeface="微软雅黑"/>
              </a:rPr>
              <a:t>02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3" name="object 14">
            <a:extLst>
              <a:ext uri="{FF2B5EF4-FFF2-40B4-BE49-F238E27FC236}">
                <a16:creationId xmlns:a16="http://schemas.microsoft.com/office/drawing/2014/main" id="{3DDD9E11-BCDA-4DDE-AE2E-A841E1AF1956}"/>
              </a:ext>
            </a:extLst>
          </p:cNvPr>
          <p:cNvSpPr txBox="1"/>
          <p:nvPr/>
        </p:nvSpPr>
        <p:spPr>
          <a:xfrm>
            <a:off x="1896363" y="3049634"/>
            <a:ext cx="3622358" cy="5047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团队人员配备与组织架构</a:t>
            </a:r>
            <a:endParaRPr sz="16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848"/>
              </a:spcBef>
            </a:pPr>
            <a:r>
              <a:rPr sz="938" kern="0" spc="-4" dirty="0">
                <a:solidFill>
                  <a:srgbClr val="6A7280"/>
                </a:solidFill>
                <a:latin typeface="微软雅黑"/>
                <a:cs typeface="微软雅黑"/>
              </a:rPr>
              <a:t>解析核心岗位职责，根据项目规模构建适配的高效协作团队架构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项目任务清单与里程碑设定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项目基准规划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项目基准规划的核心价值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项目任务清单与里程碑设定</a:t>
            </a:r>
          </a:p>
        </p:txBody>
      </p:sp>
      <p:grpSp>
        <p:nvGrpSpPr>
          <p:cNvPr id="6" name="object 5">
            <a:extLst>
              <a:ext uri="{FF2B5EF4-FFF2-40B4-BE49-F238E27FC236}">
                <a16:creationId xmlns:a16="http://schemas.microsoft.com/office/drawing/2014/main" id="{765057BA-24EC-4D52-80E5-4ACFCF754B6F}"/>
              </a:ext>
            </a:extLst>
          </p:cNvPr>
          <p:cNvGrpSpPr/>
          <p:nvPr/>
        </p:nvGrpSpPr>
        <p:grpSpPr>
          <a:xfrm>
            <a:off x="571947" y="1408418"/>
            <a:ext cx="457676" cy="457676"/>
            <a:chOff x="762595" y="1877890"/>
            <a:chExt cx="610235" cy="610235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003D115A-225C-4DA5-8146-6FBD96E295DC}"/>
                </a:ext>
              </a:extLst>
            </p:cNvPr>
            <p:cNvSpPr/>
            <p:nvPr/>
          </p:nvSpPr>
          <p:spPr>
            <a:xfrm>
              <a:off x="762595" y="1877890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7">
              <a:extLst>
                <a:ext uri="{FF2B5EF4-FFF2-40B4-BE49-F238E27FC236}">
                  <a16:creationId xmlns:a16="http://schemas.microsoft.com/office/drawing/2014/main" id="{12D0C30E-6E07-4AE8-8C95-1925CF481D9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3711" y="2011345"/>
              <a:ext cx="247843" cy="343167"/>
            </a:xfrm>
            <a:prstGeom prst="rect">
              <a:avLst/>
            </a:prstGeom>
          </p:spPr>
        </p:pic>
      </p:grpSp>
      <p:grpSp>
        <p:nvGrpSpPr>
          <p:cNvPr id="13" name="object 8">
            <a:extLst>
              <a:ext uri="{FF2B5EF4-FFF2-40B4-BE49-F238E27FC236}">
                <a16:creationId xmlns:a16="http://schemas.microsoft.com/office/drawing/2014/main" id="{32ADC8A5-7590-4524-9659-0140CA13E5C1}"/>
              </a:ext>
            </a:extLst>
          </p:cNvPr>
          <p:cNvGrpSpPr/>
          <p:nvPr/>
        </p:nvGrpSpPr>
        <p:grpSpPr>
          <a:xfrm>
            <a:off x="571947" y="2473669"/>
            <a:ext cx="457676" cy="457676"/>
            <a:chOff x="762595" y="3298225"/>
            <a:chExt cx="610235" cy="610235"/>
          </a:xfrm>
        </p:grpSpPr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4BFE8FE6-4DA1-4C07-914C-D6FF45490F54}"/>
                </a:ext>
              </a:extLst>
            </p:cNvPr>
            <p:cNvSpPr/>
            <p:nvPr/>
          </p:nvSpPr>
          <p:spPr>
            <a:xfrm>
              <a:off x="762595" y="3298225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0">
              <a:extLst>
                <a:ext uri="{FF2B5EF4-FFF2-40B4-BE49-F238E27FC236}">
                  <a16:creationId xmlns:a16="http://schemas.microsoft.com/office/drawing/2014/main" id="{5C9DB48A-3E5E-43E9-8F9E-F39AD9E7EE2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646" y="3431679"/>
              <a:ext cx="285973" cy="343167"/>
            </a:xfrm>
            <a:prstGeom prst="rect">
              <a:avLst/>
            </a:prstGeom>
          </p:spPr>
        </p:pic>
      </p:grpSp>
      <p:sp>
        <p:nvSpPr>
          <p:cNvPr id="16" name="object 11">
            <a:extLst>
              <a:ext uri="{FF2B5EF4-FFF2-40B4-BE49-F238E27FC236}">
                <a16:creationId xmlns:a16="http://schemas.microsoft.com/office/drawing/2014/main" id="{E6B576C1-482A-4EB0-B7C8-6195508DC0FB}"/>
              </a:ext>
            </a:extLst>
          </p:cNvPr>
          <p:cNvSpPr txBox="1"/>
          <p:nvPr/>
        </p:nvSpPr>
        <p:spPr>
          <a:xfrm>
            <a:off x="1191563" y="1427491"/>
            <a:ext cx="3880009" cy="161839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适应快节奏开发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146685" defTabSz="685800">
              <a:lnSpc>
                <a:spcPct val="133400"/>
              </a:lnSpc>
              <a:spcBef>
                <a:spcPts val="349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互联网产品开发周期短、需求变化快，传统管理方式难以应对，亟需灵活的基准规划。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885"/>
              </a:spcBef>
            </a:pP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双重工具驱动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3400"/>
              </a:lnSpc>
              <a:spcBef>
                <a:spcPts val="353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依托</a:t>
            </a:r>
            <a:r>
              <a:rPr sz="1050" b="1" kern="0" dirty="0">
                <a:solidFill>
                  <a:srgbClr val="2562EB"/>
                </a:solidFill>
                <a:latin typeface="微软雅黑"/>
                <a:cs typeface="微软雅黑"/>
              </a:rPr>
              <a:t>“任务清单”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与</a:t>
            </a:r>
            <a:r>
              <a:rPr sz="1050" b="1" kern="0" dirty="0">
                <a:solidFill>
                  <a:srgbClr val="2562EB"/>
                </a:solidFill>
                <a:latin typeface="微软雅黑"/>
                <a:cs typeface="微软雅黑"/>
              </a:rPr>
              <a:t>“里程碑计划”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两大抓手，构建清晰可执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行的项目基准。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2">
            <a:extLst>
              <a:ext uri="{FF2B5EF4-FFF2-40B4-BE49-F238E27FC236}">
                <a16:creationId xmlns:a16="http://schemas.microsoft.com/office/drawing/2014/main" id="{C5465315-D6C7-4413-A719-F9997FD8BA8E}"/>
              </a:ext>
            </a:extLst>
          </p:cNvPr>
          <p:cNvGrpSpPr/>
          <p:nvPr/>
        </p:nvGrpSpPr>
        <p:grpSpPr>
          <a:xfrm>
            <a:off x="571947" y="3538919"/>
            <a:ext cx="457676" cy="457676"/>
            <a:chOff x="762595" y="4718558"/>
            <a:chExt cx="610235" cy="610235"/>
          </a:xfrm>
        </p:grpSpPr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07052D8C-0CAA-46C9-A69A-33E089E9C0D1}"/>
                </a:ext>
              </a:extLst>
            </p:cNvPr>
            <p:cNvSpPr/>
            <p:nvPr/>
          </p:nvSpPr>
          <p:spPr>
            <a:xfrm>
              <a:off x="762595" y="4718558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D0FAE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4">
              <a:extLst>
                <a:ext uri="{FF2B5EF4-FFF2-40B4-BE49-F238E27FC236}">
                  <a16:creationId xmlns:a16="http://schemas.microsoft.com/office/drawing/2014/main" id="{F3917E40-85D4-4CCF-A5AD-F1658C9DA4D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6517" y="4852012"/>
              <a:ext cx="362232" cy="343167"/>
            </a:xfrm>
            <a:prstGeom prst="rect">
              <a:avLst/>
            </a:prstGeom>
          </p:spPr>
        </p:pic>
      </p:grpSp>
      <p:sp>
        <p:nvSpPr>
          <p:cNvPr id="20" name="object 15">
            <a:extLst>
              <a:ext uri="{FF2B5EF4-FFF2-40B4-BE49-F238E27FC236}">
                <a16:creationId xmlns:a16="http://schemas.microsoft.com/office/drawing/2014/main" id="{82ABDBD1-EE94-4E83-AEF5-B9A018B5BB0B}"/>
              </a:ext>
            </a:extLst>
          </p:cNvPr>
          <p:cNvSpPr txBox="1"/>
          <p:nvPr/>
        </p:nvSpPr>
        <p:spPr>
          <a:xfrm>
            <a:off x="1191563" y="3557991"/>
            <a:ext cx="3880009" cy="65248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全方位管控体系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3400"/>
              </a:lnSpc>
              <a:spcBef>
                <a:spcPts val="349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实现进度的可视化追踪、资源的动态调配以及跨职能团队的高</a:t>
            </a:r>
            <a:r>
              <a:rPr sz="1050" kern="0" spc="-11" dirty="0">
                <a:solidFill>
                  <a:srgbClr val="4A5462"/>
                </a:solidFill>
                <a:latin typeface="微软雅黑"/>
                <a:cs typeface="微软雅黑"/>
              </a:rPr>
              <a:t>效协作。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1" name="object 16">
            <a:extLst>
              <a:ext uri="{FF2B5EF4-FFF2-40B4-BE49-F238E27FC236}">
                <a16:creationId xmlns:a16="http://schemas.microsoft.com/office/drawing/2014/main" id="{B889165F-372E-45D6-81D9-2C2693ED2796}"/>
              </a:ext>
            </a:extLst>
          </p:cNvPr>
          <p:cNvGrpSpPr/>
          <p:nvPr/>
        </p:nvGrpSpPr>
        <p:grpSpPr>
          <a:xfrm>
            <a:off x="5440641" y="1301910"/>
            <a:ext cx="3162300" cy="3258979"/>
            <a:chOff x="7254188" y="1735880"/>
            <a:chExt cx="4216400" cy="4345305"/>
          </a:xfrm>
        </p:grpSpPr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4AE8041D-471C-4437-A032-FAE21E0EDD94}"/>
                </a:ext>
              </a:extLst>
            </p:cNvPr>
            <p:cNvSpPr/>
            <p:nvPr/>
          </p:nvSpPr>
          <p:spPr>
            <a:xfrm>
              <a:off x="7337265" y="1735880"/>
              <a:ext cx="4133215" cy="4345305"/>
            </a:xfrm>
            <a:custGeom>
              <a:avLst/>
              <a:gdLst/>
              <a:ahLst/>
              <a:cxnLst/>
              <a:rect l="l" t="t" r="r" b="b"/>
              <a:pathLst>
                <a:path w="4133215" h="4345305">
                  <a:moveTo>
                    <a:pt x="3577895" y="4344224"/>
                  </a:moveTo>
                  <a:lnTo>
                    <a:pt x="136574" y="3982527"/>
                  </a:lnTo>
                  <a:lnTo>
                    <a:pt x="93229" y="3971369"/>
                  </a:lnTo>
                  <a:lnTo>
                    <a:pt x="54990" y="3948106"/>
                  </a:lnTo>
                  <a:lnTo>
                    <a:pt x="25149" y="3914747"/>
                  </a:lnTo>
                  <a:lnTo>
                    <a:pt x="6279" y="3874160"/>
                  </a:lnTo>
                  <a:lnTo>
                    <a:pt x="0" y="3829845"/>
                  </a:lnTo>
                  <a:lnTo>
                    <a:pt x="232" y="3822371"/>
                  </a:lnTo>
                  <a:lnTo>
                    <a:pt x="387441" y="136574"/>
                  </a:lnTo>
                  <a:lnTo>
                    <a:pt x="398599" y="93229"/>
                  </a:lnTo>
                  <a:lnTo>
                    <a:pt x="421862" y="54990"/>
                  </a:lnTo>
                  <a:lnTo>
                    <a:pt x="455221" y="25149"/>
                  </a:lnTo>
                  <a:lnTo>
                    <a:pt x="495807" y="6279"/>
                  </a:lnTo>
                  <a:lnTo>
                    <a:pt x="540123" y="0"/>
                  </a:lnTo>
                  <a:lnTo>
                    <a:pt x="547596" y="232"/>
                  </a:lnTo>
                  <a:lnTo>
                    <a:pt x="3996388" y="362531"/>
                  </a:lnTo>
                  <a:lnTo>
                    <a:pt x="4039733" y="373689"/>
                  </a:lnTo>
                  <a:lnTo>
                    <a:pt x="4077971" y="396951"/>
                  </a:lnTo>
                  <a:lnTo>
                    <a:pt x="4107813" y="430310"/>
                  </a:lnTo>
                  <a:lnTo>
                    <a:pt x="4126683" y="470897"/>
                  </a:lnTo>
                  <a:lnTo>
                    <a:pt x="4132962" y="515213"/>
                  </a:lnTo>
                  <a:lnTo>
                    <a:pt x="4132730" y="522686"/>
                  </a:lnTo>
                  <a:lnTo>
                    <a:pt x="3745521" y="4208483"/>
                  </a:lnTo>
                  <a:lnTo>
                    <a:pt x="3734363" y="4251828"/>
                  </a:lnTo>
                  <a:lnTo>
                    <a:pt x="3711100" y="4290067"/>
                  </a:lnTo>
                  <a:lnTo>
                    <a:pt x="3677741" y="4319908"/>
                  </a:lnTo>
                  <a:lnTo>
                    <a:pt x="3637155" y="4338778"/>
                  </a:lnTo>
                  <a:lnTo>
                    <a:pt x="3592839" y="4345058"/>
                  </a:lnTo>
                  <a:lnTo>
                    <a:pt x="3585366" y="4344825"/>
                  </a:lnTo>
                  <a:lnTo>
                    <a:pt x="3577895" y="4344224"/>
                  </a:lnTo>
                  <a:close/>
                </a:path>
              </a:pathLst>
            </a:custGeom>
            <a:solidFill>
              <a:srgbClr val="3B81F5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34FA6B3D-4688-40A1-A2F0-5A7C7793FC51}"/>
                </a:ext>
              </a:extLst>
            </p:cNvPr>
            <p:cNvSpPr/>
            <p:nvPr/>
          </p:nvSpPr>
          <p:spPr>
            <a:xfrm>
              <a:off x="7274162" y="1894679"/>
              <a:ext cx="3954145" cy="4180204"/>
            </a:xfrm>
            <a:custGeom>
              <a:avLst/>
              <a:gdLst/>
              <a:ahLst/>
              <a:cxnLst/>
              <a:rect l="l" t="t" r="r" b="b"/>
              <a:pathLst>
                <a:path w="3954145" h="4180204">
                  <a:moveTo>
                    <a:pt x="3809604" y="3998347"/>
                  </a:moveTo>
                  <a:lnTo>
                    <a:pt x="354070" y="4179444"/>
                  </a:lnTo>
                  <a:lnTo>
                    <a:pt x="346578" y="4179654"/>
                  </a:lnTo>
                  <a:lnTo>
                    <a:pt x="339103" y="4179495"/>
                  </a:lnTo>
                  <a:lnTo>
                    <a:pt x="295176" y="4170905"/>
                  </a:lnTo>
                  <a:lnTo>
                    <a:pt x="255633" y="4149936"/>
                  </a:lnTo>
                  <a:lnTo>
                    <a:pt x="223881" y="4118390"/>
                  </a:lnTo>
                  <a:lnTo>
                    <a:pt x="202652" y="4078986"/>
                  </a:lnTo>
                  <a:lnTo>
                    <a:pt x="193778" y="4035117"/>
                  </a:lnTo>
                  <a:lnTo>
                    <a:pt x="209" y="341598"/>
                  </a:lnTo>
                  <a:lnTo>
                    <a:pt x="0" y="334106"/>
                  </a:lnTo>
                  <a:lnTo>
                    <a:pt x="158" y="326630"/>
                  </a:lnTo>
                  <a:lnTo>
                    <a:pt x="8748" y="282704"/>
                  </a:lnTo>
                  <a:lnTo>
                    <a:pt x="29716" y="243160"/>
                  </a:lnTo>
                  <a:lnTo>
                    <a:pt x="61263" y="211409"/>
                  </a:lnTo>
                  <a:lnTo>
                    <a:pt x="100666" y="190179"/>
                  </a:lnTo>
                  <a:lnTo>
                    <a:pt x="144537" y="181306"/>
                  </a:lnTo>
                  <a:lnTo>
                    <a:pt x="3600071" y="209"/>
                  </a:lnTo>
                  <a:lnTo>
                    <a:pt x="3607563" y="0"/>
                  </a:lnTo>
                  <a:lnTo>
                    <a:pt x="3615038" y="158"/>
                  </a:lnTo>
                  <a:lnTo>
                    <a:pt x="3658964" y="8748"/>
                  </a:lnTo>
                  <a:lnTo>
                    <a:pt x="3698508" y="29716"/>
                  </a:lnTo>
                  <a:lnTo>
                    <a:pt x="3730258" y="61263"/>
                  </a:lnTo>
                  <a:lnTo>
                    <a:pt x="3751489" y="100666"/>
                  </a:lnTo>
                  <a:lnTo>
                    <a:pt x="3760363" y="144537"/>
                  </a:lnTo>
                  <a:lnTo>
                    <a:pt x="3953932" y="3838055"/>
                  </a:lnTo>
                  <a:lnTo>
                    <a:pt x="3954141" y="3845547"/>
                  </a:lnTo>
                  <a:lnTo>
                    <a:pt x="3953983" y="3853023"/>
                  </a:lnTo>
                  <a:lnTo>
                    <a:pt x="3945392" y="3896949"/>
                  </a:lnTo>
                  <a:lnTo>
                    <a:pt x="3924424" y="3936492"/>
                  </a:lnTo>
                  <a:lnTo>
                    <a:pt x="3892877" y="3968243"/>
                  </a:lnTo>
                  <a:lnTo>
                    <a:pt x="3853474" y="3989473"/>
                  </a:lnTo>
                  <a:lnTo>
                    <a:pt x="3809604" y="3998347"/>
                  </a:lnTo>
                  <a:close/>
                </a:path>
              </a:pathLst>
            </a:custGeom>
            <a:solidFill>
              <a:srgbClr val="33D39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19">
              <a:extLst>
                <a:ext uri="{FF2B5EF4-FFF2-40B4-BE49-F238E27FC236}">
                  <a16:creationId xmlns:a16="http://schemas.microsoft.com/office/drawing/2014/main" id="{662E5C9B-B675-4F82-8E36-0A87FD81CF4C}"/>
                </a:ext>
              </a:extLst>
            </p:cNvPr>
            <p:cNvSpPr/>
            <p:nvPr/>
          </p:nvSpPr>
          <p:spPr>
            <a:xfrm>
              <a:off x="7273253" y="1925553"/>
              <a:ext cx="4147185" cy="3775075"/>
            </a:xfrm>
            <a:custGeom>
              <a:avLst/>
              <a:gdLst/>
              <a:ahLst/>
              <a:cxnLst/>
              <a:rect l="l" t="t" r="r" b="b"/>
              <a:pathLst>
                <a:path w="4147184" h="3775075">
                  <a:moveTo>
                    <a:pt x="0" y="3641392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013158" y="0"/>
                  </a:lnTo>
                  <a:lnTo>
                    <a:pt x="4051897" y="5744"/>
                  </a:lnTo>
                  <a:lnTo>
                    <a:pt x="4087300" y="22491"/>
                  </a:lnTo>
                  <a:lnTo>
                    <a:pt x="4116320" y="48790"/>
                  </a:lnTo>
                  <a:lnTo>
                    <a:pt x="4136453" y="82383"/>
                  </a:lnTo>
                  <a:lnTo>
                    <a:pt x="4145970" y="120373"/>
                  </a:lnTo>
                  <a:lnTo>
                    <a:pt x="4146612" y="133454"/>
                  </a:lnTo>
                  <a:lnTo>
                    <a:pt x="4146612" y="3641392"/>
                  </a:lnTo>
                  <a:lnTo>
                    <a:pt x="4140866" y="3680132"/>
                  </a:lnTo>
                  <a:lnTo>
                    <a:pt x="4124120" y="3715535"/>
                  </a:lnTo>
                  <a:lnTo>
                    <a:pt x="4097821" y="3744555"/>
                  </a:lnTo>
                  <a:lnTo>
                    <a:pt x="4064228" y="3764687"/>
                  </a:lnTo>
                  <a:lnTo>
                    <a:pt x="4026238" y="3774205"/>
                  </a:lnTo>
                  <a:lnTo>
                    <a:pt x="4013158" y="3774846"/>
                  </a:lnTo>
                  <a:lnTo>
                    <a:pt x="133454" y="3774846"/>
                  </a:lnTo>
                  <a:lnTo>
                    <a:pt x="94714" y="3769101"/>
                  </a:lnTo>
                  <a:lnTo>
                    <a:pt x="59311" y="3752355"/>
                  </a:lnTo>
                  <a:lnTo>
                    <a:pt x="30291" y="3726055"/>
                  </a:lnTo>
                  <a:lnTo>
                    <a:pt x="10158" y="3692462"/>
                  </a:lnTo>
                  <a:lnTo>
                    <a:pt x="641" y="3654473"/>
                  </a:lnTo>
                  <a:lnTo>
                    <a:pt x="0" y="364139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0">
              <a:extLst>
                <a:ext uri="{FF2B5EF4-FFF2-40B4-BE49-F238E27FC236}">
                  <a16:creationId xmlns:a16="http://schemas.microsoft.com/office/drawing/2014/main" id="{725656A9-635C-4A2C-834E-43BE4ECCB10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2317" y="1944618"/>
              <a:ext cx="4108482" cy="3736717"/>
            </a:xfrm>
            <a:prstGeom prst="rect">
              <a:avLst/>
            </a:prstGeom>
          </p:spPr>
        </p:pic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CDF6A840-FF89-49A0-9FF5-BEE46C26A260}"/>
                </a:ext>
              </a:extLst>
            </p:cNvPr>
            <p:cNvSpPr/>
            <p:nvPr/>
          </p:nvSpPr>
          <p:spPr>
            <a:xfrm>
              <a:off x="7521096" y="5109388"/>
              <a:ext cx="1029969" cy="343535"/>
            </a:xfrm>
            <a:custGeom>
              <a:avLst/>
              <a:gdLst/>
              <a:ahLst/>
              <a:cxnLst/>
              <a:rect l="l" t="t" r="r" b="b"/>
              <a:pathLst>
                <a:path w="1029970" h="343535">
                  <a:moveTo>
                    <a:pt x="958251" y="343167"/>
                  </a:moveTo>
                  <a:lnTo>
                    <a:pt x="71252" y="343167"/>
                  </a:lnTo>
                  <a:lnTo>
                    <a:pt x="66293" y="342679"/>
                  </a:lnTo>
                  <a:lnTo>
                    <a:pt x="29728" y="327533"/>
                  </a:lnTo>
                  <a:lnTo>
                    <a:pt x="3888" y="291464"/>
                  </a:lnTo>
                  <a:lnTo>
                    <a:pt x="0" y="271915"/>
                  </a:lnTo>
                  <a:lnTo>
                    <a:pt x="0" y="26690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958251" y="0"/>
                  </a:lnTo>
                  <a:lnTo>
                    <a:pt x="999774" y="15633"/>
                  </a:lnTo>
                  <a:lnTo>
                    <a:pt x="1025614" y="51702"/>
                  </a:lnTo>
                  <a:lnTo>
                    <a:pt x="1029503" y="71252"/>
                  </a:lnTo>
                  <a:lnTo>
                    <a:pt x="1029503" y="271915"/>
                  </a:lnTo>
                  <a:lnTo>
                    <a:pt x="1013869" y="313438"/>
                  </a:lnTo>
                  <a:lnTo>
                    <a:pt x="977801" y="339278"/>
                  </a:lnTo>
                  <a:lnTo>
                    <a:pt x="963210" y="342679"/>
                  </a:lnTo>
                  <a:lnTo>
                    <a:pt x="958251" y="343167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2">
              <a:extLst>
                <a:ext uri="{FF2B5EF4-FFF2-40B4-BE49-F238E27FC236}">
                  <a16:creationId xmlns:a16="http://schemas.microsoft.com/office/drawing/2014/main" id="{511F7A2E-4FEB-4D56-9E81-33903B99509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73615" y="5223777"/>
              <a:ext cx="114389" cy="114389"/>
            </a:xfrm>
            <a:prstGeom prst="rect">
              <a:avLst/>
            </a:prstGeom>
          </p:spPr>
        </p:pic>
      </p:grpSp>
      <p:sp>
        <p:nvSpPr>
          <p:cNvPr id="28" name="object 23">
            <a:extLst>
              <a:ext uri="{FF2B5EF4-FFF2-40B4-BE49-F238E27FC236}">
                <a16:creationId xmlns:a16="http://schemas.microsoft.com/office/drawing/2014/main" id="{8CE57AC4-CCD6-4FBA-8FE1-2F241CDA0B07}"/>
              </a:ext>
            </a:extLst>
          </p:cNvPr>
          <p:cNvSpPr txBox="1"/>
          <p:nvPr/>
        </p:nvSpPr>
        <p:spPr>
          <a:xfrm>
            <a:off x="5891020" y="3886860"/>
            <a:ext cx="41957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进度正常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904508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CN" dirty="0"/>
              <a:t>WBS</a:t>
            </a:r>
            <a:r>
              <a:rPr lang="zh-CN" altLang="en-US" dirty="0"/>
              <a:t>定义与核心作用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项目任务清单与里程碑设定</a:t>
            </a:r>
          </a:p>
        </p:txBody>
      </p:sp>
      <p:grpSp>
        <p:nvGrpSpPr>
          <p:cNvPr id="4" name="object 7">
            <a:extLst>
              <a:ext uri="{FF2B5EF4-FFF2-40B4-BE49-F238E27FC236}">
                <a16:creationId xmlns:a16="http://schemas.microsoft.com/office/drawing/2014/main" id="{BB818C86-4A12-4B7C-82BC-934A4DBDDC33}"/>
              </a:ext>
            </a:extLst>
          </p:cNvPr>
          <p:cNvGrpSpPr/>
          <p:nvPr/>
        </p:nvGrpSpPr>
        <p:grpSpPr>
          <a:xfrm>
            <a:off x="522043" y="2407209"/>
            <a:ext cx="4575810" cy="2531269"/>
            <a:chOff x="762595" y="3078978"/>
            <a:chExt cx="6101080" cy="3375025"/>
          </a:xfrm>
        </p:grpSpPr>
        <p:sp>
          <p:nvSpPr>
            <p:cNvPr id="5" name="object 8">
              <a:extLst>
                <a:ext uri="{FF2B5EF4-FFF2-40B4-BE49-F238E27FC236}">
                  <a16:creationId xmlns:a16="http://schemas.microsoft.com/office/drawing/2014/main" id="{5F711A9F-05A9-4210-8FC2-C408187641B6}"/>
                </a:ext>
              </a:extLst>
            </p:cNvPr>
            <p:cNvSpPr/>
            <p:nvPr/>
          </p:nvSpPr>
          <p:spPr>
            <a:xfrm>
              <a:off x="767361" y="3083744"/>
              <a:ext cx="6091555" cy="1115695"/>
            </a:xfrm>
            <a:custGeom>
              <a:avLst/>
              <a:gdLst/>
              <a:ahLst/>
              <a:cxnLst/>
              <a:rect l="l" t="t" r="r" b="b"/>
              <a:pathLst>
                <a:path w="6091555" h="1115695">
                  <a:moveTo>
                    <a:pt x="6024430" y="1115295"/>
                  </a:moveTo>
                  <a:lnTo>
                    <a:pt x="66798" y="1115295"/>
                  </a:lnTo>
                  <a:lnTo>
                    <a:pt x="62149" y="1114837"/>
                  </a:lnTo>
                  <a:lnTo>
                    <a:pt x="24259" y="1097675"/>
                  </a:lnTo>
                  <a:lnTo>
                    <a:pt x="2289" y="1062354"/>
                  </a:lnTo>
                  <a:lnTo>
                    <a:pt x="0" y="1048496"/>
                  </a:lnTo>
                  <a:lnTo>
                    <a:pt x="0" y="1043802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6024430" y="0"/>
                  </a:lnTo>
                  <a:lnTo>
                    <a:pt x="6063359" y="14656"/>
                  </a:lnTo>
                  <a:lnTo>
                    <a:pt x="6087584" y="48470"/>
                  </a:lnTo>
                  <a:lnTo>
                    <a:pt x="6091230" y="66798"/>
                  </a:lnTo>
                  <a:lnTo>
                    <a:pt x="6091230" y="1048496"/>
                  </a:lnTo>
                  <a:lnTo>
                    <a:pt x="6076573" y="1087425"/>
                  </a:lnTo>
                  <a:lnTo>
                    <a:pt x="6042758" y="1111649"/>
                  </a:lnTo>
                  <a:lnTo>
                    <a:pt x="6029079" y="1114837"/>
                  </a:lnTo>
                  <a:lnTo>
                    <a:pt x="6024430" y="11152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B65C64A3-110B-4FB5-80C9-D7607797058A}"/>
                </a:ext>
              </a:extLst>
            </p:cNvPr>
            <p:cNvSpPr/>
            <p:nvPr/>
          </p:nvSpPr>
          <p:spPr>
            <a:xfrm>
              <a:off x="767361" y="3083744"/>
              <a:ext cx="6091555" cy="1115695"/>
            </a:xfrm>
            <a:custGeom>
              <a:avLst/>
              <a:gdLst/>
              <a:ahLst/>
              <a:cxnLst/>
              <a:rect l="l" t="t" r="r" b="b"/>
              <a:pathLst>
                <a:path w="6091555" h="1115695">
                  <a:moveTo>
                    <a:pt x="0" y="1043802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6019737" y="0"/>
                  </a:lnTo>
                  <a:lnTo>
                    <a:pt x="6024430" y="0"/>
                  </a:lnTo>
                  <a:lnTo>
                    <a:pt x="6029079" y="457"/>
                  </a:lnTo>
                  <a:lnTo>
                    <a:pt x="6033683" y="1373"/>
                  </a:lnTo>
                  <a:lnTo>
                    <a:pt x="6038287" y="2289"/>
                  </a:lnTo>
                  <a:lnTo>
                    <a:pt x="6073609" y="24259"/>
                  </a:lnTo>
                  <a:lnTo>
                    <a:pt x="6090772" y="62149"/>
                  </a:lnTo>
                  <a:lnTo>
                    <a:pt x="6091230" y="66798"/>
                  </a:lnTo>
                  <a:lnTo>
                    <a:pt x="6091230" y="71493"/>
                  </a:lnTo>
                  <a:lnTo>
                    <a:pt x="6091230" y="1043802"/>
                  </a:lnTo>
                  <a:lnTo>
                    <a:pt x="6091230" y="1048496"/>
                  </a:lnTo>
                  <a:lnTo>
                    <a:pt x="6090772" y="1053145"/>
                  </a:lnTo>
                  <a:lnTo>
                    <a:pt x="6073609" y="1091036"/>
                  </a:lnTo>
                  <a:lnTo>
                    <a:pt x="6038287" y="1113006"/>
                  </a:lnTo>
                  <a:lnTo>
                    <a:pt x="6033683" y="1113921"/>
                  </a:lnTo>
                  <a:lnTo>
                    <a:pt x="6029079" y="1114837"/>
                  </a:lnTo>
                  <a:lnTo>
                    <a:pt x="6024430" y="1115295"/>
                  </a:lnTo>
                  <a:lnTo>
                    <a:pt x="6019737" y="1115295"/>
                  </a:lnTo>
                  <a:lnTo>
                    <a:pt x="71493" y="1115295"/>
                  </a:lnTo>
                  <a:lnTo>
                    <a:pt x="31773" y="1103246"/>
                  </a:lnTo>
                  <a:lnTo>
                    <a:pt x="5442" y="1071161"/>
                  </a:lnTo>
                  <a:lnTo>
                    <a:pt x="3645" y="1066824"/>
                  </a:lnTo>
                  <a:lnTo>
                    <a:pt x="2289" y="1062354"/>
                  </a:lnTo>
                  <a:lnTo>
                    <a:pt x="1373" y="1057749"/>
                  </a:lnTo>
                  <a:lnTo>
                    <a:pt x="457" y="1053145"/>
                  </a:lnTo>
                  <a:lnTo>
                    <a:pt x="0" y="1048496"/>
                  </a:lnTo>
                  <a:lnTo>
                    <a:pt x="0" y="1043802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9CFEDE7A-CB1B-45A9-8224-21C7454775A8}"/>
                </a:ext>
              </a:extLst>
            </p:cNvPr>
            <p:cNvSpPr/>
            <p:nvPr/>
          </p:nvSpPr>
          <p:spPr>
            <a:xfrm>
              <a:off x="962776" y="3374484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7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11">
              <a:extLst>
                <a:ext uri="{FF2B5EF4-FFF2-40B4-BE49-F238E27FC236}">
                  <a16:creationId xmlns:a16="http://schemas.microsoft.com/office/drawing/2014/main" id="{BE76A4A7-56EA-4A9E-93E5-E3D5A0E7107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5295" y="3488873"/>
              <a:ext cx="228778" cy="305038"/>
            </a:xfrm>
            <a:prstGeom prst="rect">
              <a:avLst/>
            </a:prstGeom>
          </p:spPr>
        </p:pic>
        <p:sp>
          <p:nvSpPr>
            <p:cNvPr id="11" name="object 12">
              <a:extLst>
                <a:ext uri="{FF2B5EF4-FFF2-40B4-BE49-F238E27FC236}">
                  <a16:creationId xmlns:a16="http://schemas.microsoft.com/office/drawing/2014/main" id="{74421B78-0B0B-4E28-BA04-581B55B9EB54}"/>
                </a:ext>
              </a:extLst>
            </p:cNvPr>
            <p:cNvSpPr/>
            <p:nvPr/>
          </p:nvSpPr>
          <p:spPr>
            <a:xfrm>
              <a:off x="767361" y="4208573"/>
              <a:ext cx="6091555" cy="1115695"/>
            </a:xfrm>
            <a:custGeom>
              <a:avLst/>
              <a:gdLst/>
              <a:ahLst/>
              <a:cxnLst/>
              <a:rect l="l" t="t" r="r" b="b"/>
              <a:pathLst>
                <a:path w="6091555" h="1115695">
                  <a:moveTo>
                    <a:pt x="6024430" y="1115295"/>
                  </a:moveTo>
                  <a:lnTo>
                    <a:pt x="66798" y="1115295"/>
                  </a:lnTo>
                  <a:lnTo>
                    <a:pt x="62149" y="1114837"/>
                  </a:lnTo>
                  <a:lnTo>
                    <a:pt x="24259" y="1097675"/>
                  </a:lnTo>
                  <a:lnTo>
                    <a:pt x="2289" y="1062354"/>
                  </a:lnTo>
                  <a:lnTo>
                    <a:pt x="0" y="1048496"/>
                  </a:lnTo>
                  <a:lnTo>
                    <a:pt x="0" y="1043802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6024430" y="0"/>
                  </a:lnTo>
                  <a:lnTo>
                    <a:pt x="6063359" y="14656"/>
                  </a:lnTo>
                  <a:lnTo>
                    <a:pt x="6087584" y="48470"/>
                  </a:lnTo>
                  <a:lnTo>
                    <a:pt x="6091230" y="66798"/>
                  </a:lnTo>
                  <a:lnTo>
                    <a:pt x="6091230" y="1048496"/>
                  </a:lnTo>
                  <a:lnTo>
                    <a:pt x="6076573" y="1087425"/>
                  </a:lnTo>
                  <a:lnTo>
                    <a:pt x="6042758" y="1111649"/>
                  </a:lnTo>
                  <a:lnTo>
                    <a:pt x="6029079" y="1114837"/>
                  </a:lnTo>
                  <a:lnTo>
                    <a:pt x="6024430" y="11152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FC0CC43E-A457-4495-AC69-5C0A6E562441}"/>
                </a:ext>
              </a:extLst>
            </p:cNvPr>
            <p:cNvSpPr/>
            <p:nvPr/>
          </p:nvSpPr>
          <p:spPr>
            <a:xfrm>
              <a:off x="767361" y="4208573"/>
              <a:ext cx="6091555" cy="1115695"/>
            </a:xfrm>
            <a:custGeom>
              <a:avLst/>
              <a:gdLst/>
              <a:ahLst/>
              <a:cxnLst/>
              <a:rect l="l" t="t" r="r" b="b"/>
              <a:pathLst>
                <a:path w="6091555" h="1115695">
                  <a:moveTo>
                    <a:pt x="0" y="1043802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6019737" y="0"/>
                  </a:lnTo>
                  <a:lnTo>
                    <a:pt x="6024430" y="0"/>
                  </a:lnTo>
                  <a:lnTo>
                    <a:pt x="6029079" y="457"/>
                  </a:lnTo>
                  <a:lnTo>
                    <a:pt x="6033683" y="1373"/>
                  </a:lnTo>
                  <a:lnTo>
                    <a:pt x="6038287" y="2289"/>
                  </a:lnTo>
                  <a:lnTo>
                    <a:pt x="6073609" y="24259"/>
                  </a:lnTo>
                  <a:lnTo>
                    <a:pt x="6090772" y="62149"/>
                  </a:lnTo>
                  <a:lnTo>
                    <a:pt x="6091230" y="66798"/>
                  </a:lnTo>
                  <a:lnTo>
                    <a:pt x="6091230" y="71493"/>
                  </a:lnTo>
                  <a:lnTo>
                    <a:pt x="6091230" y="1043802"/>
                  </a:lnTo>
                  <a:lnTo>
                    <a:pt x="6091230" y="1048496"/>
                  </a:lnTo>
                  <a:lnTo>
                    <a:pt x="6090772" y="1053145"/>
                  </a:lnTo>
                  <a:lnTo>
                    <a:pt x="6073609" y="1091036"/>
                  </a:lnTo>
                  <a:lnTo>
                    <a:pt x="6038287" y="1113006"/>
                  </a:lnTo>
                  <a:lnTo>
                    <a:pt x="6033683" y="1113921"/>
                  </a:lnTo>
                  <a:lnTo>
                    <a:pt x="6029079" y="1114837"/>
                  </a:lnTo>
                  <a:lnTo>
                    <a:pt x="6024430" y="1115295"/>
                  </a:lnTo>
                  <a:lnTo>
                    <a:pt x="6019737" y="1115295"/>
                  </a:lnTo>
                  <a:lnTo>
                    <a:pt x="71493" y="1115295"/>
                  </a:lnTo>
                  <a:lnTo>
                    <a:pt x="31773" y="1103246"/>
                  </a:lnTo>
                  <a:lnTo>
                    <a:pt x="5442" y="1071161"/>
                  </a:lnTo>
                  <a:lnTo>
                    <a:pt x="3645" y="1066824"/>
                  </a:lnTo>
                  <a:lnTo>
                    <a:pt x="2289" y="1062354"/>
                  </a:lnTo>
                  <a:lnTo>
                    <a:pt x="1373" y="1057749"/>
                  </a:lnTo>
                  <a:lnTo>
                    <a:pt x="457" y="1053145"/>
                  </a:lnTo>
                  <a:lnTo>
                    <a:pt x="0" y="1048496"/>
                  </a:lnTo>
                  <a:lnTo>
                    <a:pt x="0" y="1043802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FC279B51-3BF7-4D78-8FC2-AC9C4B37CB76}"/>
                </a:ext>
              </a:extLst>
            </p:cNvPr>
            <p:cNvSpPr/>
            <p:nvPr/>
          </p:nvSpPr>
          <p:spPr>
            <a:xfrm>
              <a:off x="962776" y="4499312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7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5">
              <a:extLst>
                <a:ext uri="{FF2B5EF4-FFF2-40B4-BE49-F238E27FC236}">
                  <a16:creationId xmlns:a16="http://schemas.microsoft.com/office/drawing/2014/main" id="{D5230387-6DA6-43B3-933D-B93EAC068AF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6698" y="4613701"/>
              <a:ext cx="285973" cy="305038"/>
            </a:xfrm>
            <a:prstGeom prst="rect">
              <a:avLst/>
            </a:prstGeom>
          </p:spPr>
        </p:pic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AC78B029-8E0D-4765-B79D-1394A5FCDE36}"/>
                </a:ext>
              </a:extLst>
            </p:cNvPr>
            <p:cNvSpPr/>
            <p:nvPr/>
          </p:nvSpPr>
          <p:spPr>
            <a:xfrm>
              <a:off x="767361" y="5333401"/>
              <a:ext cx="6091555" cy="1115695"/>
            </a:xfrm>
            <a:custGeom>
              <a:avLst/>
              <a:gdLst/>
              <a:ahLst/>
              <a:cxnLst/>
              <a:rect l="l" t="t" r="r" b="b"/>
              <a:pathLst>
                <a:path w="6091555" h="1115695">
                  <a:moveTo>
                    <a:pt x="6024430" y="1115295"/>
                  </a:moveTo>
                  <a:lnTo>
                    <a:pt x="66798" y="1115295"/>
                  </a:lnTo>
                  <a:lnTo>
                    <a:pt x="62149" y="1114837"/>
                  </a:lnTo>
                  <a:lnTo>
                    <a:pt x="24259" y="1097675"/>
                  </a:lnTo>
                  <a:lnTo>
                    <a:pt x="2289" y="1062354"/>
                  </a:lnTo>
                  <a:lnTo>
                    <a:pt x="0" y="1048496"/>
                  </a:lnTo>
                  <a:lnTo>
                    <a:pt x="0" y="1043802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6024430" y="0"/>
                  </a:lnTo>
                  <a:lnTo>
                    <a:pt x="6063359" y="14656"/>
                  </a:lnTo>
                  <a:lnTo>
                    <a:pt x="6087584" y="48470"/>
                  </a:lnTo>
                  <a:lnTo>
                    <a:pt x="6091230" y="66798"/>
                  </a:lnTo>
                  <a:lnTo>
                    <a:pt x="6091230" y="1048496"/>
                  </a:lnTo>
                  <a:lnTo>
                    <a:pt x="6076573" y="1087425"/>
                  </a:lnTo>
                  <a:lnTo>
                    <a:pt x="6042758" y="1111649"/>
                  </a:lnTo>
                  <a:lnTo>
                    <a:pt x="6029079" y="1114837"/>
                  </a:lnTo>
                  <a:lnTo>
                    <a:pt x="6024430" y="11152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A79AAA51-C5C5-496F-8FB5-34519C435D26}"/>
                </a:ext>
              </a:extLst>
            </p:cNvPr>
            <p:cNvSpPr/>
            <p:nvPr/>
          </p:nvSpPr>
          <p:spPr>
            <a:xfrm>
              <a:off x="767361" y="5333401"/>
              <a:ext cx="6091555" cy="1115695"/>
            </a:xfrm>
            <a:custGeom>
              <a:avLst/>
              <a:gdLst/>
              <a:ahLst/>
              <a:cxnLst/>
              <a:rect l="l" t="t" r="r" b="b"/>
              <a:pathLst>
                <a:path w="6091555" h="1115695">
                  <a:moveTo>
                    <a:pt x="0" y="1043802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6019737" y="0"/>
                  </a:lnTo>
                  <a:lnTo>
                    <a:pt x="6024430" y="0"/>
                  </a:lnTo>
                  <a:lnTo>
                    <a:pt x="6029079" y="457"/>
                  </a:lnTo>
                  <a:lnTo>
                    <a:pt x="6033683" y="1373"/>
                  </a:lnTo>
                  <a:lnTo>
                    <a:pt x="6038287" y="2289"/>
                  </a:lnTo>
                  <a:lnTo>
                    <a:pt x="6073609" y="24259"/>
                  </a:lnTo>
                  <a:lnTo>
                    <a:pt x="6090772" y="62149"/>
                  </a:lnTo>
                  <a:lnTo>
                    <a:pt x="6091230" y="66798"/>
                  </a:lnTo>
                  <a:lnTo>
                    <a:pt x="6091230" y="71493"/>
                  </a:lnTo>
                  <a:lnTo>
                    <a:pt x="6091230" y="1043802"/>
                  </a:lnTo>
                  <a:lnTo>
                    <a:pt x="6091230" y="1048496"/>
                  </a:lnTo>
                  <a:lnTo>
                    <a:pt x="6090772" y="1053145"/>
                  </a:lnTo>
                  <a:lnTo>
                    <a:pt x="6073609" y="1091036"/>
                  </a:lnTo>
                  <a:lnTo>
                    <a:pt x="6038287" y="1113006"/>
                  </a:lnTo>
                  <a:lnTo>
                    <a:pt x="6033683" y="1113921"/>
                  </a:lnTo>
                  <a:lnTo>
                    <a:pt x="6029079" y="1114837"/>
                  </a:lnTo>
                  <a:lnTo>
                    <a:pt x="6024430" y="1115295"/>
                  </a:lnTo>
                  <a:lnTo>
                    <a:pt x="6019737" y="1115295"/>
                  </a:lnTo>
                  <a:lnTo>
                    <a:pt x="71493" y="1115295"/>
                  </a:lnTo>
                  <a:lnTo>
                    <a:pt x="31773" y="1103246"/>
                  </a:lnTo>
                  <a:lnTo>
                    <a:pt x="5442" y="1071161"/>
                  </a:lnTo>
                  <a:lnTo>
                    <a:pt x="3645" y="1066824"/>
                  </a:lnTo>
                  <a:lnTo>
                    <a:pt x="2289" y="1062354"/>
                  </a:lnTo>
                  <a:lnTo>
                    <a:pt x="1373" y="1057749"/>
                  </a:lnTo>
                  <a:lnTo>
                    <a:pt x="457" y="1053145"/>
                  </a:lnTo>
                  <a:lnTo>
                    <a:pt x="0" y="1048496"/>
                  </a:lnTo>
                  <a:lnTo>
                    <a:pt x="0" y="1043802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272E1260-5AA8-43EB-8F81-57452945D3E7}"/>
                </a:ext>
              </a:extLst>
            </p:cNvPr>
            <p:cNvSpPr/>
            <p:nvPr/>
          </p:nvSpPr>
          <p:spPr>
            <a:xfrm>
              <a:off x="962776" y="5624140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7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FFE3E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9">
              <a:extLst>
                <a:ext uri="{FF2B5EF4-FFF2-40B4-BE49-F238E27FC236}">
                  <a16:creationId xmlns:a16="http://schemas.microsoft.com/office/drawing/2014/main" id="{B12CFE0C-D54E-4A83-8D12-21F6D555AA8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5295" y="5738529"/>
              <a:ext cx="228778" cy="305038"/>
            </a:xfrm>
            <a:prstGeom prst="rect">
              <a:avLst/>
            </a:prstGeom>
          </p:spPr>
        </p:pic>
      </p:grpSp>
      <p:sp>
        <p:nvSpPr>
          <p:cNvPr id="19" name="object 20">
            <a:extLst>
              <a:ext uri="{FF2B5EF4-FFF2-40B4-BE49-F238E27FC236}">
                <a16:creationId xmlns:a16="http://schemas.microsoft.com/office/drawing/2014/main" id="{FE5EF96D-7D56-4C8E-BF31-BC02D0A92E0B}"/>
              </a:ext>
            </a:extLst>
          </p:cNvPr>
          <p:cNvSpPr txBox="1"/>
          <p:nvPr/>
        </p:nvSpPr>
        <p:spPr>
          <a:xfrm>
            <a:off x="1206003" y="2492413"/>
            <a:ext cx="3679508" cy="1886511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明确任务目标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236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通过层层拆解，将抽象的项目宏观目标转化为具体、清晰且可执行的任务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单元。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1035"/>
              </a:spcBef>
            </a:pP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落实责任与产出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236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为每个底层工作包指定明确的负责人和交付标准，确保权责分明，便于绩</a:t>
            </a: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效考核。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1035"/>
              </a:spcBef>
            </a:pP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规避遗漏与重复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43814" defTabSz="685800">
              <a:lnSpc>
                <a:spcPct val="114700"/>
              </a:lnSpc>
              <a:spcBef>
                <a:spcPts val="236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遵循“100%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规则”，确保所有子任务的总和等于项目整体，避免工作项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重叠或缺失。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21">
            <a:extLst>
              <a:ext uri="{FF2B5EF4-FFF2-40B4-BE49-F238E27FC236}">
                <a16:creationId xmlns:a16="http://schemas.microsoft.com/office/drawing/2014/main" id="{E130CEB8-B494-43BC-BBEA-D3D0C34A397C}"/>
              </a:ext>
            </a:extLst>
          </p:cNvPr>
          <p:cNvGrpSpPr/>
          <p:nvPr/>
        </p:nvGrpSpPr>
        <p:grpSpPr>
          <a:xfrm>
            <a:off x="5286483" y="2327822"/>
            <a:ext cx="3283268" cy="2690336"/>
            <a:chOff x="7115181" y="2973129"/>
            <a:chExt cx="4377690" cy="3587115"/>
          </a:xfrm>
        </p:grpSpPr>
        <p:sp>
          <p:nvSpPr>
            <p:cNvPr id="21" name="object 22">
              <a:extLst>
                <a:ext uri="{FF2B5EF4-FFF2-40B4-BE49-F238E27FC236}">
                  <a16:creationId xmlns:a16="http://schemas.microsoft.com/office/drawing/2014/main" id="{467A68C2-430D-4EB5-8347-AE6C7F38CF1B}"/>
                </a:ext>
              </a:extLst>
            </p:cNvPr>
            <p:cNvSpPr/>
            <p:nvPr/>
          </p:nvSpPr>
          <p:spPr>
            <a:xfrm>
              <a:off x="7115175" y="2973133"/>
              <a:ext cx="4377690" cy="3587115"/>
            </a:xfrm>
            <a:custGeom>
              <a:avLst/>
              <a:gdLst/>
              <a:ahLst/>
              <a:cxnLst/>
              <a:rect l="l" t="t" r="r" b="b"/>
              <a:pathLst>
                <a:path w="4377690" h="3587115">
                  <a:moveTo>
                    <a:pt x="21043" y="363029"/>
                  </a:moveTo>
                  <a:lnTo>
                    <a:pt x="19050" y="305879"/>
                  </a:lnTo>
                  <a:lnTo>
                    <a:pt x="0" y="306539"/>
                  </a:lnTo>
                  <a:lnTo>
                    <a:pt x="1993" y="363702"/>
                  </a:lnTo>
                  <a:lnTo>
                    <a:pt x="21043" y="363029"/>
                  </a:lnTo>
                  <a:close/>
                </a:path>
                <a:path w="4377690" h="3587115">
                  <a:moveTo>
                    <a:pt x="24371" y="458000"/>
                  </a:moveTo>
                  <a:lnTo>
                    <a:pt x="22364" y="400837"/>
                  </a:lnTo>
                  <a:lnTo>
                    <a:pt x="3314" y="401510"/>
                  </a:lnTo>
                  <a:lnTo>
                    <a:pt x="5308" y="458660"/>
                  </a:lnTo>
                  <a:lnTo>
                    <a:pt x="24371" y="458000"/>
                  </a:lnTo>
                  <a:close/>
                </a:path>
                <a:path w="4377690" h="3587115">
                  <a:moveTo>
                    <a:pt x="27686" y="552970"/>
                  </a:moveTo>
                  <a:lnTo>
                    <a:pt x="25692" y="495808"/>
                  </a:lnTo>
                  <a:lnTo>
                    <a:pt x="6629" y="496468"/>
                  </a:lnTo>
                  <a:lnTo>
                    <a:pt x="8623" y="553631"/>
                  </a:lnTo>
                  <a:lnTo>
                    <a:pt x="27686" y="552970"/>
                  </a:lnTo>
                  <a:close/>
                </a:path>
                <a:path w="4377690" h="3587115">
                  <a:moveTo>
                    <a:pt x="31000" y="647928"/>
                  </a:moveTo>
                  <a:lnTo>
                    <a:pt x="29006" y="590778"/>
                  </a:lnTo>
                  <a:lnTo>
                    <a:pt x="9944" y="591439"/>
                  </a:lnTo>
                  <a:lnTo>
                    <a:pt x="11950" y="648601"/>
                  </a:lnTo>
                  <a:lnTo>
                    <a:pt x="31000" y="647928"/>
                  </a:lnTo>
                  <a:close/>
                </a:path>
                <a:path w="4377690" h="3587115">
                  <a:moveTo>
                    <a:pt x="34315" y="742899"/>
                  </a:moveTo>
                  <a:lnTo>
                    <a:pt x="32321" y="685736"/>
                  </a:lnTo>
                  <a:lnTo>
                    <a:pt x="13271" y="686409"/>
                  </a:lnTo>
                  <a:lnTo>
                    <a:pt x="15265" y="743572"/>
                  </a:lnTo>
                  <a:lnTo>
                    <a:pt x="34315" y="742899"/>
                  </a:lnTo>
                  <a:close/>
                </a:path>
                <a:path w="4377690" h="3587115">
                  <a:moveTo>
                    <a:pt x="37630" y="837869"/>
                  </a:moveTo>
                  <a:lnTo>
                    <a:pt x="35636" y="780707"/>
                  </a:lnTo>
                  <a:lnTo>
                    <a:pt x="16586" y="781367"/>
                  </a:lnTo>
                  <a:lnTo>
                    <a:pt x="18580" y="838530"/>
                  </a:lnTo>
                  <a:lnTo>
                    <a:pt x="37630" y="837869"/>
                  </a:lnTo>
                  <a:close/>
                </a:path>
                <a:path w="4377690" h="3587115">
                  <a:moveTo>
                    <a:pt x="38646" y="220002"/>
                  </a:moveTo>
                  <a:lnTo>
                    <a:pt x="22453" y="209943"/>
                  </a:lnTo>
                  <a:lnTo>
                    <a:pt x="22326" y="210121"/>
                  </a:lnTo>
                  <a:lnTo>
                    <a:pt x="15125" y="223164"/>
                  </a:lnTo>
                  <a:lnTo>
                    <a:pt x="9182" y="236982"/>
                  </a:lnTo>
                  <a:lnTo>
                    <a:pt x="4610" y="251307"/>
                  </a:lnTo>
                  <a:lnTo>
                    <a:pt x="1485" y="265874"/>
                  </a:lnTo>
                  <a:lnTo>
                    <a:pt x="1282" y="267677"/>
                  </a:lnTo>
                  <a:lnTo>
                    <a:pt x="20129" y="270522"/>
                  </a:lnTo>
                  <a:lnTo>
                    <a:pt x="20307" y="268935"/>
                  </a:lnTo>
                  <a:lnTo>
                    <a:pt x="23037" y="256197"/>
                  </a:lnTo>
                  <a:lnTo>
                    <a:pt x="27051" y="243662"/>
                  </a:lnTo>
                  <a:lnTo>
                    <a:pt x="32245" y="231559"/>
                  </a:lnTo>
                  <a:lnTo>
                    <a:pt x="38544" y="220154"/>
                  </a:lnTo>
                  <a:lnTo>
                    <a:pt x="38646" y="220002"/>
                  </a:lnTo>
                  <a:close/>
                </a:path>
                <a:path w="4377690" h="3587115">
                  <a:moveTo>
                    <a:pt x="40944" y="932840"/>
                  </a:moveTo>
                  <a:lnTo>
                    <a:pt x="38950" y="875677"/>
                  </a:lnTo>
                  <a:lnTo>
                    <a:pt x="19900" y="876338"/>
                  </a:lnTo>
                  <a:lnTo>
                    <a:pt x="21894" y="933500"/>
                  </a:lnTo>
                  <a:lnTo>
                    <a:pt x="40944" y="932840"/>
                  </a:lnTo>
                  <a:close/>
                </a:path>
                <a:path w="4377690" h="3587115">
                  <a:moveTo>
                    <a:pt x="44259" y="1027798"/>
                  </a:moveTo>
                  <a:lnTo>
                    <a:pt x="42265" y="970648"/>
                  </a:lnTo>
                  <a:lnTo>
                    <a:pt x="23215" y="971308"/>
                  </a:lnTo>
                  <a:lnTo>
                    <a:pt x="25209" y="1028471"/>
                  </a:lnTo>
                  <a:lnTo>
                    <a:pt x="44259" y="1027798"/>
                  </a:lnTo>
                  <a:close/>
                </a:path>
                <a:path w="4377690" h="3587115">
                  <a:moveTo>
                    <a:pt x="47574" y="1122768"/>
                  </a:moveTo>
                  <a:lnTo>
                    <a:pt x="45580" y="1065606"/>
                  </a:lnTo>
                  <a:lnTo>
                    <a:pt x="26530" y="1066279"/>
                  </a:lnTo>
                  <a:lnTo>
                    <a:pt x="28524" y="1123429"/>
                  </a:lnTo>
                  <a:lnTo>
                    <a:pt x="47574" y="1122768"/>
                  </a:lnTo>
                  <a:close/>
                </a:path>
                <a:path w="4377690" h="3587115">
                  <a:moveTo>
                    <a:pt x="50901" y="1217739"/>
                  </a:moveTo>
                  <a:lnTo>
                    <a:pt x="48895" y="1160576"/>
                  </a:lnTo>
                  <a:lnTo>
                    <a:pt x="29845" y="1161237"/>
                  </a:lnTo>
                  <a:lnTo>
                    <a:pt x="31838" y="1218399"/>
                  </a:lnTo>
                  <a:lnTo>
                    <a:pt x="50901" y="1217739"/>
                  </a:lnTo>
                  <a:close/>
                </a:path>
                <a:path w="4377690" h="3587115">
                  <a:moveTo>
                    <a:pt x="54216" y="1312697"/>
                  </a:moveTo>
                  <a:lnTo>
                    <a:pt x="52222" y="1255547"/>
                  </a:lnTo>
                  <a:lnTo>
                    <a:pt x="33159" y="1256207"/>
                  </a:lnTo>
                  <a:lnTo>
                    <a:pt x="35153" y="1313370"/>
                  </a:lnTo>
                  <a:lnTo>
                    <a:pt x="54216" y="1312697"/>
                  </a:lnTo>
                  <a:close/>
                </a:path>
                <a:path w="4377690" h="3587115">
                  <a:moveTo>
                    <a:pt x="57531" y="1407668"/>
                  </a:moveTo>
                  <a:lnTo>
                    <a:pt x="55537" y="1350505"/>
                  </a:lnTo>
                  <a:lnTo>
                    <a:pt x="36474" y="1351178"/>
                  </a:lnTo>
                  <a:lnTo>
                    <a:pt x="38481" y="1408328"/>
                  </a:lnTo>
                  <a:lnTo>
                    <a:pt x="57531" y="1407668"/>
                  </a:lnTo>
                  <a:close/>
                </a:path>
                <a:path w="4377690" h="3587115">
                  <a:moveTo>
                    <a:pt x="60845" y="1502638"/>
                  </a:moveTo>
                  <a:lnTo>
                    <a:pt x="58851" y="1445475"/>
                  </a:lnTo>
                  <a:lnTo>
                    <a:pt x="39801" y="1446136"/>
                  </a:lnTo>
                  <a:lnTo>
                    <a:pt x="41795" y="1503299"/>
                  </a:lnTo>
                  <a:lnTo>
                    <a:pt x="60845" y="1502638"/>
                  </a:lnTo>
                  <a:close/>
                </a:path>
                <a:path w="4377690" h="3587115">
                  <a:moveTo>
                    <a:pt x="64160" y="1597596"/>
                  </a:moveTo>
                  <a:lnTo>
                    <a:pt x="62166" y="1540446"/>
                  </a:lnTo>
                  <a:lnTo>
                    <a:pt x="43116" y="1541106"/>
                  </a:lnTo>
                  <a:lnTo>
                    <a:pt x="45110" y="1598269"/>
                  </a:lnTo>
                  <a:lnTo>
                    <a:pt x="64160" y="1597596"/>
                  </a:lnTo>
                  <a:close/>
                </a:path>
                <a:path w="4377690" h="3587115">
                  <a:moveTo>
                    <a:pt x="67475" y="1692567"/>
                  </a:moveTo>
                  <a:lnTo>
                    <a:pt x="65481" y="1635404"/>
                  </a:lnTo>
                  <a:lnTo>
                    <a:pt x="46431" y="1636077"/>
                  </a:lnTo>
                  <a:lnTo>
                    <a:pt x="48425" y="1693240"/>
                  </a:lnTo>
                  <a:lnTo>
                    <a:pt x="67475" y="1692567"/>
                  </a:lnTo>
                  <a:close/>
                </a:path>
                <a:path w="4377690" h="3587115">
                  <a:moveTo>
                    <a:pt x="70789" y="1787537"/>
                  </a:moveTo>
                  <a:lnTo>
                    <a:pt x="68795" y="1730375"/>
                  </a:lnTo>
                  <a:lnTo>
                    <a:pt x="49745" y="1731035"/>
                  </a:lnTo>
                  <a:lnTo>
                    <a:pt x="51739" y="1788198"/>
                  </a:lnTo>
                  <a:lnTo>
                    <a:pt x="70789" y="1787537"/>
                  </a:lnTo>
                  <a:close/>
                </a:path>
                <a:path w="4377690" h="3587115">
                  <a:moveTo>
                    <a:pt x="74104" y="1882508"/>
                  </a:moveTo>
                  <a:lnTo>
                    <a:pt x="72110" y="1825345"/>
                  </a:lnTo>
                  <a:lnTo>
                    <a:pt x="53060" y="1826006"/>
                  </a:lnTo>
                  <a:lnTo>
                    <a:pt x="55054" y="1883168"/>
                  </a:lnTo>
                  <a:lnTo>
                    <a:pt x="74104" y="1882508"/>
                  </a:lnTo>
                  <a:close/>
                </a:path>
                <a:path w="4377690" h="3587115">
                  <a:moveTo>
                    <a:pt x="77431" y="1977466"/>
                  </a:moveTo>
                  <a:lnTo>
                    <a:pt x="75425" y="1920316"/>
                  </a:lnTo>
                  <a:lnTo>
                    <a:pt x="56375" y="1920976"/>
                  </a:lnTo>
                  <a:lnTo>
                    <a:pt x="58369" y="1978139"/>
                  </a:lnTo>
                  <a:lnTo>
                    <a:pt x="77431" y="1977466"/>
                  </a:lnTo>
                  <a:close/>
                </a:path>
                <a:path w="4377690" h="3587115">
                  <a:moveTo>
                    <a:pt x="80746" y="2072436"/>
                  </a:moveTo>
                  <a:lnTo>
                    <a:pt x="78752" y="2015274"/>
                  </a:lnTo>
                  <a:lnTo>
                    <a:pt x="59690" y="2015947"/>
                  </a:lnTo>
                  <a:lnTo>
                    <a:pt x="61696" y="2073097"/>
                  </a:lnTo>
                  <a:lnTo>
                    <a:pt x="80746" y="2072436"/>
                  </a:lnTo>
                  <a:close/>
                </a:path>
                <a:path w="4377690" h="3587115">
                  <a:moveTo>
                    <a:pt x="84061" y="2167407"/>
                  </a:moveTo>
                  <a:lnTo>
                    <a:pt x="82067" y="2110244"/>
                  </a:lnTo>
                  <a:lnTo>
                    <a:pt x="63004" y="2110905"/>
                  </a:lnTo>
                  <a:lnTo>
                    <a:pt x="65011" y="2168067"/>
                  </a:lnTo>
                  <a:lnTo>
                    <a:pt x="84061" y="2167407"/>
                  </a:lnTo>
                  <a:close/>
                </a:path>
                <a:path w="4377690" h="3587115">
                  <a:moveTo>
                    <a:pt x="87376" y="2262365"/>
                  </a:moveTo>
                  <a:lnTo>
                    <a:pt x="85382" y="2205215"/>
                  </a:lnTo>
                  <a:lnTo>
                    <a:pt x="66332" y="2205875"/>
                  </a:lnTo>
                  <a:lnTo>
                    <a:pt x="68326" y="2263038"/>
                  </a:lnTo>
                  <a:lnTo>
                    <a:pt x="87376" y="2262365"/>
                  </a:lnTo>
                  <a:close/>
                </a:path>
                <a:path w="4377690" h="3587115">
                  <a:moveTo>
                    <a:pt x="90690" y="2357336"/>
                  </a:moveTo>
                  <a:lnTo>
                    <a:pt x="88696" y="2300173"/>
                  </a:lnTo>
                  <a:lnTo>
                    <a:pt x="69646" y="2300846"/>
                  </a:lnTo>
                  <a:lnTo>
                    <a:pt x="71640" y="2357996"/>
                  </a:lnTo>
                  <a:lnTo>
                    <a:pt x="90690" y="2357336"/>
                  </a:lnTo>
                  <a:close/>
                </a:path>
                <a:path w="4377690" h="3587115">
                  <a:moveTo>
                    <a:pt x="94005" y="2452306"/>
                  </a:moveTo>
                  <a:lnTo>
                    <a:pt x="92011" y="2395143"/>
                  </a:lnTo>
                  <a:lnTo>
                    <a:pt x="72961" y="2395804"/>
                  </a:lnTo>
                  <a:lnTo>
                    <a:pt x="74955" y="2452967"/>
                  </a:lnTo>
                  <a:lnTo>
                    <a:pt x="94005" y="2452306"/>
                  </a:lnTo>
                  <a:close/>
                </a:path>
                <a:path w="4377690" h="3587115">
                  <a:moveTo>
                    <a:pt x="97320" y="2547264"/>
                  </a:moveTo>
                  <a:lnTo>
                    <a:pt x="95326" y="2490114"/>
                  </a:lnTo>
                  <a:lnTo>
                    <a:pt x="76276" y="2490774"/>
                  </a:lnTo>
                  <a:lnTo>
                    <a:pt x="78270" y="2547937"/>
                  </a:lnTo>
                  <a:lnTo>
                    <a:pt x="97320" y="2547264"/>
                  </a:lnTo>
                  <a:close/>
                </a:path>
                <a:path w="4377690" h="3587115">
                  <a:moveTo>
                    <a:pt x="100647" y="2642235"/>
                  </a:moveTo>
                  <a:lnTo>
                    <a:pt x="98640" y="2585072"/>
                  </a:lnTo>
                  <a:lnTo>
                    <a:pt x="79590" y="2585745"/>
                  </a:lnTo>
                  <a:lnTo>
                    <a:pt x="81584" y="2642895"/>
                  </a:lnTo>
                  <a:lnTo>
                    <a:pt x="100647" y="2642235"/>
                  </a:lnTo>
                  <a:close/>
                </a:path>
                <a:path w="4377690" h="3587115">
                  <a:moveTo>
                    <a:pt x="103962" y="2737205"/>
                  </a:moveTo>
                  <a:lnTo>
                    <a:pt x="101955" y="2680043"/>
                  </a:lnTo>
                  <a:lnTo>
                    <a:pt x="82905" y="2680703"/>
                  </a:lnTo>
                  <a:lnTo>
                    <a:pt x="84899" y="2737866"/>
                  </a:lnTo>
                  <a:lnTo>
                    <a:pt x="103962" y="2737205"/>
                  </a:lnTo>
                  <a:close/>
                </a:path>
                <a:path w="4377690" h="3587115">
                  <a:moveTo>
                    <a:pt x="107276" y="2832176"/>
                  </a:moveTo>
                  <a:lnTo>
                    <a:pt x="105283" y="2775013"/>
                  </a:lnTo>
                  <a:lnTo>
                    <a:pt x="86220" y="2775674"/>
                  </a:lnTo>
                  <a:lnTo>
                    <a:pt x="88226" y="2832836"/>
                  </a:lnTo>
                  <a:lnTo>
                    <a:pt x="107276" y="2832176"/>
                  </a:lnTo>
                  <a:close/>
                </a:path>
                <a:path w="4377690" h="3587115">
                  <a:moveTo>
                    <a:pt x="107442" y="164668"/>
                  </a:moveTo>
                  <a:lnTo>
                    <a:pt x="101079" y="146710"/>
                  </a:lnTo>
                  <a:lnTo>
                    <a:pt x="88798" y="151612"/>
                  </a:lnTo>
                  <a:lnTo>
                    <a:pt x="75425" y="158496"/>
                  </a:lnTo>
                  <a:lnTo>
                    <a:pt x="62915" y="166585"/>
                  </a:lnTo>
                  <a:lnTo>
                    <a:pt x="51282" y="175882"/>
                  </a:lnTo>
                  <a:lnTo>
                    <a:pt x="48653" y="178447"/>
                  </a:lnTo>
                  <a:lnTo>
                    <a:pt x="61569" y="192443"/>
                  </a:lnTo>
                  <a:lnTo>
                    <a:pt x="63881" y="190195"/>
                  </a:lnTo>
                  <a:lnTo>
                    <a:pt x="74066" y="182067"/>
                  </a:lnTo>
                  <a:lnTo>
                    <a:pt x="85001" y="174980"/>
                  </a:lnTo>
                  <a:lnTo>
                    <a:pt x="96710" y="168960"/>
                  </a:lnTo>
                  <a:lnTo>
                    <a:pt x="107442" y="164668"/>
                  </a:lnTo>
                  <a:close/>
                </a:path>
                <a:path w="4377690" h="3587115">
                  <a:moveTo>
                    <a:pt x="110591" y="2927134"/>
                  </a:moveTo>
                  <a:lnTo>
                    <a:pt x="108597" y="2869984"/>
                  </a:lnTo>
                  <a:lnTo>
                    <a:pt x="89535" y="2870644"/>
                  </a:lnTo>
                  <a:lnTo>
                    <a:pt x="91541" y="2927807"/>
                  </a:lnTo>
                  <a:lnTo>
                    <a:pt x="110591" y="2927134"/>
                  </a:lnTo>
                  <a:close/>
                </a:path>
                <a:path w="4377690" h="3587115">
                  <a:moveTo>
                    <a:pt x="113906" y="3022104"/>
                  </a:moveTo>
                  <a:lnTo>
                    <a:pt x="111912" y="2964942"/>
                  </a:lnTo>
                  <a:lnTo>
                    <a:pt x="92862" y="2965615"/>
                  </a:lnTo>
                  <a:lnTo>
                    <a:pt x="94856" y="3022765"/>
                  </a:lnTo>
                  <a:lnTo>
                    <a:pt x="113906" y="3022104"/>
                  </a:lnTo>
                  <a:close/>
                </a:path>
                <a:path w="4377690" h="3587115">
                  <a:moveTo>
                    <a:pt x="117221" y="3117075"/>
                  </a:moveTo>
                  <a:lnTo>
                    <a:pt x="115227" y="3059912"/>
                  </a:lnTo>
                  <a:lnTo>
                    <a:pt x="96177" y="3060573"/>
                  </a:lnTo>
                  <a:lnTo>
                    <a:pt x="98171" y="3117735"/>
                  </a:lnTo>
                  <a:lnTo>
                    <a:pt x="117221" y="3117075"/>
                  </a:lnTo>
                  <a:close/>
                </a:path>
                <a:path w="4377690" h="3587115">
                  <a:moveTo>
                    <a:pt x="120535" y="3212033"/>
                  </a:moveTo>
                  <a:lnTo>
                    <a:pt x="118541" y="3154883"/>
                  </a:lnTo>
                  <a:lnTo>
                    <a:pt x="99491" y="3155543"/>
                  </a:lnTo>
                  <a:lnTo>
                    <a:pt x="101485" y="3212706"/>
                  </a:lnTo>
                  <a:lnTo>
                    <a:pt x="120535" y="3212033"/>
                  </a:lnTo>
                  <a:close/>
                </a:path>
                <a:path w="4377690" h="3587115">
                  <a:moveTo>
                    <a:pt x="123850" y="3307003"/>
                  </a:moveTo>
                  <a:lnTo>
                    <a:pt x="121856" y="3249841"/>
                  </a:lnTo>
                  <a:lnTo>
                    <a:pt x="102806" y="3250514"/>
                  </a:lnTo>
                  <a:lnTo>
                    <a:pt x="104800" y="3307664"/>
                  </a:lnTo>
                  <a:lnTo>
                    <a:pt x="123850" y="3307003"/>
                  </a:lnTo>
                  <a:close/>
                </a:path>
                <a:path w="4377690" h="3587115">
                  <a:moveTo>
                    <a:pt x="127177" y="3401974"/>
                  </a:moveTo>
                  <a:lnTo>
                    <a:pt x="125171" y="3344811"/>
                  </a:lnTo>
                  <a:lnTo>
                    <a:pt x="106121" y="3345472"/>
                  </a:lnTo>
                  <a:lnTo>
                    <a:pt x="108115" y="3402634"/>
                  </a:lnTo>
                  <a:lnTo>
                    <a:pt x="127177" y="3401974"/>
                  </a:lnTo>
                  <a:close/>
                </a:path>
                <a:path w="4377690" h="3587115">
                  <a:moveTo>
                    <a:pt x="141338" y="3491369"/>
                  </a:moveTo>
                  <a:lnTo>
                    <a:pt x="129552" y="3451961"/>
                  </a:lnTo>
                  <a:lnTo>
                    <a:pt x="128524" y="3439668"/>
                  </a:lnTo>
                  <a:lnTo>
                    <a:pt x="109474" y="3440328"/>
                  </a:lnTo>
                  <a:lnTo>
                    <a:pt x="117475" y="3483457"/>
                  </a:lnTo>
                  <a:lnTo>
                    <a:pt x="124129" y="3499535"/>
                  </a:lnTo>
                  <a:lnTo>
                    <a:pt x="141338" y="3491369"/>
                  </a:lnTo>
                  <a:close/>
                </a:path>
                <a:path w="4377690" h="3587115">
                  <a:moveTo>
                    <a:pt x="203098" y="3554031"/>
                  </a:moveTo>
                  <a:lnTo>
                    <a:pt x="170815" y="3531781"/>
                  </a:lnTo>
                  <a:lnTo>
                    <a:pt x="160566" y="3521024"/>
                  </a:lnTo>
                  <a:lnTo>
                    <a:pt x="146100" y="3533432"/>
                  </a:lnTo>
                  <a:lnTo>
                    <a:pt x="181559" y="3563899"/>
                  </a:lnTo>
                  <a:lnTo>
                    <a:pt x="194703" y="3571151"/>
                  </a:lnTo>
                  <a:lnTo>
                    <a:pt x="203098" y="3554031"/>
                  </a:lnTo>
                  <a:close/>
                </a:path>
                <a:path w="4377690" h="3587115">
                  <a:moveTo>
                    <a:pt x="204546" y="155028"/>
                  </a:moveTo>
                  <a:lnTo>
                    <a:pt x="203885" y="135966"/>
                  </a:lnTo>
                  <a:lnTo>
                    <a:pt x="146723" y="137972"/>
                  </a:lnTo>
                  <a:lnTo>
                    <a:pt x="140550" y="138480"/>
                  </a:lnTo>
                  <a:lnTo>
                    <a:pt x="141986" y="157467"/>
                  </a:lnTo>
                  <a:lnTo>
                    <a:pt x="147396" y="157022"/>
                  </a:lnTo>
                  <a:lnTo>
                    <a:pt x="204546" y="155028"/>
                  </a:lnTo>
                  <a:close/>
                </a:path>
                <a:path w="4377690" h="3587115">
                  <a:moveTo>
                    <a:pt x="292163" y="3585730"/>
                  </a:moveTo>
                  <a:lnTo>
                    <a:pt x="291528" y="3567557"/>
                  </a:lnTo>
                  <a:lnTo>
                    <a:pt x="291503" y="3566680"/>
                  </a:lnTo>
                  <a:lnTo>
                    <a:pt x="266484" y="3567557"/>
                  </a:lnTo>
                  <a:lnTo>
                    <a:pt x="253326" y="3567379"/>
                  </a:lnTo>
                  <a:lnTo>
                    <a:pt x="240372" y="3565931"/>
                  </a:lnTo>
                  <a:lnTo>
                    <a:pt x="237147" y="3565233"/>
                  </a:lnTo>
                  <a:lnTo>
                    <a:pt x="233616" y="3583952"/>
                  </a:lnTo>
                  <a:lnTo>
                    <a:pt x="237312" y="3584752"/>
                  </a:lnTo>
                  <a:lnTo>
                    <a:pt x="252120" y="3586403"/>
                  </a:lnTo>
                  <a:lnTo>
                    <a:pt x="267157" y="3586607"/>
                  </a:lnTo>
                  <a:lnTo>
                    <a:pt x="292163" y="3585730"/>
                  </a:lnTo>
                  <a:close/>
                </a:path>
                <a:path w="4377690" h="3587115">
                  <a:moveTo>
                    <a:pt x="299516" y="151714"/>
                  </a:moveTo>
                  <a:lnTo>
                    <a:pt x="298856" y="132651"/>
                  </a:lnTo>
                  <a:lnTo>
                    <a:pt x="241693" y="134645"/>
                  </a:lnTo>
                  <a:lnTo>
                    <a:pt x="242354" y="153708"/>
                  </a:lnTo>
                  <a:lnTo>
                    <a:pt x="299516" y="151714"/>
                  </a:lnTo>
                  <a:close/>
                </a:path>
                <a:path w="4377690" h="3587115">
                  <a:moveTo>
                    <a:pt x="387134" y="3582416"/>
                  </a:moveTo>
                  <a:lnTo>
                    <a:pt x="386613" y="3567557"/>
                  </a:lnTo>
                  <a:lnTo>
                    <a:pt x="386461" y="3563366"/>
                  </a:lnTo>
                  <a:lnTo>
                    <a:pt x="329311" y="3565360"/>
                  </a:lnTo>
                  <a:lnTo>
                    <a:pt x="329387" y="3567557"/>
                  </a:lnTo>
                  <a:lnTo>
                    <a:pt x="329971" y="3584410"/>
                  </a:lnTo>
                  <a:lnTo>
                    <a:pt x="387134" y="3582416"/>
                  </a:lnTo>
                  <a:close/>
                </a:path>
                <a:path w="4377690" h="3587115">
                  <a:moveTo>
                    <a:pt x="394487" y="148386"/>
                  </a:moveTo>
                  <a:lnTo>
                    <a:pt x="393814" y="129336"/>
                  </a:lnTo>
                  <a:lnTo>
                    <a:pt x="336664" y="131330"/>
                  </a:lnTo>
                  <a:lnTo>
                    <a:pt x="337324" y="150393"/>
                  </a:lnTo>
                  <a:lnTo>
                    <a:pt x="394487" y="148386"/>
                  </a:lnTo>
                  <a:close/>
                </a:path>
                <a:path w="4377690" h="3587115">
                  <a:moveTo>
                    <a:pt x="482104" y="3579101"/>
                  </a:moveTo>
                  <a:lnTo>
                    <a:pt x="481698" y="3567557"/>
                  </a:lnTo>
                  <a:lnTo>
                    <a:pt x="481431" y="3560051"/>
                  </a:lnTo>
                  <a:lnTo>
                    <a:pt x="424268" y="3562045"/>
                  </a:lnTo>
                  <a:lnTo>
                    <a:pt x="424472" y="3567557"/>
                  </a:lnTo>
                  <a:lnTo>
                    <a:pt x="424942" y="3581095"/>
                  </a:lnTo>
                  <a:lnTo>
                    <a:pt x="482104" y="3579101"/>
                  </a:lnTo>
                  <a:close/>
                </a:path>
                <a:path w="4377690" h="3587115">
                  <a:moveTo>
                    <a:pt x="489445" y="145072"/>
                  </a:moveTo>
                  <a:lnTo>
                    <a:pt x="488784" y="126022"/>
                  </a:lnTo>
                  <a:lnTo>
                    <a:pt x="431622" y="128016"/>
                  </a:lnTo>
                  <a:lnTo>
                    <a:pt x="432295" y="147066"/>
                  </a:lnTo>
                  <a:lnTo>
                    <a:pt x="489445" y="145072"/>
                  </a:lnTo>
                  <a:close/>
                </a:path>
                <a:path w="4377690" h="3587115">
                  <a:moveTo>
                    <a:pt x="577062" y="3575786"/>
                  </a:moveTo>
                  <a:lnTo>
                    <a:pt x="576783" y="3567557"/>
                  </a:lnTo>
                  <a:lnTo>
                    <a:pt x="576402" y="3556736"/>
                  </a:lnTo>
                  <a:lnTo>
                    <a:pt x="519239" y="3558730"/>
                  </a:lnTo>
                  <a:lnTo>
                    <a:pt x="519544" y="3567557"/>
                  </a:lnTo>
                  <a:lnTo>
                    <a:pt x="519912" y="3577780"/>
                  </a:lnTo>
                  <a:lnTo>
                    <a:pt x="577062" y="3575786"/>
                  </a:lnTo>
                  <a:close/>
                </a:path>
                <a:path w="4377690" h="3587115">
                  <a:moveTo>
                    <a:pt x="584415" y="141757"/>
                  </a:moveTo>
                  <a:lnTo>
                    <a:pt x="583755" y="122707"/>
                  </a:lnTo>
                  <a:lnTo>
                    <a:pt x="526592" y="124701"/>
                  </a:lnTo>
                  <a:lnTo>
                    <a:pt x="527253" y="143751"/>
                  </a:lnTo>
                  <a:lnTo>
                    <a:pt x="584415" y="141757"/>
                  </a:lnTo>
                  <a:close/>
                </a:path>
                <a:path w="4377690" h="3587115">
                  <a:moveTo>
                    <a:pt x="672033" y="3572472"/>
                  </a:moveTo>
                  <a:lnTo>
                    <a:pt x="671855" y="3567557"/>
                  </a:lnTo>
                  <a:lnTo>
                    <a:pt x="671372" y="3553422"/>
                  </a:lnTo>
                  <a:lnTo>
                    <a:pt x="614210" y="3555415"/>
                  </a:lnTo>
                  <a:lnTo>
                    <a:pt x="614629" y="3567557"/>
                  </a:lnTo>
                  <a:lnTo>
                    <a:pt x="614870" y="3574465"/>
                  </a:lnTo>
                  <a:lnTo>
                    <a:pt x="672033" y="3572472"/>
                  </a:lnTo>
                  <a:close/>
                </a:path>
                <a:path w="4377690" h="3587115">
                  <a:moveTo>
                    <a:pt x="679386" y="138442"/>
                  </a:moveTo>
                  <a:lnTo>
                    <a:pt x="678713" y="119392"/>
                  </a:lnTo>
                  <a:lnTo>
                    <a:pt x="621563" y="121386"/>
                  </a:lnTo>
                  <a:lnTo>
                    <a:pt x="622223" y="140436"/>
                  </a:lnTo>
                  <a:lnTo>
                    <a:pt x="679386" y="138442"/>
                  </a:lnTo>
                  <a:close/>
                </a:path>
                <a:path w="4377690" h="3587115">
                  <a:moveTo>
                    <a:pt x="767003" y="3569157"/>
                  </a:moveTo>
                  <a:lnTo>
                    <a:pt x="766940" y="3567557"/>
                  </a:lnTo>
                  <a:lnTo>
                    <a:pt x="766330" y="3550107"/>
                  </a:lnTo>
                  <a:lnTo>
                    <a:pt x="709180" y="3552101"/>
                  </a:lnTo>
                  <a:lnTo>
                    <a:pt x="709714" y="3567557"/>
                  </a:lnTo>
                  <a:lnTo>
                    <a:pt x="709841" y="3571151"/>
                  </a:lnTo>
                  <a:lnTo>
                    <a:pt x="767003" y="3569157"/>
                  </a:lnTo>
                  <a:close/>
                </a:path>
                <a:path w="4377690" h="3587115">
                  <a:moveTo>
                    <a:pt x="774357" y="135128"/>
                  </a:moveTo>
                  <a:lnTo>
                    <a:pt x="773684" y="116078"/>
                  </a:lnTo>
                  <a:lnTo>
                    <a:pt x="716521" y="118071"/>
                  </a:lnTo>
                  <a:lnTo>
                    <a:pt x="717194" y="137121"/>
                  </a:lnTo>
                  <a:lnTo>
                    <a:pt x="774357" y="135128"/>
                  </a:lnTo>
                  <a:close/>
                </a:path>
                <a:path w="4377690" h="3587115">
                  <a:moveTo>
                    <a:pt x="861961" y="3565842"/>
                  </a:moveTo>
                  <a:lnTo>
                    <a:pt x="861301" y="3546779"/>
                  </a:lnTo>
                  <a:lnTo>
                    <a:pt x="804138" y="3548786"/>
                  </a:lnTo>
                  <a:lnTo>
                    <a:pt x="804799" y="3567557"/>
                  </a:lnTo>
                  <a:lnTo>
                    <a:pt x="804811" y="3567836"/>
                  </a:lnTo>
                  <a:lnTo>
                    <a:pt x="812749" y="3567557"/>
                  </a:lnTo>
                  <a:lnTo>
                    <a:pt x="861961" y="3565842"/>
                  </a:lnTo>
                  <a:close/>
                </a:path>
                <a:path w="4377690" h="3587115">
                  <a:moveTo>
                    <a:pt x="869315" y="131813"/>
                  </a:moveTo>
                  <a:lnTo>
                    <a:pt x="868654" y="112763"/>
                  </a:lnTo>
                  <a:lnTo>
                    <a:pt x="811491" y="114757"/>
                  </a:lnTo>
                  <a:lnTo>
                    <a:pt x="812152" y="133807"/>
                  </a:lnTo>
                  <a:lnTo>
                    <a:pt x="869315" y="131813"/>
                  </a:lnTo>
                  <a:close/>
                </a:path>
                <a:path w="4377690" h="3587115">
                  <a:moveTo>
                    <a:pt x="956932" y="3562527"/>
                  </a:moveTo>
                  <a:lnTo>
                    <a:pt x="956271" y="3543465"/>
                  </a:lnTo>
                  <a:lnTo>
                    <a:pt x="899109" y="3545459"/>
                  </a:lnTo>
                  <a:lnTo>
                    <a:pt x="899769" y="3564521"/>
                  </a:lnTo>
                  <a:lnTo>
                    <a:pt x="956932" y="3562527"/>
                  </a:lnTo>
                  <a:close/>
                </a:path>
                <a:path w="4377690" h="3587115">
                  <a:moveTo>
                    <a:pt x="964285" y="128498"/>
                  </a:moveTo>
                  <a:lnTo>
                    <a:pt x="963625" y="109435"/>
                  </a:lnTo>
                  <a:lnTo>
                    <a:pt x="906462" y="111442"/>
                  </a:lnTo>
                  <a:lnTo>
                    <a:pt x="907122" y="130492"/>
                  </a:lnTo>
                  <a:lnTo>
                    <a:pt x="964285" y="128498"/>
                  </a:lnTo>
                  <a:close/>
                </a:path>
                <a:path w="4377690" h="3587115">
                  <a:moveTo>
                    <a:pt x="1051902" y="3559200"/>
                  </a:moveTo>
                  <a:lnTo>
                    <a:pt x="1051229" y="3540150"/>
                  </a:lnTo>
                  <a:lnTo>
                    <a:pt x="994079" y="3542144"/>
                  </a:lnTo>
                  <a:lnTo>
                    <a:pt x="994740" y="3561207"/>
                  </a:lnTo>
                  <a:lnTo>
                    <a:pt x="1051902" y="3559200"/>
                  </a:lnTo>
                  <a:close/>
                </a:path>
                <a:path w="4377690" h="3587115">
                  <a:moveTo>
                    <a:pt x="1059256" y="125183"/>
                  </a:moveTo>
                  <a:lnTo>
                    <a:pt x="1058583" y="106121"/>
                  </a:lnTo>
                  <a:lnTo>
                    <a:pt x="1001433" y="108115"/>
                  </a:lnTo>
                  <a:lnTo>
                    <a:pt x="1002093" y="127177"/>
                  </a:lnTo>
                  <a:lnTo>
                    <a:pt x="1059256" y="125183"/>
                  </a:lnTo>
                  <a:close/>
                </a:path>
                <a:path w="4377690" h="3587115">
                  <a:moveTo>
                    <a:pt x="1146860" y="3555885"/>
                  </a:moveTo>
                  <a:lnTo>
                    <a:pt x="1146200" y="3536835"/>
                  </a:lnTo>
                  <a:lnTo>
                    <a:pt x="1089037" y="3538829"/>
                  </a:lnTo>
                  <a:lnTo>
                    <a:pt x="1089710" y="3557879"/>
                  </a:lnTo>
                  <a:lnTo>
                    <a:pt x="1146860" y="3555885"/>
                  </a:lnTo>
                  <a:close/>
                </a:path>
                <a:path w="4377690" h="3587115">
                  <a:moveTo>
                    <a:pt x="1154214" y="121856"/>
                  </a:moveTo>
                  <a:lnTo>
                    <a:pt x="1153553" y="102806"/>
                  </a:lnTo>
                  <a:lnTo>
                    <a:pt x="1096391" y="104800"/>
                  </a:lnTo>
                  <a:lnTo>
                    <a:pt x="1097064" y="123863"/>
                  </a:lnTo>
                  <a:lnTo>
                    <a:pt x="1154214" y="121856"/>
                  </a:lnTo>
                  <a:close/>
                </a:path>
                <a:path w="4377690" h="3587115">
                  <a:moveTo>
                    <a:pt x="1241831" y="3552571"/>
                  </a:moveTo>
                  <a:lnTo>
                    <a:pt x="1241171" y="3533521"/>
                  </a:lnTo>
                  <a:lnTo>
                    <a:pt x="1184008" y="3535515"/>
                  </a:lnTo>
                  <a:lnTo>
                    <a:pt x="1184668" y="3554565"/>
                  </a:lnTo>
                  <a:lnTo>
                    <a:pt x="1241831" y="3552571"/>
                  </a:lnTo>
                  <a:close/>
                </a:path>
                <a:path w="4377690" h="3587115">
                  <a:moveTo>
                    <a:pt x="1249184" y="118541"/>
                  </a:moveTo>
                  <a:lnTo>
                    <a:pt x="1248524" y="99491"/>
                  </a:lnTo>
                  <a:lnTo>
                    <a:pt x="1191361" y="101485"/>
                  </a:lnTo>
                  <a:lnTo>
                    <a:pt x="1192022" y="120535"/>
                  </a:lnTo>
                  <a:lnTo>
                    <a:pt x="1249184" y="118541"/>
                  </a:lnTo>
                  <a:close/>
                </a:path>
                <a:path w="4377690" h="3587115">
                  <a:moveTo>
                    <a:pt x="1336802" y="3549256"/>
                  </a:moveTo>
                  <a:lnTo>
                    <a:pt x="1336128" y="3530206"/>
                  </a:lnTo>
                  <a:lnTo>
                    <a:pt x="1278978" y="3532200"/>
                  </a:lnTo>
                  <a:lnTo>
                    <a:pt x="1279639" y="3551250"/>
                  </a:lnTo>
                  <a:lnTo>
                    <a:pt x="1336802" y="3549256"/>
                  </a:lnTo>
                  <a:close/>
                </a:path>
                <a:path w="4377690" h="3587115">
                  <a:moveTo>
                    <a:pt x="1344155" y="115227"/>
                  </a:moveTo>
                  <a:lnTo>
                    <a:pt x="1343482" y="96177"/>
                  </a:lnTo>
                  <a:lnTo>
                    <a:pt x="1286332" y="98171"/>
                  </a:lnTo>
                  <a:lnTo>
                    <a:pt x="1286992" y="117221"/>
                  </a:lnTo>
                  <a:lnTo>
                    <a:pt x="1344155" y="115227"/>
                  </a:lnTo>
                  <a:close/>
                </a:path>
                <a:path w="4377690" h="3587115">
                  <a:moveTo>
                    <a:pt x="1431772" y="3545941"/>
                  </a:moveTo>
                  <a:lnTo>
                    <a:pt x="1431099" y="3526891"/>
                  </a:lnTo>
                  <a:lnTo>
                    <a:pt x="1373936" y="3528885"/>
                  </a:lnTo>
                  <a:lnTo>
                    <a:pt x="1374609" y="3547935"/>
                  </a:lnTo>
                  <a:lnTo>
                    <a:pt x="1431772" y="3545941"/>
                  </a:lnTo>
                  <a:close/>
                </a:path>
                <a:path w="4377690" h="3587115">
                  <a:moveTo>
                    <a:pt x="1439113" y="111912"/>
                  </a:moveTo>
                  <a:lnTo>
                    <a:pt x="1438452" y="92862"/>
                  </a:lnTo>
                  <a:lnTo>
                    <a:pt x="1381290" y="94856"/>
                  </a:lnTo>
                  <a:lnTo>
                    <a:pt x="1381963" y="113906"/>
                  </a:lnTo>
                  <a:lnTo>
                    <a:pt x="1439113" y="111912"/>
                  </a:lnTo>
                  <a:close/>
                </a:path>
                <a:path w="4377690" h="3587115">
                  <a:moveTo>
                    <a:pt x="1526730" y="3542627"/>
                  </a:moveTo>
                  <a:lnTo>
                    <a:pt x="1526070" y="3523577"/>
                  </a:lnTo>
                  <a:lnTo>
                    <a:pt x="1468907" y="3525570"/>
                  </a:lnTo>
                  <a:lnTo>
                    <a:pt x="1469567" y="3544620"/>
                  </a:lnTo>
                  <a:lnTo>
                    <a:pt x="1526730" y="3542627"/>
                  </a:lnTo>
                  <a:close/>
                </a:path>
                <a:path w="4377690" h="3587115">
                  <a:moveTo>
                    <a:pt x="1534083" y="108597"/>
                  </a:moveTo>
                  <a:lnTo>
                    <a:pt x="1533423" y="89547"/>
                  </a:lnTo>
                  <a:lnTo>
                    <a:pt x="1476260" y="91541"/>
                  </a:lnTo>
                  <a:lnTo>
                    <a:pt x="1476921" y="110591"/>
                  </a:lnTo>
                  <a:lnTo>
                    <a:pt x="1534083" y="108597"/>
                  </a:lnTo>
                  <a:close/>
                </a:path>
                <a:path w="4377690" h="3587115">
                  <a:moveTo>
                    <a:pt x="1621701" y="3539312"/>
                  </a:moveTo>
                  <a:lnTo>
                    <a:pt x="1621040" y="3520249"/>
                  </a:lnTo>
                  <a:lnTo>
                    <a:pt x="1563878" y="3522256"/>
                  </a:lnTo>
                  <a:lnTo>
                    <a:pt x="1564538" y="3541306"/>
                  </a:lnTo>
                  <a:lnTo>
                    <a:pt x="1621701" y="3539312"/>
                  </a:lnTo>
                  <a:close/>
                </a:path>
                <a:path w="4377690" h="3587115">
                  <a:moveTo>
                    <a:pt x="1629054" y="105283"/>
                  </a:moveTo>
                  <a:lnTo>
                    <a:pt x="1628381" y="86233"/>
                  </a:lnTo>
                  <a:lnTo>
                    <a:pt x="1571231" y="88226"/>
                  </a:lnTo>
                  <a:lnTo>
                    <a:pt x="1571891" y="107276"/>
                  </a:lnTo>
                  <a:lnTo>
                    <a:pt x="1629054" y="105283"/>
                  </a:lnTo>
                  <a:close/>
                </a:path>
                <a:path w="4377690" h="3587115">
                  <a:moveTo>
                    <a:pt x="1716671" y="3535997"/>
                  </a:moveTo>
                  <a:lnTo>
                    <a:pt x="1715998" y="3516934"/>
                  </a:lnTo>
                  <a:lnTo>
                    <a:pt x="1658848" y="3518928"/>
                  </a:lnTo>
                  <a:lnTo>
                    <a:pt x="1659509" y="3537991"/>
                  </a:lnTo>
                  <a:lnTo>
                    <a:pt x="1716671" y="3535997"/>
                  </a:lnTo>
                  <a:close/>
                </a:path>
                <a:path w="4377690" h="3587115">
                  <a:moveTo>
                    <a:pt x="1724025" y="101968"/>
                  </a:moveTo>
                  <a:lnTo>
                    <a:pt x="1723351" y="82905"/>
                  </a:lnTo>
                  <a:lnTo>
                    <a:pt x="1666189" y="84912"/>
                  </a:lnTo>
                  <a:lnTo>
                    <a:pt x="1666862" y="103962"/>
                  </a:lnTo>
                  <a:lnTo>
                    <a:pt x="1724025" y="101968"/>
                  </a:lnTo>
                  <a:close/>
                </a:path>
                <a:path w="4377690" h="3587115">
                  <a:moveTo>
                    <a:pt x="1811629" y="3532670"/>
                  </a:moveTo>
                  <a:lnTo>
                    <a:pt x="1810969" y="3513620"/>
                  </a:lnTo>
                  <a:lnTo>
                    <a:pt x="1753806" y="3515614"/>
                  </a:lnTo>
                  <a:lnTo>
                    <a:pt x="1754479" y="3534676"/>
                  </a:lnTo>
                  <a:lnTo>
                    <a:pt x="1811629" y="3532670"/>
                  </a:lnTo>
                  <a:close/>
                </a:path>
                <a:path w="4377690" h="3587115">
                  <a:moveTo>
                    <a:pt x="1818982" y="98653"/>
                  </a:moveTo>
                  <a:lnTo>
                    <a:pt x="1818322" y="79590"/>
                  </a:lnTo>
                  <a:lnTo>
                    <a:pt x="1761159" y="81584"/>
                  </a:lnTo>
                  <a:lnTo>
                    <a:pt x="1761820" y="100647"/>
                  </a:lnTo>
                  <a:lnTo>
                    <a:pt x="1818982" y="98653"/>
                  </a:lnTo>
                  <a:close/>
                </a:path>
                <a:path w="4377690" h="3587115">
                  <a:moveTo>
                    <a:pt x="1906600" y="3529355"/>
                  </a:moveTo>
                  <a:lnTo>
                    <a:pt x="1905939" y="3510305"/>
                  </a:lnTo>
                  <a:lnTo>
                    <a:pt x="1848777" y="3512299"/>
                  </a:lnTo>
                  <a:lnTo>
                    <a:pt x="1849437" y="3531349"/>
                  </a:lnTo>
                  <a:lnTo>
                    <a:pt x="1906600" y="3529355"/>
                  </a:lnTo>
                  <a:close/>
                </a:path>
                <a:path w="4377690" h="3587115">
                  <a:moveTo>
                    <a:pt x="1913953" y="95326"/>
                  </a:moveTo>
                  <a:lnTo>
                    <a:pt x="1913293" y="76276"/>
                  </a:lnTo>
                  <a:lnTo>
                    <a:pt x="1856130" y="78270"/>
                  </a:lnTo>
                  <a:lnTo>
                    <a:pt x="1856790" y="97332"/>
                  </a:lnTo>
                  <a:lnTo>
                    <a:pt x="1913953" y="95326"/>
                  </a:lnTo>
                  <a:close/>
                </a:path>
                <a:path w="4377690" h="3587115">
                  <a:moveTo>
                    <a:pt x="2001570" y="3526040"/>
                  </a:moveTo>
                  <a:lnTo>
                    <a:pt x="2000897" y="3506990"/>
                  </a:lnTo>
                  <a:lnTo>
                    <a:pt x="1943747" y="3508984"/>
                  </a:lnTo>
                  <a:lnTo>
                    <a:pt x="1944408" y="3528034"/>
                  </a:lnTo>
                  <a:lnTo>
                    <a:pt x="2001570" y="3526040"/>
                  </a:lnTo>
                  <a:close/>
                </a:path>
                <a:path w="4377690" h="3587115">
                  <a:moveTo>
                    <a:pt x="2008924" y="92011"/>
                  </a:moveTo>
                  <a:lnTo>
                    <a:pt x="2008251" y="72961"/>
                  </a:lnTo>
                  <a:lnTo>
                    <a:pt x="1951088" y="74955"/>
                  </a:lnTo>
                  <a:lnTo>
                    <a:pt x="1951761" y="94005"/>
                  </a:lnTo>
                  <a:lnTo>
                    <a:pt x="2008924" y="92011"/>
                  </a:lnTo>
                  <a:close/>
                </a:path>
                <a:path w="4377690" h="3587115">
                  <a:moveTo>
                    <a:pt x="2096528" y="3522726"/>
                  </a:moveTo>
                  <a:lnTo>
                    <a:pt x="2095868" y="3503676"/>
                  </a:lnTo>
                  <a:lnTo>
                    <a:pt x="2038705" y="3505670"/>
                  </a:lnTo>
                  <a:lnTo>
                    <a:pt x="2039378" y="3524720"/>
                  </a:lnTo>
                  <a:lnTo>
                    <a:pt x="2096528" y="3522726"/>
                  </a:lnTo>
                  <a:close/>
                </a:path>
                <a:path w="4377690" h="3587115">
                  <a:moveTo>
                    <a:pt x="2103882" y="88696"/>
                  </a:moveTo>
                  <a:lnTo>
                    <a:pt x="2103221" y="69646"/>
                  </a:lnTo>
                  <a:lnTo>
                    <a:pt x="2046058" y="71640"/>
                  </a:lnTo>
                  <a:lnTo>
                    <a:pt x="2046732" y="90690"/>
                  </a:lnTo>
                  <a:lnTo>
                    <a:pt x="2103882" y="88696"/>
                  </a:lnTo>
                  <a:close/>
                </a:path>
                <a:path w="4377690" h="3587115">
                  <a:moveTo>
                    <a:pt x="2191499" y="3519411"/>
                  </a:moveTo>
                  <a:lnTo>
                    <a:pt x="2190839" y="3500361"/>
                  </a:lnTo>
                  <a:lnTo>
                    <a:pt x="2133676" y="3502355"/>
                  </a:lnTo>
                  <a:lnTo>
                    <a:pt x="2134336" y="3521405"/>
                  </a:lnTo>
                  <a:lnTo>
                    <a:pt x="2191499" y="3519411"/>
                  </a:lnTo>
                  <a:close/>
                </a:path>
                <a:path w="4377690" h="3587115">
                  <a:moveTo>
                    <a:pt x="2198852" y="85382"/>
                  </a:moveTo>
                  <a:lnTo>
                    <a:pt x="2198192" y="66332"/>
                  </a:lnTo>
                  <a:lnTo>
                    <a:pt x="2141029" y="68326"/>
                  </a:lnTo>
                  <a:lnTo>
                    <a:pt x="2141690" y="87376"/>
                  </a:lnTo>
                  <a:lnTo>
                    <a:pt x="2198852" y="85382"/>
                  </a:lnTo>
                  <a:close/>
                </a:path>
                <a:path w="4377690" h="3587115">
                  <a:moveTo>
                    <a:pt x="2286470" y="3516096"/>
                  </a:moveTo>
                  <a:lnTo>
                    <a:pt x="2285796" y="3497046"/>
                  </a:lnTo>
                  <a:lnTo>
                    <a:pt x="2228646" y="3499040"/>
                  </a:lnTo>
                  <a:lnTo>
                    <a:pt x="2229307" y="3518090"/>
                  </a:lnTo>
                  <a:lnTo>
                    <a:pt x="2286470" y="3516096"/>
                  </a:lnTo>
                  <a:close/>
                </a:path>
                <a:path w="4377690" h="3587115">
                  <a:moveTo>
                    <a:pt x="2293823" y="82067"/>
                  </a:moveTo>
                  <a:lnTo>
                    <a:pt x="2293150" y="63017"/>
                  </a:lnTo>
                  <a:lnTo>
                    <a:pt x="2236000" y="65011"/>
                  </a:lnTo>
                  <a:lnTo>
                    <a:pt x="2236660" y="84061"/>
                  </a:lnTo>
                  <a:lnTo>
                    <a:pt x="2293823" y="82067"/>
                  </a:lnTo>
                  <a:close/>
                </a:path>
                <a:path w="4377690" h="3587115">
                  <a:moveTo>
                    <a:pt x="2381440" y="3512782"/>
                  </a:moveTo>
                  <a:lnTo>
                    <a:pt x="2380767" y="3493719"/>
                  </a:lnTo>
                  <a:lnTo>
                    <a:pt x="2323604" y="3495725"/>
                  </a:lnTo>
                  <a:lnTo>
                    <a:pt x="2324277" y="3514775"/>
                  </a:lnTo>
                  <a:lnTo>
                    <a:pt x="2381440" y="3512782"/>
                  </a:lnTo>
                  <a:close/>
                </a:path>
                <a:path w="4377690" h="3587115">
                  <a:moveTo>
                    <a:pt x="2388781" y="78752"/>
                  </a:moveTo>
                  <a:lnTo>
                    <a:pt x="2388120" y="59702"/>
                  </a:lnTo>
                  <a:lnTo>
                    <a:pt x="2330958" y="61696"/>
                  </a:lnTo>
                  <a:lnTo>
                    <a:pt x="2331631" y="80746"/>
                  </a:lnTo>
                  <a:lnTo>
                    <a:pt x="2388781" y="78752"/>
                  </a:lnTo>
                  <a:close/>
                </a:path>
                <a:path w="4377690" h="3587115">
                  <a:moveTo>
                    <a:pt x="2476398" y="3509467"/>
                  </a:moveTo>
                  <a:lnTo>
                    <a:pt x="2475738" y="3490404"/>
                  </a:lnTo>
                  <a:lnTo>
                    <a:pt x="2418575" y="3492398"/>
                  </a:lnTo>
                  <a:lnTo>
                    <a:pt x="2419235" y="3511461"/>
                  </a:lnTo>
                  <a:lnTo>
                    <a:pt x="2476398" y="3509467"/>
                  </a:lnTo>
                  <a:close/>
                </a:path>
                <a:path w="4377690" h="3587115">
                  <a:moveTo>
                    <a:pt x="2483751" y="75438"/>
                  </a:moveTo>
                  <a:lnTo>
                    <a:pt x="2483091" y="56375"/>
                  </a:lnTo>
                  <a:lnTo>
                    <a:pt x="2425928" y="58381"/>
                  </a:lnTo>
                  <a:lnTo>
                    <a:pt x="2426589" y="77431"/>
                  </a:lnTo>
                  <a:lnTo>
                    <a:pt x="2483751" y="75438"/>
                  </a:lnTo>
                  <a:close/>
                </a:path>
                <a:path w="4377690" h="3587115">
                  <a:moveTo>
                    <a:pt x="2571369" y="3506139"/>
                  </a:moveTo>
                  <a:lnTo>
                    <a:pt x="2570708" y="3487089"/>
                  </a:lnTo>
                  <a:lnTo>
                    <a:pt x="2513546" y="3489083"/>
                  </a:lnTo>
                  <a:lnTo>
                    <a:pt x="2514206" y="3508146"/>
                  </a:lnTo>
                  <a:lnTo>
                    <a:pt x="2571369" y="3506139"/>
                  </a:lnTo>
                  <a:close/>
                </a:path>
                <a:path w="4377690" h="3587115">
                  <a:moveTo>
                    <a:pt x="2578722" y="72123"/>
                  </a:moveTo>
                  <a:lnTo>
                    <a:pt x="2578049" y="53060"/>
                  </a:lnTo>
                  <a:lnTo>
                    <a:pt x="2520899" y="55054"/>
                  </a:lnTo>
                  <a:lnTo>
                    <a:pt x="2521559" y="74117"/>
                  </a:lnTo>
                  <a:lnTo>
                    <a:pt x="2578722" y="72123"/>
                  </a:lnTo>
                  <a:close/>
                </a:path>
                <a:path w="4377690" h="3587115">
                  <a:moveTo>
                    <a:pt x="2666339" y="3502825"/>
                  </a:moveTo>
                  <a:lnTo>
                    <a:pt x="2665666" y="3483775"/>
                  </a:lnTo>
                  <a:lnTo>
                    <a:pt x="2608503" y="3485769"/>
                  </a:lnTo>
                  <a:lnTo>
                    <a:pt x="2609177" y="3504819"/>
                  </a:lnTo>
                  <a:lnTo>
                    <a:pt x="2666339" y="3502825"/>
                  </a:lnTo>
                  <a:close/>
                </a:path>
                <a:path w="4377690" h="3587115">
                  <a:moveTo>
                    <a:pt x="2673693" y="68795"/>
                  </a:moveTo>
                  <a:lnTo>
                    <a:pt x="2673019" y="49745"/>
                  </a:lnTo>
                  <a:lnTo>
                    <a:pt x="2615857" y="51739"/>
                  </a:lnTo>
                  <a:lnTo>
                    <a:pt x="2616530" y="70802"/>
                  </a:lnTo>
                  <a:lnTo>
                    <a:pt x="2673693" y="68795"/>
                  </a:lnTo>
                  <a:close/>
                </a:path>
                <a:path w="4377690" h="3587115">
                  <a:moveTo>
                    <a:pt x="2761297" y="3499510"/>
                  </a:moveTo>
                  <a:lnTo>
                    <a:pt x="2760637" y="3480460"/>
                  </a:lnTo>
                  <a:lnTo>
                    <a:pt x="2703474" y="3482454"/>
                  </a:lnTo>
                  <a:lnTo>
                    <a:pt x="2704147" y="3501504"/>
                  </a:lnTo>
                  <a:lnTo>
                    <a:pt x="2761297" y="3499510"/>
                  </a:lnTo>
                  <a:close/>
                </a:path>
                <a:path w="4377690" h="3587115">
                  <a:moveTo>
                    <a:pt x="2768650" y="65481"/>
                  </a:moveTo>
                  <a:lnTo>
                    <a:pt x="2767990" y="46431"/>
                  </a:lnTo>
                  <a:lnTo>
                    <a:pt x="2710827" y="48425"/>
                  </a:lnTo>
                  <a:lnTo>
                    <a:pt x="2711488" y="67475"/>
                  </a:lnTo>
                  <a:lnTo>
                    <a:pt x="2768650" y="65481"/>
                  </a:lnTo>
                  <a:close/>
                </a:path>
                <a:path w="4377690" h="3587115">
                  <a:moveTo>
                    <a:pt x="2856268" y="3496195"/>
                  </a:moveTo>
                  <a:lnTo>
                    <a:pt x="2855607" y="3477145"/>
                  </a:lnTo>
                  <a:lnTo>
                    <a:pt x="2798445" y="3479139"/>
                  </a:lnTo>
                  <a:lnTo>
                    <a:pt x="2799105" y="3498189"/>
                  </a:lnTo>
                  <a:lnTo>
                    <a:pt x="2856268" y="3496195"/>
                  </a:lnTo>
                  <a:close/>
                </a:path>
                <a:path w="4377690" h="3587115">
                  <a:moveTo>
                    <a:pt x="2863621" y="62166"/>
                  </a:moveTo>
                  <a:lnTo>
                    <a:pt x="2862961" y="43116"/>
                  </a:lnTo>
                  <a:lnTo>
                    <a:pt x="2805798" y="45110"/>
                  </a:lnTo>
                  <a:lnTo>
                    <a:pt x="2806458" y="64160"/>
                  </a:lnTo>
                  <a:lnTo>
                    <a:pt x="2863621" y="62166"/>
                  </a:lnTo>
                  <a:close/>
                </a:path>
                <a:path w="4377690" h="3587115">
                  <a:moveTo>
                    <a:pt x="2951238" y="3492881"/>
                  </a:moveTo>
                  <a:lnTo>
                    <a:pt x="2950565" y="3473831"/>
                  </a:lnTo>
                  <a:lnTo>
                    <a:pt x="2893415" y="3475825"/>
                  </a:lnTo>
                  <a:lnTo>
                    <a:pt x="2894076" y="3494875"/>
                  </a:lnTo>
                  <a:lnTo>
                    <a:pt x="2951238" y="3492881"/>
                  </a:lnTo>
                  <a:close/>
                </a:path>
                <a:path w="4377690" h="3587115">
                  <a:moveTo>
                    <a:pt x="2958592" y="58851"/>
                  </a:moveTo>
                  <a:lnTo>
                    <a:pt x="2957919" y="39801"/>
                  </a:lnTo>
                  <a:lnTo>
                    <a:pt x="2900756" y="41795"/>
                  </a:lnTo>
                  <a:lnTo>
                    <a:pt x="2901429" y="60845"/>
                  </a:lnTo>
                  <a:lnTo>
                    <a:pt x="2958592" y="58851"/>
                  </a:lnTo>
                  <a:close/>
                </a:path>
                <a:path w="4377690" h="3587115">
                  <a:moveTo>
                    <a:pt x="3046196" y="3489566"/>
                  </a:moveTo>
                  <a:lnTo>
                    <a:pt x="3045536" y="3470516"/>
                  </a:lnTo>
                  <a:lnTo>
                    <a:pt x="2988373" y="3472510"/>
                  </a:lnTo>
                  <a:lnTo>
                    <a:pt x="2989046" y="3491560"/>
                  </a:lnTo>
                  <a:lnTo>
                    <a:pt x="3046196" y="3489566"/>
                  </a:lnTo>
                  <a:close/>
                </a:path>
                <a:path w="4377690" h="3587115">
                  <a:moveTo>
                    <a:pt x="3053550" y="55537"/>
                  </a:moveTo>
                  <a:lnTo>
                    <a:pt x="3052889" y="36487"/>
                  </a:lnTo>
                  <a:lnTo>
                    <a:pt x="2995726" y="38481"/>
                  </a:lnTo>
                  <a:lnTo>
                    <a:pt x="2996400" y="57531"/>
                  </a:lnTo>
                  <a:lnTo>
                    <a:pt x="3053550" y="55537"/>
                  </a:lnTo>
                  <a:close/>
                </a:path>
                <a:path w="4377690" h="3587115">
                  <a:moveTo>
                    <a:pt x="3141167" y="3486251"/>
                  </a:moveTo>
                  <a:lnTo>
                    <a:pt x="3140506" y="3467189"/>
                  </a:lnTo>
                  <a:lnTo>
                    <a:pt x="3083344" y="3469195"/>
                  </a:lnTo>
                  <a:lnTo>
                    <a:pt x="3084004" y="3488245"/>
                  </a:lnTo>
                  <a:lnTo>
                    <a:pt x="3141167" y="3486251"/>
                  </a:lnTo>
                  <a:close/>
                </a:path>
                <a:path w="4377690" h="3587115">
                  <a:moveTo>
                    <a:pt x="3148520" y="52222"/>
                  </a:moveTo>
                  <a:lnTo>
                    <a:pt x="3147860" y="33159"/>
                  </a:lnTo>
                  <a:lnTo>
                    <a:pt x="3090697" y="35166"/>
                  </a:lnTo>
                  <a:lnTo>
                    <a:pt x="3091357" y="54216"/>
                  </a:lnTo>
                  <a:lnTo>
                    <a:pt x="3148520" y="52222"/>
                  </a:lnTo>
                  <a:close/>
                </a:path>
                <a:path w="4377690" h="3587115">
                  <a:moveTo>
                    <a:pt x="3236137" y="3482937"/>
                  </a:moveTo>
                  <a:lnTo>
                    <a:pt x="3235464" y="3463874"/>
                  </a:lnTo>
                  <a:lnTo>
                    <a:pt x="3178314" y="3465868"/>
                  </a:lnTo>
                  <a:lnTo>
                    <a:pt x="3178975" y="3484930"/>
                  </a:lnTo>
                  <a:lnTo>
                    <a:pt x="3236137" y="3482937"/>
                  </a:lnTo>
                  <a:close/>
                </a:path>
                <a:path w="4377690" h="3587115">
                  <a:moveTo>
                    <a:pt x="3243491" y="48907"/>
                  </a:moveTo>
                  <a:lnTo>
                    <a:pt x="3242818" y="29845"/>
                  </a:lnTo>
                  <a:lnTo>
                    <a:pt x="3185668" y="31851"/>
                  </a:lnTo>
                  <a:lnTo>
                    <a:pt x="3186328" y="50901"/>
                  </a:lnTo>
                  <a:lnTo>
                    <a:pt x="3243491" y="48907"/>
                  </a:lnTo>
                  <a:close/>
                </a:path>
                <a:path w="4377690" h="3587115">
                  <a:moveTo>
                    <a:pt x="3331095" y="3479609"/>
                  </a:moveTo>
                  <a:lnTo>
                    <a:pt x="3330435" y="3460559"/>
                  </a:lnTo>
                  <a:lnTo>
                    <a:pt x="3273272" y="3462553"/>
                  </a:lnTo>
                  <a:lnTo>
                    <a:pt x="3273945" y="3481616"/>
                  </a:lnTo>
                  <a:lnTo>
                    <a:pt x="3331095" y="3479609"/>
                  </a:lnTo>
                  <a:close/>
                </a:path>
                <a:path w="4377690" h="3587115">
                  <a:moveTo>
                    <a:pt x="3338449" y="45580"/>
                  </a:moveTo>
                  <a:lnTo>
                    <a:pt x="3337788" y="26530"/>
                  </a:lnTo>
                  <a:lnTo>
                    <a:pt x="3280626" y="28524"/>
                  </a:lnTo>
                  <a:lnTo>
                    <a:pt x="3281299" y="47586"/>
                  </a:lnTo>
                  <a:lnTo>
                    <a:pt x="3338449" y="45580"/>
                  </a:lnTo>
                  <a:close/>
                </a:path>
                <a:path w="4377690" h="3587115">
                  <a:moveTo>
                    <a:pt x="3426066" y="3476294"/>
                  </a:moveTo>
                  <a:lnTo>
                    <a:pt x="3425406" y="3457244"/>
                  </a:lnTo>
                  <a:lnTo>
                    <a:pt x="3368243" y="3459238"/>
                  </a:lnTo>
                  <a:lnTo>
                    <a:pt x="3368903" y="3478288"/>
                  </a:lnTo>
                  <a:lnTo>
                    <a:pt x="3426066" y="3476294"/>
                  </a:lnTo>
                  <a:close/>
                </a:path>
                <a:path w="4377690" h="3587115">
                  <a:moveTo>
                    <a:pt x="3433419" y="42265"/>
                  </a:moveTo>
                  <a:lnTo>
                    <a:pt x="3432759" y="23215"/>
                  </a:lnTo>
                  <a:lnTo>
                    <a:pt x="3375596" y="25209"/>
                  </a:lnTo>
                  <a:lnTo>
                    <a:pt x="3376257" y="44272"/>
                  </a:lnTo>
                  <a:lnTo>
                    <a:pt x="3433419" y="42265"/>
                  </a:lnTo>
                  <a:close/>
                </a:path>
                <a:path w="4377690" h="3587115">
                  <a:moveTo>
                    <a:pt x="3521037" y="3472980"/>
                  </a:moveTo>
                  <a:lnTo>
                    <a:pt x="3520376" y="3453930"/>
                  </a:lnTo>
                  <a:lnTo>
                    <a:pt x="3463213" y="3455924"/>
                  </a:lnTo>
                  <a:lnTo>
                    <a:pt x="3463874" y="3474974"/>
                  </a:lnTo>
                  <a:lnTo>
                    <a:pt x="3521037" y="3472980"/>
                  </a:lnTo>
                  <a:close/>
                </a:path>
                <a:path w="4377690" h="3587115">
                  <a:moveTo>
                    <a:pt x="3528390" y="38950"/>
                  </a:moveTo>
                  <a:lnTo>
                    <a:pt x="3527717" y="19900"/>
                  </a:lnTo>
                  <a:lnTo>
                    <a:pt x="3470567" y="21894"/>
                  </a:lnTo>
                  <a:lnTo>
                    <a:pt x="3471227" y="40944"/>
                  </a:lnTo>
                  <a:lnTo>
                    <a:pt x="3528390" y="38950"/>
                  </a:lnTo>
                  <a:close/>
                </a:path>
                <a:path w="4377690" h="3587115">
                  <a:moveTo>
                    <a:pt x="3616007" y="3469665"/>
                  </a:moveTo>
                  <a:lnTo>
                    <a:pt x="3615334" y="3450615"/>
                  </a:lnTo>
                  <a:lnTo>
                    <a:pt x="3558171" y="3452609"/>
                  </a:lnTo>
                  <a:lnTo>
                    <a:pt x="3558844" y="3471659"/>
                  </a:lnTo>
                  <a:lnTo>
                    <a:pt x="3616007" y="3469665"/>
                  </a:lnTo>
                  <a:close/>
                </a:path>
                <a:path w="4377690" h="3587115">
                  <a:moveTo>
                    <a:pt x="3623360" y="35636"/>
                  </a:moveTo>
                  <a:lnTo>
                    <a:pt x="3622687" y="16586"/>
                  </a:lnTo>
                  <a:lnTo>
                    <a:pt x="3565525" y="18580"/>
                  </a:lnTo>
                  <a:lnTo>
                    <a:pt x="3566198" y="37630"/>
                  </a:lnTo>
                  <a:lnTo>
                    <a:pt x="3623360" y="35636"/>
                  </a:lnTo>
                  <a:close/>
                </a:path>
                <a:path w="4377690" h="3587115">
                  <a:moveTo>
                    <a:pt x="3710965" y="3466350"/>
                  </a:moveTo>
                  <a:lnTo>
                    <a:pt x="3710305" y="3447300"/>
                  </a:lnTo>
                  <a:lnTo>
                    <a:pt x="3653142" y="3449294"/>
                  </a:lnTo>
                  <a:lnTo>
                    <a:pt x="3653815" y="3468344"/>
                  </a:lnTo>
                  <a:lnTo>
                    <a:pt x="3710965" y="3466350"/>
                  </a:lnTo>
                  <a:close/>
                </a:path>
                <a:path w="4377690" h="3587115">
                  <a:moveTo>
                    <a:pt x="3718318" y="32321"/>
                  </a:moveTo>
                  <a:lnTo>
                    <a:pt x="3717658" y="13271"/>
                  </a:lnTo>
                  <a:lnTo>
                    <a:pt x="3660495" y="15265"/>
                  </a:lnTo>
                  <a:lnTo>
                    <a:pt x="3661156" y="34315"/>
                  </a:lnTo>
                  <a:lnTo>
                    <a:pt x="3718318" y="32321"/>
                  </a:lnTo>
                  <a:close/>
                </a:path>
                <a:path w="4377690" h="3587115">
                  <a:moveTo>
                    <a:pt x="3805936" y="3463036"/>
                  </a:moveTo>
                  <a:lnTo>
                    <a:pt x="3805275" y="3443986"/>
                  </a:lnTo>
                  <a:lnTo>
                    <a:pt x="3748113" y="3445980"/>
                  </a:lnTo>
                  <a:lnTo>
                    <a:pt x="3748773" y="3465030"/>
                  </a:lnTo>
                  <a:lnTo>
                    <a:pt x="3805936" y="3463036"/>
                  </a:lnTo>
                  <a:close/>
                </a:path>
                <a:path w="4377690" h="3587115">
                  <a:moveTo>
                    <a:pt x="3813289" y="29006"/>
                  </a:moveTo>
                  <a:lnTo>
                    <a:pt x="3812629" y="9956"/>
                  </a:lnTo>
                  <a:lnTo>
                    <a:pt x="3755466" y="11950"/>
                  </a:lnTo>
                  <a:lnTo>
                    <a:pt x="3756126" y="31000"/>
                  </a:lnTo>
                  <a:lnTo>
                    <a:pt x="3813289" y="29006"/>
                  </a:lnTo>
                  <a:close/>
                </a:path>
                <a:path w="4377690" h="3587115">
                  <a:moveTo>
                    <a:pt x="3900906" y="3459721"/>
                  </a:moveTo>
                  <a:lnTo>
                    <a:pt x="3900233" y="3440658"/>
                  </a:lnTo>
                  <a:lnTo>
                    <a:pt x="3843083" y="3442665"/>
                  </a:lnTo>
                  <a:lnTo>
                    <a:pt x="3843744" y="3461715"/>
                  </a:lnTo>
                  <a:lnTo>
                    <a:pt x="3900906" y="3459721"/>
                  </a:lnTo>
                  <a:close/>
                </a:path>
                <a:path w="4377690" h="3587115">
                  <a:moveTo>
                    <a:pt x="3908260" y="25692"/>
                  </a:moveTo>
                  <a:lnTo>
                    <a:pt x="3907586" y="6629"/>
                  </a:lnTo>
                  <a:lnTo>
                    <a:pt x="3850424" y="8636"/>
                  </a:lnTo>
                  <a:lnTo>
                    <a:pt x="3851097" y="27686"/>
                  </a:lnTo>
                  <a:lnTo>
                    <a:pt x="3908260" y="25692"/>
                  </a:lnTo>
                  <a:close/>
                </a:path>
                <a:path w="4377690" h="3587115">
                  <a:moveTo>
                    <a:pt x="3995864" y="3456394"/>
                  </a:moveTo>
                  <a:lnTo>
                    <a:pt x="3995204" y="3437344"/>
                  </a:lnTo>
                  <a:lnTo>
                    <a:pt x="3938041" y="3439337"/>
                  </a:lnTo>
                  <a:lnTo>
                    <a:pt x="3938714" y="3458400"/>
                  </a:lnTo>
                  <a:lnTo>
                    <a:pt x="3995864" y="3456394"/>
                  </a:lnTo>
                  <a:close/>
                </a:path>
                <a:path w="4377690" h="3587115">
                  <a:moveTo>
                    <a:pt x="4003217" y="22377"/>
                  </a:moveTo>
                  <a:lnTo>
                    <a:pt x="4002557" y="3314"/>
                  </a:lnTo>
                  <a:lnTo>
                    <a:pt x="3945394" y="5321"/>
                  </a:lnTo>
                  <a:lnTo>
                    <a:pt x="3946067" y="24371"/>
                  </a:lnTo>
                  <a:lnTo>
                    <a:pt x="4003217" y="22377"/>
                  </a:lnTo>
                  <a:close/>
                </a:path>
                <a:path w="4377690" h="3587115">
                  <a:moveTo>
                    <a:pt x="4090835" y="3453079"/>
                  </a:moveTo>
                  <a:lnTo>
                    <a:pt x="4090174" y="3434029"/>
                  </a:lnTo>
                  <a:lnTo>
                    <a:pt x="4033012" y="3436023"/>
                  </a:lnTo>
                  <a:lnTo>
                    <a:pt x="4033672" y="3455085"/>
                  </a:lnTo>
                  <a:lnTo>
                    <a:pt x="4090835" y="3453079"/>
                  </a:lnTo>
                  <a:close/>
                </a:path>
                <a:path w="4377690" h="3587115">
                  <a:moveTo>
                    <a:pt x="4098188" y="19050"/>
                  </a:moveTo>
                  <a:lnTo>
                    <a:pt x="4097528" y="0"/>
                  </a:lnTo>
                  <a:lnTo>
                    <a:pt x="4040365" y="1993"/>
                  </a:lnTo>
                  <a:lnTo>
                    <a:pt x="4041025" y="21056"/>
                  </a:lnTo>
                  <a:lnTo>
                    <a:pt x="4098188" y="19050"/>
                  </a:lnTo>
                  <a:close/>
                </a:path>
                <a:path w="4377690" h="3587115">
                  <a:moveTo>
                    <a:pt x="4185805" y="3449764"/>
                  </a:moveTo>
                  <a:lnTo>
                    <a:pt x="4185132" y="3430714"/>
                  </a:lnTo>
                  <a:lnTo>
                    <a:pt x="4127982" y="3432708"/>
                  </a:lnTo>
                  <a:lnTo>
                    <a:pt x="4128643" y="3451758"/>
                  </a:lnTo>
                  <a:lnTo>
                    <a:pt x="4185805" y="3449764"/>
                  </a:lnTo>
                  <a:close/>
                </a:path>
                <a:path w="4377690" h="3587115">
                  <a:moveTo>
                    <a:pt x="4194213" y="21628"/>
                  </a:moveTo>
                  <a:lnTo>
                    <a:pt x="4188777" y="18630"/>
                  </a:lnTo>
                  <a:lnTo>
                    <a:pt x="4182364" y="15074"/>
                  </a:lnTo>
                  <a:lnTo>
                    <a:pt x="4168546" y="9144"/>
                  </a:lnTo>
                  <a:lnTo>
                    <a:pt x="4154208" y="4559"/>
                  </a:lnTo>
                  <a:lnTo>
                    <a:pt x="4139654" y="1435"/>
                  </a:lnTo>
                  <a:lnTo>
                    <a:pt x="4136288" y="1054"/>
                  </a:lnTo>
                  <a:lnTo>
                    <a:pt x="4136212" y="1549"/>
                  </a:lnTo>
                  <a:lnTo>
                    <a:pt x="4133824" y="18630"/>
                  </a:lnTo>
                  <a:lnTo>
                    <a:pt x="4133646" y="19926"/>
                  </a:lnTo>
                  <a:lnTo>
                    <a:pt x="4136580" y="20256"/>
                  </a:lnTo>
                  <a:lnTo>
                    <a:pt x="4149331" y="22987"/>
                  </a:lnTo>
                  <a:lnTo>
                    <a:pt x="4161866" y="27000"/>
                  </a:lnTo>
                  <a:lnTo>
                    <a:pt x="4173956" y="32194"/>
                  </a:lnTo>
                  <a:lnTo>
                    <a:pt x="4184319" y="37922"/>
                  </a:lnTo>
                  <a:lnTo>
                    <a:pt x="4194213" y="21628"/>
                  </a:lnTo>
                  <a:close/>
                </a:path>
                <a:path w="4377690" h="3587115">
                  <a:moveTo>
                    <a:pt x="4258208" y="99517"/>
                  </a:moveTo>
                  <a:lnTo>
                    <a:pt x="4238930" y="62877"/>
                  </a:lnTo>
                  <a:lnTo>
                    <a:pt x="4225963" y="47459"/>
                  </a:lnTo>
                  <a:lnTo>
                    <a:pt x="4212120" y="60528"/>
                  </a:lnTo>
                  <a:lnTo>
                    <a:pt x="4215320" y="63830"/>
                  </a:lnTo>
                  <a:lnTo>
                    <a:pt x="4223461" y="74015"/>
                  </a:lnTo>
                  <a:lnTo>
                    <a:pt x="4230535" y="84963"/>
                  </a:lnTo>
                  <a:lnTo>
                    <a:pt x="4236567" y="96659"/>
                  </a:lnTo>
                  <a:lnTo>
                    <a:pt x="4240327" y="106070"/>
                  </a:lnTo>
                  <a:lnTo>
                    <a:pt x="4258208" y="99517"/>
                  </a:lnTo>
                  <a:close/>
                </a:path>
                <a:path w="4377690" h="3587115">
                  <a:moveTo>
                    <a:pt x="4269283" y="196278"/>
                  </a:moveTo>
                  <a:lnTo>
                    <a:pt x="4267555" y="146672"/>
                  </a:lnTo>
                  <a:lnTo>
                    <a:pt x="4266920" y="139014"/>
                  </a:lnTo>
                  <a:lnTo>
                    <a:pt x="4247947" y="140639"/>
                  </a:lnTo>
                  <a:lnTo>
                    <a:pt x="4248505" y="147345"/>
                  </a:lnTo>
                  <a:lnTo>
                    <a:pt x="4250233" y="196938"/>
                  </a:lnTo>
                  <a:lnTo>
                    <a:pt x="4269283" y="196278"/>
                  </a:lnTo>
                  <a:close/>
                </a:path>
                <a:path w="4377690" h="3587115">
                  <a:moveTo>
                    <a:pt x="4272597" y="291236"/>
                  </a:moveTo>
                  <a:lnTo>
                    <a:pt x="4270603" y="234086"/>
                  </a:lnTo>
                  <a:lnTo>
                    <a:pt x="4251553" y="234746"/>
                  </a:lnTo>
                  <a:lnTo>
                    <a:pt x="4253547" y="291909"/>
                  </a:lnTo>
                  <a:lnTo>
                    <a:pt x="4272597" y="291236"/>
                  </a:lnTo>
                  <a:close/>
                </a:path>
                <a:path w="4377690" h="3587115">
                  <a:moveTo>
                    <a:pt x="4275925" y="386207"/>
                  </a:moveTo>
                  <a:lnTo>
                    <a:pt x="4273918" y="329044"/>
                  </a:lnTo>
                  <a:lnTo>
                    <a:pt x="4254868" y="329717"/>
                  </a:lnTo>
                  <a:lnTo>
                    <a:pt x="4256862" y="386880"/>
                  </a:lnTo>
                  <a:lnTo>
                    <a:pt x="4275925" y="386207"/>
                  </a:lnTo>
                  <a:close/>
                </a:path>
                <a:path w="4377690" h="3587115">
                  <a:moveTo>
                    <a:pt x="4279239" y="481177"/>
                  </a:moveTo>
                  <a:lnTo>
                    <a:pt x="4277245" y="424014"/>
                  </a:lnTo>
                  <a:lnTo>
                    <a:pt x="4258183" y="424675"/>
                  </a:lnTo>
                  <a:lnTo>
                    <a:pt x="4260177" y="481838"/>
                  </a:lnTo>
                  <a:lnTo>
                    <a:pt x="4279239" y="481177"/>
                  </a:lnTo>
                  <a:close/>
                </a:path>
                <a:path w="4377690" h="3587115">
                  <a:moveTo>
                    <a:pt x="4282554" y="576148"/>
                  </a:moveTo>
                  <a:lnTo>
                    <a:pt x="4280560" y="518985"/>
                  </a:lnTo>
                  <a:lnTo>
                    <a:pt x="4261497" y="519645"/>
                  </a:lnTo>
                  <a:lnTo>
                    <a:pt x="4263504" y="576808"/>
                  </a:lnTo>
                  <a:lnTo>
                    <a:pt x="4282554" y="576148"/>
                  </a:lnTo>
                  <a:close/>
                </a:path>
                <a:path w="4377690" h="3587115">
                  <a:moveTo>
                    <a:pt x="4282770" y="3436721"/>
                  </a:moveTo>
                  <a:lnTo>
                    <a:pt x="4275544" y="3419106"/>
                  </a:lnTo>
                  <a:lnTo>
                    <a:pt x="4268025" y="3422104"/>
                  </a:lnTo>
                  <a:lnTo>
                    <a:pt x="4255503" y="3425710"/>
                  </a:lnTo>
                  <a:lnTo>
                    <a:pt x="4242689" y="3428073"/>
                  </a:lnTo>
                  <a:lnTo>
                    <a:pt x="4229570" y="3429165"/>
                  </a:lnTo>
                  <a:lnTo>
                    <a:pt x="4222940" y="3429393"/>
                  </a:lnTo>
                  <a:lnTo>
                    <a:pt x="4223613" y="3448443"/>
                  </a:lnTo>
                  <a:lnTo>
                    <a:pt x="4230230" y="3448215"/>
                  </a:lnTo>
                  <a:lnTo>
                    <a:pt x="4245229" y="3446970"/>
                  </a:lnTo>
                  <a:lnTo>
                    <a:pt x="4259872" y="3444278"/>
                  </a:lnTo>
                  <a:lnTo>
                    <a:pt x="4274185" y="3440150"/>
                  </a:lnTo>
                  <a:lnTo>
                    <a:pt x="4282770" y="3436721"/>
                  </a:lnTo>
                  <a:close/>
                </a:path>
                <a:path w="4377690" h="3587115">
                  <a:moveTo>
                    <a:pt x="4285869" y="671106"/>
                  </a:moveTo>
                  <a:lnTo>
                    <a:pt x="4283875" y="613943"/>
                  </a:lnTo>
                  <a:lnTo>
                    <a:pt x="4264825" y="614616"/>
                  </a:lnTo>
                  <a:lnTo>
                    <a:pt x="4266819" y="671779"/>
                  </a:lnTo>
                  <a:lnTo>
                    <a:pt x="4285869" y="671106"/>
                  </a:lnTo>
                  <a:close/>
                </a:path>
                <a:path w="4377690" h="3587115">
                  <a:moveTo>
                    <a:pt x="4289183" y="766076"/>
                  </a:moveTo>
                  <a:lnTo>
                    <a:pt x="4287190" y="708914"/>
                  </a:lnTo>
                  <a:lnTo>
                    <a:pt x="4268140" y="709587"/>
                  </a:lnTo>
                  <a:lnTo>
                    <a:pt x="4270133" y="766737"/>
                  </a:lnTo>
                  <a:lnTo>
                    <a:pt x="4289183" y="766076"/>
                  </a:lnTo>
                  <a:close/>
                </a:path>
                <a:path w="4377690" h="3587115">
                  <a:moveTo>
                    <a:pt x="4292498" y="861047"/>
                  </a:moveTo>
                  <a:lnTo>
                    <a:pt x="4290504" y="803884"/>
                  </a:lnTo>
                  <a:lnTo>
                    <a:pt x="4271454" y="804545"/>
                  </a:lnTo>
                  <a:lnTo>
                    <a:pt x="4273448" y="861707"/>
                  </a:lnTo>
                  <a:lnTo>
                    <a:pt x="4292498" y="861047"/>
                  </a:lnTo>
                  <a:close/>
                </a:path>
                <a:path w="4377690" h="3587115">
                  <a:moveTo>
                    <a:pt x="4295813" y="956005"/>
                  </a:moveTo>
                  <a:lnTo>
                    <a:pt x="4293819" y="898855"/>
                  </a:lnTo>
                  <a:lnTo>
                    <a:pt x="4274769" y="899515"/>
                  </a:lnTo>
                  <a:lnTo>
                    <a:pt x="4276763" y="956678"/>
                  </a:lnTo>
                  <a:lnTo>
                    <a:pt x="4295813" y="956005"/>
                  </a:lnTo>
                  <a:close/>
                </a:path>
                <a:path w="4377690" h="3587115">
                  <a:moveTo>
                    <a:pt x="4299128" y="1050975"/>
                  </a:moveTo>
                  <a:lnTo>
                    <a:pt x="4297134" y="993813"/>
                  </a:lnTo>
                  <a:lnTo>
                    <a:pt x="4278084" y="994486"/>
                  </a:lnTo>
                  <a:lnTo>
                    <a:pt x="4280078" y="1051636"/>
                  </a:lnTo>
                  <a:lnTo>
                    <a:pt x="4299128" y="1050975"/>
                  </a:lnTo>
                  <a:close/>
                </a:path>
                <a:path w="4377690" h="3587115">
                  <a:moveTo>
                    <a:pt x="4302455" y="1145946"/>
                  </a:moveTo>
                  <a:lnTo>
                    <a:pt x="4300448" y="1088783"/>
                  </a:lnTo>
                  <a:lnTo>
                    <a:pt x="4281398" y="1089444"/>
                  </a:lnTo>
                  <a:lnTo>
                    <a:pt x="4283392" y="1146606"/>
                  </a:lnTo>
                  <a:lnTo>
                    <a:pt x="4302455" y="1145946"/>
                  </a:lnTo>
                  <a:close/>
                </a:path>
                <a:path w="4377690" h="3587115">
                  <a:moveTo>
                    <a:pt x="4305770" y="1240904"/>
                  </a:moveTo>
                  <a:lnTo>
                    <a:pt x="4303776" y="1183754"/>
                  </a:lnTo>
                  <a:lnTo>
                    <a:pt x="4284713" y="1184414"/>
                  </a:lnTo>
                  <a:lnTo>
                    <a:pt x="4286707" y="1241577"/>
                  </a:lnTo>
                  <a:lnTo>
                    <a:pt x="4305770" y="1240904"/>
                  </a:lnTo>
                  <a:close/>
                </a:path>
                <a:path w="4377690" h="3587115">
                  <a:moveTo>
                    <a:pt x="4309084" y="1335874"/>
                  </a:moveTo>
                  <a:lnTo>
                    <a:pt x="4307090" y="1278712"/>
                  </a:lnTo>
                  <a:lnTo>
                    <a:pt x="4288028" y="1279385"/>
                  </a:lnTo>
                  <a:lnTo>
                    <a:pt x="4290034" y="1336535"/>
                  </a:lnTo>
                  <a:lnTo>
                    <a:pt x="4309084" y="1335874"/>
                  </a:lnTo>
                  <a:close/>
                </a:path>
                <a:path w="4377690" h="3587115">
                  <a:moveTo>
                    <a:pt x="4312399" y="1430845"/>
                  </a:moveTo>
                  <a:lnTo>
                    <a:pt x="4310405" y="1373682"/>
                  </a:lnTo>
                  <a:lnTo>
                    <a:pt x="4291355" y="1374343"/>
                  </a:lnTo>
                  <a:lnTo>
                    <a:pt x="4293349" y="1431505"/>
                  </a:lnTo>
                  <a:lnTo>
                    <a:pt x="4312399" y="1430845"/>
                  </a:lnTo>
                  <a:close/>
                </a:path>
                <a:path w="4377690" h="3587115">
                  <a:moveTo>
                    <a:pt x="4315714" y="1525803"/>
                  </a:moveTo>
                  <a:lnTo>
                    <a:pt x="4313720" y="1468653"/>
                  </a:lnTo>
                  <a:lnTo>
                    <a:pt x="4294670" y="1469313"/>
                  </a:lnTo>
                  <a:lnTo>
                    <a:pt x="4296664" y="1526476"/>
                  </a:lnTo>
                  <a:lnTo>
                    <a:pt x="4315714" y="1525803"/>
                  </a:lnTo>
                  <a:close/>
                </a:path>
                <a:path w="4377690" h="3587115">
                  <a:moveTo>
                    <a:pt x="4319028" y="1620774"/>
                  </a:moveTo>
                  <a:lnTo>
                    <a:pt x="4317035" y="1563611"/>
                  </a:lnTo>
                  <a:lnTo>
                    <a:pt x="4297985" y="1564284"/>
                  </a:lnTo>
                  <a:lnTo>
                    <a:pt x="4299978" y="1621447"/>
                  </a:lnTo>
                  <a:lnTo>
                    <a:pt x="4319028" y="1620774"/>
                  </a:lnTo>
                  <a:close/>
                </a:path>
                <a:path w="4377690" h="3587115">
                  <a:moveTo>
                    <a:pt x="4322343" y="1715744"/>
                  </a:moveTo>
                  <a:lnTo>
                    <a:pt x="4320349" y="1658581"/>
                  </a:lnTo>
                  <a:lnTo>
                    <a:pt x="4301299" y="1659255"/>
                  </a:lnTo>
                  <a:lnTo>
                    <a:pt x="4303293" y="1716405"/>
                  </a:lnTo>
                  <a:lnTo>
                    <a:pt x="4322343" y="1715744"/>
                  </a:lnTo>
                  <a:close/>
                </a:path>
                <a:path w="4377690" h="3587115">
                  <a:moveTo>
                    <a:pt x="4325671" y="1810715"/>
                  </a:moveTo>
                  <a:lnTo>
                    <a:pt x="4323664" y="1753552"/>
                  </a:lnTo>
                  <a:lnTo>
                    <a:pt x="4304614" y="1754212"/>
                  </a:lnTo>
                  <a:lnTo>
                    <a:pt x="4306608" y="1811375"/>
                  </a:lnTo>
                  <a:lnTo>
                    <a:pt x="4325671" y="1810715"/>
                  </a:lnTo>
                  <a:close/>
                </a:path>
                <a:path w="4377690" h="3587115">
                  <a:moveTo>
                    <a:pt x="4328985" y="1905673"/>
                  </a:moveTo>
                  <a:lnTo>
                    <a:pt x="4326979" y="1848510"/>
                  </a:lnTo>
                  <a:lnTo>
                    <a:pt x="4307929" y="1849183"/>
                  </a:lnTo>
                  <a:lnTo>
                    <a:pt x="4309923" y="1906346"/>
                  </a:lnTo>
                  <a:lnTo>
                    <a:pt x="4328985" y="1905673"/>
                  </a:lnTo>
                  <a:close/>
                </a:path>
                <a:path w="4377690" h="3587115">
                  <a:moveTo>
                    <a:pt x="4332300" y="2000643"/>
                  </a:moveTo>
                  <a:lnTo>
                    <a:pt x="4330306" y="1943481"/>
                  </a:lnTo>
                  <a:lnTo>
                    <a:pt x="4311243" y="1944154"/>
                  </a:lnTo>
                  <a:lnTo>
                    <a:pt x="4313250" y="2001304"/>
                  </a:lnTo>
                  <a:lnTo>
                    <a:pt x="4332300" y="2000643"/>
                  </a:lnTo>
                  <a:close/>
                </a:path>
                <a:path w="4377690" h="3587115">
                  <a:moveTo>
                    <a:pt x="4335615" y="2095614"/>
                  </a:moveTo>
                  <a:lnTo>
                    <a:pt x="4333621" y="2038451"/>
                  </a:lnTo>
                  <a:lnTo>
                    <a:pt x="4314558" y="2039112"/>
                  </a:lnTo>
                  <a:lnTo>
                    <a:pt x="4316565" y="2096274"/>
                  </a:lnTo>
                  <a:lnTo>
                    <a:pt x="4335615" y="2095614"/>
                  </a:lnTo>
                  <a:close/>
                </a:path>
                <a:path w="4377690" h="3587115">
                  <a:moveTo>
                    <a:pt x="4338929" y="2190572"/>
                  </a:moveTo>
                  <a:lnTo>
                    <a:pt x="4336935" y="2133422"/>
                  </a:lnTo>
                  <a:lnTo>
                    <a:pt x="4317885" y="2134082"/>
                  </a:lnTo>
                  <a:lnTo>
                    <a:pt x="4319879" y="2191245"/>
                  </a:lnTo>
                  <a:lnTo>
                    <a:pt x="4338929" y="2190572"/>
                  </a:lnTo>
                  <a:close/>
                </a:path>
                <a:path w="4377690" h="3587115">
                  <a:moveTo>
                    <a:pt x="4342244" y="2285542"/>
                  </a:moveTo>
                  <a:lnTo>
                    <a:pt x="4340250" y="2228380"/>
                  </a:lnTo>
                  <a:lnTo>
                    <a:pt x="4321200" y="2229053"/>
                  </a:lnTo>
                  <a:lnTo>
                    <a:pt x="4323194" y="2286203"/>
                  </a:lnTo>
                  <a:lnTo>
                    <a:pt x="4342244" y="2285542"/>
                  </a:lnTo>
                  <a:close/>
                </a:path>
                <a:path w="4377690" h="3587115">
                  <a:moveTo>
                    <a:pt x="4345559" y="2380513"/>
                  </a:moveTo>
                  <a:lnTo>
                    <a:pt x="4343565" y="2323350"/>
                  </a:lnTo>
                  <a:lnTo>
                    <a:pt x="4324515" y="2324011"/>
                  </a:lnTo>
                  <a:lnTo>
                    <a:pt x="4326509" y="2381173"/>
                  </a:lnTo>
                  <a:lnTo>
                    <a:pt x="4345559" y="2380513"/>
                  </a:lnTo>
                  <a:close/>
                </a:path>
                <a:path w="4377690" h="3587115">
                  <a:moveTo>
                    <a:pt x="4348873" y="2475471"/>
                  </a:moveTo>
                  <a:lnTo>
                    <a:pt x="4346880" y="2418321"/>
                  </a:lnTo>
                  <a:lnTo>
                    <a:pt x="4327830" y="2418981"/>
                  </a:lnTo>
                  <a:lnTo>
                    <a:pt x="4329823" y="2476144"/>
                  </a:lnTo>
                  <a:lnTo>
                    <a:pt x="4348873" y="2475471"/>
                  </a:lnTo>
                  <a:close/>
                </a:path>
                <a:path w="4377690" h="3587115">
                  <a:moveTo>
                    <a:pt x="4352201" y="2570442"/>
                  </a:moveTo>
                  <a:lnTo>
                    <a:pt x="4350194" y="2513279"/>
                  </a:lnTo>
                  <a:lnTo>
                    <a:pt x="4331144" y="2513952"/>
                  </a:lnTo>
                  <a:lnTo>
                    <a:pt x="4333138" y="2571115"/>
                  </a:lnTo>
                  <a:lnTo>
                    <a:pt x="4352201" y="2570442"/>
                  </a:lnTo>
                  <a:close/>
                </a:path>
                <a:path w="4377690" h="3587115">
                  <a:moveTo>
                    <a:pt x="4355516" y="2665412"/>
                  </a:moveTo>
                  <a:lnTo>
                    <a:pt x="4353509" y="2608249"/>
                  </a:lnTo>
                  <a:lnTo>
                    <a:pt x="4334459" y="2608910"/>
                  </a:lnTo>
                  <a:lnTo>
                    <a:pt x="4336453" y="2666073"/>
                  </a:lnTo>
                  <a:lnTo>
                    <a:pt x="4355516" y="2665412"/>
                  </a:lnTo>
                  <a:close/>
                </a:path>
                <a:path w="4377690" h="3587115">
                  <a:moveTo>
                    <a:pt x="4357979" y="3370008"/>
                  </a:moveTo>
                  <a:lnTo>
                    <a:pt x="4341342" y="3360724"/>
                  </a:lnTo>
                  <a:lnTo>
                    <a:pt x="4338421" y="3366033"/>
                  </a:lnTo>
                  <a:lnTo>
                    <a:pt x="4331017" y="3376752"/>
                  </a:lnTo>
                  <a:lnTo>
                    <a:pt x="4330903" y="3376892"/>
                  </a:lnTo>
                  <a:lnTo>
                    <a:pt x="4322521" y="3386810"/>
                  </a:lnTo>
                  <a:lnTo>
                    <a:pt x="4313085" y="3395992"/>
                  </a:lnTo>
                  <a:lnTo>
                    <a:pt x="4306151" y="3401517"/>
                  </a:lnTo>
                  <a:lnTo>
                    <a:pt x="4317746" y="3416630"/>
                  </a:lnTo>
                  <a:lnTo>
                    <a:pt x="4346168" y="3388322"/>
                  </a:lnTo>
                  <a:lnTo>
                    <a:pt x="4354703" y="3375926"/>
                  </a:lnTo>
                  <a:lnTo>
                    <a:pt x="4357979" y="3370008"/>
                  </a:lnTo>
                  <a:close/>
                </a:path>
                <a:path w="4377690" h="3587115">
                  <a:moveTo>
                    <a:pt x="4358830" y="2760383"/>
                  </a:moveTo>
                  <a:lnTo>
                    <a:pt x="4356836" y="2703220"/>
                  </a:lnTo>
                  <a:lnTo>
                    <a:pt x="4337774" y="2703880"/>
                  </a:lnTo>
                  <a:lnTo>
                    <a:pt x="4339780" y="2761043"/>
                  </a:lnTo>
                  <a:lnTo>
                    <a:pt x="4358830" y="2760383"/>
                  </a:lnTo>
                  <a:close/>
                </a:path>
                <a:path w="4377690" h="3587115">
                  <a:moveTo>
                    <a:pt x="4362145" y="2855341"/>
                  </a:moveTo>
                  <a:lnTo>
                    <a:pt x="4360151" y="2798178"/>
                  </a:lnTo>
                  <a:lnTo>
                    <a:pt x="4341088" y="2798851"/>
                  </a:lnTo>
                  <a:lnTo>
                    <a:pt x="4343095" y="2856014"/>
                  </a:lnTo>
                  <a:lnTo>
                    <a:pt x="4362145" y="2855341"/>
                  </a:lnTo>
                  <a:close/>
                </a:path>
                <a:path w="4377690" h="3587115">
                  <a:moveTo>
                    <a:pt x="4365460" y="2950311"/>
                  </a:moveTo>
                  <a:lnTo>
                    <a:pt x="4363466" y="2893149"/>
                  </a:lnTo>
                  <a:lnTo>
                    <a:pt x="4344416" y="2893822"/>
                  </a:lnTo>
                  <a:lnTo>
                    <a:pt x="4346410" y="2950972"/>
                  </a:lnTo>
                  <a:lnTo>
                    <a:pt x="4365460" y="2950311"/>
                  </a:lnTo>
                  <a:close/>
                </a:path>
                <a:path w="4377690" h="3587115">
                  <a:moveTo>
                    <a:pt x="4368774" y="3045282"/>
                  </a:moveTo>
                  <a:lnTo>
                    <a:pt x="4366780" y="2988119"/>
                  </a:lnTo>
                  <a:lnTo>
                    <a:pt x="4347730" y="2988780"/>
                  </a:lnTo>
                  <a:lnTo>
                    <a:pt x="4349724" y="3045942"/>
                  </a:lnTo>
                  <a:lnTo>
                    <a:pt x="4368774" y="3045282"/>
                  </a:lnTo>
                  <a:close/>
                </a:path>
                <a:path w="4377690" h="3587115">
                  <a:moveTo>
                    <a:pt x="4372089" y="3140240"/>
                  </a:moveTo>
                  <a:lnTo>
                    <a:pt x="4370095" y="3083090"/>
                  </a:lnTo>
                  <a:lnTo>
                    <a:pt x="4351045" y="3083750"/>
                  </a:lnTo>
                  <a:lnTo>
                    <a:pt x="4353039" y="3140913"/>
                  </a:lnTo>
                  <a:lnTo>
                    <a:pt x="4372089" y="3140240"/>
                  </a:lnTo>
                  <a:close/>
                </a:path>
                <a:path w="4377690" h="3587115">
                  <a:moveTo>
                    <a:pt x="4375404" y="3235210"/>
                  </a:moveTo>
                  <a:lnTo>
                    <a:pt x="4373410" y="3178048"/>
                  </a:lnTo>
                  <a:lnTo>
                    <a:pt x="4354360" y="3178721"/>
                  </a:lnTo>
                  <a:lnTo>
                    <a:pt x="4356354" y="3235871"/>
                  </a:lnTo>
                  <a:lnTo>
                    <a:pt x="4375404" y="3235210"/>
                  </a:lnTo>
                  <a:close/>
                </a:path>
                <a:path w="4377690" h="3587115">
                  <a:moveTo>
                    <a:pt x="4377334" y="3290468"/>
                  </a:moveTo>
                  <a:lnTo>
                    <a:pt x="4376725" y="3273018"/>
                  </a:lnTo>
                  <a:lnTo>
                    <a:pt x="4357675" y="3273679"/>
                  </a:lnTo>
                  <a:lnTo>
                    <a:pt x="4358284" y="3291128"/>
                  </a:lnTo>
                  <a:lnTo>
                    <a:pt x="4358106" y="3304286"/>
                  </a:lnTo>
                  <a:lnTo>
                    <a:pt x="4356659" y="3317240"/>
                  </a:lnTo>
                  <a:lnTo>
                    <a:pt x="4354449" y="3327565"/>
                  </a:lnTo>
                  <a:lnTo>
                    <a:pt x="4372953" y="3332111"/>
                  </a:lnTo>
                  <a:lnTo>
                    <a:pt x="4375480" y="3320313"/>
                  </a:lnTo>
                  <a:lnTo>
                    <a:pt x="4377144" y="3305505"/>
                  </a:lnTo>
                  <a:lnTo>
                    <a:pt x="4377156" y="3303625"/>
                  </a:lnTo>
                  <a:lnTo>
                    <a:pt x="4377334" y="3290468"/>
                  </a:lnTo>
                  <a:close/>
                </a:path>
              </a:pathLst>
            </a:custGeom>
            <a:solidFill>
              <a:srgbClr val="D0D5D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3">
              <a:extLst>
                <a:ext uri="{FF2B5EF4-FFF2-40B4-BE49-F238E27FC236}">
                  <a16:creationId xmlns:a16="http://schemas.microsoft.com/office/drawing/2014/main" id="{E42CAD70-5088-4DFD-BDAF-8B487451DEDF}"/>
                </a:ext>
              </a:extLst>
            </p:cNvPr>
            <p:cNvSpPr/>
            <p:nvPr/>
          </p:nvSpPr>
          <p:spPr>
            <a:xfrm>
              <a:off x="7168396" y="3050381"/>
              <a:ext cx="4271010" cy="3432175"/>
            </a:xfrm>
            <a:custGeom>
              <a:avLst/>
              <a:gdLst/>
              <a:ahLst/>
              <a:cxnLst/>
              <a:rect l="l" t="t" r="r" b="b"/>
              <a:pathLst>
                <a:path w="4271009" h="3432175">
                  <a:moveTo>
                    <a:pt x="4163655" y="3431679"/>
                  </a:moveTo>
                  <a:lnTo>
                    <a:pt x="106878" y="3431679"/>
                  </a:lnTo>
                  <a:lnTo>
                    <a:pt x="99439" y="3430946"/>
                  </a:lnTo>
                  <a:lnTo>
                    <a:pt x="57083" y="3416573"/>
                  </a:lnTo>
                  <a:lnTo>
                    <a:pt x="23450" y="3387085"/>
                  </a:lnTo>
                  <a:lnTo>
                    <a:pt x="3663" y="3346972"/>
                  </a:lnTo>
                  <a:lnTo>
                    <a:pt x="0" y="3324800"/>
                  </a:lnTo>
                  <a:lnTo>
                    <a:pt x="0" y="3317289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163655" y="0"/>
                  </a:lnTo>
                  <a:lnTo>
                    <a:pt x="4206858" y="11581"/>
                  </a:lnTo>
                  <a:lnTo>
                    <a:pt x="4242340" y="38814"/>
                  </a:lnTo>
                  <a:lnTo>
                    <a:pt x="4264700" y="77553"/>
                  </a:lnTo>
                  <a:lnTo>
                    <a:pt x="4270533" y="106878"/>
                  </a:lnTo>
                  <a:lnTo>
                    <a:pt x="4270533" y="3324800"/>
                  </a:lnTo>
                  <a:lnTo>
                    <a:pt x="4258951" y="3368003"/>
                  </a:lnTo>
                  <a:lnTo>
                    <a:pt x="4231718" y="3403485"/>
                  </a:lnTo>
                  <a:lnTo>
                    <a:pt x="4192979" y="3425845"/>
                  </a:lnTo>
                  <a:lnTo>
                    <a:pt x="4171094" y="3430946"/>
                  </a:lnTo>
                  <a:lnTo>
                    <a:pt x="4163655" y="34316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4">
              <a:extLst>
                <a:ext uri="{FF2B5EF4-FFF2-40B4-BE49-F238E27FC236}">
                  <a16:creationId xmlns:a16="http://schemas.microsoft.com/office/drawing/2014/main" id="{9A256F70-7AC5-42E3-8589-A339CF74A16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44655" y="3126641"/>
              <a:ext cx="4118015" cy="3279160"/>
            </a:xfrm>
            <a:prstGeom prst="rect">
              <a:avLst/>
            </a:prstGeom>
          </p:spPr>
        </p:pic>
        <p:pic>
          <p:nvPicPr>
            <p:cNvPr id="24" name="object 25">
              <a:extLst>
                <a:ext uri="{FF2B5EF4-FFF2-40B4-BE49-F238E27FC236}">
                  <a16:creationId xmlns:a16="http://schemas.microsoft.com/office/drawing/2014/main" id="{103D6DFA-A348-4835-90C1-F461FC4A754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20915" y="6100762"/>
              <a:ext cx="1210620" cy="228778"/>
            </a:xfrm>
            <a:prstGeom prst="rect">
              <a:avLst/>
            </a:prstGeom>
          </p:spPr>
        </p:pic>
        <p:pic>
          <p:nvPicPr>
            <p:cNvPr id="25" name="object 26">
              <a:extLst>
                <a:ext uri="{FF2B5EF4-FFF2-40B4-BE49-F238E27FC236}">
                  <a16:creationId xmlns:a16="http://schemas.microsoft.com/office/drawing/2014/main" id="{D7DF7A12-B508-445C-A0FD-84303426855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35304" y="6157957"/>
              <a:ext cx="133454" cy="114389"/>
            </a:xfrm>
            <a:prstGeom prst="rect">
              <a:avLst/>
            </a:prstGeom>
          </p:spPr>
        </p:pic>
      </p:grpSp>
      <p:grpSp>
        <p:nvGrpSpPr>
          <p:cNvPr id="26" name="object 27">
            <a:extLst>
              <a:ext uri="{FF2B5EF4-FFF2-40B4-BE49-F238E27FC236}">
                <a16:creationId xmlns:a16="http://schemas.microsoft.com/office/drawing/2014/main" id="{C949E0C2-589D-4C21-BFFF-A8C525E965D2}"/>
              </a:ext>
            </a:extLst>
          </p:cNvPr>
          <p:cNvGrpSpPr/>
          <p:nvPr/>
        </p:nvGrpSpPr>
        <p:grpSpPr>
          <a:xfrm>
            <a:off x="522043" y="1184674"/>
            <a:ext cx="8007668" cy="1022509"/>
            <a:chOff x="762595" y="1448931"/>
            <a:chExt cx="10676890" cy="1363345"/>
          </a:xfrm>
        </p:grpSpPr>
        <p:sp>
          <p:nvSpPr>
            <p:cNvPr id="27" name="object 28">
              <a:extLst>
                <a:ext uri="{FF2B5EF4-FFF2-40B4-BE49-F238E27FC236}">
                  <a16:creationId xmlns:a16="http://schemas.microsoft.com/office/drawing/2014/main" id="{DB720B96-ECEE-461B-867F-80FC5B56D930}"/>
                </a:ext>
              </a:extLst>
            </p:cNvPr>
            <p:cNvSpPr/>
            <p:nvPr/>
          </p:nvSpPr>
          <p:spPr>
            <a:xfrm>
              <a:off x="800725" y="1448931"/>
              <a:ext cx="10638790" cy="1363345"/>
            </a:xfrm>
            <a:custGeom>
              <a:avLst/>
              <a:gdLst/>
              <a:ahLst/>
              <a:cxnLst/>
              <a:rect l="l" t="t" r="r" b="b"/>
              <a:pathLst>
                <a:path w="10638790" h="1363345">
                  <a:moveTo>
                    <a:pt x="10531325" y="1363139"/>
                  </a:moveTo>
                  <a:lnTo>
                    <a:pt x="71252" y="1363139"/>
                  </a:lnTo>
                  <a:lnTo>
                    <a:pt x="66293" y="1362406"/>
                  </a:lnTo>
                  <a:lnTo>
                    <a:pt x="29728" y="1339688"/>
                  </a:lnTo>
                  <a:lnTo>
                    <a:pt x="10070" y="1306055"/>
                  </a:lnTo>
                  <a:lnTo>
                    <a:pt x="488" y="1263699"/>
                  </a:lnTo>
                  <a:lnTo>
                    <a:pt x="0" y="1256260"/>
                  </a:lnTo>
                  <a:lnTo>
                    <a:pt x="0" y="1248749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10531325" y="0"/>
                  </a:lnTo>
                  <a:lnTo>
                    <a:pt x="10574527" y="11581"/>
                  </a:lnTo>
                  <a:lnTo>
                    <a:pt x="10610011" y="38814"/>
                  </a:lnTo>
                  <a:lnTo>
                    <a:pt x="10632370" y="77553"/>
                  </a:lnTo>
                  <a:lnTo>
                    <a:pt x="10638205" y="106878"/>
                  </a:lnTo>
                  <a:lnTo>
                    <a:pt x="10638205" y="1256260"/>
                  </a:lnTo>
                  <a:lnTo>
                    <a:pt x="10626621" y="1299463"/>
                  </a:lnTo>
                  <a:lnTo>
                    <a:pt x="10599388" y="1334946"/>
                  </a:lnTo>
                  <a:lnTo>
                    <a:pt x="10560650" y="1357306"/>
                  </a:lnTo>
                  <a:lnTo>
                    <a:pt x="10538764" y="1362406"/>
                  </a:lnTo>
                  <a:lnTo>
                    <a:pt x="10531325" y="1363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9">
              <a:extLst>
                <a:ext uri="{FF2B5EF4-FFF2-40B4-BE49-F238E27FC236}">
                  <a16:creationId xmlns:a16="http://schemas.microsoft.com/office/drawing/2014/main" id="{99454B6B-FE17-4C54-9CD2-89C5EEE4703E}"/>
                </a:ext>
              </a:extLst>
            </p:cNvPr>
            <p:cNvSpPr/>
            <p:nvPr/>
          </p:nvSpPr>
          <p:spPr>
            <a:xfrm>
              <a:off x="762595" y="1449196"/>
              <a:ext cx="109220" cy="1362710"/>
            </a:xfrm>
            <a:custGeom>
              <a:avLst/>
              <a:gdLst/>
              <a:ahLst/>
              <a:cxnLst/>
              <a:rect l="l" t="t" r="r" b="b"/>
              <a:pathLst>
                <a:path w="109219" h="1362710">
                  <a:moveTo>
                    <a:pt x="108888" y="1362607"/>
                  </a:moveTo>
                  <a:lnTo>
                    <a:pt x="70614" y="1354165"/>
                  </a:lnTo>
                  <a:lnTo>
                    <a:pt x="33503" y="1329369"/>
                  </a:lnTo>
                  <a:lnTo>
                    <a:pt x="8707" y="1292258"/>
                  </a:lnTo>
                  <a:lnTo>
                    <a:pt x="0" y="1248484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248484"/>
                  </a:lnTo>
                  <a:lnTo>
                    <a:pt x="79161" y="1292258"/>
                  </a:lnTo>
                  <a:lnTo>
                    <a:pt x="90211" y="1336952"/>
                  </a:lnTo>
                  <a:lnTo>
                    <a:pt x="104469" y="1359970"/>
                  </a:lnTo>
                  <a:lnTo>
                    <a:pt x="108888" y="1362607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30">
              <a:extLst>
                <a:ext uri="{FF2B5EF4-FFF2-40B4-BE49-F238E27FC236}">
                  <a16:creationId xmlns:a16="http://schemas.microsoft.com/office/drawing/2014/main" id="{AAB858A2-1540-4FE6-90CC-049DF89DD09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67633" y="1715839"/>
              <a:ext cx="200181" cy="305038"/>
            </a:xfrm>
            <a:prstGeom prst="rect">
              <a:avLst/>
            </a:prstGeom>
          </p:spPr>
        </p:pic>
      </p:grpSp>
      <p:sp>
        <p:nvSpPr>
          <p:cNvPr id="30" name="object 31">
            <a:extLst>
              <a:ext uri="{FF2B5EF4-FFF2-40B4-BE49-F238E27FC236}">
                <a16:creationId xmlns:a16="http://schemas.microsoft.com/office/drawing/2014/main" id="{212CFBF9-2E59-49BA-87B7-2E7E092857C6}"/>
              </a:ext>
            </a:extLst>
          </p:cNvPr>
          <p:cNvSpPr txBox="1"/>
          <p:nvPr/>
        </p:nvSpPr>
        <p:spPr>
          <a:xfrm>
            <a:off x="1005822" y="1353881"/>
            <a:ext cx="7361396" cy="58952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项目分解结构 (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Work</a:t>
            </a:r>
            <a:r>
              <a:rPr sz="1050" b="1" kern="0" spc="-41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Breakdown</a:t>
            </a:r>
            <a:r>
              <a:rPr sz="1050" b="1" kern="0" spc="-41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Structure)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71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WBS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 是将复杂的项目逐步分解为更小、更易于管理的组成部分的过程。它通过树状结构或清单形式，将项目目标细化至可执行的工作包层次，是项目管理中的基础性工具。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18789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CN" dirty="0"/>
              <a:t>WBS</a:t>
            </a:r>
            <a:r>
              <a:rPr lang="zh-CN" altLang="en-US" dirty="0"/>
              <a:t>的结构构建规则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项目任务清单与里程碑设定</a:t>
            </a:r>
          </a:p>
        </p:txBody>
      </p:sp>
      <p:grpSp>
        <p:nvGrpSpPr>
          <p:cNvPr id="22" name="object 4">
            <a:extLst>
              <a:ext uri="{FF2B5EF4-FFF2-40B4-BE49-F238E27FC236}">
                <a16:creationId xmlns:a16="http://schemas.microsoft.com/office/drawing/2014/main" id="{F2936690-C6A9-4804-AB0A-8508C2BD598C}"/>
              </a:ext>
            </a:extLst>
          </p:cNvPr>
          <p:cNvGrpSpPr/>
          <p:nvPr/>
        </p:nvGrpSpPr>
        <p:grpSpPr>
          <a:xfrm>
            <a:off x="501255" y="1345031"/>
            <a:ext cx="3137059" cy="3144203"/>
            <a:chOff x="668339" y="1793375"/>
            <a:chExt cx="4182745" cy="4192270"/>
          </a:xfrm>
        </p:grpSpPr>
        <p:sp>
          <p:nvSpPr>
            <p:cNvPr id="23" name="object 5">
              <a:extLst>
                <a:ext uri="{FF2B5EF4-FFF2-40B4-BE49-F238E27FC236}">
                  <a16:creationId xmlns:a16="http://schemas.microsoft.com/office/drawing/2014/main" id="{F579D312-F6CE-40B8-9E62-4A360CECE542}"/>
                </a:ext>
              </a:extLst>
            </p:cNvPr>
            <p:cNvSpPr/>
            <p:nvPr/>
          </p:nvSpPr>
          <p:spPr>
            <a:xfrm>
              <a:off x="668339" y="1793469"/>
              <a:ext cx="4182745" cy="4191635"/>
            </a:xfrm>
            <a:custGeom>
              <a:avLst/>
              <a:gdLst/>
              <a:ahLst/>
              <a:cxnLst/>
              <a:rect l="l" t="t" r="r" b="b"/>
              <a:pathLst>
                <a:path w="4182745" h="4191635">
                  <a:moveTo>
                    <a:pt x="4038069" y="3998347"/>
                  </a:moveTo>
                  <a:lnTo>
                    <a:pt x="354070" y="4191418"/>
                  </a:lnTo>
                  <a:lnTo>
                    <a:pt x="346578" y="4191627"/>
                  </a:lnTo>
                  <a:lnTo>
                    <a:pt x="339103" y="4191468"/>
                  </a:lnTo>
                  <a:lnTo>
                    <a:pt x="295176" y="4182878"/>
                  </a:lnTo>
                  <a:lnTo>
                    <a:pt x="255633" y="4161910"/>
                  </a:lnTo>
                  <a:lnTo>
                    <a:pt x="223881" y="4130363"/>
                  </a:lnTo>
                  <a:lnTo>
                    <a:pt x="202652" y="4090960"/>
                  </a:lnTo>
                  <a:lnTo>
                    <a:pt x="193778" y="4047090"/>
                  </a:lnTo>
                  <a:lnTo>
                    <a:pt x="209" y="353571"/>
                  </a:lnTo>
                  <a:lnTo>
                    <a:pt x="0" y="346079"/>
                  </a:lnTo>
                  <a:lnTo>
                    <a:pt x="158" y="338604"/>
                  </a:lnTo>
                  <a:lnTo>
                    <a:pt x="8748" y="294677"/>
                  </a:lnTo>
                  <a:lnTo>
                    <a:pt x="29716" y="255134"/>
                  </a:lnTo>
                  <a:lnTo>
                    <a:pt x="61263" y="223383"/>
                  </a:lnTo>
                  <a:lnTo>
                    <a:pt x="100666" y="202153"/>
                  </a:lnTo>
                  <a:lnTo>
                    <a:pt x="144537" y="193279"/>
                  </a:lnTo>
                  <a:lnTo>
                    <a:pt x="3828536" y="209"/>
                  </a:lnTo>
                  <a:lnTo>
                    <a:pt x="3836028" y="0"/>
                  </a:lnTo>
                  <a:lnTo>
                    <a:pt x="3843503" y="158"/>
                  </a:lnTo>
                  <a:lnTo>
                    <a:pt x="3887430" y="8748"/>
                  </a:lnTo>
                  <a:lnTo>
                    <a:pt x="3926973" y="29716"/>
                  </a:lnTo>
                  <a:lnTo>
                    <a:pt x="3958724" y="61263"/>
                  </a:lnTo>
                  <a:lnTo>
                    <a:pt x="3979953" y="100666"/>
                  </a:lnTo>
                  <a:lnTo>
                    <a:pt x="3988828" y="144537"/>
                  </a:lnTo>
                  <a:lnTo>
                    <a:pt x="4182397" y="3838055"/>
                  </a:lnTo>
                  <a:lnTo>
                    <a:pt x="4182606" y="3845547"/>
                  </a:lnTo>
                  <a:lnTo>
                    <a:pt x="4182448" y="3853023"/>
                  </a:lnTo>
                  <a:lnTo>
                    <a:pt x="4173857" y="3896949"/>
                  </a:lnTo>
                  <a:lnTo>
                    <a:pt x="4152889" y="3936492"/>
                  </a:lnTo>
                  <a:lnTo>
                    <a:pt x="4121343" y="3968244"/>
                  </a:lnTo>
                  <a:lnTo>
                    <a:pt x="4081939" y="3989473"/>
                  </a:lnTo>
                  <a:lnTo>
                    <a:pt x="4038069" y="3998347"/>
                  </a:lnTo>
                  <a:close/>
                </a:path>
              </a:pathLst>
            </a:custGeom>
            <a:solidFill>
              <a:srgbClr val="2DD4B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object 6">
              <a:extLst>
                <a:ext uri="{FF2B5EF4-FFF2-40B4-BE49-F238E27FC236}">
                  <a16:creationId xmlns:a16="http://schemas.microsoft.com/office/drawing/2014/main" id="{8F181242-2786-4957-AD4B-947B5BF95F2F}"/>
                </a:ext>
              </a:extLst>
            </p:cNvPr>
            <p:cNvSpPr/>
            <p:nvPr/>
          </p:nvSpPr>
          <p:spPr>
            <a:xfrm>
              <a:off x="677872" y="1802908"/>
              <a:ext cx="4163695" cy="4172585"/>
            </a:xfrm>
            <a:custGeom>
              <a:avLst/>
              <a:gdLst/>
              <a:ahLst/>
              <a:cxnLst/>
              <a:rect l="l" t="t" r="r" b="b"/>
              <a:pathLst>
                <a:path w="4163695" h="4172585">
                  <a:moveTo>
                    <a:pt x="196" y="3829022"/>
                  </a:moveTo>
                  <a:lnTo>
                    <a:pt x="193765" y="135503"/>
                  </a:lnTo>
                  <a:lnTo>
                    <a:pt x="202084" y="94375"/>
                  </a:lnTo>
                  <a:lnTo>
                    <a:pt x="221987" y="57434"/>
                  </a:lnTo>
                  <a:lnTo>
                    <a:pt x="251754" y="27859"/>
                  </a:lnTo>
                  <a:lnTo>
                    <a:pt x="288826" y="8201"/>
                  </a:lnTo>
                  <a:lnTo>
                    <a:pt x="330007" y="148"/>
                  </a:lnTo>
                  <a:lnTo>
                    <a:pt x="337015" y="0"/>
                  </a:lnTo>
                  <a:lnTo>
                    <a:pt x="344039" y="196"/>
                  </a:lnTo>
                  <a:lnTo>
                    <a:pt x="4028038" y="193266"/>
                  </a:lnTo>
                  <a:lnTo>
                    <a:pt x="4069166" y="201585"/>
                  </a:lnTo>
                  <a:lnTo>
                    <a:pt x="4106107" y="221488"/>
                  </a:lnTo>
                  <a:lnTo>
                    <a:pt x="4135682" y="251255"/>
                  </a:lnTo>
                  <a:lnTo>
                    <a:pt x="4155339" y="288327"/>
                  </a:lnTo>
                  <a:lnTo>
                    <a:pt x="4163393" y="329508"/>
                  </a:lnTo>
                  <a:lnTo>
                    <a:pt x="4163542" y="336516"/>
                  </a:lnTo>
                  <a:lnTo>
                    <a:pt x="4163345" y="343540"/>
                  </a:lnTo>
                  <a:lnTo>
                    <a:pt x="3969776" y="4037059"/>
                  </a:lnTo>
                  <a:lnTo>
                    <a:pt x="3961457" y="4078186"/>
                  </a:lnTo>
                  <a:lnTo>
                    <a:pt x="3941554" y="4115127"/>
                  </a:lnTo>
                  <a:lnTo>
                    <a:pt x="3911787" y="4144702"/>
                  </a:lnTo>
                  <a:lnTo>
                    <a:pt x="3874715" y="4164360"/>
                  </a:lnTo>
                  <a:lnTo>
                    <a:pt x="3833534" y="4172413"/>
                  </a:lnTo>
                  <a:lnTo>
                    <a:pt x="3826526" y="4172562"/>
                  </a:lnTo>
                  <a:lnTo>
                    <a:pt x="3819502" y="4172366"/>
                  </a:lnTo>
                  <a:lnTo>
                    <a:pt x="135503" y="3979296"/>
                  </a:lnTo>
                  <a:lnTo>
                    <a:pt x="94375" y="3970976"/>
                  </a:lnTo>
                  <a:lnTo>
                    <a:pt x="57434" y="3951073"/>
                  </a:lnTo>
                  <a:lnTo>
                    <a:pt x="27859" y="3921306"/>
                  </a:lnTo>
                  <a:lnTo>
                    <a:pt x="8201" y="3884234"/>
                  </a:lnTo>
                  <a:lnTo>
                    <a:pt x="148" y="3843054"/>
                  </a:lnTo>
                  <a:lnTo>
                    <a:pt x="0" y="3836045"/>
                  </a:lnTo>
                  <a:lnTo>
                    <a:pt x="196" y="3829022"/>
                  </a:lnTo>
                  <a:close/>
                </a:path>
              </a:pathLst>
            </a:custGeom>
            <a:ln w="19064">
              <a:solidFill>
                <a:srgbClr val="13B8A6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5" name="object 7">
              <a:extLst>
                <a:ext uri="{FF2B5EF4-FFF2-40B4-BE49-F238E27FC236}">
                  <a16:creationId xmlns:a16="http://schemas.microsoft.com/office/drawing/2014/main" id="{93655F39-6023-4A8F-AFBC-B941B6D0C06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595" y="1982748"/>
              <a:ext cx="3994093" cy="3812976"/>
            </a:xfrm>
            <a:prstGeom prst="rect">
              <a:avLst/>
            </a:prstGeom>
          </p:spPr>
        </p:pic>
      </p:grpSp>
      <p:grpSp>
        <p:nvGrpSpPr>
          <p:cNvPr id="26" name="object 8">
            <a:extLst>
              <a:ext uri="{FF2B5EF4-FFF2-40B4-BE49-F238E27FC236}">
                <a16:creationId xmlns:a16="http://schemas.microsoft.com/office/drawing/2014/main" id="{7DD9A7EF-F5DE-4E56-97A2-105B02EB31C7}"/>
              </a:ext>
            </a:extLst>
          </p:cNvPr>
          <p:cNvGrpSpPr/>
          <p:nvPr/>
        </p:nvGrpSpPr>
        <p:grpSpPr>
          <a:xfrm>
            <a:off x="4025074" y="1680093"/>
            <a:ext cx="400526" cy="400526"/>
            <a:chOff x="5366764" y="2240123"/>
            <a:chExt cx="534035" cy="534035"/>
          </a:xfrm>
        </p:grpSpPr>
        <p:sp>
          <p:nvSpPr>
            <p:cNvPr id="27" name="object 9">
              <a:extLst>
                <a:ext uri="{FF2B5EF4-FFF2-40B4-BE49-F238E27FC236}">
                  <a16:creationId xmlns:a16="http://schemas.microsoft.com/office/drawing/2014/main" id="{E77FA016-2FF1-41D1-A6DD-35B97CC92743}"/>
                </a:ext>
              </a:extLst>
            </p:cNvPr>
            <p:cNvSpPr/>
            <p:nvPr/>
          </p:nvSpPr>
          <p:spPr>
            <a:xfrm>
              <a:off x="5366764" y="224012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28" name="object 10">
              <a:extLst>
                <a:ext uri="{FF2B5EF4-FFF2-40B4-BE49-F238E27FC236}">
                  <a16:creationId xmlns:a16="http://schemas.microsoft.com/office/drawing/2014/main" id="{4ABF8B66-96DB-4E6A-9FFE-C16AC4C2ED4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09751" y="2354512"/>
              <a:ext cx="257375" cy="305038"/>
            </a:xfrm>
            <a:prstGeom prst="rect">
              <a:avLst/>
            </a:prstGeom>
          </p:spPr>
        </p:pic>
      </p:grpSp>
      <p:grpSp>
        <p:nvGrpSpPr>
          <p:cNvPr id="29" name="object 11">
            <a:extLst>
              <a:ext uri="{FF2B5EF4-FFF2-40B4-BE49-F238E27FC236}">
                <a16:creationId xmlns:a16="http://schemas.microsoft.com/office/drawing/2014/main" id="{C0890CA6-51C5-47AD-B510-88BD77BF84C1}"/>
              </a:ext>
            </a:extLst>
          </p:cNvPr>
          <p:cNvGrpSpPr/>
          <p:nvPr/>
        </p:nvGrpSpPr>
        <p:grpSpPr>
          <a:xfrm>
            <a:off x="4025074" y="2736295"/>
            <a:ext cx="400526" cy="400526"/>
            <a:chOff x="5366764" y="3555600"/>
            <a:chExt cx="534035" cy="534035"/>
          </a:xfrm>
        </p:grpSpPr>
        <p:sp>
          <p:nvSpPr>
            <p:cNvPr id="30" name="object 12">
              <a:extLst>
                <a:ext uri="{FF2B5EF4-FFF2-40B4-BE49-F238E27FC236}">
                  <a16:creationId xmlns:a16="http://schemas.microsoft.com/office/drawing/2014/main" id="{31449F46-9330-44BB-9756-43ABF2660888}"/>
                </a:ext>
              </a:extLst>
            </p:cNvPr>
            <p:cNvSpPr/>
            <p:nvPr/>
          </p:nvSpPr>
          <p:spPr>
            <a:xfrm>
              <a:off x="5366764" y="3555600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1" name="object 13">
              <a:extLst>
                <a:ext uri="{FF2B5EF4-FFF2-40B4-BE49-F238E27FC236}">
                  <a16:creationId xmlns:a16="http://schemas.microsoft.com/office/drawing/2014/main" id="{E91723BA-DF64-4D70-BB20-1873024EFA7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38348" y="3669990"/>
              <a:ext cx="200181" cy="305038"/>
            </a:xfrm>
            <a:prstGeom prst="rect">
              <a:avLst/>
            </a:prstGeom>
          </p:spPr>
        </p:pic>
      </p:grpSp>
      <p:grpSp>
        <p:nvGrpSpPr>
          <p:cNvPr id="32" name="object 14">
            <a:extLst>
              <a:ext uri="{FF2B5EF4-FFF2-40B4-BE49-F238E27FC236}">
                <a16:creationId xmlns:a16="http://schemas.microsoft.com/office/drawing/2014/main" id="{E9914D99-4725-4C5B-85F9-8D6E1FC6BA75}"/>
              </a:ext>
            </a:extLst>
          </p:cNvPr>
          <p:cNvGrpSpPr/>
          <p:nvPr/>
        </p:nvGrpSpPr>
        <p:grpSpPr>
          <a:xfrm>
            <a:off x="4025074" y="3660458"/>
            <a:ext cx="400526" cy="400526"/>
            <a:chOff x="5366764" y="4880610"/>
            <a:chExt cx="534035" cy="534035"/>
          </a:xfrm>
        </p:grpSpPr>
        <p:sp>
          <p:nvSpPr>
            <p:cNvPr id="33" name="object 15">
              <a:extLst>
                <a:ext uri="{FF2B5EF4-FFF2-40B4-BE49-F238E27FC236}">
                  <a16:creationId xmlns:a16="http://schemas.microsoft.com/office/drawing/2014/main" id="{5054E87B-AFDF-44A5-8BF5-834B17377365}"/>
                </a:ext>
              </a:extLst>
            </p:cNvPr>
            <p:cNvSpPr/>
            <p:nvPr/>
          </p:nvSpPr>
          <p:spPr>
            <a:xfrm>
              <a:off x="5366764" y="4880610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4" name="object 16">
              <a:extLst>
                <a:ext uri="{FF2B5EF4-FFF2-40B4-BE49-F238E27FC236}">
                  <a16:creationId xmlns:a16="http://schemas.microsoft.com/office/drawing/2014/main" id="{790371C9-2499-4965-8F49-0D6C2C938D9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19283" y="4994999"/>
              <a:ext cx="228778" cy="305038"/>
            </a:xfrm>
            <a:prstGeom prst="rect">
              <a:avLst/>
            </a:prstGeom>
          </p:spPr>
        </p:pic>
      </p:grpSp>
      <p:sp>
        <p:nvSpPr>
          <p:cNvPr id="35" name="object 17">
            <a:extLst>
              <a:ext uri="{FF2B5EF4-FFF2-40B4-BE49-F238E27FC236}">
                <a16:creationId xmlns:a16="http://schemas.microsoft.com/office/drawing/2014/main" id="{D4FAFE83-D303-4F57-8451-6ECBAFA585B4}"/>
              </a:ext>
            </a:extLst>
          </p:cNvPr>
          <p:cNvSpPr txBox="1">
            <a:spLocks/>
          </p:cNvSpPr>
          <p:nvPr/>
        </p:nvSpPr>
        <p:spPr>
          <a:xfrm>
            <a:off x="4554288" y="1765885"/>
            <a:ext cx="3869755" cy="234134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marL="0">
              <a:defRPr sz="1350" b="1" i="0">
                <a:solidFill>
                  <a:srgbClr val="1F2937"/>
                </a:solidFill>
                <a:latin typeface="微软雅黑"/>
                <a:ea typeface="+mn-ea"/>
                <a:cs typeface="微软雅黑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呈现形式多样化</a:t>
            </a:r>
          </a:p>
          <a:p>
            <a:pPr marL="9525" marR="3810" lvl="0" indent="0" defTabSz="914400" eaLnBrk="1" fontAlgn="auto" latinLnBrk="0" hangingPunct="1">
              <a:lnSpc>
                <a:spcPct val="134400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通常以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2562EB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树状结构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或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2562EB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编号清单</a:t>
            </a: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形式展示，层级分明，直观反映项目分解</a:t>
            </a:r>
            <a:r>
              <a:rPr kumimoji="0" lang="zh-CN" altLang="en-US" sz="938" b="0" i="0" u="none" strike="noStrike" kern="0" cap="none" spc="-15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逻辑。</a:t>
            </a:r>
            <a:endParaRPr kumimoji="0" lang="en-US" altLang="zh-CN" sz="938" b="0" i="0" u="none" strike="noStrike" kern="0" cap="none" spc="-15" normalizeH="0" baseline="0" noProof="0" dirty="0">
              <a:ln>
                <a:noFill/>
              </a:ln>
              <a:solidFill>
                <a:srgbClr val="4A5462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3810" lvl="0" indent="0" defTabSz="914400" eaLnBrk="1" fontAlgn="auto" latinLnBrk="0" hangingPunct="1">
              <a:lnSpc>
                <a:spcPct val="134400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遵循</a:t>
            </a:r>
            <a:r>
              <a:rPr kumimoji="0" lang="en-US" altLang="zh-CN" sz="135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100%</a:t>
            </a:r>
            <a:r>
              <a:rPr kumimoji="0" lang="zh-CN" altLang="en-US" sz="1350" b="1" i="0" u="none" strike="noStrike" kern="0" cap="none" spc="-19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规则</a:t>
            </a:r>
          </a:p>
          <a:p>
            <a:pPr marL="9525" marR="3810" lvl="0" indent="0" defTabSz="914400" eaLnBrk="1" fontAlgn="auto" latinLnBrk="0" hangingPunct="1">
              <a:lnSpc>
                <a:spcPct val="139000"/>
              </a:lnSpc>
              <a:spcBef>
                <a:spcPts val="3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确保所有子任务之和等于父任务，工作内容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0D948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无重叠、无遗漏</a:t>
            </a:r>
            <a:r>
              <a:rPr kumimoji="0" lang="zh-CN" altLang="en-US" sz="938" b="0" i="0" u="none" strike="noStrike" kern="0" cap="none" spc="-11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，完全覆</a:t>
            </a:r>
            <a:r>
              <a:rPr kumimoji="0" lang="zh-CN" altLang="en-US" sz="938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盖项目交付成果。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便于管理与控制</a:t>
            </a: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80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细化的结构有助于精准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4E45E4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排期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、合理分配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4E45E4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资源</a:t>
            </a: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以及有效监控项目进度。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9036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任务清单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项目任务清单与里程碑设定</a:t>
            </a:r>
          </a:p>
        </p:txBody>
      </p:sp>
      <p:grpSp>
        <p:nvGrpSpPr>
          <p:cNvPr id="6" name="object 4">
            <a:extLst>
              <a:ext uri="{FF2B5EF4-FFF2-40B4-BE49-F238E27FC236}">
                <a16:creationId xmlns:a16="http://schemas.microsoft.com/office/drawing/2014/main" id="{0B78DDE9-9B99-415F-9A98-6CF9A81186BF}"/>
              </a:ext>
            </a:extLst>
          </p:cNvPr>
          <p:cNvGrpSpPr/>
          <p:nvPr/>
        </p:nvGrpSpPr>
        <p:grpSpPr>
          <a:xfrm>
            <a:off x="571946" y="1444165"/>
            <a:ext cx="2330768" cy="3002756"/>
            <a:chOff x="762595" y="1925553"/>
            <a:chExt cx="3107690" cy="4003675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EBD1E411-1628-4BF5-8B91-B2C4EEA2B5C8}"/>
                </a:ext>
              </a:extLst>
            </p:cNvPr>
            <p:cNvSpPr/>
            <p:nvPr/>
          </p:nvSpPr>
          <p:spPr>
            <a:xfrm>
              <a:off x="762595" y="1963683"/>
              <a:ext cx="3107690" cy="3965575"/>
            </a:xfrm>
            <a:custGeom>
              <a:avLst/>
              <a:gdLst/>
              <a:ahLst/>
              <a:cxnLst/>
              <a:rect l="l" t="t" r="r" b="b"/>
              <a:pathLst>
                <a:path w="3107690" h="3965575">
                  <a:moveTo>
                    <a:pt x="2955056" y="3965495"/>
                  </a:moveTo>
                  <a:lnTo>
                    <a:pt x="152519" y="3965495"/>
                  </a:lnTo>
                  <a:lnTo>
                    <a:pt x="145026" y="3965312"/>
                  </a:lnTo>
                  <a:lnTo>
                    <a:pt x="101145" y="3956583"/>
                  </a:lnTo>
                  <a:lnTo>
                    <a:pt x="61655" y="3935476"/>
                  </a:lnTo>
                  <a:lnTo>
                    <a:pt x="30019" y="3903839"/>
                  </a:lnTo>
                  <a:lnTo>
                    <a:pt x="8911" y="3864350"/>
                  </a:lnTo>
                  <a:lnTo>
                    <a:pt x="183" y="3820469"/>
                  </a:lnTo>
                  <a:lnTo>
                    <a:pt x="0" y="3812976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955056" y="0"/>
                  </a:lnTo>
                  <a:lnTo>
                    <a:pt x="2999330" y="4924"/>
                  </a:lnTo>
                  <a:lnTo>
                    <a:pt x="3039791" y="19278"/>
                  </a:lnTo>
                  <a:lnTo>
                    <a:pt x="3072956" y="41820"/>
                  </a:lnTo>
                  <a:lnTo>
                    <a:pt x="3099798" y="77553"/>
                  </a:lnTo>
                  <a:lnTo>
                    <a:pt x="3107576" y="3812976"/>
                  </a:lnTo>
                  <a:lnTo>
                    <a:pt x="3107392" y="3820469"/>
                  </a:lnTo>
                  <a:lnTo>
                    <a:pt x="3098664" y="3864350"/>
                  </a:lnTo>
                  <a:lnTo>
                    <a:pt x="3077556" y="3903839"/>
                  </a:lnTo>
                  <a:lnTo>
                    <a:pt x="3045919" y="3935476"/>
                  </a:lnTo>
                  <a:lnTo>
                    <a:pt x="3006430" y="3956583"/>
                  </a:lnTo>
                  <a:lnTo>
                    <a:pt x="2962549" y="3965312"/>
                  </a:lnTo>
                  <a:lnTo>
                    <a:pt x="2955056" y="39654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8FBB0871-1C6A-448A-B36C-2E692E65E717}"/>
                </a:ext>
              </a:extLst>
            </p:cNvPr>
            <p:cNvSpPr/>
            <p:nvPr/>
          </p:nvSpPr>
          <p:spPr>
            <a:xfrm>
              <a:off x="762595" y="1925553"/>
              <a:ext cx="3107690" cy="153035"/>
            </a:xfrm>
            <a:custGeom>
              <a:avLst/>
              <a:gdLst/>
              <a:ahLst/>
              <a:cxnLst/>
              <a:rect l="l" t="t" r="r" b="b"/>
              <a:pathLst>
                <a:path w="3107690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7" y="123335"/>
                  </a:lnTo>
                  <a:lnTo>
                    <a:pt x="18029" y="80549"/>
                  </a:lnTo>
                  <a:lnTo>
                    <a:pt x="44671" y="44671"/>
                  </a:lnTo>
                  <a:lnTo>
                    <a:pt x="80549" y="18029"/>
                  </a:lnTo>
                  <a:lnTo>
                    <a:pt x="122758" y="2902"/>
                  </a:lnTo>
                  <a:lnTo>
                    <a:pt x="152519" y="0"/>
                  </a:lnTo>
                  <a:lnTo>
                    <a:pt x="2955057" y="0"/>
                  </a:lnTo>
                  <a:lnTo>
                    <a:pt x="2999264" y="6530"/>
                  </a:lnTo>
                  <a:lnTo>
                    <a:pt x="3039807" y="25680"/>
                  </a:lnTo>
                  <a:lnTo>
                    <a:pt x="3073014" y="55808"/>
                  </a:lnTo>
                  <a:lnTo>
                    <a:pt x="3086978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1" y="82064"/>
                  </a:lnTo>
                  <a:lnTo>
                    <a:pt x="55808" y="93539"/>
                  </a:lnTo>
                  <a:lnTo>
                    <a:pt x="18029" y="116533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107690" h="153035">
                  <a:moveTo>
                    <a:pt x="3107576" y="152519"/>
                  </a:moveTo>
                  <a:lnTo>
                    <a:pt x="3089545" y="116533"/>
                  </a:lnTo>
                  <a:lnTo>
                    <a:pt x="3051766" y="93539"/>
                  </a:lnTo>
                  <a:lnTo>
                    <a:pt x="3013423" y="82064"/>
                  </a:lnTo>
                  <a:lnTo>
                    <a:pt x="2970081" y="76622"/>
                  </a:lnTo>
                  <a:lnTo>
                    <a:pt x="2955057" y="76259"/>
                  </a:lnTo>
                  <a:lnTo>
                    <a:pt x="3086978" y="76259"/>
                  </a:lnTo>
                  <a:lnTo>
                    <a:pt x="3104673" y="122758"/>
                  </a:lnTo>
                  <a:lnTo>
                    <a:pt x="3106850" y="137494"/>
                  </a:lnTo>
                  <a:lnTo>
                    <a:pt x="3107576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" name="object 7">
            <a:extLst>
              <a:ext uri="{FF2B5EF4-FFF2-40B4-BE49-F238E27FC236}">
                <a16:creationId xmlns:a16="http://schemas.microsoft.com/office/drawing/2014/main" id="{44310F78-800F-4B24-AE07-0AF630567CF2}"/>
              </a:ext>
            </a:extLst>
          </p:cNvPr>
          <p:cNvSpPr txBox="1"/>
          <p:nvPr/>
        </p:nvSpPr>
        <p:spPr>
          <a:xfrm>
            <a:off x="1112809" y="2464143"/>
            <a:ext cx="1246346" cy="40530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476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明确成果与任务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86"/>
              </a:spcBef>
            </a:pPr>
            <a:r>
              <a:rPr sz="713" b="1" kern="0" dirty="0">
                <a:solidFill>
                  <a:srgbClr val="3B81F5"/>
                </a:solidFill>
                <a:latin typeface="微软雅黑"/>
                <a:cs typeface="微软雅黑"/>
              </a:rPr>
              <a:t>DEFINE</a:t>
            </a:r>
            <a:r>
              <a:rPr sz="713" b="1" kern="0" spc="259" dirty="0">
                <a:solidFill>
                  <a:srgbClr val="3B81F5"/>
                </a:solidFill>
                <a:latin typeface="微软雅黑"/>
                <a:cs typeface="微软雅黑"/>
              </a:rPr>
              <a:t> </a:t>
            </a:r>
            <a:r>
              <a:rPr sz="713" b="1" kern="0" spc="-8" dirty="0">
                <a:solidFill>
                  <a:srgbClr val="3B81F5"/>
                </a:solidFill>
                <a:latin typeface="微软雅黑"/>
                <a:cs typeface="微软雅黑"/>
              </a:rPr>
              <a:t>DELIVERABLES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8">
            <a:extLst>
              <a:ext uri="{FF2B5EF4-FFF2-40B4-BE49-F238E27FC236}">
                <a16:creationId xmlns:a16="http://schemas.microsoft.com/office/drawing/2014/main" id="{B984ACEC-5978-49E1-96FB-AD3A9EE647FA}"/>
              </a:ext>
            </a:extLst>
          </p:cNvPr>
          <p:cNvGrpSpPr/>
          <p:nvPr/>
        </p:nvGrpSpPr>
        <p:grpSpPr>
          <a:xfrm>
            <a:off x="800490" y="3074212"/>
            <a:ext cx="1874044" cy="1001554"/>
            <a:chOff x="1067319" y="4098949"/>
            <a:chExt cx="2498725" cy="1335405"/>
          </a:xfrm>
        </p:grpSpPr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13D1ED9C-BC6C-4924-9C2F-D4FA188A6677}"/>
                </a:ext>
              </a:extLst>
            </p:cNvPr>
            <p:cNvSpPr/>
            <p:nvPr/>
          </p:nvSpPr>
          <p:spPr>
            <a:xfrm>
              <a:off x="1067633" y="4098949"/>
              <a:ext cx="2498090" cy="495934"/>
            </a:xfrm>
            <a:custGeom>
              <a:avLst/>
              <a:gdLst/>
              <a:ahLst/>
              <a:cxnLst/>
              <a:rect l="l" t="t" r="r" b="b"/>
              <a:pathLst>
                <a:path w="2498090" h="495935">
                  <a:moveTo>
                    <a:pt x="2426247" y="495686"/>
                  </a:moveTo>
                  <a:lnTo>
                    <a:pt x="71252" y="495686"/>
                  </a:lnTo>
                  <a:lnTo>
                    <a:pt x="66293" y="495198"/>
                  </a:lnTo>
                  <a:lnTo>
                    <a:pt x="29728" y="480052"/>
                  </a:lnTo>
                  <a:lnTo>
                    <a:pt x="3888" y="443984"/>
                  </a:lnTo>
                  <a:lnTo>
                    <a:pt x="0" y="424434"/>
                  </a:lnTo>
                  <a:lnTo>
                    <a:pt x="0" y="41942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2426247" y="0"/>
                  </a:lnTo>
                  <a:lnTo>
                    <a:pt x="2467770" y="15633"/>
                  </a:lnTo>
                  <a:lnTo>
                    <a:pt x="2493610" y="51702"/>
                  </a:lnTo>
                  <a:lnTo>
                    <a:pt x="2497499" y="71252"/>
                  </a:lnTo>
                  <a:lnTo>
                    <a:pt x="2497499" y="424434"/>
                  </a:lnTo>
                  <a:lnTo>
                    <a:pt x="2481865" y="465958"/>
                  </a:lnTo>
                  <a:lnTo>
                    <a:pt x="2445796" y="491797"/>
                  </a:lnTo>
                  <a:lnTo>
                    <a:pt x="2431206" y="495198"/>
                  </a:lnTo>
                  <a:lnTo>
                    <a:pt x="2426247" y="49568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391A5F58-C758-4D2A-AA12-81DE23FCD332}"/>
                </a:ext>
              </a:extLst>
            </p:cNvPr>
            <p:cNvSpPr/>
            <p:nvPr/>
          </p:nvSpPr>
          <p:spPr>
            <a:xfrm>
              <a:off x="1072399" y="4751922"/>
              <a:ext cx="2488565" cy="676910"/>
            </a:xfrm>
            <a:custGeom>
              <a:avLst/>
              <a:gdLst/>
              <a:ahLst/>
              <a:cxnLst/>
              <a:rect l="l" t="t" r="r" b="b"/>
              <a:pathLst>
                <a:path w="2488565" h="676910">
                  <a:moveTo>
                    <a:pt x="2421168" y="676803"/>
                  </a:moveTo>
                  <a:lnTo>
                    <a:pt x="66799" y="676803"/>
                  </a:lnTo>
                  <a:lnTo>
                    <a:pt x="62149" y="676345"/>
                  </a:lnTo>
                  <a:lnTo>
                    <a:pt x="24259" y="659182"/>
                  </a:lnTo>
                  <a:lnTo>
                    <a:pt x="2289" y="623861"/>
                  </a:lnTo>
                  <a:lnTo>
                    <a:pt x="0" y="610003"/>
                  </a:lnTo>
                  <a:lnTo>
                    <a:pt x="0" y="605310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1" y="3645"/>
                  </a:lnTo>
                  <a:lnTo>
                    <a:pt x="66799" y="0"/>
                  </a:lnTo>
                  <a:lnTo>
                    <a:pt x="2421168" y="0"/>
                  </a:lnTo>
                  <a:lnTo>
                    <a:pt x="2460096" y="14656"/>
                  </a:lnTo>
                  <a:lnTo>
                    <a:pt x="2484321" y="48470"/>
                  </a:lnTo>
                  <a:lnTo>
                    <a:pt x="2487967" y="66798"/>
                  </a:lnTo>
                  <a:lnTo>
                    <a:pt x="2487967" y="610003"/>
                  </a:lnTo>
                  <a:lnTo>
                    <a:pt x="2473310" y="648931"/>
                  </a:lnTo>
                  <a:lnTo>
                    <a:pt x="2439495" y="673156"/>
                  </a:lnTo>
                  <a:lnTo>
                    <a:pt x="2425817" y="676345"/>
                  </a:lnTo>
                  <a:lnTo>
                    <a:pt x="2421168" y="6768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58C3E3CE-11D5-4CBE-AE2C-797F8A87FEF8}"/>
                </a:ext>
              </a:extLst>
            </p:cNvPr>
            <p:cNvSpPr/>
            <p:nvPr/>
          </p:nvSpPr>
          <p:spPr>
            <a:xfrm>
              <a:off x="1072399" y="4751922"/>
              <a:ext cx="2488565" cy="676910"/>
            </a:xfrm>
            <a:custGeom>
              <a:avLst/>
              <a:gdLst/>
              <a:ahLst/>
              <a:cxnLst/>
              <a:rect l="l" t="t" r="r" b="b"/>
              <a:pathLst>
                <a:path w="2488565" h="676910">
                  <a:moveTo>
                    <a:pt x="0" y="605310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62149" y="457"/>
                  </a:lnTo>
                  <a:lnTo>
                    <a:pt x="66799" y="0"/>
                  </a:lnTo>
                  <a:lnTo>
                    <a:pt x="71493" y="0"/>
                  </a:lnTo>
                  <a:lnTo>
                    <a:pt x="2416474" y="0"/>
                  </a:lnTo>
                  <a:lnTo>
                    <a:pt x="2421168" y="0"/>
                  </a:lnTo>
                  <a:lnTo>
                    <a:pt x="2425817" y="457"/>
                  </a:lnTo>
                  <a:lnTo>
                    <a:pt x="2463707" y="17620"/>
                  </a:lnTo>
                  <a:lnTo>
                    <a:pt x="2467027" y="20939"/>
                  </a:lnTo>
                  <a:lnTo>
                    <a:pt x="2470346" y="24259"/>
                  </a:lnTo>
                  <a:lnTo>
                    <a:pt x="2486593" y="57545"/>
                  </a:lnTo>
                  <a:lnTo>
                    <a:pt x="2487509" y="62149"/>
                  </a:lnTo>
                  <a:lnTo>
                    <a:pt x="2487967" y="66798"/>
                  </a:lnTo>
                  <a:lnTo>
                    <a:pt x="2487967" y="71493"/>
                  </a:lnTo>
                  <a:lnTo>
                    <a:pt x="2487967" y="605310"/>
                  </a:lnTo>
                  <a:lnTo>
                    <a:pt x="2487967" y="610003"/>
                  </a:lnTo>
                  <a:lnTo>
                    <a:pt x="2487509" y="614652"/>
                  </a:lnTo>
                  <a:lnTo>
                    <a:pt x="2486593" y="619256"/>
                  </a:lnTo>
                  <a:lnTo>
                    <a:pt x="2485677" y="623860"/>
                  </a:lnTo>
                  <a:lnTo>
                    <a:pt x="2463707" y="659182"/>
                  </a:lnTo>
                  <a:lnTo>
                    <a:pt x="2425817" y="676345"/>
                  </a:lnTo>
                  <a:lnTo>
                    <a:pt x="2416474" y="676803"/>
                  </a:lnTo>
                  <a:lnTo>
                    <a:pt x="71493" y="676803"/>
                  </a:lnTo>
                  <a:lnTo>
                    <a:pt x="31773" y="664753"/>
                  </a:lnTo>
                  <a:lnTo>
                    <a:pt x="27870" y="662146"/>
                  </a:lnTo>
                  <a:lnTo>
                    <a:pt x="24259" y="659182"/>
                  </a:lnTo>
                  <a:lnTo>
                    <a:pt x="20939" y="655862"/>
                  </a:lnTo>
                  <a:lnTo>
                    <a:pt x="17620" y="652543"/>
                  </a:lnTo>
                  <a:lnTo>
                    <a:pt x="1373" y="619256"/>
                  </a:lnTo>
                  <a:lnTo>
                    <a:pt x="457" y="614652"/>
                  </a:lnTo>
                  <a:lnTo>
                    <a:pt x="0" y="610003"/>
                  </a:lnTo>
                  <a:lnTo>
                    <a:pt x="0" y="605310"/>
                  </a:lnTo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2">
              <a:extLst>
                <a:ext uri="{FF2B5EF4-FFF2-40B4-BE49-F238E27FC236}">
                  <a16:creationId xmlns:a16="http://schemas.microsoft.com/office/drawing/2014/main" id="{318E3BA5-EE45-4132-ABA0-F39CD92EB70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2022" y="4213339"/>
              <a:ext cx="171583" cy="266908"/>
            </a:xfrm>
            <a:prstGeom prst="rect">
              <a:avLst/>
            </a:prstGeom>
          </p:spPr>
        </p:pic>
      </p:grpSp>
      <p:sp>
        <p:nvSpPr>
          <p:cNvPr id="19" name="object 13">
            <a:extLst>
              <a:ext uri="{FF2B5EF4-FFF2-40B4-BE49-F238E27FC236}">
                <a16:creationId xmlns:a16="http://schemas.microsoft.com/office/drawing/2014/main" id="{8AA3405E-C9B1-4316-B810-0B64F1248D48}"/>
              </a:ext>
            </a:extLst>
          </p:cNvPr>
          <p:cNvSpPr txBox="1"/>
          <p:nvPr/>
        </p:nvSpPr>
        <p:spPr>
          <a:xfrm>
            <a:off x="1091472" y="3171927"/>
            <a:ext cx="820103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kern="0" spc="-8" dirty="0">
                <a:solidFill>
                  <a:srgbClr val="374050"/>
                </a:solidFill>
                <a:latin typeface="微软雅黑"/>
                <a:cs typeface="微软雅黑"/>
              </a:rPr>
              <a:t>明确可交付成果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8623F341-A9BA-426D-A1F7-2758C7C2135D}"/>
              </a:ext>
            </a:extLst>
          </p:cNvPr>
          <p:cNvSpPr txBox="1"/>
          <p:nvPr/>
        </p:nvSpPr>
        <p:spPr>
          <a:xfrm>
            <a:off x="884142" y="3613756"/>
            <a:ext cx="1420654" cy="312233"/>
          </a:xfrm>
          <a:prstGeom prst="rect">
            <a:avLst/>
          </a:prstGeom>
        </p:spPr>
        <p:txBody>
          <a:bodyPr vert="horz" wrap="square" lIns="0" tIns="53816" rIns="0" bIns="0" rtlCol="0">
            <a:spAutoFit/>
          </a:bodyPr>
          <a:lstStyle/>
          <a:p>
            <a:pPr marL="9525" defTabSz="685800">
              <a:spcBef>
                <a:spcPts val="424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围绕成果反推所需子任务：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49"/>
              </a:spcBef>
            </a:pPr>
            <a:r>
              <a:rPr sz="713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原型设计、前端模块、接口服务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1" name="object 15">
            <a:extLst>
              <a:ext uri="{FF2B5EF4-FFF2-40B4-BE49-F238E27FC236}">
                <a16:creationId xmlns:a16="http://schemas.microsoft.com/office/drawing/2014/main" id="{4D717CCE-292D-4F91-9D74-4C4A81F8AAEB}"/>
              </a:ext>
            </a:extLst>
          </p:cNvPr>
          <p:cNvGrpSpPr/>
          <p:nvPr/>
        </p:nvGrpSpPr>
        <p:grpSpPr>
          <a:xfrm>
            <a:off x="1451314" y="1501359"/>
            <a:ext cx="1451610" cy="801053"/>
            <a:chOff x="1935085" y="2001812"/>
            <a:chExt cx="1935480" cy="1068070"/>
          </a:xfrm>
        </p:grpSpPr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91327ACD-0132-4E62-ACCC-FE5DF6F84885}"/>
                </a:ext>
              </a:extLst>
            </p:cNvPr>
            <p:cNvSpPr/>
            <p:nvPr/>
          </p:nvSpPr>
          <p:spPr>
            <a:xfrm>
              <a:off x="3120391" y="2001812"/>
              <a:ext cx="749935" cy="749935"/>
            </a:xfrm>
            <a:custGeom>
              <a:avLst/>
              <a:gdLst/>
              <a:ahLst/>
              <a:cxnLst/>
              <a:rect l="l" t="t" r="r" b="b"/>
              <a:pathLst>
                <a:path w="749935" h="749935">
                  <a:moveTo>
                    <a:pt x="749780" y="749779"/>
                  </a:moveTo>
                  <a:lnTo>
                    <a:pt x="701796" y="740359"/>
                  </a:lnTo>
                  <a:lnTo>
                    <a:pt x="658226" y="729446"/>
                  </a:lnTo>
                  <a:lnTo>
                    <a:pt x="615244" y="716407"/>
                  </a:lnTo>
                  <a:lnTo>
                    <a:pt x="572954" y="701276"/>
                  </a:lnTo>
                  <a:lnTo>
                    <a:pt x="531457" y="684087"/>
                  </a:lnTo>
                  <a:lnTo>
                    <a:pt x="490853" y="664883"/>
                  </a:lnTo>
                  <a:lnTo>
                    <a:pt x="451240" y="643710"/>
                  </a:lnTo>
                  <a:lnTo>
                    <a:pt x="412714" y="620618"/>
                  </a:lnTo>
                  <a:lnTo>
                    <a:pt x="375368" y="595664"/>
                  </a:lnTo>
                  <a:lnTo>
                    <a:pt x="339291" y="568908"/>
                  </a:lnTo>
                  <a:lnTo>
                    <a:pt x="304571" y="540413"/>
                  </a:lnTo>
                  <a:lnTo>
                    <a:pt x="271290" y="510249"/>
                  </a:lnTo>
                  <a:lnTo>
                    <a:pt x="239530" y="478489"/>
                  </a:lnTo>
                  <a:lnTo>
                    <a:pt x="209366" y="445208"/>
                  </a:lnTo>
                  <a:lnTo>
                    <a:pt x="180871" y="410488"/>
                  </a:lnTo>
                  <a:lnTo>
                    <a:pt x="154115" y="374411"/>
                  </a:lnTo>
                  <a:lnTo>
                    <a:pt x="129161" y="337064"/>
                  </a:lnTo>
                  <a:lnTo>
                    <a:pt x="106069" y="298539"/>
                  </a:lnTo>
                  <a:lnTo>
                    <a:pt x="84896" y="258926"/>
                  </a:lnTo>
                  <a:lnTo>
                    <a:pt x="65692" y="218323"/>
                  </a:lnTo>
                  <a:lnTo>
                    <a:pt x="48503" y="176826"/>
                  </a:lnTo>
                  <a:lnTo>
                    <a:pt x="33372" y="134535"/>
                  </a:lnTo>
                  <a:lnTo>
                    <a:pt x="20333" y="91553"/>
                  </a:lnTo>
                  <a:lnTo>
                    <a:pt x="9419" y="47983"/>
                  </a:lnTo>
                  <a:lnTo>
                    <a:pt x="657" y="3930"/>
                  </a:lnTo>
                  <a:lnTo>
                    <a:pt x="0" y="0"/>
                  </a:lnTo>
                  <a:lnTo>
                    <a:pt x="597261" y="0"/>
                  </a:lnTo>
                  <a:lnTo>
                    <a:pt x="641468" y="3265"/>
                  </a:lnTo>
                  <a:lnTo>
                    <a:pt x="682011" y="12840"/>
                  </a:lnTo>
                  <a:lnTo>
                    <a:pt x="724099" y="33883"/>
                  </a:lnTo>
                  <a:lnTo>
                    <a:pt x="749054" y="68747"/>
                  </a:lnTo>
                  <a:lnTo>
                    <a:pt x="749780" y="76259"/>
                  </a:lnTo>
                  <a:lnTo>
                    <a:pt x="749780" y="74977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E4CA978B-E905-4850-94ED-F4E3A8658B33}"/>
                </a:ext>
              </a:extLst>
            </p:cNvPr>
            <p:cNvSpPr/>
            <p:nvPr/>
          </p:nvSpPr>
          <p:spPr>
            <a:xfrm>
              <a:off x="1935085" y="2306850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20" y="759727"/>
                  </a:lnTo>
                  <a:lnTo>
                    <a:pt x="288649" y="751168"/>
                  </a:lnTo>
                  <a:lnTo>
                    <a:pt x="244072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7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4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4" name="object 18">
            <a:extLst>
              <a:ext uri="{FF2B5EF4-FFF2-40B4-BE49-F238E27FC236}">
                <a16:creationId xmlns:a16="http://schemas.microsoft.com/office/drawing/2014/main" id="{ED3C4B42-D566-4183-9709-7887902989AF}"/>
              </a:ext>
            </a:extLst>
          </p:cNvPr>
          <p:cNvSpPr txBox="1"/>
          <p:nvPr/>
        </p:nvSpPr>
        <p:spPr>
          <a:xfrm>
            <a:off x="1596505" y="1877898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01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25" name="object 19">
            <a:extLst>
              <a:ext uri="{FF2B5EF4-FFF2-40B4-BE49-F238E27FC236}">
                <a16:creationId xmlns:a16="http://schemas.microsoft.com/office/drawing/2014/main" id="{A511D78C-4BAF-44F2-A952-E7E227A8074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74212" y="2802538"/>
            <a:ext cx="164435" cy="285973"/>
          </a:xfrm>
          <a:prstGeom prst="rect">
            <a:avLst/>
          </a:prstGeom>
        </p:spPr>
      </p:pic>
      <p:grpSp>
        <p:nvGrpSpPr>
          <p:cNvPr id="26" name="object 20">
            <a:extLst>
              <a:ext uri="{FF2B5EF4-FFF2-40B4-BE49-F238E27FC236}">
                <a16:creationId xmlns:a16="http://schemas.microsoft.com/office/drawing/2014/main" id="{FA3052EC-3407-4846-BAB2-BC8B562353C6}"/>
              </a:ext>
            </a:extLst>
          </p:cNvPr>
          <p:cNvGrpSpPr/>
          <p:nvPr/>
        </p:nvGrpSpPr>
        <p:grpSpPr>
          <a:xfrm>
            <a:off x="3410230" y="1444165"/>
            <a:ext cx="2330768" cy="3002756"/>
            <a:chOff x="4546974" y="1925553"/>
            <a:chExt cx="3107690" cy="4003675"/>
          </a:xfrm>
        </p:grpSpPr>
        <p:sp>
          <p:nvSpPr>
            <p:cNvPr id="27" name="object 21">
              <a:extLst>
                <a:ext uri="{FF2B5EF4-FFF2-40B4-BE49-F238E27FC236}">
                  <a16:creationId xmlns:a16="http://schemas.microsoft.com/office/drawing/2014/main" id="{46DE51FA-0C39-4B04-AC06-094785C46471}"/>
                </a:ext>
              </a:extLst>
            </p:cNvPr>
            <p:cNvSpPr/>
            <p:nvPr/>
          </p:nvSpPr>
          <p:spPr>
            <a:xfrm>
              <a:off x="4546974" y="1963683"/>
              <a:ext cx="3107690" cy="3965575"/>
            </a:xfrm>
            <a:custGeom>
              <a:avLst/>
              <a:gdLst/>
              <a:ahLst/>
              <a:cxnLst/>
              <a:rect l="l" t="t" r="r" b="b"/>
              <a:pathLst>
                <a:path w="3107690" h="3965575">
                  <a:moveTo>
                    <a:pt x="2955056" y="3965495"/>
                  </a:moveTo>
                  <a:lnTo>
                    <a:pt x="152519" y="3965495"/>
                  </a:lnTo>
                  <a:lnTo>
                    <a:pt x="145026" y="3965312"/>
                  </a:lnTo>
                  <a:lnTo>
                    <a:pt x="101145" y="3956583"/>
                  </a:lnTo>
                  <a:lnTo>
                    <a:pt x="61655" y="3935476"/>
                  </a:lnTo>
                  <a:lnTo>
                    <a:pt x="30019" y="3903839"/>
                  </a:lnTo>
                  <a:lnTo>
                    <a:pt x="8911" y="3864350"/>
                  </a:lnTo>
                  <a:lnTo>
                    <a:pt x="183" y="3820469"/>
                  </a:lnTo>
                  <a:lnTo>
                    <a:pt x="0" y="3812976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955056" y="0"/>
                  </a:lnTo>
                  <a:lnTo>
                    <a:pt x="2999330" y="4924"/>
                  </a:lnTo>
                  <a:lnTo>
                    <a:pt x="3039791" y="19278"/>
                  </a:lnTo>
                  <a:lnTo>
                    <a:pt x="3072956" y="41820"/>
                  </a:lnTo>
                  <a:lnTo>
                    <a:pt x="3099798" y="77553"/>
                  </a:lnTo>
                  <a:lnTo>
                    <a:pt x="3107576" y="3812976"/>
                  </a:lnTo>
                  <a:lnTo>
                    <a:pt x="3107392" y="3820469"/>
                  </a:lnTo>
                  <a:lnTo>
                    <a:pt x="3098664" y="3864350"/>
                  </a:lnTo>
                  <a:lnTo>
                    <a:pt x="3077556" y="3903839"/>
                  </a:lnTo>
                  <a:lnTo>
                    <a:pt x="3045919" y="3935476"/>
                  </a:lnTo>
                  <a:lnTo>
                    <a:pt x="3006430" y="3956583"/>
                  </a:lnTo>
                  <a:lnTo>
                    <a:pt x="2962549" y="3965312"/>
                  </a:lnTo>
                  <a:lnTo>
                    <a:pt x="2955056" y="39654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2">
              <a:extLst>
                <a:ext uri="{FF2B5EF4-FFF2-40B4-BE49-F238E27FC236}">
                  <a16:creationId xmlns:a16="http://schemas.microsoft.com/office/drawing/2014/main" id="{036362EA-772F-4D07-8ED1-41405E3FF871}"/>
                </a:ext>
              </a:extLst>
            </p:cNvPr>
            <p:cNvSpPr/>
            <p:nvPr/>
          </p:nvSpPr>
          <p:spPr>
            <a:xfrm>
              <a:off x="4546974" y="1925553"/>
              <a:ext cx="3107690" cy="153035"/>
            </a:xfrm>
            <a:custGeom>
              <a:avLst/>
              <a:gdLst/>
              <a:ahLst/>
              <a:cxnLst/>
              <a:rect l="l" t="t" r="r" b="b"/>
              <a:pathLst>
                <a:path w="3107690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2901" y="122758"/>
                  </a:lnTo>
                  <a:lnTo>
                    <a:pt x="18029" y="80549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7" y="2902"/>
                  </a:lnTo>
                  <a:lnTo>
                    <a:pt x="152519" y="0"/>
                  </a:lnTo>
                  <a:lnTo>
                    <a:pt x="2955057" y="0"/>
                  </a:lnTo>
                  <a:lnTo>
                    <a:pt x="2999265" y="6530"/>
                  </a:lnTo>
                  <a:lnTo>
                    <a:pt x="3039807" y="25680"/>
                  </a:lnTo>
                  <a:lnTo>
                    <a:pt x="3073014" y="55808"/>
                  </a:lnTo>
                  <a:lnTo>
                    <a:pt x="3086977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0" y="82064"/>
                  </a:lnTo>
                  <a:lnTo>
                    <a:pt x="55808" y="93539"/>
                  </a:lnTo>
                  <a:lnTo>
                    <a:pt x="18029" y="116533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107690" h="153035">
                  <a:moveTo>
                    <a:pt x="3107576" y="152519"/>
                  </a:moveTo>
                  <a:lnTo>
                    <a:pt x="3089545" y="116533"/>
                  </a:lnTo>
                  <a:lnTo>
                    <a:pt x="3051766" y="93539"/>
                  </a:lnTo>
                  <a:lnTo>
                    <a:pt x="3013423" y="82064"/>
                  </a:lnTo>
                  <a:lnTo>
                    <a:pt x="2970081" y="76622"/>
                  </a:lnTo>
                  <a:lnTo>
                    <a:pt x="2955057" y="76259"/>
                  </a:lnTo>
                  <a:lnTo>
                    <a:pt x="3086977" y="76259"/>
                  </a:lnTo>
                  <a:lnTo>
                    <a:pt x="3104673" y="122758"/>
                  </a:lnTo>
                  <a:lnTo>
                    <a:pt x="3106850" y="137494"/>
                  </a:lnTo>
                  <a:lnTo>
                    <a:pt x="3107576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9" name="object 23">
            <a:extLst>
              <a:ext uri="{FF2B5EF4-FFF2-40B4-BE49-F238E27FC236}">
                <a16:creationId xmlns:a16="http://schemas.microsoft.com/office/drawing/2014/main" id="{C7EF3D0F-6F43-4C1C-BBAE-090ED0258CC0}"/>
              </a:ext>
            </a:extLst>
          </p:cNvPr>
          <p:cNvSpPr txBox="1"/>
          <p:nvPr/>
        </p:nvSpPr>
        <p:spPr>
          <a:xfrm>
            <a:off x="3628702" y="2464143"/>
            <a:ext cx="1888808" cy="40530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763" algn="ctr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粒度与责任划分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686"/>
              </a:spcBef>
            </a:pPr>
            <a:r>
              <a:rPr sz="713" b="1" kern="0" spc="34" dirty="0">
                <a:solidFill>
                  <a:srgbClr val="13B8A6"/>
                </a:solidFill>
                <a:latin typeface="微软雅黑"/>
                <a:cs typeface="微软雅黑"/>
              </a:rPr>
              <a:t>GRANULARITY</a:t>
            </a:r>
            <a:r>
              <a:rPr sz="713" b="1" kern="0" spc="83" dirty="0">
                <a:solidFill>
                  <a:srgbClr val="13B8A6"/>
                </a:solidFill>
                <a:latin typeface="微软雅黑"/>
                <a:cs typeface="微软雅黑"/>
              </a:rPr>
              <a:t> </a:t>
            </a:r>
            <a:r>
              <a:rPr sz="713" b="1" kern="0" dirty="0">
                <a:solidFill>
                  <a:srgbClr val="13B8A6"/>
                </a:solidFill>
                <a:latin typeface="微软雅黑"/>
                <a:cs typeface="微软雅黑"/>
              </a:rPr>
              <a:t>&amp;</a:t>
            </a:r>
            <a:r>
              <a:rPr sz="713" b="1" kern="0" spc="83" dirty="0">
                <a:solidFill>
                  <a:srgbClr val="13B8A6"/>
                </a:solidFill>
                <a:latin typeface="微软雅黑"/>
                <a:cs typeface="微软雅黑"/>
              </a:rPr>
              <a:t> </a:t>
            </a:r>
            <a:r>
              <a:rPr sz="713" b="1" kern="0" spc="-8" dirty="0">
                <a:solidFill>
                  <a:srgbClr val="13B8A6"/>
                </a:solidFill>
                <a:latin typeface="微软雅黑"/>
                <a:cs typeface="微软雅黑"/>
              </a:rPr>
              <a:t>RESPONSIBILITY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4">
            <a:extLst>
              <a:ext uri="{FF2B5EF4-FFF2-40B4-BE49-F238E27FC236}">
                <a16:creationId xmlns:a16="http://schemas.microsoft.com/office/drawing/2014/main" id="{B7B807BD-CB25-44BC-8894-6AC5F4FFCBA8}"/>
              </a:ext>
            </a:extLst>
          </p:cNvPr>
          <p:cNvGrpSpPr/>
          <p:nvPr/>
        </p:nvGrpSpPr>
        <p:grpSpPr>
          <a:xfrm>
            <a:off x="3638774" y="3074212"/>
            <a:ext cx="1874044" cy="1001554"/>
            <a:chOff x="4851698" y="4098949"/>
            <a:chExt cx="2498725" cy="1335405"/>
          </a:xfrm>
        </p:grpSpPr>
        <p:sp>
          <p:nvSpPr>
            <p:cNvPr id="31" name="object 25">
              <a:extLst>
                <a:ext uri="{FF2B5EF4-FFF2-40B4-BE49-F238E27FC236}">
                  <a16:creationId xmlns:a16="http://schemas.microsoft.com/office/drawing/2014/main" id="{EC5C7D2C-7D88-4DAB-928E-9D41C86968D3}"/>
                </a:ext>
              </a:extLst>
            </p:cNvPr>
            <p:cNvSpPr/>
            <p:nvPr/>
          </p:nvSpPr>
          <p:spPr>
            <a:xfrm>
              <a:off x="4852012" y="4098949"/>
              <a:ext cx="2498090" cy="495934"/>
            </a:xfrm>
            <a:custGeom>
              <a:avLst/>
              <a:gdLst/>
              <a:ahLst/>
              <a:cxnLst/>
              <a:rect l="l" t="t" r="r" b="b"/>
              <a:pathLst>
                <a:path w="2498090" h="495935">
                  <a:moveTo>
                    <a:pt x="2426247" y="495686"/>
                  </a:moveTo>
                  <a:lnTo>
                    <a:pt x="71252" y="495686"/>
                  </a:lnTo>
                  <a:lnTo>
                    <a:pt x="66293" y="495198"/>
                  </a:lnTo>
                  <a:lnTo>
                    <a:pt x="29728" y="480052"/>
                  </a:lnTo>
                  <a:lnTo>
                    <a:pt x="3888" y="443984"/>
                  </a:lnTo>
                  <a:lnTo>
                    <a:pt x="0" y="424434"/>
                  </a:lnTo>
                  <a:lnTo>
                    <a:pt x="0" y="41942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2426247" y="0"/>
                  </a:lnTo>
                  <a:lnTo>
                    <a:pt x="2467770" y="15633"/>
                  </a:lnTo>
                  <a:lnTo>
                    <a:pt x="2493610" y="51702"/>
                  </a:lnTo>
                  <a:lnTo>
                    <a:pt x="2497499" y="71252"/>
                  </a:lnTo>
                  <a:lnTo>
                    <a:pt x="2497499" y="424434"/>
                  </a:lnTo>
                  <a:lnTo>
                    <a:pt x="2481865" y="465958"/>
                  </a:lnTo>
                  <a:lnTo>
                    <a:pt x="2445796" y="491797"/>
                  </a:lnTo>
                  <a:lnTo>
                    <a:pt x="2431206" y="495198"/>
                  </a:lnTo>
                  <a:lnTo>
                    <a:pt x="2426247" y="49568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6">
              <a:extLst>
                <a:ext uri="{FF2B5EF4-FFF2-40B4-BE49-F238E27FC236}">
                  <a16:creationId xmlns:a16="http://schemas.microsoft.com/office/drawing/2014/main" id="{2725F200-3CC7-4D16-930B-58A73C03DBE3}"/>
                </a:ext>
              </a:extLst>
            </p:cNvPr>
            <p:cNvSpPr/>
            <p:nvPr/>
          </p:nvSpPr>
          <p:spPr>
            <a:xfrm>
              <a:off x="4856778" y="4751922"/>
              <a:ext cx="2488565" cy="676910"/>
            </a:xfrm>
            <a:custGeom>
              <a:avLst/>
              <a:gdLst/>
              <a:ahLst/>
              <a:cxnLst/>
              <a:rect l="l" t="t" r="r" b="b"/>
              <a:pathLst>
                <a:path w="2488565" h="676910">
                  <a:moveTo>
                    <a:pt x="2421168" y="676803"/>
                  </a:moveTo>
                  <a:lnTo>
                    <a:pt x="66799" y="676803"/>
                  </a:lnTo>
                  <a:lnTo>
                    <a:pt x="62149" y="676345"/>
                  </a:lnTo>
                  <a:lnTo>
                    <a:pt x="24259" y="659182"/>
                  </a:lnTo>
                  <a:lnTo>
                    <a:pt x="2289" y="623861"/>
                  </a:lnTo>
                  <a:lnTo>
                    <a:pt x="0" y="610003"/>
                  </a:lnTo>
                  <a:lnTo>
                    <a:pt x="0" y="605310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1" y="3645"/>
                  </a:lnTo>
                  <a:lnTo>
                    <a:pt x="66799" y="0"/>
                  </a:lnTo>
                  <a:lnTo>
                    <a:pt x="2421168" y="0"/>
                  </a:lnTo>
                  <a:lnTo>
                    <a:pt x="2460096" y="14656"/>
                  </a:lnTo>
                  <a:lnTo>
                    <a:pt x="2484321" y="48470"/>
                  </a:lnTo>
                  <a:lnTo>
                    <a:pt x="2487967" y="66798"/>
                  </a:lnTo>
                  <a:lnTo>
                    <a:pt x="2487967" y="610003"/>
                  </a:lnTo>
                  <a:lnTo>
                    <a:pt x="2473310" y="648931"/>
                  </a:lnTo>
                  <a:lnTo>
                    <a:pt x="2439495" y="673156"/>
                  </a:lnTo>
                  <a:lnTo>
                    <a:pt x="2425817" y="676345"/>
                  </a:lnTo>
                  <a:lnTo>
                    <a:pt x="2421168" y="6768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27">
              <a:extLst>
                <a:ext uri="{FF2B5EF4-FFF2-40B4-BE49-F238E27FC236}">
                  <a16:creationId xmlns:a16="http://schemas.microsoft.com/office/drawing/2014/main" id="{BE24E1CB-0B3E-4DE9-A5DD-4DB7D9FB39A3}"/>
                </a:ext>
              </a:extLst>
            </p:cNvPr>
            <p:cNvSpPr/>
            <p:nvPr/>
          </p:nvSpPr>
          <p:spPr>
            <a:xfrm>
              <a:off x="4856778" y="4751922"/>
              <a:ext cx="2488565" cy="676910"/>
            </a:xfrm>
            <a:custGeom>
              <a:avLst/>
              <a:gdLst/>
              <a:ahLst/>
              <a:cxnLst/>
              <a:rect l="l" t="t" r="r" b="b"/>
              <a:pathLst>
                <a:path w="2488565" h="676910">
                  <a:moveTo>
                    <a:pt x="0" y="605310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62149" y="457"/>
                  </a:lnTo>
                  <a:lnTo>
                    <a:pt x="66799" y="0"/>
                  </a:lnTo>
                  <a:lnTo>
                    <a:pt x="71493" y="0"/>
                  </a:lnTo>
                  <a:lnTo>
                    <a:pt x="2416474" y="0"/>
                  </a:lnTo>
                  <a:lnTo>
                    <a:pt x="2421168" y="0"/>
                  </a:lnTo>
                  <a:lnTo>
                    <a:pt x="2425817" y="457"/>
                  </a:lnTo>
                  <a:lnTo>
                    <a:pt x="2463707" y="17620"/>
                  </a:lnTo>
                  <a:lnTo>
                    <a:pt x="2467027" y="20939"/>
                  </a:lnTo>
                  <a:lnTo>
                    <a:pt x="2470346" y="24259"/>
                  </a:lnTo>
                  <a:lnTo>
                    <a:pt x="2486593" y="57545"/>
                  </a:lnTo>
                  <a:lnTo>
                    <a:pt x="2487509" y="62149"/>
                  </a:lnTo>
                  <a:lnTo>
                    <a:pt x="2487967" y="66798"/>
                  </a:lnTo>
                  <a:lnTo>
                    <a:pt x="2487967" y="71493"/>
                  </a:lnTo>
                  <a:lnTo>
                    <a:pt x="2487967" y="605310"/>
                  </a:lnTo>
                  <a:lnTo>
                    <a:pt x="2487967" y="610003"/>
                  </a:lnTo>
                  <a:lnTo>
                    <a:pt x="2487509" y="614652"/>
                  </a:lnTo>
                  <a:lnTo>
                    <a:pt x="2486593" y="619256"/>
                  </a:lnTo>
                  <a:lnTo>
                    <a:pt x="2485677" y="623860"/>
                  </a:lnTo>
                  <a:lnTo>
                    <a:pt x="2463707" y="659182"/>
                  </a:lnTo>
                  <a:lnTo>
                    <a:pt x="2425817" y="676345"/>
                  </a:lnTo>
                  <a:lnTo>
                    <a:pt x="2416474" y="676803"/>
                  </a:lnTo>
                  <a:lnTo>
                    <a:pt x="71493" y="676803"/>
                  </a:lnTo>
                  <a:lnTo>
                    <a:pt x="31773" y="664753"/>
                  </a:lnTo>
                  <a:lnTo>
                    <a:pt x="27870" y="662146"/>
                  </a:lnTo>
                  <a:lnTo>
                    <a:pt x="24259" y="659182"/>
                  </a:lnTo>
                  <a:lnTo>
                    <a:pt x="20939" y="655862"/>
                  </a:lnTo>
                  <a:lnTo>
                    <a:pt x="17620" y="652543"/>
                  </a:lnTo>
                  <a:lnTo>
                    <a:pt x="1373" y="619256"/>
                  </a:lnTo>
                  <a:lnTo>
                    <a:pt x="457" y="614652"/>
                  </a:lnTo>
                  <a:lnTo>
                    <a:pt x="0" y="610003"/>
                  </a:lnTo>
                  <a:lnTo>
                    <a:pt x="0" y="605310"/>
                  </a:lnTo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28">
              <a:extLst>
                <a:ext uri="{FF2B5EF4-FFF2-40B4-BE49-F238E27FC236}">
                  <a16:creationId xmlns:a16="http://schemas.microsoft.com/office/drawing/2014/main" id="{3D456055-8A00-4E04-937E-09FF3B554C5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66402" y="4213339"/>
              <a:ext cx="209713" cy="266908"/>
            </a:xfrm>
            <a:prstGeom prst="rect">
              <a:avLst/>
            </a:prstGeom>
          </p:spPr>
        </p:pic>
      </p:grpSp>
      <p:sp>
        <p:nvSpPr>
          <p:cNvPr id="35" name="object 29">
            <a:extLst>
              <a:ext uri="{FF2B5EF4-FFF2-40B4-BE49-F238E27FC236}">
                <a16:creationId xmlns:a16="http://schemas.microsoft.com/office/drawing/2014/main" id="{08023AD5-D24A-4C77-BECF-F4A06C8F76E2}"/>
              </a:ext>
            </a:extLst>
          </p:cNvPr>
          <p:cNvSpPr txBox="1"/>
          <p:nvPr/>
        </p:nvSpPr>
        <p:spPr>
          <a:xfrm>
            <a:off x="3960700" y="3171927"/>
            <a:ext cx="1048703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kern="0" spc="-8" dirty="0">
                <a:solidFill>
                  <a:srgbClr val="374050"/>
                </a:solidFill>
                <a:latin typeface="微软雅黑"/>
                <a:cs typeface="微软雅黑"/>
              </a:rPr>
              <a:t>细化任务并落实到人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6" name="object 30">
            <a:extLst>
              <a:ext uri="{FF2B5EF4-FFF2-40B4-BE49-F238E27FC236}">
                <a16:creationId xmlns:a16="http://schemas.microsoft.com/office/drawing/2014/main" id="{54F3C21E-897B-4B51-9C55-7412187CAE4F}"/>
              </a:ext>
            </a:extLst>
          </p:cNvPr>
          <p:cNvGrpSpPr/>
          <p:nvPr/>
        </p:nvGrpSpPr>
        <p:grpSpPr>
          <a:xfrm>
            <a:off x="3731951" y="1501359"/>
            <a:ext cx="2009299" cy="2445068"/>
            <a:chOff x="4975934" y="2001812"/>
            <a:chExt cx="2679065" cy="3260090"/>
          </a:xfrm>
        </p:grpSpPr>
        <p:pic>
          <p:nvPicPr>
            <p:cNvPr id="37" name="object 31">
              <a:extLst>
                <a:ext uri="{FF2B5EF4-FFF2-40B4-BE49-F238E27FC236}">
                  <a16:creationId xmlns:a16="http://schemas.microsoft.com/office/drawing/2014/main" id="{9EF1BAB9-D207-4CDA-90F7-15C7F5C1C3C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75934" y="4909207"/>
              <a:ext cx="114389" cy="133454"/>
            </a:xfrm>
            <a:prstGeom prst="rect">
              <a:avLst/>
            </a:prstGeom>
          </p:spPr>
        </p:pic>
        <p:pic>
          <p:nvPicPr>
            <p:cNvPr id="38" name="object 32">
              <a:extLst>
                <a:ext uri="{FF2B5EF4-FFF2-40B4-BE49-F238E27FC236}">
                  <a16:creationId xmlns:a16="http://schemas.microsoft.com/office/drawing/2014/main" id="{E2CE4818-38CA-42B1-B901-7169A6F8449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75934" y="5128454"/>
              <a:ext cx="114389" cy="133454"/>
            </a:xfrm>
            <a:prstGeom prst="rect">
              <a:avLst/>
            </a:prstGeom>
          </p:spPr>
        </p:pic>
        <p:sp>
          <p:nvSpPr>
            <p:cNvPr id="39" name="object 33">
              <a:extLst>
                <a:ext uri="{FF2B5EF4-FFF2-40B4-BE49-F238E27FC236}">
                  <a16:creationId xmlns:a16="http://schemas.microsoft.com/office/drawing/2014/main" id="{6CC2A120-02A9-402E-B3A1-9EE2A83E335F}"/>
                </a:ext>
              </a:extLst>
            </p:cNvPr>
            <p:cNvSpPr/>
            <p:nvPr/>
          </p:nvSpPr>
          <p:spPr>
            <a:xfrm>
              <a:off x="6904770" y="2001812"/>
              <a:ext cx="749935" cy="749935"/>
            </a:xfrm>
            <a:custGeom>
              <a:avLst/>
              <a:gdLst/>
              <a:ahLst/>
              <a:cxnLst/>
              <a:rect l="l" t="t" r="r" b="b"/>
              <a:pathLst>
                <a:path w="749934" h="749935">
                  <a:moveTo>
                    <a:pt x="749780" y="749779"/>
                  </a:moveTo>
                  <a:lnTo>
                    <a:pt x="701796" y="740359"/>
                  </a:lnTo>
                  <a:lnTo>
                    <a:pt x="658226" y="729446"/>
                  </a:lnTo>
                  <a:lnTo>
                    <a:pt x="615244" y="716407"/>
                  </a:lnTo>
                  <a:lnTo>
                    <a:pt x="572954" y="701276"/>
                  </a:lnTo>
                  <a:lnTo>
                    <a:pt x="531457" y="684087"/>
                  </a:lnTo>
                  <a:lnTo>
                    <a:pt x="490853" y="664883"/>
                  </a:lnTo>
                  <a:lnTo>
                    <a:pt x="451240" y="643710"/>
                  </a:lnTo>
                  <a:lnTo>
                    <a:pt x="412714" y="620618"/>
                  </a:lnTo>
                  <a:lnTo>
                    <a:pt x="375368" y="595664"/>
                  </a:lnTo>
                  <a:lnTo>
                    <a:pt x="339291" y="568908"/>
                  </a:lnTo>
                  <a:lnTo>
                    <a:pt x="304571" y="540413"/>
                  </a:lnTo>
                  <a:lnTo>
                    <a:pt x="271290" y="510249"/>
                  </a:lnTo>
                  <a:lnTo>
                    <a:pt x="239530" y="478489"/>
                  </a:lnTo>
                  <a:lnTo>
                    <a:pt x="209366" y="445208"/>
                  </a:lnTo>
                  <a:lnTo>
                    <a:pt x="180871" y="410488"/>
                  </a:lnTo>
                  <a:lnTo>
                    <a:pt x="154115" y="374411"/>
                  </a:lnTo>
                  <a:lnTo>
                    <a:pt x="129161" y="337064"/>
                  </a:lnTo>
                  <a:lnTo>
                    <a:pt x="106069" y="298539"/>
                  </a:lnTo>
                  <a:lnTo>
                    <a:pt x="84896" y="258926"/>
                  </a:lnTo>
                  <a:lnTo>
                    <a:pt x="65692" y="218323"/>
                  </a:lnTo>
                  <a:lnTo>
                    <a:pt x="48503" y="176826"/>
                  </a:lnTo>
                  <a:lnTo>
                    <a:pt x="33372" y="134535"/>
                  </a:lnTo>
                  <a:lnTo>
                    <a:pt x="20333" y="91553"/>
                  </a:lnTo>
                  <a:lnTo>
                    <a:pt x="9419" y="47983"/>
                  </a:lnTo>
                  <a:lnTo>
                    <a:pt x="657" y="3930"/>
                  </a:lnTo>
                  <a:lnTo>
                    <a:pt x="60" y="362"/>
                  </a:lnTo>
                  <a:lnTo>
                    <a:pt x="0" y="0"/>
                  </a:lnTo>
                  <a:lnTo>
                    <a:pt x="597261" y="0"/>
                  </a:lnTo>
                  <a:lnTo>
                    <a:pt x="612285" y="362"/>
                  </a:lnTo>
                  <a:lnTo>
                    <a:pt x="655628" y="5804"/>
                  </a:lnTo>
                  <a:lnTo>
                    <a:pt x="693970" y="17280"/>
                  </a:lnTo>
                  <a:lnTo>
                    <a:pt x="731749" y="40274"/>
                  </a:lnTo>
                  <a:lnTo>
                    <a:pt x="749780" y="76259"/>
                  </a:lnTo>
                  <a:lnTo>
                    <a:pt x="749780" y="749779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34">
              <a:extLst>
                <a:ext uri="{FF2B5EF4-FFF2-40B4-BE49-F238E27FC236}">
                  <a16:creationId xmlns:a16="http://schemas.microsoft.com/office/drawing/2014/main" id="{F63EB2E7-B06E-46C0-A143-05081FA6D884}"/>
                </a:ext>
              </a:extLst>
            </p:cNvPr>
            <p:cNvSpPr/>
            <p:nvPr/>
          </p:nvSpPr>
          <p:spPr>
            <a:xfrm>
              <a:off x="5719464" y="2306850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20" y="759727"/>
                  </a:lnTo>
                  <a:lnTo>
                    <a:pt x="288649" y="751168"/>
                  </a:lnTo>
                  <a:lnTo>
                    <a:pt x="244072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7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4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1" name="object 35">
            <a:extLst>
              <a:ext uri="{FF2B5EF4-FFF2-40B4-BE49-F238E27FC236}">
                <a16:creationId xmlns:a16="http://schemas.microsoft.com/office/drawing/2014/main" id="{51B535C4-D514-492B-9673-A35F71204E83}"/>
              </a:ext>
            </a:extLst>
          </p:cNvPr>
          <p:cNvSpPr txBox="1"/>
          <p:nvPr/>
        </p:nvSpPr>
        <p:spPr>
          <a:xfrm>
            <a:off x="3866990" y="3613756"/>
            <a:ext cx="1028700" cy="3072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70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粒度：</a:t>
            </a:r>
            <a:r>
              <a:rPr sz="713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1</a:t>
            </a:r>
            <a:r>
              <a:rPr sz="713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人</a:t>
            </a:r>
            <a:r>
              <a:rPr sz="713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1~5</a:t>
            </a:r>
            <a:r>
              <a:rPr sz="713" b="1" kern="0" spc="-23" dirty="0">
                <a:solidFill>
                  <a:srgbClr val="1F2937"/>
                </a:solidFill>
                <a:latin typeface="微软雅黑"/>
                <a:cs typeface="微软雅黑"/>
              </a:rPr>
              <a:t>天/</a:t>
            </a:r>
            <a:r>
              <a:rPr sz="713" b="1" kern="0" spc="-23" dirty="0" err="1">
                <a:solidFill>
                  <a:srgbClr val="1F2937"/>
                </a:solidFill>
                <a:latin typeface="微软雅黑"/>
                <a:cs typeface="微软雅黑"/>
              </a:rPr>
              <a:t>任务</a:t>
            </a:r>
            <a:endParaRPr lang="en-US" sz="713" b="1" kern="0" spc="-23" dirty="0">
              <a:solidFill>
                <a:srgbClr val="1F2937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000"/>
              </a:lnSpc>
              <a:spcBef>
                <a:spcPts val="75"/>
              </a:spcBef>
            </a:pPr>
            <a:r>
              <a:rPr lang="zh-CN" altLang="en-US" sz="713" kern="0" dirty="0">
                <a:solidFill>
                  <a:srgbClr val="4A5462"/>
                </a:solidFill>
                <a:latin typeface="微软雅黑"/>
                <a:cs typeface="微软雅黑"/>
              </a:rPr>
              <a:t>责</a:t>
            </a:r>
            <a:r>
              <a:rPr sz="713" kern="0" dirty="0" err="1">
                <a:solidFill>
                  <a:srgbClr val="4A5462"/>
                </a:solidFill>
                <a:latin typeface="微软雅黑"/>
                <a:cs typeface="微软雅黑"/>
              </a:rPr>
              <a:t>任：</a:t>
            </a:r>
            <a:r>
              <a:rPr sz="713" b="1" kern="0" spc="-8" dirty="0" err="1">
                <a:solidFill>
                  <a:srgbClr val="1F2937"/>
                </a:solidFill>
                <a:latin typeface="微软雅黑"/>
                <a:cs typeface="微软雅黑"/>
              </a:rPr>
              <a:t>指定专属负责人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2" name="object 36">
            <a:extLst>
              <a:ext uri="{FF2B5EF4-FFF2-40B4-BE49-F238E27FC236}">
                <a16:creationId xmlns:a16="http://schemas.microsoft.com/office/drawing/2014/main" id="{CE224BB9-F11C-4924-9E9D-39638D1AB49E}"/>
              </a:ext>
            </a:extLst>
          </p:cNvPr>
          <p:cNvSpPr txBox="1"/>
          <p:nvPr/>
        </p:nvSpPr>
        <p:spPr>
          <a:xfrm>
            <a:off x="4433561" y="1877898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0D9487"/>
                </a:solidFill>
                <a:latin typeface="微软雅黑"/>
                <a:cs typeface="微软雅黑"/>
              </a:rPr>
              <a:t>02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43" name="object 37">
            <a:extLst>
              <a:ext uri="{FF2B5EF4-FFF2-40B4-BE49-F238E27FC236}">
                <a16:creationId xmlns:a16="http://schemas.microsoft.com/office/drawing/2014/main" id="{F4308238-9CE4-463A-B63E-F574F516D42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12497" y="2802538"/>
            <a:ext cx="164435" cy="285973"/>
          </a:xfrm>
          <a:prstGeom prst="rect">
            <a:avLst/>
          </a:prstGeom>
        </p:spPr>
      </p:pic>
      <p:grpSp>
        <p:nvGrpSpPr>
          <p:cNvPr id="44" name="object 38">
            <a:extLst>
              <a:ext uri="{FF2B5EF4-FFF2-40B4-BE49-F238E27FC236}">
                <a16:creationId xmlns:a16="http://schemas.microsoft.com/office/drawing/2014/main" id="{9D34114C-C2B6-4752-93DF-FFE980C96A87}"/>
              </a:ext>
            </a:extLst>
          </p:cNvPr>
          <p:cNvGrpSpPr/>
          <p:nvPr/>
        </p:nvGrpSpPr>
        <p:grpSpPr>
          <a:xfrm>
            <a:off x="6248515" y="1444165"/>
            <a:ext cx="2330768" cy="3002756"/>
            <a:chOff x="8331353" y="1925553"/>
            <a:chExt cx="3107690" cy="4003675"/>
          </a:xfrm>
        </p:grpSpPr>
        <p:sp>
          <p:nvSpPr>
            <p:cNvPr id="45" name="object 39">
              <a:extLst>
                <a:ext uri="{FF2B5EF4-FFF2-40B4-BE49-F238E27FC236}">
                  <a16:creationId xmlns:a16="http://schemas.microsoft.com/office/drawing/2014/main" id="{8ACFA578-A273-4584-9BB9-3164EC2EA973}"/>
                </a:ext>
              </a:extLst>
            </p:cNvPr>
            <p:cNvSpPr/>
            <p:nvPr/>
          </p:nvSpPr>
          <p:spPr>
            <a:xfrm>
              <a:off x="8331353" y="1963683"/>
              <a:ext cx="3107690" cy="3965575"/>
            </a:xfrm>
            <a:custGeom>
              <a:avLst/>
              <a:gdLst/>
              <a:ahLst/>
              <a:cxnLst/>
              <a:rect l="l" t="t" r="r" b="b"/>
              <a:pathLst>
                <a:path w="3107690" h="3965575">
                  <a:moveTo>
                    <a:pt x="2955056" y="3965495"/>
                  </a:moveTo>
                  <a:lnTo>
                    <a:pt x="152519" y="3965495"/>
                  </a:lnTo>
                  <a:lnTo>
                    <a:pt x="145026" y="3965312"/>
                  </a:lnTo>
                  <a:lnTo>
                    <a:pt x="101145" y="3956583"/>
                  </a:lnTo>
                  <a:lnTo>
                    <a:pt x="61655" y="3935476"/>
                  </a:lnTo>
                  <a:lnTo>
                    <a:pt x="30019" y="3903839"/>
                  </a:lnTo>
                  <a:lnTo>
                    <a:pt x="8911" y="3864350"/>
                  </a:lnTo>
                  <a:lnTo>
                    <a:pt x="183" y="3820469"/>
                  </a:lnTo>
                  <a:lnTo>
                    <a:pt x="0" y="3812976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2955056" y="0"/>
                  </a:lnTo>
                  <a:lnTo>
                    <a:pt x="2999330" y="4924"/>
                  </a:lnTo>
                  <a:lnTo>
                    <a:pt x="3039791" y="19278"/>
                  </a:lnTo>
                  <a:lnTo>
                    <a:pt x="3072956" y="41820"/>
                  </a:lnTo>
                  <a:lnTo>
                    <a:pt x="3099798" y="77553"/>
                  </a:lnTo>
                  <a:lnTo>
                    <a:pt x="3107576" y="3812976"/>
                  </a:lnTo>
                  <a:lnTo>
                    <a:pt x="3107392" y="3820469"/>
                  </a:lnTo>
                  <a:lnTo>
                    <a:pt x="3098664" y="3864350"/>
                  </a:lnTo>
                  <a:lnTo>
                    <a:pt x="3077556" y="3903839"/>
                  </a:lnTo>
                  <a:lnTo>
                    <a:pt x="3045919" y="3935476"/>
                  </a:lnTo>
                  <a:lnTo>
                    <a:pt x="3006430" y="3956583"/>
                  </a:lnTo>
                  <a:lnTo>
                    <a:pt x="2962549" y="3965312"/>
                  </a:lnTo>
                  <a:lnTo>
                    <a:pt x="2955056" y="39654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40">
              <a:extLst>
                <a:ext uri="{FF2B5EF4-FFF2-40B4-BE49-F238E27FC236}">
                  <a16:creationId xmlns:a16="http://schemas.microsoft.com/office/drawing/2014/main" id="{26F437D6-5006-40B2-A00E-2EA5A2F7D402}"/>
                </a:ext>
              </a:extLst>
            </p:cNvPr>
            <p:cNvSpPr/>
            <p:nvPr/>
          </p:nvSpPr>
          <p:spPr>
            <a:xfrm>
              <a:off x="8331353" y="1925553"/>
              <a:ext cx="3107690" cy="153035"/>
            </a:xfrm>
            <a:custGeom>
              <a:avLst/>
              <a:gdLst/>
              <a:ahLst/>
              <a:cxnLst/>
              <a:rect l="l" t="t" r="r" b="b"/>
              <a:pathLst>
                <a:path w="3107690" h="153035">
                  <a:moveTo>
                    <a:pt x="0" y="152519"/>
                  </a:moveTo>
                  <a:lnTo>
                    <a:pt x="6529" y="108310"/>
                  </a:lnTo>
                  <a:lnTo>
                    <a:pt x="25679" y="67767"/>
                  </a:lnTo>
                  <a:lnTo>
                    <a:pt x="55807" y="34560"/>
                  </a:lnTo>
                  <a:lnTo>
                    <a:pt x="94151" y="11609"/>
                  </a:lnTo>
                  <a:lnTo>
                    <a:pt x="137493" y="725"/>
                  </a:lnTo>
                  <a:lnTo>
                    <a:pt x="152519" y="0"/>
                  </a:lnTo>
                  <a:lnTo>
                    <a:pt x="2955057" y="0"/>
                  </a:lnTo>
                  <a:lnTo>
                    <a:pt x="2999264" y="6530"/>
                  </a:lnTo>
                  <a:lnTo>
                    <a:pt x="3039806" y="25680"/>
                  </a:lnTo>
                  <a:lnTo>
                    <a:pt x="3073014" y="55808"/>
                  </a:lnTo>
                  <a:lnTo>
                    <a:pt x="3086977" y="76259"/>
                  </a:lnTo>
                  <a:lnTo>
                    <a:pt x="152519" y="76259"/>
                  </a:lnTo>
                  <a:lnTo>
                    <a:pt x="137493" y="76622"/>
                  </a:lnTo>
                  <a:lnTo>
                    <a:pt x="94151" y="82064"/>
                  </a:lnTo>
                  <a:lnTo>
                    <a:pt x="55807" y="93539"/>
                  </a:lnTo>
                  <a:lnTo>
                    <a:pt x="18028" y="116533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107690" h="153035">
                  <a:moveTo>
                    <a:pt x="3107575" y="152519"/>
                  </a:moveTo>
                  <a:lnTo>
                    <a:pt x="3089545" y="116533"/>
                  </a:lnTo>
                  <a:lnTo>
                    <a:pt x="3051765" y="93539"/>
                  </a:lnTo>
                  <a:lnTo>
                    <a:pt x="3013422" y="82064"/>
                  </a:lnTo>
                  <a:lnTo>
                    <a:pt x="2970081" y="76622"/>
                  </a:lnTo>
                  <a:lnTo>
                    <a:pt x="2955057" y="76259"/>
                  </a:lnTo>
                  <a:lnTo>
                    <a:pt x="3086977" y="76259"/>
                  </a:lnTo>
                  <a:lnTo>
                    <a:pt x="3104673" y="122758"/>
                  </a:lnTo>
                  <a:lnTo>
                    <a:pt x="3106850" y="137494"/>
                  </a:lnTo>
                  <a:lnTo>
                    <a:pt x="3107575" y="15251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7" name="object 41">
            <a:extLst>
              <a:ext uri="{FF2B5EF4-FFF2-40B4-BE49-F238E27FC236}">
                <a16:creationId xmlns:a16="http://schemas.microsoft.com/office/drawing/2014/main" id="{77D7D496-A91E-43D6-BDBA-6863635484D8}"/>
              </a:ext>
            </a:extLst>
          </p:cNvPr>
          <p:cNvSpPr txBox="1"/>
          <p:nvPr/>
        </p:nvSpPr>
        <p:spPr>
          <a:xfrm>
            <a:off x="6738214" y="2392650"/>
            <a:ext cx="1343978" cy="40530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763" algn="ctr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工期科学估算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686"/>
              </a:spcBef>
            </a:pPr>
            <a:r>
              <a:rPr sz="713" b="1" kern="0" dirty="0">
                <a:solidFill>
                  <a:srgbClr val="6266F1"/>
                </a:solidFill>
                <a:latin typeface="微软雅黑"/>
                <a:cs typeface="微软雅黑"/>
              </a:rPr>
              <a:t>DURATION</a:t>
            </a:r>
            <a:r>
              <a:rPr sz="713" b="1" kern="0" spc="263" dirty="0">
                <a:solidFill>
                  <a:srgbClr val="6266F1"/>
                </a:solidFill>
                <a:latin typeface="微软雅黑"/>
                <a:cs typeface="微软雅黑"/>
              </a:rPr>
              <a:t> </a:t>
            </a:r>
            <a:r>
              <a:rPr sz="713" b="1" kern="0" spc="-8" dirty="0">
                <a:solidFill>
                  <a:srgbClr val="6266F1"/>
                </a:solidFill>
                <a:latin typeface="微软雅黑"/>
                <a:cs typeface="微软雅黑"/>
              </a:rPr>
              <a:t>ESTIMATION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8" name="object 42">
            <a:extLst>
              <a:ext uri="{FF2B5EF4-FFF2-40B4-BE49-F238E27FC236}">
                <a16:creationId xmlns:a16="http://schemas.microsoft.com/office/drawing/2014/main" id="{1069BA67-D0C7-4DB7-AD3A-A3AA7C95D46F}"/>
              </a:ext>
            </a:extLst>
          </p:cNvPr>
          <p:cNvGrpSpPr/>
          <p:nvPr/>
        </p:nvGrpSpPr>
        <p:grpSpPr>
          <a:xfrm>
            <a:off x="6477059" y="3002719"/>
            <a:ext cx="1874044" cy="1215866"/>
            <a:chOff x="8636078" y="4003625"/>
            <a:chExt cx="2498725" cy="1621155"/>
          </a:xfrm>
        </p:grpSpPr>
        <p:sp>
          <p:nvSpPr>
            <p:cNvPr id="49" name="object 43">
              <a:extLst>
                <a:ext uri="{FF2B5EF4-FFF2-40B4-BE49-F238E27FC236}">
                  <a16:creationId xmlns:a16="http://schemas.microsoft.com/office/drawing/2014/main" id="{A05DE7F0-D40D-4B4A-9DC9-6AB815B1DDA9}"/>
                </a:ext>
              </a:extLst>
            </p:cNvPr>
            <p:cNvSpPr/>
            <p:nvPr/>
          </p:nvSpPr>
          <p:spPr>
            <a:xfrm>
              <a:off x="8636392" y="4003625"/>
              <a:ext cx="2498090" cy="495934"/>
            </a:xfrm>
            <a:custGeom>
              <a:avLst/>
              <a:gdLst/>
              <a:ahLst/>
              <a:cxnLst/>
              <a:rect l="l" t="t" r="r" b="b"/>
              <a:pathLst>
                <a:path w="2498090" h="495935">
                  <a:moveTo>
                    <a:pt x="2426247" y="495686"/>
                  </a:moveTo>
                  <a:lnTo>
                    <a:pt x="71252" y="495686"/>
                  </a:lnTo>
                  <a:lnTo>
                    <a:pt x="66293" y="495198"/>
                  </a:lnTo>
                  <a:lnTo>
                    <a:pt x="29728" y="480052"/>
                  </a:lnTo>
                  <a:lnTo>
                    <a:pt x="3888" y="443984"/>
                  </a:lnTo>
                  <a:lnTo>
                    <a:pt x="0" y="424434"/>
                  </a:lnTo>
                  <a:lnTo>
                    <a:pt x="0" y="41942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2426247" y="0"/>
                  </a:lnTo>
                  <a:lnTo>
                    <a:pt x="2467770" y="15633"/>
                  </a:lnTo>
                  <a:lnTo>
                    <a:pt x="2493610" y="51701"/>
                  </a:lnTo>
                  <a:lnTo>
                    <a:pt x="2497499" y="71252"/>
                  </a:lnTo>
                  <a:lnTo>
                    <a:pt x="2497499" y="424434"/>
                  </a:lnTo>
                  <a:lnTo>
                    <a:pt x="2481865" y="465958"/>
                  </a:lnTo>
                  <a:lnTo>
                    <a:pt x="2445796" y="491797"/>
                  </a:lnTo>
                  <a:lnTo>
                    <a:pt x="2431206" y="495198"/>
                  </a:lnTo>
                  <a:lnTo>
                    <a:pt x="2426247" y="495686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object 44">
              <a:extLst>
                <a:ext uri="{FF2B5EF4-FFF2-40B4-BE49-F238E27FC236}">
                  <a16:creationId xmlns:a16="http://schemas.microsoft.com/office/drawing/2014/main" id="{5BBF12AF-CD05-4E57-ACCC-B5FFB8AB55BA}"/>
                </a:ext>
              </a:extLst>
            </p:cNvPr>
            <p:cNvSpPr/>
            <p:nvPr/>
          </p:nvSpPr>
          <p:spPr>
            <a:xfrm>
              <a:off x="8641158" y="4656597"/>
              <a:ext cx="2488565" cy="963294"/>
            </a:xfrm>
            <a:custGeom>
              <a:avLst/>
              <a:gdLst/>
              <a:ahLst/>
              <a:cxnLst/>
              <a:rect l="l" t="t" r="r" b="b"/>
              <a:pathLst>
                <a:path w="2488565" h="963295">
                  <a:moveTo>
                    <a:pt x="2421168" y="962776"/>
                  </a:moveTo>
                  <a:lnTo>
                    <a:pt x="66799" y="962776"/>
                  </a:lnTo>
                  <a:lnTo>
                    <a:pt x="62149" y="962318"/>
                  </a:lnTo>
                  <a:lnTo>
                    <a:pt x="24259" y="945155"/>
                  </a:lnTo>
                  <a:lnTo>
                    <a:pt x="2289" y="909834"/>
                  </a:lnTo>
                  <a:lnTo>
                    <a:pt x="0" y="895977"/>
                  </a:lnTo>
                  <a:lnTo>
                    <a:pt x="0" y="891283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1" y="3645"/>
                  </a:lnTo>
                  <a:lnTo>
                    <a:pt x="66799" y="0"/>
                  </a:lnTo>
                  <a:lnTo>
                    <a:pt x="2421168" y="0"/>
                  </a:lnTo>
                  <a:lnTo>
                    <a:pt x="2460096" y="14656"/>
                  </a:lnTo>
                  <a:lnTo>
                    <a:pt x="2484321" y="48470"/>
                  </a:lnTo>
                  <a:lnTo>
                    <a:pt x="2487967" y="66798"/>
                  </a:lnTo>
                  <a:lnTo>
                    <a:pt x="2487967" y="895977"/>
                  </a:lnTo>
                  <a:lnTo>
                    <a:pt x="2473310" y="934905"/>
                  </a:lnTo>
                  <a:lnTo>
                    <a:pt x="2439495" y="959130"/>
                  </a:lnTo>
                  <a:lnTo>
                    <a:pt x="2425817" y="962318"/>
                  </a:lnTo>
                  <a:lnTo>
                    <a:pt x="2421168" y="9627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object 45">
              <a:extLst>
                <a:ext uri="{FF2B5EF4-FFF2-40B4-BE49-F238E27FC236}">
                  <a16:creationId xmlns:a16="http://schemas.microsoft.com/office/drawing/2014/main" id="{040E120C-8A4E-4A81-B020-1A386A2D55BA}"/>
                </a:ext>
              </a:extLst>
            </p:cNvPr>
            <p:cNvSpPr/>
            <p:nvPr/>
          </p:nvSpPr>
          <p:spPr>
            <a:xfrm>
              <a:off x="8641158" y="4656597"/>
              <a:ext cx="2488565" cy="963294"/>
            </a:xfrm>
            <a:custGeom>
              <a:avLst/>
              <a:gdLst/>
              <a:ahLst/>
              <a:cxnLst/>
              <a:rect l="l" t="t" r="r" b="b"/>
              <a:pathLst>
                <a:path w="2488565" h="963295">
                  <a:moveTo>
                    <a:pt x="0" y="891283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62149" y="457"/>
                  </a:lnTo>
                  <a:lnTo>
                    <a:pt x="66799" y="0"/>
                  </a:lnTo>
                  <a:lnTo>
                    <a:pt x="71493" y="0"/>
                  </a:lnTo>
                  <a:lnTo>
                    <a:pt x="2416474" y="0"/>
                  </a:lnTo>
                  <a:lnTo>
                    <a:pt x="2421168" y="0"/>
                  </a:lnTo>
                  <a:lnTo>
                    <a:pt x="2425817" y="457"/>
                  </a:lnTo>
                  <a:lnTo>
                    <a:pt x="2463707" y="17620"/>
                  </a:lnTo>
                  <a:lnTo>
                    <a:pt x="2467027" y="20939"/>
                  </a:lnTo>
                  <a:lnTo>
                    <a:pt x="2470346" y="24259"/>
                  </a:lnTo>
                  <a:lnTo>
                    <a:pt x="2486593" y="57545"/>
                  </a:lnTo>
                  <a:lnTo>
                    <a:pt x="2487509" y="62149"/>
                  </a:lnTo>
                  <a:lnTo>
                    <a:pt x="2487967" y="66798"/>
                  </a:lnTo>
                  <a:lnTo>
                    <a:pt x="2487967" y="71493"/>
                  </a:lnTo>
                  <a:lnTo>
                    <a:pt x="2487967" y="891283"/>
                  </a:lnTo>
                  <a:lnTo>
                    <a:pt x="2487967" y="895977"/>
                  </a:lnTo>
                  <a:lnTo>
                    <a:pt x="2487509" y="900626"/>
                  </a:lnTo>
                  <a:lnTo>
                    <a:pt x="2486593" y="905230"/>
                  </a:lnTo>
                  <a:lnTo>
                    <a:pt x="2485677" y="909834"/>
                  </a:lnTo>
                  <a:lnTo>
                    <a:pt x="2475918" y="931002"/>
                  </a:lnTo>
                  <a:lnTo>
                    <a:pt x="2473310" y="934905"/>
                  </a:lnTo>
                  <a:lnTo>
                    <a:pt x="2439495" y="959130"/>
                  </a:lnTo>
                  <a:lnTo>
                    <a:pt x="2430421" y="961402"/>
                  </a:lnTo>
                  <a:lnTo>
                    <a:pt x="2425817" y="962318"/>
                  </a:lnTo>
                  <a:lnTo>
                    <a:pt x="2421168" y="962776"/>
                  </a:lnTo>
                  <a:lnTo>
                    <a:pt x="2416474" y="962776"/>
                  </a:lnTo>
                  <a:lnTo>
                    <a:pt x="71493" y="962776"/>
                  </a:lnTo>
                  <a:lnTo>
                    <a:pt x="66799" y="962776"/>
                  </a:lnTo>
                  <a:lnTo>
                    <a:pt x="62149" y="962318"/>
                  </a:lnTo>
                  <a:lnTo>
                    <a:pt x="31773" y="950727"/>
                  </a:lnTo>
                  <a:lnTo>
                    <a:pt x="27870" y="948119"/>
                  </a:lnTo>
                  <a:lnTo>
                    <a:pt x="3645" y="914305"/>
                  </a:lnTo>
                  <a:lnTo>
                    <a:pt x="1373" y="905230"/>
                  </a:lnTo>
                  <a:lnTo>
                    <a:pt x="457" y="900626"/>
                  </a:lnTo>
                  <a:lnTo>
                    <a:pt x="0" y="895977"/>
                  </a:lnTo>
                  <a:lnTo>
                    <a:pt x="0" y="891283"/>
                  </a:lnTo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2" name="object 46">
              <a:extLst>
                <a:ext uri="{FF2B5EF4-FFF2-40B4-BE49-F238E27FC236}">
                  <a16:creationId xmlns:a16="http://schemas.microsoft.com/office/drawing/2014/main" id="{42B84BF8-5CDC-4855-AD9F-6927816B227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50782" y="4118014"/>
              <a:ext cx="123921" cy="266908"/>
            </a:xfrm>
            <a:prstGeom prst="rect">
              <a:avLst/>
            </a:prstGeom>
          </p:spPr>
        </p:pic>
      </p:grpSp>
      <p:sp>
        <p:nvSpPr>
          <p:cNvPr id="53" name="object 47">
            <a:extLst>
              <a:ext uri="{FF2B5EF4-FFF2-40B4-BE49-F238E27FC236}">
                <a16:creationId xmlns:a16="http://schemas.microsoft.com/office/drawing/2014/main" id="{7034262B-E853-4340-A2EE-6CAC0B97A875}"/>
              </a:ext>
            </a:extLst>
          </p:cNvPr>
          <p:cNvSpPr txBox="1"/>
          <p:nvPr/>
        </p:nvSpPr>
        <p:spPr>
          <a:xfrm>
            <a:off x="6733411" y="3100434"/>
            <a:ext cx="1048703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kern="0" spc="-8" dirty="0">
                <a:solidFill>
                  <a:srgbClr val="374050"/>
                </a:solidFill>
                <a:latin typeface="微软雅黑"/>
                <a:cs typeface="微软雅黑"/>
              </a:rPr>
              <a:t>多维度评估任务耗时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4" name="object 48">
            <a:extLst>
              <a:ext uri="{FF2B5EF4-FFF2-40B4-BE49-F238E27FC236}">
                <a16:creationId xmlns:a16="http://schemas.microsoft.com/office/drawing/2014/main" id="{D33EB2E1-E001-429A-A786-8BA4CDB52463}"/>
              </a:ext>
            </a:extLst>
          </p:cNvPr>
          <p:cNvGrpSpPr/>
          <p:nvPr/>
        </p:nvGrpSpPr>
        <p:grpSpPr>
          <a:xfrm>
            <a:off x="6570235" y="1501359"/>
            <a:ext cx="2009299" cy="2566988"/>
            <a:chOff x="8760313" y="2001812"/>
            <a:chExt cx="2679065" cy="3422650"/>
          </a:xfrm>
        </p:grpSpPr>
        <p:sp>
          <p:nvSpPr>
            <p:cNvPr id="55" name="object 49">
              <a:extLst>
                <a:ext uri="{FF2B5EF4-FFF2-40B4-BE49-F238E27FC236}">
                  <a16:creationId xmlns:a16="http://schemas.microsoft.com/office/drawing/2014/main" id="{EE6829B6-FA29-4080-A241-AF6DD888ED07}"/>
                </a:ext>
              </a:extLst>
            </p:cNvPr>
            <p:cNvSpPr/>
            <p:nvPr/>
          </p:nvSpPr>
          <p:spPr>
            <a:xfrm>
              <a:off x="8760307" y="4852022"/>
              <a:ext cx="57785" cy="572135"/>
            </a:xfrm>
            <a:custGeom>
              <a:avLst/>
              <a:gdLst/>
              <a:ahLst/>
              <a:cxnLst/>
              <a:rect l="l" t="t" r="r" b="b"/>
              <a:pathLst>
                <a:path w="57784" h="572135">
                  <a:moveTo>
                    <a:pt x="57188" y="539559"/>
                  </a:moveTo>
                  <a:lnTo>
                    <a:pt x="32385" y="514743"/>
                  </a:lnTo>
                  <a:lnTo>
                    <a:pt x="24803" y="514743"/>
                  </a:lnTo>
                  <a:lnTo>
                    <a:pt x="0" y="539559"/>
                  </a:lnTo>
                  <a:lnTo>
                    <a:pt x="0" y="547141"/>
                  </a:lnTo>
                  <a:lnTo>
                    <a:pt x="24803" y="571944"/>
                  </a:lnTo>
                  <a:lnTo>
                    <a:pt x="32385" y="571944"/>
                  </a:lnTo>
                  <a:lnTo>
                    <a:pt x="57188" y="547141"/>
                  </a:lnTo>
                  <a:lnTo>
                    <a:pt x="57188" y="543344"/>
                  </a:lnTo>
                  <a:lnTo>
                    <a:pt x="57188" y="539559"/>
                  </a:lnTo>
                  <a:close/>
                </a:path>
                <a:path w="57784" h="572135">
                  <a:moveTo>
                    <a:pt x="57188" y="282181"/>
                  </a:moveTo>
                  <a:lnTo>
                    <a:pt x="32385" y="257378"/>
                  </a:lnTo>
                  <a:lnTo>
                    <a:pt x="24803" y="257378"/>
                  </a:lnTo>
                  <a:lnTo>
                    <a:pt x="0" y="282181"/>
                  </a:lnTo>
                  <a:lnTo>
                    <a:pt x="0" y="289763"/>
                  </a:lnTo>
                  <a:lnTo>
                    <a:pt x="24803" y="314566"/>
                  </a:lnTo>
                  <a:lnTo>
                    <a:pt x="32385" y="314566"/>
                  </a:lnTo>
                  <a:lnTo>
                    <a:pt x="57188" y="289763"/>
                  </a:lnTo>
                  <a:lnTo>
                    <a:pt x="57188" y="285965"/>
                  </a:lnTo>
                  <a:lnTo>
                    <a:pt x="57188" y="282181"/>
                  </a:lnTo>
                  <a:close/>
                </a:path>
                <a:path w="57784" h="572135">
                  <a:moveTo>
                    <a:pt x="57188" y="24803"/>
                  </a:moveTo>
                  <a:lnTo>
                    <a:pt x="32385" y="0"/>
                  </a:lnTo>
                  <a:lnTo>
                    <a:pt x="24803" y="0"/>
                  </a:lnTo>
                  <a:lnTo>
                    <a:pt x="0" y="24803"/>
                  </a:lnTo>
                  <a:lnTo>
                    <a:pt x="0" y="32385"/>
                  </a:lnTo>
                  <a:lnTo>
                    <a:pt x="24803" y="57188"/>
                  </a:lnTo>
                  <a:lnTo>
                    <a:pt x="32385" y="57188"/>
                  </a:lnTo>
                  <a:lnTo>
                    <a:pt x="57188" y="32385"/>
                  </a:lnTo>
                  <a:lnTo>
                    <a:pt x="57188" y="28600"/>
                  </a:lnTo>
                  <a:lnTo>
                    <a:pt x="57188" y="24803"/>
                  </a:lnTo>
                  <a:close/>
                </a:path>
              </a:pathLst>
            </a:custGeom>
            <a:solidFill>
              <a:srgbClr val="818BF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object 50">
              <a:extLst>
                <a:ext uri="{FF2B5EF4-FFF2-40B4-BE49-F238E27FC236}">
                  <a16:creationId xmlns:a16="http://schemas.microsoft.com/office/drawing/2014/main" id="{CE1CAF64-0BBC-436D-BC4B-BCC37B826423}"/>
                </a:ext>
              </a:extLst>
            </p:cNvPr>
            <p:cNvSpPr/>
            <p:nvPr/>
          </p:nvSpPr>
          <p:spPr>
            <a:xfrm>
              <a:off x="10689149" y="2001812"/>
              <a:ext cx="749935" cy="749935"/>
            </a:xfrm>
            <a:custGeom>
              <a:avLst/>
              <a:gdLst/>
              <a:ahLst/>
              <a:cxnLst/>
              <a:rect l="l" t="t" r="r" b="b"/>
              <a:pathLst>
                <a:path w="749934" h="749935">
                  <a:moveTo>
                    <a:pt x="749780" y="749779"/>
                  </a:moveTo>
                  <a:lnTo>
                    <a:pt x="701796" y="740359"/>
                  </a:lnTo>
                  <a:lnTo>
                    <a:pt x="658226" y="729446"/>
                  </a:lnTo>
                  <a:lnTo>
                    <a:pt x="615244" y="716407"/>
                  </a:lnTo>
                  <a:lnTo>
                    <a:pt x="572954" y="701276"/>
                  </a:lnTo>
                  <a:lnTo>
                    <a:pt x="531457" y="684087"/>
                  </a:lnTo>
                  <a:lnTo>
                    <a:pt x="490853" y="664883"/>
                  </a:lnTo>
                  <a:lnTo>
                    <a:pt x="451240" y="643710"/>
                  </a:lnTo>
                  <a:lnTo>
                    <a:pt x="412714" y="620618"/>
                  </a:lnTo>
                  <a:lnTo>
                    <a:pt x="375368" y="595664"/>
                  </a:lnTo>
                  <a:lnTo>
                    <a:pt x="339291" y="568908"/>
                  </a:lnTo>
                  <a:lnTo>
                    <a:pt x="304571" y="540413"/>
                  </a:lnTo>
                  <a:lnTo>
                    <a:pt x="271290" y="510249"/>
                  </a:lnTo>
                  <a:lnTo>
                    <a:pt x="239530" y="478489"/>
                  </a:lnTo>
                  <a:lnTo>
                    <a:pt x="209366" y="445208"/>
                  </a:lnTo>
                  <a:lnTo>
                    <a:pt x="180871" y="410488"/>
                  </a:lnTo>
                  <a:lnTo>
                    <a:pt x="154115" y="374411"/>
                  </a:lnTo>
                  <a:lnTo>
                    <a:pt x="129161" y="337064"/>
                  </a:lnTo>
                  <a:lnTo>
                    <a:pt x="106069" y="298539"/>
                  </a:lnTo>
                  <a:lnTo>
                    <a:pt x="84896" y="258926"/>
                  </a:lnTo>
                  <a:lnTo>
                    <a:pt x="65692" y="218323"/>
                  </a:lnTo>
                  <a:lnTo>
                    <a:pt x="48503" y="176826"/>
                  </a:lnTo>
                  <a:lnTo>
                    <a:pt x="33372" y="134535"/>
                  </a:lnTo>
                  <a:lnTo>
                    <a:pt x="20333" y="91553"/>
                  </a:lnTo>
                  <a:lnTo>
                    <a:pt x="9419" y="47983"/>
                  </a:lnTo>
                  <a:lnTo>
                    <a:pt x="657" y="3930"/>
                  </a:lnTo>
                  <a:lnTo>
                    <a:pt x="0" y="0"/>
                  </a:lnTo>
                  <a:lnTo>
                    <a:pt x="597261" y="0"/>
                  </a:lnTo>
                  <a:lnTo>
                    <a:pt x="641468" y="3265"/>
                  </a:lnTo>
                  <a:lnTo>
                    <a:pt x="682010" y="12840"/>
                  </a:lnTo>
                  <a:lnTo>
                    <a:pt x="724099" y="33883"/>
                  </a:lnTo>
                  <a:lnTo>
                    <a:pt x="749054" y="68747"/>
                  </a:lnTo>
                  <a:lnTo>
                    <a:pt x="749780" y="76259"/>
                  </a:lnTo>
                  <a:lnTo>
                    <a:pt x="749780" y="749779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51">
              <a:extLst>
                <a:ext uri="{FF2B5EF4-FFF2-40B4-BE49-F238E27FC236}">
                  <a16:creationId xmlns:a16="http://schemas.microsoft.com/office/drawing/2014/main" id="{883F46CE-8230-48AC-A3A2-5365A290C17A}"/>
                </a:ext>
              </a:extLst>
            </p:cNvPr>
            <p:cNvSpPr/>
            <p:nvPr/>
          </p:nvSpPr>
          <p:spPr>
            <a:xfrm>
              <a:off x="9503843" y="2306850"/>
              <a:ext cx="762635" cy="667385"/>
            </a:xfrm>
            <a:custGeom>
              <a:avLst/>
              <a:gdLst/>
              <a:ahLst/>
              <a:cxnLst/>
              <a:rect l="l" t="t" r="r" b="b"/>
              <a:pathLst>
                <a:path w="762634" h="667385">
                  <a:moveTo>
                    <a:pt x="333635" y="667270"/>
                  </a:moveTo>
                  <a:lnTo>
                    <a:pt x="292792" y="664761"/>
                  </a:lnTo>
                  <a:lnTo>
                    <a:pt x="252568" y="657272"/>
                  </a:lnTo>
                  <a:lnTo>
                    <a:pt x="213563" y="644915"/>
                  </a:lnTo>
                  <a:lnTo>
                    <a:pt x="176360" y="627875"/>
                  </a:lnTo>
                  <a:lnTo>
                    <a:pt x="141523" y="606409"/>
                  </a:lnTo>
                  <a:lnTo>
                    <a:pt x="109579" y="580843"/>
                  </a:lnTo>
                  <a:lnTo>
                    <a:pt x="81005" y="551558"/>
                  </a:lnTo>
                  <a:lnTo>
                    <a:pt x="56227" y="518993"/>
                  </a:lnTo>
                  <a:lnTo>
                    <a:pt x="35622" y="483639"/>
                  </a:lnTo>
                  <a:lnTo>
                    <a:pt x="19502" y="446033"/>
                  </a:lnTo>
                  <a:lnTo>
                    <a:pt x="8106" y="406737"/>
                  </a:lnTo>
                  <a:lnTo>
                    <a:pt x="1606" y="366337"/>
                  </a:lnTo>
                  <a:lnTo>
                    <a:pt x="0" y="333635"/>
                  </a:lnTo>
                  <a:lnTo>
                    <a:pt x="100" y="325445"/>
                  </a:lnTo>
                  <a:lnTo>
                    <a:pt x="3610" y="284680"/>
                  </a:lnTo>
                  <a:lnTo>
                    <a:pt x="12084" y="244652"/>
                  </a:lnTo>
                  <a:lnTo>
                    <a:pt x="25396" y="205958"/>
                  </a:lnTo>
                  <a:lnTo>
                    <a:pt x="43344" y="169184"/>
                  </a:lnTo>
                  <a:lnTo>
                    <a:pt x="65656" y="134888"/>
                  </a:lnTo>
                  <a:lnTo>
                    <a:pt x="91999" y="103581"/>
                  </a:lnTo>
                  <a:lnTo>
                    <a:pt x="121979" y="75731"/>
                  </a:lnTo>
                  <a:lnTo>
                    <a:pt x="155143" y="51760"/>
                  </a:lnTo>
                  <a:lnTo>
                    <a:pt x="190987" y="32032"/>
                  </a:lnTo>
                  <a:lnTo>
                    <a:pt x="228977" y="16839"/>
                  </a:lnTo>
                  <a:lnTo>
                    <a:pt x="268546" y="6410"/>
                  </a:lnTo>
                  <a:lnTo>
                    <a:pt x="309094" y="903"/>
                  </a:lnTo>
                  <a:lnTo>
                    <a:pt x="428959" y="0"/>
                  </a:lnTo>
                  <a:lnTo>
                    <a:pt x="437150" y="100"/>
                  </a:lnTo>
                  <a:lnTo>
                    <a:pt x="477914" y="3610"/>
                  </a:lnTo>
                  <a:lnTo>
                    <a:pt x="517942" y="12084"/>
                  </a:lnTo>
                  <a:lnTo>
                    <a:pt x="556636" y="25396"/>
                  </a:lnTo>
                  <a:lnTo>
                    <a:pt x="593410" y="43344"/>
                  </a:lnTo>
                  <a:lnTo>
                    <a:pt x="627706" y="65656"/>
                  </a:lnTo>
                  <a:lnTo>
                    <a:pt x="659013" y="91999"/>
                  </a:lnTo>
                  <a:lnTo>
                    <a:pt x="686863" y="121979"/>
                  </a:lnTo>
                  <a:lnTo>
                    <a:pt x="710834" y="155143"/>
                  </a:lnTo>
                  <a:lnTo>
                    <a:pt x="730562" y="190987"/>
                  </a:lnTo>
                  <a:lnTo>
                    <a:pt x="745755" y="228977"/>
                  </a:lnTo>
                  <a:lnTo>
                    <a:pt x="756184" y="268546"/>
                  </a:lnTo>
                  <a:lnTo>
                    <a:pt x="761691" y="309094"/>
                  </a:lnTo>
                  <a:lnTo>
                    <a:pt x="762595" y="333635"/>
                  </a:lnTo>
                  <a:lnTo>
                    <a:pt x="762494" y="341825"/>
                  </a:lnTo>
                  <a:lnTo>
                    <a:pt x="758984" y="382589"/>
                  </a:lnTo>
                  <a:lnTo>
                    <a:pt x="750510" y="422617"/>
                  </a:lnTo>
                  <a:lnTo>
                    <a:pt x="737198" y="461312"/>
                  </a:lnTo>
                  <a:lnTo>
                    <a:pt x="719250" y="498085"/>
                  </a:lnTo>
                  <a:lnTo>
                    <a:pt x="696938" y="532381"/>
                  </a:lnTo>
                  <a:lnTo>
                    <a:pt x="670596" y="563688"/>
                  </a:lnTo>
                  <a:lnTo>
                    <a:pt x="640615" y="591539"/>
                  </a:lnTo>
                  <a:lnTo>
                    <a:pt x="607451" y="615509"/>
                  </a:lnTo>
                  <a:lnTo>
                    <a:pt x="571607" y="635238"/>
                  </a:lnTo>
                  <a:lnTo>
                    <a:pt x="533617" y="650431"/>
                  </a:lnTo>
                  <a:lnTo>
                    <a:pt x="494048" y="660860"/>
                  </a:lnTo>
                  <a:lnTo>
                    <a:pt x="453501" y="666367"/>
                  </a:lnTo>
                  <a:lnTo>
                    <a:pt x="333635" y="667270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8" name="object 52">
            <a:extLst>
              <a:ext uri="{FF2B5EF4-FFF2-40B4-BE49-F238E27FC236}">
                <a16:creationId xmlns:a16="http://schemas.microsoft.com/office/drawing/2014/main" id="{69D62248-C520-45F5-9D22-2188F1B5D44E}"/>
              </a:ext>
            </a:extLst>
          </p:cNvPr>
          <p:cNvSpPr txBox="1"/>
          <p:nvPr/>
        </p:nvSpPr>
        <p:spPr>
          <a:xfrm>
            <a:off x="6658343" y="3586589"/>
            <a:ext cx="920115" cy="4514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类比估算：参考过往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54900"/>
              </a:lnSpc>
              <a:spcBef>
                <a:spcPts val="56"/>
              </a:spcBef>
            </a:pP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参数估算：功能换算三点估算：加权平均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9" name="object 53">
            <a:extLst>
              <a:ext uri="{FF2B5EF4-FFF2-40B4-BE49-F238E27FC236}">
                <a16:creationId xmlns:a16="http://schemas.microsoft.com/office/drawing/2014/main" id="{F16F453E-ED77-45F2-99C9-D54B147A80A4}"/>
              </a:ext>
            </a:extLst>
          </p:cNvPr>
          <p:cNvSpPr txBox="1"/>
          <p:nvPr/>
        </p:nvSpPr>
        <p:spPr>
          <a:xfrm>
            <a:off x="7270616" y="1842151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4E45E4"/>
                </a:solidFill>
                <a:latin typeface="微软雅黑"/>
                <a:cs typeface="微软雅黑"/>
              </a:rPr>
              <a:t>03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539453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里程碑的定义与价值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项目任务清单与里程碑设定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CFD8C26-2812-4A54-903B-392F554FF3B8}"/>
              </a:ext>
            </a:extLst>
          </p:cNvPr>
          <p:cNvSpPr/>
          <p:nvPr/>
        </p:nvSpPr>
        <p:spPr>
          <a:xfrm>
            <a:off x="571946" y="1015205"/>
            <a:ext cx="8007668" cy="14764"/>
          </a:xfrm>
          <a:custGeom>
            <a:avLst/>
            <a:gdLst/>
            <a:ahLst/>
            <a:cxnLst/>
            <a:rect l="l" t="t" r="r" b="b"/>
            <a:pathLst>
              <a:path w="10676890" h="19684">
                <a:moveTo>
                  <a:pt x="10676334" y="19064"/>
                </a:moveTo>
                <a:lnTo>
                  <a:pt x="0" y="19064"/>
                </a:lnTo>
                <a:lnTo>
                  <a:pt x="0" y="0"/>
                </a:lnTo>
                <a:lnTo>
                  <a:pt x="10676334" y="0"/>
                </a:lnTo>
                <a:lnTo>
                  <a:pt x="10676334" y="1906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5" name="object 4">
            <a:extLst>
              <a:ext uri="{FF2B5EF4-FFF2-40B4-BE49-F238E27FC236}">
                <a16:creationId xmlns:a16="http://schemas.microsoft.com/office/drawing/2014/main" id="{58DBF2F8-5837-41E0-B9F2-6DD4BAE6BFAA}"/>
              </a:ext>
            </a:extLst>
          </p:cNvPr>
          <p:cNvGrpSpPr/>
          <p:nvPr/>
        </p:nvGrpSpPr>
        <p:grpSpPr>
          <a:xfrm>
            <a:off x="571947" y="1408418"/>
            <a:ext cx="4668679" cy="1015365"/>
            <a:chOff x="762595" y="1877890"/>
            <a:chExt cx="6224905" cy="1353820"/>
          </a:xfrm>
        </p:grpSpPr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0984C0EC-98B8-43AE-AB1E-A05EA3AE0F30}"/>
                </a:ext>
              </a:extLst>
            </p:cNvPr>
            <p:cNvSpPr/>
            <p:nvPr/>
          </p:nvSpPr>
          <p:spPr>
            <a:xfrm>
              <a:off x="800725" y="1877890"/>
              <a:ext cx="6186805" cy="1353820"/>
            </a:xfrm>
            <a:custGeom>
              <a:avLst/>
              <a:gdLst/>
              <a:ahLst/>
              <a:cxnLst/>
              <a:rect l="l" t="t" r="r" b="b"/>
              <a:pathLst>
                <a:path w="6186805" h="1353820">
                  <a:moveTo>
                    <a:pt x="6115302" y="1353606"/>
                  </a:moveTo>
                  <a:lnTo>
                    <a:pt x="0" y="1353606"/>
                  </a:lnTo>
                  <a:lnTo>
                    <a:pt x="0" y="0"/>
                  </a:lnTo>
                  <a:lnTo>
                    <a:pt x="6115302" y="0"/>
                  </a:lnTo>
                  <a:lnTo>
                    <a:pt x="6120261" y="488"/>
                  </a:lnTo>
                  <a:lnTo>
                    <a:pt x="6156825" y="15633"/>
                  </a:lnTo>
                  <a:lnTo>
                    <a:pt x="6182664" y="51702"/>
                  </a:lnTo>
                  <a:lnTo>
                    <a:pt x="6186554" y="71252"/>
                  </a:lnTo>
                  <a:lnTo>
                    <a:pt x="6186554" y="1282354"/>
                  </a:lnTo>
                  <a:lnTo>
                    <a:pt x="6170919" y="1323878"/>
                  </a:lnTo>
                  <a:lnTo>
                    <a:pt x="6134851" y="1349717"/>
                  </a:lnTo>
                  <a:lnTo>
                    <a:pt x="6115302" y="135360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839019DB-7F40-451E-B3ED-3B704B4F0631}"/>
                </a:ext>
              </a:extLst>
            </p:cNvPr>
            <p:cNvSpPr/>
            <p:nvPr/>
          </p:nvSpPr>
          <p:spPr>
            <a:xfrm>
              <a:off x="762595" y="1877890"/>
              <a:ext cx="76835" cy="1353820"/>
            </a:xfrm>
            <a:custGeom>
              <a:avLst/>
              <a:gdLst/>
              <a:ahLst/>
              <a:cxnLst/>
              <a:rect l="l" t="t" r="r" b="b"/>
              <a:pathLst>
                <a:path w="76834" h="1353820">
                  <a:moveTo>
                    <a:pt x="76259" y="1353606"/>
                  </a:moveTo>
                  <a:lnTo>
                    <a:pt x="0" y="1353606"/>
                  </a:lnTo>
                  <a:lnTo>
                    <a:pt x="0" y="0"/>
                  </a:lnTo>
                  <a:lnTo>
                    <a:pt x="76259" y="0"/>
                  </a:lnTo>
                  <a:lnTo>
                    <a:pt x="76259" y="1353606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7">
              <a:extLst>
                <a:ext uri="{FF2B5EF4-FFF2-40B4-BE49-F238E27FC236}">
                  <a16:creationId xmlns:a16="http://schemas.microsoft.com/office/drawing/2014/main" id="{C6D3B5AE-4DF8-49D1-8CFA-52C4F69D5C7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7633" y="2144799"/>
              <a:ext cx="171583" cy="190648"/>
            </a:xfrm>
            <a:prstGeom prst="rect">
              <a:avLst/>
            </a:prstGeom>
          </p:spPr>
        </p:pic>
      </p:grpSp>
      <p:grpSp>
        <p:nvGrpSpPr>
          <p:cNvPr id="11" name="object 8">
            <a:extLst>
              <a:ext uri="{FF2B5EF4-FFF2-40B4-BE49-F238E27FC236}">
                <a16:creationId xmlns:a16="http://schemas.microsoft.com/office/drawing/2014/main" id="{2C1E0ADD-9733-4EF9-B035-360DD369B090}"/>
              </a:ext>
            </a:extLst>
          </p:cNvPr>
          <p:cNvGrpSpPr/>
          <p:nvPr/>
        </p:nvGrpSpPr>
        <p:grpSpPr>
          <a:xfrm>
            <a:off x="571946" y="2652402"/>
            <a:ext cx="343376" cy="343376"/>
            <a:chOff x="762595" y="3536536"/>
            <a:chExt cx="457834" cy="457834"/>
          </a:xfrm>
        </p:grpSpPr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E61B84A0-7301-4996-8F21-4BDDF23A67CC}"/>
                </a:ext>
              </a:extLst>
            </p:cNvPr>
            <p:cNvSpPr/>
            <p:nvPr/>
          </p:nvSpPr>
          <p:spPr>
            <a:xfrm>
              <a:off x="762595" y="3536536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10">
              <a:extLst>
                <a:ext uri="{FF2B5EF4-FFF2-40B4-BE49-F238E27FC236}">
                  <a16:creationId xmlns:a16="http://schemas.microsoft.com/office/drawing/2014/main" id="{20CDD5B8-989A-4942-9316-73BBA24CF59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646" y="3631860"/>
              <a:ext cx="142986" cy="266908"/>
            </a:xfrm>
            <a:prstGeom prst="rect">
              <a:avLst/>
            </a:prstGeom>
          </p:spPr>
        </p:pic>
      </p:grpSp>
      <p:grpSp>
        <p:nvGrpSpPr>
          <p:cNvPr id="14" name="object 11">
            <a:extLst>
              <a:ext uri="{FF2B5EF4-FFF2-40B4-BE49-F238E27FC236}">
                <a16:creationId xmlns:a16="http://schemas.microsoft.com/office/drawing/2014/main" id="{49A92987-8C0B-45E5-945E-1CCF2039ECC4}"/>
              </a:ext>
            </a:extLst>
          </p:cNvPr>
          <p:cNvGrpSpPr/>
          <p:nvPr/>
        </p:nvGrpSpPr>
        <p:grpSpPr>
          <a:xfrm>
            <a:off x="571946" y="3238647"/>
            <a:ext cx="343376" cy="343376"/>
            <a:chOff x="762595" y="4318196"/>
            <a:chExt cx="457834" cy="457834"/>
          </a:xfrm>
        </p:grpSpPr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3A2288B3-0ABC-4C63-8695-38A50E216E33}"/>
                </a:ext>
              </a:extLst>
            </p:cNvPr>
            <p:cNvSpPr/>
            <p:nvPr/>
          </p:nvSpPr>
          <p:spPr>
            <a:xfrm>
              <a:off x="762595" y="4318196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3">
              <a:extLst>
                <a:ext uri="{FF2B5EF4-FFF2-40B4-BE49-F238E27FC236}">
                  <a16:creationId xmlns:a16="http://schemas.microsoft.com/office/drawing/2014/main" id="{128A5939-5B88-4E4A-966B-E84B8754621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6049" y="4413520"/>
              <a:ext cx="190648" cy="266908"/>
            </a:xfrm>
            <a:prstGeom prst="rect">
              <a:avLst/>
            </a:prstGeom>
          </p:spPr>
        </p:pic>
      </p:grpSp>
      <p:sp>
        <p:nvSpPr>
          <p:cNvPr id="17" name="object 14">
            <a:extLst>
              <a:ext uri="{FF2B5EF4-FFF2-40B4-BE49-F238E27FC236}">
                <a16:creationId xmlns:a16="http://schemas.microsoft.com/office/drawing/2014/main" id="{041E42A1-FFD4-4D60-A5B7-C369137EC1BB}"/>
              </a:ext>
            </a:extLst>
          </p:cNvPr>
          <p:cNvSpPr txBox="1"/>
          <p:nvPr/>
        </p:nvSpPr>
        <p:spPr>
          <a:xfrm>
            <a:off x="791200" y="1577627"/>
            <a:ext cx="4394835" cy="204241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0028" defTabSz="685800">
              <a:spcBef>
                <a:spcPts val="75"/>
              </a:spcBef>
            </a:pPr>
            <a:r>
              <a:rPr sz="1050" b="1" kern="0" spc="-19" dirty="0">
                <a:solidFill>
                  <a:srgbClr val="1D40AF"/>
                </a:solidFill>
                <a:latin typeface="微软雅黑"/>
                <a:cs typeface="微软雅黑"/>
              </a:rPr>
              <a:t>定义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132398" defTabSz="685800">
              <a:lnSpc>
                <a:spcPct val="134400"/>
              </a:lnSpc>
              <a:spcBef>
                <a:spcPts val="371"/>
              </a:spcBef>
            </a:pPr>
            <a:r>
              <a:rPr sz="938" kern="0" dirty="0">
                <a:solidFill>
                  <a:srgbClr val="374050"/>
                </a:solidFill>
                <a:latin typeface="微软雅黑"/>
                <a:cs typeface="微软雅黑"/>
              </a:rPr>
              <a:t>里程碑是项目生命周期中的</a:t>
            </a:r>
            <a:r>
              <a:rPr sz="938" kern="0" dirty="0">
                <a:solidFill>
                  <a:srgbClr val="2562EB"/>
                </a:solidFill>
                <a:latin typeface="微软雅黑"/>
                <a:cs typeface="微软雅黑"/>
              </a:rPr>
              <a:t>阶段性关键节点</a:t>
            </a:r>
            <a:r>
              <a:rPr sz="938" kern="0" spc="-4" dirty="0">
                <a:solidFill>
                  <a:srgbClr val="374050"/>
                </a:solidFill>
                <a:latin typeface="微软雅黑"/>
                <a:cs typeface="微软雅黑"/>
              </a:rPr>
              <a:t>，用于标记重大事件的完成或关</a:t>
            </a:r>
            <a:r>
              <a:rPr sz="938" kern="0" spc="-8" dirty="0">
                <a:solidFill>
                  <a:srgbClr val="374050"/>
                </a:solidFill>
                <a:latin typeface="微软雅黑"/>
                <a:cs typeface="微软雅黑"/>
              </a:rPr>
              <a:t>键交付物的产出。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1718"/>
              </a:spcBef>
            </a:pP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66700" defTabSz="685800">
              <a:spcBef>
                <a:spcPts val="4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集中审查成果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66700" defTabSz="685800">
              <a:spcBef>
                <a:spcPts val="506"/>
              </a:spcBef>
            </a:pPr>
            <a:r>
              <a:rPr sz="825" kern="0" spc="-4" dirty="0" err="1">
                <a:solidFill>
                  <a:srgbClr val="4A5462"/>
                </a:solidFill>
                <a:latin typeface="微软雅黑"/>
                <a:cs typeface="微软雅黑"/>
              </a:rPr>
              <a:t>在关键节点集中确认阶段性产出物是否达标，确保项目质量符合预期标准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lang="en-US" sz="825" kern="0" spc="-4" dirty="0">
              <a:solidFill>
                <a:srgbClr val="4A5462"/>
              </a:solidFill>
              <a:latin typeface="微软雅黑"/>
              <a:cs typeface="微软雅黑"/>
            </a:endParaRPr>
          </a:p>
          <a:p>
            <a:pPr marL="266700" defTabSz="685800">
              <a:spcBef>
                <a:spcPts val="506"/>
              </a:spcBef>
            </a:pP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135"/>
              </a:spcBef>
            </a:pP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66700" defTabSz="685800"/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助力进度评估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66700" defTabSz="685800">
              <a:spcBef>
                <a:spcPts val="506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通过对比计划节点与实际完成情况，精准评估项目整体进度偏差，及时调整资源。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5">
            <a:extLst>
              <a:ext uri="{FF2B5EF4-FFF2-40B4-BE49-F238E27FC236}">
                <a16:creationId xmlns:a16="http://schemas.microsoft.com/office/drawing/2014/main" id="{8D673465-14A7-41F5-8CE4-7CD3389D0C7B}"/>
              </a:ext>
            </a:extLst>
          </p:cNvPr>
          <p:cNvGrpSpPr/>
          <p:nvPr/>
        </p:nvGrpSpPr>
        <p:grpSpPr>
          <a:xfrm>
            <a:off x="571946" y="3824892"/>
            <a:ext cx="343376" cy="343376"/>
            <a:chOff x="762595" y="5099856"/>
            <a:chExt cx="457834" cy="457834"/>
          </a:xfrm>
        </p:grpSpPr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AD43B7B9-DA88-4712-9C8E-274BF69544C2}"/>
                </a:ext>
              </a:extLst>
            </p:cNvPr>
            <p:cNvSpPr/>
            <p:nvPr/>
          </p:nvSpPr>
          <p:spPr>
            <a:xfrm>
              <a:off x="762595" y="5099856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FE3E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7">
              <a:extLst>
                <a:ext uri="{FF2B5EF4-FFF2-40B4-BE49-F238E27FC236}">
                  <a16:creationId xmlns:a16="http://schemas.microsoft.com/office/drawing/2014/main" id="{1A9FC736-259A-4BE5-8E87-73D11AD7ACF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6049" y="5195180"/>
              <a:ext cx="190648" cy="266908"/>
            </a:xfrm>
            <a:prstGeom prst="rect">
              <a:avLst/>
            </a:prstGeom>
          </p:spPr>
        </p:pic>
      </p:grpSp>
      <p:sp>
        <p:nvSpPr>
          <p:cNvPr id="21" name="object 18">
            <a:extLst>
              <a:ext uri="{FF2B5EF4-FFF2-40B4-BE49-F238E27FC236}">
                <a16:creationId xmlns:a16="http://schemas.microsoft.com/office/drawing/2014/main" id="{26228860-A4DD-484C-BD96-E5532250537A}"/>
              </a:ext>
            </a:extLst>
          </p:cNvPr>
          <p:cNvSpPr txBox="1"/>
          <p:nvPr/>
        </p:nvSpPr>
        <p:spPr>
          <a:xfrm>
            <a:off x="1048576" y="3742087"/>
            <a:ext cx="4022884" cy="420019"/>
          </a:xfrm>
          <a:prstGeom prst="rect">
            <a:avLst/>
          </a:prstGeom>
        </p:spPr>
        <p:txBody>
          <a:bodyPr vert="horz" wrap="square" lIns="0" tIns="90011" rIns="0" bIns="0" rtlCol="0">
            <a:spAutoFit/>
          </a:bodyPr>
          <a:lstStyle/>
          <a:p>
            <a:pPr marL="9525" defTabSz="685800">
              <a:spcBef>
                <a:spcPts val="708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识别潜在风险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124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通过阶段性复盘及时发现遗留问题，预判后续环节可能面临的风险，避免问题累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积。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9">
            <a:extLst>
              <a:ext uri="{FF2B5EF4-FFF2-40B4-BE49-F238E27FC236}">
                <a16:creationId xmlns:a16="http://schemas.microsoft.com/office/drawing/2014/main" id="{3EE5C1DF-0AC7-4744-9564-B9FD370C5490}"/>
              </a:ext>
            </a:extLst>
          </p:cNvPr>
          <p:cNvGrpSpPr/>
          <p:nvPr/>
        </p:nvGrpSpPr>
        <p:grpSpPr>
          <a:xfrm>
            <a:off x="5583628" y="1415568"/>
            <a:ext cx="2995613" cy="3002756"/>
            <a:chOff x="7444837" y="1887423"/>
            <a:chExt cx="3994150" cy="4003675"/>
          </a:xfrm>
        </p:grpSpPr>
        <p:sp>
          <p:nvSpPr>
            <p:cNvPr id="23" name="object 20">
              <a:extLst>
                <a:ext uri="{FF2B5EF4-FFF2-40B4-BE49-F238E27FC236}">
                  <a16:creationId xmlns:a16="http://schemas.microsoft.com/office/drawing/2014/main" id="{190D5F7B-F5AE-47EA-8E9B-E0CCC85F4060}"/>
                </a:ext>
              </a:extLst>
            </p:cNvPr>
            <p:cNvSpPr/>
            <p:nvPr/>
          </p:nvSpPr>
          <p:spPr>
            <a:xfrm>
              <a:off x="7590104" y="2059939"/>
              <a:ext cx="3703954" cy="3649345"/>
            </a:xfrm>
            <a:custGeom>
              <a:avLst/>
              <a:gdLst/>
              <a:ahLst/>
              <a:cxnLst/>
              <a:rect l="l" t="t" r="r" b="b"/>
              <a:pathLst>
                <a:path w="3703954" h="3649345">
                  <a:moveTo>
                    <a:pt x="21043" y="340931"/>
                  </a:moveTo>
                  <a:lnTo>
                    <a:pt x="19050" y="283768"/>
                  </a:lnTo>
                  <a:lnTo>
                    <a:pt x="0" y="284441"/>
                  </a:lnTo>
                  <a:lnTo>
                    <a:pt x="1993" y="341604"/>
                  </a:lnTo>
                  <a:lnTo>
                    <a:pt x="21043" y="340931"/>
                  </a:lnTo>
                  <a:close/>
                </a:path>
                <a:path w="3703954" h="3649345">
                  <a:moveTo>
                    <a:pt x="24371" y="436270"/>
                  </a:moveTo>
                  <a:lnTo>
                    <a:pt x="22377" y="379107"/>
                  </a:lnTo>
                  <a:lnTo>
                    <a:pt x="3327" y="379768"/>
                  </a:lnTo>
                  <a:lnTo>
                    <a:pt x="5321" y="436930"/>
                  </a:lnTo>
                  <a:lnTo>
                    <a:pt x="24371" y="436270"/>
                  </a:lnTo>
                  <a:close/>
                </a:path>
                <a:path w="3703954" h="3649345">
                  <a:moveTo>
                    <a:pt x="27711" y="531596"/>
                  </a:moveTo>
                  <a:lnTo>
                    <a:pt x="25704" y="474433"/>
                  </a:lnTo>
                  <a:lnTo>
                    <a:pt x="6654" y="475107"/>
                  </a:lnTo>
                  <a:lnTo>
                    <a:pt x="8648" y="532269"/>
                  </a:lnTo>
                  <a:lnTo>
                    <a:pt x="27711" y="531596"/>
                  </a:lnTo>
                  <a:close/>
                </a:path>
                <a:path w="3703954" h="3649345">
                  <a:moveTo>
                    <a:pt x="31038" y="626935"/>
                  </a:moveTo>
                  <a:lnTo>
                    <a:pt x="29032" y="569772"/>
                  </a:lnTo>
                  <a:lnTo>
                    <a:pt x="9982" y="570433"/>
                  </a:lnTo>
                  <a:lnTo>
                    <a:pt x="11976" y="627595"/>
                  </a:lnTo>
                  <a:lnTo>
                    <a:pt x="31038" y="626935"/>
                  </a:lnTo>
                  <a:close/>
                </a:path>
                <a:path w="3703954" h="3649345">
                  <a:moveTo>
                    <a:pt x="34366" y="722261"/>
                  </a:moveTo>
                  <a:lnTo>
                    <a:pt x="32372" y="665099"/>
                  </a:lnTo>
                  <a:lnTo>
                    <a:pt x="13309" y="665772"/>
                  </a:lnTo>
                  <a:lnTo>
                    <a:pt x="15316" y="722922"/>
                  </a:lnTo>
                  <a:lnTo>
                    <a:pt x="34366" y="722261"/>
                  </a:lnTo>
                  <a:close/>
                </a:path>
                <a:path w="3703954" h="3649345">
                  <a:moveTo>
                    <a:pt x="37693" y="817587"/>
                  </a:moveTo>
                  <a:lnTo>
                    <a:pt x="35699" y="760437"/>
                  </a:lnTo>
                  <a:lnTo>
                    <a:pt x="16637" y="761098"/>
                  </a:lnTo>
                  <a:lnTo>
                    <a:pt x="18643" y="818261"/>
                  </a:lnTo>
                  <a:lnTo>
                    <a:pt x="37693" y="817587"/>
                  </a:lnTo>
                  <a:close/>
                </a:path>
                <a:path w="3703954" h="3649345">
                  <a:moveTo>
                    <a:pt x="38265" y="197396"/>
                  </a:moveTo>
                  <a:lnTo>
                    <a:pt x="4559" y="228117"/>
                  </a:lnTo>
                  <a:lnTo>
                    <a:pt x="1155" y="245262"/>
                  </a:lnTo>
                  <a:lnTo>
                    <a:pt x="20015" y="248005"/>
                  </a:lnTo>
                  <a:lnTo>
                    <a:pt x="20269" y="245745"/>
                  </a:lnTo>
                  <a:lnTo>
                    <a:pt x="22999" y="232994"/>
                  </a:lnTo>
                  <a:lnTo>
                    <a:pt x="27000" y="220459"/>
                  </a:lnTo>
                  <a:lnTo>
                    <a:pt x="32207" y="208368"/>
                  </a:lnTo>
                  <a:lnTo>
                    <a:pt x="38265" y="197396"/>
                  </a:lnTo>
                  <a:close/>
                </a:path>
                <a:path w="3703954" h="3649345">
                  <a:moveTo>
                    <a:pt x="41021" y="912926"/>
                  </a:moveTo>
                  <a:lnTo>
                    <a:pt x="39027" y="855764"/>
                  </a:lnTo>
                  <a:lnTo>
                    <a:pt x="19977" y="856424"/>
                  </a:lnTo>
                  <a:lnTo>
                    <a:pt x="21971" y="913587"/>
                  </a:lnTo>
                  <a:lnTo>
                    <a:pt x="41021" y="912926"/>
                  </a:lnTo>
                  <a:close/>
                </a:path>
                <a:path w="3703954" h="3649345">
                  <a:moveTo>
                    <a:pt x="44348" y="1008253"/>
                  </a:moveTo>
                  <a:lnTo>
                    <a:pt x="42354" y="951090"/>
                  </a:lnTo>
                  <a:lnTo>
                    <a:pt x="23304" y="951763"/>
                  </a:lnTo>
                  <a:lnTo>
                    <a:pt x="25298" y="1008926"/>
                  </a:lnTo>
                  <a:lnTo>
                    <a:pt x="44348" y="1008253"/>
                  </a:lnTo>
                  <a:close/>
                </a:path>
                <a:path w="3703954" h="3649345">
                  <a:moveTo>
                    <a:pt x="47675" y="1103591"/>
                  </a:moveTo>
                  <a:lnTo>
                    <a:pt x="45681" y="1046429"/>
                  </a:lnTo>
                  <a:lnTo>
                    <a:pt x="26631" y="1047089"/>
                  </a:lnTo>
                  <a:lnTo>
                    <a:pt x="28625" y="1104252"/>
                  </a:lnTo>
                  <a:lnTo>
                    <a:pt x="47675" y="1103591"/>
                  </a:lnTo>
                  <a:close/>
                </a:path>
                <a:path w="3703954" h="3649345">
                  <a:moveTo>
                    <a:pt x="51003" y="1198918"/>
                  </a:moveTo>
                  <a:lnTo>
                    <a:pt x="49009" y="1141755"/>
                  </a:lnTo>
                  <a:lnTo>
                    <a:pt x="29959" y="1142428"/>
                  </a:lnTo>
                  <a:lnTo>
                    <a:pt x="31953" y="1199578"/>
                  </a:lnTo>
                  <a:lnTo>
                    <a:pt x="51003" y="1198918"/>
                  </a:lnTo>
                  <a:close/>
                </a:path>
                <a:path w="3703954" h="3649345">
                  <a:moveTo>
                    <a:pt x="54343" y="1294244"/>
                  </a:moveTo>
                  <a:lnTo>
                    <a:pt x="52336" y="1237094"/>
                  </a:lnTo>
                  <a:lnTo>
                    <a:pt x="33286" y="1237754"/>
                  </a:lnTo>
                  <a:lnTo>
                    <a:pt x="35280" y="1294917"/>
                  </a:lnTo>
                  <a:lnTo>
                    <a:pt x="54343" y="1294244"/>
                  </a:lnTo>
                  <a:close/>
                </a:path>
                <a:path w="3703954" h="3649345">
                  <a:moveTo>
                    <a:pt x="57670" y="1389583"/>
                  </a:moveTo>
                  <a:lnTo>
                    <a:pt x="55676" y="1332420"/>
                  </a:lnTo>
                  <a:lnTo>
                    <a:pt x="36614" y="1333093"/>
                  </a:lnTo>
                  <a:lnTo>
                    <a:pt x="38608" y="1390243"/>
                  </a:lnTo>
                  <a:lnTo>
                    <a:pt x="57670" y="1389583"/>
                  </a:lnTo>
                  <a:close/>
                </a:path>
                <a:path w="3703954" h="3649345">
                  <a:moveTo>
                    <a:pt x="60998" y="1484909"/>
                  </a:moveTo>
                  <a:lnTo>
                    <a:pt x="59004" y="1427759"/>
                  </a:lnTo>
                  <a:lnTo>
                    <a:pt x="39941" y="1428419"/>
                  </a:lnTo>
                  <a:lnTo>
                    <a:pt x="41948" y="1485582"/>
                  </a:lnTo>
                  <a:lnTo>
                    <a:pt x="60998" y="1484909"/>
                  </a:lnTo>
                  <a:close/>
                </a:path>
                <a:path w="3703954" h="3649345">
                  <a:moveTo>
                    <a:pt x="64325" y="1580248"/>
                  </a:moveTo>
                  <a:lnTo>
                    <a:pt x="62331" y="1523085"/>
                  </a:lnTo>
                  <a:lnTo>
                    <a:pt x="43281" y="1523746"/>
                  </a:lnTo>
                  <a:lnTo>
                    <a:pt x="45275" y="1580908"/>
                  </a:lnTo>
                  <a:lnTo>
                    <a:pt x="64325" y="1580248"/>
                  </a:lnTo>
                  <a:close/>
                </a:path>
                <a:path w="3703954" h="3649345">
                  <a:moveTo>
                    <a:pt x="67652" y="1675574"/>
                  </a:moveTo>
                  <a:lnTo>
                    <a:pt x="65659" y="1618411"/>
                  </a:lnTo>
                  <a:lnTo>
                    <a:pt x="46609" y="1619084"/>
                  </a:lnTo>
                  <a:lnTo>
                    <a:pt x="48602" y="1676247"/>
                  </a:lnTo>
                  <a:lnTo>
                    <a:pt x="67652" y="1675574"/>
                  </a:lnTo>
                  <a:close/>
                </a:path>
                <a:path w="3703954" h="3649345">
                  <a:moveTo>
                    <a:pt x="70980" y="1770913"/>
                  </a:moveTo>
                  <a:lnTo>
                    <a:pt x="68986" y="1713750"/>
                  </a:lnTo>
                  <a:lnTo>
                    <a:pt x="49936" y="1714411"/>
                  </a:lnTo>
                  <a:lnTo>
                    <a:pt x="51930" y="1771573"/>
                  </a:lnTo>
                  <a:lnTo>
                    <a:pt x="70980" y="1770913"/>
                  </a:lnTo>
                  <a:close/>
                </a:path>
                <a:path w="3703954" h="3649345">
                  <a:moveTo>
                    <a:pt x="74307" y="1866239"/>
                  </a:moveTo>
                  <a:lnTo>
                    <a:pt x="72313" y="1809076"/>
                  </a:lnTo>
                  <a:lnTo>
                    <a:pt x="53263" y="1809750"/>
                  </a:lnTo>
                  <a:lnTo>
                    <a:pt x="55257" y="1866900"/>
                  </a:lnTo>
                  <a:lnTo>
                    <a:pt x="74307" y="1866239"/>
                  </a:lnTo>
                  <a:close/>
                </a:path>
                <a:path w="3703954" h="3649345">
                  <a:moveTo>
                    <a:pt x="77635" y="1961565"/>
                  </a:moveTo>
                  <a:lnTo>
                    <a:pt x="75641" y="1904415"/>
                  </a:lnTo>
                  <a:lnTo>
                    <a:pt x="56591" y="1905076"/>
                  </a:lnTo>
                  <a:lnTo>
                    <a:pt x="58585" y="1962238"/>
                  </a:lnTo>
                  <a:lnTo>
                    <a:pt x="77635" y="1961565"/>
                  </a:lnTo>
                  <a:close/>
                </a:path>
                <a:path w="3703954" h="3649345">
                  <a:moveTo>
                    <a:pt x="80975" y="2056904"/>
                  </a:moveTo>
                  <a:lnTo>
                    <a:pt x="78968" y="1999742"/>
                  </a:lnTo>
                  <a:lnTo>
                    <a:pt x="59918" y="2000415"/>
                  </a:lnTo>
                  <a:lnTo>
                    <a:pt x="61912" y="2057565"/>
                  </a:lnTo>
                  <a:lnTo>
                    <a:pt x="80975" y="2056904"/>
                  </a:lnTo>
                  <a:close/>
                </a:path>
                <a:path w="3703954" h="3649345">
                  <a:moveTo>
                    <a:pt x="84302" y="2152231"/>
                  </a:moveTo>
                  <a:lnTo>
                    <a:pt x="82308" y="2095080"/>
                  </a:lnTo>
                  <a:lnTo>
                    <a:pt x="63246" y="2095741"/>
                  </a:lnTo>
                  <a:lnTo>
                    <a:pt x="65239" y="2152904"/>
                  </a:lnTo>
                  <a:lnTo>
                    <a:pt x="84302" y="2152231"/>
                  </a:lnTo>
                  <a:close/>
                </a:path>
                <a:path w="3703954" h="3649345">
                  <a:moveTo>
                    <a:pt x="87630" y="2247569"/>
                  </a:moveTo>
                  <a:lnTo>
                    <a:pt x="85636" y="2190407"/>
                  </a:lnTo>
                  <a:lnTo>
                    <a:pt x="66573" y="2191067"/>
                  </a:lnTo>
                  <a:lnTo>
                    <a:pt x="68580" y="2248230"/>
                  </a:lnTo>
                  <a:lnTo>
                    <a:pt x="87630" y="2247569"/>
                  </a:lnTo>
                  <a:close/>
                </a:path>
                <a:path w="3703954" h="3649345">
                  <a:moveTo>
                    <a:pt x="90957" y="2342896"/>
                  </a:moveTo>
                  <a:lnTo>
                    <a:pt x="88963" y="2285733"/>
                  </a:lnTo>
                  <a:lnTo>
                    <a:pt x="69913" y="2286406"/>
                  </a:lnTo>
                  <a:lnTo>
                    <a:pt x="71907" y="2343569"/>
                  </a:lnTo>
                  <a:lnTo>
                    <a:pt x="90957" y="2342896"/>
                  </a:lnTo>
                  <a:close/>
                </a:path>
                <a:path w="3703954" h="3649345">
                  <a:moveTo>
                    <a:pt x="94284" y="2438235"/>
                  </a:moveTo>
                  <a:lnTo>
                    <a:pt x="92290" y="2381072"/>
                  </a:lnTo>
                  <a:lnTo>
                    <a:pt x="73240" y="2381732"/>
                  </a:lnTo>
                  <a:lnTo>
                    <a:pt x="75234" y="2438895"/>
                  </a:lnTo>
                  <a:lnTo>
                    <a:pt x="94284" y="2438235"/>
                  </a:lnTo>
                  <a:close/>
                </a:path>
                <a:path w="3703954" h="3649345">
                  <a:moveTo>
                    <a:pt x="97612" y="2533561"/>
                  </a:moveTo>
                  <a:lnTo>
                    <a:pt x="95618" y="2476398"/>
                  </a:lnTo>
                  <a:lnTo>
                    <a:pt x="76568" y="2477071"/>
                  </a:lnTo>
                  <a:lnTo>
                    <a:pt x="78562" y="2534221"/>
                  </a:lnTo>
                  <a:lnTo>
                    <a:pt x="97612" y="2533561"/>
                  </a:lnTo>
                  <a:close/>
                </a:path>
                <a:path w="3703954" h="3649345">
                  <a:moveTo>
                    <a:pt x="100939" y="2628887"/>
                  </a:moveTo>
                  <a:lnTo>
                    <a:pt x="98945" y="2571737"/>
                  </a:lnTo>
                  <a:lnTo>
                    <a:pt x="79895" y="2572397"/>
                  </a:lnTo>
                  <a:lnTo>
                    <a:pt x="81889" y="2629560"/>
                  </a:lnTo>
                  <a:lnTo>
                    <a:pt x="100939" y="2628887"/>
                  </a:lnTo>
                  <a:close/>
                </a:path>
                <a:path w="3703954" h="3649345">
                  <a:moveTo>
                    <a:pt x="104279" y="2724226"/>
                  </a:moveTo>
                  <a:lnTo>
                    <a:pt x="102273" y="2667063"/>
                  </a:lnTo>
                  <a:lnTo>
                    <a:pt x="83223" y="2667736"/>
                  </a:lnTo>
                  <a:lnTo>
                    <a:pt x="85217" y="2724886"/>
                  </a:lnTo>
                  <a:lnTo>
                    <a:pt x="104279" y="2724226"/>
                  </a:lnTo>
                  <a:close/>
                </a:path>
                <a:path w="3703954" h="3649345">
                  <a:moveTo>
                    <a:pt x="107073" y="141617"/>
                  </a:moveTo>
                  <a:lnTo>
                    <a:pt x="100660" y="123672"/>
                  </a:lnTo>
                  <a:lnTo>
                    <a:pt x="88760" y="128409"/>
                  </a:lnTo>
                  <a:lnTo>
                    <a:pt x="75387" y="135305"/>
                  </a:lnTo>
                  <a:lnTo>
                    <a:pt x="62877" y="143395"/>
                  </a:lnTo>
                  <a:lnTo>
                    <a:pt x="51244" y="152692"/>
                  </a:lnTo>
                  <a:lnTo>
                    <a:pt x="48323" y="155524"/>
                  </a:lnTo>
                  <a:lnTo>
                    <a:pt x="61290" y="169481"/>
                  </a:lnTo>
                  <a:lnTo>
                    <a:pt x="63830" y="167005"/>
                  </a:lnTo>
                  <a:lnTo>
                    <a:pt x="74028" y="158877"/>
                  </a:lnTo>
                  <a:lnTo>
                    <a:pt x="84963" y="151790"/>
                  </a:lnTo>
                  <a:lnTo>
                    <a:pt x="96659" y="145757"/>
                  </a:lnTo>
                  <a:lnTo>
                    <a:pt x="107073" y="141617"/>
                  </a:lnTo>
                  <a:close/>
                </a:path>
                <a:path w="3703954" h="3649345">
                  <a:moveTo>
                    <a:pt x="107607" y="2819552"/>
                  </a:moveTo>
                  <a:lnTo>
                    <a:pt x="105600" y="2762402"/>
                  </a:lnTo>
                  <a:lnTo>
                    <a:pt x="86550" y="2763062"/>
                  </a:lnTo>
                  <a:lnTo>
                    <a:pt x="88544" y="2820225"/>
                  </a:lnTo>
                  <a:lnTo>
                    <a:pt x="107607" y="2819552"/>
                  </a:lnTo>
                  <a:close/>
                </a:path>
                <a:path w="3703954" h="3649345">
                  <a:moveTo>
                    <a:pt x="110934" y="2914891"/>
                  </a:moveTo>
                  <a:lnTo>
                    <a:pt x="108940" y="2857728"/>
                  </a:lnTo>
                  <a:lnTo>
                    <a:pt x="89877" y="2858389"/>
                  </a:lnTo>
                  <a:lnTo>
                    <a:pt x="91884" y="2915551"/>
                  </a:lnTo>
                  <a:lnTo>
                    <a:pt x="110934" y="2914891"/>
                  </a:lnTo>
                  <a:close/>
                </a:path>
                <a:path w="3703954" h="3649345">
                  <a:moveTo>
                    <a:pt x="114261" y="3010217"/>
                  </a:moveTo>
                  <a:lnTo>
                    <a:pt x="112268" y="2953054"/>
                  </a:lnTo>
                  <a:lnTo>
                    <a:pt x="93205" y="2953728"/>
                  </a:lnTo>
                  <a:lnTo>
                    <a:pt x="95211" y="3010890"/>
                  </a:lnTo>
                  <a:lnTo>
                    <a:pt x="114261" y="3010217"/>
                  </a:lnTo>
                  <a:close/>
                </a:path>
                <a:path w="3703954" h="3649345">
                  <a:moveTo>
                    <a:pt x="117589" y="3105556"/>
                  </a:moveTo>
                  <a:lnTo>
                    <a:pt x="115595" y="3048393"/>
                  </a:lnTo>
                  <a:lnTo>
                    <a:pt x="96545" y="3049054"/>
                  </a:lnTo>
                  <a:lnTo>
                    <a:pt x="98539" y="3106216"/>
                  </a:lnTo>
                  <a:lnTo>
                    <a:pt x="117589" y="3105556"/>
                  </a:lnTo>
                  <a:close/>
                </a:path>
                <a:path w="3703954" h="3649345">
                  <a:moveTo>
                    <a:pt x="120916" y="3200882"/>
                  </a:moveTo>
                  <a:lnTo>
                    <a:pt x="118922" y="3143720"/>
                  </a:lnTo>
                  <a:lnTo>
                    <a:pt x="99872" y="3144393"/>
                  </a:lnTo>
                  <a:lnTo>
                    <a:pt x="101866" y="3201543"/>
                  </a:lnTo>
                  <a:lnTo>
                    <a:pt x="120916" y="3200882"/>
                  </a:lnTo>
                  <a:close/>
                </a:path>
                <a:path w="3703954" h="3649345">
                  <a:moveTo>
                    <a:pt x="124244" y="3296208"/>
                  </a:moveTo>
                  <a:lnTo>
                    <a:pt x="122250" y="3239058"/>
                  </a:lnTo>
                  <a:lnTo>
                    <a:pt x="103200" y="3239719"/>
                  </a:lnTo>
                  <a:lnTo>
                    <a:pt x="105194" y="3296882"/>
                  </a:lnTo>
                  <a:lnTo>
                    <a:pt x="124244" y="3296208"/>
                  </a:lnTo>
                  <a:close/>
                </a:path>
                <a:path w="3703954" h="3649345">
                  <a:moveTo>
                    <a:pt x="127571" y="3391547"/>
                  </a:moveTo>
                  <a:lnTo>
                    <a:pt x="125577" y="3334385"/>
                  </a:lnTo>
                  <a:lnTo>
                    <a:pt x="106527" y="3335058"/>
                  </a:lnTo>
                  <a:lnTo>
                    <a:pt x="108521" y="3392208"/>
                  </a:lnTo>
                  <a:lnTo>
                    <a:pt x="127571" y="3391547"/>
                  </a:lnTo>
                  <a:close/>
                </a:path>
                <a:path w="3703954" h="3649345">
                  <a:moveTo>
                    <a:pt x="130911" y="3486874"/>
                  </a:moveTo>
                  <a:lnTo>
                    <a:pt x="128905" y="3429724"/>
                  </a:lnTo>
                  <a:lnTo>
                    <a:pt x="109855" y="3430384"/>
                  </a:lnTo>
                  <a:lnTo>
                    <a:pt x="111848" y="3487547"/>
                  </a:lnTo>
                  <a:lnTo>
                    <a:pt x="130911" y="3486874"/>
                  </a:lnTo>
                  <a:close/>
                </a:path>
                <a:path w="3703954" h="3649345">
                  <a:moveTo>
                    <a:pt x="154749" y="3572319"/>
                  </a:moveTo>
                  <a:lnTo>
                    <a:pt x="142963" y="3552240"/>
                  </a:lnTo>
                  <a:lnTo>
                    <a:pt x="134785" y="3527907"/>
                  </a:lnTo>
                  <a:lnTo>
                    <a:pt x="134112" y="3522675"/>
                  </a:lnTo>
                  <a:lnTo>
                    <a:pt x="115328" y="3526409"/>
                  </a:lnTo>
                  <a:lnTo>
                    <a:pt x="132892" y="3573348"/>
                  </a:lnTo>
                  <a:lnTo>
                    <a:pt x="139153" y="3583025"/>
                  </a:lnTo>
                  <a:lnTo>
                    <a:pt x="154749" y="3572319"/>
                  </a:lnTo>
                  <a:close/>
                </a:path>
                <a:path w="3703954" h="3649345">
                  <a:moveTo>
                    <a:pt x="204508" y="131826"/>
                  </a:moveTo>
                  <a:lnTo>
                    <a:pt x="203847" y="112776"/>
                  </a:lnTo>
                  <a:lnTo>
                    <a:pt x="146685" y="114769"/>
                  </a:lnTo>
                  <a:lnTo>
                    <a:pt x="140512" y="115290"/>
                  </a:lnTo>
                  <a:lnTo>
                    <a:pt x="141947" y="134277"/>
                  </a:lnTo>
                  <a:lnTo>
                    <a:pt x="147345" y="133832"/>
                  </a:lnTo>
                  <a:lnTo>
                    <a:pt x="204508" y="131826"/>
                  </a:lnTo>
                  <a:close/>
                </a:path>
                <a:path w="3703954" h="3649345">
                  <a:moveTo>
                    <a:pt x="226326" y="3624313"/>
                  </a:moveTo>
                  <a:lnTo>
                    <a:pt x="217906" y="3622129"/>
                  </a:lnTo>
                  <a:lnTo>
                    <a:pt x="194906" y="3610699"/>
                  </a:lnTo>
                  <a:lnTo>
                    <a:pt x="179412" y="3598697"/>
                  </a:lnTo>
                  <a:lnTo>
                    <a:pt x="166992" y="3613543"/>
                  </a:lnTo>
                  <a:lnTo>
                    <a:pt x="211366" y="3639591"/>
                  </a:lnTo>
                  <a:lnTo>
                    <a:pt x="220814" y="3642614"/>
                  </a:lnTo>
                  <a:lnTo>
                    <a:pt x="226326" y="3624313"/>
                  </a:lnTo>
                  <a:close/>
                </a:path>
                <a:path w="3703954" h="3649345">
                  <a:moveTo>
                    <a:pt x="299847" y="128498"/>
                  </a:moveTo>
                  <a:lnTo>
                    <a:pt x="299173" y="109448"/>
                  </a:lnTo>
                  <a:lnTo>
                    <a:pt x="242011" y="111442"/>
                  </a:lnTo>
                  <a:lnTo>
                    <a:pt x="242684" y="130505"/>
                  </a:lnTo>
                  <a:lnTo>
                    <a:pt x="299847" y="128498"/>
                  </a:lnTo>
                  <a:close/>
                </a:path>
                <a:path w="3703954" h="3649345">
                  <a:moveTo>
                    <a:pt x="318566" y="3647465"/>
                  </a:moveTo>
                  <a:lnTo>
                    <a:pt x="317969" y="3630104"/>
                  </a:lnTo>
                  <a:lnTo>
                    <a:pt x="317906" y="3628415"/>
                  </a:lnTo>
                  <a:lnTo>
                    <a:pt x="269443" y="3630104"/>
                  </a:lnTo>
                  <a:lnTo>
                    <a:pt x="261708" y="3629660"/>
                  </a:lnTo>
                  <a:lnTo>
                    <a:pt x="261683" y="3630371"/>
                  </a:lnTo>
                  <a:lnTo>
                    <a:pt x="261645" y="3632073"/>
                  </a:lnTo>
                  <a:lnTo>
                    <a:pt x="261251" y="3649040"/>
                  </a:lnTo>
                  <a:lnTo>
                    <a:pt x="270103" y="3649154"/>
                  </a:lnTo>
                  <a:lnTo>
                    <a:pt x="318566" y="3647465"/>
                  </a:lnTo>
                  <a:close/>
                </a:path>
                <a:path w="3703954" h="3649345">
                  <a:moveTo>
                    <a:pt x="395173" y="125171"/>
                  </a:moveTo>
                  <a:lnTo>
                    <a:pt x="394512" y="106121"/>
                  </a:lnTo>
                  <a:lnTo>
                    <a:pt x="337350" y="108115"/>
                  </a:lnTo>
                  <a:lnTo>
                    <a:pt x="338010" y="127165"/>
                  </a:lnTo>
                  <a:lnTo>
                    <a:pt x="395173" y="125171"/>
                  </a:lnTo>
                  <a:close/>
                </a:path>
                <a:path w="3703954" h="3649345">
                  <a:moveTo>
                    <a:pt x="413905" y="3644138"/>
                  </a:moveTo>
                  <a:lnTo>
                    <a:pt x="413410" y="3630104"/>
                  </a:lnTo>
                  <a:lnTo>
                    <a:pt x="413245" y="3625088"/>
                  </a:lnTo>
                  <a:lnTo>
                    <a:pt x="356082" y="3627082"/>
                  </a:lnTo>
                  <a:lnTo>
                    <a:pt x="356184" y="3630104"/>
                  </a:lnTo>
                  <a:lnTo>
                    <a:pt x="356743" y="3646132"/>
                  </a:lnTo>
                  <a:lnTo>
                    <a:pt x="413905" y="3644138"/>
                  </a:lnTo>
                  <a:close/>
                </a:path>
                <a:path w="3703954" h="3649345">
                  <a:moveTo>
                    <a:pt x="490499" y="121843"/>
                  </a:moveTo>
                  <a:lnTo>
                    <a:pt x="489839" y="102793"/>
                  </a:lnTo>
                  <a:lnTo>
                    <a:pt x="432676" y="104787"/>
                  </a:lnTo>
                  <a:lnTo>
                    <a:pt x="433349" y="123837"/>
                  </a:lnTo>
                  <a:lnTo>
                    <a:pt x="490499" y="121843"/>
                  </a:lnTo>
                  <a:close/>
                </a:path>
                <a:path w="3703954" h="3649345">
                  <a:moveTo>
                    <a:pt x="509231" y="3640810"/>
                  </a:moveTo>
                  <a:lnTo>
                    <a:pt x="508863" y="3630104"/>
                  </a:lnTo>
                  <a:lnTo>
                    <a:pt x="508571" y="3621748"/>
                  </a:lnTo>
                  <a:lnTo>
                    <a:pt x="451408" y="3623754"/>
                  </a:lnTo>
                  <a:lnTo>
                    <a:pt x="451637" y="3630104"/>
                  </a:lnTo>
                  <a:lnTo>
                    <a:pt x="452081" y="3642804"/>
                  </a:lnTo>
                  <a:lnTo>
                    <a:pt x="509231" y="3640810"/>
                  </a:lnTo>
                  <a:close/>
                </a:path>
                <a:path w="3703954" h="3649345">
                  <a:moveTo>
                    <a:pt x="585838" y="118516"/>
                  </a:moveTo>
                  <a:lnTo>
                    <a:pt x="585165" y="99466"/>
                  </a:lnTo>
                  <a:lnTo>
                    <a:pt x="528015" y="101460"/>
                  </a:lnTo>
                  <a:lnTo>
                    <a:pt x="528675" y="120510"/>
                  </a:lnTo>
                  <a:lnTo>
                    <a:pt x="585838" y="118516"/>
                  </a:lnTo>
                  <a:close/>
                </a:path>
                <a:path w="3703954" h="3649345">
                  <a:moveTo>
                    <a:pt x="604570" y="3637470"/>
                  </a:moveTo>
                  <a:lnTo>
                    <a:pt x="604316" y="3630104"/>
                  </a:lnTo>
                  <a:lnTo>
                    <a:pt x="603897" y="3618420"/>
                  </a:lnTo>
                  <a:lnTo>
                    <a:pt x="546747" y="3620414"/>
                  </a:lnTo>
                  <a:lnTo>
                    <a:pt x="547077" y="3630104"/>
                  </a:lnTo>
                  <a:lnTo>
                    <a:pt x="547408" y="3639477"/>
                  </a:lnTo>
                  <a:lnTo>
                    <a:pt x="604570" y="3637470"/>
                  </a:lnTo>
                  <a:close/>
                </a:path>
                <a:path w="3703954" h="3649345">
                  <a:moveTo>
                    <a:pt x="681164" y="115189"/>
                  </a:moveTo>
                  <a:lnTo>
                    <a:pt x="680504" y="96139"/>
                  </a:lnTo>
                  <a:lnTo>
                    <a:pt x="623341" y="98132"/>
                  </a:lnTo>
                  <a:lnTo>
                    <a:pt x="624014" y="117182"/>
                  </a:lnTo>
                  <a:lnTo>
                    <a:pt x="681164" y="115189"/>
                  </a:lnTo>
                  <a:close/>
                </a:path>
                <a:path w="3703954" h="3649345">
                  <a:moveTo>
                    <a:pt x="699897" y="3634143"/>
                  </a:moveTo>
                  <a:lnTo>
                    <a:pt x="699757" y="3630104"/>
                  </a:lnTo>
                  <a:lnTo>
                    <a:pt x="699236" y="3615093"/>
                  </a:lnTo>
                  <a:lnTo>
                    <a:pt x="642073" y="3617087"/>
                  </a:lnTo>
                  <a:lnTo>
                    <a:pt x="642531" y="3630104"/>
                  </a:lnTo>
                  <a:lnTo>
                    <a:pt x="642734" y="3636149"/>
                  </a:lnTo>
                  <a:lnTo>
                    <a:pt x="699897" y="3634143"/>
                  </a:lnTo>
                  <a:close/>
                </a:path>
                <a:path w="3703954" h="3649345">
                  <a:moveTo>
                    <a:pt x="776503" y="111861"/>
                  </a:moveTo>
                  <a:lnTo>
                    <a:pt x="775830" y="92798"/>
                  </a:lnTo>
                  <a:lnTo>
                    <a:pt x="718680" y="94805"/>
                  </a:lnTo>
                  <a:lnTo>
                    <a:pt x="719340" y="113855"/>
                  </a:lnTo>
                  <a:lnTo>
                    <a:pt x="776503" y="111861"/>
                  </a:lnTo>
                  <a:close/>
                </a:path>
                <a:path w="3703954" h="3649345">
                  <a:moveTo>
                    <a:pt x="795235" y="3630815"/>
                  </a:moveTo>
                  <a:lnTo>
                    <a:pt x="795210" y="3630104"/>
                  </a:lnTo>
                  <a:lnTo>
                    <a:pt x="794562" y="3611765"/>
                  </a:lnTo>
                  <a:lnTo>
                    <a:pt x="737400" y="3613759"/>
                  </a:lnTo>
                  <a:lnTo>
                    <a:pt x="737971" y="3630104"/>
                  </a:lnTo>
                  <a:lnTo>
                    <a:pt x="738073" y="3632809"/>
                  </a:lnTo>
                  <a:lnTo>
                    <a:pt x="795235" y="3630815"/>
                  </a:lnTo>
                  <a:close/>
                </a:path>
                <a:path w="3703954" h="3649345">
                  <a:moveTo>
                    <a:pt x="871829" y="108534"/>
                  </a:moveTo>
                  <a:lnTo>
                    <a:pt x="871169" y="89471"/>
                  </a:lnTo>
                  <a:lnTo>
                    <a:pt x="814006" y="91465"/>
                  </a:lnTo>
                  <a:lnTo>
                    <a:pt x="814666" y="110528"/>
                  </a:lnTo>
                  <a:lnTo>
                    <a:pt x="871829" y="108534"/>
                  </a:lnTo>
                  <a:close/>
                </a:path>
                <a:path w="3703954" h="3649345">
                  <a:moveTo>
                    <a:pt x="890562" y="3627488"/>
                  </a:moveTo>
                  <a:lnTo>
                    <a:pt x="889901" y="3608438"/>
                  </a:lnTo>
                  <a:lnTo>
                    <a:pt x="832739" y="3610432"/>
                  </a:lnTo>
                  <a:lnTo>
                    <a:pt x="833399" y="3629482"/>
                  </a:lnTo>
                  <a:lnTo>
                    <a:pt x="890562" y="3627488"/>
                  </a:lnTo>
                  <a:close/>
                </a:path>
                <a:path w="3703954" h="3649345">
                  <a:moveTo>
                    <a:pt x="967168" y="105194"/>
                  </a:moveTo>
                  <a:lnTo>
                    <a:pt x="966495" y="86144"/>
                  </a:lnTo>
                  <a:lnTo>
                    <a:pt x="909332" y="88138"/>
                  </a:lnTo>
                  <a:lnTo>
                    <a:pt x="910005" y="107200"/>
                  </a:lnTo>
                  <a:lnTo>
                    <a:pt x="967168" y="105194"/>
                  </a:lnTo>
                  <a:close/>
                </a:path>
                <a:path w="3703954" h="3649345">
                  <a:moveTo>
                    <a:pt x="985888" y="3624161"/>
                  </a:moveTo>
                  <a:lnTo>
                    <a:pt x="985227" y="3605111"/>
                  </a:lnTo>
                  <a:lnTo>
                    <a:pt x="928065" y="3607104"/>
                  </a:lnTo>
                  <a:lnTo>
                    <a:pt x="928738" y="3626154"/>
                  </a:lnTo>
                  <a:lnTo>
                    <a:pt x="985888" y="3624161"/>
                  </a:lnTo>
                  <a:close/>
                </a:path>
                <a:path w="3703954" h="3649345">
                  <a:moveTo>
                    <a:pt x="1062494" y="101866"/>
                  </a:moveTo>
                  <a:lnTo>
                    <a:pt x="1061834" y="82816"/>
                  </a:lnTo>
                  <a:lnTo>
                    <a:pt x="1004671" y="84810"/>
                  </a:lnTo>
                  <a:lnTo>
                    <a:pt x="1005332" y="103860"/>
                  </a:lnTo>
                  <a:lnTo>
                    <a:pt x="1062494" y="101866"/>
                  </a:lnTo>
                  <a:close/>
                </a:path>
                <a:path w="3703954" h="3649345">
                  <a:moveTo>
                    <a:pt x="1081227" y="3620833"/>
                  </a:moveTo>
                  <a:lnTo>
                    <a:pt x="1080554" y="3601783"/>
                  </a:lnTo>
                  <a:lnTo>
                    <a:pt x="1023404" y="3603777"/>
                  </a:lnTo>
                  <a:lnTo>
                    <a:pt x="1024064" y="3622827"/>
                  </a:lnTo>
                  <a:lnTo>
                    <a:pt x="1081227" y="3620833"/>
                  </a:lnTo>
                  <a:close/>
                </a:path>
                <a:path w="3703954" h="3649345">
                  <a:moveTo>
                    <a:pt x="1157820" y="98539"/>
                  </a:moveTo>
                  <a:lnTo>
                    <a:pt x="1157160" y="79489"/>
                  </a:lnTo>
                  <a:lnTo>
                    <a:pt x="1099997" y="81483"/>
                  </a:lnTo>
                  <a:lnTo>
                    <a:pt x="1100670" y="100533"/>
                  </a:lnTo>
                  <a:lnTo>
                    <a:pt x="1157820" y="98539"/>
                  </a:lnTo>
                  <a:close/>
                </a:path>
                <a:path w="3703954" h="3649345">
                  <a:moveTo>
                    <a:pt x="1176553" y="3617506"/>
                  </a:moveTo>
                  <a:lnTo>
                    <a:pt x="1175893" y="3598443"/>
                  </a:lnTo>
                  <a:lnTo>
                    <a:pt x="1118730" y="3600450"/>
                  </a:lnTo>
                  <a:lnTo>
                    <a:pt x="1119403" y="3619500"/>
                  </a:lnTo>
                  <a:lnTo>
                    <a:pt x="1176553" y="3617506"/>
                  </a:lnTo>
                  <a:close/>
                </a:path>
                <a:path w="3703954" h="3649345">
                  <a:moveTo>
                    <a:pt x="1253159" y="95211"/>
                  </a:moveTo>
                  <a:lnTo>
                    <a:pt x="1252486" y="76161"/>
                  </a:lnTo>
                  <a:lnTo>
                    <a:pt x="1195336" y="78155"/>
                  </a:lnTo>
                  <a:lnTo>
                    <a:pt x="1195997" y="97205"/>
                  </a:lnTo>
                  <a:lnTo>
                    <a:pt x="1253159" y="95211"/>
                  </a:lnTo>
                  <a:close/>
                </a:path>
                <a:path w="3703954" h="3649345">
                  <a:moveTo>
                    <a:pt x="1271892" y="3614178"/>
                  </a:moveTo>
                  <a:lnTo>
                    <a:pt x="1271219" y="3595116"/>
                  </a:lnTo>
                  <a:lnTo>
                    <a:pt x="1214069" y="3597122"/>
                  </a:lnTo>
                  <a:lnTo>
                    <a:pt x="1214729" y="3616172"/>
                  </a:lnTo>
                  <a:lnTo>
                    <a:pt x="1271892" y="3614178"/>
                  </a:lnTo>
                  <a:close/>
                </a:path>
                <a:path w="3703954" h="3649345">
                  <a:moveTo>
                    <a:pt x="1348486" y="91884"/>
                  </a:moveTo>
                  <a:lnTo>
                    <a:pt x="1347825" y="72834"/>
                  </a:lnTo>
                  <a:lnTo>
                    <a:pt x="1290662" y="74828"/>
                  </a:lnTo>
                  <a:lnTo>
                    <a:pt x="1291323" y="93878"/>
                  </a:lnTo>
                  <a:lnTo>
                    <a:pt x="1348486" y="91884"/>
                  </a:lnTo>
                  <a:close/>
                </a:path>
                <a:path w="3703954" h="3649345">
                  <a:moveTo>
                    <a:pt x="1367218" y="3610838"/>
                  </a:moveTo>
                  <a:lnTo>
                    <a:pt x="1366558" y="3591788"/>
                  </a:lnTo>
                  <a:lnTo>
                    <a:pt x="1309395" y="3593782"/>
                  </a:lnTo>
                  <a:lnTo>
                    <a:pt x="1310055" y="3612845"/>
                  </a:lnTo>
                  <a:lnTo>
                    <a:pt x="1367218" y="3610838"/>
                  </a:lnTo>
                  <a:close/>
                </a:path>
                <a:path w="3703954" h="3649345">
                  <a:moveTo>
                    <a:pt x="1443824" y="88557"/>
                  </a:moveTo>
                  <a:lnTo>
                    <a:pt x="1443151" y="69507"/>
                  </a:lnTo>
                  <a:lnTo>
                    <a:pt x="1386001" y="71501"/>
                  </a:lnTo>
                  <a:lnTo>
                    <a:pt x="1386662" y="90551"/>
                  </a:lnTo>
                  <a:lnTo>
                    <a:pt x="1443824" y="88557"/>
                  </a:lnTo>
                  <a:close/>
                </a:path>
                <a:path w="3703954" h="3649345">
                  <a:moveTo>
                    <a:pt x="1462557" y="3607511"/>
                  </a:moveTo>
                  <a:lnTo>
                    <a:pt x="1461884" y="3588461"/>
                  </a:lnTo>
                  <a:lnTo>
                    <a:pt x="1404721" y="3590455"/>
                  </a:lnTo>
                  <a:lnTo>
                    <a:pt x="1405394" y="3609505"/>
                  </a:lnTo>
                  <a:lnTo>
                    <a:pt x="1462557" y="3607511"/>
                  </a:lnTo>
                  <a:close/>
                </a:path>
                <a:path w="3703954" h="3649345">
                  <a:moveTo>
                    <a:pt x="1539151" y="85229"/>
                  </a:moveTo>
                  <a:lnTo>
                    <a:pt x="1538490" y="66167"/>
                  </a:lnTo>
                  <a:lnTo>
                    <a:pt x="1481328" y="68173"/>
                  </a:lnTo>
                  <a:lnTo>
                    <a:pt x="1481988" y="87223"/>
                  </a:lnTo>
                  <a:lnTo>
                    <a:pt x="1539151" y="85229"/>
                  </a:lnTo>
                  <a:close/>
                </a:path>
                <a:path w="3703954" h="3649345">
                  <a:moveTo>
                    <a:pt x="1557883" y="3604183"/>
                  </a:moveTo>
                  <a:lnTo>
                    <a:pt x="1557223" y="3585133"/>
                  </a:lnTo>
                  <a:lnTo>
                    <a:pt x="1500060" y="3587127"/>
                  </a:lnTo>
                  <a:lnTo>
                    <a:pt x="1500720" y="3606177"/>
                  </a:lnTo>
                  <a:lnTo>
                    <a:pt x="1557883" y="3604183"/>
                  </a:lnTo>
                  <a:close/>
                </a:path>
                <a:path w="3703954" h="3649345">
                  <a:moveTo>
                    <a:pt x="1634490" y="81902"/>
                  </a:moveTo>
                  <a:lnTo>
                    <a:pt x="1633816" y="62839"/>
                  </a:lnTo>
                  <a:lnTo>
                    <a:pt x="1576654" y="64833"/>
                  </a:lnTo>
                  <a:lnTo>
                    <a:pt x="1577327" y="83896"/>
                  </a:lnTo>
                  <a:lnTo>
                    <a:pt x="1634490" y="81902"/>
                  </a:lnTo>
                  <a:close/>
                </a:path>
                <a:path w="3703954" h="3649345">
                  <a:moveTo>
                    <a:pt x="1653209" y="3600856"/>
                  </a:moveTo>
                  <a:lnTo>
                    <a:pt x="1652549" y="3581806"/>
                  </a:lnTo>
                  <a:lnTo>
                    <a:pt x="1595386" y="3583800"/>
                  </a:lnTo>
                  <a:lnTo>
                    <a:pt x="1596059" y="3602850"/>
                  </a:lnTo>
                  <a:lnTo>
                    <a:pt x="1653209" y="3600856"/>
                  </a:lnTo>
                  <a:close/>
                </a:path>
                <a:path w="3703954" h="3649345">
                  <a:moveTo>
                    <a:pt x="1729816" y="78562"/>
                  </a:moveTo>
                  <a:lnTo>
                    <a:pt x="1729155" y="59512"/>
                  </a:lnTo>
                  <a:lnTo>
                    <a:pt x="1671993" y="61506"/>
                  </a:lnTo>
                  <a:lnTo>
                    <a:pt x="1672653" y="80568"/>
                  </a:lnTo>
                  <a:lnTo>
                    <a:pt x="1729816" y="78562"/>
                  </a:lnTo>
                  <a:close/>
                </a:path>
                <a:path w="3703954" h="3649345">
                  <a:moveTo>
                    <a:pt x="1748548" y="3597529"/>
                  </a:moveTo>
                  <a:lnTo>
                    <a:pt x="1747888" y="3578479"/>
                  </a:lnTo>
                  <a:lnTo>
                    <a:pt x="1690725" y="3580473"/>
                  </a:lnTo>
                  <a:lnTo>
                    <a:pt x="1691386" y="3599523"/>
                  </a:lnTo>
                  <a:lnTo>
                    <a:pt x="1748548" y="3597529"/>
                  </a:lnTo>
                  <a:close/>
                </a:path>
                <a:path w="3703954" h="3649345">
                  <a:moveTo>
                    <a:pt x="1825142" y="75234"/>
                  </a:moveTo>
                  <a:lnTo>
                    <a:pt x="1824482" y="56184"/>
                  </a:lnTo>
                  <a:lnTo>
                    <a:pt x="1767319" y="58178"/>
                  </a:lnTo>
                  <a:lnTo>
                    <a:pt x="1767992" y="77228"/>
                  </a:lnTo>
                  <a:lnTo>
                    <a:pt x="1825142" y="75234"/>
                  </a:lnTo>
                  <a:close/>
                </a:path>
                <a:path w="3703954" h="3649345">
                  <a:moveTo>
                    <a:pt x="1843874" y="3594201"/>
                  </a:moveTo>
                  <a:lnTo>
                    <a:pt x="1843214" y="3575151"/>
                  </a:lnTo>
                  <a:lnTo>
                    <a:pt x="1786051" y="3577145"/>
                  </a:lnTo>
                  <a:lnTo>
                    <a:pt x="1786724" y="3596195"/>
                  </a:lnTo>
                  <a:lnTo>
                    <a:pt x="1843874" y="3594201"/>
                  </a:lnTo>
                  <a:close/>
                </a:path>
                <a:path w="3703954" h="3649345">
                  <a:moveTo>
                    <a:pt x="1920481" y="71907"/>
                  </a:moveTo>
                  <a:lnTo>
                    <a:pt x="1919808" y="52857"/>
                  </a:lnTo>
                  <a:lnTo>
                    <a:pt x="1862658" y="54851"/>
                  </a:lnTo>
                  <a:lnTo>
                    <a:pt x="1863318" y="73901"/>
                  </a:lnTo>
                  <a:lnTo>
                    <a:pt x="1920481" y="71907"/>
                  </a:lnTo>
                  <a:close/>
                </a:path>
                <a:path w="3703954" h="3649345">
                  <a:moveTo>
                    <a:pt x="1939213" y="3590874"/>
                  </a:moveTo>
                  <a:lnTo>
                    <a:pt x="1938540" y="3571811"/>
                  </a:lnTo>
                  <a:lnTo>
                    <a:pt x="1881390" y="3573818"/>
                  </a:lnTo>
                  <a:lnTo>
                    <a:pt x="1882051" y="3592868"/>
                  </a:lnTo>
                  <a:lnTo>
                    <a:pt x="1939213" y="3590874"/>
                  </a:lnTo>
                  <a:close/>
                </a:path>
                <a:path w="3703954" h="3649345">
                  <a:moveTo>
                    <a:pt x="2015807" y="68580"/>
                  </a:moveTo>
                  <a:lnTo>
                    <a:pt x="2015147" y="49530"/>
                  </a:lnTo>
                  <a:lnTo>
                    <a:pt x="1957984" y="51523"/>
                  </a:lnTo>
                  <a:lnTo>
                    <a:pt x="1958644" y="70573"/>
                  </a:lnTo>
                  <a:lnTo>
                    <a:pt x="2015807" y="68580"/>
                  </a:lnTo>
                  <a:close/>
                </a:path>
                <a:path w="3703954" h="3649345">
                  <a:moveTo>
                    <a:pt x="2034540" y="3587546"/>
                  </a:moveTo>
                  <a:lnTo>
                    <a:pt x="2033879" y="3568484"/>
                  </a:lnTo>
                  <a:lnTo>
                    <a:pt x="1976716" y="3570478"/>
                  </a:lnTo>
                  <a:lnTo>
                    <a:pt x="1977377" y="3589540"/>
                  </a:lnTo>
                  <a:lnTo>
                    <a:pt x="2034540" y="3587546"/>
                  </a:lnTo>
                  <a:close/>
                </a:path>
                <a:path w="3703954" h="3649345">
                  <a:moveTo>
                    <a:pt x="2111146" y="65252"/>
                  </a:moveTo>
                  <a:lnTo>
                    <a:pt x="2110473" y="46202"/>
                  </a:lnTo>
                  <a:lnTo>
                    <a:pt x="2053310" y="48196"/>
                  </a:lnTo>
                  <a:lnTo>
                    <a:pt x="2053983" y="67246"/>
                  </a:lnTo>
                  <a:lnTo>
                    <a:pt x="2111146" y="65252"/>
                  </a:lnTo>
                  <a:close/>
                </a:path>
                <a:path w="3703954" h="3649345">
                  <a:moveTo>
                    <a:pt x="2129879" y="3584206"/>
                  </a:moveTo>
                  <a:lnTo>
                    <a:pt x="2129205" y="3565156"/>
                  </a:lnTo>
                  <a:lnTo>
                    <a:pt x="2072043" y="3567150"/>
                  </a:lnTo>
                  <a:lnTo>
                    <a:pt x="2072716" y="3586213"/>
                  </a:lnTo>
                  <a:lnTo>
                    <a:pt x="2129879" y="3584206"/>
                  </a:lnTo>
                  <a:close/>
                </a:path>
                <a:path w="3703954" h="3649345">
                  <a:moveTo>
                    <a:pt x="2206472" y="61925"/>
                  </a:moveTo>
                  <a:lnTo>
                    <a:pt x="2205812" y="42862"/>
                  </a:lnTo>
                  <a:lnTo>
                    <a:pt x="2148649" y="44869"/>
                  </a:lnTo>
                  <a:lnTo>
                    <a:pt x="2149310" y="63919"/>
                  </a:lnTo>
                  <a:lnTo>
                    <a:pt x="2206472" y="61925"/>
                  </a:lnTo>
                  <a:close/>
                </a:path>
                <a:path w="3703954" h="3649345">
                  <a:moveTo>
                    <a:pt x="2225205" y="3580879"/>
                  </a:moveTo>
                  <a:lnTo>
                    <a:pt x="2224544" y="3561829"/>
                  </a:lnTo>
                  <a:lnTo>
                    <a:pt x="2167382" y="3563823"/>
                  </a:lnTo>
                  <a:lnTo>
                    <a:pt x="2168042" y="3582873"/>
                  </a:lnTo>
                  <a:lnTo>
                    <a:pt x="2225205" y="3580879"/>
                  </a:lnTo>
                  <a:close/>
                </a:path>
                <a:path w="3703954" h="3649345">
                  <a:moveTo>
                    <a:pt x="2301798" y="58597"/>
                  </a:moveTo>
                  <a:lnTo>
                    <a:pt x="2301138" y="39535"/>
                  </a:lnTo>
                  <a:lnTo>
                    <a:pt x="2243975" y="41541"/>
                  </a:lnTo>
                  <a:lnTo>
                    <a:pt x="2244648" y="60591"/>
                  </a:lnTo>
                  <a:lnTo>
                    <a:pt x="2301798" y="58597"/>
                  </a:lnTo>
                  <a:close/>
                </a:path>
                <a:path w="3703954" h="3649345">
                  <a:moveTo>
                    <a:pt x="2320531" y="3577552"/>
                  </a:moveTo>
                  <a:lnTo>
                    <a:pt x="2319871" y="3558502"/>
                  </a:lnTo>
                  <a:lnTo>
                    <a:pt x="2262708" y="3560495"/>
                  </a:lnTo>
                  <a:lnTo>
                    <a:pt x="2263381" y="3579545"/>
                  </a:lnTo>
                  <a:lnTo>
                    <a:pt x="2320531" y="3577552"/>
                  </a:lnTo>
                  <a:close/>
                </a:path>
                <a:path w="3703954" h="3649345">
                  <a:moveTo>
                    <a:pt x="2397137" y="55257"/>
                  </a:moveTo>
                  <a:lnTo>
                    <a:pt x="2396477" y="36207"/>
                  </a:lnTo>
                  <a:lnTo>
                    <a:pt x="2339314" y="38201"/>
                  </a:lnTo>
                  <a:lnTo>
                    <a:pt x="2339975" y="57264"/>
                  </a:lnTo>
                  <a:lnTo>
                    <a:pt x="2397137" y="55257"/>
                  </a:lnTo>
                  <a:close/>
                </a:path>
                <a:path w="3703954" h="3649345">
                  <a:moveTo>
                    <a:pt x="2415870" y="3574224"/>
                  </a:moveTo>
                  <a:lnTo>
                    <a:pt x="2415197" y="3555174"/>
                  </a:lnTo>
                  <a:lnTo>
                    <a:pt x="2358047" y="3557168"/>
                  </a:lnTo>
                  <a:lnTo>
                    <a:pt x="2358707" y="3576218"/>
                  </a:lnTo>
                  <a:lnTo>
                    <a:pt x="2415870" y="3574224"/>
                  </a:lnTo>
                  <a:close/>
                </a:path>
                <a:path w="3703954" h="3649345">
                  <a:moveTo>
                    <a:pt x="2492464" y="51930"/>
                  </a:moveTo>
                  <a:lnTo>
                    <a:pt x="2491803" y="32880"/>
                  </a:lnTo>
                  <a:lnTo>
                    <a:pt x="2434640" y="34874"/>
                  </a:lnTo>
                  <a:lnTo>
                    <a:pt x="2435314" y="53936"/>
                  </a:lnTo>
                  <a:lnTo>
                    <a:pt x="2492464" y="51930"/>
                  </a:lnTo>
                  <a:close/>
                </a:path>
                <a:path w="3703954" h="3649345">
                  <a:moveTo>
                    <a:pt x="2511196" y="3570897"/>
                  </a:moveTo>
                  <a:lnTo>
                    <a:pt x="2510536" y="3551847"/>
                  </a:lnTo>
                  <a:lnTo>
                    <a:pt x="2453373" y="3553841"/>
                  </a:lnTo>
                  <a:lnTo>
                    <a:pt x="2454046" y="3572891"/>
                  </a:lnTo>
                  <a:lnTo>
                    <a:pt x="2511196" y="3570897"/>
                  </a:lnTo>
                  <a:close/>
                </a:path>
                <a:path w="3703954" h="3649345">
                  <a:moveTo>
                    <a:pt x="2587802" y="48602"/>
                  </a:moveTo>
                  <a:lnTo>
                    <a:pt x="2587129" y="29552"/>
                  </a:lnTo>
                  <a:lnTo>
                    <a:pt x="2529979" y="31546"/>
                  </a:lnTo>
                  <a:lnTo>
                    <a:pt x="2530640" y="50596"/>
                  </a:lnTo>
                  <a:lnTo>
                    <a:pt x="2587802" y="48602"/>
                  </a:lnTo>
                  <a:close/>
                </a:path>
                <a:path w="3703954" h="3649345">
                  <a:moveTo>
                    <a:pt x="2606535" y="3567569"/>
                  </a:moveTo>
                  <a:lnTo>
                    <a:pt x="2605862" y="3548519"/>
                  </a:lnTo>
                  <a:lnTo>
                    <a:pt x="2548712" y="3550513"/>
                  </a:lnTo>
                  <a:lnTo>
                    <a:pt x="2549372" y="3569563"/>
                  </a:lnTo>
                  <a:lnTo>
                    <a:pt x="2606535" y="3567569"/>
                  </a:lnTo>
                  <a:close/>
                </a:path>
                <a:path w="3703954" h="3649345">
                  <a:moveTo>
                    <a:pt x="2683129" y="45275"/>
                  </a:moveTo>
                  <a:lnTo>
                    <a:pt x="2682468" y="26225"/>
                  </a:lnTo>
                  <a:lnTo>
                    <a:pt x="2625306" y="28219"/>
                  </a:lnTo>
                  <a:lnTo>
                    <a:pt x="2625966" y="47269"/>
                  </a:lnTo>
                  <a:lnTo>
                    <a:pt x="2683129" y="45275"/>
                  </a:lnTo>
                  <a:close/>
                </a:path>
                <a:path w="3703954" h="3649345">
                  <a:moveTo>
                    <a:pt x="2701861" y="3564242"/>
                  </a:moveTo>
                  <a:lnTo>
                    <a:pt x="2701201" y="3545179"/>
                  </a:lnTo>
                  <a:lnTo>
                    <a:pt x="2644038" y="3547186"/>
                  </a:lnTo>
                  <a:lnTo>
                    <a:pt x="2644698" y="3566236"/>
                  </a:lnTo>
                  <a:lnTo>
                    <a:pt x="2701861" y="3564242"/>
                  </a:lnTo>
                  <a:close/>
                </a:path>
                <a:path w="3703954" h="3649345">
                  <a:moveTo>
                    <a:pt x="2778468" y="41948"/>
                  </a:moveTo>
                  <a:lnTo>
                    <a:pt x="2777794" y="22898"/>
                  </a:lnTo>
                  <a:lnTo>
                    <a:pt x="2720632" y="24892"/>
                  </a:lnTo>
                  <a:lnTo>
                    <a:pt x="2721305" y="43942"/>
                  </a:lnTo>
                  <a:lnTo>
                    <a:pt x="2778468" y="41948"/>
                  </a:lnTo>
                  <a:close/>
                </a:path>
                <a:path w="3703954" h="3649345">
                  <a:moveTo>
                    <a:pt x="2797200" y="3560915"/>
                  </a:moveTo>
                  <a:lnTo>
                    <a:pt x="2796527" y="3541852"/>
                  </a:lnTo>
                  <a:lnTo>
                    <a:pt x="2739364" y="3543846"/>
                  </a:lnTo>
                  <a:lnTo>
                    <a:pt x="2740037" y="3562908"/>
                  </a:lnTo>
                  <a:lnTo>
                    <a:pt x="2797200" y="3560915"/>
                  </a:lnTo>
                  <a:close/>
                </a:path>
                <a:path w="3703954" h="3649345">
                  <a:moveTo>
                    <a:pt x="2873794" y="38620"/>
                  </a:moveTo>
                  <a:lnTo>
                    <a:pt x="2873133" y="19570"/>
                  </a:lnTo>
                  <a:lnTo>
                    <a:pt x="2815971" y="21564"/>
                  </a:lnTo>
                  <a:lnTo>
                    <a:pt x="2816631" y="40614"/>
                  </a:lnTo>
                  <a:lnTo>
                    <a:pt x="2873794" y="38620"/>
                  </a:lnTo>
                  <a:close/>
                </a:path>
                <a:path w="3703954" h="3649345">
                  <a:moveTo>
                    <a:pt x="2892526" y="3557574"/>
                  </a:moveTo>
                  <a:lnTo>
                    <a:pt x="2891866" y="3538524"/>
                  </a:lnTo>
                  <a:lnTo>
                    <a:pt x="2834703" y="3540518"/>
                  </a:lnTo>
                  <a:lnTo>
                    <a:pt x="2835364" y="3559581"/>
                  </a:lnTo>
                  <a:lnTo>
                    <a:pt x="2892526" y="3557574"/>
                  </a:lnTo>
                  <a:close/>
                </a:path>
                <a:path w="3703954" h="3649345">
                  <a:moveTo>
                    <a:pt x="2969120" y="35293"/>
                  </a:moveTo>
                  <a:lnTo>
                    <a:pt x="2968460" y="16230"/>
                  </a:lnTo>
                  <a:lnTo>
                    <a:pt x="2911297" y="18237"/>
                  </a:lnTo>
                  <a:lnTo>
                    <a:pt x="2911970" y="37287"/>
                  </a:lnTo>
                  <a:lnTo>
                    <a:pt x="2969120" y="35293"/>
                  </a:lnTo>
                  <a:close/>
                </a:path>
                <a:path w="3703954" h="3649345">
                  <a:moveTo>
                    <a:pt x="2987852" y="3554247"/>
                  </a:moveTo>
                  <a:lnTo>
                    <a:pt x="2987192" y="3535197"/>
                  </a:lnTo>
                  <a:lnTo>
                    <a:pt x="2930029" y="3537191"/>
                  </a:lnTo>
                  <a:lnTo>
                    <a:pt x="2930702" y="3556241"/>
                  </a:lnTo>
                  <a:lnTo>
                    <a:pt x="2987852" y="3554247"/>
                  </a:lnTo>
                  <a:close/>
                </a:path>
                <a:path w="3703954" h="3649345">
                  <a:moveTo>
                    <a:pt x="3064459" y="31965"/>
                  </a:moveTo>
                  <a:lnTo>
                    <a:pt x="3063798" y="12903"/>
                  </a:lnTo>
                  <a:lnTo>
                    <a:pt x="3006636" y="14897"/>
                  </a:lnTo>
                  <a:lnTo>
                    <a:pt x="3007296" y="33959"/>
                  </a:lnTo>
                  <a:lnTo>
                    <a:pt x="3064459" y="31965"/>
                  </a:lnTo>
                  <a:close/>
                </a:path>
                <a:path w="3703954" h="3649345">
                  <a:moveTo>
                    <a:pt x="3083191" y="3550920"/>
                  </a:moveTo>
                  <a:lnTo>
                    <a:pt x="3082518" y="3531870"/>
                  </a:lnTo>
                  <a:lnTo>
                    <a:pt x="3025368" y="3533864"/>
                  </a:lnTo>
                  <a:lnTo>
                    <a:pt x="3026029" y="3552914"/>
                  </a:lnTo>
                  <a:lnTo>
                    <a:pt x="3083191" y="3550920"/>
                  </a:lnTo>
                  <a:close/>
                </a:path>
                <a:path w="3703954" h="3649345">
                  <a:moveTo>
                    <a:pt x="3159785" y="28625"/>
                  </a:moveTo>
                  <a:lnTo>
                    <a:pt x="3159125" y="9575"/>
                  </a:lnTo>
                  <a:lnTo>
                    <a:pt x="3101962" y="11569"/>
                  </a:lnTo>
                  <a:lnTo>
                    <a:pt x="3102635" y="30632"/>
                  </a:lnTo>
                  <a:lnTo>
                    <a:pt x="3159785" y="28625"/>
                  </a:lnTo>
                  <a:close/>
                </a:path>
                <a:path w="3703954" h="3649345">
                  <a:moveTo>
                    <a:pt x="3178518" y="3547592"/>
                  </a:moveTo>
                  <a:lnTo>
                    <a:pt x="3177857" y="3528542"/>
                  </a:lnTo>
                  <a:lnTo>
                    <a:pt x="3120694" y="3530536"/>
                  </a:lnTo>
                  <a:lnTo>
                    <a:pt x="3121355" y="3549586"/>
                  </a:lnTo>
                  <a:lnTo>
                    <a:pt x="3178518" y="3547592"/>
                  </a:lnTo>
                  <a:close/>
                </a:path>
                <a:path w="3703954" h="3649345">
                  <a:moveTo>
                    <a:pt x="3255124" y="25298"/>
                  </a:moveTo>
                  <a:lnTo>
                    <a:pt x="3254451" y="6248"/>
                  </a:lnTo>
                  <a:lnTo>
                    <a:pt x="3197301" y="8242"/>
                  </a:lnTo>
                  <a:lnTo>
                    <a:pt x="3197961" y="27292"/>
                  </a:lnTo>
                  <a:lnTo>
                    <a:pt x="3255124" y="25298"/>
                  </a:lnTo>
                  <a:close/>
                </a:path>
                <a:path w="3703954" h="3649345">
                  <a:moveTo>
                    <a:pt x="3273856" y="3544265"/>
                  </a:moveTo>
                  <a:lnTo>
                    <a:pt x="3273183" y="3525215"/>
                  </a:lnTo>
                  <a:lnTo>
                    <a:pt x="3216021" y="3527209"/>
                  </a:lnTo>
                  <a:lnTo>
                    <a:pt x="3216694" y="3546259"/>
                  </a:lnTo>
                  <a:lnTo>
                    <a:pt x="3273856" y="3544265"/>
                  </a:lnTo>
                  <a:close/>
                </a:path>
                <a:path w="3703954" h="3649345">
                  <a:moveTo>
                    <a:pt x="3350450" y="21971"/>
                  </a:moveTo>
                  <a:lnTo>
                    <a:pt x="3349790" y="2921"/>
                  </a:lnTo>
                  <a:lnTo>
                    <a:pt x="3292627" y="4914"/>
                  </a:lnTo>
                  <a:lnTo>
                    <a:pt x="3293287" y="23964"/>
                  </a:lnTo>
                  <a:lnTo>
                    <a:pt x="3350450" y="21971"/>
                  </a:lnTo>
                  <a:close/>
                </a:path>
                <a:path w="3703954" h="3649345">
                  <a:moveTo>
                    <a:pt x="3369183" y="3540937"/>
                  </a:moveTo>
                  <a:lnTo>
                    <a:pt x="3368522" y="3521887"/>
                  </a:lnTo>
                  <a:lnTo>
                    <a:pt x="3311360" y="3523881"/>
                  </a:lnTo>
                  <a:lnTo>
                    <a:pt x="3312020" y="3542931"/>
                  </a:lnTo>
                  <a:lnTo>
                    <a:pt x="3369183" y="3540937"/>
                  </a:lnTo>
                  <a:close/>
                </a:path>
                <a:path w="3703954" h="3649345">
                  <a:moveTo>
                    <a:pt x="3445383" y="165"/>
                  </a:moveTo>
                  <a:lnTo>
                    <a:pt x="3433368" y="0"/>
                  </a:lnTo>
                  <a:lnTo>
                    <a:pt x="3387953" y="1587"/>
                  </a:lnTo>
                  <a:lnTo>
                    <a:pt x="3388626" y="20637"/>
                  </a:lnTo>
                  <a:lnTo>
                    <a:pt x="3434042" y="19050"/>
                  </a:lnTo>
                  <a:lnTo>
                    <a:pt x="3444544" y="19189"/>
                  </a:lnTo>
                  <a:lnTo>
                    <a:pt x="3444544" y="19050"/>
                  </a:lnTo>
                  <a:lnTo>
                    <a:pt x="3444570" y="18681"/>
                  </a:lnTo>
                  <a:lnTo>
                    <a:pt x="3445383" y="165"/>
                  </a:lnTo>
                  <a:close/>
                </a:path>
                <a:path w="3703954" h="3649345">
                  <a:moveTo>
                    <a:pt x="3464522" y="3537610"/>
                  </a:moveTo>
                  <a:lnTo>
                    <a:pt x="3463848" y="3518547"/>
                  </a:lnTo>
                  <a:lnTo>
                    <a:pt x="3406686" y="3520554"/>
                  </a:lnTo>
                  <a:lnTo>
                    <a:pt x="3407359" y="3539604"/>
                  </a:lnTo>
                  <a:lnTo>
                    <a:pt x="3464522" y="3537610"/>
                  </a:lnTo>
                  <a:close/>
                </a:path>
                <a:path w="3703954" h="3649345">
                  <a:moveTo>
                    <a:pt x="3539020" y="37757"/>
                  </a:moveTo>
                  <a:lnTo>
                    <a:pt x="3505924" y="15506"/>
                  </a:lnTo>
                  <a:lnTo>
                    <a:pt x="3485921" y="7581"/>
                  </a:lnTo>
                  <a:lnTo>
                    <a:pt x="3482187" y="19050"/>
                  </a:lnTo>
                  <a:lnTo>
                    <a:pt x="3480016" y="25692"/>
                  </a:lnTo>
                  <a:lnTo>
                    <a:pt x="3519665" y="46329"/>
                  </a:lnTo>
                  <a:lnTo>
                    <a:pt x="3526485" y="52095"/>
                  </a:lnTo>
                  <a:lnTo>
                    <a:pt x="3539020" y="37757"/>
                  </a:lnTo>
                  <a:close/>
                </a:path>
                <a:path w="3703954" h="3649345">
                  <a:moveTo>
                    <a:pt x="3559873" y="3534130"/>
                  </a:moveTo>
                  <a:lnTo>
                    <a:pt x="3558819" y="3515106"/>
                  </a:lnTo>
                  <a:lnTo>
                    <a:pt x="3556127" y="3515334"/>
                  </a:lnTo>
                  <a:lnTo>
                    <a:pt x="3502025" y="3517214"/>
                  </a:lnTo>
                  <a:lnTo>
                    <a:pt x="3502685" y="3536277"/>
                  </a:lnTo>
                  <a:lnTo>
                    <a:pt x="3556800" y="3534384"/>
                  </a:lnTo>
                  <a:lnTo>
                    <a:pt x="3559873" y="3534130"/>
                  </a:lnTo>
                  <a:close/>
                </a:path>
                <a:path w="3703954" h="3649345">
                  <a:moveTo>
                    <a:pt x="3588740" y="125945"/>
                  </a:moveTo>
                  <a:lnTo>
                    <a:pt x="3577488" y="89179"/>
                  </a:lnTo>
                  <a:lnTo>
                    <a:pt x="3566109" y="68884"/>
                  </a:lnTo>
                  <a:lnTo>
                    <a:pt x="3550183" y="79324"/>
                  </a:lnTo>
                  <a:lnTo>
                    <a:pt x="3554107" y="85382"/>
                  </a:lnTo>
                  <a:lnTo>
                    <a:pt x="3560140" y="97078"/>
                  </a:lnTo>
                  <a:lnTo>
                    <a:pt x="3565004" y="109308"/>
                  </a:lnTo>
                  <a:lnTo>
                    <a:pt x="3568623" y="121831"/>
                  </a:lnTo>
                  <a:lnTo>
                    <a:pt x="3569982" y="129247"/>
                  </a:lnTo>
                  <a:lnTo>
                    <a:pt x="3588740" y="125945"/>
                  </a:lnTo>
                  <a:close/>
                </a:path>
                <a:path w="3703954" h="3649345">
                  <a:moveTo>
                    <a:pt x="3593731" y="221830"/>
                  </a:moveTo>
                  <a:lnTo>
                    <a:pt x="3591737" y="164668"/>
                  </a:lnTo>
                  <a:lnTo>
                    <a:pt x="3572687" y="165328"/>
                  </a:lnTo>
                  <a:lnTo>
                    <a:pt x="3574681" y="222491"/>
                  </a:lnTo>
                  <a:lnTo>
                    <a:pt x="3593731" y="221830"/>
                  </a:lnTo>
                  <a:close/>
                </a:path>
                <a:path w="3703954" h="3649345">
                  <a:moveTo>
                    <a:pt x="3597059" y="317157"/>
                  </a:moveTo>
                  <a:lnTo>
                    <a:pt x="3595065" y="259994"/>
                  </a:lnTo>
                  <a:lnTo>
                    <a:pt x="3576015" y="260667"/>
                  </a:lnTo>
                  <a:lnTo>
                    <a:pt x="3578009" y="317817"/>
                  </a:lnTo>
                  <a:lnTo>
                    <a:pt x="3597059" y="317157"/>
                  </a:lnTo>
                  <a:close/>
                </a:path>
                <a:path w="3703954" h="3649345">
                  <a:moveTo>
                    <a:pt x="3600386" y="412483"/>
                  </a:moveTo>
                  <a:lnTo>
                    <a:pt x="3598392" y="355333"/>
                  </a:lnTo>
                  <a:lnTo>
                    <a:pt x="3579342" y="355993"/>
                  </a:lnTo>
                  <a:lnTo>
                    <a:pt x="3581336" y="413156"/>
                  </a:lnTo>
                  <a:lnTo>
                    <a:pt x="3600386" y="412483"/>
                  </a:lnTo>
                  <a:close/>
                </a:path>
                <a:path w="3703954" h="3649345">
                  <a:moveTo>
                    <a:pt x="3603714" y="507822"/>
                  </a:moveTo>
                  <a:lnTo>
                    <a:pt x="3601720" y="450659"/>
                  </a:lnTo>
                  <a:lnTo>
                    <a:pt x="3582670" y="451319"/>
                  </a:lnTo>
                  <a:lnTo>
                    <a:pt x="3584664" y="508482"/>
                  </a:lnTo>
                  <a:lnTo>
                    <a:pt x="3603714" y="507822"/>
                  </a:lnTo>
                  <a:close/>
                </a:path>
                <a:path w="3703954" h="3649345">
                  <a:moveTo>
                    <a:pt x="3607054" y="603148"/>
                  </a:moveTo>
                  <a:lnTo>
                    <a:pt x="3605047" y="545985"/>
                  </a:lnTo>
                  <a:lnTo>
                    <a:pt x="3585997" y="546658"/>
                  </a:lnTo>
                  <a:lnTo>
                    <a:pt x="3587991" y="603821"/>
                  </a:lnTo>
                  <a:lnTo>
                    <a:pt x="3607054" y="603148"/>
                  </a:lnTo>
                  <a:close/>
                </a:path>
                <a:path w="3703954" h="3649345">
                  <a:moveTo>
                    <a:pt x="3610381" y="698487"/>
                  </a:moveTo>
                  <a:lnTo>
                    <a:pt x="3608387" y="641324"/>
                  </a:lnTo>
                  <a:lnTo>
                    <a:pt x="3589324" y="641985"/>
                  </a:lnTo>
                  <a:lnTo>
                    <a:pt x="3591318" y="699147"/>
                  </a:lnTo>
                  <a:lnTo>
                    <a:pt x="3610381" y="698487"/>
                  </a:lnTo>
                  <a:close/>
                </a:path>
                <a:path w="3703954" h="3649345">
                  <a:moveTo>
                    <a:pt x="3613708" y="793813"/>
                  </a:moveTo>
                  <a:lnTo>
                    <a:pt x="3611715" y="736650"/>
                  </a:lnTo>
                  <a:lnTo>
                    <a:pt x="3592652" y="737323"/>
                  </a:lnTo>
                  <a:lnTo>
                    <a:pt x="3594658" y="794473"/>
                  </a:lnTo>
                  <a:lnTo>
                    <a:pt x="3613708" y="793813"/>
                  </a:lnTo>
                  <a:close/>
                </a:path>
                <a:path w="3703954" h="3649345">
                  <a:moveTo>
                    <a:pt x="3617036" y="889139"/>
                  </a:moveTo>
                  <a:lnTo>
                    <a:pt x="3615042" y="831989"/>
                  </a:lnTo>
                  <a:lnTo>
                    <a:pt x="3595992" y="832650"/>
                  </a:lnTo>
                  <a:lnTo>
                    <a:pt x="3597986" y="889812"/>
                  </a:lnTo>
                  <a:lnTo>
                    <a:pt x="3617036" y="889139"/>
                  </a:lnTo>
                  <a:close/>
                </a:path>
                <a:path w="3703954" h="3649345">
                  <a:moveTo>
                    <a:pt x="3620363" y="984478"/>
                  </a:moveTo>
                  <a:lnTo>
                    <a:pt x="3618369" y="927315"/>
                  </a:lnTo>
                  <a:lnTo>
                    <a:pt x="3599319" y="927989"/>
                  </a:lnTo>
                  <a:lnTo>
                    <a:pt x="3601313" y="985139"/>
                  </a:lnTo>
                  <a:lnTo>
                    <a:pt x="3620363" y="984478"/>
                  </a:lnTo>
                  <a:close/>
                </a:path>
                <a:path w="3703954" h="3649345">
                  <a:moveTo>
                    <a:pt x="3623691" y="1079804"/>
                  </a:moveTo>
                  <a:lnTo>
                    <a:pt x="3621697" y="1022654"/>
                  </a:lnTo>
                  <a:lnTo>
                    <a:pt x="3602647" y="1023315"/>
                  </a:lnTo>
                  <a:lnTo>
                    <a:pt x="3604641" y="1080477"/>
                  </a:lnTo>
                  <a:lnTo>
                    <a:pt x="3623691" y="1079804"/>
                  </a:lnTo>
                  <a:close/>
                </a:path>
                <a:path w="3703954" h="3649345">
                  <a:moveTo>
                    <a:pt x="3627018" y="1175143"/>
                  </a:moveTo>
                  <a:lnTo>
                    <a:pt x="3625024" y="1117981"/>
                  </a:lnTo>
                  <a:lnTo>
                    <a:pt x="3605974" y="1118641"/>
                  </a:lnTo>
                  <a:lnTo>
                    <a:pt x="3607968" y="1175804"/>
                  </a:lnTo>
                  <a:lnTo>
                    <a:pt x="3627018" y="1175143"/>
                  </a:lnTo>
                  <a:close/>
                </a:path>
                <a:path w="3703954" h="3649345">
                  <a:moveTo>
                    <a:pt x="3630345" y="1270469"/>
                  </a:moveTo>
                  <a:lnTo>
                    <a:pt x="3628352" y="1213307"/>
                  </a:lnTo>
                  <a:lnTo>
                    <a:pt x="3609302" y="1213980"/>
                  </a:lnTo>
                  <a:lnTo>
                    <a:pt x="3611295" y="1271143"/>
                  </a:lnTo>
                  <a:lnTo>
                    <a:pt x="3630345" y="1270469"/>
                  </a:lnTo>
                  <a:close/>
                </a:path>
                <a:path w="3703954" h="3649345">
                  <a:moveTo>
                    <a:pt x="3633686" y="1365808"/>
                  </a:moveTo>
                  <a:lnTo>
                    <a:pt x="3631679" y="1308646"/>
                  </a:lnTo>
                  <a:lnTo>
                    <a:pt x="3612629" y="1309306"/>
                  </a:lnTo>
                  <a:lnTo>
                    <a:pt x="3614623" y="1366469"/>
                  </a:lnTo>
                  <a:lnTo>
                    <a:pt x="3633686" y="1365808"/>
                  </a:lnTo>
                  <a:close/>
                </a:path>
                <a:path w="3703954" h="3649345">
                  <a:moveTo>
                    <a:pt x="3637013" y="1461135"/>
                  </a:moveTo>
                  <a:lnTo>
                    <a:pt x="3635019" y="1403972"/>
                  </a:lnTo>
                  <a:lnTo>
                    <a:pt x="3615956" y="1404645"/>
                  </a:lnTo>
                  <a:lnTo>
                    <a:pt x="3617963" y="1461795"/>
                  </a:lnTo>
                  <a:lnTo>
                    <a:pt x="3637013" y="1461135"/>
                  </a:lnTo>
                  <a:close/>
                </a:path>
                <a:path w="3703954" h="3649345">
                  <a:moveTo>
                    <a:pt x="3640340" y="1556461"/>
                  </a:moveTo>
                  <a:lnTo>
                    <a:pt x="3638346" y="1499311"/>
                  </a:lnTo>
                  <a:lnTo>
                    <a:pt x="3619284" y="1499971"/>
                  </a:lnTo>
                  <a:lnTo>
                    <a:pt x="3621290" y="1557134"/>
                  </a:lnTo>
                  <a:lnTo>
                    <a:pt x="3640340" y="1556461"/>
                  </a:lnTo>
                  <a:close/>
                </a:path>
                <a:path w="3703954" h="3649345">
                  <a:moveTo>
                    <a:pt x="3643668" y="1651800"/>
                  </a:moveTo>
                  <a:lnTo>
                    <a:pt x="3641674" y="1594637"/>
                  </a:lnTo>
                  <a:lnTo>
                    <a:pt x="3622624" y="1595297"/>
                  </a:lnTo>
                  <a:lnTo>
                    <a:pt x="3624618" y="1652460"/>
                  </a:lnTo>
                  <a:lnTo>
                    <a:pt x="3643668" y="1651800"/>
                  </a:lnTo>
                  <a:close/>
                </a:path>
                <a:path w="3703954" h="3649345">
                  <a:moveTo>
                    <a:pt x="3646995" y="1747126"/>
                  </a:moveTo>
                  <a:lnTo>
                    <a:pt x="3645001" y="1689976"/>
                  </a:lnTo>
                  <a:lnTo>
                    <a:pt x="3625951" y="1690636"/>
                  </a:lnTo>
                  <a:lnTo>
                    <a:pt x="3627945" y="1747799"/>
                  </a:lnTo>
                  <a:lnTo>
                    <a:pt x="3646995" y="1747126"/>
                  </a:lnTo>
                  <a:close/>
                </a:path>
                <a:path w="3703954" h="3649345">
                  <a:moveTo>
                    <a:pt x="3650323" y="1842465"/>
                  </a:moveTo>
                  <a:lnTo>
                    <a:pt x="3648329" y="1785302"/>
                  </a:lnTo>
                  <a:lnTo>
                    <a:pt x="3629279" y="1785962"/>
                  </a:lnTo>
                  <a:lnTo>
                    <a:pt x="3631273" y="1843125"/>
                  </a:lnTo>
                  <a:lnTo>
                    <a:pt x="3650323" y="1842465"/>
                  </a:lnTo>
                  <a:close/>
                </a:path>
                <a:path w="3703954" h="3649345">
                  <a:moveTo>
                    <a:pt x="3652774" y="3495941"/>
                  </a:moveTo>
                  <a:lnTo>
                    <a:pt x="3640112" y="3481692"/>
                  </a:lnTo>
                  <a:lnTo>
                    <a:pt x="3639642" y="3482149"/>
                  </a:lnTo>
                  <a:lnTo>
                    <a:pt x="3629456" y="3490290"/>
                  </a:lnTo>
                  <a:lnTo>
                    <a:pt x="3618509" y="3497364"/>
                  </a:lnTo>
                  <a:lnTo>
                    <a:pt x="3606812" y="3503396"/>
                  </a:lnTo>
                  <a:lnTo>
                    <a:pt x="3594595" y="3508273"/>
                  </a:lnTo>
                  <a:lnTo>
                    <a:pt x="3593617" y="3508552"/>
                  </a:lnTo>
                  <a:lnTo>
                    <a:pt x="3599637" y="3526637"/>
                  </a:lnTo>
                  <a:lnTo>
                    <a:pt x="3640594" y="3505758"/>
                  </a:lnTo>
                  <a:lnTo>
                    <a:pt x="3652240" y="3496462"/>
                  </a:lnTo>
                  <a:lnTo>
                    <a:pt x="3652774" y="3495941"/>
                  </a:lnTo>
                  <a:close/>
                </a:path>
                <a:path w="3703954" h="3649345">
                  <a:moveTo>
                    <a:pt x="3653650" y="1937791"/>
                  </a:moveTo>
                  <a:lnTo>
                    <a:pt x="3651656" y="1880628"/>
                  </a:lnTo>
                  <a:lnTo>
                    <a:pt x="3632606" y="1881301"/>
                  </a:lnTo>
                  <a:lnTo>
                    <a:pt x="3634600" y="1938464"/>
                  </a:lnTo>
                  <a:lnTo>
                    <a:pt x="3653650" y="1937791"/>
                  </a:lnTo>
                  <a:close/>
                </a:path>
                <a:path w="3703954" h="3649345">
                  <a:moveTo>
                    <a:pt x="3656990" y="2033130"/>
                  </a:moveTo>
                  <a:lnTo>
                    <a:pt x="3654983" y="1975967"/>
                  </a:lnTo>
                  <a:lnTo>
                    <a:pt x="3635933" y="1976628"/>
                  </a:lnTo>
                  <a:lnTo>
                    <a:pt x="3637927" y="2033790"/>
                  </a:lnTo>
                  <a:lnTo>
                    <a:pt x="3656990" y="2033130"/>
                  </a:lnTo>
                  <a:close/>
                </a:path>
                <a:path w="3703954" h="3649345">
                  <a:moveTo>
                    <a:pt x="3660317" y="2128456"/>
                  </a:moveTo>
                  <a:lnTo>
                    <a:pt x="3658311" y="2071293"/>
                  </a:lnTo>
                  <a:lnTo>
                    <a:pt x="3639261" y="2071966"/>
                  </a:lnTo>
                  <a:lnTo>
                    <a:pt x="3641255" y="2129117"/>
                  </a:lnTo>
                  <a:lnTo>
                    <a:pt x="3660317" y="2128456"/>
                  </a:lnTo>
                  <a:close/>
                </a:path>
                <a:path w="3703954" h="3649345">
                  <a:moveTo>
                    <a:pt x="3663645" y="2223782"/>
                  </a:moveTo>
                  <a:lnTo>
                    <a:pt x="3661651" y="2166632"/>
                  </a:lnTo>
                  <a:lnTo>
                    <a:pt x="3642588" y="2167293"/>
                  </a:lnTo>
                  <a:lnTo>
                    <a:pt x="3644595" y="2224455"/>
                  </a:lnTo>
                  <a:lnTo>
                    <a:pt x="3663645" y="2223782"/>
                  </a:lnTo>
                  <a:close/>
                </a:path>
                <a:path w="3703954" h="3649345">
                  <a:moveTo>
                    <a:pt x="3666972" y="2319121"/>
                  </a:moveTo>
                  <a:lnTo>
                    <a:pt x="3664978" y="2261959"/>
                  </a:lnTo>
                  <a:lnTo>
                    <a:pt x="3645916" y="2262619"/>
                  </a:lnTo>
                  <a:lnTo>
                    <a:pt x="3647922" y="2319782"/>
                  </a:lnTo>
                  <a:lnTo>
                    <a:pt x="3666972" y="2319121"/>
                  </a:lnTo>
                  <a:close/>
                </a:path>
                <a:path w="3703954" h="3649345">
                  <a:moveTo>
                    <a:pt x="3670300" y="2414447"/>
                  </a:moveTo>
                  <a:lnTo>
                    <a:pt x="3668306" y="2357297"/>
                  </a:lnTo>
                  <a:lnTo>
                    <a:pt x="3649256" y="2357958"/>
                  </a:lnTo>
                  <a:lnTo>
                    <a:pt x="3651250" y="2415121"/>
                  </a:lnTo>
                  <a:lnTo>
                    <a:pt x="3670300" y="2414447"/>
                  </a:lnTo>
                  <a:close/>
                </a:path>
                <a:path w="3703954" h="3649345">
                  <a:moveTo>
                    <a:pt x="3673627" y="2509786"/>
                  </a:moveTo>
                  <a:lnTo>
                    <a:pt x="3671633" y="2452624"/>
                  </a:lnTo>
                  <a:lnTo>
                    <a:pt x="3652583" y="2453284"/>
                  </a:lnTo>
                  <a:lnTo>
                    <a:pt x="3654577" y="2510447"/>
                  </a:lnTo>
                  <a:lnTo>
                    <a:pt x="3673627" y="2509786"/>
                  </a:lnTo>
                  <a:close/>
                </a:path>
                <a:path w="3703954" h="3649345">
                  <a:moveTo>
                    <a:pt x="3676954" y="2605113"/>
                  </a:moveTo>
                  <a:lnTo>
                    <a:pt x="3674961" y="2547950"/>
                  </a:lnTo>
                  <a:lnTo>
                    <a:pt x="3655911" y="2548623"/>
                  </a:lnTo>
                  <a:lnTo>
                    <a:pt x="3657904" y="2605786"/>
                  </a:lnTo>
                  <a:lnTo>
                    <a:pt x="3676954" y="2605113"/>
                  </a:lnTo>
                  <a:close/>
                </a:path>
                <a:path w="3703954" h="3649345">
                  <a:moveTo>
                    <a:pt x="3680282" y="2700451"/>
                  </a:moveTo>
                  <a:lnTo>
                    <a:pt x="3678288" y="2643289"/>
                  </a:lnTo>
                  <a:lnTo>
                    <a:pt x="3659238" y="2643949"/>
                  </a:lnTo>
                  <a:lnTo>
                    <a:pt x="3661232" y="2701112"/>
                  </a:lnTo>
                  <a:lnTo>
                    <a:pt x="3680282" y="2700451"/>
                  </a:lnTo>
                  <a:close/>
                </a:path>
                <a:path w="3703954" h="3649345">
                  <a:moveTo>
                    <a:pt x="3683622" y="2795778"/>
                  </a:moveTo>
                  <a:lnTo>
                    <a:pt x="3681615" y="2738615"/>
                  </a:lnTo>
                  <a:lnTo>
                    <a:pt x="3662565" y="2739288"/>
                  </a:lnTo>
                  <a:lnTo>
                    <a:pt x="3664559" y="2796438"/>
                  </a:lnTo>
                  <a:lnTo>
                    <a:pt x="3683622" y="2795778"/>
                  </a:lnTo>
                  <a:close/>
                </a:path>
                <a:path w="3703954" h="3649345">
                  <a:moveTo>
                    <a:pt x="3686949" y="2891104"/>
                  </a:moveTo>
                  <a:lnTo>
                    <a:pt x="3684955" y="2833954"/>
                  </a:lnTo>
                  <a:lnTo>
                    <a:pt x="3665893" y="2834614"/>
                  </a:lnTo>
                  <a:lnTo>
                    <a:pt x="3667887" y="2891777"/>
                  </a:lnTo>
                  <a:lnTo>
                    <a:pt x="3686949" y="2891104"/>
                  </a:lnTo>
                  <a:close/>
                </a:path>
                <a:path w="3703954" h="3649345">
                  <a:moveTo>
                    <a:pt x="3690277" y="2986443"/>
                  </a:moveTo>
                  <a:lnTo>
                    <a:pt x="3688283" y="2929280"/>
                  </a:lnTo>
                  <a:lnTo>
                    <a:pt x="3669220" y="2929940"/>
                  </a:lnTo>
                  <a:lnTo>
                    <a:pt x="3671227" y="2987103"/>
                  </a:lnTo>
                  <a:lnTo>
                    <a:pt x="3690277" y="2986443"/>
                  </a:lnTo>
                  <a:close/>
                </a:path>
                <a:path w="3703954" h="3649345">
                  <a:moveTo>
                    <a:pt x="3693604" y="3081769"/>
                  </a:moveTo>
                  <a:lnTo>
                    <a:pt x="3691610" y="3024619"/>
                  </a:lnTo>
                  <a:lnTo>
                    <a:pt x="3672560" y="3025279"/>
                  </a:lnTo>
                  <a:lnTo>
                    <a:pt x="3674554" y="3082442"/>
                  </a:lnTo>
                  <a:lnTo>
                    <a:pt x="3693604" y="3081769"/>
                  </a:lnTo>
                  <a:close/>
                </a:path>
                <a:path w="3703954" h="3649345">
                  <a:moveTo>
                    <a:pt x="3696932" y="3177108"/>
                  </a:moveTo>
                  <a:lnTo>
                    <a:pt x="3694938" y="3119945"/>
                  </a:lnTo>
                  <a:lnTo>
                    <a:pt x="3675888" y="3120606"/>
                  </a:lnTo>
                  <a:lnTo>
                    <a:pt x="3677882" y="3177768"/>
                  </a:lnTo>
                  <a:lnTo>
                    <a:pt x="3696932" y="3177108"/>
                  </a:lnTo>
                  <a:close/>
                </a:path>
                <a:path w="3703954" h="3649345">
                  <a:moveTo>
                    <a:pt x="3700259" y="3272434"/>
                  </a:moveTo>
                  <a:lnTo>
                    <a:pt x="3698265" y="3215271"/>
                  </a:lnTo>
                  <a:lnTo>
                    <a:pt x="3679215" y="3215944"/>
                  </a:lnTo>
                  <a:lnTo>
                    <a:pt x="3681209" y="3273107"/>
                  </a:lnTo>
                  <a:lnTo>
                    <a:pt x="3700259" y="3272434"/>
                  </a:lnTo>
                  <a:close/>
                </a:path>
                <a:path w="3703954" h="3649345">
                  <a:moveTo>
                    <a:pt x="3701897" y="3407156"/>
                  </a:moveTo>
                  <a:lnTo>
                    <a:pt x="3683089" y="3404006"/>
                  </a:lnTo>
                  <a:lnTo>
                    <a:pt x="3680485" y="3416160"/>
                  </a:lnTo>
                  <a:lnTo>
                    <a:pt x="3676472" y="3428695"/>
                  </a:lnTo>
                  <a:lnTo>
                    <a:pt x="3671278" y="3440785"/>
                  </a:lnTo>
                  <a:lnTo>
                    <a:pt x="3664978" y="3452190"/>
                  </a:lnTo>
                  <a:lnTo>
                    <a:pt x="3663619" y="3454158"/>
                  </a:lnTo>
                  <a:lnTo>
                    <a:pt x="3679647" y="3464471"/>
                  </a:lnTo>
                  <a:lnTo>
                    <a:pt x="3681196" y="3462223"/>
                  </a:lnTo>
                  <a:lnTo>
                    <a:pt x="3688397" y="3449193"/>
                  </a:lnTo>
                  <a:lnTo>
                    <a:pt x="3694328" y="3435362"/>
                  </a:lnTo>
                  <a:lnTo>
                    <a:pt x="3698913" y="3421037"/>
                  </a:lnTo>
                  <a:lnTo>
                    <a:pt x="3701897" y="3407156"/>
                  </a:lnTo>
                  <a:close/>
                </a:path>
                <a:path w="3703954" h="3649345">
                  <a:moveTo>
                    <a:pt x="3703586" y="3367773"/>
                  </a:moveTo>
                  <a:lnTo>
                    <a:pt x="3701592" y="3310610"/>
                  </a:lnTo>
                  <a:lnTo>
                    <a:pt x="3682542" y="3311271"/>
                  </a:lnTo>
                  <a:lnTo>
                    <a:pt x="3684536" y="3368433"/>
                  </a:lnTo>
                  <a:lnTo>
                    <a:pt x="3703586" y="3367773"/>
                  </a:lnTo>
                  <a:close/>
                </a:path>
              </a:pathLst>
            </a:custGeom>
            <a:solidFill>
              <a:srgbClr val="D0D5D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1">
              <a:extLst>
                <a:ext uri="{FF2B5EF4-FFF2-40B4-BE49-F238E27FC236}">
                  <a16:creationId xmlns:a16="http://schemas.microsoft.com/office/drawing/2014/main" id="{9F7221BF-87A9-4978-9E91-E718CCB59016}"/>
                </a:ext>
              </a:extLst>
            </p:cNvPr>
            <p:cNvSpPr/>
            <p:nvPr/>
          </p:nvSpPr>
          <p:spPr>
            <a:xfrm>
              <a:off x="7444837" y="1887423"/>
              <a:ext cx="3994150" cy="4003675"/>
            </a:xfrm>
            <a:custGeom>
              <a:avLst/>
              <a:gdLst/>
              <a:ahLst/>
              <a:cxnLst/>
              <a:rect l="l" t="t" r="r" b="b"/>
              <a:pathLst>
                <a:path w="3994150" h="4003675">
                  <a:moveTo>
                    <a:pt x="3887214" y="4003625"/>
                  </a:moveTo>
                  <a:lnTo>
                    <a:pt x="106878" y="4003625"/>
                  </a:lnTo>
                  <a:lnTo>
                    <a:pt x="99439" y="4002892"/>
                  </a:lnTo>
                  <a:lnTo>
                    <a:pt x="57083" y="3988519"/>
                  </a:lnTo>
                  <a:lnTo>
                    <a:pt x="23450" y="3959032"/>
                  </a:lnTo>
                  <a:lnTo>
                    <a:pt x="3663" y="3918918"/>
                  </a:lnTo>
                  <a:lnTo>
                    <a:pt x="0" y="3896747"/>
                  </a:lnTo>
                  <a:lnTo>
                    <a:pt x="0" y="3889236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3887214" y="0"/>
                  </a:lnTo>
                  <a:lnTo>
                    <a:pt x="3930417" y="11581"/>
                  </a:lnTo>
                  <a:lnTo>
                    <a:pt x="3965899" y="38814"/>
                  </a:lnTo>
                  <a:lnTo>
                    <a:pt x="3988259" y="77553"/>
                  </a:lnTo>
                  <a:lnTo>
                    <a:pt x="3994092" y="106878"/>
                  </a:lnTo>
                  <a:lnTo>
                    <a:pt x="3994092" y="3896747"/>
                  </a:lnTo>
                  <a:lnTo>
                    <a:pt x="3982510" y="3939950"/>
                  </a:lnTo>
                  <a:lnTo>
                    <a:pt x="3955277" y="3975432"/>
                  </a:lnTo>
                  <a:lnTo>
                    <a:pt x="3916539" y="3997791"/>
                  </a:lnTo>
                  <a:lnTo>
                    <a:pt x="3894652" y="4002892"/>
                  </a:lnTo>
                  <a:lnTo>
                    <a:pt x="3887214" y="40036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2">
              <a:extLst>
                <a:ext uri="{FF2B5EF4-FFF2-40B4-BE49-F238E27FC236}">
                  <a16:creationId xmlns:a16="http://schemas.microsoft.com/office/drawing/2014/main" id="{8B6EB9CA-CBF8-4485-A314-4E93CA76A37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21096" y="1963683"/>
              <a:ext cx="3841574" cy="3851106"/>
            </a:xfrm>
            <a:prstGeom prst="rect">
              <a:avLst/>
            </a:prstGeom>
          </p:spPr>
        </p:pic>
        <p:sp>
          <p:nvSpPr>
            <p:cNvPr id="26" name="object 23">
              <a:extLst>
                <a:ext uri="{FF2B5EF4-FFF2-40B4-BE49-F238E27FC236}">
                  <a16:creationId xmlns:a16="http://schemas.microsoft.com/office/drawing/2014/main" id="{2F4727B5-220F-47BB-B659-F09F5479D2A2}"/>
                </a:ext>
              </a:extLst>
            </p:cNvPr>
            <p:cNvSpPr/>
            <p:nvPr/>
          </p:nvSpPr>
          <p:spPr>
            <a:xfrm>
              <a:off x="7692680" y="5280972"/>
              <a:ext cx="1878330" cy="381635"/>
            </a:xfrm>
            <a:custGeom>
              <a:avLst/>
              <a:gdLst/>
              <a:ahLst/>
              <a:cxnLst/>
              <a:rect l="l" t="t" r="r" b="b"/>
              <a:pathLst>
                <a:path w="1878329" h="381635">
                  <a:moveTo>
                    <a:pt x="1806638" y="381297"/>
                  </a:moveTo>
                  <a:lnTo>
                    <a:pt x="53439" y="381297"/>
                  </a:lnTo>
                  <a:lnTo>
                    <a:pt x="49719" y="380809"/>
                  </a:lnTo>
                  <a:lnTo>
                    <a:pt x="14096" y="355420"/>
                  </a:lnTo>
                  <a:lnTo>
                    <a:pt x="366" y="315004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1806638" y="0"/>
                  </a:lnTo>
                  <a:lnTo>
                    <a:pt x="1848162" y="15633"/>
                  </a:lnTo>
                  <a:lnTo>
                    <a:pt x="1874002" y="51702"/>
                  </a:lnTo>
                  <a:lnTo>
                    <a:pt x="1877890" y="71252"/>
                  </a:lnTo>
                  <a:lnTo>
                    <a:pt x="1877890" y="310045"/>
                  </a:lnTo>
                  <a:lnTo>
                    <a:pt x="1862257" y="351568"/>
                  </a:lnTo>
                  <a:lnTo>
                    <a:pt x="1826188" y="377408"/>
                  </a:lnTo>
                  <a:lnTo>
                    <a:pt x="1811597" y="380809"/>
                  </a:lnTo>
                  <a:lnTo>
                    <a:pt x="1806638" y="381297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4">
              <a:extLst>
                <a:ext uri="{FF2B5EF4-FFF2-40B4-BE49-F238E27FC236}">
                  <a16:creationId xmlns:a16="http://schemas.microsoft.com/office/drawing/2014/main" id="{C8A496BE-286B-46F4-B97E-C6535F78B731}"/>
                </a:ext>
              </a:extLst>
            </p:cNvPr>
            <p:cNvSpPr/>
            <p:nvPr/>
          </p:nvSpPr>
          <p:spPr>
            <a:xfrm>
              <a:off x="7673615" y="5281250"/>
              <a:ext cx="71120" cy="381000"/>
            </a:xfrm>
            <a:custGeom>
              <a:avLst/>
              <a:gdLst/>
              <a:ahLst/>
              <a:cxnLst/>
              <a:rect l="l" t="t" r="r" b="b"/>
              <a:pathLst>
                <a:path w="71120" h="381000">
                  <a:moveTo>
                    <a:pt x="70504" y="380741"/>
                  </a:moveTo>
                  <a:lnTo>
                    <a:pt x="33884" y="368179"/>
                  </a:lnTo>
                  <a:lnTo>
                    <a:pt x="5804" y="333943"/>
                  </a:lnTo>
                  <a:lnTo>
                    <a:pt x="0" y="304760"/>
                  </a:lnTo>
                  <a:lnTo>
                    <a:pt x="0" y="75981"/>
                  </a:lnTo>
                  <a:lnTo>
                    <a:pt x="12840" y="33606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7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304760"/>
                  </a:lnTo>
                  <a:lnTo>
                    <a:pt x="44549" y="347135"/>
                  </a:lnTo>
                  <a:lnTo>
                    <a:pt x="66339" y="379084"/>
                  </a:lnTo>
                  <a:lnTo>
                    <a:pt x="70504" y="380741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5">
              <a:extLst>
                <a:ext uri="{FF2B5EF4-FFF2-40B4-BE49-F238E27FC236}">
                  <a16:creationId xmlns:a16="http://schemas.microsoft.com/office/drawing/2014/main" id="{97BE0792-A57D-4065-BCE9-3714AB9FDD6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64264" y="5404894"/>
              <a:ext cx="133454" cy="133454"/>
            </a:xfrm>
            <a:prstGeom prst="rect">
              <a:avLst/>
            </a:prstGeom>
          </p:spPr>
        </p:pic>
      </p:grpSp>
      <p:sp>
        <p:nvSpPr>
          <p:cNvPr id="29" name="object 26">
            <a:extLst>
              <a:ext uri="{FF2B5EF4-FFF2-40B4-BE49-F238E27FC236}">
                <a16:creationId xmlns:a16="http://schemas.microsoft.com/office/drawing/2014/main" id="{31759AA0-C6B1-4D03-AC13-A2A7828112FF}"/>
              </a:ext>
            </a:extLst>
          </p:cNvPr>
          <p:cNvSpPr txBox="1"/>
          <p:nvPr/>
        </p:nvSpPr>
        <p:spPr>
          <a:xfrm>
            <a:off x="6044507" y="4029847"/>
            <a:ext cx="102727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dirty="0">
                <a:solidFill>
                  <a:srgbClr val="1F2937"/>
                </a:solidFill>
                <a:latin typeface="微软雅黑"/>
                <a:cs typeface="微软雅黑"/>
              </a:rPr>
              <a:t>关键节点 </a:t>
            </a:r>
            <a:r>
              <a:rPr sz="713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(Milestone)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772057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案例</a:t>
            </a:r>
            <a:r>
              <a:rPr lang="en-US" altLang="zh-CN" dirty="0"/>
              <a:t>】</a:t>
            </a:r>
            <a:r>
              <a:rPr lang="zh-CN" altLang="en-US" dirty="0"/>
              <a:t>在线教育</a:t>
            </a:r>
            <a:r>
              <a:rPr lang="en-US" altLang="zh-CN" dirty="0"/>
              <a:t>App </a:t>
            </a:r>
            <a:r>
              <a:rPr lang="zh-CN" altLang="en-US" dirty="0"/>
              <a:t>里程碑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项目任务清单与里程碑设定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FFDB8989-314D-4ADF-8CAD-051E54A4AB04}"/>
              </a:ext>
            </a:extLst>
          </p:cNvPr>
          <p:cNvSpPr/>
          <p:nvPr/>
        </p:nvSpPr>
        <p:spPr>
          <a:xfrm>
            <a:off x="571946" y="2459370"/>
            <a:ext cx="8007668" cy="57626"/>
          </a:xfrm>
          <a:custGeom>
            <a:avLst/>
            <a:gdLst/>
            <a:ahLst/>
            <a:cxnLst/>
            <a:rect l="l" t="t" r="r" b="b"/>
            <a:pathLst>
              <a:path w="10676890" h="76835">
                <a:moveTo>
                  <a:pt x="10643261" y="76259"/>
                </a:moveTo>
                <a:lnTo>
                  <a:pt x="33073" y="76259"/>
                </a:lnTo>
                <a:lnTo>
                  <a:pt x="28209" y="75291"/>
                </a:lnTo>
                <a:lnTo>
                  <a:pt x="967" y="48049"/>
                </a:lnTo>
                <a:lnTo>
                  <a:pt x="0" y="43186"/>
                </a:lnTo>
                <a:lnTo>
                  <a:pt x="0" y="38129"/>
                </a:lnTo>
                <a:lnTo>
                  <a:pt x="0" y="33073"/>
                </a:lnTo>
                <a:lnTo>
                  <a:pt x="28209" y="967"/>
                </a:lnTo>
                <a:lnTo>
                  <a:pt x="33073" y="0"/>
                </a:lnTo>
                <a:lnTo>
                  <a:pt x="10643261" y="0"/>
                </a:lnTo>
                <a:lnTo>
                  <a:pt x="10675365" y="28209"/>
                </a:lnTo>
                <a:lnTo>
                  <a:pt x="10676333" y="33073"/>
                </a:lnTo>
                <a:lnTo>
                  <a:pt x="10676333" y="43186"/>
                </a:lnTo>
                <a:lnTo>
                  <a:pt x="10648123" y="75291"/>
                </a:lnTo>
                <a:lnTo>
                  <a:pt x="10643261" y="76259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5" name="object 3">
            <a:extLst>
              <a:ext uri="{FF2B5EF4-FFF2-40B4-BE49-F238E27FC236}">
                <a16:creationId xmlns:a16="http://schemas.microsoft.com/office/drawing/2014/main" id="{F5C68643-7305-426A-BA15-6D35DC216A11}"/>
              </a:ext>
            </a:extLst>
          </p:cNvPr>
          <p:cNvGrpSpPr/>
          <p:nvPr/>
        </p:nvGrpSpPr>
        <p:grpSpPr>
          <a:xfrm>
            <a:off x="2781089" y="4175209"/>
            <a:ext cx="1143953" cy="257651"/>
            <a:chOff x="3708119" y="5566945"/>
            <a:chExt cx="1525270" cy="34353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7A9DA7DF-60D8-45EC-84C0-20EBF63B9BD9}"/>
                </a:ext>
              </a:extLst>
            </p:cNvPr>
            <p:cNvSpPr/>
            <p:nvPr/>
          </p:nvSpPr>
          <p:spPr>
            <a:xfrm>
              <a:off x="3708119" y="5566945"/>
              <a:ext cx="1525270" cy="343535"/>
            </a:xfrm>
            <a:custGeom>
              <a:avLst/>
              <a:gdLst/>
              <a:ahLst/>
              <a:cxnLst/>
              <a:rect l="l" t="t" r="r" b="b"/>
              <a:pathLst>
                <a:path w="1525270" h="343535">
                  <a:moveTo>
                    <a:pt x="1453938" y="343167"/>
                  </a:moveTo>
                  <a:lnTo>
                    <a:pt x="71252" y="343167"/>
                  </a:lnTo>
                  <a:lnTo>
                    <a:pt x="66293" y="342679"/>
                  </a:lnTo>
                  <a:lnTo>
                    <a:pt x="29728" y="327533"/>
                  </a:lnTo>
                  <a:lnTo>
                    <a:pt x="3888" y="291464"/>
                  </a:lnTo>
                  <a:lnTo>
                    <a:pt x="0" y="271915"/>
                  </a:lnTo>
                  <a:lnTo>
                    <a:pt x="0" y="266908"/>
                  </a:lnTo>
                  <a:lnTo>
                    <a:pt x="0" y="71252"/>
                  </a:lnTo>
                  <a:lnTo>
                    <a:pt x="15633" y="29727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1453938" y="0"/>
                  </a:lnTo>
                  <a:lnTo>
                    <a:pt x="1495462" y="15633"/>
                  </a:lnTo>
                  <a:lnTo>
                    <a:pt x="1521301" y="51701"/>
                  </a:lnTo>
                  <a:lnTo>
                    <a:pt x="1525190" y="71252"/>
                  </a:lnTo>
                  <a:lnTo>
                    <a:pt x="1525190" y="271915"/>
                  </a:lnTo>
                  <a:lnTo>
                    <a:pt x="1509557" y="313438"/>
                  </a:lnTo>
                  <a:lnTo>
                    <a:pt x="1473488" y="339279"/>
                  </a:lnTo>
                  <a:lnTo>
                    <a:pt x="1458897" y="342679"/>
                  </a:lnTo>
                  <a:lnTo>
                    <a:pt x="1453938" y="3431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5">
              <a:extLst>
                <a:ext uri="{FF2B5EF4-FFF2-40B4-BE49-F238E27FC236}">
                  <a16:creationId xmlns:a16="http://schemas.microsoft.com/office/drawing/2014/main" id="{8F64A7FC-D8A9-40DA-AADE-3CC117B3ECE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60639" y="5671802"/>
              <a:ext cx="133454" cy="133454"/>
            </a:xfrm>
            <a:prstGeom prst="rect">
              <a:avLst/>
            </a:prstGeom>
          </p:spPr>
        </p:pic>
      </p:grpSp>
      <p:sp>
        <p:nvSpPr>
          <p:cNvPr id="10" name="object 6">
            <a:extLst>
              <a:ext uri="{FF2B5EF4-FFF2-40B4-BE49-F238E27FC236}">
                <a16:creationId xmlns:a16="http://schemas.microsoft.com/office/drawing/2014/main" id="{502C08CB-8810-4B9B-BAEF-2D9D50E51F77}"/>
              </a:ext>
            </a:extLst>
          </p:cNvPr>
          <p:cNvSpPr txBox="1"/>
          <p:nvPr/>
        </p:nvSpPr>
        <p:spPr>
          <a:xfrm>
            <a:off x="3041787" y="4230028"/>
            <a:ext cx="77866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项目总周期：6</a:t>
            </a:r>
            <a:r>
              <a:rPr sz="713" kern="0" spc="-38" dirty="0">
                <a:solidFill>
                  <a:srgbClr val="6A7280"/>
                </a:solidFill>
                <a:latin typeface="微软雅黑"/>
                <a:cs typeface="微软雅黑"/>
              </a:rPr>
              <a:t>周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" name="object 7">
            <a:extLst>
              <a:ext uri="{FF2B5EF4-FFF2-40B4-BE49-F238E27FC236}">
                <a16:creationId xmlns:a16="http://schemas.microsoft.com/office/drawing/2014/main" id="{6D62BB50-552F-4C57-9E58-1BF00FCB8D84}"/>
              </a:ext>
            </a:extLst>
          </p:cNvPr>
          <p:cNvGrpSpPr/>
          <p:nvPr/>
        </p:nvGrpSpPr>
        <p:grpSpPr>
          <a:xfrm>
            <a:off x="4153760" y="4175209"/>
            <a:ext cx="2216468" cy="257651"/>
            <a:chOff x="5538347" y="5566945"/>
            <a:chExt cx="2955290" cy="343535"/>
          </a:xfrm>
        </p:grpSpPr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1E25857E-C66B-4083-BC58-B6E4AC8A90DC}"/>
                </a:ext>
              </a:extLst>
            </p:cNvPr>
            <p:cNvSpPr/>
            <p:nvPr/>
          </p:nvSpPr>
          <p:spPr>
            <a:xfrm>
              <a:off x="5538347" y="5566945"/>
              <a:ext cx="2955290" cy="343535"/>
            </a:xfrm>
            <a:custGeom>
              <a:avLst/>
              <a:gdLst/>
              <a:ahLst/>
              <a:cxnLst/>
              <a:rect l="l" t="t" r="r" b="b"/>
              <a:pathLst>
                <a:path w="2955290" h="343535">
                  <a:moveTo>
                    <a:pt x="2883805" y="343167"/>
                  </a:moveTo>
                  <a:lnTo>
                    <a:pt x="71252" y="343167"/>
                  </a:lnTo>
                  <a:lnTo>
                    <a:pt x="66293" y="342679"/>
                  </a:lnTo>
                  <a:lnTo>
                    <a:pt x="29728" y="327533"/>
                  </a:lnTo>
                  <a:lnTo>
                    <a:pt x="3888" y="291464"/>
                  </a:lnTo>
                  <a:lnTo>
                    <a:pt x="0" y="271915"/>
                  </a:lnTo>
                  <a:lnTo>
                    <a:pt x="0" y="266908"/>
                  </a:lnTo>
                  <a:lnTo>
                    <a:pt x="0" y="71252"/>
                  </a:lnTo>
                  <a:lnTo>
                    <a:pt x="15633" y="29727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2883805" y="0"/>
                  </a:lnTo>
                  <a:lnTo>
                    <a:pt x="2925328" y="15633"/>
                  </a:lnTo>
                  <a:lnTo>
                    <a:pt x="2951167" y="51701"/>
                  </a:lnTo>
                  <a:lnTo>
                    <a:pt x="2955056" y="71252"/>
                  </a:lnTo>
                  <a:lnTo>
                    <a:pt x="2955056" y="271915"/>
                  </a:lnTo>
                  <a:lnTo>
                    <a:pt x="2939423" y="313438"/>
                  </a:lnTo>
                  <a:lnTo>
                    <a:pt x="2903354" y="339279"/>
                  </a:lnTo>
                  <a:lnTo>
                    <a:pt x="2888763" y="342679"/>
                  </a:lnTo>
                  <a:lnTo>
                    <a:pt x="2883805" y="3431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9">
              <a:extLst>
                <a:ext uri="{FF2B5EF4-FFF2-40B4-BE49-F238E27FC236}">
                  <a16:creationId xmlns:a16="http://schemas.microsoft.com/office/drawing/2014/main" id="{A508D6E8-D896-43C5-A913-257A8794F95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90867" y="5671802"/>
              <a:ext cx="133454" cy="133454"/>
            </a:xfrm>
            <a:prstGeom prst="rect">
              <a:avLst/>
            </a:prstGeom>
          </p:spPr>
        </p:pic>
      </p:grpSp>
      <p:sp>
        <p:nvSpPr>
          <p:cNvPr id="14" name="object 10">
            <a:extLst>
              <a:ext uri="{FF2B5EF4-FFF2-40B4-BE49-F238E27FC236}">
                <a16:creationId xmlns:a16="http://schemas.microsoft.com/office/drawing/2014/main" id="{72089FAD-16D0-4682-AA06-FA73179762BA}"/>
              </a:ext>
            </a:extLst>
          </p:cNvPr>
          <p:cNvSpPr txBox="1"/>
          <p:nvPr/>
        </p:nvSpPr>
        <p:spPr>
          <a:xfrm>
            <a:off x="4416022" y="4230028"/>
            <a:ext cx="1850708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关键路径：需求 -&gt; 开发 -&gt; 联调 -&gt; 测试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72925392-B258-4036-90D5-C8A611BE5F23}"/>
              </a:ext>
            </a:extLst>
          </p:cNvPr>
          <p:cNvSpPr/>
          <p:nvPr/>
        </p:nvSpPr>
        <p:spPr>
          <a:xfrm>
            <a:off x="1215387" y="1458464"/>
            <a:ext cx="543401" cy="200501"/>
          </a:xfrm>
          <a:custGeom>
            <a:avLst/>
            <a:gdLst/>
            <a:ahLst/>
            <a:cxnLst/>
            <a:rect l="l" t="t" r="r" b="b"/>
            <a:pathLst>
              <a:path w="724535" h="267335">
                <a:moveTo>
                  <a:pt x="591011" y="266908"/>
                </a:moveTo>
                <a:lnTo>
                  <a:pt x="133454" y="266908"/>
                </a:lnTo>
                <a:lnTo>
                  <a:pt x="126897" y="266748"/>
                </a:lnTo>
                <a:lnTo>
                  <a:pt x="88501" y="259110"/>
                </a:lnTo>
                <a:lnTo>
                  <a:pt x="53948" y="240641"/>
                </a:lnTo>
                <a:lnTo>
                  <a:pt x="26266" y="212959"/>
                </a:lnTo>
                <a:lnTo>
                  <a:pt x="7797" y="178406"/>
                </a:lnTo>
                <a:lnTo>
                  <a:pt x="160" y="140010"/>
                </a:lnTo>
                <a:lnTo>
                  <a:pt x="0" y="133454"/>
                </a:lnTo>
                <a:lnTo>
                  <a:pt x="160" y="126897"/>
                </a:lnTo>
                <a:lnTo>
                  <a:pt x="7797" y="88502"/>
                </a:lnTo>
                <a:lnTo>
                  <a:pt x="26266" y="53948"/>
                </a:lnTo>
                <a:lnTo>
                  <a:pt x="53948" y="26266"/>
                </a:lnTo>
                <a:lnTo>
                  <a:pt x="88501" y="7797"/>
                </a:lnTo>
                <a:lnTo>
                  <a:pt x="126897" y="160"/>
                </a:lnTo>
                <a:lnTo>
                  <a:pt x="133454" y="0"/>
                </a:lnTo>
                <a:lnTo>
                  <a:pt x="591011" y="0"/>
                </a:lnTo>
                <a:lnTo>
                  <a:pt x="629751" y="5745"/>
                </a:lnTo>
                <a:lnTo>
                  <a:pt x="665154" y="22491"/>
                </a:lnTo>
                <a:lnTo>
                  <a:pt x="694173" y="48790"/>
                </a:lnTo>
                <a:lnTo>
                  <a:pt x="714306" y="82383"/>
                </a:lnTo>
                <a:lnTo>
                  <a:pt x="723824" y="120373"/>
                </a:lnTo>
                <a:lnTo>
                  <a:pt x="724465" y="133454"/>
                </a:lnTo>
                <a:lnTo>
                  <a:pt x="724305" y="140010"/>
                </a:lnTo>
                <a:lnTo>
                  <a:pt x="716667" y="178406"/>
                </a:lnTo>
                <a:lnTo>
                  <a:pt x="698198" y="212959"/>
                </a:lnTo>
                <a:lnTo>
                  <a:pt x="670516" y="240641"/>
                </a:lnTo>
                <a:lnTo>
                  <a:pt x="635963" y="259110"/>
                </a:lnTo>
                <a:lnTo>
                  <a:pt x="597567" y="266748"/>
                </a:lnTo>
                <a:lnTo>
                  <a:pt x="591011" y="266908"/>
                </a:lnTo>
                <a:close/>
              </a:path>
            </a:pathLst>
          </a:custGeom>
          <a:solidFill>
            <a:srgbClr val="DAE9FE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6" name="object 12">
            <a:extLst>
              <a:ext uri="{FF2B5EF4-FFF2-40B4-BE49-F238E27FC236}">
                <a16:creationId xmlns:a16="http://schemas.microsoft.com/office/drawing/2014/main" id="{C23D63DC-15C1-4ADA-B089-827C4FAE74CA}"/>
              </a:ext>
            </a:extLst>
          </p:cNvPr>
          <p:cNvSpPr txBox="1"/>
          <p:nvPr/>
        </p:nvSpPr>
        <p:spPr>
          <a:xfrm>
            <a:off x="1316676" y="1484685"/>
            <a:ext cx="34099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4" dirty="0">
                <a:solidFill>
                  <a:srgbClr val="2562EB"/>
                </a:solidFill>
                <a:latin typeface="微软雅黑"/>
                <a:cs typeface="微软雅黑"/>
              </a:rPr>
              <a:t>第 </a:t>
            </a:r>
            <a:r>
              <a:rPr sz="713" b="1" kern="0" dirty="0">
                <a:solidFill>
                  <a:srgbClr val="2562EB"/>
                </a:solidFill>
                <a:latin typeface="微软雅黑"/>
                <a:cs typeface="微软雅黑"/>
              </a:rPr>
              <a:t>1</a:t>
            </a:r>
            <a:r>
              <a:rPr sz="713" b="1" kern="0" spc="-23" dirty="0">
                <a:solidFill>
                  <a:srgbClr val="2562EB"/>
                </a:solidFill>
                <a:latin typeface="微软雅黑"/>
                <a:cs typeface="微软雅黑"/>
              </a:rPr>
              <a:t> 周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3">
            <a:extLst>
              <a:ext uri="{FF2B5EF4-FFF2-40B4-BE49-F238E27FC236}">
                <a16:creationId xmlns:a16="http://schemas.microsoft.com/office/drawing/2014/main" id="{DD7EEC63-2F9D-41DB-B25C-6B1628119F03}"/>
              </a:ext>
            </a:extLst>
          </p:cNvPr>
          <p:cNvGrpSpPr/>
          <p:nvPr/>
        </p:nvGrpSpPr>
        <p:grpSpPr>
          <a:xfrm>
            <a:off x="571947" y="2459370"/>
            <a:ext cx="1830229" cy="1373029"/>
            <a:chOff x="762595" y="3279160"/>
            <a:chExt cx="2440305" cy="1830705"/>
          </a:xfrm>
        </p:grpSpPr>
        <p:sp>
          <p:nvSpPr>
            <p:cNvPr id="18" name="object 14">
              <a:extLst>
                <a:ext uri="{FF2B5EF4-FFF2-40B4-BE49-F238E27FC236}">
                  <a16:creationId xmlns:a16="http://schemas.microsoft.com/office/drawing/2014/main" id="{1A0D8EC7-D79C-44F0-852A-67F335019642}"/>
                </a:ext>
              </a:extLst>
            </p:cNvPr>
            <p:cNvSpPr/>
            <p:nvPr/>
          </p:nvSpPr>
          <p:spPr>
            <a:xfrm>
              <a:off x="762595" y="3298224"/>
              <a:ext cx="2440305" cy="1811655"/>
            </a:xfrm>
            <a:custGeom>
              <a:avLst/>
              <a:gdLst/>
              <a:ahLst/>
              <a:cxnLst/>
              <a:rect l="l" t="t" r="r" b="b"/>
              <a:pathLst>
                <a:path w="2440305" h="1811654">
                  <a:moveTo>
                    <a:pt x="2333426" y="1811163"/>
                  </a:moveTo>
                  <a:lnTo>
                    <a:pt x="106878" y="1811163"/>
                  </a:lnTo>
                  <a:lnTo>
                    <a:pt x="99439" y="1810431"/>
                  </a:lnTo>
                  <a:lnTo>
                    <a:pt x="57083" y="1796058"/>
                  </a:lnTo>
                  <a:lnTo>
                    <a:pt x="23450" y="1766570"/>
                  </a:lnTo>
                  <a:lnTo>
                    <a:pt x="3663" y="1726457"/>
                  </a:lnTo>
                  <a:lnTo>
                    <a:pt x="0" y="1704285"/>
                  </a:lnTo>
                  <a:lnTo>
                    <a:pt x="0" y="1696774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1704285"/>
                  </a:lnTo>
                  <a:lnTo>
                    <a:pt x="2428723" y="1747488"/>
                  </a:lnTo>
                  <a:lnTo>
                    <a:pt x="2401490" y="1782970"/>
                  </a:lnTo>
                  <a:lnTo>
                    <a:pt x="2362751" y="1805330"/>
                  </a:lnTo>
                  <a:lnTo>
                    <a:pt x="2340865" y="1810431"/>
                  </a:lnTo>
                  <a:lnTo>
                    <a:pt x="2333426" y="18111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5">
              <a:extLst>
                <a:ext uri="{FF2B5EF4-FFF2-40B4-BE49-F238E27FC236}">
                  <a16:creationId xmlns:a16="http://schemas.microsoft.com/office/drawing/2014/main" id="{4F546E4A-2C9F-46DE-9976-C0237CB6506E}"/>
                </a:ext>
              </a:extLst>
            </p:cNvPr>
            <p:cNvSpPr/>
            <p:nvPr/>
          </p:nvSpPr>
          <p:spPr>
            <a:xfrm>
              <a:off x="762595" y="3279160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5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4"/>
                  </a:lnTo>
                  <a:lnTo>
                    <a:pt x="2176" y="92068"/>
                  </a:lnTo>
                  <a:lnTo>
                    <a:pt x="19174" y="50969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25916" y="0"/>
                  </a:lnTo>
                  <a:lnTo>
                    <a:pt x="2369690" y="8706"/>
                  </a:lnTo>
                  <a:lnTo>
                    <a:pt x="2406801" y="33503"/>
                  </a:lnTo>
                  <a:lnTo>
                    <a:pt x="241100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3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40305" h="114935">
                  <a:moveTo>
                    <a:pt x="2440305" y="114389"/>
                  </a:moveTo>
                  <a:lnTo>
                    <a:pt x="2426782" y="78403"/>
                  </a:lnTo>
                  <a:lnTo>
                    <a:pt x="2389478" y="50969"/>
                  </a:lnTo>
                  <a:lnTo>
                    <a:pt x="2348236" y="39580"/>
                  </a:lnTo>
                  <a:lnTo>
                    <a:pt x="2325916" y="38129"/>
                  </a:lnTo>
                  <a:lnTo>
                    <a:pt x="2411000" y="38129"/>
                  </a:lnTo>
                  <a:lnTo>
                    <a:pt x="2431597" y="70614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6">
            <a:extLst>
              <a:ext uri="{FF2B5EF4-FFF2-40B4-BE49-F238E27FC236}">
                <a16:creationId xmlns:a16="http://schemas.microsoft.com/office/drawing/2014/main" id="{8F66E82C-BCBE-412B-A08C-7E9EDA192291}"/>
              </a:ext>
            </a:extLst>
          </p:cNvPr>
          <p:cNvSpPr txBox="1"/>
          <p:nvPr/>
        </p:nvSpPr>
        <p:spPr>
          <a:xfrm>
            <a:off x="734005" y="2650026"/>
            <a:ext cx="1039178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M1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需求确认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1" name="object 17">
            <a:extLst>
              <a:ext uri="{FF2B5EF4-FFF2-40B4-BE49-F238E27FC236}">
                <a16:creationId xmlns:a16="http://schemas.microsoft.com/office/drawing/2014/main" id="{0528F129-E46E-4C97-A52D-A0683DF76BBD}"/>
              </a:ext>
            </a:extLst>
          </p:cNvPr>
          <p:cNvSpPr txBox="1"/>
          <p:nvPr/>
        </p:nvSpPr>
        <p:spPr>
          <a:xfrm>
            <a:off x="1896665" y="2707221"/>
            <a:ext cx="343853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STEP</a:t>
            </a:r>
            <a:r>
              <a:rPr sz="600" kern="0" spc="-19" dirty="0">
                <a:solidFill>
                  <a:srgbClr val="9CA2AF"/>
                </a:solidFill>
                <a:latin typeface="微软雅黑"/>
                <a:cs typeface="微软雅黑"/>
              </a:rPr>
              <a:t> 01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2" name="object 18">
            <a:extLst>
              <a:ext uri="{FF2B5EF4-FFF2-40B4-BE49-F238E27FC236}">
                <a16:creationId xmlns:a16="http://schemas.microsoft.com/office/drawing/2014/main" id="{E54BD726-9C57-4667-89A2-BC30AFFB73D9}"/>
              </a:ext>
            </a:extLst>
          </p:cNvPr>
          <p:cNvSpPr txBox="1"/>
          <p:nvPr/>
        </p:nvSpPr>
        <p:spPr>
          <a:xfrm>
            <a:off x="734005" y="2930280"/>
            <a:ext cx="1506379" cy="6823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5500"/>
              </a:lnSpc>
              <a:spcBef>
                <a:spcPts val="75"/>
              </a:spcBef>
            </a:pP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完成产品需求文档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（PRD）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评审与确认，明确功能范围，输出UI设计稿与原型图，确保开发目标一致。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3" name="object 19">
            <a:extLst>
              <a:ext uri="{FF2B5EF4-FFF2-40B4-BE49-F238E27FC236}">
                <a16:creationId xmlns:a16="http://schemas.microsoft.com/office/drawing/2014/main" id="{924E5542-604F-470F-81D6-6B2C8E99CCFD}"/>
              </a:ext>
            </a:extLst>
          </p:cNvPr>
          <p:cNvGrpSpPr/>
          <p:nvPr/>
        </p:nvGrpSpPr>
        <p:grpSpPr>
          <a:xfrm>
            <a:off x="1258282" y="1830229"/>
            <a:ext cx="457676" cy="457676"/>
            <a:chOff x="1677709" y="2440305"/>
            <a:chExt cx="610235" cy="610235"/>
          </a:xfrm>
        </p:grpSpPr>
        <p:pic>
          <p:nvPicPr>
            <p:cNvPr id="24" name="object 20">
              <a:extLst>
                <a:ext uri="{FF2B5EF4-FFF2-40B4-BE49-F238E27FC236}">
                  <a16:creationId xmlns:a16="http://schemas.microsoft.com/office/drawing/2014/main" id="{3FA7C013-9ACE-414A-8C50-457871EA6DD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5839" y="2478435"/>
              <a:ext cx="533816" cy="533816"/>
            </a:xfrm>
            <a:prstGeom prst="rect">
              <a:avLst/>
            </a:prstGeom>
          </p:spPr>
        </p:pic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9E1E4E1A-28BF-488D-8495-C29D0DD6699D}"/>
                </a:ext>
              </a:extLst>
            </p:cNvPr>
            <p:cNvSpPr/>
            <p:nvPr/>
          </p:nvSpPr>
          <p:spPr>
            <a:xfrm>
              <a:off x="1696774" y="2459369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8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22">
              <a:extLst>
                <a:ext uri="{FF2B5EF4-FFF2-40B4-BE49-F238E27FC236}">
                  <a16:creationId xmlns:a16="http://schemas.microsoft.com/office/drawing/2014/main" id="{A74DDFCA-726B-4F2C-B982-F5FD579B80A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96955" y="2592824"/>
              <a:ext cx="171583" cy="305038"/>
            </a:xfrm>
            <a:prstGeom prst="rect">
              <a:avLst/>
            </a:prstGeom>
          </p:spPr>
        </p:pic>
      </p:grpSp>
      <p:sp>
        <p:nvSpPr>
          <p:cNvPr id="27" name="object 23">
            <a:extLst>
              <a:ext uri="{FF2B5EF4-FFF2-40B4-BE49-F238E27FC236}">
                <a16:creationId xmlns:a16="http://schemas.microsoft.com/office/drawing/2014/main" id="{2519DE30-957F-4147-8CFF-16C5DCE75782}"/>
              </a:ext>
            </a:extLst>
          </p:cNvPr>
          <p:cNvSpPr/>
          <p:nvPr/>
        </p:nvSpPr>
        <p:spPr>
          <a:xfrm>
            <a:off x="3274394" y="1458464"/>
            <a:ext cx="543401" cy="200501"/>
          </a:xfrm>
          <a:custGeom>
            <a:avLst/>
            <a:gdLst/>
            <a:ahLst/>
            <a:cxnLst/>
            <a:rect l="l" t="t" r="r" b="b"/>
            <a:pathLst>
              <a:path w="724535" h="267335">
                <a:moveTo>
                  <a:pt x="591011" y="266908"/>
                </a:moveTo>
                <a:lnTo>
                  <a:pt x="133454" y="266908"/>
                </a:lnTo>
                <a:lnTo>
                  <a:pt x="126897" y="266748"/>
                </a:lnTo>
                <a:lnTo>
                  <a:pt x="88501" y="259110"/>
                </a:lnTo>
                <a:lnTo>
                  <a:pt x="53948" y="240641"/>
                </a:lnTo>
                <a:lnTo>
                  <a:pt x="26266" y="212959"/>
                </a:lnTo>
                <a:lnTo>
                  <a:pt x="7797" y="178406"/>
                </a:lnTo>
                <a:lnTo>
                  <a:pt x="160" y="140010"/>
                </a:lnTo>
                <a:lnTo>
                  <a:pt x="0" y="133454"/>
                </a:lnTo>
                <a:lnTo>
                  <a:pt x="160" y="126897"/>
                </a:lnTo>
                <a:lnTo>
                  <a:pt x="7797" y="88502"/>
                </a:lnTo>
                <a:lnTo>
                  <a:pt x="26266" y="53948"/>
                </a:lnTo>
                <a:lnTo>
                  <a:pt x="53948" y="26266"/>
                </a:lnTo>
                <a:lnTo>
                  <a:pt x="88501" y="7797"/>
                </a:lnTo>
                <a:lnTo>
                  <a:pt x="126897" y="160"/>
                </a:lnTo>
                <a:lnTo>
                  <a:pt x="133454" y="0"/>
                </a:lnTo>
                <a:lnTo>
                  <a:pt x="591011" y="0"/>
                </a:lnTo>
                <a:lnTo>
                  <a:pt x="629751" y="5745"/>
                </a:lnTo>
                <a:lnTo>
                  <a:pt x="665154" y="22491"/>
                </a:lnTo>
                <a:lnTo>
                  <a:pt x="694173" y="48790"/>
                </a:lnTo>
                <a:lnTo>
                  <a:pt x="714306" y="82383"/>
                </a:lnTo>
                <a:lnTo>
                  <a:pt x="723824" y="120373"/>
                </a:lnTo>
                <a:lnTo>
                  <a:pt x="724465" y="133454"/>
                </a:lnTo>
                <a:lnTo>
                  <a:pt x="724305" y="140010"/>
                </a:lnTo>
                <a:lnTo>
                  <a:pt x="716667" y="178406"/>
                </a:lnTo>
                <a:lnTo>
                  <a:pt x="698198" y="212959"/>
                </a:lnTo>
                <a:lnTo>
                  <a:pt x="670516" y="240641"/>
                </a:lnTo>
                <a:lnTo>
                  <a:pt x="635963" y="259110"/>
                </a:lnTo>
                <a:lnTo>
                  <a:pt x="597567" y="266748"/>
                </a:lnTo>
                <a:lnTo>
                  <a:pt x="591011" y="266908"/>
                </a:lnTo>
                <a:close/>
              </a:path>
            </a:pathLst>
          </a:custGeom>
          <a:solidFill>
            <a:srgbClr val="CCFAF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24">
            <a:extLst>
              <a:ext uri="{FF2B5EF4-FFF2-40B4-BE49-F238E27FC236}">
                <a16:creationId xmlns:a16="http://schemas.microsoft.com/office/drawing/2014/main" id="{8AE176AA-5D63-44B1-8E79-FE585188BF92}"/>
              </a:ext>
            </a:extLst>
          </p:cNvPr>
          <p:cNvSpPr txBox="1"/>
          <p:nvPr/>
        </p:nvSpPr>
        <p:spPr>
          <a:xfrm>
            <a:off x="3375684" y="1484685"/>
            <a:ext cx="34099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4" dirty="0">
                <a:solidFill>
                  <a:srgbClr val="0D9487"/>
                </a:solidFill>
                <a:latin typeface="微软雅黑"/>
                <a:cs typeface="微软雅黑"/>
              </a:rPr>
              <a:t>第 </a:t>
            </a:r>
            <a:r>
              <a:rPr sz="713" b="1" kern="0" dirty="0">
                <a:solidFill>
                  <a:srgbClr val="0D9487"/>
                </a:solidFill>
                <a:latin typeface="微软雅黑"/>
                <a:cs typeface="微软雅黑"/>
              </a:rPr>
              <a:t>4</a:t>
            </a:r>
            <a:r>
              <a:rPr sz="713" b="1" kern="0" spc="-23" dirty="0">
                <a:solidFill>
                  <a:srgbClr val="0D9487"/>
                </a:solidFill>
                <a:latin typeface="微软雅黑"/>
                <a:cs typeface="微软雅黑"/>
              </a:rPr>
              <a:t> 周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9" name="object 25">
            <a:extLst>
              <a:ext uri="{FF2B5EF4-FFF2-40B4-BE49-F238E27FC236}">
                <a16:creationId xmlns:a16="http://schemas.microsoft.com/office/drawing/2014/main" id="{2ACC1A15-FB7E-4060-AFBC-011FDB4D4F3B}"/>
              </a:ext>
            </a:extLst>
          </p:cNvPr>
          <p:cNvGrpSpPr/>
          <p:nvPr/>
        </p:nvGrpSpPr>
        <p:grpSpPr>
          <a:xfrm>
            <a:off x="2630954" y="2459370"/>
            <a:ext cx="1830229" cy="1373029"/>
            <a:chOff x="3507938" y="3279160"/>
            <a:chExt cx="2440305" cy="1830705"/>
          </a:xfrm>
        </p:grpSpPr>
        <p:sp>
          <p:nvSpPr>
            <p:cNvPr id="30" name="object 26">
              <a:extLst>
                <a:ext uri="{FF2B5EF4-FFF2-40B4-BE49-F238E27FC236}">
                  <a16:creationId xmlns:a16="http://schemas.microsoft.com/office/drawing/2014/main" id="{43F405A1-E294-449D-84FD-37DCF2F40881}"/>
                </a:ext>
              </a:extLst>
            </p:cNvPr>
            <p:cNvSpPr/>
            <p:nvPr/>
          </p:nvSpPr>
          <p:spPr>
            <a:xfrm>
              <a:off x="3507938" y="3298224"/>
              <a:ext cx="2440305" cy="1811655"/>
            </a:xfrm>
            <a:custGeom>
              <a:avLst/>
              <a:gdLst/>
              <a:ahLst/>
              <a:cxnLst/>
              <a:rect l="l" t="t" r="r" b="b"/>
              <a:pathLst>
                <a:path w="2440304" h="1811654">
                  <a:moveTo>
                    <a:pt x="2333426" y="1811163"/>
                  </a:moveTo>
                  <a:lnTo>
                    <a:pt x="106878" y="1811163"/>
                  </a:lnTo>
                  <a:lnTo>
                    <a:pt x="99439" y="1810431"/>
                  </a:lnTo>
                  <a:lnTo>
                    <a:pt x="57083" y="1796058"/>
                  </a:lnTo>
                  <a:lnTo>
                    <a:pt x="23450" y="1766570"/>
                  </a:lnTo>
                  <a:lnTo>
                    <a:pt x="3663" y="1726457"/>
                  </a:lnTo>
                  <a:lnTo>
                    <a:pt x="0" y="1704285"/>
                  </a:lnTo>
                  <a:lnTo>
                    <a:pt x="0" y="1696774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1704285"/>
                  </a:lnTo>
                  <a:lnTo>
                    <a:pt x="2428723" y="1747488"/>
                  </a:lnTo>
                  <a:lnTo>
                    <a:pt x="2401490" y="1782970"/>
                  </a:lnTo>
                  <a:lnTo>
                    <a:pt x="2362751" y="1805330"/>
                  </a:lnTo>
                  <a:lnTo>
                    <a:pt x="2340865" y="1810431"/>
                  </a:lnTo>
                  <a:lnTo>
                    <a:pt x="2333426" y="18111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7">
              <a:extLst>
                <a:ext uri="{FF2B5EF4-FFF2-40B4-BE49-F238E27FC236}">
                  <a16:creationId xmlns:a16="http://schemas.microsoft.com/office/drawing/2014/main" id="{83A94C81-F0A4-49FA-9635-A6AD7E884060}"/>
                </a:ext>
              </a:extLst>
            </p:cNvPr>
            <p:cNvSpPr/>
            <p:nvPr/>
          </p:nvSpPr>
          <p:spPr>
            <a:xfrm>
              <a:off x="3507938" y="3279160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4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4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25916" y="0"/>
                  </a:lnTo>
                  <a:lnTo>
                    <a:pt x="2369690" y="8706"/>
                  </a:lnTo>
                  <a:lnTo>
                    <a:pt x="2406800" y="33503"/>
                  </a:lnTo>
                  <a:lnTo>
                    <a:pt x="241100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3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40304" h="114935">
                  <a:moveTo>
                    <a:pt x="2440305" y="114389"/>
                  </a:moveTo>
                  <a:lnTo>
                    <a:pt x="2426781" y="78403"/>
                  </a:lnTo>
                  <a:lnTo>
                    <a:pt x="2389478" y="50969"/>
                  </a:lnTo>
                  <a:lnTo>
                    <a:pt x="2348235" y="39580"/>
                  </a:lnTo>
                  <a:lnTo>
                    <a:pt x="2325916" y="38129"/>
                  </a:lnTo>
                  <a:lnTo>
                    <a:pt x="2411000" y="38129"/>
                  </a:lnTo>
                  <a:lnTo>
                    <a:pt x="2431596" y="70614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2" name="object 28">
            <a:extLst>
              <a:ext uri="{FF2B5EF4-FFF2-40B4-BE49-F238E27FC236}">
                <a16:creationId xmlns:a16="http://schemas.microsoft.com/office/drawing/2014/main" id="{35E2DB20-2A6D-44FF-BC02-8B6B0D2CFA79}"/>
              </a:ext>
            </a:extLst>
          </p:cNvPr>
          <p:cNvSpPr txBox="1"/>
          <p:nvPr/>
        </p:nvSpPr>
        <p:spPr>
          <a:xfrm>
            <a:off x="2793013" y="2650026"/>
            <a:ext cx="1039178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M2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联调完成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3" name="object 29">
            <a:extLst>
              <a:ext uri="{FF2B5EF4-FFF2-40B4-BE49-F238E27FC236}">
                <a16:creationId xmlns:a16="http://schemas.microsoft.com/office/drawing/2014/main" id="{E205184D-C897-4C1D-AF51-A332C4D55E7C}"/>
              </a:ext>
            </a:extLst>
          </p:cNvPr>
          <p:cNvSpPr txBox="1"/>
          <p:nvPr/>
        </p:nvSpPr>
        <p:spPr>
          <a:xfrm>
            <a:off x="3955672" y="2707221"/>
            <a:ext cx="343853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STEP</a:t>
            </a:r>
            <a:r>
              <a:rPr sz="600" kern="0" spc="-19" dirty="0">
                <a:solidFill>
                  <a:srgbClr val="9CA2AF"/>
                </a:solidFill>
                <a:latin typeface="微软雅黑"/>
                <a:cs typeface="微软雅黑"/>
              </a:rPr>
              <a:t> 02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4" name="object 30">
            <a:extLst>
              <a:ext uri="{FF2B5EF4-FFF2-40B4-BE49-F238E27FC236}">
                <a16:creationId xmlns:a16="http://schemas.microsoft.com/office/drawing/2014/main" id="{2A17F218-B48C-465E-ACC1-EB06868DFCA1}"/>
              </a:ext>
            </a:extLst>
          </p:cNvPr>
          <p:cNvSpPr txBox="1"/>
          <p:nvPr/>
        </p:nvSpPr>
        <p:spPr>
          <a:xfrm>
            <a:off x="2793013" y="2930280"/>
            <a:ext cx="1506379" cy="6823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5500"/>
              </a:lnSpc>
              <a:spcBef>
                <a:spcPts val="75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前后端接口开发完毕并完成对接，核心功能模块跑通，修复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主要阻碍性Bug，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进入集成测</a:t>
            </a: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试阶段。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5" name="object 31">
            <a:extLst>
              <a:ext uri="{FF2B5EF4-FFF2-40B4-BE49-F238E27FC236}">
                <a16:creationId xmlns:a16="http://schemas.microsoft.com/office/drawing/2014/main" id="{B0775398-B83B-4B98-8B1B-DC3A2BFA8B11}"/>
              </a:ext>
            </a:extLst>
          </p:cNvPr>
          <p:cNvGrpSpPr/>
          <p:nvPr/>
        </p:nvGrpSpPr>
        <p:grpSpPr>
          <a:xfrm>
            <a:off x="3317290" y="1830229"/>
            <a:ext cx="457676" cy="457676"/>
            <a:chOff x="4423052" y="2440305"/>
            <a:chExt cx="610235" cy="610235"/>
          </a:xfrm>
        </p:grpSpPr>
        <p:pic>
          <p:nvPicPr>
            <p:cNvPr id="36" name="object 32">
              <a:extLst>
                <a:ext uri="{FF2B5EF4-FFF2-40B4-BE49-F238E27FC236}">
                  <a16:creationId xmlns:a16="http://schemas.microsoft.com/office/drawing/2014/main" id="{812ADA1F-CA5D-4816-9B58-46D0FA10111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61182" y="2478435"/>
              <a:ext cx="533816" cy="533816"/>
            </a:xfrm>
            <a:prstGeom prst="rect">
              <a:avLst/>
            </a:prstGeom>
          </p:spPr>
        </p:pic>
        <p:sp>
          <p:nvSpPr>
            <p:cNvPr id="37" name="object 33">
              <a:extLst>
                <a:ext uri="{FF2B5EF4-FFF2-40B4-BE49-F238E27FC236}">
                  <a16:creationId xmlns:a16="http://schemas.microsoft.com/office/drawing/2014/main" id="{974813BD-692D-4E96-BA5F-93C9071DDBAC}"/>
                </a:ext>
              </a:extLst>
            </p:cNvPr>
            <p:cNvSpPr/>
            <p:nvPr/>
          </p:nvSpPr>
          <p:spPr>
            <a:xfrm>
              <a:off x="4442117" y="2459369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8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34">
              <a:extLst>
                <a:ext uri="{FF2B5EF4-FFF2-40B4-BE49-F238E27FC236}">
                  <a16:creationId xmlns:a16="http://schemas.microsoft.com/office/drawing/2014/main" id="{486AC70D-22E5-45E1-A5AE-08BDD1A9187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85104" y="2592824"/>
              <a:ext cx="285973" cy="305038"/>
            </a:xfrm>
            <a:prstGeom prst="rect">
              <a:avLst/>
            </a:prstGeom>
          </p:spPr>
        </p:pic>
      </p:grpSp>
      <p:sp>
        <p:nvSpPr>
          <p:cNvPr id="39" name="object 35">
            <a:extLst>
              <a:ext uri="{FF2B5EF4-FFF2-40B4-BE49-F238E27FC236}">
                <a16:creationId xmlns:a16="http://schemas.microsoft.com/office/drawing/2014/main" id="{6573AFB4-AEE6-440F-BD29-076DF4F85A21}"/>
              </a:ext>
            </a:extLst>
          </p:cNvPr>
          <p:cNvSpPr/>
          <p:nvPr/>
        </p:nvSpPr>
        <p:spPr>
          <a:xfrm>
            <a:off x="5333401" y="1458464"/>
            <a:ext cx="543401" cy="200501"/>
          </a:xfrm>
          <a:custGeom>
            <a:avLst/>
            <a:gdLst/>
            <a:ahLst/>
            <a:cxnLst/>
            <a:rect l="l" t="t" r="r" b="b"/>
            <a:pathLst>
              <a:path w="724534" h="267335">
                <a:moveTo>
                  <a:pt x="591011" y="266908"/>
                </a:moveTo>
                <a:lnTo>
                  <a:pt x="133454" y="266908"/>
                </a:lnTo>
                <a:lnTo>
                  <a:pt x="126897" y="266748"/>
                </a:lnTo>
                <a:lnTo>
                  <a:pt x="88501" y="259110"/>
                </a:lnTo>
                <a:lnTo>
                  <a:pt x="53948" y="240641"/>
                </a:lnTo>
                <a:lnTo>
                  <a:pt x="26266" y="212959"/>
                </a:lnTo>
                <a:lnTo>
                  <a:pt x="7797" y="178406"/>
                </a:lnTo>
                <a:lnTo>
                  <a:pt x="160" y="140010"/>
                </a:lnTo>
                <a:lnTo>
                  <a:pt x="0" y="133454"/>
                </a:lnTo>
                <a:lnTo>
                  <a:pt x="160" y="126897"/>
                </a:lnTo>
                <a:lnTo>
                  <a:pt x="7797" y="88502"/>
                </a:lnTo>
                <a:lnTo>
                  <a:pt x="26266" y="53948"/>
                </a:lnTo>
                <a:lnTo>
                  <a:pt x="53948" y="26266"/>
                </a:lnTo>
                <a:lnTo>
                  <a:pt x="88501" y="7797"/>
                </a:lnTo>
                <a:lnTo>
                  <a:pt x="126897" y="160"/>
                </a:lnTo>
                <a:lnTo>
                  <a:pt x="133454" y="0"/>
                </a:lnTo>
                <a:lnTo>
                  <a:pt x="591011" y="0"/>
                </a:lnTo>
                <a:lnTo>
                  <a:pt x="629751" y="5745"/>
                </a:lnTo>
                <a:lnTo>
                  <a:pt x="665154" y="22491"/>
                </a:lnTo>
                <a:lnTo>
                  <a:pt x="694173" y="48790"/>
                </a:lnTo>
                <a:lnTo>
                  <a:pt x="714306" y="82383"/>
                </a:lnTo>
                <a:lnTo>
                  <a:pt x="723824" y="120373"/>
                </a:lnTo>
                <a:lnTo>
                  <a:pt x="724465" y="133454"/>
                </a:lnTo>
                <a:lnTo>
                  <a:pt x="724305" y="140010"/>
                </a:lnTo>
                <a:lnTo>
                  <a:pt x="716667" y="178406"/>
                </a:lnTo>
                <a:lnTo>
                  <a:pt x="698198" y="212959"/>
                </a:lnTo>
                <a:lnTo>
                  <a:pt x="670516" y="240641"/>
                </a:lnTo>
                <a:lnTo>
                  <a:pt x="635963" y="259110"/>
                </a:lnTo>
                <a:lnTo>
                  <a:pt x="597567" y="266748"/>
                </a:lnTo>
                <a:lnTo>
                  <a:pt x="591011" y="266908"/>
                </a:lnTo>
                <a:close/>
              </a:path>
            </a:pathLst>
          </a:custGeom>
          <a:solidFill>
            <a:srgbClr val="DFE7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36">
            <a:extLst>
              <a:ext uri="{FF2B5EF4-FFF2-40B4-BE49-F238E27FC236}">
                <a16:creationId xmlns:a16="http://schemas.microsoft.com/office/drawing/2014/main" id="{70EB9E57-D789-4D72-AFB3-9C88E430068C}"/>
              </a:ext>
            </a:extLst>
          </p:cNvPr>
          <p:cNvSpPr txBox="1"/>
          <p:nvPr/>
        </p:nvSpPr>
        <p:spPr>
          <a:xfrm>
            <a:off x="5434691" y="1484685"/>
            <a:ext cx="34099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4" dirty="0">
                <a:solidFill>
                  <a:srgbClr val="4E45E4"/>
                </a:solidFill>
                <a:latin typeface="微软雅黑"/>
                <a:cs typeface="微软雅黑"/>
              </a:rPr>
              <a:t>第 </a:t>
            </a:r>
            <a:r>
              <a:rPr sz="713" b="1" kern="0" dirty="0">
                <a:solidFill>
                  <a:srgbClr val="4E45E4"/>
                </a:solidFill>
                <a:latin typeface="微软雅黑"/>
                <a:cs typeface="微软雅黑"/>
              </a:rPr>
              <a:t>5</a:t>
            </a:r>
            <a:r>
              <a:rPr sz="713" b="1" kern="0" spc="-23" dirty="0">
                <a:solidFill>
                  <a:srgbClr val="4E45E4"/>
                </a:solidFill>
                <a:latin typeface="微软雅黑"/>
                <a:cs typeface="微软雅黑"/>
              </a:rPr>
              <a:t> 周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1" name="object 37">
            <a:extLst>
              <a:ext uri="{FF2B5EF4-FFF2-40B4-BE49-F238E27FC236}">
                <a16:creationId xmlns:a16="http://schemas.microsoft.com/office/drawing/2014/main" id="{26601B88-54ED-4A24-B32B-0F75D692FE3F}"/>
              </a:ext>
            </a:extLst>
          </p:cNvPr>
          <p:cNvGrpSpPr/>
          <p:nvPr/>
        </p:nvGrpSpPr>
        <p:grpSpPr>
          <a:xfrm>
            <a:off x="4689961" y="2459370"/>
            <a:ext cx="1830229" cy="1373029"/>
            <a:chOff x="6253281" y="3279160"/>
            <a:chExt cx="2440305" cy="1830705"/>
          </a:xfrm>
        </p:grpSpPr>
        <p:sp>
          <p:nvSpPr>
            <p:cNvPr id="42" name="object 38">
              <a:extLst>
                <a:ext uri="{FF2B5EF4-FFF2-40B4-BE49-F238E27FC236}">
                  <a16:creationId xmlns:a16="http://schemas.microsoft.com/office/drawing/2014/main" id="{B19A69C9-3322-4456-953D-2B663EE31042}"/>
                </a:ext>
              </a:extLst>
            </p:cNvPr>
            <p:cNvSpPr/>
            <p:nvPr/>
          </p:nvSpPr>
          <p:spPr>
            <a:xfrm>
              <a:off x="6253281" y="3298224"/>
              <a:ext cx="2440305" cy="1811655"/>
            </a:xfrm>
            <a:custGeom>
              <a:avLst/>
              <a:gdLst/>
              <a:ahLst/>
              <a:cxnLst/>
              <a:rect l="l" t="t" r="r" b="b"/>
              <a:pathLst>
                <a:path w="2440304" h="1811654">
                  <a:moveTo>
                    <a:pt x="2333426" y="1811163"/>
                  </a:moveTo>
                  <a:lnTo>
                    <a:pt x="106878" y="1811163"/>
                  </a:lnTo>
                  <a:lnTo>
                    <a:pt x="99439" y="1810431"/>
                  </a:lnTo>
                  <a:lnTo>
                    <a:pt x="57083" y="1796058"/>
                  </a:lnTo>
                  <a:lnTo>
                    <a:pt x="23450" y="1766570"/>
                  </a:lnTo>
                  <a:lnTo>
                    <a:pt x="3663" y="1726457"/>
                  </a:lnTo>
                  <a:lnTo>
                    <a:pt x="0" y="1704285"/>
                  </a:lnTo>
                  <a:lnTo>
                    <a:pt x="0" y="1696774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1704285"/>
                  </a:lnTo>
                  <a:lnTo>
                    <a:pt x="2428723" y="1747488"/>
                  </a:lnTo>
                  <a:lnTo>
                    <a:pt x="2401490" y="1782970"/>
                  </a:lnTo>
                  <a:lnTo>
                    <a:pt x="2362751" y="1805330"/>
                  </a:lnTo>
                  <a:lnTo>
                    <a:pt x="2340865" y="1810431"/>
                  </a:lnTo>
                  <a:lnTo>
                    <a:pt x="2333426" y="18111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39">
              <a:extLst>
                <a:ext uri="{FF2B5EF4-FFF2-40B4-BE49-F238E27FC236}">
                  <a16:creationId xmlns:a16="http://schemas.microsoft.com/office/drawing/2014/main" id="{A3920A77-8D3D-47FC-98D6-8DD71A77EC64}"/>
                </a:ext>
              </a:extLst>
            </p:cNvPr>
            <p:cNvSpPr/>
            <p:nvPr/>
          </p:nvSpPr>
          <p:spPr>
            <a:xfrm>
              <a:off x="6253282" y="3279160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4" h="114935">
                  <a:moveTo>
                    <a:pt x="0" y="114389"/>
                  </a:moveTo>
                  <a:lnTo>
                    <a:pt x="543" y="103120"/>
                  </a:lnTo>
                  <a:lnTo>
                    <a:pt x="2144" y="92284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25915" y="0"/>
                  </a:lnTo>
                  <a:lnTo>
                    <a:pt x="2369688" y="8706"/>
                  </a:lnTo>
                  <a:lnTo>
                    <a:pt x="2406800" y="33503"/>
                  </a:lnTo>
                  <a:lnTo>
                    <a:pt x="241100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3"/>
                  </a:lnTo>
                  <a:lnTo>
                    <a:pt x="2176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2440304" h="114935">
                  <a:moveTo>
                    <a:pt x="2440305" y="114389"/>
                  </a:moveTo>
                  <a:lnTo>
                    <a:pt x="2426781" y="78403"/>
                  </a:lnTo>
                  <a:lnTo>
                    <a:pt x="2389478" y="50969"/>
                  </a:lnTo>
                  <a:lnTo>
                    <a:pt x="2348235" y="39580"/>
                  </a:lnTo>
                  <a:lnTo>
                    <a:pt x="2325915" y="38129"/>
                  </a:lnTo>
                  <a:lnTo>
                    <a:pt x="2411000" y="38129"/>
                  </a:lnTo>
                  <a:lnTo>
                    <a:pt x="2431596" y="70614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4" name="object 40">
            <a:extLst>
              <a:ext uri="{FF2B5EF4-FFF2-40B4-BE49-F238E27FC236}">
                <a16:creationId xmlns:a16="http://schemas.microsoft.com/office/drawing/2014/main" id="{C7B63D6D-AF50-4ACB-8286-D3F6A936F72A}"/>
              </a:ext>
            </a:extLst>
          </p:cNvPr>
          <p:cNvSpPr txBox="1"/>
          <p:nvPr/>
        </p:nvSpPr>
        <p:spPr>
          <a:xfrm>
            <a:off x="4852020" y="2627149"/>
            <a:ext cx="1039178" cy="42973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1200"/>
              </a:lnSpc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M3</a:t>
            </a:r>
            <a:r>
              <a:rPr sz="1275" b="1" kern="0" spc="-34" dirty="0">
                <a:solidFill>
                  <a:srgbClr val="1F2937"/>
                </a:solidFill>
                <a:latin typeface="微软雅黑"/>
                <a:cs typeface="微软雅黑"/>
              </a:rPr>
              <a:t> 预上线提</a:t>
            </a:r>
            <a:r>
              <a:rPr sz="1275" b="1" kern="0" spc="-38" dirty="0">
                <a:solidFill>
                  <a:srgbClr val="1F2937"/>
                </a:solidFill>
                <a:latin typeface="微软雅黑"/>
                <a:cs typeface="微软雅黑"/>
              </a:rPr>
              <a:t>交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5" name="object 41">
            <a:extLst>
              <a:ext uri="{FF2B5EF4-FFF2-40B4-BE49-F238E27FC236}">
                <a16:creationId xmlns:a16="http://schemas.microsoft.com/office/drawing/2014/main" id="{D72627B7-7A91-47E9-AC62-E750E54033C3}"/>
              </a:ext>
            </a:extLst>
          </p:cNvPr>
          <p:cNvSpPr txBox="1"/>
          <p:nvPr/>
        </p:nvSpPr>
        <p:spPr>
          <a:xfrm>
            <a:off x="6020824" y="2752976"/>
            <a:ext cx="217646" cy="20723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1200"/>
              </a:lnSpc>
              <a:spcBef>
                <a:spcPts val="75"/>
              </a:spcBef>
            </a:pPr>
            <a:r>
              <a:rPr sz="600" kern="0" spc="-15" dirty="0">
                <a:solidFill>
                  <a:srgbClr val="9CA2AF"/>
                </a:solidFill>
                <a:latin typeface="微软雅黑"/>
                <a:cs typeface="微软雅黑"/>
              </a:rPr>
              <a:t>STEP </a:t>
            </a:r>
            <a:r>
              <a:rPr sz="600" kern="0" spc="-19" dirty="0">
                <a:solidFill>
                  <a:srgbClr val="9CA2AF"/>
                </a:solidFill>
                <a:latin typeface="微软雅黑"/>
                <a:cs typeface="微软雅黑"/>
              </a:rPr>
              <a:t>03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6" name="object 42">
            <a:extLst>
              <a:ext uri="{FF2B5EF4-FFF2-40B4-BE49-F238E27FC236}">
                <a16:creationId xmlns:a16="http://schemas.microsoft.com/office/drawing/2014/main" id="{99077432-7652-4469-82ED-F79BC1CF5344}"/>
              </a:ext>
            </a:extLst>
          </p:cNvPr>
          <p:cNvSpPr txBox="1"/>
          <p:nvPr/>
        </p:nvSpPr>
        <p:spPr>
          <a:xfrm>
            <a:off x="4852020" y="3159059"/>
            <a:ext cx="1506379" cy="6823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5500"/>
              </a:lnSpc>
              <a:spcBef>
                <a:spcPts val="75"/>
              </a:spcBef>
            </a:pP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完成系统验收测试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（UAT），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打包应用安装包，提交至应用商店审核，准备上线运营物料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与推广计划。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7" name="object 43">
            <a:extLst>
              <a:ext uri="{FF2B5EF4-FFF2-40B4-BE49-F238E27FC236}">
                <a16:creationId xmlns:a16="http://schemas.microsoft.com/office/drawing/2014/main" id="{3D6ED212-941A-4CC6-B138-41C0B403D4F7}"/>
              </a:ext>
            </a:extLst>
          </p:cNvPr>
          <p:cNvGrpSpPr/>
          <p:nvPr/>
        </p:nvGrpSpPr>
        <p:grpSpPr>
          <a:xfrm>
            <a:off x="5376298" y="1830229"/>
            <a:ext cx="457676" cy="457676"/>
            <a:chOff x="7168396" y="2440305"/>
            <a:chExt cx="610235" cy="610235"/>
          </a:xfrm>
        </p:grpSpPr>
        <p:pic>
          <p:nvPicPr>
            <p:cNvPr id="48" name="object 44">
              <a:extLst>
                <a:ext uri="{FF2B5EF4-FFF2-40B4-BE49-F238E27FC236}">
                  <a16:creationId xmlns:a16="http://schemas.microsoft.com/office/drawing/2014/main" id="{276DFC25-9F90-4A92-8EDF-6A950C3E689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06526" y="2478435"/>
              <a:ext cx="533816" cy="533816"/>
            </a:xfrm>
            <a:prstGeom prst="rect">
              <a:avLst/>
            </a:prstGeom>
          </p:spPr>
        </p:pic>
        <p:sp>
          <p:nvSpPr>
            <p:cNvPr id="49" name="object 45">
              <a:extLst>
                <a:ext uri="{FF2B5EF4-FFF2-40B4-BE49-F238E27FC236}">
                  <a16:creationId xmlns:a16="http://schemas.microsoft.com/office/drawing/2014/main" id="{19424347-062B-4991-ACDB-63B77621B6CF}"/>
                </a:ext>
              </a:extLst>
            </p:cNvPr>
            <p:cNvSpPr/>
            <p:nvPr/>
          </p:nvSpPr>
          <p:spPr>
            <a:xfrm>
              <a:off x="7187461" y="2459369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4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8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0" name="object 46">
              <a:extLst>
                <a:ext uri="{FF2B5EF4-FFF2-40B4-BE49-F238E27FC236}">
                  <a16:creationId xmlns:a16="http://schemas.microsoft.com/office/drawing/2014/main" id="{509D93E4-9629-48C1-981B-288601BFB69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59045" y="2592824"/>
              <a:ext cx="228778" cy="305038"/>
            </a:xfrm>
            <a:prstGeom prst="rect">
              <a:avLst/>
            </a:prstGeom>
          </p:spPr>
        </p:pic>
      </p:grpSp>
      <p:sp>
        <p:nvSpPr>
          <p:cNvPr id="51" name="object 47">
            <a:extLst>
              <a:ext uri="{FF2B5EF4-FFF2-40B4-BE49-F238E27FC236}">
                <a16:creationId xmlns:a16="http://schemas.microsoft.com/office/drawing/2014/main" id="{97CFAAD8-55D2-462E-9B64-66C15376EE7E}"/>
              </a:ext>
            </a:extLst>
          </p:cNvPr>
          <p:cNvSpPr/>
          <p:nvPr/>
        </p:nvSpPr>
        <p:spPr>
          <a:xfrm>
            <a:off x="7392409" y="1458464"/>
            <a:ext cx="543401" cy="200501"/>
          </a:xfrm>
          <a:custGeom>
            <a:avLst/>
            <a:gdLst/>
            <a:ahLst/>
            <a:cxnLst/>
            <a:rect l="l" t="t" r="r" b="b"/>
            <a:pathLst>
              <a:path w="724534" h="267335">
                <a:moveTo>
                  <a:pt x="591011" y="266908"/>
                </a:moveTo>
                <a:lnTo>
                  <a:pt x="133454" y="266908"/>
                </a:lnTo>
                <a:lnTo>
                  <a:pt x="126897" y="266748"/>
                </a:lnTo>
                <a:lnTo>
                  <a:pt x="88501" y="259110"/>
                </a:lnTo>
                <a:lnTo>
                  <a:pt x="53948" y="240641"/>
                </a:lnTo>
                <a:lnTo>
                  <a:pt x="26266" y="212959"/>
                </a:lnTo>
                <a:lnTo>
                  <a:pt x="7797" y="178406"/>
                </a:lnTo>
                <a:lnTo>
                  <a:pt x="160" y="140010"/>
                </a:lnTo>
                <a:lnTo>
                  <a:pt x="0" y="133454"/>
                </a:lnTo>
                <a:lnTo>
                  <a:pt x="160" y="126897"/>
                </a:lnTo>
                <a:lnTo>
                  <a:pt x="7797" y="88502"/>
                </a:lnTo>
                <a:lnTo>
                  <a:pt x="26266" y="53948"/>
                </a:lnTo>
                <a:lnTo>
                  <a:pt x="53948" y="26266"/>
                </a:lnTo>
                <a:lnTo>
                  <a:pt x="88501" y="7797"/>
                </a:lnTo>
                <a:lnTo>
                  <a:pt x="126897" y="160"/>
                </a:lnTo>
                <a:lnTo>
                  <a:pt x="133454" y="0"/>
                </a:lnTo>
                <a:lnTo>
                  <a:pt x="591011" y="0"/>
                </a:lnTo>
                <a:lnTo>
                  <a:pt x="629751" y="5745"/>
                </a:lnTo>
                <a:lnTo>
                  <a:pt x="665154" y="22491"/>
                </a:lnTo>
                <a:lnTo>
                  <a:pt x="694173" y="48790"/>
                </a:lnTo>
                <a:lnTo>
                  <a:pt x="714306" y="82383"/>
                </a:lnTo>
                <a:lnTo>
                  <a:pt x="723824" y="120373"/>
                </a:lnTo>
                <a:lnTo>
                  <a:pt x="724465" y="133454"/>
                </a:lnTo>
                <a:lnTo>
                  <a:pt x="724305" y="140010"/>
                </a:lnTo>
                <a:lnTo>
                  <a:pt x="716667" y="178406"/>
                </a:lnTo>
                <a:lnTo>
                  <a:pt x="698198" y="212959"/>
                </a:lnTo>
                <a:lnTo>
                  <a:pt x="670516" y="240641"/>
                </a:lnTo>
                <a:lnTo>
                  <a:pt x="635963" y="259110"/>
                </a:lnTo>
                <a:lnTo>
                  <a:pt x="597567" y="266748"/>
                </a:lnTo>
                <a:lnTo>
                  <a:pt x="591011" y="266908"/>
                </a:lnTo>
                <a:close/>
              </a:path>
            </a:pathLst>
          </a:custGeom>
          <a:solidFill>
            <a:srgbClr val="FFE3E6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2" name="object 48">
            <a:extLst>
              <a:ext uri="{FF2B5EF4-FFF2-40B4-BE49-F238E27FC236}">
                <a16:creationId xmlns:a16="http://schemas.microsoft.com/office/drawing/2014/main" id="{8187A831-9406-4046-BA8D-A207559CEFC8}"/>
              </a:ext>
            </a:extLst>
          </p:cNvPr>
          <p:cNvSpPr txBox="1"/>
          <p:nvPr/>
        </p:nvSpPr>
        <p:spPr>
          <a:xfrm>
            <a:off x="7493698" y="1484685"/>
            <a:ext cx="34099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4" dirty="0">
                <a:solidFill>
                  <a:srgbClr val="E11C48"/>
                </a:solidFill>
                <a:latin typeface="微软雅黑"/>
                <a:cs typeface="微软雅黑"/>
              </a:rPr>
              <a:t>第 </a:t>
            </a:r>
            <a:r>
              <a:rPr sz="713" b="1" kern="0" dirty="0">
                <a:solidFill>
                  <a:srgbClr val="E11C48"/>
                </a:solidFill>
                <a:latin typeface="微软雅黑"/>
                <a:cs typeface="微软雅黑"/>
              </a:rPr>
              <a:t>6</a:t>
            </a:r>
            <a:r>
              <a:rPr sz="713" b="1" kern="0" spc="-23" dirty="0">
                <a:solidFill>
                  <a:srgbClr val="E11C48"/>
                </a:solidFill>
                <a:latin typeface="微软雅黑"/>
                <a:cs typeface="微软雅黑"/>
              </a:rPr>
              <a:t> 周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3" name="object 49">
            <a:extLst>
              <a:ext uri="{FF2B5EF4-FFF2-40B4-BE49-F238E27FC236}">
                <a16:creationId xmlns:a16="http://schemas.microsoft.com/office/drawing/2014/main" id="{47F25FDC-79FF-40E2-A4E4-698656EB775B}"/>
              </a:ext>
            </a:extLst>
          </p:cNvPr>
          <p:cNvGrpSpPr/>
          <p:nvPr/>
        </p:nvGrpSpPr>
        <p:grpSpPr>
          <a:xfrm>
            <a:off x="6748968" y="2459370"/>
            <a:ext cx="1830229" cy="1373029"/>
            <a:chOff x="8998624" y="3279160"/>
            <a:chExt cx="2440305" cy="1830705"/>
          </a:xfrm>
        </p:grpSpPr>
        <p:sp>
          <p:nvSpPr>
            <p:cNvPr id="54" name="object 50">
              <a:extLst>
                <a:ext uri="{FF2B5EF4-FFF2-40B4-BE49-F238E27FC236}">
                  <a16:creationId xmlns:a16="http://schemas.microsoft.com/office/drawing/2014/main" id="{0793DBC3-44D0-463A-A395-B796E3561F28}"/>
                </a:ext>
              </a:extLst>
            </p:cNvPr>
            <p:cNvSpPr/>
            <p:nvPr/>
          </p:nvSpPr>
          <p:spPr>
            <a:xfrm>
              <a:off x="8998624" y="3298224"/>
              <a:ext cx="2440305" cy="1811655"/>
            </a:xfrm>
            <a:custGeom>
              <a:avLst/>
              <a:gdLst/>
              <a:ahLst/>
              <a:cxnLst/>
              <a:rect l="l" t="t" r="r" b="b"/>
              <a:pathLst>
                <a:path w="2440304" h="1811654">
                  <a:moveTo>
                    <a:pt x="2333426" y="1811163"/>
                  </a:moveTo>
                  <a:lnTo>
                    <a:pt x="106878" y="1811163"/>
                  </a:lnTo>
                  <a:lnTo>
                    <a:pt x="99439" y="1810431"/>
                  </a:lnTo>
                  <a:lnTo>
                    <a:pt x="57083" y="1796058"/>
                  </a:lnTo>
                  <a:lnTo>
                    <a:pt x="23450" y="1766570"/>
                  </a:lnTo>
                  <a:lnTo>
                    <a:pt x="3663" y="1726457"/>
                  </a:lnTo>
                  <a:lnTo>
                    <a:pt x="0" y="1704285"/>
                  </a:lnTo>
                  <a:lnTo>
                    <a:pt x="0" y="1696774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1704285"/>
                  </a:lnTo>
                  <a:lnTo>
                    <a:pt x="2428723" y="1747488"/>
                  </a:lnTo>
                  <a:lnTo>
                    <a:pt x="2401490" y="1782970"/>
                  </a:lnTo>
                  <a:lnTo>
                    <a:pt x="2362751" y="1805330"/>
                  </a:lnTo>
                  <a:lnTo>
                    <a:pt x="2340865" y="1810431"/>
                  </a:lnTo>
                  <a:lnTo>
                    <a:pt x="2333426" y="18111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bject 51">
              <a:extLst>
                <a:ext uri="{FF2B5EF4-FFF2-40B4-BE49-F238E27FC236}">
                  <a16:creationId xmlns:a16="http://schemas.microsoft.com/office/drawing/2014/main" id="{405F2766-B469-4A3C-B356-99EC0D750980}"/>
                </a:ext>
              </a:extLst>
            </p:cNvPr>
            <p:cNvSpPr/>
            <p:nvPr/>
          </p:nvSpPr>
          <p:spPr>
            <a:xfrm>
              <a:off x="8998624" y="3279160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4" h="114935">
                  <a:moveTo>
                    <a:pt x="0" y="114389"/>
                  </a:moveTo>
                  <a:lnTo>
                    <a:pt x="543" y="103120"/>
                  </a:lnTo>
                  <a:lnTo>
                    <a:pt x="2144" y="92284"/>
                  </a:lnTo>
                  <a:lnTo>
                    <a:pt x="2176" y="92068"/>
                  </a:lnTo>
                  <a:lnTo>
                    <a:pt x="19172" y="50969"/>
                  </a:lnTo>
                  <a:lnTo>
                    <a:pt x="50824" y="19259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25915" y="0"/>
                  </a:lnTo>
                  <a:lnTo>
                    <a:pt x="2369689" y="8706"/>
                  </a:lnTo>
                  <a:lnTo>
                    <a:pt x="2406800" y="33503"/>
                  </a:lnTo>
                  <a:lnTo>
                    <a:pt x="2410999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0" y="47144"/>
                  </a:lnTo>
                  <a:lnTo>
                    <a:pt x="25919" y="66033"/>
                  </a:lnTo>
                  <a:lnTo>
                    <a:pt x="2176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2440304" h="114935">
                  <a:moveTo>
                    <a:pt x="2440305" y="114389"/>
                  </a:moveTo>
                  <a:lnTo>
                    <a:pt x="2426781" y="78403"/>
                  </a:lnTo>
                  <a:lnTo>
                    <a:pt x="2389477" y="50969"/>
                  </a:lnTo>
                  <a:lnTo>
                    <a:pt x="2348235" y="39580"/>
                  </a:lnTo>
                  <a:lnTo>
                    <a:pt x="2325915" y="38129"/>
                  </a:lnTo>
                  <a:lnTo>
                    <a:pt x="2410999" y="38129"/>
                  </a:lnTo>
                  <a:lnTo>
                    <a:pt x="2431596" y="70614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F43F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6" name="object 52">
            <a:extLst>
              <a:ext uri="{FF2B5EF4-FFF2-40B4-BE49-F238E27FC236}">
                <a16:creationId xmlns:a16="http://schemas.microsoft.com/office/drawing/2014/main" id="{CC8FB3B2-0B39-4686-8279-D67E9E0D518F}"/>
              </a:ext>
            </a:extLst>
          </p:cNvPr>
          <p:cNvSpPr txBox="1"/>
          <p:nvPr/>
        </p:nvSpPr>
        <p:spPr>
          <a:xfrm>
            <a:off x="6911027" y="2650026"/>
            <a:ext cx="1039178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M4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正式上线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7" name="object 53">
            <a:extLst>
              <a:ext uri="{FF2B5EF4-FFF2-40B4-BE49-F238E27FC236}">
                <a16:creationId xmlns:a16="http://schemas.microsoft.com/office/drawing/2014/main" id="{712F07CF-528C-4798-A172-5DC1F99D9476}"/>
              </a:ext>
            </a:extLst>
          </p:cNvPr>
          <p:cNvSpPr txBox="1"/>
          <p:nvPr/>
        </p:nvSpPr>
        <p:spPr>
          <a:xfrm>
            <a:off x="8073687" y="2707221"/>
            <a:ext cx="343853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STEP</a:t>
            </a:r>
            <a:r>
              <a:rPr sz="600" kern="0" spc="-19" dirty="0">
                <a:solidFill>
                  <a:srgbClr val="9CA2AF"/>
                </a:solidFill>
                <a:latin typeface="微软雅黑"/>
                <a:cs typeface="微软雅黑"/>
              </a:rPr>
              <a:t> 04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8" name="object 54">
            <a:extLst>
              <a:ext uri="{FF2B5EF4-FFF2-40B4-BE49-F238E27FC236}">
                <a16:creationId xmlns:a16="http://schemas.microsoft.com/office/drawing/2014/main" id="{993BE42D-75C3-4910-9461-20A7FF7CBE1B}"/>
              </a:ext>
            </a:extLst>
          </p:cNvPr>
          <p:cNvSpPr txBox="1"/>
          <p:nvPr/>
        </p:nvSpPr>
        <p:spPr>
          <a:xfrm>
            <a:off x="6911028" y="2930280"/>
            <a:ext cx="1506379" cy="6823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5500"/>
              </a:lnSpc>
              <a:spcBef>
                <a:spcPts val="75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产品全量发布，监控线上运行状态，收集首批用户反馈，确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保系统稳定性，标志V1.0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版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本开发结束。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9" name="object 55">
            <a:extLst>
              <a:ext uri="{FF2B5EF4-FFF2-40B4-BE49-F238E27FC236}">
                <a16:creationId xmlns:a16="http://schemas.microsoft.com/office/drawing/2014/main" id="{AB69D6A0-216F-4E94-A6BC-E69273A31961}"/>
              </a:ext>
            </a:extLst>
          </p:cNvPr>
          <p:cNvGrpSpPr/>
          <p:nvPr/>
        </p:nvGrpSpPr>
        <p:grpSpPr>
          <a:xfrm>
            <a:off x="7435305" y="1830229"/>
            <a:ext cx="457676" cy="457676"/>
            <a:chOff x="9913739" y="2440305"/>
            <a:chExt cx="610235" cy="610235"/>
          </a:xfrm>
        </p:grpSpPr>
        <p:pic>
          <p:nvPicPr>
            <p:cNvPr id="60" name="object 56">
              <a:extLst>
                <a:ext uri="{FF2B5EF4-FFF2-40B4-BE49-F238E27FC236}">
                  <a16:creationId xmlns:a16="http://schemas.microsoft.com/office/drawing/2014/main" id="{F75174B9-00C7-4ACD-921E-66AC91E09A2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951869" y="2478435"/>
              <a:ext cx="533816" cy="533816"/>
            </a:xfrm>
            <a:prstGeom prst="rect">
              <a:avLst/>
            </a:prstGeom>
          </p:spPr>
        </p:pic>
        <p:sp>
          <p:nvSpPr>
            <p:cNvPr id="61" name="object 57">
              <a:extLst>
                <a:ext uri="{FF2B5EF4-FFF2-40B4-BE49-F238E27FC236}">
                  <a16:creationId xmlns:a16="http://schemas.microsoft.com/office/drawing/2014/main" id="{A3163D4C-2BB8-44EF-8F97-2816DCAEBF6D}"/>
                </a:ext>
              </a:extLst>
            </p:cNvPr>
            <p:cNvSpPr/>
            <p:nvPr/>
          </p:nvSpPr>
          <p:spPr>
            <a:xfrm>
              <a:off x="9932803" y="2459369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4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8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2" name="object 58">
              <a:extLst>
                <a:ext uri="{FF2B5EF4-FFF2-40B4-BE49-F238E27FC236}">
                  <a16:creationId xmlns:a16="http://schemas.microsoft.com/office/drawing/2014/main" id="{71797C1E-7D25-4B1D-96DB-89C6F3CD0C68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104387" y="2592824"/>
              <a:ext cx="228778" cy="3050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75556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2754</Words>
  <Application>Microsoft Office PowerPoint</Application>
  <DocSecurity>0</DocSecurity>
  <PresentationFormat>全屏显示(16:9)</PresentationFormat>
  <Paragraphs>308</Paragraphs>
  <Slides>15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3" baseType="lpstr">
      <vt:lpstr>CKT Kuaile Bold</vt:lpstr>
      <vt:lpstr>GEETYPE-XinGothicGB-W4</vt:lpstr>
      <vt:lpstr>GEETYPE-XinGothicGB-W7</vt:lpstr>
      <vt:lpstr>Reeji-CloudHeiDa-GB</vt:lpstr>
      <vt:lpstr>等线</vt:lpstr>
      <vt:lpstr>思源黑体 CN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Arial</vt:lpstr>
      <vt:lpstr>Calibri</vt:lpstr>
      <vt:lpstr>Times New Roman</vt:lpstr>
      <vt:lpstr>Wingdings</vt:lpstr>
      <vt:lpstr>unioffice Theme</vt:lpstr>
      <vt:lpstr>PowerPoint 演示文稿</vt:lpstr>
      <vt:lpstr>PowerPoint 演示文稿</vt:lpstr>
      <vt:lpstr>项目任务清单与里程碑设定</vt:lpstr>
      <vt:lpstr>项目任务清单与里程碑设定</vt:lpstr>
      <vt:lpstr>项目任务清单与里程碑设定</vt:lpstr>
      <vt:lpstr>项目任务清单与里程碑设定</vt:lpstr>
      <vt:lpstr>项目任务清单与里程碑设定</vt:lpstr>
      <vt:lpstr>项目任务清单与里程碑设定</vt:lpstr>
      <vt:lpstr>项目任务清单与里程碑设定</vt:lpstr>
      <vt:lpstr>项目任务清单与里程碑设定</vt:lpstr>
      <vt:lpstr>团队人员配备与组织架构</vt:lpstr>
      <vt:lpstr>团队人员配备与组织架构</vt:lpstr>
      <vt:lpstr>团队人员配备与组织架构</vt:lpstr>
      <vt:lpstr>团队人员配备与组织架构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18</cp:revision>
  <dcterms:modified xsi:type="dcterms:W3CDTF">2026-01-21T12:43:59Z</dcterms:modified>
</cp:coreProperties>
</file>