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376" r:id="rId5"/>
    <p:sldId id="377" r:id="rId6"/>
    <p:sldId id="369" r:id="rId7"/>
    <p:sldId id="375" r:id="rId8"/>
    <p:sldId id="370" r:id="rId9"/>
    <p:sldId id="378" r:id="rId10"/>
    <p:sldId id="374" r:id="rId11"/>
    <p:sldId id="371" r:id="rId12"/>
    <p:sldId id="373" r:id="rId13"/>
    <p:sldId id="379" r:id="rId14"/>
    <p:sldId id="380" r:id="rId15"/>
    <p:sldId id="381" r:id="rId16"/>
    <p:sldId id="382" r:id="rId17"/>
    <p:sldId id="372" r:id="rId18"/>
    <p:sldId id="366" r:id="rId19"/>
    <p:sldId id="383" r:id="rId20"/>
    <p:sldId id="275" r:id="rId21"/>
  </p:sldIdLst>
  <p:sldSz cx="9144000" cy="5143500" type="screen16x9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>
        <p:scale>
          <a:sx n="100" d="100"/>
          <a:sy n="100" d="100"/>
        </p:scale>
        <p:origin x="44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414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102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350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8055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3602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2173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061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1015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065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32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262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838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461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497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171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44.png"/><Relationship Id="rId21" Type="http://schemas.openxmlformats.org/officeDocument/2006/relationships/image" Target="../media/image14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45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7-3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互联网产品测试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D7839123-D3C1-48C1-AE70-DC6C178922DB}"/>
              </a:ext>
            </a:extLst>
          </p:cNvPr>
          <p:cNvSpPr txBox="1"/>
          <p:nvPr/>
        </p:nvSpPr>
        <p:spPr>
          <a:xfrm>
            <a:off x="3998482" y="1406670"/>
            <a:ext cx="457233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28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互联网产品项目管理与测试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5027" y="664535"/>
            <a:ext cx="7879157" cy="386225"/>
          </a:xfrm>
        </p:spPr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案例</a:t>
            </a:r>
            <a:r>
              <a:rPr lang="en-US" altLang="zh-CN" dirty="0"/>
              <a:t>】</a:t>
            </a:r>
            <a:r>
              <a:rPr lang="zh-CN" altLang="en-US" dirty="0"/>
              <a:t>在线教育</a:t>
            </a:r>
            <a:r>
              <a:rPr lang="en-US" altLang="zh-CN" dirty="0"/>
              <a:t>APP</a:t>
            </a:r>
            <a:r>
              <a:rPr lang="zh-CN" altLang="en-US" dirty="0"/>
              <a:t>测试计划示范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测试规划与管理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ED94A88D-269C-4A51-B48C-FA10DFE811E9}"/>
              </a:ext>
            </a:extLst>
          </p:cNvPr>
          <p:cNvGrpSpPr/>
          <p:nvPr/>
        </p:nvGrpSpPr>
        <p:grpSpPr>
          <a:xfrm>
            <a:off x="522278" y="982842"/>
            <a:ext cx="2202180" cy="915353"/>
            <a:chOff x="762595" y="1315476"/>
            <a:chExt cx="2936240" cy="1220470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6D3BCA85-8CB6-4190-A7E4-10C2ACD59FFA}"/>
                </a:ext>
              </a:extLst>
            </p:cNvPr>
            <p:cNvSpPr/>
            <p:nvPr/>
          </p:nvSpPr>
          <p:spPr>
            <a:xfrm>
              <a:off x="781660" y="1315476"/>
              <a:ext cx="2917190" cy="1220470"/>
            </a:xfrm>
            <a:custGeom>
              <a:avLst/>
              <a:gdLst/>
              <a:ahLst/>
              <a:cxnLst/>
              <a:rect l="l" t="t" r="r" b="b"/>
              <a:pathLst>
                <a:path w="2917190" h="1220470">
                  <a:moveTo>
                    <a:pt x="2810048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9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10048" y="0"/>
                  </a:lnTo>
                  <a:lnTo>
                    <a:pt x="2853251" y="11581"/>
                  </a:lnTo>
                  <a:lnTo>
                    <a:pt x="2888733" y="38814"/>
                  </a:lnTo>
                  <a:lnTo>
                    <a:pt x="2911093" y="77553"/>
                  </a:lnTo>
                  <a:lnTo>
                    <a:pt x="2916927" y="106878"/>
                  </a:lnTo>
                  <a:lnTo>
                    <a:pt x="2916927" y="1113274"/>
                  </a:lnTo>
                  <a:lnTo>
                    <a:pt x="2905345" y="1156477"/>
                  </a:lnTo>
                  <a:lnTo>
                    <a:pt x="2878112" y="1191959"/>
                  </a:lnTo>
                  <a:lnTo>
                    <a:pt x="2839373" y="1214319"/>
                  </a:lnTo>
                  <a:lnTo>
                    <a:pt x="2817487" y="1219419"/>
                  </a:lnTo>
                  <a:lnTo>
                    <a:pt x="2810048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3E2DA566-25CA-40B3-A877-7EA595146B27}"/>
                </a:ext>
              </a:extLst>
            </p:cNvPr>
            <p:cNvSpPr/>
            <p:nvPr/>
          </p:nvSpPr>
          <p:spPr>
            <a:xfrm>
              <a:off x="762595" y="1315476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4" h="1220470">
                  <a:moveTo>
                    <a:pt x="114389" y="1220152"/>
                  </a:moveTo>
                  <a:lnTo>
                    <a:pt x="70614" y="1211444"/>
                  </a:lnTo>
                  <a:lnTo>
                    <a:pt x="33503" y="1186648"/>
                  </a:lnTo>
                  <a:lnTo>
                    <a:pt x="8707" y="1149537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4" y="1149537"/>
                  </a:lnTo>
                  <a:lnTo>
                    <a:pt x="60465" y="1186648"/>
                  </a:lnTo>
                  <a:lnTo>
                    <a:pt x="92285" y="1215254"/>
                  </a:lnTo>
                  <a:lnTo>
                    <a:pt x="106877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ED219CFE-6B7C-4739-8C20-EDA8A4C74A76}"/>
                </a:ext>
              </a:extLst>
            </p:cNvPr>
            <p:cNvSpPr/>
            <p:nvPr/>
          </p:nvSpPr>
          <p:spPr>
            <a:xfrm>
              <a:off x="3126640" y="150612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8">
              <a:extLst>
                <a:ext uri="{FF2B5EF4-FFF2-40B4-BE49-F238E27FC236}">
                  <a16:creationId xmlns:a16="http://schemas.microsoft.com/office/drawing/2014/main" id="{45194674-DD7D-4481-A365-DFDC94EFB0A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0562" y="1563320"/>
              <a:ext cx="142986" cy="266908"/>
            </a:xfrm>
            <a:prstGeom prst="rect">
              <a:avLst/>
            </a:prstGeom>
          </p:spPr>
        </p:pic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E042C3CE-5A6F-42D9-BCC2-1BC350310C9D}"/>
                </a:ext>
              </a:extLst>
            </p:cNvPr>
            <p:cNvSpPr/>
            <p:nvPr/>
          </p:nvSpPr>
          <p:spPr>
            <a:xfrm>
              <a:off x="991373" y="2001812"/>
              <a:ext cx="2517140" cy="343535"/>
            </a:xfrm>
            <a:custGeom>
              <a:avLst/>
              <a:gdLst/>
              <a:ahLst/>
              <a:cxnLst/>
              <a:rect l="l" t="t" r="r" b="b"/>
              <a:pathLst>
                <a:path w="2517140" h="343535">
                  <a:moveTo>
                    <a:pt x="2483490" y="343167"/>
                  </a:moveTo>
                  <a:lnTo>
                    <a:pt x="33073" y="343167"/>
                  </a:lnTo>
                  <a:lnTo>
                    <a:pt x="28209" y="342200"/>
                  </a:lnTo>
                  <a:lnTo>
                    <a:pt x="967" y="314958"/>
                  </a:lnTo>
                  <a:lnTo>
                    <a:pt x="0" y="310094"/>
                  </a:lnTo>
                  <a:lnTo>
                    <a:pt x="0" y="30503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483490" y="0"/>
                  </a:lnTo>
                  <a:lnTo>
                    <a:pt x="2515596" y="28209"/>
                  </a:lnTo>
                  <a:lnTo>
                    <a:pt x="2516564" y="33073"/>
                  </a:lnTo>
                  <a:lnTo>
                    <a:pt x="2516564" y="310094"/>
                  </a:lnTo>
                  <a:lnTo>
                    <a:pt x="2488354" y="342200"/>
                  </a:lnTo>
                  <a:lnTo>
                    <a:pt x="2483490" y="34316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0">
              <a:extLst>
                <a:ext uri="{FF2B5EF4-FFF2-40B4-BE49-F238E27FC236}">
                  <a16:creationId xmlns:a16="http://schemas.microsoft.com/office/drawing/2014/main" id="{D3457CC5-C39A-447D-8C8B-88DE661DF98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633" y="2106669"/>
              <a:ext cx="133454" cy="133454"/>
            </a:xfrm>
            <a:prstGeom prst="rect">
              <a:avLst/>
            </a:prstGeom>
          </p:spPr>
        </p:pic>
      </p:grpSp>
      <p:sp>
        <p:nvSpPr>
          <p:cNvPr id="17" name="object 11">
            <a:extLst>
              <a:ext uri="{FF2B5EF4-FFF2-40B4-BE49-F238E27FC236}">
                <a16:creationId xmlns:a16="http://schemas.microsoft.com/office/drawing/2014/main" id="{DBAD00E6-CE1D-4224-ABE1-B76A9586D734}"/>
              </a:ext>
            </a:extLst>
          </p:cNvPr>
          <p:cNvSpPr txBox="1"/>
          <p:nvPr/>
        </p:nvSpPr>
        <p:spPr>
          <a:xfrm>
            <a:off x="684337" y="1060539"/>
            <a:ext cx="1039178" cy="592343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项目对象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在线教育平台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APP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24790" defTabSz="685800">
              <a:spcBef>
                <a:spcPts val="634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课程 / 视频 / 作业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2">
            <a:extLst>
              <a:ext uri="{FF2B5EF4-FFF2-40B4-BE49-F238E27FC236}">
                <a16:creationId xmlns:a16="http://schemas.microsoft.com/office/drawing/2014/main" id="{9B839E34-4B1E-4510-A4E9-3BA38EE019C3}"/>
              </a:ext>
            </a:extLst>
          </p:cNvPr>
          <p:cNvGrpSpPr/>
          <p:nvPr/>
        </p:nvGrpSpPr>
        <p:grpSpPr>
          <a:xfrm>
            <a:off x="2867259" y="982842"/>
            <a:ext cx="2209324" cy="915353"/>
            <a:chOff x="3889236" y="1315476"/>
            <a:chExt cx="2945765" cy="1220470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6C3CD525-46AB-4F19-A46F-6B18479FD7FF}"/>
                </a:ext>
              </a:extLst>
            </p:cNvPr>
            <p:cNvSpPr/>
            <p:nvPr/>
          </p:nvSpPr>
          <p:spPr>
            <a:xfrm>
              <a:off x="3908300" y="1315476"/>
              <a:ext cx="2926715" cy="1220470"/>
            </a:xfrm>
            <a:custGeom>
              <a:avLst/>
              <a:gdLst/>
              <a:ahLst/>
              <a:cxnLst/>
              <a:rect l="l" t="t" r="r" b="b"/>
              <a:pathLst>
                <a:path w="2926715" h="1220470">
                  <a:moveTo>
                    <a:pt x="2819581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8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19581" y="0"/>
                  </a:lnTo>
                  <a:lnTo>
                    <a:pt x="2862783" y="11581"/>
                  </a:lnTo>
                  <a:lnTo>
                    <a:pt x="2898266" y="38814"/>
                  </a:lnTo>
                  <a:lnTo>
                    <a:pt x="2920626" y="77553"/>
                  </a:lnTo>
                  <a:lnTo>
                    <a:pt x="2926459" y="106878"/>
                  </a:lnTo>
                  <a:lnTo>
                    <a:pt x="2926459" y="1113274"/>
                  </a:lnTo>
                  <a:lnTo>
                    <a:pt x="2914877" y="1156477"/>
                  </a:lnTo>
                  <a:lnTo>
                    <a:pt x="2887644" y="1191959"/>
                  </a:lnTo>
                  <a:lnTo>
                    <a:pt x="2848905" y="1214319"/>
                  </a:lnTo>
                  <a:lnTo>
                    <a:pt x="2827019" y="1219419"/>
                  </a:lnTo>
                  <a:lnTo>
                    <a:pt x="2819581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96465A76-12F1-49B5-9BE1-12CAF7F8A1E9}"/>
                </a:ext>
              </a:extLst>
            </p:cNvPr>
            <p:cNvSpPr/>
            <p:nvPr/>
          </p:nvSpPr>
          <p:spPr>
            <a:xfrm>
              <a:off x="3889236" y="1315476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5" h="1220470">
                  <a:moveTo>
                    <a:pt x="114389" y="1220152"/>
                  </a:moveTo>
                  <a:lnTo>
                    <a:pt x="70614" y="1211444"/>
                  </a:lnTo>
                  <a:lnTo>
                    <a:pt x="33503" y="1186648"/>
                  </a:lnTo>
                  <a:lnTo>
                    <a:pt x="8706" y="1149537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3" y="1149537"/>
                  </a:lnTo>
                  <a:lnTo>
                    <a:pt x="60465" y="1186648"/>
                  </a:lnTo>
                  <a:lnTo>
                    <a:pt x="92285" y="1215254"/>
                  </a:lnTo>
                  <a:lnTo>
                    <a:pt x="106876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B3EFBFE0-F084-4932-B08E-9A4B3A563BA3}"/>
                </a:ext>
              </a:extLst>
            </p:cNvPr>
            <p:cNvSpPr/>
            <p:nvPr/>
          </p:nvSpPr>
          <p:spPr>
            <a:xfrm>
              <a:off x="6262814" y="150612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2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8" y="296567"/>
                  </a:lnTo>
                  <a:lnTo>
                    <a:pt x="11138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4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6">
              <a:extLst>
                <a:ext uri="{FF2B5EF4-FFF2-40B4-BE49-F238E27FC236}">
                  <a16:creationId xmlns:a16="http://schemas.microsoft.com/office/drawing/2014/main" id="{9B93D774-E934-4991-8B90-25992E7E8BB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58139" y="1563320"/>
              <a:ext cx="190648" cy="266908"/>
            </a:xfrm>
            <a:prstGeom prst="rect">
              <a:avLst/>
            </a:prstGeom>
          </p:spPr>
        </p:pic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14E66876-1E15-48A9-9F47-E7A17B421A73}"/>
                </a:ext>
              </a:extLst>
            </p:cNvPr>
            <p:cNvSpPr/>
            <p:nvPr/>
          </p:nvSpPr>
          <p:spPr>
            <a:xfrm>
              <a:off x="4118014" y="2001812"/>
              <a:ext cx="2526665" cy="343535"/>
            </a:xfrm>
            <a:custGeom>
              <a:avLst/>
              <a:gdLst/>
              <a:ahLst/>
              <a:cxnLst/>
              <a:rect l="l" t="t" r="r" b="b"/>
              <a:pathLst>
                <a:path w="2526665" h="343535">
                  <a:moveTo>
                    <a:pt x="2493023" y="343167"/>
                  </a:moveTo>
                  <a:lnTo>
                    <a:pt x="33073" y="343167"/>
                  </a:lnTo>
                  <a:lnTo>
                    <a:pt x="28209" y="342200"/>
                  </a:lnTo>
                  <a:lnTo>
                    <a:pt x="967" y="314958"/>
                  </a:lnTo>
                  <a:lnTo>
                    <a:pt x="0" y="310094"/>
                  </a:lnTo>
                  <a:lnTo>
                    <a:pt x="0" y="30503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493023" y="0"/>
                  </a:lnTo>
                  <a:lnTo>
                    <a:pt x="2525129" y="28209"/>
                  </a:lnTo>
                  <a:lnTo>
                    <a:pt x="2526096" y="33073"/>
                  </a:lnTo>
                  <a:lnTo>
                    <a:pt x="2526096" y="310094"/>
                  </a:lnTo>
                  <a:lnTo>
                    <a:pt x="2497887" y="342200"/>
                  </a:lnTo>
                  <a:lnTo>
                    <a:pt x="2493023" y="34316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8">
              <a:extLst>
                <a:ext uri="{FF2B5EF4-FFF2-40B4-BE49-F238E27FC236}">
                  <a16:creationId xmlns:a16="http://schemas.microsoft.com/office/drawing/2014/main" id="{1E0B1E69-8BA3-4098-9DF1-9BA91E9CBCD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94274" y="2106669"/>
              <a:ext cx="133454" cy="133454"/>
            </a:xfrm>
            <a:prstGeom prst="rect">
              <a:avLst/>
            </a:prstGeom>
          </p:spPr>
        </p:pic>
      </p:grpSp>
      <p:sp>
        <p:nvSpPr>
          <p:cNvPr id="25" name="object 19">
            <a:extLst>
              <a:ext uri="{FF2B5EF4-FFF2-40B4-BE49-F238E27FC236}">
                <a16:creationId xmlns:a16="http://schemas.microsoft.com/office/drawing/2014/main" id="{1D1D2235-0BDF-431D-A447-104EB4D160E2}"/>
              </a:ext>
            </a:extLst>
          </p:cNvPr>
          <p:cNvSpPr txBox="1"/>
          <p:nvPr/>
        </p:nvSpPr>
        <p:spPr>
          <a:xfrm>
            <a:off x="3031664" y="1060539"/>
            <a:ext cx="1302544" cy="592343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测试目标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质量与覆盖率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24790" defTabSz="685800">
              <a:spcBef>
                <a:spcPts val="63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无高危缺陷 / 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100%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覆盖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0">
            <a:extLst>
              <a:ext uri="{FF2B5EF4-FFF2-40B4-BE49-F238E27FC236}">
                <a16:creationId xmlns:a16="http://schemas.microsoft.com/office/drawing/2014/main" id="{92D6422B-8C87-403B-820A-03DF5FFD7C74}"/>
              </a:ext>
            </a:extLst>
          </p:cNvPr>
          <p:cNvGrpSpPr/>
          <p:nvPr/>
        </p:nvGrpSpPr>
        <p:grpSpPr>
          <a:xfrm>
            <a:off x="522043" y="2069306"/>
            <a:ext cx="4554855" cy="3074194"/>
            <a:chOff x="762281" y="2764094"/>
            <a:chExt cx="6073140" cy="4098925"/>
          </a:xfrm>
        </p:grpSpPr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555A7440-E148-4860-B4E0-C2AAD3A469AD}"/>
                </a:ext>
              </a:extLst>
            </p:cNvPr>
            <p:cNvSpPr/>
            <p:nvPr/>
          </p:nvSpPr>
          <p:spPr>
            <a:xfrm>
              <a:off x="767361" y="2769174"/>
              <a:ext cx="6062980" cy="4088765"/>
            </a:xfrm>
            <a:custGeom>
              <a:avLst/>
              <a:gdLst/>
              <a:ahLst/>
              <a:cxnLst/>
              <a:rect l="l" t="t" r="r" b="b"/>
              <a:pathLst>
                <a:path w="6062980" h="4088765">
                  <a:moveTo>
                    <a:pt x="6062633" y="4088676"/>
                  </a:moveTo>
                  <a:lnTo>
                    <a:pt x="0" y="4088676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5960207" y="0"/>
                  </a:lnTo>
                  <a:lnTo>
                    <a:pt x="6001610" y="11099"/>
                  </a:lnTo>
                  <a:lnTo>
                    <a:pt x="6035614" y="37197"/>
                  </a:lnTo>
                  <a:lnTo>
                    <a:pt x="6057042" y="74322"/>
                  </a:lnTo>
                  <a:lnTo>
                    <a:pt x="6062633" y="40886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A8ADB47A-D598-4687-BAE3-399081084A6B}"/>
                </a:ext>
              </a:extLst>
            </p:cNvPr>
            <p:cNvSpPr/>
            <p:nvPr/>
          </p:nvSpPr>
          <p:spPr>
            <a:xfrm>
              <a:off x="767361" y="2769174"/>
              <a:ext cx="6062980" cy="4088765"/>
            </a:xfrm>
            <a:custGeom>
              <a:avLst/>
              <a:gdLst/>
              <a:ahLst/>
              <a:cxnLst/>
              <a:rect l="l" t="t" r="r" b="b"/>
              <a:pathLst>
                <a:path w="6062980" h="4088765">
                  <a:moveTo>
                    <a:pt x="0" y="4088676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9"/>
                  </a:lnTo>
                  <a:lnTo>
                    <a:pt x="67672" y="8344"/>
                  </a:lnTo>
                  <a:lnTo>
                    <a:pt x="74322" y="5590"/>
                  </a:lnTo>
                  <a:lnTo>
                    <a:pt x="81177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953010" y="0"/>
                  </a:lnTo>
                  <a:lnTo>
                    <a:pt x="5960207" y="0"/>
                  </a:lnTo>
                  <a:lnTo>
                    <a:pt x="5967336" y="702"/>
                  </a:lnTo>
                  <a:lnTo>
                    <a:pt x="5974395" y="2106"/>
                  </a:lnTo>
                  <a:lnTo>
                    <a:pt x="5981454" y="3510"/>
                  </a:lnTo>
                  <a:lnTo>
                    <a:pt x="5988309" y="5590"/>
                  </a:lnTo>
                  <a:lnTo>
                    <a:pt x="5994960" y="8344"/>
                  </a:lnTo>
                  <a:lnTo>
                    <a:pt x="6001610" y="11099"/>
                  </a:lnTo>
                  <a:lnTo>
                    <a:pt x="6007927" y="14475"/>
                  </a:lnTo>
                  <a:lnTo>
                    <a:pt x="6013912" y="18474"/>
                  </a:lnTo>
                  <a:lnTo>
                    <a:pt x="6019897" y="22473"/>
                  </a:lnTo>
                  <a:lnTo>
                    <a:pt x="6048156" y="54704"/>
                  </a:lnTo>
                  <a:lnTo>
                    <a:pt x="6061930" y="95296"/>
                  </a:lnTo>
                  <a:lnTo>
                    <a:pt x="6062633" y="109623"/>
                  </a:lnTo>
                  <a:lnTo>
                    <a:pt x="6062633" y="4088676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3">
              <a:extLst>
                <a:ext uri="{FF2B5EF4-FFF2-40B4-BE49-F238E27FC236}">
                  <a16:creationId xmlns:a16="http://schemas.microsoft.com/office/drawing/2014/main" id="{EF146E6A-3807-4E15-AC89-8DC0E1D124A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0906" y="3050381"/>
              <a:ext cx="152519" cy="171583"/>
            </a:xfrm>
            <a:prstGeom prst="rect">
              <a:avLst/>
            </a:prstGeom>
          </p:spPr>
        </p:pic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BB13E17B-A084-425D-8E5C-79EFADE76FFE}"/>
                </a:ext>
              </a:extLst>
            </p:cNvPr>
            <p:cNvSpPr/>
            <p:nvPr/>
          </p:nvSpPr>
          <p:spPr>
            <a:xfrm>
              <a:off x="1067633" y="3536535"/>
              <a:ext cx="19685" cy="3145790"/>
            </a:xfrm>
            <a:custGeom>
              <a:avLst/>
              <a:gdLst/>
              <a:ahLst/>
              <a:cxnLst/>
              <a:rect l="l" t="t" r="r" b="b"/>
              <a:pathLst>
                <a:path w="19684" h="3145790">
                  <a:moveTo>
                    <a:pt x="19064" y="3145705"/>
                  </a:moveTo>
                  <a:lnTo>
                    <a:pt x="0" y="3145705"/>
                  </a:lnTo>
                  <a:lnTo>
                    <a:pt x="0" y="0"/>
                  </a:lnTo>
                  <a:lnTo>
                    <a:pt x="19064" y="0"/>
                  </a:lnTo>
                  <a:lnTo>
                    <a:pt x="19064" y="3145705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4D41B85A-7053-4DDB-8774-9E1583BDBD90}"/>
                </a:ext>
              </a:extLst>
            </p:cNvPr>
            <p:cNvSpPr/>
            <p:nvPr/>
          </p:nvSpPr>
          <p:spPr>
            <a:xfrm>
              <a:off x="1458463" y="3460276"/>
              <a:ext cx="5138420" cy="648335"/>
            </a:xfrm>
            <a:custGeom>
              <a:avLst/>
              <a:gdLst/>
              <a:ahLst/>
              <a:cxnLst/>
              <a:rect l="l" t="t" r="r" b="b"/>
              <a:pathLst>
                <a:path w="5138420" h="648335">
                  <a:moveTo>
                    <a:pt x="5066733" y="648205"/>
                  </a:moveTo>
                  <a:lnTo>
                    <a:pt x="71252" y="648205"/>
                  </a:lnTo>
                  <a:lnTo>
                    <a:pt x="66293" y="647717"/>
                  </a:lnTo>
                  <a:lnTo>
                    <a:pt x="29728" y="632571"/>
                  </a:lnTo>
                  <a:lnTo>
                    <a:pt x="3888" y="596503"/>
                  </a:lnTo>
                  <a:lnTo>
                    <a:pt x="0" y="576953"/>
                  </a:lnTo>
                  <a:lnTo>
                    <a:pt x="0" y="571946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066733" y="0"/>
                  </a:lnTo>
                  <a:lnTo>
                    <a:pt x="5108256" y="15633"/>
                  </a:lnTo>
                  <a:lnTo>
                    <a:pt x="5134096" y="51702"/>
                  </a:lnTo>
                  <a:lnTo>
                    <a:pt x="5137985" y="71252"/>
                  </a:lnTo>
                  <a:lnTo>
                    <a:pt x="5137985" y="576953"/>
                  </a:lnTo>
                  <a:lnTo>
                    <a:pt x="5122352" y="618477"/>
                  </a:lnTo>
                  <a:lnTo>
                    <a:pt x="5086282" y="644317"/>
                  </a:lnTo>
                  <a:lnTo>
                    <a:pt x="5071692" y="647717"/>
                  </a:lnTo>
                  <a:lnTo>
                    <a:pt x="5066733" y="64820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26">
            <a:extLst>
              <a:ext uri="{FF2B5EF4-FFF2-40B4-BE49-F238E27FC236}">
                <a16:creationId xmlns:a16="http://schemas.microsoft.com/office/drawing/2014/main" id="{70A972FE-E785-494A-A819-DB2505269934}"/>
              </a:ext>
            </a:extLst>
          </p:cNvPr>
          <p:cNvSpPr txBox="1"/>
          <p:nvPr/>
        </p:nvSpPr>
        <p:spPr>
          <a:xfrm>
            <a:off x="861283" y="2260197"/>
            <a:ext cx="1079183" cy="6061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测试周期与里程碑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68605" defTabSz="685800"/>
            <a:r>
              <a:rPr sz="713" b="1" kern="0" dirty="0">
                <a:solidFill>
                  <a:srgbClr val="4237CA"/>
                </a:solidFill>
                <a:latin typeface="微软雅黑"/>
                <a:cs typeface="微软雅黑"/>
              </a:rPr>
              <a:t>开发周期 </a:t>
            </a:r>
            <a:r>
              <a:rPr sz="713" b="1" kern="0" spc="-8" dirty="0">
                <a:solidFill>
                  <a:srgbClr val="4237CA"/>
                </a:solidFill>
                <a:latin typeface="微软雅黑"/>
                <a:cs typeface="微软雅黑"/>
              </a:rPr>
              <a:t>(4</a:t>
            </a:r>
            <a:r>
              <a:rPr sz="713" b="1" kern="0" spc="-26" dirty="0">
                <a:solidFill>
                  <a:srgbClr val="4237CA"/>
                </a:solidFill>
                <a:latin typeface="微软雅黑"/>
                <a:cs typeface="微软雅黑"/>
              </a:rPr>
              <a:t>周)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68605" defTabSz="685800">
              <a:spcBef>
                <a:spcPts val="296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整体项目开发迭代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27">
            <a:extLst>
              <a:ext uri="{FF2B5EF4-FFF2-40B4-BE49-F238E27FC236}">
                <a16:creationId xmlns:a16="http://schemas.microsoft.com/office/drawing/2014/main" id="{A9E2CBCB-EA52-4C95-B048-0EF40E7D43F6}"/>
              </a:ext>
            </a:extLst>
          </p:cNvPr>
          <p:cNvGrpSpPr/>
          <p:nvPr/>
        </p:nvGrpSpPr>
        <p:grpSpPr>
          <a:xfrm>
            <a:off x="1044179" y="2777324"/>
            <a:ext cx="3853815" cy="958215"/>
            <a:chOff x="1458463" y="3708119"/>
            <a:chExt cx="5138420" cy="1277620"/>
          </a:xfrm>
        </p:grpSpPr>
        <p:pic>
          <p:nvPicPr>
            <p:cNvPr id="34" name="object 28">
              <a:extLst>
                <a:ext uri="{FF2B5EF4-FFF2-40B4-BE49-F238E27FC236}">
                  <a16:creationId xmlns:a16="http://schemas.microsoft.com/office/drawing/2014/main" id="{1007480C-1700-4B62-A1D5-116B254C643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91411" y="3708119"/>
              <a:ext cx="190648" cy="152519"/>
            </a:xfrm>
            <a:prstGeom prst="rect">
              <a:avLst/>
            </a:prstGeom>
          </p:spPr>
        </p:pic>
        <p:sp>
          <p:nvSpPr>
            <p:cNvPr id="35" name="object 29">
              <a:extLst>
                <a:ext uri="{FF2B5EF4-FFF2-40B4-BE49-F238E27FC236}">
                  <a16:creationId xmlns:a16="http://schemas.microsoft.com/office/drawing/2014/main" id="{28553588-2D2D-4707-8283-A581C03CEF08}"/>
                </a:ext>
              </a:extLst>
            </p:cNvPr>
            <p:cNvSpPr/>
            <p:nvPr/>
          </p:nvSpPr>
          <p:spPr>
            <a:xfrm>
              <a:off x="1458463" y="4337260"/>
              <a:ext cx="5138420" cy="648335"/>
            </a:xfrm>
            <a:custGeom>
              <a:avLst/>
              <a:gdLst/>
              <a:ahLst/>
              <a:cxnLst/>
              <a:rect l="l" t="t" r="r" b="b"/>
              <a:pathLst>
                <a:path w="5138420" h="648335">
                  <a:moveTo>
                    <a:pt x="5066733" y="648205"/>
                  </a:moveTo>
                  <a:lnTo>
                    <a:pt x="71252" y="648205"/>
                  </a:lnTo>
                  <a:lnTo>
                    <a:pt x="66293" y="647717"/>
                  </a:lnTo>
                  <a:lnTo>
                    <a:pt x="29728" y="632571"/>
                  </a:lnTo>
                  <a:lnTo>
                    <a:pt x="3888" y="596503"/>
                  </a:lnTo>
                  <a:lnTo>
                    <a:pt x="0" y="576953"/>
                  </a:lnTo>
                  <a:lnTo>
                    <a:pt x="0" y="571946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066733" y="0"/>
                  </a:lnTo>
                  <a:lnTo>
                    <a:pt x="5108256" y="15633"/>
                  </a:lnTo>
                  <a:lnTo>
                    <a:pt x="5134096" y="51702"/>
                  </a:lnTo>
                  <a:lnTo>
                    <a:pt x="5137985" y="71252"/>
                  </a:lnTo>
                  <a:lnTo>
                    <a:pt x="5137985" y="576953"/>
                  </a:lnTo>
                  <a:lnTo>
                    <a:pt x="5122352" y="618477"/>
                  </a:lnTo>
                  <a:lnTo>
                    <a:pt x="5086282" y="644316"/>
                  </a:lnTo>
                  <a:lnTo>
                    <a:pt x="5071692" y="647717"/>
                  </a:lnTo>
                  <a:lnTo>
                    <a:pt x="5066733" y="64820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6" name="object 30">
            <a:extLst>
              <a:ext uri="{FF2B5EF4-FFF2-40B4-BE49-F238E27FC236}">
                <a16:creationId xmlns:a16="http://schemas.microsoft.com/office/drawing/2014/main" id="{97703C06-EEA3-4E6D-8645-C51C4B5FBCD3}"/>
              </a:ext>
            </a:extLst>
          </p:cNvPr>
          <p:cNvSpPr txBox="1"/>
          <p:nvPr/>
        </p:nvSpPr>
        <p:spPr>
          <a:xfrm>
            <a:off x="1120446" y="3295421"/>
            <a:ext cx="1120140" cy="305020"/>
          </a:xfrm>
          <a:prstGeom prst="rect">
            <a:avLst/>
          </a:prstGeom>
        </p:spPr>
        <p:txBody>
          <a:bodyPr vert="horz" wrap="square" lIns="0" tIns="46673" rIns="0" bIns="0" rtlCol="0">
            <a:spAutoFit/>
          </a:bodyPr>
          <a:lstStyle/>
          <a:p>
            <a:pPr marL="9525" defTabSz="685800">
              <a:spcBef>
                <a:spcPts val="368"/>
              </a:spcBef>
            </a:pPr>
            <a:r>
              <a:rPr sz="713" b="1" kern="0" spc="-15" dirty="0">
                <a:solidFill>
                  <a:srgbClr val="1C4ED8"/>
                </a:solidFill>
                <a:latin typeface="微软雅黑"/>
                <a:cs typeface="微软雅黑"/>
              </a:rPr>
              <a:t>第</a:t>
            </a:r>
            <a:r>
              <a:rPr sz="713" b="1" kern="0" spc="-8" dirty="0">
                <a:solidFill>
                  <a:srgbClr val="1C4ED8"/>
                </a:solidFill>
                <a:latin typeface="微软雅黑"/>
                <a:cs typeface="微软雅黑"/>
              </a:rPr>
              <a:t>3</a:t>
            </a:r>
            <a:r>
              <a:rPr sz="713" b="1" kern="0" spc="-19" dirty="0">
                <a:solidFill>
                  <a:srgbClr val="1C4ED8"/>
                </a:solidFill>
                <a:latin typeface="微软雅黑"/>
                <a:cs typeface="微软雅黑"/>
              </a:rPr>
              <a:t>周：功能测试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93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功能接口测试，逻辑验证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1">
            <a:extLst>
              <a:ext uri="{FF2B5EF4-FFF2-40B4-BE49-F238E27FC236}">
                <a16:creationId xmlns:a16="http://schemas.microsoft.com/office/drawing/2014/main" id="{B38DEC5C-70D0-4F8B-BCB8-B20507D0E4E7}"/>
              </a:ext>
            </a:extLst>
          </p:cNvPr>
          <p:cNvGrpSpPr/>
          <p:nvPr/>
        </p:nvGrpSpPr>
        <p:grpSpPr>
          <a:xfrm>
            <a:off x="1044179" y="3435063"/>
            <a:ext cx="3853815" cy="958215"/>
            <a:chOff x="1458463" y="4585104"/>
            <a:chExt cx="5138420" cy="1277620"/>
          </a:xfrm>
        </p:grpSpPr>
        <p:pic>
          <p:nvPicPr>
            <p:cNvPr id="38" name="object 32">
              <a:extLst>
                <a:ext uri="{FF2B5EF4-FFF2-40B4-BE49-F238E27FC236}">
                  <a16:creationId xmlns:a16="http://schemas.microsoft.com/office/drawing/2014/main" id="{3CF9279F-FEDB-4A8A-926F-E651184A082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29541" y="4585104"/>
              <a:ext cx="152519" cy="152519"/>
            </a:xfrm>
            <a:prstGeom prst="rect">
              <a:avLst/>
            </a:prstGeom>
          </p:spPr>
        </p:pic>
        <p:sp>
          <p:nvSpPr>
            <p:cNvPr id="39" name="object 33">
              <a:extLst>
                <a:ext uri="{FF2B5EF4-FFF2-40B4-BE49-F238E27FC236}">
                  <a16:creationId xmlns:a16="http://schemas.microsoft.com/office/drawing/2014/main" id="{21FBEC50-F1C0-44C4-BABC-3D96EA2BD6F0}"/>
                </a:ext>
              </a:extLst>
            </p:cNvPr>
            <p:cNvSpPr/>
            <p:nvPr/>
          </p:nvSpPr>
          <p:spPr>
            <a:xfrm>
              <a:off x="1458463" y="5214245"/>
              <a:ext cx="5138420" cy="648335"/>
            </a:xfrm>
            <a:custGeom>
              <a:avLst/>
              <a:gdLst/>
              <a:ahLst/>
              <a:cxnLst/>
              <a:rect l="l" t="t" r="r" b="b"/>
              <a:pathLst>
                <a:path w="5138420" h="648335">
                  <a:moveTo>
                    <a:pt x="5066733" y="648205"/>
                  </a:moveTo>
                  <a:lnTo>
                    <a:pt x="71252" y="648205"/>
                  </a:lnTo>
                  <a:lnTo>
                    <a:pt x="66293" y="647717"/>
                  </a:lnTo>
                  <a:lnTo>
                    <a:pt x="29728" y="632571"/>
                  </a:lnTo>
                  <a:lnTo>
                    <a:pt x="3888" y="596503"/>
                  </a:lnTo>
                  <a:lnTo>
                    <a:pt x="0" y="576953"/>
                  </a:lnTo>
                  <a:lnTo>
                    <a:pt x="0" y="571946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066733" y="0"/>
                  </a:lnTo>
                  <a:lnTo>
                    <a:pt x="5108256" y="15633"/>
                  </a:lnTo>
                  <a:lnTo>
                    <a:pt x="5134096" y="51702"/>
                  </a:lnTo>
                  <a:lnTo>
                    <a:pt x="5137985" y="71252"/>
                  </a:lnTo>
                  <a:lnTo>
                    <a:pt x="5137985" y="576953"/>
                  </a:lnTo>
                  <a:lnTo>
                    <a:pt x="5122352" y="618477"/>
                  </a:lnTo>
                  <a:lnTo>
                    <a:pt x="5086282" y="644316"/>
                  </a:lnTo>
                  <a:lnTo>
                    <a:pt x="5071692" y="647717"/>
                  </a:lnTo>
                  <a:lnTo>
                    <a:pt x="5066733" y="64820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0" name="object 34">
            <a:extLst>
              <a:ext uri="{FF2B5EF4-FFF2-40B4-BE49-F238E27FC236}">
                <a16:creationId xmlns:a16="http://schemas.microsoft.com/office/drawing/2014/main" id="{1F0B9D86-C20D-42E6-BBFE-C7E141792DBC}"/>
              </a:ext>
            </a:extLst>
          </p:cNvPr>
          <p:cNvSpPr txBox="1"/>
          <p:nvPr/>
        </p:nvSpPr>
        <p:spPr>
          <a:xfrm>
            <a:off x="1120446" y="3953159"/>
            <a:ext cx="1120140" cy="305020"/>
          </a:xfrm>
          <a:prstGeom prst="rect">
            <a:avLst/>
          </a:prstGeom>
        </p:spPr>
        <p:txBody>
          <a:bodyPr vert="horz" wrap="square" lIns="0" tIns="46673" rIns="0" bIns="0" rtlCol="0">
            <a:spAutoFit/>
          </a:bodyPr>
          <a:lstStyle/>
          <a:p>
            <a:pPr marL="9525" defTabSz="685800">
              <a:spcBef>
                <a:spcPts val="368"/>
              </a:spcBef>
            </a:pPr>
            <a:r>
              <a:rPr sz="713" b="1" kern="0" dirty="0">
                <a:solidFill>
                  <a:srgbClr val="0E756E"/>
                </a:solidFill>
                <a:latin typeface="微软雅黑"/>
                <a:cs typeface="微软雅黑"/>
              </a:rPr>
              <a:t>第4</a:t>
            </a:r>
            <a:r>
              <a:rPr sz="713" b="1" kern="0" spc="-8" dirty="0">
                <a:solidFill>
                  <a:srgbClr val="0E756E"/>
                </a:solidFill>
                <a:latin typeface="微软雅黑"/>
                <a:cs typeface="微软雅黑"/>
              </a:rPr>
              <a:t>周：</a:t>
            </a:r>
            <a:r>
              <a:rPr sz="713" b="1" kern="0" spc="-15" dirty="0">
                <a:solidFill>
                  <a:srgbClr val="0E756E"/>
                </a:solidFill>
                <a:latin typeface="微软雅黑"/>
                <a:cs typeface="微软雅黑"/>
              </a:rPr>
              <a:t>UAT</a:t>
            </a:r>
            <a:r>
              <a:rPr sz="713" b="1" kern="0" spc="-19" dirty="0">
                <a:solidFill>
                  <a:srgbClr val="0E756E"/>
                </a:solidFill>
                <a:latin typeface="微软雅黑"/>
                <a:cs typeface="微软雅黑"/>
              </a:rPr>
              <a:t> </a:t>
            </a:r>
            <a:r>
              <a:rPr sz="713" b="1" kern="0" dirty="0">
                <a:solidFill>
                  <a:srgbClr val="0E756E"/>
                </a:solidFill>
                <a:latin typeface="微软雅黑"/>
                <a:cs typeface="微软雅黑"/>
              </a:rPr>
              <a:t>&amp;</a:t>
            </a:r>
            <a:r>
              <a:rPr sz="713" b="1" kern="0" spc="-19" dirty="0">
                <a:solidFill>
                  <a:srgbClr val="0E756E"/>
                </a:solidFill>
                <a:latin typeface="微软雅黑"/>
                <a:cs typeface="微软雅黑"/>
              </a:rPr>
              <a:t> 回归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93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用户验收测试，性能测试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5">
            <a:extLst>
              <a:ext uri="{FF2B5EF4-FFF2-40B4-BE49-F238E27FC236}">
                <a16:creationId xmlns:a16="http://schemas.microsoft.com/office/drawing/2014/main" id="{D97218ED-0D79-430E-9A66-55DCC14416E2}"/>
              </a:ext>
            </a:extLst>
          </p:cNvPr>
          <p:cNvGrpSpPr/>
          <p:nvPr/>
        </p:nvGrpSpPr>
        <p:grpSpPr>
          <a:xfrm>
            <a:off x="1043944" y="4092802"/>
            <a:ext cx="3854291" cy="972979"/>
            <a:chOff x="1458149" y="5462089"/>
            <a:chExt cx="5139055" cy="1297305"/>
          </a:xfrm>
        </p:grpSpPr>
        <p:pic>
          <p:nvPicPr>
            <p:cNvPr id="42" name="object 36">
              <a:extLst>
                <a:ext uri="{FF2B5EF4-FFF2-40B4-BE49-F238E27FC236}">
                  <a16:creationId xmlns:a16="http://schemas.microsoft.com/office/drawing/2014/main" id="{8B670250-33B8-40B7-A284-6F25AD2F484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91411" y="5462089"/>
              <a:ext cx="190648" cy="152519"/>
            </a:xfrm>
            <a:prstGeom prst="rect">
              <a:avLst/>
            </a:prstGeom>
          </p:spPr>
        </p:pic>
        <p:sp>
          <p:nvSpPr>
            <p:cNvPr id="43" name="object 37">
              <a:extLst>
                <a:ext uri="{FF2B5EF4-FFF2-40B4-BE49-F238E27FC236}">
                  <a16:creationId xmlns:a16="http://schemas.microsoft.com/office/drawing/2014/main" id="{CC6F9C28-1252-46CF-9176-CE36052DEABB}"/>
                </a:ext>
              </a:extLst>
            </p:cNvPr>
            <p:cNvSpPr/>
            <p:nvPr/>
          </p:nvSpPr>
          <p:spPr>
            <a:xfrm>
              <a:off x="1463229" y="6095996"/>
              <a:ext cx="5128895" cy="657860"/>
            </a:xfrm>
            <a:custGeom>
              <a:avLst/>
              <a:gdLst/>
              <a:ahLst/>
              <a:cxnLst/>
              <a:rect l="l" t="t" r="r" b="b"/>
              <a:pathLst>
                <a:path w="5128895" h="657859">
                  <a:moveTo>
                    <a:pt x="5061654" y="657738"/>
                  </a:moveTo>
                  <a:lnTo>
                    <a:pt x="66798" y="657738"/>
                  </a:lnTo>
                  <a:lnTo>
                    <a:pt x="62149" y="657280"/>
                  </a:lnTo>
                  <a:lnTo>
                    <a:pt x="24259" y="640117"/>
                  </a:lnTo>
                  <a:lnTo>
                    <a:pt x="2289" y="604796"/>
                  </a:lnTo>
                  <a:lnTo>
                    <a:pt x="0" y="590939"/>
                  </a:lnTo>
                  <a:lnTo>
                    <a:pt x="0" y="586245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061654" y="0"/>
                  </a:lnTo>
                  <a:lnTo>
                    <a:pt x="5100581" y="14656"/>
                  </a:lnTo>
                  <a:lnTo>
                    <a:pt x="5124807" y="48470"/>
                  </a:lnTo>
                  <a:lnTo>
                    <a:pt x="5128453" y="66798"/>
                  </a:lnTo>
                  <a:lnTo>
                    <a:pt x="5128453" y="590939"/>
                  </a:lnTo>
                  <a:lnTo>
                    <a:pt x="5113796" y="629867"/>
                  </a:lnTo>
                  <a:lnTo>
                    <a:pt x="5079981" y="654091"/>
                  </a:lnTo>
                  <a:lnTo>
                    <a:pt x="5066303" y="657280"/>
                  </a:lnTo>
                  <a:lnTo>
                    <a:pt x="5061654" y="657738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38">
              <a:extLst>
                <a:ext uri="{FF2B5EF4-FFF2-40B4-BE49-F238E27FC236}">
                  <a16:creationId xmlns:a16="http://schemas.microsoft.com/office/drawing/2014/main" id="{A3A3DA86-3A47-4939-937E-C8CEF6E9984A}"/>
                </a:ext>
              </a:extLst>
            </p:cNvPr>
            <p:cNvSpPr/>
            <p:nvPr/>
          </p:nvSpPr>
          <p:spPr>
            <a:xfrm>
              <a:off x="1463229" y="6095996"/>
              <a:ext cx="5128895" cy="657860"/>
            </a:xfrm>
            <a:custGeom>
              <a:avLst/>
              <a:gdLst/>
              <a:ahLst/>
              <a:cxnLst/>
              <a:rect l="l" t="t" r="r" b="b"/>
              <a:pathLst>
                <a:path w="5128895" h="657859">
                  <a:moveTo>
                    <a:pt x="0" y="586245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8"/>
                  </a:lnTo>
                  <a:lnTo>
                    <a:pt x="20939" y="20939"/>
                  </a:lnTo>
                  <a:lnTo>
                    <a:pt x="24259" y="1761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056960" y="0"/>
                  </a:lnTo>
                  <a:lnTo>
                    <a:pt x="5061654" y="0"/>
                  </a:lnTo>
                  <a:lnTo>
                    <a:pt x="5066303" y="457"/>
                  </a:lnTo>
                  <a:lnTo>
                    <a:pt x="5070907" y="1373"/>
                  </a:lnTo>
                  <a:lnTo>
                    <a:pt x="5075511" y="2289"/>
                  </a:lnTo>
                  <a:lnTo>
                    <a:pt x="5107513" y="20939"/>
                  </a:lnTo>
                  <a:lnTo>
                    <a:pt x="5110832" y="24258"/>
                  </a:lnTo>
                  <a:lnTo>
                    <a:pt x="5113796" y="27870"/>
                  </a:lnTo>
                  <a:lnTo>
                    <a:pt x="5116403" y="31773"/>
                  </a:lnTo>
                  <a:lnTo>
                    <a:pt x="5119012" y="35676"/>
                  </a:lnTo>
                  <a:lnTo>
                    <a:pt x="5121214" y="39796"/>
                  </a:lnTo>
                  <a:lnTo>
                    <a:pt x="5123010" y="44133"/>
                  </a:lnTo>
                  <a:lnTo>
                    <a:pt x="5124807" y="48470"/>
                  </a:lnTo>
                  <a:lnTo>
                    <a:pt x="5126163" y="52941"/>
                  </a:lnTo>
                  <a:lnTo>
                    <a:pt x="5127079" y="57545"/>
                  </a:lnTo>
                  <a:lnTo>
                    <a:pt x="5127995" y="62149"/>
                  </a:lnTo>
                  <a:lnTo>
                    <a:pt x="5128453" y="66798"/>
                  </a:lnTo>
                  <a:lnTo>
                    <a:pt x="5128453" y="71493"/>
                  </a:lnTo>
                  <a:lnTo>
                    <a:pt x="5128453" y="586245"/>
                  </a:lnTo>
                  <a:lnTo>
                    <a:pt x="5128453" y="590939"/>
                  </a:lnTo>
                  <a:lnTo>
                    <a:pt x="5127995" y="595588"/>
                  </a:lnTo>
                  <a:lnTo>
                    <a:pt x="5127079" y="600192"/>
                  </a:lnTo>
                  <a:lnTo>
                    <a:pt x="5126163" y="604796"/>
                  </a:lnTo>
                  <a:lnTo>
                    <a:pt x="5124807" y="609266"/>
                  </a:lnTo>
                  <a:lnTo>
                    <a:pt x="5123010" y="613603"/>
                  </a:lnTo>
                  <a:lnTo>
                    <a:pt x="5121214" y="617940"/>
                  </a:lnTo>
                  <a:lnTo>
                    <a:pt x="5119012" y="622060"/>
                  </a:lnTo>
                  <a:lnTo>
                    <a:pt x="5116403" y="625963"/>
                  </a:lnTo>
                  <a:lnTo>
                    <a:pt x="5113796" y="629867"/>
                  </a:lnTo>
                  <a:lnTo>
                    <a:pt x="5079981" y="654091"/>
                  </a:lnTo>
                  <a:lnTo>
                    <a:pt x="5070907" y="656364"/>
                  </a:lnTo>
                  <a:lnTo>
                    <a:pt x="5066303" y="657280"/>
                  </a:lnTo>
                  <a:lnTo>
                    <a:pt x="5061654" y="657738"/>
                  </a:lnTo>
                  <a:lnTo>
                    <a:pt x="5056960" y="657738"/>
                  </a:lnTo>
                  <a:lnTo>
                    <a:pt x="71493" y="657738"/>
                  </a:lnTo>
                  <a:lnTo>
                    <a:pt x="66798" y="657738"/>
                  </a:lnTo>
                  <a:lnTo>
                    <a:pt x="62149" y="657280"/>
                  </a:lnTo>
                  <a:lnTo>
                    <a:pt x="57545" y="656364"/>
                  </a:lnTo>
                  <a:lnTo>
                    <a:pt x="52941" y="655448"/>
                  </a:lnTo>
                  <a:lnTo>
                    <a:pt x="17620" y="633478"/>
                  </a:lnTo>
                  <a:lnTo>
                    <a:pt x="1373" y="600192"/>
                  </a:lnTo>
                  <a:lnTo>
                    <a:pt x="457" y="595588"/>
                  </a:lnTo>
                  <a:lnTo>
                    <a:pt x="0" y="590939"/>
                  </a:lnTo>
                  <a:lnTo>
                    <a:pt x="0" y="586245"/>
                  </a:lnTo>
                  <a:close/>
                </a:path>
              </a:pathLst>
            </a:custGeom>
            <a:ln w="9532">
              <a:solidFill>
                <a:srgbClr val="FEE2E2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object 39">
            <a:extLst>
              <a:ext uri="{FF2B5EF4-FFF2-40B4-BE49-F238E27FC236}">
                <a16:creationId xmlns:a16="http://schemas.microsoft.com/office/drawing/2014/main" id="{B6A9EA53-D246-41DB-A4A1-B2524BD53E16}"/>
              </a:ext>
            </a:extLst>
          </p:cNvPr>
          <p:cNvSpPr txBox="1"/>
          <p:nvPr/>
        </p:nvSpPr>
        <p:spPr>
          <a:xfrm>
            <a:off x="1127596" y="4618047"/>
            <a:ext cx="920115" cy="305020"/>
          </a:xfrm>
          <a:prstGeom prst="rect">
            <a:avLst/>
          </a:prstGeom>
        </p:spPr>
        <p:txBody>
          <a:bodyPr vert="horz" wrap="square" lIns="0" tIns="46673" rIns="0" bIns="0" rtlCol="0">
            <a:spAutoFit/>
          </a:bodyPr>
          <a:lstStyle/>
          <a:p>
            <a:pPr marL="9525" defTabSz="685800">
              <a:spcBef>
                <a:spcPts val="368"/>
              </a:spcBef>
            </a:pPr>
            <a:r>
              <a:rPr sz="713" b="1" kern="0" spc="-15" dirty="0">
                <a:solidFill>
                  <a:srgbClr val="DB2525"/>
                </a:solidFill>
                <a:latin typeface="微软雅黑"/>
                <a:cs typeface="微软雅黑"/>
              </a:rPr>
              <a:t>上线前</a:t>
            </a:r>
            <a:r>
              <a:rPr sz="713" b="1" kern="0" spc="-8" dirty="0">
                <a:solidFill>
                  <a:srgbClr val="DB2525"/>
                </a:solidFill>
                <a:latin typeface="微软雅黑"/>
                <a:cs typeface="微软雅黑"/>
              </a:rPr>
              <a:t>1</a:t>
            </a:r>
            <a:r>
              <a:rPr sz="713" b="1" kern="0" spc="-23" dirty="0">
                <a:solidFill>
                  <a:srgbClr val="DB2525"/>
                </a:solidFill>
                <a:latin typeface="微软雅黑"/>
                <a:cs typeface="微软雅黑"/>
              </a:rPr>
              <a:t>天：预上线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93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冒烟测试，准备发布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40">
            <a:extLst>
              <a:ext uri="{FF2B5EF4-FFF2-40B4-BE49-F238E27FC236}">
                <a16:creationId xmlns:a16="http://schemas.microsoft.com/office/drawing/2014/main" id="{B6E49C16-A1DB-46D3-A3DC-DCC912C8413B}"/>
              </a:ext>
            </a:extLst>
          </p:cNvPr>
          <p:cNvGrpSpPr/>
          <p:nvPr/>
        </p:nvGrpSpPr>
        <p:grpSpPr>
          <a:xfrm>
            <a:off x="815401" y="2634338"/>
            <a:ext cx="3989546" cy="2237899"/>
            <a:chOff x="1153425" y="3517470"/>
            <a:chExt cx="5319395" cy="2983865"/>
          </a:xfrm>
        </p:grpSpPr>
        <p:pic>
          <p:nvPicPr>
            <p:cNvPr id="47" name="object 41">
              <a:extLst>
                <a:ext uri="{FF2B5EF4-FFF2-40B4-BE49-F238E27FC236}">
                  <a16:creationId xmlns:a16="http://schemas.microsoft.com/office/drawing/2014/main" id="{7F595D57-8D7F-4E67-B795-5FBE3C01B86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20009" y="6348606"/>
              <a:ext cx="152519" cy="152519"/>
            </a:xfrm>
            <a:prstGeom prst="rect">
              <a:avLst/>
            </a:prstGeom>
          </p:spPr>
        </p:pic>
        <p:pic>
          <p:nvPicPr>
            <p:cNvPr id="48" name="object 42">
              <a:extLst>
                <a:ext uri="{FF2B5EF4-FFF2-40B4-BE49-F238E27FC236}">
                  <a16:creationId xmlns:a16="http://schemas.microsoft.com/office/drawing/2014/main" id="{5E616FBE-3141-4B9C-9FBF-CBD06E511DB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3425" y="3517470"/>
              <a:ext cx="152519" cy="152519"/>
            </a:xfrm>
            <a:prstGeom prst="rect">
              <a:avLst/>
            </a:prstGeom>
          </p:spPr>
        </p:pic>
        <p:pic>
          <p:nvPicPr>
            <p:cNvPr id="49" name="object 43">
              <a:extLst>
                <a:ext uri="{FF2B5EF4-FFF2-40B4-BE49-F238E27FC236}">
                  <a16:creationId xmlns:a16="http://schemas.microsoft.com/office/drawing/2014/main" id="{F5442374-7AC0-4F82-9727-56391C98CBE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53425" y="4394455"/>
              <a:ext cx="152519" cy="152519"/>
            </a:xfrm>
            <a:prstGeom prst="rect">
              <a:avLst/>
            </a:prstGeom>
          </p:spPr>
        </p:pic>
        <p:pic>
          <p:nvPicPr>
            <p:cNvPr id="50" name="object 44">
              <a:extLst>
                <a:ext uri="{FF2B5EF4-FFF2-40B4-BE49-F238E27FC236}">
                  <a16:creationId xmlns:a16="http://schemas.microsoft.com/office/drawing/2014/main" id="{68C973EE-689D-44D2-BE1B-AF3FFA45212C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3425" y="5271440"/>
              <a:ext cx="152519" cy="152519"/>
            </a:xfrm>
            <a:prstGeom prst="rect">
              <a:avLst/>
            </a:prstGeom>
          </p:spPr>
        </p:pic>
        <p:pic>
          <p:nvPicPr>
            <p:cNvPr id="51" name="object 45">
              <a:extLst>
                <a:ext uri="{FF2B5EF4-FFF2-40B4-BE49-F238E27FC236}">
                  <a16:creationId xmlns:a16="http://schemas.microsoft.com/office/drawing/2014/main" id="{741D39F1-3E75-440C-A85D-45F4AC4FF48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53425" y="6148424"/>
              <a:ext cx="152519" cy="152519"/>
            </a:xfrm>
            <a:prstGeom prst="rect">
              <a:avLst/>
            </a:prstGeom>
          </p:spPr>
        </p:pic>
      </p:grpSp>
      <p:grpSp>
        <p:nvGrpSpPr>
          <p:cNvPr id="52" name="object 46">
            <a:extLst>
              <a:ext uri="{FF2B5EF4-FFF2-40B4-BE49-F238E27FC236}">
                <a16:creationId xmlns:a16="http://schemas.microsoft.com/office/drawing/2014/main" id="{9A30281D-9E42-4FCD-9762-151C1B08D597}"/>
              </a:ext>
            </a:extLst>
          </p:cNvPr>
          <p:cNvGrpSpPr/>
          <p:nvPr/>
        </p:nvGrpSpPr>
        <p:grpSpPr>
          <a:xfrm>
            <a:off x="5362376" y="990133"/>
            <a:ext cx="3167539" cy="4132421"/>
            <a:chOff x="7216058" y="1325196"/>
            <a:chExt cx="4223385" cy="5509895"/>
          </a:xfrm>
        </p:grpSpPr>
        <p:sp>
          <p:nvSpPr>
            <p:cNvPr id="53" name="object 47">
              <a:extLst>
                <a:ext uri="{FF2B5EF4-FFF2-40B4-BE49-F238E27FC236}">
                  <a16:creationId xmlns:a16="http://schemas.microsoft.com/office/drawing/2014/main" id="{BC3C5D25-CD89-4A9C-B801-A0958A183653}"/>
                </a:ext>
              </a:extLst>
            </p:cNvPr>
            <p:cNvSpPr/>
            <p:nvPr/>
          </p:nvSpPr>
          <p:spPr>
            <a:xfrm>
              <a:off x="7340474" y="1325196"/>
              <a:ext cx="3974465" cy="5509895"/>
            </a:xfrm>
            <a:custGeom>
              <a:avLst/>
              <a:gdLst/>
              <a:ahLst/>
              <a:cxnLst/>
              <a:rect l="l" t="t" r="r" b="b"/>
              <a:pathLst>
                <a:path w="3974465" h="5509895">
                  <a:moveTo>
                    <a:pt x="3760548" y="5392075"/>
                  </a:moveTo>
                  <a:lnTo>
                    <a:pt x="401723" y="5509367"/>
                  </a:lnTo>
                  <a:lnTo>
                    <a:pt x="394240" y="5509261"/>
                  </a:lnTo>
                  <a:lnTo>
                    <a:pt x="379285" y="5508314"/>
                  </a:lnTo>
                  <a:lnTo>
                    <a:pt x="335255" y="5499654"/>
                  </a:lnTo>
                  <a:lnTo>
                    <a:pt x="293762" y="5482572"/>
                  </a:lnTo>
                  <a:lnTo>
                    <a:pt x="256397" y="5457724"/>
                  </a:lnTo>
                  <a:lnTo>
                    <a:pt x="224599" y="5426062"/>
                  </a:lnTo>
                  <a:lnTo>
                    <a:pt x="199589" y="5388807"/>
                  </a:lnTo>
                  <a:lnTo>
                    <a:pt x="182327" y="5347387"/>
                  </a:lnTo>
                  <a:lnTo>
                    <a:pt x="173477" y="5303396"/>
                  </a:lnTo>
                  <a:lnTo>
                    <a:pt x="172588" y="5288451"/>
                  </a:lnTo>
                  <a:lnTo>
                    <a:pt x="0" y="346166"/>
                  </a:lnTo>
                  <a:lnTo>
                    <a:pt x="4301" y="301500"/>
                  </a:lnTo>
                  <a:lnTo>
                    <a:pt x="17234" y="258532"/>
                  </a:lnTo>
                  <a:lnTo>
                    <a:pt x="38301" y="218912"/>
                  </a:lnTo>
                  <a:lnTo>
                    <a:pt x="66692" y="184163"/>
                  </a:lnTo>
                  <a:lnTo>
                    <a:pt x="101317" y="155622"/>
                  </a:lnTo>
                  <a:lnTo>
                    <a:pt x="140845" y="134383"/>
                  </a:lnTo>
                  <a:lnTo>
                    <a:pt x="183757" y="121264"/>
                  </a:lnTo>
                  <a:lnTo>
                    <a:pt x="3572253" y="0"/>
                  </a:lnTo>
                  <a:lnTo>
                    <a:pt x="3579736" y="106"/>
                  </a:lnTo>
                  <a:lnTo>
                    <a:pt x="3624237" y="5865"/>
                  </a:lnTo>
                  <a:lnTo>
                    <a:pt x="3666760" y="20195"/>
                  </a:lnTo>
                  <a:lnTo>
                    <a:pt x="3705669" y="42546"/>
                  </a:lnTo>
                  <a:lnTo>
                    <a:pt x="3739472" y="72059"/>
                  </a:lnTo>
                  <a:lnTo>
                    <a:pt x="3766866" y="107598"/>
                  </a:lnTo>
                  <a:lnTo>
                    <a:pt x="3786801" y="147799"/>
                  </a:lnTo>
                  <a:lnTo>
                    <a:pt x="3798510" y="191117"/>
                  </a:lnTo>
                  <a:lnTo>
                    <a:pt x="3973977" y="5163201"/>
                  </a:lnTo>
                  <a:lnTo>
                    <a:pt x="3973871" y="5170683"/>
                  </a:lnTo>
                  <a:lnTo>
                    <a:pt x="3968111" y="5215185"/>
                  </a:lnTo>
                  <a:lnTo>
                    <a:pt x="3953781" y="5257708"/>
                  </a:lnTo>
                  <a:lnTo>
                    <a:pt x="3931430" y="5296617"/>
                  </a:lnTo>
                  <a:lnTo>
                    <a:pt x="3901917" y="5330419"/>
                  </a:lnTo>
                  <a:lnTo>
                    <a:pt x="3866377" y="5357814"/>
                  </a:lnTo>
                  <a:lnTo>
                    <a:pt x="3826176" y="5377749"/>
                  </a:lnTo>
                  <a:lnTo>
                    <a:pt x="3782859" y="5389458"/>
                  </a:lnTo>
                  <a:lnTo>
                    <a:pt x="3768006" y="5391447"/>
                  </a:lnTo>
                  <a:lnTo>
                    <a:pt x="3760548" y="5392075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48">
              <a:extLst>
                <a:ext uri="{FF2B5EF4-FFF2-40B4-BE49-F238E27FC236}">
                  <a16:creationId xmlns:a16="http://schemas.microsoft.com/office/drawing/2014/main" id="{CE0607E0-5859-4A73-A4D0-356611D4489E}"/>
                </a:ext>
              </a:extLst>
            </p:cNvPr>
            <p:cNvSpPr/>
            <p:nvPr/>
          </p:nvSpPr>
          <p:spPr>
            <a:xfrm>
              <a:off x="7235123" y="1811163"/>
              <a:ext cx="4185285" cy="4537710"/>
            </a:xfrm>
            <a:custGeom>
              <a:avLst/>
              <a:gdLst/>
              <a:ahLst/>
              <a:cxnLst/>
              <a:rect l="l" t="t" r="r" b="b"/>
              <a:pathLst>
                <a:path w="4185284" h="4537710">
                  <a:moveTo>
                    <a:pt x="0" y="4403988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51287" y="0"/>
                  </a:lnTo>
                  <a:lnTo>
                    <a:pt x="4090027" y="5744"/>
                  </a:lnTo>
                  <a:lnTo>
                    <a:pt x="4125430" y="22491"/>
                  </a:lnTo>
                  <a:lnTo>
                    <a:pt x="4154450" y="48790"/>
                  </a:lnTo>
                  <a:lnTo>
                    <a:pt x="4174582" y="82383"/>
                  </a:lnTo>
                  <a:lnTo>
                    <a:pt x="4184100" y="120373"/>
                  </a:lnTo>
                  <a:lnTo>
                    <a:pt x="4184741" y="133454"/>
                  </a:lnTo>
                  <a:lnTo>
                    <a:pt x="4184741" y="4403988"/>
                  </a:lnTo>
                  <a:lnTo>
                    <a:pt x="4178996" y="4442727"/>
                  </a:lnTo>
                  <a:lnTo>
                    <a:pt x="4162250" y="4478130"/>
                  </a:lnTo>
                  <a:lnTo>
                    <a:pt x="4135951" y="4507150"/>
                  </a:lnTo>
                  <a:lnTo>
                    <a:pt x="4102357" y="4527283"/>
                  </a:lnTo>
                  <a:lnTo>
                    <a:pt x="4064368" y="4536801"/>
                  </a:lnTo>
                  <a:lnTo>
                    <a:pt x="4051287" y="4537442"/>
                  </a:lnTo>
                  <a:lnTo>
                    <a:pt x="133454" y="4537442"/>
                  </a:lnTo>
                  <a:lnTo>
                    <a:pt x="94714" y="4531696"/>
                  </a:lnTo>
                  <a:lnTo>
                    <a:pt x="59311" y="4514950"/>
                  </a:lnTo>
                  <a:lnTo>
                    <a:pt x="30291" y="4488651"/>
                  </a:lnTo>
                  <a:lnTo>
                    <a:pt x="10158" y="4455058"/>
                  </a:lnTo>
                  <a:lnTo>
                    <a:pt x="641" y="4417068"/>
                  </a:lnTo>
                  <a:lnTo>
                    <a:pt x="0" y="4403988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5" name="object 49">
              <a:extLst>
                <a:ext uri="{FF2B5EF4-FFF2-40B4-BE49-F238E27FC236}">
                  <a16:creationId xmlns:a16="http://schemas.microsoft.com/office/drawing/2014/main" id="{8FCD9747-7D19-4F0D-B67D-D032499305D3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54188" y="1830228"/>
              <a:ext cx="4146612" cy="4499311"/>
            </a:xfrm>
            <a:prstGeom prst="rect">
              <a:avLst/>
            </a:prstGeom>
          </p:spPr>
        </p:pic>
        <p:sp>
          <p:nvSpPr>
            <p:cNvPr id="56" name="object 50">
              <a:extLst>
                <a:ext uri="{FF2B5EF4-FFF2-40B4-BE49-F238E27FC236}">
                  <a16:creationId xmlns:a16="http://schemas.microsoft.com/office/drawing/2014/main" id="{9B40AF68-1427-44C7-B6D3-3A925A27545B}"/>
                </a:ext>
              </a:extLst>
            </p:cNvPr>
            <p:cNvSpPr/>
            <p:nvPr/>
          </p:nvSpPr>
          <p:spPr>
            <a:xfrm>
              <a:off x="7482967" y="5414426"/>
              <a:ext cx="3689350" cy="686435"/>
            </a:xfrm>
            <a:custGeom>
              <a:avLst/>
              <a:gdLst/>
              <a:ahLst/>
              <a:cxnLst/>
              <a:rect l="l" t="t" r="r" b="b"/>
              <a:pathLst>
                <a:path w="3689350" h="686435">
                  <a:moveTo>
                    <a:pt x="3617802" y="686335"/>
                  </a:moveTo>
                  <a:lnTo>
                    <a:pt x="71252" y="686335"/>
                  </a:lnTo>
                  <a:lnTo>
                    <a:pt x="66293" y="685846"/>
                  </a:lnTo>
                  <a:lnTo>
                    <a:pt x="29728" y="670701"/>
                  </a:lnTo>
                  <a:lnTo>
                    <a:pt x="3888" y="634632"/>
                  </a:lnTo>
                  <a:lnTo>
                    <a:pt x="0" y="615083"/>
                  </a:lnTo>
                  <a:lnTo>
                    <a:pt x="0" y="610076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617802" y="0"/>
                  </a:lnTo>
                  <a:lnTo>
                    <a:pt x="3659326" y="15633"/>
                  </a:lnTo>
                  <a:lnTo>
                    <a:pt x="3685166" y="51702"/>
                  </a:lnTo>
                  <a:lnTo>
                    <a:pt x="3689055" y="71252"/>
                  </a:lnTo>
                  <a:lnTo>
                    <a:pt x="3689055" y="615083"/>
                  </a:lnTo>
                  <a:lnTo>
                    <a:pt x="3673420" y="656606"/>
                  </a:lnTo>
                  <a:lnTo>
                    <a:pt x="3637352" y="682446"/>
                  </a:lnTo>
                  <a:lnTo>
                    <a:pt x="3622761" y="685846"/>
                  </a:lnTo>
                  <a:lnTo>
                    <a:pt x="3617802" y="686335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51">
              <a:extLst>
                <a:ext uri="{FF2B5EF4-FFF2-40B4-BE49-F238E27FC236}">
                  <a16:creationId xmlns:a16="http://schemas.microsoft.com/office/drawing/2014/main" id="{09933177-FBFC-4388-9DFE-CC08E086A18D}"/>
                </a:ext>
              </a:extLst>
            </p:cNvPr>
            <p:cNvSpPr/>
            <p:nvPr/>
          </p:nvSpPr>
          <p:spPr>
            <a:xfrm>
              <a:off x="7635486" y="556694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8" name="object 52">
            <a:extLst>
              <a:ext uri="{FF2B5EF4-FFF2-40B4-BE49-F238E27FC236}">
                <a16:creationId xmlns:a16="http://schemas.microsoft.com/office/drawing/2014/main" id="{205E75D3-A486-405F-BFEF-63EC23884F83}"/>
              </a:ext>
            </a:extLst>
          </p:cNvPr>
          <p:cNvSpPr txBox="1"/>
          <p:nvPr/>
        </p:nvSpPr>
        <p:spPr>
          <a:xfrm>
            <a:off x="5704509" y="4240561"/>
            <a:ext cx="22621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APP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9" name="object 53">
            <a:extLst>
              <a:ext uri="{FF2B5EF4-FFF2-40B4-BE49-F238E27FC236}">
                <a16:creationId xmlns:a16="http://schemas.microsoft.com/office/drawing/2014/main" id="{9A788671-6F7F-45AB-9ED0-B2A5B30C27B3}"/>
              </a:ext>
            </a:extLst>
          </p:cNvPr>
          <p:cNvSpPr txBox="1"/>
          <p:nvPr/>
        </p:nvSpPr>
        <p:spPr>
          <a:xfrm>
            <a:off x="6036729" y="4165017"/>
            <a:ext cx="877253" cy="242760"/>
          </a:xfrm>
          <a:prstGeom prst="rect">
            <a:avLst/>
          </a:prstGeom>
        </p:spPr>
        <p:txBody>
          <a:bodyPr vert="horz" wrap="square" lIns="0" tIns="27623" rIns="0" bIns="0" rtlCol="0">
            <a:spAutoFit/>
          </a:bodyPr>
          <a:lstStyle/>
          <a:p>
            <a:pPr marL="9525" defTabSz="685800">
              <a:spcBef>
                <a:spcPts val="217"/>
              </a:spcBef>
            </a:pPr>
            <a:r>
              <a:rPr sz="7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移动端测试场景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27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模拟真实用户操作路径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46141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4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333" y="1336466"/>
            <a:ext cx="5022464" cy="1660727"/>
          </a:xfrm>
        </p:spPr>
        <p:txBody>
          <a:bodyPr/>
          <a:lstStyle/>
          <a:p>
            <a:r>
              <a:rPr lang="zh-CN" altLang="en-US" dirty="0"/>
              <a:t>测试实践工具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互联网产品测试</a:t>
            </a:r>
          </a:p>
        </p:txBody>
      </p:sp>
    </p:spTree>
    <p:extLst>
      <p:ext uri="{BB962C8B-B14F-4D97-AF65-F5344CB8AC3E}">
        <p14:creationId xmlns:p14="http://schemas.microsoft.com/office/powerpoint/2010/main" val="1174357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测试用例设计原则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测试实践工具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617F52DD-89E4-4BD8-8067-84D4579A4A21}"/>
              </a:ext>
            </a:extLst>
          </p:cNvPr>
          <p:cNvGrpSpPr/>
          <p:nvPr/>
        </p:nvGrpSpPr>
        <p:grpSpPr>
          <a:xfrm>
            <a:off x="2788239" y="1501359"/>
            <a:ext cx="3574733" cy="1290161"/>
            <a:chOff x="3717652" y="2001812"/>
            <a:chExt cx="4766310" cy="1720214"/>
          </a:xfrm>
        </p:grpSpPr>
        <p:pic>
          <p:nvPicPr>
            <p:cNvPr id="7" name="object 3">
              <a:extLst>
                <a:ext uri="{FF2B5EF4-FFF2-40B4-BE49-F238E27FC236}">
                  <a16:creationId xmlns:a16="http://schemas.microsoft.com/office/drawing/2014/main" id="{A93DA51E-87E0-4173-81FF-C7ACCAA596C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21465" y="2884885"/>
              <a:ext cx="2383787" cy="836574"/>
            </a:xfrm>
            <a:prstGeom prst="rect">
              <a:avLst/>
            </a:prstGeom>
          </p:spPr>
        </p:pic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F06224E9-127A-4C7D-A062-0A8A4BC4F23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6272" y="2884885"/>
              <a:ext cx="2383787" cy="836574"/>
            </a:xfrm>
            <a:prstGeom prst="rect">
              <a:avLst/>
            </a:prstGeom>
          </p:spPr>
        </p:pic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DA20125-6BCC-4786-AC01-3E11D6432FC7}"/>
                </a:ext>
              </a:extLst>
            </p:cNvPr>
            <p:cNvSpPr/>
            <p:nvPr/>
          </p:nvSpPr>
          <p:spPr>
            <a:xfrm>
              <a:off x="3717652" y="2020877"/>
              <a:ext cx="4766310" cy="1601470"/>
            </a:xfrm>
            <a:custGeom>
              <a:avLst/>
              <a:gdLst/>
              <a:ahLst/>
              <a:cxnLst/>
              <a:rect l="l" t="t" r="r" b="b"/>
              <a:pathLst>
                <a:path w="4766309" h="1601470">
                  <a:moveTo>
                    <a:pt x="4613701" y="1601450"/>
                  </a:moveTo>
                  <a:lnTo>
                    <a:pt x="152519" y="1601450"/>
                  </a:lnTo>
                  <a:lnTo>
                    <a:pt x="145026" y="1601267"/>
                  </a:lnTo>
                  <a:lnTo>
                    <a:pt x="101145" y="1592538"/>
                  </a:lnTo>
                  <a:lnTo>
                    <a:pt x="61655" y="1571431"/>
                  </a:lnTo>
                  <a:lnTo>
                    <a:pt x="30019" y="1539794"/>
                  </a:lnTo>
                  <a:lnTo>
                    <a:pt x="8911" y="1500304"/>
                  </a:lnTo>
                  <a:lnTo>
                    <a:pt x="183" y="1456423"/>
                  </a:lnTo>
                  <a:lnTo>
                    <a:pt x="0" y="1448931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4613701" y="0"/>
                  </a:lnTo>
                  <a:lnTo>
                    <a:pt x="4657975" y="5745"/>
                  </a:lnTo>
                  <a:lnTo>
                    <a:pt x="4698436" y="22491"/>
                  </a:lnTo>
                  <a:lnTo>
                    <a:pt x="4731601" y="48790"/>
                  </a:lnTo>
                  <a:lnTo>
                    <a:pt x="4754610" y="82383"/>
                  </a:lnTo>
                  <a:lnTo>
                    <a:pt x="4765487" y="120373"/>
                  </a:lnTo>
                  <a:lnTo>
                    <a:pt x="4766220" y="133454"/>
                  </a:lnTo>
                  <a:lnTo>
                    <a:pt x="4766220" y="1448931"/>
                  </a:lnTo>
                  <a:lnTo>
                    <a:pt x="4759654" y="1493205"/>
                  </a:lnTo>
                  <a:lnTo>
                    <a:pt x="4740516" y="1533665"/>
                  </a:lnTo>
                  <a:lnTo>
                    <a:pt x="4710459" y="1566831"/>
                  </a:lnTo>
                  <a:lnTo>
                    <a:pt x="4672067" y="1589840"/>
                  </a:lnTo>
                  <a:lnTo>
                    <a:pt x="4628651" y="1600717"/>
                  </a:lnTo>
                  <a:lnTo>
                    <a:pt x="4613701" y="1601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82728824-8D16-4944-BED6-818CD69F412C}"/>
                </a:ext>
              </a:extLst>
            </p:cNvPr>
            <p:cNvSpPr/>
            <p:nvPr/>
          </p:nvSpPr>
          <p:spPr>
            <a:xfrm>
              <a:off x="3717652" y="2001812"/>
              <a:ext cx="4766310" cy="153035"/>
            </a:xfrm>
            <a:custGeom>
              <a:avLst/>
              <a:gdLst/>
              <a:ahLst/>
              <a:cxnLst/>
              <a:rect l="l" t="t" r="r" b="b"/>
              <a:pathLst>
                <a:path w="4766309" h="153035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4"/>
                  </a:lnTo>
                  <a:lnTo>
                    <a:pt x="6530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4613701" y="0"/>
                  </a:lnTo>
                  <a:lnTo>
                    <a:pt x="4628726" y="725"/>
                  </a:lnTo>
                  <a:lnTo>
                    <a:pt x="4672067" y="11609"/>
                  </a:lnTo>
                  <a:lnTo>
                    <a:pt x="4710411" y="34560"/>
                  </a:lnTo>
                  <a:lnTo>
                    <a:pt x="4714342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4766309" h="153035">
                  <a:moveTo>
                    <a:pt x="4766221" y="152519"/>
                  </a:moveTo>
                  <a:lnTo>
                    <a:pt x="4754610" y="108744"/>
                  </a:lnTo>
                  <a:lnTo>
                    <a:pt x="4721548" y="71633"/>
                  </a:lnTo>
                  <a:lnTo>
                    <a:pt x="4685670" y="51651"/>
                  </a:lnTo>
                  <a:lnTo>
                    <a:pt x="4643461" y="40306"/>
                  </a:lnTo>
                  <a:lnTo>
                    <a:pt x="4613701" y="38129"/>
                  </a:lnTo>
                  <a:lnTo>
                    <a:pt x="4714342" y="38129"/>
                  </a:lnTo>
                  <a:lnTo>
                    <a:pt x="4740539" y="67767"/>
                  </a:lnTo>
                  <a:lnTo>
                    <a:pt x="4759689" y="108311"/>
                  </a:lnTo>
                  <a:lnTo>
                    <a:pt x="4765495" y="137494"/>
                  </a:lnTo>
                  <a:lnTo>
                    <a:pt x="4766221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B877AABA-8532-438A-A6A6-6FF8A6091F89}"/>
                </a:ext>
              </a:extLst>
            </p:cNvPr>
            <p:cNvSpPr/>
            <p:nvPr/>
          </p:nvSpPr>
          <p:spPr>
            <a:xfrm>
              <a:off x="3946430" y="2268721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7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5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8">
              <a:extLst>
                <a:ext uri="{FF2B5EF4-FFF2-40B4-BE49-F238E27FC236}">
                  <a16:creationId xmlns:a16="http://schemas.microsoft.com/office/drawing/2014/main" id="{6758FF33-9091-4EA1-B675-96ACD920038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482" y="2402175"/>
              <a:ext cx="285973" cy="343167"/>
            </a:xfrm>
            <a:prstGeom prst="rect">
              <a:avLst/>
            </a:prstGeom>
          </p:spPr>
        </p:pic>
      </p:grpSp>
      <p:sp>
        <p:nvSpPr>
          <p:cNvPr id="17" name="object 9">
            <a:extLst>
              <a:ext uri="{FF2B5EF4-FFF2-40B4-BE49-F238E27FC236}">
                <a16:creationId xmlns:a16="http://schemas.microsoft.com/office/drawing/2014/main" id="{1DD01B99-3D0E-4D18-A78A-618994FA12DC}"/>
              </a:ext>
            </a:extLst>
          </p:cNvPr>
          <p:cNvSpPr txBox="1"/>
          <p:nvPr/>
        </p:nvSpPr>
        <p:spPr>
          <a:xfrm>
            <a:off x="3550842" y="1692016"/>
            <a:ext cx="2650331" cy="7571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覆盖率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360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确保核心功能、用户操作路径与业务场景全覆盖。包含需求覆盖、代码逻辑覆盖及多场景组合验证，这是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测试有效性的基石。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0">
            <a:extLst>
              <a:ext uri="{FF2B5EF4-FFF2-40B4-BE49-F238E27FC236}">
                <a16:creationId xmlns:a16="http://schemas.microsoft.com/office/drawing/2014/main" id="{B9BB82BF-C01F-4278-A24D-A81A26D3CCC4}"/>
              </a:ext>
            </a:extLst>
          </p:cNvPr>
          <p:cNvGrpSpPr/>
          <p:nvPr/>
        </p:nvGrpSpPr>
        <p:grpSpPr>
          <a:xfrm>
            <a:off x="915114" y="3002719"/>
            <a:ext cx="3489008" cy="1215390"/>
            <a:chOff x="1220152" y="4003625"/>
            <a:chExt cx="4652010" cy="1620520"/>
          </a:xfrm>
        </p:grpSpPr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C1D93BC5-861E-449E-AA32-6BD598D24DCB}"/>
                </a:ext>
              </a:extLst>
            </p:cNvPr>
            <p:cNvSpPr/>
            <p:nvPr/>
          </p:nvSpPr>
          <p:spPr>
            <a:xfrm>
              <a:off x="1220152" y="4022690"/>
              <a:ext cx="4652010" cy="1601470"/>
            </a:xfrm>
            <a:custGeom>
              <a:avLst/>
              <a:gdLst/>
              <a:ahLst/>
              <a:cxnLst/>
              <a:rect l="l" t="t" r="r" b="b"/>
              <a:pathLst>
                <a:path w="4652010" h="1601470">
                  <a:moveTo>
                    <a:pt x="4499312" y="1601450"/>
                  </a:moveTo>
                  <a:lnTo>
                    <a:pt x="152519" y="1601450"/>
                  </a:lnTo>
                  <a:lnTo>
                    <a:pt x="145026" y="1601267"/>
                  </a:lnTo>
                  <a:lnTo>
                    <a:pt x="101145" y="1592538"/>
                  </a:lnTo>
                  <a:lnTo>
                    <a:pt x="61655" y="1571431"/>
                  </a:lnTo>
                  <a:lnTo>
                    <a:pt x="30019" y="1539794"/>
                  </a:lnTo>
                  <a:lnTo>
                    <a:pt x="8911" y="1500304"/>
                  </a:lnTo>
                  <a:lnTo>
                    <a:pt x="183" y="1456423"/>
                  </a:lnTo>
                  <a:lnTo>
                    <a:pt x="0" y="1448931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4499312" y="0"/>
                  </a:lnTo>
                  <a:lnTo>
                    <a:pt x="4543586" y="5745"/>
                  </a:lnTo>
                  <a:lnTo>
                    <a:pt x="4584047" y="22491"/>
                  </a:lnTo>
                  <a:lnTo>
                    <a:pt x="4617212" y="48790"/>
                  </a:lnTo>
                  <a:lnTo>
                    <a:pt x="4640221" y="82383"/>
                  </a:lnTo>
                  <a:lnTo>
                    <a:pt x="4651098" y="120373"/>
                  </a:lnTo>
                  <a:lnTo>
                    <a:pt x="4651831" y="133454"/>
                  </a:lnTo>
                  <a:lnTo>
                    <a:pt x="4651831" y="1448931"/>
                  </a:lnTo>
                  <a:lnTo>
                    <a:pt x="4645265" y="1493205"/>
                  </a:lnTo>
                  <a:lnTo>
                    <a:pt x="4626127" y="1533665"/>
                  </a:lnTo>
                  <a:lnTo>
                    <a:pt x="4596070" y="1566831"/>
                  </a:lnTo>
                  <a:lnTo>
                    <a:pt x="4557678" y="1589840"/>
                  </a:lnTo>
                  <a:lnTo>
                    <a:pt x="4514262" y="1600717"/>
                  </a:lnTo>
                  <a:lnTo>
                    <a:pt x="4499312" y="1601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53907C33-2E80-464A-B482-1DB1AA33E159}"/>
                </a:ext>
              </a:extLst>
            </p:cNvPr>
            <p:cNvSpPr/>
            <p:nvPr/>
          </p:nvSpPr>
          <p:spPr>
            <a:xfrm>
              <a:off x="1220152" y="4003625"/>
              <a:ext cx="4652010" cy="153035"/>
            </a:xfrm>
            <a:custGeom>
              <a:avLst/>
              <a:gdLst/>
              <a:ahLst/>
              <a:cxnLst/>
              <a:rect l="l" t="t" r="r" b="b"/>
              <a:pathLst>
                <a:path w="4652010" h="153035">
                  <a:moveTo>
                    <a:pt x="0" y="152519"/>
                  </a:moveTo>
                  <a:lnTo>
                    <a:pt x="6421" y="108743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4499312" y="0"/>
                  </a:lnTo>
                  <a:lnTo>
                    <a:pt x="4543519" y="6530"/>
                  </a:lnTo>
                  <a:lnTo>
                    <a:pt x="4584062" y="25680"/>
                  </a:lnTo>
                  <a:lnTo>
                    <a:pt x="4599953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6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4652010" h="153035">
                  <a:moveTo>
                    <a:pt x="4651831" y="152519"/>
                  </a:moveTo>
                  <a:lnTo>
                    <a:pt x="4640221" y="108743"/>
                  </a:lnTo>
                  <a:lnTo>
                    <a:pt x="4607159" y="71633"/>
                  </a:lnTo>
                  <a:lnTo>
                    <a:pt x="4571281" y="51651"/>
                  </a:lnTo>
                  <a:lnTo>
                    <a:pt x="4529072" y="40306"/>
                  </a:lnTo>
                  <a:lnTo>
                    <a:pt x="4499312" y="38129"/>
                  </a:lnTo>
                  <a:lnTo>
                    <a:pt x="4599953" y="38129"/>
                  </a:lnTo>
                  <a:lnTo>
                    <a:pt x="4626150" y="67767"/>
                  </a:lnTo>
                  <a:lnTo>
                    <a:pt x="4645300" y="108311"/>
                  </a:lnTo>
                  <a:lnTo>
                    <a:pt x="4651105" y="137494"/>
                  </a:lnTo>
                  <a:lnTo>
                    <a:pt x="4651831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961966AC-3806-4176-831C-A365C99E5CF2}"/>
                </a:ext>
              </a:extLst>
            </p:cNvPr>
            <p:cNvSpPr/>
            <p:nvPr/>
          </p:nvSpPr>
          <p:spPr>
            <a:xfrm>
              <a:off x="1448931" y="427053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7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5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4">
              <a:extLst>
                <a:ext uri="{FF2B5EF4-FFF2-40B4-BE49-F238E27FC236}">
                  <a16:creationId xmlns:a16="http://schemas.microsoft.com/office/drawing/2014/main" id="{8F116C65-9FCC-45E6-A11C-1B5F596FA12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0982" y="4403988"/>
              <a:ext cx="285973" cy="343167"/>
            </a:xfrm>
            <a:prstGeom prst="rect">
              <a:avLst/>
            </a:prstGeom>
          </p:spPr>
        </p:pic>
      </p:grpSp>
      <p:sp>
        <p:nvSpPr>
          <p:cNvPr id="23" name="object 15">
            <a:extLst>
              <a:ext uri="{FF2B5EF4-FFF2-40B4-BE49-F238E27FC236}">
                <a16:creationId xmlns:a16="http://schemas.microsoft.com/office/drawing/2014/main" id="{C9E9E5E3-8E13-4133-BC46-54E69B8FFBAB}"/>
              </a:ext>
            </a:extLst>
          </p:cNvPr>
          <p:cNvSpPr txBox="1"/>
          <p:nvPr/>
        </p:nvSpPr>
        <p:spPr>
          <a:xfrm>
            <a:off x="1677718" y="3193375"/>
            <a:ext cx="2536031" cy="7571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边界条件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60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重点关注极限操作与临界状态。如输入最大最小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值、分页临界点、金额上限等，验证系统在临界点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的稳定性。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6">
            <a:extLst>
              <a:ext uri="{FF2B5EF4-FFF2-40B4-BE49-F238E27FC236}">
                <a16:creationId xmlns:a16="http://schemas.microsoft.com/office/drawing/2014/main" id="{9228C82A-E765-4C4C-BB80-95DD9C7E5207}"/>
              </a:ext>
            </a:extLst>
          </p:cNvPr>
          <p:cNvGrpSpPr/>
          <p:nvPr/>
        </p:nvGrpSpPr>
        <p:grpSpPr>
          <a:xfrm>
            <a:off x="4747156" y="3002719"/>
            <a:ext cx="3489008" cy="1215390"/>
            <a:chOff x="6329541" y="4003625"/>
            <a:chExt cx="4652010" cy="1620520"/>
          </a:xfrm>
        </p:grpSpPr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EE9B6E5D-1BF7-45E3-ACAC-16009795E82B}"/>
                </a:ext>
              </a:extLst>
            </p:cNvPr>
            <p:cNvSpPr/>
            <p:nvPr/>
          </p:nvSpPr>
          <p:spPr>
            <a:xfrm>
              <a:off x="6329541" y="4022690"/>
              <a:ext cx="4652010" cy="1601470"/>
            </a:xfrm>
            <a:custGeom>
              <a:avLst/>
              <a:gdLst/>
              <a:ahLst/>
              <a:cxnLst/>
              <a:rect l="l" t="t" r="r" b="b"/>
              <a:pathLst>
                <a:path w="4652009" h="1601470">
                  <a:moveTo>
                    <a:pt x="4499312" y="1601450"/>
                  </a:moveTo>
                  <a:lnTo>
                    <a:pt x="152519" y="1601450"/>
                  </a:lnTo>
                  <a:lnTo>
                    <a:pt x="145026" y="1601267"/>
                  </a:lnTo>
                  <a:lnTo>
                    <a:pt x="101145" y="1592538"/>
                  </a:lnTo>
                  <a:lnTo>
                    <a:pt x="61655" y="1571431"/>
                  </a:lnTo>
                  <a:lnTo>
                    <a:pt x="30019" y="1539794"/>
                  </a:lnTo>
                  <a:lnTo>
                    <a:pt x="8911" y="1500304"/>
                  </a:lnTo>
                  <a:lnTo>
                    <a:pt x="183" y="1456423"/>
                  </a:lnTo>
                  <a:lnTo>
                    <a:pt x="0" y="1448931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4499312" y="0"/>
                  </a:lnTo>
                  <a:lnTo>
                    <a:pt x="4543586" y="5745"/>
                  </a:lnTo>
                  <a:lnTo>
                    <a:pt x="4584047" y="22491"/>
                  </a:lnTo>
                  <a:lnTo>
                    <a:pt x="4617212" y="48790"/>
                  </a:lnTo>
                  <a:lnTo>
                    <a:pt x="4640221" y="82383"/>
                  </a:lnTo>
                  <a:lnTo>
                    <a:pt x="4651098" y="120373"/>
                  </a:lnTo>
                  <a:lnTo>
                    <a:pt x="4651831" y="133454"/>
                  </a:lnTo>
                  <a:lnTo>
                    <a:pt x="4651831" y="1448931"/>
                  </a:lnTo>
                  <a:lnTo>
                    <a:pt x="4645265" y="1493205"/>
                  </a:lnTo>
                  <a:lnTo>
                    <a:pt x="4626127" y="1533665"/>
                  </a:lnTo>
                  <a:lnTo>
                    <a:pt x="4596070" y="1566831"/>
                  </a:lnTo>
                  <a:lnTo>
                    <a:pt x="4557678" y="1589840"/>
                  </a:lnTo>
                  <a:lnTo>
                    <a:pt x="4514262" y="1600717"/>
                  </a:lnTo>
                  <a:lnTo>
                    <a:pt x="4499312" y="1601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2AB83C86-0501-4B56-A63E-E9F73B69B188}"/>
                </a:ext>
              </a:extLst>
            </p:cNvPr>
            <p:cNvSpPr/>
            <p:nvPr/>
          </p:nvSpPr>
          <p:spPr>
            <a:xfrm>
              <a:off x="6329541" y="4003625"/>
              <a:ext cx="4652010" cy="153035"/>
            </a:xfrm>
            <a:custGeom>
              <a:avLst/>
              <a:gdLst/>
              <a:ahLst/>
              <a:cxnLst/>
              <a:rect l="l" t="t" r="r" b="b"/>
              <a:pathLst>
                <a:path w="4652009" h="153035">
                  <a:moveTo>
                    <a:pt x="0" y="152519"/>
                  </a:moveTo>
                  <a:lnTo>
                    <a:pt x="6420" y="108743"/>
                  </a:lnTo>
                  <a:lnTo>
                    <a:pt x="25679" y="67767"/>
                  </a:lnTo>
                  <a:lnTo>
                    <a:pt x="55807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4499313" y="0"/>
                  </a:lnTo>
                  <a:lnTo>
                    <a:pt x="4543520" y="6530"/>
                  </a:lnTo>
                  <a:lnTo>
                    <a:pt x="4584063" y="25680"/>
                  </a:lnTo>
                  <a:lnTo>
                    <a:pt x="4599954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7" y="64050"/>
                  </a:lnTo>
                  <a:lnTo>
                    <a:pt x="25679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4652009" h="153035">
                  <a:moveTo>
                    <a:pt x="4651832" y="152519"/>
                  </a:moveTo>
                  <a:lnTo>
                    <a:pt x="4640220" y="108743"/>
                  </a:lnTo>
                  <a:lnTo>
                    <a:pt x="4607159" y="71633"/>
                  </a:lnTo>
                  <a:lnTo>
                    <a:pt x="4571281" y="51651"/>
                  </a:lnTo>
                  <a:lnTo>
                    <a:pt x="4529073" y="40306"/>
                  </a:lnTo>
                  <a:lnTo>
                    <a:pt x="4499313" y="38129"/>
                  </a:lnTo>
                  <a:lnTo>
                    <a:pt x="4599954" y="38129"/>
                  </a:lnTo>
                  <a:lnTo>
                    <a:pt x="4626150" y="67767"/>
                  </a:lnTo>
                  <a:lnTo>
                    <a:pt x="4645300" y="108311"/>
                  </a:lnTo>
                  <a:lnTo>
                    <a:pt x="4651106" y="137494"/>
                  </a:lnTo>
                  <a:lnTo>
                    <a:pt x="4651832" y="152519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00ADD497-0459-422B-AEA9-FC3E89455BA0}"/>
                </a:ext>
              </a:extLst>
            </p:cNvPr>
            <p:cNvSpPr/>
            <p:nvPr/>
          </p:nvSpPr>
          <p:spPr>
            <a:xfrm>
              <a:off x="6558320" y="427053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7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5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0">
              <a:extLst>
                <a:ext uri="{FF2B5EF4-FFF2-40B4-BE49-F238E27FC236}">
                  <a16:creationId xmlns:a16="http://schemas.microsoft.com/office/drawing/2014/main" id="{AFE0E502-7DE8-4A2E-83BE-CD239B4E25E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0371" y="4403988"/>
              <a:ext cx="285973" cy="343167"/>
            </a:xfrm>
            <a:prstGeom prst="rect">
              <a:avLst/>
            </a:prstGeom>
          </p:spPr>
        </p:pic>
      </p:grpSp>
      <p:sp>
        <p:nvSpPr>
          <p:cNvPr id="29" name="object 21">
            <a:extLst>
              <a:ext uri="{FF2B5EF4-FFF2-40B4-BE49-F238E27FC236}">
                <a16:creationId xmlns:a16="http://schemas.microsoft.com/office/drawing/2014/main" id="{9DB2FCD3-6CB3-4999-9973-6B30F09E4F48}"/>
              </a:ext>
            </a:extLst>
          </p:cNvPr>
          <p:cNvSpPr txBox="1"/>
          <p:nvPr/>
        </p:nvSpPr>
        <p:spPr>
          <a:xfrm>
            <a:off x="5509759" y="3193375"/>
            <a:ext cx="2536031" cy="58451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异常处理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360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验证非法输入、网络断开、服务宕机等边缘场景。确保系统具备优雅的错误提示与回退能力，防止系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统崩溃。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533846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标准测试流程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测试实践工具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E14945E2-7100-4D5E-9E0D-AE34952B38B5}"/>
              </a:ext>
            </a:extLst>
          </p:cNvPr>
          <p:cNvGrpSpPr/>
          <p:nvPr/>
        </p:nvGrpSpPr>
        <p:grpSpPr>
          <a:xfrm>
            <a:off x="571946" y="1401269"/>
            <a:ext cx="4347210" cy="893921"/>
            <a:chOff x="762595" y="1868358"/>
            <a:chExt cx="5796280" cy="119189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E0626B3F-31EE-477C-BB38-F8F1E3E00B72}"/>
                </a:ext>
              </a:extLst>
            </p:cNvPr>
            <p:cNvSpPr/>
            <p:nvPr/>
          </p:nvSpPr>
          <p:spPr>
            <a:xfrm>
              <a:off x="800725" y="1868358"/>
              <a:ext cx="5758180" cy="1191895"/>
            </a:xfrm>
            <a:custGeom>
              <a:avLst/>
              <a:gdLst/>
              <a:ahLst/>
              <a:cxnLst/>
              <a:rect l="l" t="t" r="r" b="b"/>
              <a:pathLst>
                <a:path w="5758180" h="1191895">
                  <a:moveTo>
                    <a:pt x="5650716" y="1191555"/>
                  </a:moveTo>
                  <a:lnTo>
                    <a:pt x="71252" y="1191555"/>
                  </a:lnTo>
                  <a:lnTo>
                    <a:pt x="66293" y="1190822"/>
                  </a:lnTo>
                  <a:lnTo>
                    <a:pt x="29728" y="1168104"/>
                  </a:lnTo>
                  <a:lnTo>
                    <a:pt x="10070" y="1134471"/>
                  </a:lnTo>
                  <a:lnTo>
                    <a:pt x="488" y="1092115"/>
                  </a:lnTo>
                  <a:lnTo>
                    <a:pt x="0" y="1084676"/>
                  </a:lnTo>
                  <a:lnTo>
                    <a:pt x="0" y="107716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650716" y="0"/>
                  </a:lnTo>
                  <a:lnTo>
                    <a:pt x="5693918" y="11581"/>
                  </a:lnTo>
                  <a:lnTo>
                    <a:pt x="5729401" y="38814"/>
                  </a:lnTo>
                  <a:lnTo>
                    <a:pt x="5751761" y="77553"/>
                  </a:lnTo>
                  <a:lnTo>
                    <a:pt x="5757594" y="106878"/>
                  </a:lnTo>
                  <a:lnTo>
                    <a:pt x="5757594" y="1084676"/>
                  </a:lnTo>
                  <a:lnTo>
                    <a:pt x="5746012" y="1127879"/>
                  </a:lnTo>
                  <a:lnTo>
                    <a:pt x="5718779" y="1163362"/>
                  </a:lnTo>
                  <a:lnTo>
                    <a:pt x="5680040" y="1185722"/>
                  </a:lnTo>
                  <a:lnTo>
                    <a:pt x="5658155" y="1190822"/>
                  </a:lnTo>
                  <a:lnTo>
                    <a:pt x="5650716" y="1191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7FBFAE7-5844-45A8-9933-FF3E700A3BDE}"/>
                </a:ext>
              </a:extLst>
            </p:cNvPr>
            <p:cNvSpPr/>
            <p:nvPr/>
          </p:nvSpPr>
          <p:spPr>
            <a:xfrm>
              <a:off x="762595" y="1868624"/>
              <a:ext cx="109220" cy="1191260"/>
            </a:xfrm>
            <a:custGeom>
              <a:avLst/>
              <a:gdLst/>
              <a:ahLst/>
              <a:cxnLst/>
              <a:rect l="l" t="t" r="r" b="b"/>
              <a:pathLst>
                <a:path w="109219" h="1191260">
                  <a:moveTo>
                    <a:pt x="108887" y="1191023"/>
                  </a:moveTo>
                  <a:lnTo>
                    <a:pt x="70614" y="1182581"/>
                  </a:lnTo>
                  <a:lnTo>
                    <a:pt x="33503" y="1157785"/>
                  </a:lnTo>
                  <a:lnTo>
                    <a:pt x="8707" y="1120674"/>
                  </a:lnTo>
                  <a:lnTo>
                    <a:pt x="0" y="107690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076900"/>
                  </a:lnTo>
                  <a:lnTo>
                    <a:pt x="79161" y="1120674"/>
                  </a:lnTo>
                  <a:lnTo>
                    <a:pt x="90211" y="1165368"/>
                  </a:lnTo>
                  <a:lnTo>
                    <a:pt x="104469" y="1188386"/>
                  </a:lnTo>
                  <a:lnTo>
                    <a:pt x="108887" y="1191023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33C756D-71CA-43E3-BF54-C3C01877685A}"/>
                </a:ext>
              </a:extLst>
            </p:cNvPr>
            <p:cNvSpPr/>
            <p:nvPr/>
          </p:nvSpPr>
          <p:spPr>
            <a:xfrm>
              <a:off x="1029503" y="216386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5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9223BA47-FCC1-4155-8451-ABD6411ADCD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620" y="2297318"/>
              <a:ext cx="247843" cy="343167"/>
            </a:xfrm>
            <a:prstGeom prst="rect">
              <a:avLst/>
            </a:prstGeom>
          </p:spPr>
        </p:pic>
      </p:grpSp>
      <p:grpSp>
        <p:nvGrpSpPr>
          <p:cNvPr id="11" name="object 9">
            <a:extLst>
              <a:ext uri="{FF2B5EF4-FFF2-40B4-BE49-F238E27FC236}">
                <a16:creationId xmlns:a16="http://schemas.microsoft.com/office/drawing/2014/main" id="{DEFD2C16-759B-4F5A-9573-F0789C09AFD6}"/>
              </a:ext>
            </a:extLst>
          </p:cNvPr>
          <p:cNvGrpSpPr/>
          <p:nvPr/>
        </p:nvGrpSpPr>
        <p:grpSpPr>
          <a:xfrm>
            <a:off x="800725" y="2466519"/>
            <a:ext cx="4347210" cy="901065"/>
            <a:chOff x="1067633" y="3288692"/>
            <a:chExt cx="5796280" cy="1201420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68BA89A2-C4DA-43F9-988F-6BDF62194B49}"/>
                </a:ext>
              </a:extLst>
            </p:cNvPr>
            <p:cNvSpPr/>
            <p:nvPr/>
          </p:nvSpPr>
          <p:spPr>
            <a:xfrm>
              <a:off x="1105763" y="3288692"/>
              <a:ext cx="5758180" cy="1201420"/>
            </a:xfrm>
            <a:custGeom>
              <a:avLst/>
              <a:gdLst/>
              <a:ahLst/>
              <a:cxnLst/>
              <a:rect l="l" t="t" r="r" b="b"/>
              <a:pathLst>
                <a:path w="5758180" h="1201420">
                  <a:moveTo>
                    <a:pt x="5650716" y="1201087"/>
                  </a:moveTo>
                  <a:lnTo>
                    <a:pt x="71252" y="1201087"/>
                  </a:lnTo>
                  <a:lnTo>
                    <a:pt x="66293" y="1200354"/>
                  </a:lnTo>
                  <a:lnTo>
                    <a:pt x="29728" y="1177636"/>
                  </a:lnTo>
                  <a:lnTo>
                    <a:pt x="10070" y="1144004"/>
                  </a:lnTo>
                  <a:lnTo>
                    <a:pt x="488" y="1101647"/>
                  </a:lnTo>
                  <a:lnTo>
                    <a:pt x="0" y="1094209"/>
                  </a:lnTo>
                  <a:lnTo>
                    <a:pt x="0" y="1086698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650716" y="0"/>
                  </a:lnTo>
                  <a:lnTo>
                    <a:pt x="5693918" y="11581"/>
                  </a:lnTo>
                  <a:lnTo>
                    <a:pt x="5729401" y="38814"/>
                  </a:lnTo>
                  <a:lnTo>
                    <a:pt x="5751761" y="77553"/>
                  </a:lnTo>
                  <a:lnTo>
                    <a:pt x="5757594" y="106878"/>
                  </a:lnTo>
                  <a:lnTo>
                    <a:pt x="5757594" y="1094209"/>
                  </a:lnTo>
                  <a:lnTo>
                    <a:pt x="5746012" y="1137412"/>
                  </a:lnTo>
                  <a:lnTo>
                    <a:pt x="5718779" y="1172894"/>
                  </a:lnTo>
                  <a:lnTo>
                    <a:pt x="5680040" y="1195254"/>
                  </a:lnTo>
                  <a:lnTo>
                    <a:pt x="5658155" y="1200354"/>
                  </a:lnTo>
                  <a:lnTo>
                    <a:pt x="5650716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9433D127-AE75-44D3-8DA4-6BC8D92148F5}"/>
                </a:ext>
              </a:extLst>
            </p:cNvPr>
            <p:cNvSpPr/>
            <p:nvPr/>
          </p:nvSpPr>
          <p:spPr>
            <a:xfrm>
              <a:off x="1067633" y="3288958"/>
              <a:ext cx="109220" cy="1200785"/>
            </a:xfrm>
            <a:custGeom>
              <a:avLst/>
              <a:gdLst/>
              <a:ahLst/>
              <a:cxnLst/>
              <a:rect l="l" t="t" r="r" b="b"/>
              <a:pathLst>
                <a:path w="109219" h="1200785">
                  <a:moveTo>
                    <a:pt x="108888" y="1200556"/>
                  </a:moveTo>
                  <a:lnTo>
                    <a:pt x="70614" y="1192113"/>
                  </a:lnTo>
                  <a:lnTo>
                    <a:pt x="33503" y="1167317"/>
                  </a:lnTo>
                  <a:lnTo>
                    <a:pt x="8707" y="1130206"/>
                  </a:lnTo>
                  <a:lnTo>
                    <a:pt x="0" y="1086432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086432"/>
                  </a:lnTo>
                  <a:lnTo>
                    <a:pt x="79161" y="1130206"/>
                  </a:lnTo>
                  <a:lnTo>
                    <a:pt x="90211" y="1174900"/>
                  </a:lnTo>
                  <a:lnTo>
                    <a:pt x="104469" y="1197918"/>
                  </a:lnTo>
                  <a:lnTo>
                    <a:pt x="108888" y="120055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BA79B6B9-F3B4-443B-9192-FCD525327CE6}"/>
                </a:ext>
              </a:extLst>
            </p:cNvPr>
            <p:cNvSpPr/>
            <p:nvPr/>
          </p:nvSpPr>
          <p:spPr>
            <a:xfrm>
              <a:off x="1334541" y="3584198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5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DFFF1865-1B17-4501-B582-3D2FCEBA501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6593" y="3717652"/>
              <a:ext cx="285973" cy="343167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9C554CA6-5748-4EFC-81B6-76939EDF0E27}"/>
              </a:ext>
            </a:extLst>
          </p:cNvPr>
          <p:cNvGrpSpPr/>
          <p:nvPr/>
        </p:nvGrpSpPr>
        <p:grpSpPr>
          <a:xfrm>
            <a:off x="1029503" y="3538919"/>
            <a:ext cx="4347210" cy="893921"/>
            <a:chOff x="1372671" y="4718558"/>
            <a:chExt cx="5796280" cy="1191895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B7D12371-164F-432E-974D-842AB768D910}"/>
                </a:ext>
              </a:extLst>
            </p:cNvPr>
            <p:cNvSpPr/>
            <p:nvPr/>
          </p:nvSpPr>
          <p:spPr>
            <a:xfrm>
              <a:off x="1410801" y="4718558"/>
              <a:ext cx="5758180" cy="1191895"/>
            </a:xfrm>
            <a:custGeom>
              <a:avLst/>
              <a:gdLst/>
              <a:ahLst/>
              <a:cxnLst/>
              <a:rect l="l" t="t" r="r" b="b"/>
              <a:pathLst>
                <a:path w="5758180" h="1191895">
                  <a:moveTo>
                    <a:pt x="5650716" y="1191555"/>
                  </a:moveTo>
                  <a:lnTo>
                    <a:pt x="71252" y="1191555"/>
                  </a:lnTo>
                  <a:lnTo>
                    <a:pt x="66293" y="1190822"/>
                  </a:lnTo>
                  <a:lnTo>
                    <a:pt x="29728" y="1168104"/>
                  </a:lnTo>
                  <a:lnTo>
                    <a:pt x="10070" y="1134471"/>
                  </a:lnTo>
                  <a:lnTo>
                    <a:pt x="488" y="1092115"/>
                  </a:lnTo>
                  <a:lnTo>
                    <a:pt x="0" y="1084676"/>
                  </a:lnTo>
                  <a:lnTo>
                    <a:pt x="0" y="107716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650716" y="0"/>
                  </a:lnTo>
                  <a:lnTo>
                    <a:pt x="5693918" y="11581"/>
                  </a:lnTo>
                  <a:lnTo>
                    <a:pt x="5729401" y="38814"/>
                  </a:lnTo>
                  <a:lnTo>
                    <a:pt x="5751761" y="77553"/>
                  </a:lnTo>
                  <a:lnTo>
                    <a:pt x="5757594" y="106878"/>
                  </a:lnTo>
                  <a:lnTo>
                    <a:pt x="5757594" y="1084676"/>
                  </a:lnTo>
                  <a:lnTo>
                    <a:pt x="5746012" y="1127879"/>
                  </a:lnTo>
                  <a:lnTo>
                    <a:pt x="5718779" y="1163362"/>
                  </a:lnTo>
                  <a:lnTo>
                    <a:pt x="5680040" y="1185722"/>
                  </a:lnTo>
                  <a:lnTo>
                    <a:pt x="5658155" y="1190822"/>
                  </a:lnTo>
                  <a:lnTo>
                    <a:pt x="5650716" y="1191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074FE8BC-46B6-4082-8A11-6394F7BDDE6B}"/>
                </a:ext>
              </a:extLst>
            </p:cNvPr>
            <p:cNvSpPr/>
            <p:nvPr/>
          </p:nvSpPr>
          <p:spPr>
            <a:xfrm>
              <a:off x="1372671" y="4718824"/>
              <a:ext cx="109220" cy="1191260"/>
            </a:xfrm>
            <a:custGeom>
              <a:avLst/>
              <a:gdLst/>
              <a:ahLst/>
              <a:cxnLst/>
              <a:rect l="l" t="t" r="r" b="b"/>
              <a:pathLst>
                <a:path w="109219" h="1191260">
                  <a:moveTo>
                    <a:pt x="108888" y="1191023"/>
                  </a:moveTo>
                  <a:lnTo>
                    <a:pt x="70614" y="1182581"/>
                  </a:lnTo>
                  <a:lnTo>
                    <a:pt x="33503" y="1157785"/>
                  </a:lnTo>
                  <a:lnTo>
                    <a:pt x="8707" y="1120673"/>
                  </a:lnTo>
                  <a:lnTo>
                    <a:pt x="0" y="107690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076900"/>
                  </a:lnTo>
                  <a:lnTo>
                    <a:pt x="79161" y="1120673"/>
                  </a:lnTo>
                  <a:lnTo>
                    <a:pt x="90211" y="1165368"/>
                  </a:lnTo>
                  <a:lnTo>
                    <a:pt x="104469" y="1188386"/>
                  </a:lnTo>
                  <a:lnTo>
                    <a:pt x="108888" y="1191023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B89CCF32-AE6B-4733-A428-8AAC6FCE92E8}"/>
                </a:ext>
              </a:extLst>
            </p:cNvPr>
            <p:cNvSpPr/>
            <p:nvPr/>
          </p:nvSpPr>
          <p:spPr>
            <a:xfrm>
              <a:off x="1639579" y="501406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5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F0FDF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07B94543-3370-48A6-A70E-6EE1924FDD4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9761" y="5147518"/>
              <a:ext cx="209713" cy="343167"/>
            </a:xfrm>
            <a:prstGeom prst="rect">
              <a:avLst/>
            </a:prstGeom>
          </p:spPr>
        </p:pic>
      </p:grpSp>
      <p:sp>
        <p:nvSpPr>
          <p:cNvPr id="21" name="object 19">
            <a:extLst>
              <a:ext uri="{FF2B5EF4-FFF2-40B4-BE49-F238E27FC236}">
                <a16:creationId xmlns:a16="http://schemas.microsoft.com/office/drawing/2014/main" id="{DBD43B89-1D89-49FC-BE1F-038D7D3A56B0}"/>
              </a:ext>
            </a:extLst>
          </p:cNvPr>
          <p:cNvSpPr txBox="1"/>
          <p:nvPr/>
        </p:nvSpPr>
        <p:spPr>
          <a:xfrm>
            <a:off x="1391744" y="1456564"/>
            <a:ext cx="3822859" cy="2847317"/>
          </a:xfrm>
          <a:prstGeom prst="rect">
            <a:avLst/>
          </a:prstGeom>
        </p:spPr>
        <p:txBody>
          <a:bodyPr vert="horz" wrap="square" lIns="0" tIns="87629" rIns="0" bIns="0" rtlCol="0">
            <a:spAutoFit/>
          </a:bodyPr>
          <a:lstStyle/>
          <a:p>
            <a:pPr marL="9525" defTabSz="685800">
              <a:spcBef>
                <a:spcPts val="689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冒烟测试 </a:t>
            </a: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(Smoke</a:t>
            </a:r>
            <a:r>
              <a:rPr sz="127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Test)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461010" defTabSz="685800">
              <a:lnSpc>
                <a:spcPct val="115799"/>
              </a:lnSpc>
              <a:spcBef>
                <a:spcPts val="270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快速检查新版本基础功能，发现致命问题即刻停止，确保版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本具备可测性。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10"/>
              </a:spcBef>
            </a:pPr>
            <a:endParaRPr lang="en-US"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10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381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回归测试 (Regression</a:t>
            </a:r>
            <a:r>
              <a:rPr sz="1275" b="1" kern="0" spc="-23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Test)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38125" marR="232410" defTabSz="685800">
              <a:lnSpc>
                <a:spcPct val="115799"/>
              </a:lnSpc>
              <a:spcBef>
                <a:spcPts val="270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迭代开发后复测既有功能，配合自动化脚本，防止新代码破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坏旧功能。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63"/>
              </a:spcBef>
            </a:pPr>
            <a:endParaRPr lang="en-US"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63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66725" defTabSz="685800">
              <a:spcBef>
                <a:spcPts val="4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验收测试 (User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Acceptance)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66725" marR="3810" defTabSz="685800">
              <a:lnSpc>
                <a:spcPct val="115799"/>
              </a:lnSpc>
              <a:spcBef>
                <a:spcPts val="270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按需求文档逐项验收，关注业务流程与用户体验，通过后方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可正式上线。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0">
            <a:extLst>
              <a:ext uri="{FF2B5EF4-FFF2-40B4-BE49-F238E27FC236}">
                <a16:creationId xmlns:a16="http://schemas.microsoft.com/office/drawing/2014/main" id="{084AA8DA-953F-4C67-B64D-B00E28F52972}"/>
              </a:ext>
            </a:extLst>
          </p:cNvPr>
          <p:cNvGrpSpPr/>
          <p:nvPr/>
        </p:nvGrpSpPr>
        <p:grpSpPr>
          <a:xfrm>
            <a:off x="5414018" y="1454864"/>
            <a:ext cx="3120866" cy="3049428"/>
            <a:chOff x="7218691" y="1939818"/>
            <a:chExt cx="4161154" cy="4065904"/>
          </a:xfrm>
        </p:grpSpPr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5593A88E-A584-4C36-A46D-CFFF3A09C734}"/>
                </a:ext>
              </a:extLst>
            </p:cNvPr>
            <p:cNvSpPr/>
            <p:nvPr/>
          </p:nvSpPr>
          <p:spPr>
            <a:xfrm>
              <a:off x="7223771" y="1944898"/>
              <a:ext cx="4150995" cy="3879215"/>
            </a:xfrm>
            <a:custGeom>
              <a:avLst/>
              <a:gdLst/>
              <a:ahLst/>
              <a:cxnLst/>
              <a:rect l="l" t="t" r="r" b="b"/>
              <a:pathLst>
                <a:path w="4150995" h="3879215">
                  <a:moveTo>
                    <a:pt x="807" y="3346102"/>
                  </a:moveTo>
                  <a:lnTo>
                    <a:pt x="338591" y="132307"/>
                  </a:lnTo>
                  <a:lnTo>
                    <a:pt x="349400" y="90315"/>
                  </a:lnTo>
                  <a:lnTo>
                    <a:pt x="371936" y="53272"/>
                  </a:lnTo>
                  <a:lnTo>
                    <a:pt x="404252" y="24363"/>
                  </a:lnTo>
                  <a:lnTo>
                    <a:pt x="443570" y="6083"/>
                  </a:lnTo>
                  <a:lnTo>
                    <a:pt x="486501" y="0"/>
                  </a:lnTo>
                  <a:lnTo>
                    <a:pt x="493741" y="225"/>
                  </a:lnTo>
                  <a:lnTo>
                    <a:pt x="4018141" y="370476"/>
                  </a:lnTo>
                  <a:lnTo>
                    <a:pt x="4060132" y="381285"/>
                  </a:lnTo>
                  <a:lnTo>
                    <a:pt x="4097175" y="403821"/>
                  </a:lnTo>
                  <a:lnTo>
                    <a:pt x="4126084" y="436137"/>
                  </a:lnTo>
                  <a:lnTo>
                    <a:pt x="4144364" y="475455"/>
                  </a:lnTo>
                  <a:lnTo>
                    <a:pt x="4150448" y="518387"/>
                  </a:lnTo>
                  <a:lnTo>
                    <a:pt x="4150222" y="525626"/>
                  </a:lnTo>
                  <a:lnTo>
                    <a:pt x="3811857" y="3746659"/>
                  </a:lnTo>
                  <a:lnTo>
                    <a:pt x="3801047" y="3788650"/>
                  </a:lnTo>
                  <a:lnTo>
                    <a:pt x="3778511" y="3825693"/>
                  </a:lnTo>
                  <a:lnTo>
                    <a:pt x="3746195" y="3854602"/>
                  </a:lnTo>
                  <a:lnTo>
                    <a:pt x="3706877" y="3872882"/>
                  </a:lnTo>
                  <a:lnTo>
                    <a:pt x="3663946" y="3878966"/>
                  </a:lnTo>
                  <a:lnTo>
                    <a:pt x="3656706" y="3878740"/>
                  </a:lnTo>
                  <a:lnTo>
                    <a:pt x="132306" y="3508489"/>
                  </a:lnTo>
                  <a:lnTo>
                    <a:pt x="90315" y="3497680"/>
                  </a:lnTo>
                  <a:lnTo>
                    <a:pt x="53272" y="3475144"/>
                  </a:lnTo>
                  <a:lnTo>
                    <a:pt x="24363" y="3442828"/>
                  </a:lnTo>
                  <a:lnTo>
                    <a:pt x="6083" y="3403510"/>
                  </a:lnTo>
                  <a:lnTo>
                    <a:pt x="0" y="3360579"/>
                  </a:lnTo>
                  <a:lnTo>
                    <a:pt x="225" y="3353339"/>
                  </a:lnTo>
                  <a:lnTo>
                    <a:pt x="807" y="3346102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EB9A9197-AB53-4B21-87DC-09D4DA89750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31535" y="5814789"/>
              <a:ext cx="133454" cy="190648"/>
            </a:xfrm>
            <a:prstGeom prst="rect">
              <a:avLst/>
            </a:prstGeom>
          </p:spPr>
        </p:pic>
      </p:grpSp>
      <p:sp>
        <p:nvSpPr>
          <p:cNvPr id="25" name="object 23">
            <a:extLst>
              <a:ext uri="{FF2B5EF4-FFF2-40B4-BE49-F238E27FC236}">
                <a16:creationId xmlns:a16="http://schemas.microsoft.com/office/drawing/2014/main" id="{6A6A951B-D038-4757-9C8C-4B0D8500BD3D}"/>
              </a:ext>
            </a:extLst>
          </p:cNvPr>
          <p:cNvSpPr txBox="1"/>
          <p:nvPr/>
        </p:nvSpPr>
        <p:spPr>
          <a:xfrm>
            <a:off x="6546412" y="4358716"/>
            <a:ext cx="102012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测试流程筛选机制示意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4">
            <a:extLst>
              <a:ext uri="{FF2B5EF4-FFF2-40B4-BE49-F238E27FC236}">
                <a16:creationId xmlns:a16="http://schemas.microsoft.com/office/drawing/2014/main" id="{CEE193A5-9FCC-489E-B565-B416E6F68B04}"/>
              </a:ext>
            </a:extLst>
          </p:cNvPr>
          <p:cNvGrpSpPr/>
          <p:nvPr/>
        </p:nvGrpSpPr>
        <p:grpSpPr>
          <a:xfrm>
            <a:off x="5376297" y="1329776"/>
            <a:ext cx="3203258" cy="2859881"/>
            <a:chOff x="7168396" y="1773034"/>
            <a:chExt cx="4271010" cy="3813175"/>
          </a:xfrm>
        </p:grpSpPr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65A1C357-DDDD-4DCF-B446-BC12973E7038}"/>
                </a:ext>
              </a:extLst>
            </p:cNvPr>
            <p:cNvSpPr/>
            <p:nvPr/>
          </p:nvSpPr>
          <p:spPr>
            <a:xfrm>
              <a:off x="7187461" y="1792099"/>
              <a:ext cx="4232910" cy="3775075"/>
            </a:xfrm>
            <a:custGeom>
              <a:avLst/>
              <a:gdLst/>
              <a:ahLst/>
              <a:cxnLst/>
              <a:rect l="l" t="t" r="r" b="b"/>
              <a:pathLst>
                <a:path w="4232909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4"/>
                  </a:lnTo>
                  <a:lnTo>
                    <a:pt x="37160" y="19542"/>
                  </a:lnTo>
                  <a:lnTo>
                    <a:pt x="42365" y="16065"/>
                  </a:lnTo>
                  <a:lnTo>
                    <a:pt x="47569" y="12587"/>
                  </a:lnTo>
                  <a:lnTo>
                    <a:pt x="53062" y="9651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137079" y="0"/>
                  </a:lnTo>
                  <a:lnTo>
                    <a:pt x="4143338" y="0"/>
                  </a:lnTo>
                  <a:lnTo>
                    <a:pt x="4149537" y="610"/>
                  </a:lnTo>
                  <a:lnTo>
                    <a:pt x="4155676" y="1831"/>
                  </a:lnTo>
                  <a:lnTo>
                    <a:pt x="4161815" y="3052"/>
                  </a:lnTo>
                  <a:lnTo>
                    <a:pt x="4167775" y="4860"/>
                  </a:lnTo>
                  <a:lnTo>
                    <a:pt x="4173558" y="7256"/>
                  </a:lnTo>
                  <a:lnTo>
                    <a:pt x="4179340" y="9651"/>
                  </a:lnTo>
                  <a:lnTo>
                    <a:pt x="4212861" y="37160"/>
                  </a:lnTo>
                  <a:lnTo>
                    <a:pt x="4230572" y="76727"/>
                  </a:lnTo>
                  <a:lnTo>
                    <a:pt x="4231793" y="82866"/>
                  </a:lnTo>
                  <a:lnTo>
                    <a:pt x="4232403" y="89065"/>
                  </a:lnTo>
                  <a:lnTo>
                    <a:pt x="4232404" y="95324"/>
                  </a:lnTo>
                  <a:lnTo>
                    <a:pt x="4232404" y="3679522"/>
                  </a:lnTo>
                  <a:lnTo>
                    <a:pt x="4232403" y="3685781"/>
                  </a:lnTo>
                  <a:lnTo>
                    <a:pt x="4231793" y="3691980"/>
                  </a:lnTo>
                  <a:lnTo>
                    <a:pt x="4230572" y="3698119"/>
                  </a:lnTo>
                  <a:lnTo>
                    <a:pt x="4229351" y="3704257"/>
                  </a:lnTo>
                  <a:lnTo>
                    <a:pt x="4208909" y="3742501"/>
                  </a:lnTo>
                  <a:lnTo>
                    <a:pt x="4173558" y="3767590"/>
                  </a:lnTo>
                  <a:lnTo>
                    <a:pt x="4167775" y="3769985"/>
                  </a:lnTo>
                  <a:lnTo>
                    <a:pt x="4161815" y="3771794"/>
                  </a:lnTo>
                  <a:lnTo>
                    <a:pt x="4155676" y="3773015"/>
                  </a:lnTo>
                  <a:lnTo>
                    <a:pt x="4149537" y="3774236"/>
                  </a:lnTo>
                  <a:lnTo>
                    <a:pt x="4143338" y="3774846"/>
                  </a:lnTo>
                  <a:lnTo>
                    <a:pt x="4137079" y="3774846"/>
                  </a:lnTo>
                  <a:lnTo>
                    <a:pt x="95324" y="3774846"/>
                  </a:lnTo>
                  <a:lnTo>
                    <a:pt x="89065" y="3774846"/>
                  </a:lnTo>
                  <a:lnTo>
                    <a:pt x="82866" y="3774236"/>
                  </a:lnTo>
                  <a:lnTo>
                    <a:pt x="76727" y="3773015"/>
                  </a:lnTo>
                  <a:lnTo>
                    <a:pt x="70588" y="3771794"/>
                  </a:lnTo>
                  <a:lnTo>
                    <a:pt x="64627" y="3769985"/>
                  </a:lnTo>
                  <a:lnTo>
                    <a:pt x="58845" y="3767590"/>
                  </a:lnTo>
                  <a:lnTo>
                    <a:pt x="53062" y="3765195"/>
                  </a:lnTo>
                  <a:lnTo>
                    <a:pt x="47569" y="3762259"/>
                  </a:lnTo>
                  <a:lnTo>
                    <a:pt x="42365" y="3758781"/>
                  </a:lnTo>
                  <a:lnTo>
                    <a:pt x="37160" y="3755304"/>
                  </a:lnTo>
                  <a:lnTo>
                    <a:pt x="32345" y="3751352"/>
                  </a:lnTo>
                  <a:lnTo>
                    <a:pt x="27919" y="3746926"/>
                  </a:lnTo>
                  <a:lnTo>
                    <a:pt x="23494" y="3742501"/>
                  </a:lnTo>
                  <a:lnTo>
                    <a:pt x="3052" y="3704257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21125D88-E12F-465D-B3C4-B19DB4DCAC3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06526" y="1811164"/>
              <a:ext cx="4194274" cy="3736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551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缺陷管理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测试实践工具</a:t>
            </a: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5F6D3494-3B9A-4117-8920-3CA5D63C3C21}"/>
              </a:ext>
            </a:extLst>
          </p:cNvPr>
          <p:cNvSpPr/>
          <p:nvPr/>
        </p:nvSpPr>
        <p:spPr>
          <a:xfrm>
            <a:off x="571947" y="1307881"/>
            <a:ext cx="29051" cy="229076"/>
          </a:xfrm>
          <a:custGeom>
            <a:avLst/>
            <a:gdLst/>
            <a:ahLst/>
            <a:cxnLst/>
            <a:rect l="l" t="t" r="r" b="b"/>
            <a:pathLst>
              <a:path w="38734" h="305434">
                <a:moveTo>
                  <a:pt x="21593" y="305037"/>
                </a:moveTo>
                <a:lnTo>
                  <a:pt x="16536" y="305037"/>
                </a:lnTo>
                <a:lnTo>
                  <a:pt x="14104" y="304554"/>
                </a:lnTo>
                <a:lnTo>
                  <a:pt x="0" y="288501"/>
                </a:lnTo>
                <a:lnTo>
                  <a:pt x="0" y="285973"/>
                </a:lnTo>
                <a:lnTo>
                  <a:pt x="0" y="16536"/>
                </a:lnTo>
                <a:lnTo>
                  <a:pt x="16536" y="0"/>
                </a:lnTo>
                <a:lnTo>
                  <a:pt x="21593" y="0"/>
                </a:lnTo>
                <a:lnTo>
                  <a:pt x="38129" y="16536"/>
                </a:lnTo>
                <a:lnTo>
                  <a:pt x="38129" y="288501"/>
                </a:lnTo>
                <a:lnTo>
                  <a:pt x="24024" y="304554"/>
                </a:lnTo>
                <a:lnTo>
                  <a:pt x="21593" y="305037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37A2D248-4F79-4239-9F1B-15F41E443B96}"/>
              </a:ext>
            </a:extLst>
          </p:cNvPr>
          <p:cNvSpPr txBox="1"/>
          <p:nvPr/>
        </p:nvSpPr>
        <p:spPr>
          <a:xfrm>
            <a:off x="676811" y="1298356"/>
            <a:ext cx="139207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缺陷等级划分标准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C04B153C-C7CE-4294-8DFA-DC61C5ED04C5}"/>
              </a:ext>
            </a:extLst>
          </p:cNvPr>
          <p:cNvSpPr/>
          <p:nvPr/>
        </p:nvSpPr>
        <p:spPr>
          <a:xfrm>
            <a:off x="4139463" y="929413"/>
            <a:ext cx="29051" cy="229076"/>
          </a:xfrm>
          <a:custGeom>
            <a:avLst/>
            <a:gdLst/>
            <a:ahLst/>
            <a:cxnLst/>
            <a:rect l="l" t="t" r="r" b="b"/>
            <a:pathLst>
              <a:path w="38735" h="305434">
                <a:moveTo>
                  <a:pt x="21593" y="305037"/>
                </a:moveTo>
                <a:lnTo>
                  <a:pt x="16536" y="305037"/>
                </a:lnTo>
                <a:lnTo>
                  <a:pt x="14104" y="304554"/>
                </a:lnTo>
                <a:lnTo>
                  <a:pt x="0" y="288501"/>
                </a:lnTo>
                <a:lnTo>
                  <a:pt x="0" y="285973"/>
                </a:lnTo>
                <a:lnTo>
                  <a:pt x="0" y="16536"/>
                </a:lnTo>
                <a:lnTo>
                  <a:pt x="16536" y="0"/>
                </a:lnTo>
                <a:lnTo>
                  <a:pt x="21593" y="0"/>
                </a:lnTo>
                <a:lnTo>
                  <a:pt x="38130" y="16536"/>
                </a:lnTo>
                <a:lnTo>
                  <a:pt x="38130" y="288501"/>
                </a:lnTo>
                <a:lnTo>
                  <a:pt x="24024" y="304554"/>
                </a:lnTo>
                <a:lnTo>
                  <a:pt x="21593" y="305037"/>
                </a:lnTo>
                <a:close/>
              </a:path>
            </a:pathLst>
          </a:custGeom>
          <a:solidFill>
            <a:srgbClr val="9333E9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23CBCD76-B869-49B0-B8F1-F15D4D76F883}"/>
              </a:ext>
            </a:extLst>
          </p:cNvPr>
          <p:cNvSpPr txBox="1"/>
          <p:nvPr/>
        </p:nvSpPr>
        <p:spPr>
          <a:xfrm>
            <a:off x="4246673" y="919888"/>
            <a:ext cx="139207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缺陷处理闭环流程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11">
            <a:extLst>
              <a:ext uri="{FF2B5EF4-FFF2-40B4-BE49-F238E27FC236}">
                <a16:creationId xmlns:a16="http://schemas.microsoft.com/office/drawing/2014/main" id="{9A30E6D1-A80F-425C-A7AD-F2C7107E15FD}"/>
              </a:ext>
            </a:extLst>
          </p:cNvPr>
          <p:cNvGrpSpPr/>
          <p:nvPr/>
        </p:nvGrpSpPr>
        <p:grpSpPr>
          <a:xfrm>
            <a:off x="571947" y="1765438"/>
            <a:ext cx="3167539" cy="600551"/>
            <a:chOff x="762595" y="1849293"/>
            <a:chExt cx="4223385" cy="800735"/>
          </a:xfrm>
        </p:grpSpPr>
        <p:pic>
          <p:nvPicPr>
            <p:cNvPr id="11" name="object 12">
              <a:extLst>
                <a:ext uri="{FF2B5EF4-FFF2-40B4-BE49-F238E27FC236}">
                  <a16:creationId xmlns:a16="http://schemas.microsoft.com/office/drawing/2014/main" id="{C15021AB-2BE9-4F64-AECF-C3F21FD23DB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1849293"/>
              <a:ext cx="4222871" cy="800725"/>
            </a:xfrm>
            <a:prstGeom prst="rect">
              <a:avLst/>
            </a:prstGeom>
          </p:spPr>
        </p:pic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C918D0DA-88A7-4874-9D8D-C6359F640006}"/>
                </a:ext>
              </a:extLst>
            </p:cNvPr>
            <p:cNvSpPr/>
            <p:nvPr/>
          </p:nvSpPr>
          <p:spPr>
            <a:xfrm>
              <a:off x="915114" y="202087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854A8412-204F-47C0-84A4-8F628523571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8568" y="2097137"/>
              <a:ext cx="200181" cy="305038"/>
            </a:xfrm>
            <a:prstGeom prst="rect">
              <a:avLst/>
            </a:prstGeom>
          </p:spPr>
        </p:pic>
      </p:grpSp>
      <p:sp>
        <p:nvSpPr>
          <p:cNvPr id="14" name="object 15">
            <a:extLst>
              <a:ext uri="{FF2B5EF4-FFF2-40B4-BE49-F238E27FC236}">
                <a16:creationId xmlns:a16="http://schemas.microsoft.com/office/drawing/2014/main" id="{1C8C3D41-22D7-495F-922D-E5CD0926D46B}"/>
              </a:ext>
            </a:extLst>
          </p:cNvPr>
          <p:cNvSpPr txBox="1"/>
          <p:nvPr/>
        </p:nvSpPr>
        <p:spPr>
          <a:xfrm>
            <a:off x="1134367" y="1877452"/>
            <a:ext cx="95916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FFFFFF"/>
                </a:solidFill>
                <a:latin typeface="微软雅黑"/>
                <a:cs typeface="微软雅黑"/>
              </a:rPr>
              <a:t>致命 </a:t>
            </a: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(Critical)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BFAEFBD5-2E41-4468-B2A0-47DA2C751AC9}"/>
              </a:ext>
            </a:extLst>
          </p:cNvPr>
          <p:cNvSpPr/>
          <p:nvPr/>
        </p:nvSpPr>
        <p:spPr>
          <a:xfrm>
            <a:off x="2323532" y="1908425"/>
            <a:ext cx="221933" cy="143351"/>
          </a:xfrm>
          <a:custGeom>
            <a:avLst/>
            <a:gdLst/>
            <a:ahLst/>
            <a:cxnLst/>
            <a:rect l="l" t="t" r="r" b="b"/>
            <a:pathLst>
              <a:path w="295910" h="191135">
                <a:moveTo>
                  <a:pt x="206440" y="190648"/>
                </a:moveTo>
                <a:lnTo>
                  <a:pt x="89065" y="190648"/>
                </a:lnTo>
                <a:lnTo>
                  <a:pt x="82866" y="190038"/>
                </a:lnTo>
                <a:lnTo>
                  <a:pt x="37160" y="171106"/>
                </a:lnTo>
                <a:lnTo>
                  <a:pt x="9651" y="137586"/>
                </a:lnTo>
                <a:lnTo>
                  <a:pt x="0" y="101583"/>
                </a:lnTo>
                <a:lnTo>
                  <a:pt x="0" y="95324"/>
                </a:lnTo>
                <a:lnTo>
                  <a:pt x="0" y="89065"/>
                </a:lnTo>
                <a:lnTo>
                  <a:pt x="12587" y="47569"/>
                </a:lnTo>
                <a:lnTo>
                  <a:pt x="47569" y="12587"/>
                </a:lnTo>
                <a:lnTo>
                  <a:pt x="89065" y="0"/>
                </a:lnTo>
                <a:lnTo>
                  <a:pt x="206440" y="0"/>
                </a:lnTo>
                <a:lnTo>
                  <a:pt x="247936" y="12587"/>
                </a:lnTo>
                <a:lnTo>
                  <a:pt x="282917" y="47569"/>
                </a:lnTo>
                <a:lnTo>
                  <a:pt x="295505" y="89065"/>
                </a:lnTo>
                <a:lnTo>
                  <a:pt x="295505" y="101583"/>
                </a:lnTo>
                <a:lnTo>
                  <a:pt x="282917" y="143079"/>
                </a:lnTo>
                <a:lnTo>
                  <a:pt x="247936" y="178061"/>
                </a:lnTo>
                <a:lnTo>
                  <a:pt x="212639" y="190038"/>
                </a:lnTo>
                <a:lnTo>
                  <a:pt x="206440" y="190648"/>
                </a:lnTo>
                <a:close/>
              </a:path>
            </a:pathLst>
          </a:custGeom>
          <a:solidFill>
            <a:srgbClr val="991B1B">
              <a:alpha val="79998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7">
            <a:extLst>
              <a:ext uri="{FF2B5EF4-FFF2-40B4-BE49-F238E27FC236}">
                <a16:creationId xmlns:a16="http://schemas.microsoft.com/office/drawing/2014/main" id="{55D35219-6405-4554-8935-CEE94162604E}"/>
              </a:ext>
            </a:extLst>
          </p:cNvPr>
          <p:cNvSpPr txBox="1"/>
          <p:nvPr/>
        </p:nvSpPr>
        <p:spPr>
          <a:xfrm>
            <a:off x="2369080" y="1913199"/>
            <a:ext cx="128588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P0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B79CACF7-B637-4B7E-BE5D-373E47097E24}"/>
              </a:ext>
            </a:extLst>
          </p:cNvPr>
          <p:cNvSpPr txBox="1"/>
          <p:nvPr/>
        </p:nvSpPr>
        <p:spPr>
          <a:xfrm>
            <a:off x="1134368" y="2106230"/>
            <a:ext cx="142065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FFFFFF"/>
                </a:solidFill>
                <a:latin typeface="微软雅黑"/>
                <a:cs typeface="微软雅黑"/>
              </a:rPr>
              <a:t>系统崩溃、数据丢失、无法运行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9">
            <a:extLst>
              <a:ext uri="{FF2B5EF4-FFF2-40B4-BE49-F238E27FC236}">
                <a16:creationId xmlns:a16="http://schemas.microsoft.com/office/drawing/2014/main" id="{EB329D55-C0FB-4212-A0F2-BA735FDD8EF7}"/>
              </a:ext>
            </a:extLst>
          </p:cNvPr>
          <p:cNvGrpSpPr/>
          <p:nvPr/>
        </p:nvGrpSpPr>
        <p:grpSpPr>
          <a:xfrm>
            <a:off x="729232" y="2451775"/>
            <a:ext cx="2852738" cy="600551"/>
            <a:chOff x="972309" y="2764408"/>
            <a:chExt cx="3803650" cy="800735"/>
          </a:xfrm>
        </p:grpSpPr>
        <p:pic>
          <p:nvPicPr>
            <p:cNvPr id="19" name="object 20">
              <a:extLst>
                <a:ext uri="{FF2B5EF4-FFF2-40B4-BE49-F238E27FC236}">
                  <a16:creationId xmlns:a16="http://schemas.microsoft.com/office/drawing/2014/main" id="{2087E137-10F3-471A-9767-B47CAA920EF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2309" y="2764408"/>
              <a:ext cx="3803444" cy="800725"/>
            </a:xfrm>
            <a:prstGeom prst="rect">
              <a:avLst/>
            </a:prstGeom>
          </p:spPr>
        </p:pic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990E08A1-0F83-41DD-82E3-0A719FEBD0E2}"/>
                </a:ext>
              </a:extLst>
            </p:cNvPr>
            <p:cNvSpPr/>
            <p:nvPr/>
          </p:nvSpPr>
          <p:spPr>
            <a:xfrm>
              <a:off x="1124828" y="293599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22">
              <a:extLst>
                <a:ext uri="{FF2B5EF4-FFF2-40B4-BE49-F238E27FC236}">
                  <a16:creationId xmlns:a16="http://schemas.microsoft.com/office/drawing/2014/main" id="{8A1E15D4-AF1B-4C02-B232-B33A0F041BD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9217" y="3012251"/>
              <a:ext cx="228778" cy="305038"/>
            </a:xfrm>
            <a:prstGeom prst="rect">
              <a:avLst/>
            </a:prstGeom>
          </p:spPr>
        </p:pic>
      </p:grpSp>
      <p:sp>
        <p:nvSpPr>
          <p:cNvPr id="22" name="object 23">
            <a:extLst>
              <a:ext uri="{FF2B5EF4-FFF2-40B4-BE49-F238E27FC236}">
                <a16:creationId xmlns:a16="http://schemas.microsoft.com/office/drawing/2014/main" id="{3E263BF6-2BCC-45C7-918E-0308632C0CA6}"/>
              </a:ext>
            </a:extLst>
          </p:cNvPr>
          <p:cNvSpPr txBox="1"/>
          <p:nvPr/>
        </p:nvSpPr>
        <p:spPr>
          <a:xfrm>
            <a:off x="1292881" y="2563788"/>
            <a:ext cx="88677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FFFFFF"/>
                </a:solidFill>
                <a:latin typeface="微软雅黑"/>
                <a:cs typeface="微软雅黑"/>
              </a:rPr>
              <a:t>严重 </a:t>
            </a: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(Major)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24">
            <a:extLst>
              <a:ext uri="{FF2B5EF4-FFF2-40B4-BE49-F238E27FC236}">
                <a16:creationId xmlns:a16="http://schemas.microsoft.com/office/drawing/2014/main" id="{EF414161-DA13-46AE-95A2-818F97A9396F}"/>
              </a:ext>
            </a:extLst>
          </p:cNvPr>
          <p:cNvSpPr/>
          <p:nvPr/>
        </p:nvSpPr>
        <p:spPr>
          <a:xfrm>
            <a:off x="2380726" y="2594761"/>
            <a:ext cx="221933" cy="143351"/>
          </a:xfrm>
          <a:custGeom>
            <a:avLst/>
            <a:gdLst/>
            <a:ahLst/>
            <a:cxnLst/>
            <a:rect l="l" t="t" r="r" b="b"/>
            <a:pathLst>
              <a:path w="295910" h="191135">
                <a:moveTo>
                  <a:pt x="206440" y="190648"/>
                </a:moveTo>
                <a:lnTo>
                  <a:pt x="89065" y="190648"/>
                </a:lnTo>
                <a:lnTo>
                  <a:pt x="82866" y="190038"/>
                </a:lnTo>
                <a:lnTo>
                  <a:pt x="37160" y="171106"/>
                </a:lnTo>
                <a:lnTo>
                  <a:pt x="9651" y="137586"/>
                </a:lnTo>
                <a:lnTo>
                  <a:pt x="0" y="101583"/>
                </a:lnTo>
                <a:lnTo>
                  <a:pt x="0" y="95324"/>
                </a:lnTo>
                <a:lnTo>
                  <a:pt x="0" y="89065"/>
                </a:lnTo>
                <a:lnTo>
                  <a:pt x="12587" y="47569"/>
                </a:lnTo>
                <a:lnTo>
                  <a:pt x="47569" y="12587"/>
                </a:lnTo>
                <a:lnTo>
                  <a:pt x="89065" y="0"/>
                </a:lnTo>
                <a:lnTo>
                  <a:pt x="206440" y="0"/>
                </a:lnTo>
                <a:lnTo>
                  <a:pt x="247936" y="12587"/>
                </a:lnTo>
                <a:lnTo>
                  <a:pt x="282917" y="47569"/>
                </a:lnTo>
                <a:lnTo>
                  <a:pt x="295505" y="89065"/>
                </a:lnTo>
                <a:lnTo>
                  <a:pt x="295505" y="101583"/>
                </a:lnTo>
                <a:lnTo>
                  <a:pt x="282917" y="143079"/>
                </a:lnTo>
                <a:lnTo>
                  <a:pt x="247936" y="178061"/>
                </a:lnTo>
                <a:lnTo>
                  <a:pt x="212639" y="190038"/>
                </a:lnTo>
                <a:lnTo>
                  <a:pt x="206440" y="190648"/>
                </a:lnTo>
                <a:close/>
              </a:path>
            </a:pathLst>
          </a:custGeom>
          <a:solidFill>
            <a:srgbClr val="C2400C">
              <a:alpha val="79998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5">
            <a:extLst>
              <a:ext uri="{FF2B5EF4-FFF2-40B4-BE49-F238E27FC236}">
                <a16:creationId xmlns:a16="http://schemas.microsoft.com/office/drawing/2014/main" id="{F347924C-CD2C-491F-AFED-6F69BB8DDA19}"/>
              </a:ext>
            </a:extLst>
          </p:cNvPr>
          <p:cNvSpPr txBox="1"/>
          <p:nvPr/>
        </p:nvSpPr>
        <p:spPr>
          <a:xfrm>
            <a:off x="2427503" y="2599534"/>
            <a:ext cx="128588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P1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26">
            <a:extLst>
              <a:ext uri="{FF2B5EF4-FFF2-40B4-BE49-F238E27FC236}">
                <a16:creationId xmlns:a16="http://schemas.microsoft.com/office/drawing/2014/main" id="{18283660-682A-40AB-87C6-3B6C1E61BEC8}"/>
              </a:ext>
            </a:extLst>
          </p:cNvPr>
          <p:cNvSpPr txBox="1"/>
          <p:nvPr/>
        </p:nvSpPr>
        <p:spPr>
          <a:xfrm>
            <a:off x="1292882" y="2792566"/>
            <a:ext cx="132064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FFFFFF"/>
                </a:solidFill>
                <a:latin typeface="微软雅黑"/>
                <a:cs typeface="微软雅黑"/>
              </a:rPr>
              <a:t>核心功能受阻、影响业务流程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7">
            <a:extLst>
              <a:ext uri="{FF2B5EF4-FFF2-40B4-BE49-F238E27FC236}">
                <a16:creationId xmlns:a16="http://schemas.microsoft.com/office/drawing/2014/main" id="{91A63601-CAD7-4642-BD26-5F87015FBF14}"/>
              </a:ext>
            </a:extLst>
          </p:cNvPr>
          <p:cNvGrpSpPr/>
          <p:nvPr/>
        </p:nvGrpSpPr>
        <p:grpSpPr>
          <a:xfrm>
            <a:off x="886516" y="3138110"/>
            <a:ext cx="2538413" cy="600551"/>
            <a:chOff x="1182022" y="3679522"/>
            <a:chExt cx="3384550" cy="800735"/>
          </a:xfrm>
        </p:grpSpPr>
        <p:pic>
          <p:nvPicPr>
            <p:cNvPr id="27" name="object 28">
              <a:extLst>
                <a:ext uri="{FF2B5EF4-FFF2-40B4-BE49-F238E27FC236}">
                  <a16:creationId xmlns:a16="http://schemas.microsoft.com/office/drawing/2014/main" id="{D46CDB3D-C546-4DB5-8EC7-BC22F351B79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2022" y="3679522"/>
              <a:ext cx="3384016" cy="800725"/>
            </a:xfrm>
            <a:prstGeom prst="rect">
              <a:avLst/>
            </a:prstGeom>
          </p:spPr>
        </p:pic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6199D219-E5E9-4517-9282-9074DCA72326}"/>
                </a:ext>
              </a:extLst>
            </p:cNvPr>
            <p:cNvSpPr/>
            <p:nvPr/>
          </p:nvSpPr>
          <p:spPr>
            <a:xfrm>
              <a:off x="1334541" y="385110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30">
              <a:extLst>
                <a:ext uri="{FF2B5EF4-FFF2-40B4-BE49-F238E27FC236}">
                  <a16:creationId xmlns:a16="http://schemas.microsoft.com/office/drawing/2014/main" id="{73328E94-3D2E-4357-9EAA-8A4CBCE9E2C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8931" y="3927365"/>
              <a:ext cx="228778" cy="305038"/>
            </a:xfrm>
            <a:prstGeom prst="rect">
              <a:avLst/>
            </a:prstGeom>
          </p:spPr>
        </p:pic>
      </p:grpSp>
      <p:sp>
        <p:nvSpPr>
          <p:cNvPr id="30" name="object 31">
            <a:extLst>
              <a:ext uri="{FF2B5EF4-FFF2-40B4-BE49-F238E27FC236}">
                <a16:creationId xmlns:a16="http://schemas.microsoft.com/office/drawing/2014/main" id="{76B45004-CCB2-4238-BBAE-8E21DAFF5CCE}"/>
              </a:ext>
            </a:extLst>
          </p:cNvPr>
          <p:cNvSpPr txBox="1"/>
          <p:nvPr/>
        </p:nvSpPr>
        <p:spPr>
          <a:xfrm>
            <a:off x="1451284" y="3250124"/>
            <a:ext cx="1000601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FFFFFF"/>
                </a:solidFill>
                <a:latin typeface="微软雅黑"/>
                <a:cs typeface="微软雅黑"/>
              </a:rPr>
              <a:t>一般 </a:t>
            </a: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(Normal)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32">
            <a:extLst>
              <a:ext uri="{FF2B5EF4-FFF2-40B4-BE49-F238E27FC236}">
                <a16:creationId xmlns:a16="http://schemas.microsoft.com/office/drawing/2014/main" id="{F6EAA7C7-13B7-4829-9126-3F124E5390B4}"/>
              </a:ext>
            </a:extLst>
          </p:cNvPr>
          <p:cNvSpPr/>
          <p:nvPr/>
        </p:nvSpPr>
        <p:spPr>
          <a:xfrm>
            <a:off x="2538012" y="3281097"/>
            <a:ext cx="221933" cy="143351"/>
          </a:xfrm>
          <a:custGeom>
            <a:avLst/>
            <a:gdLst/>
            <a:ahLst/>
            <a:cxnLst/>
            <a:rect l="l" t="t" r="r" b="b"/>
            <a:pathLst>
              <a:path w="295910" h="191135">
                <a:moveTo>
                  <a:pt x="206440" y="190648"/>
                </a:moveTo>
                <a:lnTo>
                  <a:pt x="89065" y="190648"/>
                </a:lnTo>
                <a:lnTo>
                  <a:pt x="82866" y="190038"/>
                </a:lnTo>
                <a:lnTo>
                  <a:pt x="37160" y="171106"/>
                </a:lnTo>
                <a:lnTo>
                  <a:pt x="9651" y="137586"/>
                </a:lnTo>
                <a:lnTo>
                  <a:pt x="0" y="101583"/>
                </a:lnTo>
                <a:lnTo>
                  <a:pt x="0" y="95324"/>
                </a:lnTo>
                <a:lnTo>
                  <a:pt x="0" y="89065"/>
                </a:lnTo>
                <a:lnTo>
                  <a:pt x="12587" y="47569"/>
                </a:lnTo>
                <a:lnTo>
                  <a:pt x="47569" y="12587"/>
                </a:lnTo>
                <a:lnTo>
                  <a:pt x="89065" y="0"/>
                </a:lnTo>
                <a:lnTo>
                  <a:pt x="206440" y="0"/>
                </a:lnTo>
                <a:lnTo>
                  <a:pt x="247936" y="12587"/>
                </a:lnTo>
                <a:lnTo>
                  <a:pt x="282917" y="47569"/>
                </a:lnTo>
                <a:lnTo>
                  <a:pt x="295505" y="89065"/>
                </a:lnTo>
                <a:lnTo>
                  <a:pt x="295505" y="101583"/>
                </a:lnTo>
                <a:lnTo>
                  <a:pt x="282917" y="143079"/>
                </a:lnTo>
                <a:lnTo>
                  <a:pt x="247936" y="178061"/>
                </a:lnTo>
                <a:lnTo>
                  <a:pt x="212639" y="190038"/>
                </a:lnTo>
                <a:lnTo>
                  <a:pt x="206440" y="190648"/>
                </a:lnTo>
                <a:close/>
              </a:path>
            </a:pathLst>
          </a:custGeom>
          <a:solidFill>
            <a:srgbClr val="1C4ED8">
              <a:alpha val="79998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3">
            <a:extLst>
              <a:ext uri="{FF2B5EF4-FFF2-40B4-BE49-F238E27FC236}">
                <a16:creationId xmlns:a16="http://schemas.microsoft.com/office/drawing/2014/main" id="{366AE8F0-5A4F-4806-9821-100921133C7B}"/>
              </a:ext>
            </a:extLst>
          </p:cNvPr>
          <p:cNvSpPr txBox="1"/>
          <p:nvPr/>
        </p:nvSpPr>
        <p:spPr>
          <a:xfrm>
            <a:off x="2585905" y="3285870"/>
            <a:ext cx="128588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P2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34">
            <a:extLst>
              <a:ext uri="{FF2B5EF4-FFF2-40B4-BE49-F238E27FC236}">
                <a16:creationId xmlns:a16="http://schemas.microsoft.com/office/drawing/2014/main" id="{74F10755-3625-4F91-A1D0-296DC9DAECC5}"/>
              </a:ext>
            </a:extLst>
          </p:cNvPr>
          <p:cNvSpPr txBox="1"/>
          <p:nvPr/>
        </p:nvSpPr>
        <p:spPr>
          <a:xfrm>
            <a:off x="1451284" y="3478902"/>
            <a:ext cx="132064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FFFFFF"/>
                </a:solidFill>
                <a:latin typeface="微软雅黑"/>
                <a:cs typeface="微软雅黑"/>
              </a:rPr>
              <a:t>功能不一致、有临时替代方案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5">
            <a:extLst>
              <a:ext uri="{FF2B5EF4-FFF2-40B4-BE49-F238E27FC236}">
                <a16:creationId xmlns:a16="http://schemas.microsoft.com/office/drawing/2014/main" id="{A60335D3-8F32-4878-BC34-2388347C18A0}"/>
              </a:ext>
            </a:extLst>
          </p:cNvPr>
          <p:cNvGrpSpPr/>
          <p:nvPr/>
        </p:nvGrpSpPr>
        <p:grpSpPr>
          <a:xfrm>
            <a:off x="1050951" y="3824446"/>
            <a:ext cx="2216468" cy="600551"/>
            <a:chOff x="1401268" y="4594636"/>
            <a:chExt cx="2955290" cy="800735"/>
          </a:xfrm>
        </p:grpSpPr>
        <p:pic>
          <p:nvPicPr>
            <p:cNvPr id="35" name="object 36">
              <a:extLst>
                <a:ext uri="{FF2B5EF4-FFF2-40B4-BE49-F238E27FC236}">
                  <a16:creationId xmlns:a16="http://schemas.microsoft.com/office/drawing/2014/main" id="{E1D63D6D-FB75-4CC8-B443-15FFF7A63EF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1268" y="4594636"/>
              <a:ext cx="2955057" cy="800725"/>
            </a:xfrm>
            <a:prstGeom prst="rect">
              <a:avLst/>
            </a:prstGeom>
          </p:spPr>
        </p:pic>
        <p:sp>
          <p:nvSpPr>
            <p:cNvPr id="36" name="object 37">
              <a:extLst>
                <a:ext uri="{FF2B5EF4-FFF2-40B4-BE49-F238E27FC236}">
                  <a16:creationId xmlns:a16="http://schemas.microsoft.com/office/drawing/2014/main" id="{3D9A5313-96A3-417D-B89D-666761B8E361}"/>
                </a:ext>
              </a:extLst>
            </p:cNvPr>
            <p:cNvSpPr/>
            <p:nvPr/>
          </p:nvSpPr>
          <p:spPr>
            <a:xfrm>
              <a:off x="1553788" y="4766221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8">
              <a:extLst>
                <a:ext uri="{FF2B5EF4-FFF2-40B4-BE49-F238E27FC236}">
                  <a16:creationId xmlns:a16="http://schemas.microsoft.com/office/drawing/2014/main" id="{B20E6F60-DF20-4976-8514-0205F2B21B6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68177" y="4842480"/>
              <a:ext cx="228778" cy="305038"/>
            </a:xfrm>
            <a:prstGeom prst="rect">
              <a:avLst/>
            </a:prstGeom>
          </p:spPr>
        </p:pic>
      </p:grpSp>
      <p:sp>
        <p:nvSpPr>
          <p:cNvPr id="38" name="object 39">
            <a:extLst>
              <a:ext uri="{FF2B5EF4-FFF2-40B4-BE49-F238E27FC236}">
                <a16:creationId xmlns:a16="http://schemas.microsoft.com/office/drawing/2014/main" id="{43F1457E-AC1D-4562-AF2F-D5C24423AAB1}"/>
              </a:ext>
            </a:extLst>
          </p:cNvPr>
          <p:cNvSpPr txBox="1"/>
          <p:nvPr/>
        </p:nvSpPr>
        <p:spPr>
          <a:xfrm>
            <a:off x="1609799" y="3936460"/>
            <a:ext cx="895826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FFFFFF"/>
                </a:solidFill>
                <a:latin typeface="微软雅黑"/>
                <a:cs typeface="微软雅黑"/>
              </a:rPr>
              <a:t>轻微 </a:t>
            </a: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(Minor)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40">
            <a:extLst>
              <a:ext uri="{FF2B5EF4-FFF2-40B4-BE49-F238E27FC236}">
                <a16:creationId xmlns:a16="http://schemas.microsoft.com/office/drawing/2014/main" id="{4E24E7DA-F81D-48A7-9C8A-396B57E1EA50}"/>
              </a:ext>
            </a:extLst>
          </p:cNvPr>
          <p:cNvSpPr/>
          <p:nvPr/>
        </p:nvSpPr>
        <p:spPr>
          <a:xfrm>
            <a:off x="2702447" y="3967432"/>
            <a:ext cx="221933" cy="143351"/>
          </a:xfrm>
          <a:custGeom>
            <a:avLst/>
            <a:gdLst/>
            <a:ahLst/>
            <a:cxnLst/>
            <a:rect l="l" t="t" r="r" b="b"/>
            <a:pathLst>
              <a:path w="295910" h="191135">
                <a:moveTo>
                  <a:pt x="206440" y="190648"/>
                </a:moveTo>
                <a:lnTo>
                  <a:pt x="89065" y="190648"/>
                </a:lnTo>
                <a:lnTo>
                  <a:pt x="82866" y="190038"/>
                </a:lnTo>
                <a:lnTo>
                  <a:pt x="37160" y="171106"/>
                </a:lnTo>
                <a:lnTo>
                  <a:pt x="9651" y="137586"/>
                </a:lnTo>
                <a:lnTo>
                  <a:pt x="0" y="101583"/>
                </a:lnTo>
                <a:lnTo>
                  <a:pt x="0" y="95324"/>
                </a:lnTo>
                <a:lnTo>
                  <a:pt x="0" y="89065"/>
                </a:lnTo>
                <a:lnTo>
                  <a:pt x="12587" y="47569"/>
                </a:lnTo>
                <a:lnTo>
                  <a:pt x="47569" y="12587"/>
                </a:lnTo>
                <a:lnTo>
                  <a:pt x="89065" y="0"/>
                </a:lnTo>
                <a:lnTo>
                  <a:pt x="206440" y="0"/>
                </a:lnTo>
                <a:lnTo>
                  <a:pt x="247936" y="12587"/>
                </a:lnTo>
                <a:lnTo>
                  <a:pt x="282917" y="47569"/>
                </a:lnTo>
                <a:lnTo>
                  <a:pt x="295505" y="89065"/>
                </a:lnTo>
                <a:lnTo>
                  <a:pt x="295505" y="101583"/>
                </a:lnTo>
                <a:lnTo>
                  <a:pt x="282917" y="143079"/>
                </a:lnTo>
                <a:lnTo>
                  <a:pt x="247936" y="178061"/>
                </a:lnTo>
                <a:lnTo>
                  <a:pt x="212639" y="190038"/>
                </a:lnTo>
                <a:lnTo>
                  <a:pt x="206440" y="190648"/>
                </a:lnTo>
                <a:close/>
              </a:path>
            </a:pathLst>
          </a:custGeom>
          <a:solidFill>
            <a:srgbClr val="0E756E">
              <a:alpha val="79998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1">
            <a:extLst>
              <a:ext uri="{FF2B5EF4-FFF2-40B4-BE49-F238E27FC236}">
                <a16:creationId xmlns:a16="http://schemas.microsoft.com/office/drawing/2014/main" id="{83CBFF0A-0AD3-4323-A4A2-199C0E395815}"/>
              </a:ext>
            </a:extLst>
          </p:cNvPr>
          <p:cNvSpPr txBox="1"/>
          <p:nvPr/>
        </p:nvSpPr>
        <p:spPr>
          <a:xfrm>
            <a:off x="2748553" y="3972206"/>
            <a:ext cx="128588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P3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1" name="object 42">
            <a:extLst>
              <a:ext uri="{FF2B5EF4-FFF2-40B4-BE49-F238E27FC236}">
                <a16:creationId xmlns:a16="http://schemas.microsoft.com/office/drawing/2014/main" id="{5D51F881-BE7C-4CEA-A6B7-AD79B4B8180B}"/>
              </a:ext>
            </a:extLst>
          </p:cNvPr>
          <p:cNvSpPr txBox="1"/>
          <p:nvPr/>
        </p:nvSpPr>
        <p:spPr>
          <a:xfrm>
            <a:off x="1609799" y="4165237"/>
            <a:ext cx="132445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"/>
              </a:rPr>
              <a:t>UI</a:t>
            </a:r>
            <a:r>
              <a:rPr sz="713" kern="0" spc="-19" dirty="0">
                <a:solidFill>
                  <a:srgbClr val="FFFFFF"/>
                </a:solidFill>
                <a:latin typeface="微软雅黑"/>
                <a:cs typeface="微软雅黑"/>
              </a:rPr>
              <a:t>瑕疵、文案错误、排版建议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43">
            <a:extLst>
              <a:ext uri="{FF2B5EF4-FFF2-40B4-BE49-F238E27FC236}">
                <a16:creationId xmlns:a16="http://schemas.microsoft.com/office/drawing/2014/main" id="{D921FD8E-1FB7-44C5-9742-6BC87B3CF226}"/>
              </a:ext>
            </a:extLst>
          </p:cNvPr>
          <p:cNvGrpSpPr/>
          <p:nvPr/>
        </p:nvGrpSpPr>
        <p:grpSpPr>
          <a:xfrm>
            <a:off x="4711409" y="1329776"/>
            <a:ext cx="3868103" cy="514826"/>
            <a:chOff x="6281879" y="1773034"/>
            <a:chExt cx="5157470" cy="686435"/>
          </a:xfrm>
        </p:grpSpPr>
        <p:sp>
          <p:nvSpPr>
            <p:cNvPr id="43" name="object 44">
              <a:extLst>
                <a:ext uri="{FF2B5EF4-FFF2-40B4-BE49-F238E27FC236}">
                  <a16:creationId xmlns:a16="http://schemas.microsoft.com/office/drawing/2014/main" id="{57FD77B5-3F54-4B8D-8CF1-421D775707DB}"/>
                </a:ext>
              </a:extLst>
            </p:cNvPr>
            <p:cNvSpPr/>
            <p:nvPr/>
          </p:nvSpPr>
          <p:spPr>
            <a:xfrm>
              <a:off x="6300943" y="1773034"/>
              <a:ext cx="5138420" cy="686435"/>
            </a:xfrm>
            <a:custGeom>
              <a:avLst/>
              <a:gdLst/>
              <a:ahLst/>
              <a:cxnLst/>
              <a:rect l="l" t="t" r="r" b="b"/>
              <a:pathLst>
                <a:path w="5138420" h="686435">
                  <a:moveTo>
                    <a:pt x="5066733" y="686335"/>
                  </a:moveTo>
                  <a:lnTo>
                    <a:pt x="53439" y="686335"/>
                  </a:lnTo>
                  <a:lnTo>
                    <a:pt x="49719" y="685847"/>
                  </a:lnTo>
                  <a:lnTo>
                    <a:pt x="14096" y="660459"/>
                  </a:lnTo>
                  <a:lnTo>
                    <a:pt x="366" y="620042"/>
                  </a:lnTo>
                  <a:lnTo>
                    <a:pt x="0" y="615083"/>
                  </a:lnTo>
                  <a:lnTo>
                    <a:pt x="0" y="61007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066733" y="0"/>
                  </a:lnTo>
                  <a:lnTo>
                    <a:pt x="5108257" y="15633"/>
                  </a:lnTo>
                  <a:lnTo>
                    <a:pt x="5134096" y="51702"/>
                  </a:lnTo>
                  <a:lnTo>
                    <a:pt x="5137986" y="71252"/>
                  </a:lnTo>
                  <a:lnTo>
                    <a:pt x="5137986" y="615083"/>
                  </a:lnTo>
                  <a:lnTo>
                    <a:pt x="5122351" y="656607"/>
                  </a:lnTo>
                  <a:lnTo>
                    <a:pt x="5086283" y="682447"/>
                  </a:lnTo>
                  <a:lnTo>
                    <a:pt x="5071692" y="685847"/>
                  </a:lnTo>
                  <a:lnTo>
                    <a:pt x="5066733" y="686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5">
              <a:extLst>
                <a:ext uri="{FF2B5EF4-FFF2-40B4-BE49-F238E27FC236}">
                  <a16:creationId xmlns:a16="http://schemas.microsoft.com/office/drawing/2014/main" id="{9B1B3DB5-E9AA-4498-85D3-21F058F90F11}"/>
                </a:ext>
              </a:extLst>
            </p:cNvPr>
            <p:cNvSpPr/>
            <p:nvPr/>
          </p:nvSpPr>
          <p:spPr>
            <a:xfrm>
              <a:off x="6281879" y="1773312"/>
              <a:ext cx="71120" cy="685800"/>
            </a:xfrm>
            <a:custGeom>
              <a:avLst/>
              <a:gdLst/>
              <a:ahLst/>
              <a:cxnLst/>
              <a:rect l="l" t="t" r="r" b="b"/>
              <a:pathLst>
                <a:path w="71120" h="685800">
                  <a:moveTo>
                    <a:pt x="70505" y="685779"/>
                  </a:moveTo>
                  <a:lnTo>
                    <a:pt x="33883" y="673217"/>
                  </a:lnTo>
                  <a:lnTo>
                    <a:pt x="5804" y="638981"/>
                  </a:lnTo>
                  <a:lnTo>
                    <a:pt x="0" y="609798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5" y="9396"/>
                  </a:lnTo>
                  <a:lnTo>
                    <a:pt x="41031" y="46798"/>
                  </a:lnTo>
                  <a:lnTo>
                    <a:pt x="38130" y="75981"/>
                  </a:lnTo>
                  <a:lnTo>
                    <a:pt x="38130" y="609798"/>
                  </a:lnTo>
                  <a:lnTo>
                    <a:pt x="44549" y="652173"/>
                  </a:lnTo>
                  <a:lnTo>
                    <a:pt x="66339" y="684122"/>
                  </a:lnTo>
                  <a:lnTo>
                    <a:pt x="70505" y="68577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object 46">
            <a:extLst>
              <a:ext uri="{FF2B5EF4-FFF2-40B4-BE49-F238E27FC236}">
                <a16:creationId xmlns:a16="http://schemas.microsoft.com/office/drawing/2014/main" id="{3B2C5ACF-CE8C-4136-8DBE-9384F64D6793}"/>
              </a:ext>
            </a:extLst>
          </p:cNvPr>
          <p:cNvSpPr txBox="1"/>
          <p:nvPr/>
        </p:nvSpPr>
        <p:spPr>
          <a:xfrm>
            <a:off x="4818620" y="1387045"/>
            <a:ext cx="1620679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1.</a:t>
            </a:r>
            <a:r>
              <a:rPr sz="938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 发现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(Discovery)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测试执行或用户反馈，识别系统异常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6" name="object 47">
            <a:extLst>
              <a:ext uri="{FF2B5EF4-FFF2-40B4-BE49-F238E27FC236}">
                <a16:creationId xmlns:a16="http://schemas.microsoft.com/office/drawing/2014/main" id="{4DC2B439-36ED-422A-B381-CAACAB35BEF8}"/>
              </a:ext>
            </a:extLst>
          </p:cNvPr>
          <p:cNvSpPr txBox="1"/>
          <p:nvPr/>
        </p:nvSpPr>
        <p:spPr>
          <a:xfrm>
            <a:off x="8166405" y="1413191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F2F4F5"/>
                </a:solidFill>
                <a:latin typeface="微软雅黑"/>
                <a:cs typeface="微软雅黑"/>
              </a:rPr>
              <a:t>01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7" name="object 48">
            <a:extLst>
              <a:ext uri="{FF2B5EF4-FFF2-40B4-BE49-F238E27FC236}">
                <a16:creationId xmlns:a16="http://schemas.microsoft.com/office/drawing/2014/main" id="{250552A6-C6F0-4348-B6C8-231E95931F76}"/>
              </a:ext>
            </a:extLst>
          </p:cNvPr>
          <p:cNvGrpSpPr/>
          <p:nvPr/>
        </p:nvGrpSpPr>
        <p:grpSpPr>
          <a:xfrm>
            <a:off x="4139463" y="1386970"/>
            <a:ext cx="400526" cy="400526"/>
            <a:chOff x="5519283" y="1849293"/>
            <a:chExt cx="534035" cy="534035"/>
          </a:xfrm>
        </p:grpSpPr>
        <p:sp>
          <p:nvSpPr>
            <p:cNvPr id="48" name="object 49">
              <a:extLst>
                <a:ext uri="{FF2B5EF4-FFF2-40B4-BE49-F238E27FC236}">
                  <a16:creationId xmlns:a16="http://schemas.microsoft.com/office/drawing/2014/main" id="{C44B3716-E15E-442C-9C34-20BBF248494F}"/>
                </a:ext>
              </a:extLst>
            </p:cNvPr>
            <p:cNvSpPr/>
            <p:nvPr/>
          </p:nvSpPr>
          <p:spPr>
            <a:xfrm>
              <a:off x="5538348" y="1868358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255960" y="495686"/>
                  </a:moveTo>
                  <a:lnTo>
                    <a:pt x="239726" y="495686"/>
                  </a:lnTo>
                  <a:lnTo>
                    <a:pt x="231628" y="495289"/>
                  </a:lnTo>
                  <a:lnTo>
                    <a:pt x="191530" y="489341"/>
                  </a:lnTo>
                  <a:lnTo>
                    <a:pt x="145498" y="473714"/>
                  </a:lnTo>
                  <a:lnTo>
                    <a:pt x="103399" y="449408"/>
                  </a:lnTo>
                  <a:lnTo>
                    <a:pt x="66851" y="417355"/>
                  </a:lnTo>
                  <a:lnTo>
                    <a:pt x="37259" y="378788"/>
                  </a:lnTo>
                  <a:lnTo>
                    <a:pt x="15759" y="335189"/>
                  </a:lnTo>
                  <a:lnTo>
                    <a:pt x="3178" y="288234"/>
                  </a:lnTo>
                  <a:lnTo>
                    <a:pt x="0" y="255960"/>
                  </a:lnTo>
                  <a:lnTo>
                    <a:pt x="0" y="239726"/>
                  </a:lnTo>
                  <a:lnTo>
                    <a:pt x="6345" y="191530"/>
                  </a:lnTo>
                  <a:lnTo>
                    <a:pt x="21972" y="145498"/>
                  </a:lnTo>
                  <a:lnTo>
                    <a:pt x="46278" y="103399"/>
                  </a:lnTo>
                  <a:lnTo>
                    <a:pt x="78331" y="66851"/>
                  </a:lnTo>
                  <a:lnTo>
                    <a:pt x="116898" y="37259"/>
                  </a:lnTo>
                  <a:lnTo>
                    <a:pt x="160497" y="15759"/>
                  </a:lnTo>
                  <a:lnTo>
                    <a:pt x="207452" y="3178"/>
                  </a:lnTo>
                  <a:lnTo>
                    <a:pt x="239726" y="0"/>
                  </a:lnTo>
                  <a:lnTo>
                    <a:pt x="255960" y="0"/>
                  </a:lnTo>
                  <a:lnTo>
                    <a:pt x="304156" y="6345"/>
                  </a:lnTo>
                  <a:lnTo>
                    <a:pt x="350188" y="21972"/>
                  </a:lnTo>
                  <a:lnTo>
                    <a:pt x="392287" y="46278"/>
                  </a:lnTo>
                  <a:lnTo>
                    <a:pt x="428834" y="78331"/>
                  </a:lnTo>
                  <a:lnTo>
                    <a:pt x="458427" y="116898"/>
                  </a:lnTo>
                  <a:lnTo>
                    <a:pt x="479927" y="160497"/>
                  </a:lnTo>
                  <a:lnTo>
                    <a:pt x="492508" y="207452"/>
                  </a:lnTo>
                  <a:lnTo>
                    <a:pt x="495687" y="239726"/>
                  </a:lnTo>
                  <a:lnTo>
                    <a:pt x="495686" y="247843"/>
                  </a:lnTo>
                  <a:lnTo>
                    <a:pt x="495687" y="255960"/>
                  </a:lnTo>
                  <a:lnTo>
                    <a:pt x="489341" y="304156"/>
                  </a:lnTo>
                  <a:lnTo>
                    <a:pt x="473714" y="350188"/>
                  </a:lnTo>
                  <a:lnTo>
                    <a:pt x="449408" y="392287"/>
                  </a:lnTo>
                  <a:lnTo>
                    <a:pt x="417355" y="428834"/>
                  </a:lnTo>
                  <a:lnTo>
                    <a:pt x="378788" y="458427"/>
                  </a:lnTo>
                  <a:lnTo>
                    <a:pt x="335189" y="479927"/>
                  </a:lnTo>
                  <a:lnTo>
                    <a:pt x="288234" y="492508"/>
                  </a:lnTo>
                  <a:lnTo>
                    <a:pt x="264058" y="495289"/>
                  </a:lnTo>
                  <a:lnTo>
                    <a:pt x="255960" y="4956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50">
              <a:extLst>
                <a:ext uri="{FF2B5EF4-FFF2-40B4-BE49-F238E27FC236}">
                  <a16:creationId xmlns:a16="http://schemas.microsoft.com/office/drawing/2014/main" id="{7EE2B677-6153-41DF-B6C7-1F92387CC8C0}"/>
                </a:ext>
              </a:extLst>
            </p:cNvPr>
            <p:cNvSpPr/>
            <p:nvPr/>
          </p:nvSpPr>
          <p:spPr>
            <a:xfrm>
              <a:off x="5538348" y="1868358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495686" y="247843"/>
                  </a:moveTo>
                  <a:lnTo>
                    <a:pt x="495687" y="255960"/>
                  </a:lnTo>
                  <a:lnTo>
                    <a:pt x="495289" y="264058"/>
                  </a:lnTo>
                  <a:lnTo>
                    <a:pt x="494493" y="272136"/>
                  </a:lnTo>
                  <a:lnTo>
                    <a:pt x="493697" y="280214"/>
                  </a:lnTo>
                  <a:lnTo>
                    <a:pt x="492508" y="288234"/>
                  </a:lnTo>
                  <a:lnTo>
                    <a:pt x="490924" y="296195"/>
                  </a:lnTo>
                  <a:lnTo>
                    <a:pt x="489341" y="304156"/>
                  </a:lnTo>
                  <a:lnTo>
                    <a:pt x="476820" y="342689"/>
                  </a:lnTo>
                  <a:lnTo>
                    <a:pt x="473714" y="350188"/>
                  </a:lnTo>
                  <a:lnTo>
                    <a:pt x="470248" y="357517"/>
                  </a:lnTo>
                  <a:lnTo>
                    <a:pt x="466421" y="364676"/>
                  </a:lnTo>
                  <a:lnTo>
                    <a:pt x="462595" y="371834"/>
                  </a:lnTo>
                  <a:lnTo>
                    <a:pt x="458427" y="378788"/>
                  </a:lnTo>
                  <a:lnTo>
                    <a:pt x="453917" y="385537"/>
                  </a:lnTo>
                  <a:lnTo>
                    <a:pt x="449408" y="392287"/>
                  </a:lnTo>
                  <a:lnTo>
                    <a:pt x="423095" y="423095"/>
                  </a:lnTo>
                  <a:lnTo>
                    <a:pt x="417355" y="428835"/>
                  </a:lnTo>
                  <a:lnTo>
                    <a:pt x="411348" y="434279"/>
                  </a:lnTo>
                  <a:lnTo>
                    <a:pt x="405073" y="439429"/>
                  </a:lnTo>
                  <a:lnTo>
                    <a:pt x="398799" y="444578"/>
                  </a:lnTo>
                  <a:lnTo>
                    <a:pt x="392287" y="449408"/>
                  </a:lnTo>
                  <a:lnTo>
                    <a:pt x="385537" y="453917"/>
                  </a:lnTo>
                  <a:lnTo>
                    <a:pt x="378788" y="458427"/>
                  </a:lnTo>
                  <a:lnTo>
                    <a:pt x="371834" y="462595"/>
                  </a:lnTo>
                  <a:lnTo>
                    <a:pt x="364676" y="466421"/>
                  </a:lnTo>
                  <a:lnTo>
                    <a:pt x="357517" y="470248"/>
                  </a:lnTo>
                  <a:lnTo>
                    <a:pt x="350188" y="473714"/>
                  </a:lnTo>
                  <a:lnTo>
                    <a:pt x="342688" y="476820"/>
                  </a:lnTo>
                  <a:lnTo>
                    <a:pt x="335189" y="479927"/>
                  </a:lnTo>
                  <a:lnTo>
                    <a:pt x="327556" y="482658"/>
                  </a:lnTo>
                  <a:lnTo>
                    <a:pt x="319788" y="485014"/>
                  </a:lnTo>
                  <a:lnTo>
                    <a:pt x="312020" y="487371"/>
                  </a:lnTo>
                  <a:lnTo>
                    <a:pt x="304156" y="489341"/>
                  </a:lnTo>
                  <a:lnTo>
                    <a:pt x="296195" y="490924"/>
                  </a:lnTo>
                  <a:lnTo>
                    <a:pt x="288234" y="492508"/>
                  </a:lnTo>
                  <a:lnTo>
                    <a:pt x="280214" y="493697"/>
                  </a:lnTo>
                  <a:lnTo>
                    <a:pt x="272136" y="494493"/>
                  </a:lnTo>
                  <a:lnTo>
                    <a:pt x="264058" y="495289"/>
                  </a:lnTo>
                  <a:lnTo>
                    <a:pt x="255960" y="495686"/>
                  </a:lnTo>
                  <a:lnTo>
                    <a:pt x="247843" y="495686"/>
                  </a:lnTo>
                  <a:lnTo>
                    <a:pt x="239726" y="495686"/>
                  </a:lnTo>
                  <a:lnTo>
                    <a:pt x="199491" y="490924"/>
                  </a:lnTo>
                  <a:lnTo>
                    <a:pt x="191530" y="489341"/>
                  </a:lnTo>
                  <a:lnTo>
                    <a:pt x="183665" y="487371"/>
                  </a:lnTo>
                  <a:lnTo>
                    <a:pt x="175898" y="485014"/>
                  </a:lnTo>
                  <a:lnTo>
                    <a:pt x="168130" y="482658"/>
                  </a:lnTo>
                  <a:lnTo>
                    <a:pt x="160497" y="479927"/>
                  </a:lnTo>
                  <a:lnTo>
                    <a:pt x="152997" y="476820"/>
                  </a:lnTo>
                  <a:lnTo>
                    <a:pt x="145498" y="473714"/>
                  </a:lnTo>
                  <a:lnTo>
                    <a:pt x="138169" y="470248"/>
                  </a:lnTo>
                  <a:lnTo>
                    <a:pt x="131010" y="466421"/>
                  </a:lnTo>
                  <a:lnTo>
                    <a:pt x="123852" y="462595"/>
                  </a:lnTo>
                  <a:lnTo>
                    <a:pt x="116898" y="458427"/>
                  </a:lnTo>
                  <a:lnTo>
                    <a:pt x="110149" y="453917"/>
                  </a:lnTo>
                  <a:lnTo>
                    <a:pt x="103399" y="449408"/>
                  </a:lnTo>
                  <a:lnTo>
                    <a:pt x="96887" y="444578"/>
                  </a:lnTo>
                  <a:lnTo>
                    <a:pt x="90613" y="439429"/>
                  </a:lnTo>
                  <a:lnTo>
                    <a:pt x="84338" y="434279"/>
                  </a:lnTo>
                  <a:lnTo>
                    <a:pt x="78331" y="428835"/>
                  </a:lnTo>
                  <a:lnTo>
                    <a:pt x="72591" y="423095"/>
                  </a:lnTo>
                  <a:lnTo>
                    <a:pt x="66851" y="417355"/>
                  </a:lnTo>
                  <a:lnTo>
                    <a:pt x="41769" y="385537"/>
                  </a:lnTo>
                  <a:lnTo>
                    <a:pt x="37259" y="378788"/>
                  </a:lnTo>
                  <a:lnTo>
                    <a:pt x="18865" y="342689"/>
                  </a:lnTo>
                  <a:lnTo>
                    <a:pt x="15759" y="335189"/>
                  </a:lnTo>
                  <a:lnTo>
                    <a:pt x="4762" y="296195"/>
                  </a:lnTo>
                  <a:lnTo>
                    <a:pt x="3178" y="288234"/>
                  </a:lnTo>
                  <a:lnTo>
                    <a:pt x="1989" y="280214"/>
                  </a:lnTo>
                  <a:lnTo>
                    <a:pt x="1193" y="272136"/>
                  </a:lnTo>
                  <a:lnTo>
                    <a:pt x="397" y="264058"/>
                  </a:lnTo>
                  <a:lnTo>
                    <a:pt x="0" y="255960"/>
                  </a:lnTo>
                  <a:lnTo>
                    <a:pt x="0" y="247843"/>
                  </a:lnTo>
                  <a:lnTo>
                    <a:pt x="0" y="239726"/>
                  </a:lnTo>
                  <a:lnTo>
                    <a:pt x="397" y="231628"/>
                  </a:lnTo>
                  <a:lnTo>
                    <a:pt x="1193" y="223550"/>
                  </a:lnTo>
                  <a:lnTo>
                    <a:pt x="1989" y="215472"/>
                  </a:lnTo>
                  <a:lnTo>
                    <a:pt x="10672" y="175898"/>
                  </a:lnTo>
                  <a:lnTo>
                    <a:pt x="25438" y="138169"/>
                  </a:lnTo>
                  <a:lnTo>
                    <a:pt x="46278" y="103399"/>
                  </a:lnTo>
                  <a:lnTo>
                    <a:pt x="56257" y="90613"/>
                  </a:lnTo>
                  <a:lnTo>
                    <a:pt x="61407" y="84338"/>
                  </a:lnTo>
                  <a:lnTo>
                    <a:pt x="90613" y="56257"/>
                  </a:lnTo>
                  <a:lnTo>
                    <a:pt x="123852" y="33091"/>
                  </a:lnTo>
                  <a:lnTo>
                    <a:pt x="160497" y="15759"/>
                  </a:lnTo>
                  <a:lnTo>
                    <a:pt x="175898" y="10672"/>
                  </a:lnTo>
                  <a:lnTo>
                    <a:pt x="183665" y="8315"/>
                  </a:lnTo>
                  <a:lnTo>
                    <a:pt x="223550" y="1193"/>
                  </a:lnTo>
                  <a:lnTo>
                    <a:pt x="247843" y="0"/>
                  </a:lnTo>
                  <a:lnTo>
                    <a:pt x="255960" y="0"/>
                  </a:lnTo>
                  <a:lnTo>
                    <a:pt x="264058" y="397"/>
                  </a:lnTo>
                  <a:lnTo>
                    <a:pt x="272136" y="1193"/>
                  </a:lnTo>
                  <a:lnTo>
                    <a:pt x="280214" y="1989"/>
                  </a:lnTo>
                  <a:lnTo>
                    <a:pt x="288234" y="3178"/>
                  </a:lnTo>
                  <a:lnTo>
                    <a:pt x="296195" y="4762"/>
                  </a:lnTo>
                  <a:lnTo>
                    <a:pt x="304156" y="6345"/>
                  </a:lnTo>
                  <a:lnTo>
                    <a:pt x="312020" y="8315"/>
                  </a:lnTo>
                  <a:lnTo>
                    <a:pt x="319788" y="10672"/>
                  </a:lnTo>
                  <a:lnTo>
                    <a:pt x="327556" y="13028"/>
                  </a:lnTo>
                  <a:lnTo>
                    <a:pt x="335189" y="15759"/>
                  </a:lnTo>
                  <a:lnTo>
                    <a:pt x="342688" y="18865"/>
                  </a:lnTo>
                  <a:lnTo>
                    <a:pt x="350188" y="21972"/>
                  </a:lnTo>
                  <a:lnTo>
                    <a:pt x="385537" y="41769"/>
                  </a:lnTo>
                  <a:lnTo>
                    <a:pt x="392287" y="46278"/>
                  </a:lnTo>
                  <a:lnTo>
                    <a:pt x="423095" y="72591"/>
                  </a:lnTo>
                  <a:lnTo>
                    <a:pt x="449408" y="103399"/>
                  </a:lnTo>
                  <a:lnTo>
                    <a:pt x="470248" y="138169"/>
                  </a:lnTo>
                  <a:lnTo>
                    <a:pt x="476820" y="152997"/>
                  </a:lnTo>
                  <a:lnTo>
                    <a:pt x="479927" y="160497"/>
                  </a:lnTo>
                  <a:lnTo>
                    <a:pt x="490924" y="199491"/>
                  </a:lnTo>
                  <a:lnTo>
                    <a:pt x="492508" y="207452"/>
                  </a:lnTo>
                  <a:lnTo>
                    <a:pt x="493697" y="215472"/>
                  </a:lnTo>
                  <a:lnTo>
                    <a:pt x="494493" y="223550"/>
                  </a:lnTo>
                  <a:lnTo>
                    <a:pt x="495289" y="231628"/>
                  </a:lnTo>
                  <a:lnTo>
                    <a:pt x="495687" y="239726"/>
                  </a:lnTo>
                  <a:lnTo>
                    <a:pt x="495686" y="247843"/>
                  </a:lnTo>
                  <a:close/>
                </a:path>
              </a:pathLst>
            </a:custGeom>
            <a:ln w="38129">
              <a:solidFill>
                <a:srgbClr val="A754F6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0" name="object 51">
              <a:extLst>
                <a:ext uri="{FF2B5EF4-FFF2-40B4-BE49-F238E27FC236}">
                  <a16:creationId xmlns:a16="http://schemas.microsoft.com/office/drawing/2014/main" id="{7DA7DD71-60E9-4322-8391-FB086C8F6BB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90867" y="1982747"/>
              <a:ext cx="190648" cy="266908"/>
            </a:xfrm>
            <a:prstGeom prst="rect">
              <a:avLst/>
            </a:prstGeom>
          </p:spPr>
        </p:pic>
      </p:grpSp>
      <p:grpSp>
        <p:nvGrpSpPr>
          <p:cNvPr id="51" name="object 52">
            <a:extLst>
              <a:ext uri="{FF2B5EF4-FFF2-40B4-BE49-F238E27FC236}">
                <a16:creationId xmlns:a16="http://schemas.microsoft.com/office/drawing/2014/main" id="{7E72F109-3D52-49CA-9E6B-E79C33E35F70}"/>
              </a:ext>
            </a:extLst>
          </p:cNvPr>
          <p:cNvGrpSpPr/>
          <p:nvPr/>
        </p:nvGrpSpPr>
        <p:grpSpPr>
          <a:xfrm>
            <a:off x="4711409" y="1958917"/>
            <a:ext cx="3868103" cy="514826"/>
            <a:chOff x="6281879" y="2611889"/>
            <a:chExt cx="5157470" cy="686435"/>
          </a:xfrm>
        </p:grpSpPr>
        <p:sp>
          <p:nvSpPr>
            <p:cNvPr id="52" name="object 53">
              <a:extLst>
                <a:ext uri="{FF2B5EF4-FFF2-40B4-BE49-F238E27FC236}">
                  <a16:creationId xmlns:a16="http://schemas.microsoft.com/office/drawing/2014/main" id="{32CA8BF3-4800-48AA-9B69-CD4B4C95FD54}"/>
                </a:ext>
              </a:extLst>
            </p:cNvPr>
            <p:cNvSpPr/>
            <p:nvPr/>
          </p:nvSpPr>
          <p:spPr>
            <a:xfrm>
              <a:off x="6300943" y="2611889"/>
              <a:ext cx="5138420" cy="686435"/>
            </a:xfrm>
            <a:custGeom>
              <a:avLst/>
              <a:gdLst/>
              <a:ahLst/>
              <a:cxnLst/>
              <a:rect l="l" t="t" r="r" b="b"/>
              <a:pathLst>
                <a:path w="5138420" h="686435">
                  <a:moveTo>
                    <a:pt x="5066733" y="686335"/>
                  </a:moveTo>
                  <a:lnTo>
                    <a:pt x="53439" y="686335"/>
                  </a:lnTo>
                  <a:lnTo>
                    <a:pt x="49719" y="685847"/>
                  </a:lnTo>
                  <a:lnTo>
                    <a:pt x="14096" y="660459"/>
                  </a:lnTo>
                  <a:lnTo>
                    <a:pt x="366" y="620042"/>
                  </a:lnTo>
                  <a:lnTo>
                    <a:pt x="0" y="615083"/>
                  </a:lnTo>
                  <a:lnTo>
                    <a:pt x="0" y="61007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066733" y="0"/>
                  </a:lnTo>
                  <a:lnTo>
                    <a:pt x="5108257" y="15633"/>
                  </a:lnTo>
                  <a:lnTo>
                    <a:pt x="5134096" y="51702"/>
                  </a:lnTo>
                  <a:lnTo>
                    <a:pt x="5137986" y="71252"/>
                  </a:lnTo>
                  <a:lnTo>
                    <a:pt x="5137986" y="615083"/>
                  </a:lnTo>
                  <a:lnTo>
                    <a:pt x="5122351" y="656607"/>
                  </a:lnTo>
                  <a:lnTo>
                    <a:pt x="5086283" y="682447"/>
                  </a:lnTo>
                  <a:lnTo>
                    <a:pt x="5071692" y="685847"/>
                  </a:lnTo>
                  <a:lnTo>
                    <a:pt x="5066733" y="686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4">
              <a:extLst>
                <a:ext uri="{FF2B5EF4-FFF2-40B4-BE49-F238E27FC236}">
                  <a16:creationId xmlns:a16="http://schemas.microsoft.com/office/drawing/2014/main" id="{45CC1C08-FDF3-4E3E-8AC8-D4B5E65F22E7}"/>
                </a:ext>
              </a:extLst>
            </p:cNvPr>
            <p:cNvSpPr/>
            <p:nvPr/>
          </p:nvSpPr>
          <p:spPr>
            <a:xfrm>
              <a:off x="6281879" y="2612167"/>
              <a:ext cx="71120" cy="685800"/>
            </a:xfrm>
            <a:custGeom>
              <a:avLst/>
              <a:gdLst/>
              <a:ahLst/>
              <a:cxnLst/>
              <a:rect l="l" t="t" r="r" b="b"/>
              <a:pathLst>
                <a:path w="71120" h="685800">
                  <a:moveTo>
                    <a:pt x="70504" y="685780"/>
                  </a:moveTo>
                  <a:lnTo>
                    <a:pt x="33883" y="673217"/>
                  </a:lnTo>
                  <a:lnTo>
                    <a:pt x="5804" y="638981"/>
                  </a:lnTo>
                  <a:lnTo>
                    <a:pt x="0" y="609798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5" y="9396"/>
                  </a:lnTo>
                  <a:lnTo>
                    <a:pt x="41031" y="46798"/>
                  </a:lnTo>
                  <a:lnTo>
                    <a:pt x="38130" y="75981"/>
                  </a:lnTo>
                  <a:lnTo>
                    <a:pt x="38130" y="609798"/>
                  </a:lnTo>
                  <a:lnTo>
                    <a:pt x="44549" y="652173"/>
                  </a:lnTo>
                  <a:lnTo>
                    <a:pt x="66339" y="684122"/>
                  </a:lnTo>
                  <a:lnTo>
                    <a:pt x="70504" y="68578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4" name="object 55">
            <a:extLst>
              <a:ext uri="{FF2B5EF4-FFF2-40B4-BE49-F238E27FC236}">
                <a16:creationId xmlns:a16="http://schemas.microsoft.com/office/drawing/2014/main" id="{87A12625-08A9-4B81-95F4-D6E36F91C287}"/>
              </a:ext>
            </a:extLst>
          </p:cNvPr>
          <p:cNvSpPr txBox="1"/>
          <p:nvPr/>
        </p:nvSpPr>
        <p:spPr>
          <a:xfrm>
            <a:off x="4818620" y="2016187"/>
            <a:ext cx="1620679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2.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登记 (Registration)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录入缺陷系统，详述复现步骤与环境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5" name="object 56">
            <a:extLst>
              <a:ext uri="{FF2B5EF4-FFF2-40B4-BE49-F238E27FC236}">
                <a16:creationId xmlns:a16="http://schemas.microsoft.com/office/drawing/2014/main" id="{8518B783-7F13-4242-A64F-0521EAF2C132}"/>
              </a:ext>
            </a:extLst>
          </p:cNvPr>
          <p:cNvSpPr txBox="1"/>
          <p:nvPr/>
        </p:nvSpPr>
        <p:spPr>
          <a:xfrm>
            <a:off x="8166405" y="2042332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F2F4F5"/>
                </a:solidFill>
                <a:latin typeface="微软雅黑"/>
                <a:cs typeface="微软雅黑"/>
              </a:rPr>
              <a:t>02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6" name="object 57">
            <a:extLst>
              <a:ext uri="{FF2B5EF4-FFF2-40B4-BE49-F238E27FC236}">
                <a16:creationId xmlns:a16="http://schemas.microsoft.com/office/drawing/2014/main" id="{F14C200F-78E0-4959-A76A-C6307EA18644}"/>
              </a:ext>
            </a:extLst>
          </p:cNvPr>
          <p:cNvGrpSpPr/>
          <p:nvPr/>
        </p:nvGrpSpPr>
        <p:grpSpPr>
          <a:xfrm>
            <a:off x="4139463" y="2016112"/>
            <a:ext cx="400526" cy="400526"/>
            <a:chOff x="5519283" y="2688148"/>
            <a:chExt cx="534035" cy="534035"/>
          </a:xfrm>
        </p:grpSpPr>
        <p:sp>
          <p:nvSpPr>
            <p:cNvPr id="57" name="object 58">
              <a:extLst>
                <a:ext uri="{FF2B5EF4-FFF2-40B4-BE49-F238E27FC236}">
                  <a16:creationId xmlns:a16="http://schemas.microsoft.com/office/drawing/2014/main" id="{38247229-C8BB-48F8-B1CB-F4CBF07F5A65}"/>
                </a:ext>
              </a:extLst>
            </p:cNvPr>
            <p:cNvSpPr/>
            <p:nvPr/>
          </p:nvSpPr>
          <p:spPr>
            <a:xfrm>
              <a:off x="5538348" y="2707213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255960" y="495686"/>
                  </a:moveTo>
                  <a:lnTo>
                    <a:pt x="239726" y="495686"/>
                  </a:lnTo>
                  <a:lnTo>
                    <a:pt x="231628" y="495289"/>
                  </a:lnTo>
                  <a:lnTo>
                    <a:pt x="191530" y="489341"/>
                  </a:lnTo>
                  <a:lnTo>
                    <a:pt x="145498" y="473714"/>
                  </a:lnTo>
                  <a:lnTo>
                    <a:pt x="103399" y="449408"/>
                  </a:lnTo>
                  <a:lnTo>
                    <a:pt x="66851" y="417355"/>
                  </a:lnTo>
                  <a:lnTo>
                    <a:pt x="37259" y="378788"/>
                  </a:lnTo>
                  <a:lnTo>
                    <a:pt x="15759" y="335189"/>
                  </a:lnTo>
                  <a:lnTo>
                    <a:pt x="3178" y="288234"/>
                  </a:lnTo>
                  <a:lnTo>
                    <a:pt x="0" y="255960"/>
                  </a:lnTo>
                  <a:lnTo>
                    <a:pt x="0" y="239726"/>
                  </a:lnTo>
                  <a:lnTo>
                    <a:pt x="6345" y="191530"/>
                  </a:lnTo>
                  <a:lnTo>
                    <a:pt x="21972" y="145498"/>
                  </a:lnTo>
                  <a:lnTo>
                    <a:pt x="46278" y="103399"/>
                  </a:lnTo>
                  <a:lnTo>
                    <a:pt x="78331" y="66851"/>
                  </a:lnTo>
                  <a:lnTo>
                    <a:pt x="116898" y="37259"/>
                  </a:lnTo>
                  <a:lnTo>
                    <a:pt x="160497" y="15759"/>
                  </a:lnTo>
                  <a:lnTo>
                    <a:pt x="207452" y="3178"/>
                  </a:lnTo>
                  <a:lnTo>
                    <a:pt x="239726" y="0"/>
                  </a:lnTo>
                  <a:lnTo>
                    <a:pt x="255960" y="0"/>
                  </a:lnTo>
                  <a:lnTo>
                    <a:pt x="304156" y="6345"/>
                  </a:lnTo>
                  <a:lnTo>
                    <a:pt x="350188" y="21972"/>
                  </a:lnTo>
                  <a:lnTo>
                    <a:pt x="392287" y="46278"/>
                  </a:lnTo>
                  <a:lnTo>
                    <a:pt x="428834" y="78331"/>
                  </a:lnTo>
                  <a:lnTo>
                    <a:pt x="458427" y="116898"/>
                  </a:lnTo>
                  <a:lnTo>
                    <a:pt x="479927" y="160497"/>
                  </a:lnTo>
                  <a:lnTo>
                    <a:pt x="492508" y="207452"/>
                  </a:lnTo>
                  <a:lnTo>
                    <a:pt x="495687" y="239726"/>
                  </a:lnTo>
                  <a:lnTo>
                    <a:pt x="495686" y="247843"/>
                  </a:lnTo>
                  <a:lnTo>
                    <a:pt x="495687" y="255960"/>
                  </a:lnTo>
                  <a:lnTo>
                    <a:pt x="489341" y="304156"/>
                  </a:lnTo>
                  <a:lnTo>
                    <a:pt x="473714" y="350188"/>
                  </a:lnTo>
                  <a:lnTo>
                    <a:pt x="449408" y="392287"/>
                  </a:lnTo>
                  <a:lnTo>
                    <a:pt x="417355" y="428834"/>
                  </a:lnTo>
                  <a:lnTo>
                    <a:pt x="378788" y="458427"/>
                  </a:lnTo>
                  <a:lnTo>
                    <a:pt x="335189" y="479927"/>
                  </a:lnTo>
                  <a:lnTo>
                    <a:pt x="288234" y="492508"/>
                  </a:lnTo>
                  <a:lnTo>
                    <a:pt x="264058" y="495289"/>
                  </a:lnTo>
                  <a:lnTo>
                    <a:pt x="255960" y="4956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59">
              <a:extLst>
                <a:ext uri="{FF2B5EF4-FFF2-40B4-BE49-F238E27FC236}">
                  <a16:creationId xmlns:a16="http://schemas.microsoft.com/office/drawing/2014/main" id="{75E60D90-CDE1-471F-8BB9-527670C719CF}"/>
                </a:ext>
              </a:extLst>
            </p:cNvPr>
            <p:cNvSpPr/>
            <p:nvPr/>
          </p:nvSpPr>
          <p:spPr>
            <a:xfrm>
              <a:off x="5538348" y="2707213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495686" y="247843"/>
                  </a:moveTo>
                  <a:lnTo>
                    <a:pt x="495687" y="255960"/>
                  </a:lnTo>
                  <a:lnTo>
                    <a:pt x="495289" y="264058"/>
                  </a:lnTo>
                  <a:lnTo>
                    <a:pt x="494493" y="272136"/>
                  </a:lnTo>
                  <a:lnTo>
                    <a:pt x="493697" y="280214"/>
                  </a:lnTo>
                  <a:lnTo>
                    <a:pt x="492508" y="288234"/>
                  </a:lnTo>
                  <a:lnTo>
                    <a:pt x="490924" y="296195"/>
                  </a:lnTo>
                  <a:lnTo>
                    <a:pt x="489341" y="304156"/>
                  </a:lnTo>
                  <a:lnTo>
                    <a:pt x="476820" y="342689"/>
                  </a:lnTo>
                  <a:lnTo>
                    <a:pt x="473714" y="350188"/>
                  </a:lnTo>
                  <a:lnTo>
                    <a:pt x="470248" y="357517"/>
                  </a:lnTo>
                  <a:lnTo>
                    <a:pt x="466421" y="364676"/>
                  </a:lnTo>
                  <a:lnTo>
                    <a:pt x="462595" y="371834"/>
                  </a:lnTo>
                  <a:lnTo>
                    <a:pt x="458427" y="378788"/>
                  </a:lnTo>
                  <a:lnTo>
                    <a:pt x="453917" y="385537"/>
                  </a:lnTo>
                  <a:lnTo>
                    <a:pt x="449408" y="392287"/>
                  </a:lnTo>
                  <a:lnTo>
                    <a:pt x="423095" y="423095"/>
                  </a:lnTo>
                  <a:lnTo>
                    <a:pt x="417355" y="428835"/>
                  </a:lnTo>
                  <a:lnTo>
                    <a:pt x="411348" y="434279"/>
                  </a:lnTo>
                  <a:lnTo>
                    <a:pt x="405073" y="439429"/>
                  </a:lnTo>
                  <a:lnTo>
                    <a:pt x="398799" y="444578"/>
                  </a:lnTo>
                  <a:lnTo>
                    <a:pt x="392287" y="449408"/>
                  </a:lnTo>
                  <a:lnTo>
                    <a:pt x="385537" y="453917"/>
                  </a:lnTo>
                  <a:lnTo>
                    <a:pt x="378788" y="458427"/>
                  </a:lnTo>
                  <a:lnTo>
                    <a:pt x="371834" y="462595"/>
                  </a:lnTo>
                  <a:lnTo>
                    <a:pt x="364676" y="466421"/>
                  </a:lnTo>
                  <a:lnTo>
                    <a:pt x="357517" y="470248"/>
                  </a:lnTo>
                  <a:lnTo>
                    <a:pt x="350188" y="473714"/>
                  </a:lnTo>
                  <a:lnTo>
                    <a:pt x="342688" y="476820"/>
                  </a:lnTo>
                  <a:lnTo>
                    <a:pt x="335189" y="479927"/>
                  </a:lnTo>
                  <a:lnTo>
                    <a:pt x="327556" y="482658"/>
                  </a:lnTo>
                  <a:lnTo>
                    <a:pt x="319788" y="485014"/>
                  </a:lnTo>
                  <a:lnTo>
                    <a:pt x="312020" y="487371"/>
                  </a:lnTo>
                  <a:lnTo>
                    <a:pt x="304156" y="489341"/>
                  </a:lnTo>
                  <a:lnTo>
                    <a:pt x="296195" y="490924"/>
                  </a:lnTo>
                  <a:lnTo>
                    <a:pt x="288234" y="492508"/>
                  </a:lnTo>
                  <a:lnTo>
                    <a:pt x="280214" y="493697"/>
                  </a:lnTo>
                  <a:lnTo>
                    <a:pt x="272136" y="494493"/>
                  </a:lnTo>
                  <a:lnTo>
                    <a:pt x="264058" y="495289"/>
                  </a:lnTo>
                  <a:lnTo>
                    <a:pt x="255960" y="495686"/>
                  </a:lnTo>
                  <a:lnTo>
                    <a:pt x="247843" y="495686"/>
                  </a:lnTo>
                  <a:lnTo>
                    <a:pt x="239726" y="495686"/>
                  </a:lnTo>
                  <a:lnTo>
                    <a:pt x="199491" y="490924"/>
                  </a:lnTo>
                  <a:lnTo>
                    <a:pt x="191530" y="489341"/>
                  </a:lnTo>
                  <a:lnTo>
                    <a:pt x="183665" y="487371"/>
                  </a:lnTo>
                  <a:lnTo>
                    <a:pt x="175898" y="485014"/>
                  </a:lnTo>
                  <a:lnTo>
                    <a:pt x="168130" y="482658"/>
                  </a:lnTo>
                  <a:lnTo>
                    <a:pt x="160497" y="479927"/>
                  </a:lnTo>
                  <a:lnTo>
                    <a:pt x="152997" y="476820"/>
                  </a:lnTo>
                  <a:lnTo>
                    <a:pt x="145498" y="473714"/>
                  </a:lnTo>
                  <a:lnTo>
                    <a:pt x="138169" y="470248"/>
                  </a:lnTo>
                  <a:lnTo>
                    <a:pt x="131010" y="466421"/>
                  </a:lnTo>
                  <a:lnTo>
                    <a:pt x="123852" y="462595"/>
                  </a:lnTo>
                  <a:lnTo>
                    <a:pt x="116898" y="458427"/>
                  </a:lnTo>
                  <a:lnTo>
                    <a:pt x="110149" y="453917"/>
                  </a:lnTo>
                  <a:lnTo>
                    <a:pt x="103399" y="449408"/>
                  </a:lnTo>
                  <a:lnTo>
                    <a:pt x="96887" y="444578"/>
                  </a:lnTo>
                  <a:lnTo>
                    <a:pt x="90613" y="439429"/>
                  </a:lnTo>
                  <a:lnTo>
                    <a:pt x="84338" y="434279"/>
                  </a:lnTo>
                  <a:lnTo>
                    <a:pt x="78331" y="428835"/>
                  </a:lnTo>
                  <a:lnTo>
                    <a:pt x="72591" y="423095"/>
                  </a:lnTo>
                  <a:lnTo>
                    <a:pt x="66851" y="417355"/>
                  </a:lnTo>
                  <a:lnTo>
                    <a:pt x="41769" y="385537"/>
                  </a:lnTo>
                  <a:lnTo>
                    <a:pt x="37259" y="378788"/>
                  </a:lnTo>
                  <a:lnTo>
                    <a:pt x="18865" y="342689"/>
                  </a:lnTo>
                  <a:lnTo>
                    <a:pt x="15759" y="335189"/>
                  </a:lnTo>
                  <a:lnTo>
                    <a:pt x="4762" y="296195"/>
                  </a:lnTo>
                  <a:lnTo>
                    <a:pt x="3178" y="288234"/>
                  </a:lnTo>
                  <a:lnTo>
                    <a:pt x="1989" y="280214"/>
                  </a:lnTo>
                  <a:lnTo>
                    <a:pt x="1193" y="272136"/>
                  </a:lnTo>
                  <a:lnTo>
                    <a:pt x="397" y="264058"/>
                  </a:lnTo>
                  <a:lnTo>
                    <a:pt x="0" y="255960"/>
                  </a:lnTo>
                  <a:lnTo>
                    <a:pt x="0" y="247843"/>
                  </a:lnTo>
                  <a:lnTo>
                    <a:pt x="0" y="239726"/>
                  </a:lnTo>
                  <a:lnTo>
                    <a:pt x="397" y="231628"/>
                  </a:lnTo>
                  <a:lnTo>
                    <a:pt x="1193" y="223550"/>
                  </a:lnTo>
                  <a:lnTo>
                    <a:pt x="1989" y="215472"/>
                  </a:lnTo>
                  <a:lnTo>
                    <a:pt x="10672" y="175898"/>
                  </a:lnTo>
                  <a:lnTo>
                    <a:pt x="25438" y="138169"/>
                  </a:lnTo>
                  <a:lnTo>
                    <a:pt x="46278" y="103399"/>
                  </a:lnTo>
                  <a:lnTo>
                    <a:pt x="56257" y="90613"/>
                  </a:lnTo>
                  <a:lnTo>
                    <a:pt x="61407" y="84338"/>
                  </a:lnTo>
                  <a:lnTo>
                    <a:pt x="90613" y="56257"/>
                  </a:lnTo>
                  <a:lnTo>
                    <a:pt x="123852" y="33091"/>
                  </a:lnTo>
                  <a:lnTo>
                    <a:pt x="160497" y="15759"/>
                  </a:lnTo>
                  <a:lnTo>
                    <a:pt x="175898" y="10672"/>
                  </a:lnTo>
                  <a:lnTo>
                    <a:pt x="183665" y="8315"/>
                  </a:lnTo>
                  <a:lnTo>
                    <a:pt x="223550" y="1193"/>
                  </a:lnTo>
                  <a:lnTo>
                    <a:pt x="247843" y="0"/>
                  </a:lnTo>
                  <a:lnTo>
                    <a:pt x="255960" y="0"/>
                  </a:lnTo>
                  <a:lnTo>
                    <a:pt x="264058" y="397"/>
                  </a:lnTo>
                  <a:lnTo>
                    <a:pt x="272136" y="1193"/>
                  </a:lnTo>
                  <a:lnTo>
                    <a:pt x="280214" y="1989"/>
                  </a:lnTo>
                  <a:lnTo>
                    <a:pt x="288234" y="3178"/>
                  </a:lnTo>
                  <a:lnTo>
                    <a:pt x="296195" y="4762"/>
                  </a:lnTo>
                  <a:lnTo>
                    <a:pt x="304156" y="6345"/>
                  </a:lnTo>
                  <a:lnTo>
                    <a:pt x="312020" y="8315"/>
                  </a:lnTo>
                  <a:lnTo>
                    <a:pt x="319788" y="10672"/>
                  </a:lnTo>
                  <a:lnTo>
                    <a:pt x="327556" y="13028"/>
                  </a:lnTo>
                  <a:lnTo>
                    <a:pt x="335189" y="15759"/>
                  </a:lnTo>
                  <a:lnTo>
                    <a:pt x="342688" y="18865"/>
                  </a:lnTo>
                  <a:lnTo>
                    <a:pt x="350188" y="21972"/>
                  </a:lnTo>
                  <a:lnTo>
                    <a:pt x="385537" y="41769"/>
                  </a:lnTo>
                  <a:lnTo>
                    <a:pt x="392287" y="46278"/>
                  </a:lnTo>
                  <a:lnTo>
                    <a:pt x="423095" y="72591"/>
                  </a:lnTo>
                  <a:lnTo>
                    <a:pt x="449408" y="103399"/>
                  </a:lnTo>
                  <a:lnTo>
                    <a:pt x="470248" y="138169"/>
                  </a:lnTo>
                  <a:lnTo>
                    <a:pt x="476820" y="152997"/>
                  </a:lnTo>
                  <a:lnTo>
                    <a:pt x="479927" y="160497"/>
                  </a:lnTo>
                  <a:lnTo>
                    <a:pt x="490924" y="199491"/>
                  </a:lnTo>
                  <a:lnTo>
                    <a:pt x="492508" y="207452"/>
                  </a:lnTo>
                  <a:lnTo>
                    <a:pt x="493697" y="215472"/>
                  </a:lnTo>
                  <a:lnTo>
                    <a:pt x="494493" y="223550"/>
                  </a:lnTo>
                  <a:lnTo>
                    <a:pt x="495289" y="231628"/>
                  </a:lnTo>
                  <a:lnTo>
                    <a:pt x="495687" y="239726"/>
                  </a:lnTo>
                  <a:lnTo>
                    <a:pt x="495686" y="247843"/>
                  </a:lnTo>
                  <a:close/>
                </a:path>
              </a:pathLst>
            </a:custGeom>
            <a:ln w="38129">
              <a:solidFill>
                <a:srgbClr val="3B81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object 60">
              <a:extLst>
                <a:ext uri="{FF2B5EF4-FFF2-40B4-BE49-F238E27FC236}">
                  <a16:creationId xmlns:a16="http://schemas.microsoft.com/office/drawing/2014/main" id="{9DA53C43-DFAB-48DB-9CE5-AABAC24C005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19465" y="2821602"/>
              <a:ext cx="142986" cy="266908"/>
            </a:xfrm>
            <a:prstGeom prst="rect">
              <a:avLst/>
            </a:prstGeom>
          </p:spPr>
        </p:pic>
      </p:grpSp>
      <p:grpSp>
        <p:nvGrpSpPr>
          <p:cNvPr id="60" name="object 61">
            <a:extLst>
              <a:ext uri="{FF2B5EF4-FFF2-40B4-BE49-F238E27FC236}">
                <a16:creationId xmlns:a16="http://schemas.microsoft.com/office/drawing/2014/main" id="{58A47E5B-0774-44B9-A1EE-7318CEF2C0CB}"/>
              </a:ext>
            </a:extLst>
          </p:cNvPr>
          <p:cNvGrpSpPr/>
          <p:nvPr/>
        </p:nvGrpSpPr>
        <p:grpSpPr>
          <a:xfrm>
            <a:off x="4711409" y="2588059"/>
            <a:ext cx="3868103" cy="514826"/>
            <a:chOff x="6281879" y="3450744"/>
            <a:chExt cx="5157470" cy="686435"/>
          </a:xfrm>
        </p:grpSpPr>
        <p:sp>
          <p:nvSpPr>
            <p:cNvPr id="61" name="object 62">
              <a:extLst>
                <a:ext uri="{FF2B5EF4-FFF2-40B4-BE49-F238E27FC236}">
                  <a16:creationId xmlns:a16="http://schemas.microsoft.com/office/drawing/2014/main" id="{90D6BE31-73B9-45AF-8B6F-2F244A602E4D}"/>
                </a:ext>
              </a:extLst>
            </p:cNvPr>
            <p:cNvSpPr/>
            <p:nvPr/>
          </p:nvSpPr>
          <p:spPr>
            <a:xfrm>
              <a:off x="6300943" y="3450744"/>
              <a:ext cx="5138420" cy="686435"/>
            </a:xfrm>
            <a:custGeom>
              <a:avLst/>
              <a:gdLst/>
              <a:ahLst/>
              <a:cxnLst/>
              <a:rect l="l" t="t" r="r" b="b"/>
              <a:pathLst>
                <a:path w="5138420" h="686435">
                  <a:moveTo>
                    <a:pt x="5066733" y="686335"/>
                  </a:moveTo>
                  <a:lnTo>
                    <a:pt x="53439" y="686335"/>
                  </a:lnTo>
                  <a:lnTo>
                    <a:pt x="49719" y="685847"/>
                  </a:lnTo>
                  <a:lnTo>
                    <a:pt x="14096" y="660459"/>
                  </a:lnTo>
                  <a:lnTo>
                    <a:pt x="366" y="620042"/>
                  </a:lnTo>
                  <a:lnTo>
                    <a:pt x="0" y="615083"/>
                  </a:lnTo>
                  <a:lnTo>
                    <a:pt x="0" y="61007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066733" y="0"/>
                  </a:lnTo>
                  <a:lnTo>
                    <a:pt x="5108257" y="15633"/>
                  </a:lnTo>
                  <a:lnTo>
                    <a:pt x="5134096" y="51702"/>
                  </a:lnTo>
                  <a:lnTo>
                    <a:pt x="5137986" y="71252"/>
                  </a:lnTo>
                  <a:lnTo>
                    <a:pt x="5137986" y="615083"/>
                  </a:lnTo>
                  <a:lnTo>
                    <a:pt x="5122351" y="656607"/>
                  </a:lnTo>
                  <a:lnTo>
                    <a:pt x="5086283" y="682447"/>
                  </a:lnTo>
                  <a:lnTo>
                    <a:pt x="5071692" y="685847"/>
                  </a:lnTo>
                  <a:lnTo>
                    <a:pt x="5066733" y="686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object 63">
              <a:extLst>
                <a:ext uri="{FF2B5EF4-FFF2-40B4-BE49-F238E27FC236}">
                  <a16:creationId xmlns:a16="http://schemas.microsoft.com/office/drawing/2014/main" id="{3F05F9CA-1C6A-4D0E-A921-73973F9EE115}"/>
                </a:ext>
              </a:extLst>
            </p:cNvPr>
            <p:cNvSpPr/>
            <p:nvPr/>
          </p:nvSpPr>
          <p:spPr>
            <a:xfrm>
              <a:off x="6281879" y="3451021"/>
              <a:ext cx="71120" cy="685800"/>
            </a:xfrm>
            <a:custGeom>
              <a:avLst/>
              <a:gdLst/>
              <a:ahLst/>
              <a:cxnLst/>
              <a:rect l="l" t="t" r="r" b="b"/>
              <a:pathLst>
                <a:path w="71120" h="685800">
                  <a:moveTo>
                    <a:pt x="70505" y="685779"/>
                  </a:moveTo>
                  <a:lnTo>
                    <a:pt x="33883" y="673217"/>
                  </a:lnTo>
                  <a:lnTo>
                    <a:pt x="5804" y="638980"/>
                  </a:lnTo>
                  <a:lnTo>
                    <a:pt x="0" y="609798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30" y="75981"/>
                  </a:lnTo>
                  <a:lnTo>
                    <a:pt x="38130" y="609798"/>
                  </a:lnTo>
                  <a:lnTo>
                    <a:pt x="44549" y="652173"/>
                  </a:lnTo>
                  <a:lnTo>
                    <a:pt x="66339" y="684122"/>
                  </a:lnTo>
                  <a:lnTo>
                    <a:pt x="70505" y="685779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3" name="object 64">
            <a:extLst>
              <a:ext uri="{FF2B5EF4-FFF2-40B4-BE49-F238E27FC236}">
                <a16:creationId xmlns:a16="http://schemas.microsoft.com/office/drawing/2014/main" id="{22E0D948-6B85-42ED-969A-B6836262DF90}"/>
              </a:ext>
            </a:extLst>
          </p:cNvPr>
          <p:cNvSpPr txBox="1"/>
          <p:nvPr/>
        </p:nvSpPr>
        <p:spPr>
          <a:xfrm>
            <a:off x="4818620" y="2645328"/>
            <a:ext cx="1620679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3.</a:t>
            </a:r>
            <a:r>
              <a:rPr sz="938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 修复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(Fixing)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开发人员定位根因，修改代码并提交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4" name="object 65">
            <a:extLst>
              <a:ext uri="{FF2B5EF4-FFF2-40B4-BE49-F238E27FC236}">
                <a16:creationId xmlns:a16="http://schemas.microsoft.com/office/drawing/2014/main" id="{30606E40-1A6C-44A5-A641-6F8F5400419D}"/>
              </a:ext>
            </a:extLst>
          </p:cNvPr>
          <p:cNvSpPr txBox="1"/>
          <p:nvPr/>
        </p:nvSpPr>
        <p:spPr>
          <a:xfrm>
            <a:off x="8166405" y="2671474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F2F4F5"/>
                </a:solidFill>
                <a:latin typeface="微软雅黑"/>
                <a:cs typeface="微软雅黑"/>
              </a:rPr>
              <a:t>03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5" name="object 66">
            <a:extLst>
              <a:ext uri="{FF2B5EF4-FFF2-40B4-BE49-F238E27FC236}">
                <a16:creationId xmlns:a16="http://schemas.microsoft.com/office/drawing/2014/main" id="{219BB8B8-6E84-4FBE-BCD0-B6997EB70F81}"/>
              </a:ext>
            </a:extLst>
          </p:cNvPr>
          <p:cNvGrpSpPr/>
          <p:nvPr/>
        </p:nvGrpSpPr>
        <p:grpSpPr>
          <a:xfrm>
            <a:off x="4139463" y="2645253"/>
            <a:ext cx="400526" cy="400526"/>
            <a:chOff x="5519283" y="3527003"/>
            <a:chExt cx="534035" cy="534035"/>
          </a:xfrm>
        </p:grpSpPr>
        <p:sp>
          <p:nvSpPr>
            <p:cNvPr id="66" name="object 67">
              <a:extLst>
                <a:ext uri="{FF2B5EF4-FFF2-40B4-BE49-F238E27FC236}">
                  <a16:creationId xmlns:a16="http://schemas.microsoft.com/office/drawing/2014/main" id="{7F89B405-4348-4B47-ABF6-78F96C0B7B7B}"/>
                </a:ext>
              </a:extLst>
            </p:cNvPr>
            <p:cNvSpPr/>
            <p:nvPr/>
          </p:nvSpPr>
          <p:spPr>
            <a:xfrm>
              <a:off x="5538348" y="3546068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255960" y="495686"/>
                  </a:moveTo>
                  <a:lnTo>
                    <a:pt x="239726" y="495686"/>
                  </a:lnTo>
                  <a:lnTo>
                    <a:pt x="231628" y="495289"/>
                  </a:lnTo>
                  <a:lnTo>
                    <a:pt x="191530" y="489341"/>
                  </a:lnTo>
                  <a:lnTo>
                    <a:pt x="145498" y="473714"/>
                  </a:lnTo>
                  <a:lnTo>
                    <a:pt x="103399" y="449408"/>
                  </a:lnTo>
                  <a:lnTo>
                    <a:pt x="66851" y="417355"/>
                  </a:lnTo>
                  <a:lnTo>
                    <a:pt x="37259" y="378788"/>
                  </a:lnTo>
                  <a:lnTo>
                    <a:pt x="15759" y="335189"/>
                  </a:lnTo>
                  <a:lnTo>
                    <a:pt x="3178" y="288234"/>
                  </a:lnTo>
                  <a:lnTo>
                    <a:pt x="0" y="255960"/>
                  </a:lnTo>
                  <a:lnTo>
                    <a:pt x="0" y="239726"/>
                  </a:lnTo>
                  <a:lnTo>
                    <a:pt x="6345" y="191530"/>
                  </a:lnTo>
                  <a:lnTo>
                    <a:pt x="21972" y="145498"/>
                  </a:lnTo>
                  <a:lnTo>
                    <a:pt x="46278" y="103399"/>
                  </a:lnTo>
                  <a:lnTo>
                    <a:pt x="78331" y="66851"/>
                  </a:lnTo>
                  <a:lnTo>
                    <a:pt x="116898" y="37259"/>
                  </a:lnTo>
                  <a:lnTo>
                    <a:pt x="160497" y="15759"/>
                  </a:lnTo>
                  <a:lnTo>
                    <a:pt x="207452" y="3178"/>
                  </a:lnTo>
                  <a:lnTo>
                    <a:pt x="239726" y="0"/>
                  </a:lnTo>
                  <a:lnTo>
                    <a:pt x="255960" y="0"/>
                  </a:lnTo>
                  <a:lnTo>
                    <a:pt x="304156" y="6345"/>
                  </a:lnTo>
                  <a:lnTo>
                    <a:pt x="350188" y="21972"/>
                  </a:lnTo>
                  <a:lnTo>
                    <a:pt x="392287" y="46278"/>
                  </a:lnTo>
                  <a:lnTo>
                    <a:pt x="428834" y="78331"/>
                  </a:lnTo>
                  <a:lnTo>
                    <a:pt x="458427" y="116898"/>
                  </a:lnTo>
                  <a:lnTo>
                    <a:pt x="479927" y="160497"/>
                  </a:lnTo>
                  <a:lnTo>
                    <a:pt x="492508" y="207452"/>
                  </a:lnTo>
                  <a:lnTo>
                    <a:pt x="495687" y="239726"/>
                  </a:lnTo>
                  <a:lnTo>
                    <a:pt x="495686" y="247843"/>
                  </a:lnTo>
                  <a:lnTo>
                    <a:pt x="495687" y="255960"/>
                  </a:lnTo>
                  <a:lnTo>
                    <a:pt x="489341" y="304156"/>
                  </a:lnTo>
                  <a:lnTo>
                    <a:pt x="473714" y="350188"/>
                  </a:lnTo>
                  <a:lnTo>
                    <a:pt x="449408" y="392287"/>
                  </a:lnTo>
                  <a:lnTo>
                    <a:pt x="417355" y="428834"/>
                  </a:lnTo>
                  <a:lnTo>
                    <a:pt x="378788" y="458427"/>
                  </a:lnTo>
                  <a:lnTo>
                    <a:pt x="335189" y="479927"/>
                  </a:lnTo>
                  <a:lnTo>
                    <a:pt x="288234" y="492508"/>
                  </a:lnTo>
                  <a:lnTo>
                    <a:pt x="264058" y="495289"/>
                  </a:lnTo>
                  <a:lnTo>
                    <a:pt x="255960" y="4956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68">
              <a:extLst>
                <a:ext uri="{FF2B5EF4-FFF2-40B4-BE49-F238E27FC236}">
                  <a16:creationId xmlns:a16="http://schemas.microsoft.com/office/drawing/2014/main" id="{FCA67921-3B96-475D-9E8C-10752249577D}"/>
                </a:ext>
              </a:extLst>
            </p:cNvPr>
            <p:cNvSpPr/>
            <p:nvPr/>
          </p:nvSpPr>
          <p:spPr>
            <a:xfrm>
              <a:off x="5538348" y="3546068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495686" y="247843"/>
                  </a:moveTo>
                  <a:lnTo>
                    <a:pt x="495687" y="255960"/>
                  </a:lnTo>
                  <a:lnTo>
                    <a:pt x="495289" y="264058"/>
                  </a:lnTo>
                  <a:lnTo>
                    <a:pt x="494493" y="272136"/>
                  </a:lnTo>
                  <a:lnTo>
                    <a:pt x="493697" y="280214"/>
                  </a:lnTo>
                  <a:lnTo>
                    <a:pt x="492508" y="288234"/>
                  </a:lnTo>
                  <a:lnTo>
                    <a:pt x="490924" y="296195"/>
                  </a:lnTo>
                  <a:lnTo>
                    <a:pt x="489341" y="304156"/>
                  </a:lnTo>
                  <a:lnTo>
                    <a:pt x="476820" y="342689"/>
                  </a:lnTo>
                  <a:lnTo>
                    <a:pt x="473714" y="350188"/>
                  </a:lnTo>
                  <a:lnTo>
                    <a:pt x="470248" y="357517"/>
                  </a:lnTo>
                  <a:lnTo>
                    <a:pt x="466421" y="364676"/>
                  </a:lnTo>
                  <a:lnTo>
                    <a:pt x="462595" y="371834"/>
                  </a:lnTo>
                  <a:lnTo>
                    <a:pt x="458427" y="378788"/>
                  </a:lnTo>
                  <a:lnTo>
                    <a:pt x="453917" y="385537"/>
                  </a:lnTo>
                  <a:lnTo>
                    <a:pt x="449408" y="392287"/>
                  </a:lnTo>
                  <a:lnTo>
                    <a:pt x="423095" y="423095"/>
                  </a:lnTo>
                  <a:lnTo>
                    <a:pt x="417355" y="428835"/>
                  </a:lnTo>
                  <a:lnTo>
                    <a:pt x="411348" y="434279"/>
                  </a:lnTo>
                  <a:lnTo>
                    <a:pt x="405073" y="439429"/>
                  </a:lnTo>
                  <a:lnTo>
                    <a:pt x="398799" y="444578"/>
                  </a:lnTo>
                  <a:lnTo>
                    <a:pt x="392287" y="449408"/>
                  </a:lnTo>
                  <a:lnTo>
                    <a:pt x="385537" y="453917"/>
                  </a:lnTo>
                  <a:lnTo>
                    <a:pt x="378788" y="458427"/>
                  </a:lnTo>
                  <a:lnTo>
                    <a:pt x="371834" y="462595"/>
                  </a:lnTo>
                  <a:lnTo>
                    <a:pt x="364676" y="466421"/>
                  </a:lnTo>
                  <a:lnTo>
                    <a:pt x="357517" y="470248"/>
                  </a:lnTo>
                  <a:lnTo>
                    <a:pt x="350188" y="473714"/>
                  </a:lnTo>
                  <a:lnTo>
                    <a:pt x="342688" y="476820"/>
                  </a:lnTo>
                  <a:lnTo>
                    <a:pt x="335189" y="479927"/>
                  </a:lnTo>
                  <a:lnTo>
                    <a:pt x="327556" y="482658"/>
                  </a:lnTo>
                  <a:lnTo>
                    <a:pt x="319788" y="485014"/>
                  </a:lnTo>
                  <a:lnTo>
                    <a:pt x="312020" y="487371"/>
                  </a:lnTo>
                  <a:lnTo>
                    <a:pt x="304156" y="489341"/>
                  </a:lnTo>
                  <a:lnTo>
                    <a:pt x="296195" y="490924"/>
                  </a:lnTo>
                  <a:lnTo>
                    <a:pt x="288234" y="492508"/>
                  </a:lnTo>
                  <a:lnTo>
                    <a:pt x="280214" y="493697"/>
                  </a:lnTo>
                  <a:lnTo>
                    <a:pt x="272136" y="494493"/>
                  </a:lnTo>
                  <a:lnTo>
                    <a:pt x="264058" y="495289"/>
                  </a:lnTo>
                  <a:lnTo>
                    <a:pt x="255960" y="495686"/>
                  </a:lnTo>
                  <a:lnTo>
                    <a:pt x="247843" y="495686"/>
                  </a:lnTo>
                  <a:lnTo>
                    <a:pt x="239726" y="495686"/>
                  </a:lnTo>
                  <a:lnTo>
                    <a:pt x="199491" y="490924"/>
                  </a:lnTo>
                  <a:lnTo>
                    <a:pt x="191530" y="489341"/>
                  </a:lnTo>
                  <a:lnTo>
                    <a:pt x="183665" y="487371"/>
                  </a:lnTo>
                  <a:lnTo>
                    <a:pt x="175898" y="485014"/>
                  </a:lnTo>
                  <a:lnTo>
                    <a:pt x="168130" y="482658"/>
                  </a:lnTo>
                  <a:lnTo>
                    <a:pt x="160497" y="479927"/>
                  </a:lnTo>
                  <a:lnTo>
                    <a:pt x="152997" y="476820"/>
                  </a:lnTo>
                  <a:lnTo>
                    <a:pt x="145498" y="473714"/>
                  </a:lnTo>
                  <a:lnTo>
                    <a:pt x="138169" y="470248"/>
                  </a:lnTo>
                  <a:lnTo>
                    <a:pt x="131010" y="466421"/>
                  </a:lnTo>
                  <a:lnTo>
                    <a:pt x="123852" y="462595"/>
                  </a:lnTo>
                  <a:lnTo>
                    <a:pt x="116898" y="458427"/>
                  </a:lnTo>
                  <a:lnTo>
                    <a:pt x="110149" y="453917"/>
                  </a:lnTo>
                  <a:lnTo>
                    <a:pt x="103399" y="449408"/>
                  </a:lnTo>
                  <a:lnTo>
                    <a:pt x="96887" y="444578"/>
                  </a:lnTo>
                  <a:lnTo>
                    <a:pt x="90613" y="439429"/>
                  </a:lnTo>
                  <a:lnTo>
                    <a:pt x="84338" y="434279"/>
                  </a:lnTo>
                  <a:lnTo>
                    <a:pt x="78331" y="428835"/>
                  </a:lnTo>
                  <a:lnTo>
                    <a:pt x="72591" y="423095"/>
                  </a:lnTo>
                  <a:lnTo>
                    <a:pt x="66851" y="417355"/>
                  </a:lnTo>
                  <a:lnTo>
                    <a:pt x="41769" y="385537"/>
                  </a:lnTo>
                  <a:lnTo>
                    <a:pt x="37259" y="378788"/>
                  </a:lnTo>
                  <a:lnTo>
                    <a:pt x="18865" y="342689"/>
                  </a:lnTo>
                  <a:lnTo>
                    <a:pt x="15759" y="335189"/>
                  </a:lnTo>
                  <a:lnTo>
                    <a:pt x="4762" y="296195"/>
                  </a:lnTo>
                  <a:lnTo>
                    <a:pt x="3178" y="288234"/>
                  </a:lnTo>
                  <a:lnTo>
                    <a:pt x="1989" y="280214"/>
                  </a:lnTo>
                  <a:lnTo>
                    <a:pt x="1193" y="272136"/>
                  </a:lnTo>
                  <a:lnTo>
                    <a:pt x="397" y="264058"/>
                  </a:lnTo>
                  <a:lnTo>
                    <a:pt x="0" y="255960"/>
                  </a:lnTo>
                  <a:lnTo>
                    <a:pt x="0" y="247843"/>
                  </a:lnTo>
                  <a:lnTo>
                    <a:pt x="0" y="239726"/>
                  </a:lnTo>
                  <a:lnTo>
                    <a:pt x="397" y="231628"/>
                  </a:lnTo>
                  <a:lnTo>
                    <a:pt x="1193" y="223550"/>
                  </a:lnTo>
                  <a:lnTo>
                    <a:pt x="1989" y="215472"/>
                  </a:lnTo>
                  <a:lnTo>
                    <a:pt x="10672" y="175898"/>
                  </a:lnTo>
                  <a:lnTo>
                    <a:pt x="25438" y="138169"/>
                  </a:lnTo>
                  <a:lnTo>
                    <a:pt x="46278" y="103399"/>
                  </a:lnTo>
                  <a:lnTo>
                    <a:pt x="56257" y="90613"/>
                  </a:lnTo>
                  <a:lnTo>
                    <a:pt x="61407" y="84338"/>
                  </a:lnTo>
                  <a:lnTo>
                    <a:pt x="90613" y="56257"/>
                  </a:lnTo>
                  <a:lnTo>
                    <a:pt x="123852" y="33091"/>
                  </a:lnTo>
                  <a:lnTo>
                    <a:pt x="160497" y="15759"/>
                  </a:lnTo>
                  <a:lnTo>
                    <a:pt x="175898" y="10672"/>
                  </a:lnTo>
                  <a:lnTo>
                    <a:pt x="183665" y="8315"/>
                  </a:lnTo>
                  <a:lnTo>
                    <a:pt x="223550" y="1193"/>
                  </a:lnTo>
                  <a:lnTo>
                    <a:pt x="247843" y="0"/>
                  </a:lnTo>
                  <a:lnTo>
                    <a:pt x="255960" y="0"/>
                  </a:lnTo>
                  <a:lnTo>
                    <a:pt x="264058" y="397"/>
                  </a:lnTo>
                  <a:lnTo>
                    <a:pt x="272136" y="1193"/>
                  </a:lnTo>
                  <a:lnTo>
                    <a:pt x="280214" y="1989"/>
                  </a:lnTo>
                  <a:lnTo>
                    <a:pt x="288234" y="3178"/>
                  </a:lnTo>
                  <a:lnTo>
                    <a:pt x="296195" y="4762"/>
                  </a:lnTo>
                  <a:lnTo>
                    <a:pt x="304156" y="6345"/>
                  </a:lnTo>
                  <a:lnTo>
                    <a:pt x="312020" y="8315"/>
                  </a:lnTo>
                  <a:lnTo>
                    <a:pt x="319788" y="10672"/>
                  </a:lnTo>
                  <a:lnTo>
                    <a:pt x="327556" y="13028"/>
                  </a:lnTo>
                  <a:lnTo>
                    <a:pt x="335189" y="15759"/>
                  </a:lnTo>
                  <a:lnTo>
                    <a:pt x="342688" y="18865"/>
                  </a:lnTo>
                  <a:lnTo>
                    <a:pt x="350188" y="21972"/>
                  </a:lnTo>
                  <a:lnTo>
                    <a:pt x="385537" y="41769"/>
                  </a:lnTo>
                  <a:lnTo>
                    <a:pt x="392287" y="46278"/>
                  </a:lnTo>
                  <a:lnTo>
                    <a:pt x="423095" y="72591"/>
                  </a:lnTo>
                  <a:lnTo>
                    <a:pt x="449408" y="103399"/>
                  </a:lnTo>
                  <a:lnTo>
                    <a:pt x="470248" y="138169"/>
                  </a:lnTo>
                  <a:lnTo>
                    <a:pt x="476820" y="152997"/>
                  </a:lnTo>
                  <a:lnTo>
                    <a:pt x="479927" y="160497"/>
                  </a:lnTo>
                  <a:lnTo>
                    <a:pt x="490924" y="199491"/>
                  </a:lnTo>
                  <a:lnTo>
                    <a:pt x="492508" y="207452"/>
                  </a:lnTo>
                  <a:lnTo>
                    <a:pt x="493697" y="215472"/>
                  </a:lnTo>
                  <a:lnTo>
                    <a:pt x="494493" y="223550"/>
                  </a:lnTo>
                  <a:lnTo>
                    <a:pt x="495289" y="231628"/>
                  </a:lnTo>
                  <a:lnTo>
                    <a:pt x="495687" y="239726"/>
                  </a:lnTo>
                  <a:lnTo>
                    <a:pt x="495686" y="247843"/>
                  </a:lnTo>
                  <a:close/>
                </a:path>
              </a:pathLst>
            </a:custGeom>
            <a:ln w="38129">
              <a:solidFill>
                <a:srgbClr val="F97316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8" name="object 69">
              <a:extLst>
                <a:ext uri="{FF2B5EF4-FFF2-40B4-BE49-F238E27FC236}">
                  <a16:creationId xmlns:a16="http://schemas.microsoft.com/office/drawing/2014/main" id="{89A9EA45-81A1-4CFD-A837-759C95C7DF0A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90867" y="3660457"/>
              <a:ext cx="190648" cy="266908"/>
            </a:xfrm>
            <a:prstGeom prst="rect">
              <a:avLst/>
            </a:prstGeom>
          </p:spPr>
        </p:pic>
      </p:grpSp>
      <p:grpSp>
        <p:nvGrpSpPr>
          <p:cNvPr id="69" name="object 70">
            <a:extLst>
              <a:ext uri="{FF2B5EF4-FFF2-40B4-BE49-F238E27FC236}">
                <a16:creationId xmlns:a16="http://schemas.microsoft.com/office/drawing/2014/main" id="{3C9E4515-AEF2-4236-9639-35080BD80B7B}"/>
              </a:ext>
            </a:extLst>
          </p:cNvPr>
          <p:cNvGrpSpPr/>
          <p:nvPr/>
        </p:nvGrpSpPr>
        <p:grpSpPr>
          <a:xfrm>
            <a:off x="4711409" y="3217199"/>
            <a:ext cx="3868103" cy="514826"/>
            <a:chOff x="6281879" y="4289598"/>
            <a:chExt cx="5157470" cy="686435"/>
          </a:xfrm>
        </p:grpSpPr>
        <p:sp>
          <p:nvSpPr>
            <p:cNvPr id="70" name="object 71">
              <a:extLst>
                <a:ext uri="{FF2B5EF4-FFF2-40B4-BE49-F238E27FC236}">
                  <a16:creationId xmlns:a16="http://schemas.microsoft.com/office/drawing/2014/main" id="{06FF137D-8CF4-42DF-BF13-F0D17AE1F439}"/>
                </a:ext>
              </a:extLst>
            </p:cNvPr>
            <p:cNvSpPr/>
            <p:nvPr/>
          </p:nvSpPr>
          <p:spPr>
            <a:xfrm>
              <a:off x="6300943" y="4289598"/>
              <a:ext cx="5138420" cy="686435"/>
            </a:xfrm>
            <a:custGeom>
              <a:avLst/>
              <a:gdLst/>
              <a:ahLst/>
              <a:cxnLst/>
              <a:rect l="l" t="t" r="r" b="b"/>
              <a:pathLst>
                <a:path w="5138420" h="686435">
                  <a:moveTo>
                    <a:pt x="5066733" y="686335"/>
                  </a:moveTo>
                  <a:lnTo>
                    <a:pt x="53439" y="686335"/>
                  </a:lnTo>
                  <a:lnTo>
                    <a:pt x="49719" y="685847"/>
                  </a:lnTo>
                  <a:lnTo>
                    <a:pt x="14096" y="660459"/>
                  </a:lnTo>
                  <a:lnTo>
                    <a:pt x="366" y="620042"/>
                  </a:lnTo>
                  <a:lnTo>
                    <a:pt x="0" y="615083"/>
                  </a:lnTo>
                  <a:lnTo>
                    <a:pt x="0" y="61007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066733" y="0"/>
                  </a:lnTo>
                  <a:lnTo>
                    <a:pt x="5108257" y="15633"/>
                  </a:lnTo>
                  <a:lnTo>
                    <a:pt x="5134096" y="51702"/>
                  </a:lnTo>
                  <a:lnTo>
                    <a:pt x="5137986" y="71252"/>
                  </a:lnTo>
                  <a:lnTo>
                    <a:pt x="5137986" y="615083"/>
                  </a:lnTo>
                  <a:lnTo>
                    <a:pt x="5122351" y="656607"/>
                  </a:lnTo>
                  <a:lnTo>
                    <a:pt x="5086283" y="682447"/>
                  </a:lnTo>
                  <a:lnTo>
                    <a:pt x="5071692" y="685847"/>
                  </a:lnTo>
                  <a:lnTo>
                    <a:pt x="5066733" y="686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bject 72">
              <a:extLst>
                <a:ext uri="{FF2B5EF4-FFF2-40B4-BE49-F238E27FC236}">
                  <a16:creationId xmlns:a16="http://schemas.microsoft.com/office/drawing/2014/main" id="{F8DAF1EB-B894-439C-BF00-1EEBC043FBCD}"/>
                </a:ext>
              </a:extLst>
            </p:cNvPr>
            <p:cNvSpPr/>
            <p:nvPr/>
          </p:nvSpPr>
          <p:spPr>
            <a:xfrm>
              <a:off x="6281879" y="4289876"/>
              <a:ext cx="71120" cy="685800"/>
            </a:xfrm>
            <a:custGeom>
              <a:avLst/>
              <a:gdLst/>
              <a:ahLst/>
              <a:cxnLst/>
              <a:rect l="l" t="t" r="r" b="b"/>
              <a:pathLst>
                <a:path w="71120" h="685800">
                  <a:moveTo>
                    <a:pt x="70505" y="685779"/>
                  </a:moveTo>
                  <a:lnTo>
                    <a:pt x="33883" y="673216"/>
                  </a:lnTo>
                  <a:lnTo>
                    <a:pt x="5804" y="638980"/>
                  </a:lnTo>
                  <a:lnTo>
                    <a:pt x="0" y="609798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30" y="75981"/>
                  </a:lnTo>
                  <a:lnTo>
                    <a:pt x="38130" y="609798"/>
                  </a:lnTo>
                  <a:lnTo>
                    <a:pt x="44549" y="652173"/>
                  </a:lnTo>
                  <a:lnTo>
                    <a:pt x="66339" y="684121"/>
                  </a:lnTo>
                  <a:lnTo>
                    <a:pt x="70505" y="685779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2" name="object 73">
            <a:extLst>
              <a:ext uri="{FF2B5EF4-FFF2-40B4-BE49-F238E27FC236}">
                <a16:creationId xmlns:a16="http://schemas.microsoft.com/office/drawing/2014/main" id="{1FB9E7B0-9999-4FC4-868E-4253199F1914}"/>
              </a:ext>
            </a:extLst>
          </p:cNvPr>
          <p:cNvSpPr txBox="1"/>
          <p:nvPr/>
        </p:nvSpPr>
        <p:spPr>
          <a:xfrm>
            <a:off x="4818620" y="3274469"/>
            <a:ext cx="1563529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4.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验证 (Verification)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回归测试确认修复，验证通过/打回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3" name="object 74">
            <a:extLst>
              <a:ext uri="{FF2B5EF4-FFF2-40B4-BE49-F238E27FC236}">
                <a16:creationId xmlns:a16="http://schemas.microsoft.com/office/drawing/2014/main" id="{8FEE7504-A335-470A-A636-71DA941C31FF}"/>
              </a:ext>
            </a:extLst>
          </p:cNvPr>
          <p:cNvSpPr txBox="1"/>
          <p:nvPr/>
        </p:nvSpPr>
        <p:spPr>
          <a:xfrm>
            <a:off x="8166405" y="3300615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F2F4F5"/>
                </a:solidFill>
                <a:latin typeface="微软雅黑"/>
                <a:cs typeface="微软雅黑"/>
              </a:rPr>
              <a:t>04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4" name="object 75">
            <a:extLst>
              <a:ext uri="{FF2B5EF4-FFF2-40B4-BE49-F238E27FC236}">
                <a16:creationId xmlns:a16="http://schemas.microsoft.com/office/drawing/2014/main" id="{2AA2978E-4AF7-4D77-88EA-976C07A83738}"/>
              </a:ext>
            </a:extLst>
          </p:cNvPr>
          <p:cNvGrpSpPr/>
          <p:nvPr/>
        </p:nvGrpSpPr>
        <p:grpSpPr>
          <a:xfrm>
            <a:off x="4139463" y="3274394"/>
            <a:ext cx="400526" cy="400526"/>
            <a:chOff x="5519283" y="4365858"/>
            <a:chExt cx="534035" cy="534035"/>
          </a:xfrm>
        </p:grpSpPr>
        <p:sp>
          <p:nvSpPr>
            <p:cNvPr id="75" name="object 76">
              <a:extLst>
                <a:ext uri="{FF2B5EF4-FFF2-40B4-BE49-F238E27FC236}">
                  <a16:creationId xmlns:a16="http://schemas.microsoft.com/office/drawing/2014/main" id="{62DA6000-C61E-4276-A75E-2E5C179E608B}"/>
                </a:ext>
              </a:extLst>
            </p:cNvPr>
            <p:cNvSpPr/>
            <p:nvPr/>
          </p:nvSpPr>
          <p:spPr>
            <a:xfrm>
              <a:off x="5538348" y="4384923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255960" y="495686"/>
                  </a:moveTo>
                  <a:lnTo>
                    <a:pt x="239726" y="495686"/>
                  </a:lnTo>
                  <a:lnTo>
                    <a:pt x="231628" y="495289"/>
                  </a:lnTo>
                  <a:lnTo>
                    <a:pt x="191530" y="489341"/>
                  </a:lnTo>
                  <a:lnTo>
                    <a:pt x="145498" y="473714"/>
                  </a:lnTo>
                  <a:lnTo>
                    <a:pt x="103399" y="449408"/>
                  </a:lnTo>
                  <a:lnTo>
                    <a:pt x="66851" y="417355"/>
                  </a:lnTo>
                  <a:lnTo>
                    <a:pt x="37259" y="378788"/>
                  </a:lnTo>
                  <a:lnTo>
                    <a:pt x="15759" y="335189"/>
                  </a:lnTo>
                  <a:lnTo>
                    <a:pt x="3178" y="288234"/>
                  </a:lnTo>
                  <a:lnTo>
                    <a:pt x="0" y="255960"/>
                  </a:lnTo>
                  <a:lnTo>
                    <a:pt x="0" y="239726"/>
                  </a:lnTo>
                  <a:lnTo>
                    <a:pt x="6345" y="191530"/>
                  </a:lnTo>
                  <a:lnTo>
                    <a:pt x="21972" y="145498"/>
                  </a:lnTo>
                  <a:lnTo>
                    <a:pt x="46278" y="103399"/>
                  </a:lnTo>
                  <a:lnTo>
                    <a:pt x="78331" y="66851"/>
                  </a:lnTo>
                  <a:lnTo>
                    <a:pt x="116898" y="37259"/>
                  </a:lnTo>
                  <a:lnTo>
                    <a:pt x="160497" y="15759"/>
                  </a:lnTo>
                  <a:lnTo>
                    <a:pt x="207452" y="3178"/>
                  </a:lnTo>
                  <a:lnTo>
                    <a:pt x="239726" y="0"/>
                  </a:lnTo>
                  <a:lnTo>
                    <a:pt x="255960" y="0"/>
                  </a:lnTo>
                  <a:lnTo>
                    <a:pt x="304156" y="6345"/>
                  </a:lnTo>
                  <a:lnTo>
                    <a:pt x="350188" y="21972"/>
                  </a:lnTo>
                  <a:lnTo>
                    <a:pt x="392287" y="46278"/>
                  </a:lnTo>
                  <a:lnTo>
                    <a:pt x="428834" y="78331"/>
                  </a:lnTo>
                  <a:lnTo>
                    <a:pt x="458427" y="116898"/>
                  </a:lnTo>
                  <a:lnTo>
                    <a:pt x="479927" y="160497"/>
                  </a:lnTo>
                  <a:lnTo>
                    <a:pt x="492508" y="207452"/>
                  </a:lnTo>
                  <a:lnTo>
                    <a:pt x="495687" y="239726"/>
                  </a:lnTo>
                  <a:lnTo>
                    <a:pt x="495686" y="247843"/>
                  </a:lnTo>
                  <a:lnTo>
                    <a:pt x="495687" y="255960"/>
                  </a:lnTo>
                  <a:lnTo>
                    <a:pt x="489341" y="304156"/>
                  </a:lnTo>
                  <a:lnTo>
                    <a:pt x="473714" y="350188"/>
                  </a:lnTo>
                  <a:lnTo>
                    <a:pt x="449408" y="392287"/>
                  </a:lnTo>
                  <a:lnTo>
                    <a:pt x="417355" y="428834"/>
                  </a:lnTo>
                  <a:lnTo>
                    <a:pt x="378788" y="458427"/>
                  </a:lnTo>
                  <a:lnTo>
                    <a:pt x="335189" y="479927"/>
                  </a:lnTo>
                  <a:lnTo>
                    <a:pt x="288234" y="492508"/>
                  </a:lnTo>
                  <a:lnTo>
                    <a:pt x="264058" y="495289"/>
                  </a:lnTo>
                  <a:lnTo>
                    <a:pt x="255960" y="4956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object 77">
              <a:extLst>
                <a:ext uri="{FF2B5EF4-FFF2-40B4-BE49-F238E27FC236}">
                  <a16:creationId xmlns:a16="http://schemas.microsoft.com/office/drawing/2014/main" id="{4CB31827-036C-492F-A5F1-A56AF22C8ED2}"/>
                </a:ext>
              </a:extLst>
            </p:cNvPr>
            <p:cNvSpPr/>
            <p:nvPr/>
          </p:nvSpPr>
          <p:spPr>
            <a:xfrm>
              <a:off x="5538348" y="4384923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495686" y="247843"/>
                  </a:moveTo>
                  <a:lnTo>
                    <a:pt x="495687" y="255960"/>
                  </a:lnTo>
                  <a:lnTo>
                    <a:pt x="495289" y="264058"/>
                  </a:lnTo>
                  <a:lnTo>
                    <a:pt x="494493" y="272136"/>
                  </a:lnTo>
                  <a:lnTo>
                    <a:pt x="493697" y="280214"/>
                  </a:lnTo>
                  <a:lnTo>
                    <a:pt x="492508" y="288234"/>
                  </a:lnTo>
                  <a:lnTo>
                    <a:pt x="490924" y="296195"/>
                  </a:lnTo>
                  <a:lnTo>
                    <a:pt x="489341" y="304156"/>
                  </a:lnTo>
                  <a:lnTo>
                    <a:pt x="476820" y="342689"/>
                  </a:lnTo>
                  <a:lnTo>
                    <a:pt x="473714" y="350188"/>
                  </a:lnTo>
                  <a:lnTo>
                    <a:pt x="470248" y="357517"/>
                  </a:lnTo>
                  <a:lnTo>
                    <a:pt x="466421" y="364676"/>
                  </a:lnTo>
                  <a:lnTo>
                    <a:pt x="462595" y="371834"/>
                  </a:lnTo>
                  <a:lnTo>
                    <a:pt x="458427" y="378788"/>
                  </a:lnTo>
                  <a:lnTo>
                    <a:pt x="453917" y="385537"/>
                  </a:lnTo>
                  <a:lnTo>
                    <a:pt x="449408" y="392287"/>
                  </a:lnTo>
                  <a:lnTo>
                    <a:pt x="423095" y="423095"/>
                  </a:lnTo>
                  <a:lnTo>
                    <a:pt x="417355" y="428835"/>
                  </a:lnTo>
                  <a:lnTo>
                    <a:pt x="411348" y="434279"/>
                  </a:lnTo>
                  <a:lnTo>
                    <a:pt x="405073" y="439429"/>
                  </a:lnTo>
                  <a:lnTo>
                    <a:pt x="398799" y="444578"/>
                  </a:lnTo>
                  <a:lnTo>
                    <a:pt x="392287" y="449408"/>
                  </a:lnTo>
                  <a:lnTo>
                    <a:pt x="385537" y="453917"/>
                  </a:lnTo>
                  <a:lnTo>
                    <a:pt x="378788" y="458427"/>
                  </a:lnTo>
                  <a:lnTo>
                    <a:pt x="371834" y="462595"/>
                  </a:lnTo>
                  <a:lnTo>
                    <a:pt x="364676" y="466421"/>
                  </a:lnTo>
                  <a:lnTo>
                    <a:pt x="357517" y="470248"/>
                  </a:lnTo>
                  <a:lnTo>
                    <a:pt x="350188" y="473714"/>
                  </a:lnTo>
                  <a:lnTo>
                    <a:pt x="342688" y="476820"/>
                  </a:lnTo>
                  <a:lnTo>
                    <a:pt x="335189" y="479927"/>
                  </a:lnTo>
                  <a:lnTo>
                    <a:pt x="327556" y="482658"/>
                  </a:lnTo>
                  <a:lnTo>
                    <a:pt x="319788" y="485014"/>
                  </a:lnTo>
                  <a:lnTo>
                    <a:pt x="312020" y="487371"/>
                  </a:lnTo>
                  <a:lnTo>
                    <a:pt x="304156" y="489341"/>
                  </a:lnTo>
                  <a:lnTo>
                    <a:pt x="296195" y="490924"/>
                  </a:lnTo>
                  <a:lnTo>
                    <a:pt x="288234" y="492508"/>
                  </a:lnTo>
                  <a:lnTo>
                    <a:pt x="280214" y="493697"/>
                  </a:lnTo>
                  <a:lnTo>
                    <a:pt x="272136" y="494493"/>
                  </a:lnTo>
                  <a:lnTo>
                    <a:pt x="264058" y="495289"/>
                  </a:lnTo>
                  <a:lnTo>
                    <a:pt x="255960" y="495686"/>
                  </a:lnTo>
                  <a:lnTo>
                    <a:pt x="247843" y="495686"/>
                  </a:lnTo>
                  <a:lnTo>
                    <a:pt x="239726" y="495686"/>
                  </a:lnTo>
                  <a:lnTo>
                    <a:pt x="199491" y="490924"/>
                  </a:lnTo>
                  <a:lnTo>
                    <a:pt x="191530" y="489341"/>
                  </a:lnTo>
                  <a:lnTo>
                    <a:pt x="183665" y="487371"/>
                  </a:lnTo>
                  <a:lnTo>
                    <a:pt x="175898" y="485014"/>
                  </a:lnTo>
                  <a:lnTo>
                    <a:pt x="168130" y="482658"/>
                  </a:lnTo>
                  <a:lnTo>
                    <a:pt x="160497" y="479927"/>
                  </a:lnTo>
                  <a:lnTo>
                    <a:pt x="152997" y="476820"/>
                  </a:lnTo>
                  <a:lnTo>
                    <a:pt x="145498" y="473714"/>
                  </a:lnTo>
                  <a:lnTo>
                    <a:pt x="138169" y="470248"/>
                  </a:lnTo>
                  <a:lnTo>
                    <a:pt x="131010" y="466421"/>
                  </a:lnTo>
                  <a:lnTo>
                    <a:pt x="123852" y="462595"/>
                  </a:lnTo>
                  <a:lnTo>
                    <a:pt x="116898" y="458427"/>
                  </a:lnTo>
                  <a:lnTo>
                    <a:pt x="110149" y="453917"/>
                  </a:lnTo>
                  <a:lnTo>
                    <a:pt x="103399" y="449408"/>
                  </a:lnTo>
                  <a:lnTo>
                    <a:pt x="96887" y="444578"/>
                  </a:lnTo>
                  <a:lnTo>
                    <a:pt x="90613" y="439429"/>
                  </a:lnTo>
                  <a:lnTo>
                    <a:pt x="84338" y="434279"/>
                  </a:lnTo>
                  <a:lnTo>
                    <a:pt x="78331" y="428835"/>
                  </a:lnTo>
                  <a:lnTo>
                    <a:pt x="72591" y="423095"/>
                  </a:lnTo>
                  <a:lnTo>
                    <a:pt x="66851" y="417355"/>
                  </a:lnTo>
                  <a:lnTo>
                    <a:pt x="41769" y="385537"/>
                  </a:lnTo>
                  <a:lnTo>
                    <a:pt x="37259" y="378788"/>
                  </a:lnTo>
                  <a:lnTo>
                    <a:pt x="18865" y="342689"/>
                  </a:lnTo>
                  <a:lnTo>
                    <a:pt x="15759" y="335189"/>
                  </a:lnTo>
                  <a:lnTo>
                    <a:pt x="4762" y="296195"/>
                  </a:lnTo>
                  <a:lnTo>
                    <a:pt x="3178" y="288234"/>
                  </a:lnTo>
                  <a:lnTo>
                    <a:pt x="1989" y="280214"/>
                  </a:lnTo>
                  <a:lnTo>
                    <a:pt x="1193" y="272136"/>
                  </a:lnTo>
                  <a:lnTo>
                    <a:pt x="397" y="264058"/>
                  </a:lnTo>
                  <a:lnTo>
                    <a:pt x="0" y="255960"/>
                  </a:lnTo>
                  <a:lnTo>
                    <a:pt x="0" y="247843"/>
                  </a:lnTo>
                  <a:lnTo>
                    <a:pt x="0" y="239726"/>
                  </a:lnTo>
                  <a:lnTo>
                    <a:pt x="397" y="231628"/>
                  </a:lnTo>
                  <a:lnTo>
                    <a:pt x="1193" y="223550"/>
                  </a:lnTo>
                  <a:lnTo>
                    <a:pt x="1989" y="215472"/>
                  </a:lnTo>
                  <a:lnTo>
                    <a:pt x="10672" y="175898"/>
                  </a:lnTo>
                  <a:lnTo>
                    <a:pt x="25438" y="138169"/>
                  </a:lnTo>
                  <a:lnTo>
                    <a:pt x="46278" y="103399"/>
                  </a:lnTo>
                  <a:lnTo>
                    <a:pt x="56257" y="90613"/>
                  </a:lnTo>
                  <a:lnTo>
                    <a:pt x="61407" y="84338"/>
                  </a:lnTo>
                  <a:lnTo>
                    <a:pt x="90613" y="56257"/>
                  </a:lnTo>
                  <a:lnTo>
                    <a:pt x="123852" y="33091"/>
                  </a:lnTo>
                  <a:lnTo>
                    <a:pt x="160497" y="15759"/>
                  </a:lnTo>
                  <a:lnTo>
                    <a:pt x="175898" y="10672"/>
                  </a:lnTo>
                  <a:lnTo>
                    <a:pt x="183665" y="8315"/>
                  </a:lnTo>
                  <a:lnTo>
                    <a:pt x="223550" y="1193"/>
                  </a:lnTo>
                  <a:lnTo>
                    <a:pt x="247843" y="0"/>
                  </a:lnTo>
                  <a:lnTo>
                    <a:pt x="255960" y="0"/>
                  </a:lnTo>
                  <a:lnTo>
                    <a:pt x="264058" y="397"/>
                  </a:lnTo>
                  <a:lnTo>
                    <a:pt x="272136" y="1193"/>
                  </a:lnTo>
                  <a:lnTo>
                    <a:pt x="280214" y="1989"/>
                  </a:lnTo>
                  <a:lnTo>
                    <a:pt x="288234" y="3178"/>
                  </a:lnTo>
                  <a:lnTo>
                    <a:pt x="296195" y="4762"/>
                  </a:lnTo>
                  <a:lnTo>
                    <a:pt x="304156" y="6345"/>
                  </a:lnTo>
                  <a:lnTo>
                    <a:pt x="312020" y="8315"/>
                  </a:lnTo>
                  <a:lnTo>
                    <a:pt x="319788" y="10672"/>
                  </a:lnTo>
                  <a:lnTo>
                    <a:pt x="327556" y="13028"/>
                  </a:lnTo>
                  <a:lnTo>
                    <a:pt x="335189" y="15759"/>
                  </a:lnTo>
                  <a:lnTo>
                    <a:pt x="342688" y="18865"/>
                  </a:lnTo>
                  <a:lnTo>
                    <a:pt x="350188" y="21972"/>
                  </a:lnTo>
                  <a:lnTo>
                    <a:pt x="385537" y="41769"/>
                  </a:lnTo>
                  <a:lnTo>
                    <a:pt x="392287" y="46278"/>
                  </a:lnTo>
                  <a:lnTo>
                    <a:pt x="423095" y="72591"/>
                  </a:lnTo>
                  <a:lnTo>
                    <a:pt x="449408" y="103399"/>
                  </a:lnTo>
                  <a:lnTo>
                    <a:pt x="470248" y="138169"/>
                  </a:lnTo>
                  <a:lnTo>
                    <a:pt x="476820" y="152997"/>
                  </a:lnTo>
                  <a:lnTo>
                    <a:pt x="479927" y="160497"/>
                  </a:lnTo>
                  <a:lnTo>
                    <a:pt x="490924" y="199491"/>
                  </a:lnTo>
                  <a:lnTo>
                    <a:pt x="492508" y="207452"/>
                  </a:lnTo>
                  <a:lnTo>
                    <a:pt x="493697" y="215472"/>
                  </a:lnTo>
                  <a:lnTo>
                    <a:pt x="494493" y="223550"/>
                  </a:lnTo>
                  <a:lnTo>
                    <a:pt x="495289" y="231628"/>
                  </a:lnTo>
                  <a:lnTo>
                    <a:pt x="495687" y="239726"/>
                  </a:lnTo>
                  <a:lnTo>
                    <a:pt x="495686" y="247843"/>
                  </a:lnTo>
                  <a:close/>
                </a:path>
              </a:pathLst>
            </a:custGeom>
            <a:ln w="38129">
              <a:solidFill>
                <a:srgbClr val="21C45D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7" name="object 78">
              <a:extLst>
                <a:ext uri="{FF2B5EF4-FFF2-40B4-BE49-F238E27FC236}">
                  <a16:creationId xmlns:a16="http://schemas.microsoft.com/office/drawing/2014/main" id="{871839E7-3428-486F-8AEA-743D2E3D8CB8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09932" y="4499312"/>
              <a:ext cx="162051" cy="266908"/>
            </a:xfrm>
            <a:prstGeom prst="rect">
              <a:avLst/>
            </a:prstGeom>
          </p:spPr>
        </p:pic>
      </p:grpSp>
      <p:grpSp>
        <p:nvGrpSpPr>
          <p:cNvPr id="78" name="object 79">
            <a:extLst>
              <a:ext uri="{FF2B5EF4-FFF2-40B4-BE49-F238E27FC236}">
                <a16:creationId xmlns:a16="http://schemas.microsoft.com/office/drawing/2014/main" id="{0370C555-DD6B-4A64-92CF-5FC10FE1CAAE}"/>
              </a:ext>
            </a:extLst>
          </p:cNvPr>
          <p:cNvGrpSpPr/>
          <p:nvPr/>
        </p:nvGrpSpPr>
        <p:grpSpPr>
          <a:xfrm>
            <a:off x="4711409" y="3846340"/>
            <a:ext cx="3868103" cy="514826"/>
            <a:chOff x="6281879" y="5128453"/>
            <a:chExt cx="5157470" cy="686435"/>
          </a:xfrm>
        </p:grpSpPr>
        <p:sp>
          <p:nvSpPr>
            <p:cNvPr id="79" name="object 80">
              <a:extLst>
                <a:ext uri="{FF2B5EF4-FFF2-40B4-BE49-F238E27FC236}">
                  <a16:creationId xmlns:a16="http://schemas.microsoft.com/office/drawing/2014/main" id="{66F40F68-52BE-4BC0-87D5-0965AA7E32AE}"/>
                </a:ext>
              </a:extLst>
            </p:cNvPr>
            <p:cNvSpPr/>
            <p:nvPr/>
          </p:nvSpPr>
          <p:spPr>
            <a:xfrm>
              <a:off x="6300943" y="5128453"/>
              <a:ext cx="5138420" cy="686435"/>
            </a:xfrm>
            <a:custGeom>
              <a:avLst/>
              <a:gdLst/>
              <a:ahLst/>
              <a:cxnLst/>
              <a:rect l="l" t="t" r="r" b="b"/>
              <a:pathLst>
                <a:path w="5138420" h="686435">
                  <a:moveTo>
                    <a:pt x="5066733" y="686335"/>
                  </a:moveTo>
                  <a:lnTo>
                    <a:pt x="53439" y="686335"/>
                  </a:lnTo>
                  <a:lnTo>
                    <a:pt x="49719" y="685847"/>
                  </a:lnTo>
                  <a:lnTo>
                    <a:pt x="14096" y="660459"/>
                  </a:lnTo>
                  <a:lnTo>
                    <a:pt x="366" y="620042"/>
                  </a:lnTo>
                  <a:lnTo>
                    <a:pt x="0" y="615083"/>
                  </a:lnTo>
                  <a:lnTo>
                    <a:pt x="0" y="61007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066733" y="0"/>
                  </a:lnTo>
                  <a:lnTo>
                    <a:pt x="5108257" y="15633"/>
                  </a:lnTo>
                  <a:lnTo>
                    <a:pt x="5134096" y="51702"/>
                  </a:lnTo>
                  <a:lnTo>
                    <a:pt x="5137986" y="71252"/>
                  </a:lnTo>
                  <a:lnTo>
                    <a:pt x="5137986" y="615083"/>
                  </a:lnTo>
                  <a:lnTo>
                    <a:pt x="5122351" y="656607"/>
                  </a:lnTo>
                  <a:lnTo>
                    <a:pt x="5086283" y="682447"/>
                  </a:lnTo>
                  <a:lnTo>
                    <a:pt x="5071692" y="685847"/>
                  </a:lnTo>
                  <a:lnTo>
                    <a:pt x="5066733" y="686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object 81">
              <a:extLst>
                <a:ext uri="{FF2B5EF4-FFF2-40B4-BE49-F238E27FC236}">
                  <a16:creationId xmlns:a16="http://schemas.microsoft.com/office/drawing/2014/main" id="{574AA3D9-C9BE-418F-837A-3EEB9AA6F2C6}"/>
                </a:ext>
              </a:extLst>
            </p:cNvPr>
            <p:cNvSpPr/>
            <p:nvPr/>
          </p:nvSpPr>
          <p:spPr>
            <a:xfrm>
              <a:off x="6281879" y="5128731"/>
              <a:ext cx="71120" cy="685800"/>
            </a:xfrm>
            <a:custGeom>
              <a:avLst/>
              <a:gdLst/>
              <a:ahLst/>
              <a:cxnLst/>
              <a:rect l="l" t="t" r="r" b="b"/>
              <a:pathLst>
                <a:path w="71120" h="685800">
                  <a:moveTo>
                    <a:pt x="70505" y="685779"/>
                  </a:moveTo>
                  <a:lnTo>
                    <a:pt x="33883" y="673217"/>
                  </a:lnTo>
                  <a:lnTo>
                    <a:pt x="5804" y="638980"/>
                  </a:lnTo>
                  <a:lnTo>
                    <a:pt x="0" y="609798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30" y="75981"/>
                  </a:lnTo>
                  <a:lnTo>
                    <a:pt x="38130" y="609798"/>
                  </a:lnTo>
                  <a:lnTo>
                    <a:pt x="44549" y="652173"/>
                  </a:lnTo>
                  <a:lnTo>
                    <a:pt x="66339" y="684122"/>
                  </a:lnTo>
                  <a:lnTo>
                    <a:pt x="70505" y="685779"/>
                  </a:lnTo>
                  <a:close/>
                </a:path>
              </a:pathLst>
            </a:custGeom>
            <a:solidFill>
              <a:srgbClr val="6A728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1" name="object 82">
            <a:extLst>
              <a:ext uri="{FF2B5EF4-FFF2-40B4-BE49-F238E27FC236}">
                <a16:creationId xmlns:a16="http://schemas.microsoft.com/office/drawing/2014/main" id="{A7558EDF-E10E-4328-92EE-CD4A19262779}"/>
              </a:ext>
            </a:extLst>
          </p:cNvPr>
          <p:cNvSpPr txBox="1"/>
          <p:nvPr/>
        </p:nvSpPr>
        <p:spPr>
          <a:xfrm>
            <a:off x="4818620" y="3903610"/>
            <a:ext cx="1120140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5.</a:t>
            </a:r>
            <a:r>
              <a:rPr sz="938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 归档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(Closing)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关闭缺陷单，积累知识库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2" name="object 83">
            <a:extLst>
              <a:ext uri="{FF2B5EF4-FFF2-40B4-BE49-F238E27FC236}">
                <a16:creationId xmlns:a16="http://schemas.microsoft.com/office/drawing/2014/main" id="{2FE507C5-A370-4B14-8852-8456DABA91ED}"/>
              </a:ext>
            </a:extLst>
          </p:cNvPr>
          <p:cNvSpPr txBox="1"/>
          <p:nvPr/>
        </p:nvSpPr>
        <p:spPr>
          <a:xfrm>
            <a:off x="8166405" y="3929756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F2F4F5"/>
                </a:solidFill>
                <a:latin typeface="微软雅黑"/>
                <a:cs typeface="微软雅黑"/>
              </a:rPr>
              <a:t>05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3" name="object 84">
            <a:extLst>
              <a:ext uri="{FF2B5EF4-FFF2-40B4-BE49-F238E27FC236}">
                <a16:creationId xmlns:a16="http://schemas.microsoft.com/office/drawing/2014/main" id="{AA99586F-AE15-40ED-9D6E-7438CB2407C2}"/>
              </a:ext>
            </a:extLst>
          </p:cNvPr>
          <p:cNvGrpSpPr/>
          <p:nvPr/>
        </p:nvGrpSpPr>
        <p:grpSpPr>
          <a:xfrm>
            <a:off x="4139463" y="3903535"/>
            <a:ext cx="400526" cy="400526"/>
            <a:chOff x="5519283" y="5204713"/>
            <a:chExt cx="534035" cy="534035"/>
          </a:xfrm>
        </p:grpSpPr>
        <p:sp>
          <p:nvSpPr>
            <p:cNvPr id="84" name="object 85">
              <a:extLst>
                <a:ext uri="{FF2B5EF4-FFF2-40B4-BE49-F238E27FC236}">
                  <a16:creationId xmlns:a16="http://schemas.microsoft.com/office/drawing/2014/main" id="{3E7B2A31-B08D-4F7D-BDEF-DB4F844C28A1}"/>
                </a:ext>
              </a:extLst>
            </p:cNvPr>
            <p:cNvSpPr/>
            <p:nvPr/>
          </p:nvSpPr>
          <p:spPr>
            <a:xfrm>
              <a:off x="5538348" y="5223778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255960" y="495686"/>
                  </a:moveTo>
                  <a:lnTo>
                    <a:pt x="239726" y="495686"/>
                  </a:lnTo>
                  <a:lnTo>
                    <a:pt x="231628" y="495289"/>
                  </a:lnTo>
                  <a:lnTo>
                    <a:pt x="191530" y="489341"/>
                  </a:lnTo>
                  <a:lnTo>
                    <a:pt x="145498" y="473714"/>
                  </a:lnTo>
                  <a:lnTo>
                    <a:pt x="103399" y="449408"/>
                  </a:lnTo>
                  <a:lnTo>
                    <a:pt x="66851" y="417355"/>
                  </a:lnTo>
                  <a:lnTo>
                    <a:pt x="37259" y="378788"/>
                  </a:lnTo>
                  <a:lnTo>
                    <a:pt x="15759" y="335189"/>
                  </a:lnTo>
                  <a:lnTo>
                    <a:pt x="3178" y="288234"/>
                  </a:lnTo>
                  <a:lnTo>
                    <a:pt x="0" y="255960"/>
                  </a:lnTo>
                  <a:lnTo>
                    <a:pt x="0" y="239726"/>
                  </a:lnTo>
                  <a:lnTo>
                    <a:pt x="6345" y="191530"/>
                  </a:lnTo>
                  <a:lnTo>
                    <a:pt x="21972" y="145498"/>
                  </a:lnTo>
                  <a:lnTo>
                    <a:pt x="46278" y="103399"/>
                  </a:lnTo>
                  <a:lnTo>
                    <a:pt x="78331" y="66851"/>
                  </a:lnTo>
                  <a:lnTo>
                    <a:pt x="116898" y="37259"/>
                  </a:lnTo>
                  <a:lnTo>
                    <a:pt x="160497" y="15759"/>
                  </a:lnTo>
                  <a:lnTo>
                    <a:pt x="207452" y="3178"/>
                  </a:lnTo>
                  <a:lnTo>
                    <a:pt x="239726" y="0"/>
                  </a:lnTo>
                  <a:lnTo>
                    <a:pt x="255960" y="0"/>
                  </a:lnTo>
                  <a:lnTo>
                    <a:pt x="304156" y="6345"/>
                  </a:lnTo>
                  <a:lnTo>
                    <a:pt x="350188" y="21972"/>
                  </a:lnTo>
                  <a:lnTo>
                    <a:pt x="392287" y="46278"/>
                  </a:lnTo>
                  <a:lnTo>
                    <a:pt x="428834" y="78331"/>
                  </a:lnTo>
                  <a:lnTo>
                    <a:pt x="458427" y="116898"/>
                  </a:lnTo>
                  <a:lnTo>
                    <a:pt x="479927" y="160497"/>
                  </a:lnTo>
                  <a:lnTo>
                    <a:pt x="492508" y="207452"/>
                  </a:lnTo>
                  <a:lnTo>
                    <a:pt x="495687" y="239726"/>
                  </a:lnTo>
                  <a:lnTo>
                    <a:pt x="495686" y="247843"/>
                  </a:lnTo>
                  <a:lnTo>
                    <a:pt x="495687" y="255960"/>
                  </a:lnTo>
                  <a:lnTo>
                    <a:pt x="489341" y="304156"/>
                  </a:lnTo>
                  <a:lnTo>
                    <a:pt x="473714" y="350188"/>
                  </a:lnTo>
                  <a:lnTo>
                    <a:pt x="449408" y="392287"/>
                  </a:lnTo>
                  <a:lnTo>
                    <a:pt x="417355" y="428834"/>
                  </a:lnTo>
                  <a:lnTo>
                    <a:pt x="378788" y="458427"/>
                  </a:lnTo>
                  <a:lnTo>
                    <a:pt x="335189" y="479927"/>
                  </a:lnTo>
                  <a:lnTo>
                    <a:pt x="288234" y="492508"/>
                  </a:lnTo>
                  <a:lnTo>
                    <a:pt x="264058" y="495289"/>
                  </a:lnTo>
                  <a:lnTo>
                    <a:pt x="255960" y="4956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bject 86">
              <a:extLst>
                <a:ext uri="{FF2B5EF4-FFF2-40B4-BE49-F238E27FC236}">
                  <a16:creationId xmlns:a16="http://schemas.microsoft.com/office/drawing/2014/main" id="{252368E3-6EF5-4039-AE93-7061F1399EAB}"/>
                </a:ext>
              </a:extLst>
            </p:cNvPr>
            <p:cNvSpPr/>
            <p:nvPr/>
          </p:nvSpPr>
          <p:spPr>
            <a:xfrm>
              <a:off x="5538348" y="5223778"/>
              <a:ext cx="495934" cy="495934"/>
            </a:xfrm>
            <a:custGeom>
              <a:avLst/>
              <a:gdLst/>
              <a:ahLst/>
              <a:cxnLst/>
              <a:rect l="l" t="t" r="r" b="b"/>
              <a:pathLst>
                <a:path w="495935" h="495935">
                  <a:moveTo>
                    <a:pt x="495686" y="247843"/>
                  </a:moveTo>
                  <a:lnTo>
                    <a:pt x="495687" y="255960"/>
                  </a:lnTo>
                  <a:lnTo>
                    <a:pt x="495289" y="264058"/>
                  </a:lnTo>
                  <a:lnTo>
                    <a:pt x="494493" y="272136"/>
                  </a:lnTo>
                  <a:lnTo>
                    <a:pt x="493697" y="280214"/>
                  </a:lnTo>
                  <a:lnTo>
                    <a:pt x="492508" y="288234"/>
                  </a:lnTo>
                  <a:lnTo>
                    <a:pt x="490924" y="296195"/>
                  </a:lnTo>
                  <a:lnTo>
                    <a:pt x="489341" y="304156"/>
                  </a:lnTo>
                  <a:lnTo>
                    <a:pt x="476820" y="342689"/>
                  </a:lnTo>
                  <a:lnTo>
                    <a:pt x="473714" y="350188"/>
                  </a:lnTo>
                  <a:lnTo>
                    <a:pt x="470248" y="357517"/>
                  </a:lnTo>
                  <a:lnTo>
                    <a:pt x="466421" y="364676"/>
                  </a:lnTo>
                  <a:lnTo>
                    <a:pt x="462595" y="371834"/>
                  </a:lnTo>
                  <a:lnTo>
                    <a:pt x="458427" y="378788"/>
                  </a:lnTo>
                  <a:lnTo>
                    <a:pt x="453917" y="385537"/>
                  </a:lnTo>
                  <a:lnTo>
                    <a:pt x="449408" y="392287"/>
                  </a:lnTo>
                  <a:lnTo>
                    <a:pt x="423095" y="423095"/>
                  </a:lnTo>
                  <a:lnTo>
                    <a:pt x="417355" y="428835"/>
                  </a:lnTo>
                  <a:lnTo>
                    <a:pt x="411348" y="434279"/>
                  </a:lnTo>
                  <a:lnTo>
                    <a:pt x="405073" y="439429"/>
                  </a:lnTo>
                  <a:lnTo>
                    <a:pt x="398799" y="444578"/>
                  </a:lnTo>
                  <a:lnTo>
                    <a:pt x="392287" y="449408"/>
                  </a:lnTo>
                  <a:lnTo>
                    <a:pt x="385537" y="453917"/>
                  </a:lnTo>
                  <a:lnTo>
                    <a:pt x="378788" y="458427"/>
                  </a:lnTo>
                  <a:lnTo>
                    <a:pt x="371834" y="462595"/>
                  </a:lnTo>
                  <a:lnTo>
                    <a:pt x="364676" y="466421"/>
                  </a:lnTo>
                  <a:lnTo>
                    <a:pt x="357517" y="470248"/>
                  </a:lnTo>
                  <a:lnTo>
                    <a:pt x="350188" y="473714"/>
                  </a:lnTo>
                  <a:lnTo>
                    <a:pt x="342688" y="476820"/>
                  </a:lnTo>
                  <a:lnTo>
                    <a:pt x="335189" y="479927"/>
                  </a:lnTo>
                  <a:lnTo>
                    <a:pt x="327556" y="482658"/>
                  </a:lnTo>
                  <a:lnTo>
                    <a:pt x="319788" y="485014"/>
                  </a:lnTo>
                  <a:lnTo>
                    <a:pt x="312020" y="487371"/>
                  </a:lnTo>
                  <a:lnTo>
                    <a:pt x="304156" y="489341"/>
                  </a:lnTo>
                  <a:lnTo>
                    <a:pt x="296195" y="490924"/>
                  </a:lnTo>
                  <a:lnTo>
                    <a:pt x="288234" y="492508"/>
                  </a:lnTo>
                  <a:lnTo>
                    <a:pt x="280214" y="493697"/>
                  </a:lnTo>
                  <a:lnTo>
                    <a:pt x="272136" y="494493"/>
                  </a:lnTo>
                  <a:lnTo>
                    <a:pt x="264058" y="495289"/>
                  </a:lnTo>
                  <a:lnTo>
                    <a:pt x="255960" y="495686"/>
                  </a:lnTo>
                  <a:lnTo>
                    <a:pt x="247843" y="495686"/>
                  </a:lnTo>
                  <a:lnTo>
                    <a:pt x="239726" y="495686"/>
                  </a:lnTo>
                  <a:lnTo>
                    <a:pt x="199491" y="490924"/>
                  </a:lnTo>
                  <a:lnTo>
                    <a:pt x="191530" y="489341"/>
                  </a:lnTo>
                  <a:lnTo>
                    <a:pt x="183665" y="487371"/>
                  </a:lnTo>
                  <a:lnTo>
                    <a:pt x="175898" y="485014"/>
                  </a:lnTo>
                  <a:lnTo>
                    <a:pt x="168130" y="482658"/>
                  </a:lnTo>
                  <a:lnTo>
                    <a:pt x="160497" y="479927"/>
                  </a:lnTo>
                  <a:lnTo>
                    <a:pt x="152997" y="476820"/>
                  </a:lnTo>
                  <a:lnTo>
                    <a:pt x="145498" y="473714"/>
                  </a:lnTo>
                  <a:lnTo>
                    <a:pt x="138169" y="470248"/>
                  </a:lnTo>
                  <a:lnTo>
                    <a:pt x="131010" y="466421"/>
                  </a:lnTo>
                  <a:lnTo>
                    <a:pt x="123852" y="462595"/>
                  </a:lnTo>
                  <a:lnTo>
                    <a:pt x="116898" y="458427"/>
                  </a:lnTo>
                  <a:lnTo>
                    <a:pt x="110149" y="453917"/>
                  </a:lnTo>
                  <a:lnTo>
                    <a:pt x="103399" y="449408"/>
                  </a:lnTo>
                  <a:lnTo>
                    <a:pt x="96887" y="444578"/>
                  </a:lnTo>
                  <a:lnTo>
                    <a:pt x="90613" y="439429"/>
                  </a:lnTo>
                  <a:lnTo>
                    <a:pt x="84338" y="434279"/>
                  </a:lnTo>
                  <a:lnTo>
                    <a:pt x="78331" y="428835"/>
                  </a:lnTo>
                  <a:lnTo>
                    <a:pt x="72591" y="423095"/>
                  </a:lnTo>
                  <a:lnTo>
                    <a:pt x="66851" y="417355"/>
                  </a:lnTo>
                  <a:lnTo>
                    <a:pt x="41769" y="385537"/>
                  </a:lnTo>
                  <a:lnTo>
                    <a:pt x="37259" y="378788"/>
                  </a:lnTo>
                  <a:lnTo>
                    <a:pt x="18865" y="342689"/>
                  </a:lnTo>
                  <a:lnTo>
                    <a:pt x="15759" y="335189"/>
                  </a:lnTo>
                  <a:lnTo>
                    <a:pt x="4762" y="296195"/>
                  </a:lnTo>
                  <a:lnTo>
                    <a:pt x="3178" y="288234"/>
                  </a:lnTo>
                  <a:lnTo>
                    <a:pt x="1989" y="280214"/>
                  </a:lnTo>
                  <a:lnTo>
                    <a:pt x="1193" y="272136"/>
                  </a:lnTo>
                  <a:lnTo>
                    <a:pt x="397" y="264058"/>
                  </a:lnTo>
                  <a:lnTo>
                    <a:pt x="0" y="255960"/>
                  </a:lnTo>
                  <a:lnTo>
                    <a:pt x="0" y="247843"/>
                  </a:lnTo>
                  <a:lnTo>
                    <a:pt x="0" y="239726"/>
                  </a:lnTo>
                  <a:lnTo>
                    <a:pt x="397" y="231628"/>
                  </a:lnTo>
                  <a:lnTo>
                    <a:pt x="1193" y="223550"/>
                  </a:lnTo>
                  <a:lnTo>
                    <a:pt x="1989" y="215472"/>
                  </a:lnTo>
                  <a:lnTo>
                    <a:pt x="10672" y="175898"/>
                  </a:lnTo>
                  <a:lnTo>
                    <a:pt x="25438" y="138169"/>
                  </a:lnTo>
                  <a:lnTo>
                    <a:pt x="46278" y="103399"/>
                  </a:lnTo>
                  <a:lnTo>
                    <a:pt x="56257" y="90613"/>
                  </a:lnTo>
                  <a:lnTo>
                    <a:pt x="61407" y="84338"/>
                  </a:lnTo>
                  <a:lnTo>
                    <a:pt x="90613" y="56257"/>
                  </a:lnTo>
                  <a:lnTo>
                    <a:pt x="123852" y="33091"/>
                  </a:lnTo>
                  <a:lnTo>
                    <a:pt x="160497" y="15759"/>
                  </a:lnTo>
                  <a:lnTo>
                    <a:pt x="175898" y="10672"/>
                  </a:lnTo>
                  <a:lnTo>
                    <a:pt x="183665" y="8315"/>
                  </a:lnTo>
                  <a:lnTo>
                    <a:pt x="223550" y="1193"/>
                  </a:lnTo>
                  <a:lnTo>
                    <a:pt x="247843" y="0"/>
                  </a:lnTo>
                  <a:lnTo>
                    <a:pt x="255960" y="0"/>
                  </a:lnTo>
                  <a:lnTo>
                    <a:pt x="264058" y="397"/>
                  </a:lnTo>
                  <a:lnTo>
                    <a:pt x="272136" y="1193"/>
                  </a:lnTo>
                  <a:lnTo>
                    <a:pt x="280214" y="1989"/>
                  </a:lnTo>
                  <a:lnTo>
                    <a:pt x="288234" y="3178"/>
                  </a:lnTo>
                  <a:lnTo>
                    <a:pt x="296195" y="4762"/>
                  </a:lnTo>
                  <a:lnTo>
                    <a:pt x="304156" y="6345"/>
                  </a:lnTo>
                  <a:lnTo>
                    <a:pt x="312020" y="8315"/>
                  </a:lnTo>
                  <a:lnTo>
                    <a:pt x="319788" y="10672"/>
                  </a:lnTo>
                  <a:lnTo>
                    <a:pt x="327556" y="13028"/>
                  </a:lnTo>
                  <a:lnTo>
                    <a:pt x="335189" y="15759"/>
                  </a:lnTo>
                  <a:lnTo>
                    <a:pt x="342688" y="18865"/>
                  </a:lnTo>
                  <a:lnTo>
                    <a:pt x="350188" y="21972"/>
                  </a:lnTo>
                  <a:lnTo>
                    <a:pt x="385537" y="41769"/>
                  </a:lnTo>
                  <a:lnTo>
                    <a:pt x="392287" y="46278"/>
                  </a:lnTo>
                  <a:lnTo>
                    <a:pt x="423095" y="72591"/>
                  </a:lnTo>
                  <a:lnTo>
                    <a:pt x="449408" y="103399"/>
                  </a:lnTo>
                  <a:lnTo>
                    <a:pt x="470248" y="138169"/>
                  </a:lnTo>
                  <a:lnTo>
                    <a:pt x="476820" y="152997"/>
                  </a:lnTo>
                  <a:lnTo>
                    <a:pt x="479927" y="160497"/>
                  </a:lnTo>
                  <a:lnTo>
                    <a:pt x="490924" y="199491"/>
                  </a:lnTo>
                  <a:lnTo>
                    <a:pt x="492508" y="207452"/>
                  </a:lnTo>
                  <a:lnTo>
                    <a:pt x="493697" y="215472"/>
                  </a:lnTo>
                  <a:lnTo>
                    <a:pt x="494493" y="223550"/>
                  </a:lnTo>
                  <a:lnTo>
                    <a:pt x="495289" y="231628"/>
                  </a:lnTo>
                  <a:lnTo>
                    <a:pt x="495687" y="239726"/>
                  </a:lnTo>
                  <a:lnTo>
                    <a:pt x="495686" y="247843"/>
                  </a:lnTo>
                  <a:close/>
                </a:path>
              </a:pathLst>
            </a:custGeom>
            <a:ln w="38129">
              <a:solidFill>
                <a:srgbClr val="6A728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6" name="object 87">
              <a:extLst>
                <a:ext uri="{FF2B5EF4-FFF2-40B4-BE49-F238E27FC236}">
                  <a16:creationId xmlns:a16="http://schemas.microsoft.com/office/drawing/2014/main" id="{641E61A5-CB30-4B53-A93C-CC6EB278C085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90867" y="5338167"/>
              <a:ext cx="190648" cy="266908"/>
            </a:xfrm>
            <a:prstGeom prst="rect">
              <a:avLst/>
            </a:prstGeom>
          </p:spPr>
        </p:pic>
      </p:grpSp>
      <p:grpSp>
        <p:nvGrpSpPr>
          <p:cNvPr id="87" name="object 88">
            <a:extLst>
              <a:ext uri="{FF2B5EF4-FFF2-40B4-BE49-F238E27FC236}">
                <a16:creationId xmlns:a16="http://schemas.microsoft.com/office/drawing/2014/main" id="{81DF4214-0796-41EA-98D1-C8FA9C14AC2B}"/>
              </a:ext>
            </a:extLst>
          </p:cNvPr>
          <p:cNvGrpSpPr/>
          <p:nvPr/>
        </p:nvGrpSpPr>
        <p:grpSpPr>
          <a:xfrm>
            <a:off x="4711409" y="4504078"/>
            <a:ext cx="3868103" cy="642938"/>
            <a:chOff x="6281879" y="6005438"/>
            <a:chExt cx="5157470" cy="857250"/>
          </a:xfrm>
        </p:grpSpPr>
        <p:sp>
          <p:nvSpPr>
            <p:cNvPr id="88" name="object 89">
              <a:extLst>
                <a:ext uri="{FF2B5EF4-FFF2-40B4-BE49-F238E27FC236}">
                  <a16:creationId xmlns:a16="http://schemas.microsoft.com/office/drawing/2014/main" id="{5D1E9423-6320-4303-8473-F21BC8DDF0D1}"/>
                </a:ext>
              </a:extLst>
            </p:cNvPr>
            <p:cNvSpPr/>
            <p:nvPr/>
          </p:nvSpPr>
          <p:spPr>
            <a:xfrm>
              <a:off x="6286645" y="6010204"/>
              <a:ext cx="5147945" cy="847725"/>
            </a:xfrm>
            <a:custGeom>
              <a:avLst/>
              <a:gdLst/>
              <a:ahLst/>
              <a:cxnLst/>
              <a:rect l="l" t="t" r="r" b="b"/>
              <a:pathLst>
                <a:path w="5147945" h="847725">
                  <a:moveTo>
                    <a:pt x="5139784" y="847646"/>
                  </a:moveTo>
                  <a:lnTo>
                    <a:pt x="7733" y="847646"/>
                  </a:lnTo>
                  <a:lnTo>
                    <a:pt x="3645" y="838046"/>
                  </a:lnTo>
                  <a:lnTo>
                    <a:pt x="2289" y="833575"/>
                  </a:lnTo>
                  <a:lnTo>
                    <a:pt x="457" y="824367"/>
                  </a:lnTo>
                  <a:lnTo>
                    <a:pt x="0" y="819718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080719" y="0"/>
                  </a:lnTo>
                  <a:lnTo>
                    <a:pt x="5119647" y="14656"/>
                  </a:lnTo>
                  <a:lnTo>
                    <a:pt x="5143872" y="48470"/>
                  </a:lnTo>
                  <a:lnTo>
                    <a:pt x="5147518" y="66798"/>
                  </a:lnTo>
                  <a:lnTo>
                    <a:pt x="5147518" y="819718"/>
                  </a:lnTo>
                  <a:lnTo>
                    <a:pt x="5147060" y="824367"/>
                  </a:lnTo>
                  <a:lnTo>
                    <a:pt x="5145228" y="833575"/>
                  </a:lnTo>
                  <a:lnTo>
                    <a:pt x="5143872" y="838046"/>
                  </a:lnTo>
                  <a:lnTo>
                    <a:pt x="5139784" y="847646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bject 90">
              <a:extLst>
                <a:ext uri="{FF2B5EF4-FFF2-40B4-BE49-F238E27FC236}">
                  <a16:creationId xmlns:a16="http://schemas.microsoft.com/office/drawing/2014/main" id="{85414B4E-A071-49AF-8E1C-B654AEB9EE4C}"/>
                </a:ext>
              </a:extLst>
            </p:cNvPr>
            <p:cNvSpPr/>
            <p:nvPr/>
          </p:nvSpPr>
          <p:spPr>
            <a:xfrm>
              <a:off x="6286645" y="6010204"/>
              <a:ext cx="5147945" cy="847725"/>
            </a:xfrm>
            <a:custGeom>
              <a:avLst/>
              <a:gdLst/>
              <a:ahLst/>
              <a:cxnLst/>
              <a:rect l="l" t="t" r="r" b="b"/>
              <a:pathLst>
                <a:path w="5147945" h="847725">
                  <a:moveTo>
                    <a:pt x="7733" y="847646"/>
                  </a:moveTo>
                  <a:lnTo>
                    <a:pt x="7238" y="846719"/>
                  </a:lnTo>
                  <a:lnTo>
                    <a:pt x="5442" y="842382"/>
                  </a:lnTo>
                  <a:lnTo>
                    <a:pt x="3645" y="838046"/>
                  </a:lnTo>
                  <a:lnTo>
                    <a:pt x="2289" y="833575"/>
                  </a:lnTo>
                  <a:lnTo>
                    <a:pt x="1373" y="828971"/>
                  </a:lnTo>
                  <a:lnTo>
                    <a:pt x="457" y="824367"/>
                  </a:lnTo>
                  <a:lnTo>
                    <a:pt x="0" y="819718"/>
                  </a:lnTo>
                  <a:lnTo>
                    <a:pt x="0" y="815023"/>
                  </a:lnTo>
                  <a:lnTo>
                    <a:pt x="0" y="71493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076025" y="0"/>
                  </a:lnTo>
                  <a:lnTo>
                    <a:pt x="5080719" y="0"/>
                  </a:lnTo>
                  <a:lnTo>
                    <a:pt x="5085368" y="457"/>
                  </a:lnTo>
                  <a:lnTo>
                    <a:pt x="5089972" y="1373"/>
                  </a:lnTo>
                  <a:lnTo>
                    <a:pt x="5094576" y="2289"/>
                  </a:lnTo>
                  <a:lnTo>
                    <a:pt x="5129897" y="24259"/>
                  </a:lnTo>
                  <a:lnTo>
                    <a:pt x="5147060" y="62149"/>
                  </a:lnTo>
                  <a:lnTo>
                    <a:pt x="5147518" y="66798"/>
                  </a:lnTo>
                  <a:lnTo>
                    <a:pt x="5147518" y="71493"/>
                  </a:lnTo>
                  <a:lnTo>
                    <a:pt x="5147518" y="815023"/>
                  </a:lnTo>
                  <a:lnTo>
                    <a:pt x="5147518" y="819718"/>
                  </a:lnTo>
                  <a:lnTo>
                    <a:pt x="5147060" y="824367"/>
                  </a:lnTo>
                  <a:lnTo>
                    <a:pt x="5140279" y="846719"/>
                  </a:lnTo>
                  <a:lnTo>
                    <a:pt x="5139784" y="847646"/>
                  </a:lnTo>
                </a:path>
              </a:pathLst>
            </a:custGeom>
            <a:ln w="9532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0" name="object 91">
              <a:extLst>
                <a:ext uri="{FF2B5EF4-FFF2-40B4-BE49-F238E27FC236}">
                  <a16:creationId xmlns:a16="http://schemas.microsoft.com/office/drawing/2014/main" id="{66E6E6DC-04A7-41F2-A868-9C211134D53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05801" y="6167489"/>
              <a:ext cx="133454" cy="266908"/>
            </a:xfrm>
            <a:prstGeom prst="rect">
              <a:avLst/>
            </a:prstGeom>
          </p:spPr>
        </p:pic>
      </p:grpSp>
      <p:sp>
        <p:nvSpPr>
          <p:cNvPr id="91" name="object 92">
            <a:extLst>
              <a:ext uri="{FF2B5EF4-FFF2-40B4-BE49-F238E27FC236}">
                <a16:creationId xmlns:a16="http://schemas.microsoft.com/office/drawing/2014/main" id="{76FAFD32-0DD5-4CDF-AAA0-1562D5A89CF9}"/>
              </a:ext>
            </a:extLst>
          </p:cNvPr>
          <p:cNvSpPr txBox="1"/>
          <p:nvPr/>
        </p:nvSpPr>
        <p:spPr>
          <a:xfrm>
            <a:off x="4979480" y="4557468"/>
            <a:ext cx="3423285" cy="492764"/>
          </a:xfrm>
          <a:prstGeom prst="rect">
            <a:avLst/>
          </a:prstGeom>
        </p:spPr>
        <p:txBody>
          <a:bodyPr vert="horz" wrap="square" lIns="0" tIns="46673" rIns="0" bIns="0" rtlCol="0">
            <a:spAutoFit/>
          </a:bodyPr>
          <a:lstStyle/>
          <a:p>
            <a:pPr marL="9525" defTabSz="685800">
              <a:spcBef>
                <a:spcPts val="368"/>
              </a:spcBef>
            </a:pPr>
            <a:r>
              <a:rPr sz="713" b="1" kern="0" spc="-8" dirty="0">
                <a:solidFill>
                  <a:srgbClr val="991B1B"/>
                </a:solidFill>
                <a:latin typeface="微软雅黑"/>
                <a:cs typeface="微软雅黑"/>
              </a:rPr>
              <a:t>关键复盘机制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ts val="1350"/>
              </a:lnSpc>
            </a:pPr>
            <a:r>
              <a:rPr sz="713" kern="0" spc="-15" dirty="0">
                <a:solidFill>
                  <a:srgbClr val="DB2525"/>
                </a:solidFill>
                <a:latin typeface="微软雅黑"/>
                <a:cs typeface="微软雅黑"/>
              </a:rPr>
              <a:t>对于所有“致命”及“严重”级别的缺陷，必须组织根因分析</a:t>
            </a:r>
            <a:r>
              <a:rPr sz="713" kern="0" spc="-8" dirty="0">
                <a:solidFill>
                  <a:srgbClr val="DB2525"/>
                </a:solidFill>
                <a:latin typeface="微软雅黑"/>
                <a:cs typeface="微软雅黑"/>
              </a:rPr>
              <a:t>（RCA）</a:t>
            </a:r>
            <a:r>
              <a:rPr sz="713" kern="0" spc="-15" dirty="0">
                <a:solidFill>
                  <a:srgbClr val="DB2525"/>
                </a:solidFill>
                <a:latin typeface="微软雅黑"/>
                <a:cs typeface="微软雅黑"/>
              </a:rPr>
              <a:t>会议，</a:t>
            </a:r>
            <a:r>
              <a:rPr sz="713" kern="0" spc="-4" dirty="0">
                <a:solidFill>
                  <a:srgbClr val="DB2525"/>
                </a:solidFill>
                <a:latin typeface="微软雅黑"/>
                <a:cs typeface="微软雅黑"/>
              </a:rPr>
              <a:t>制定预防措施，防止同类问题再次发生。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90697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【</a:t>
            </a:r>
            <a:r>
              <a:rPr lang="zh-CN" altLang="en-US" dirty="0">
                <a:solidFill>
                  <a:srgbClr val="FF0000"/>
                </a:solidFill>
              </a:rPr>
              <a:t>课程思政</a:t>
            </a:r>
            <a:r>
              <a:rPr lang="en-US" altLang="zh-CN" dirty="0">
                <a:solidFill>
                  <a:srgbClr val="FF0000"/>
                </a:solidFill>
              </a:rPr>
              <a:t>】</a:t>
            </a:r>
            <a:r>
              <a:rPr lang="zh-CN" altLang="en-US" dirty="0">
                <a:solidFill>
                  <a:srgbClr val="FF0000"/>
                </a:solidFill>
              </a:rPr>
              <a:t>测试职业素养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C9D38D52-6544-472E-A037-FE6ABFA39D01}"/>
              </a:ext>
            </a:extLst>
          </p:cNvPr>
          <p:cNvGrpSpPr/>
          <p:nvPr/>
        </p:nvGrpSpPr>
        <p:grpSpPr>
          <a:xfrm>
            <a:off x="571947" y="1479912"/>
            <a:ext cx="457676" cy="457676"/>
            <a:chOff x="762595" y="1973215"/>
            <a:chExt cx="610235" cy="610235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B609882A-80B3-4047-A6E2-A0ADA6109A7B}"/>
                </a:ext>
              </a:extLst>
            </p:cNvPr>
            <p:cNvSpPr/>
            <p:nvPr/>
          </p:nvSpPr>
          <p:spPr>
            <a:xfrm>
              <a:off x="762595" y="1973215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503197" y="610076"/>
                  </a:moveTo>
                  <a:lnTo>
                    <a:pt x="106878" y="610076"/>
                  </a:lnTo>
                  <a:lnTo>
                    <a:pt x="99439" y="609343"/>
                  </a:lnTo>
                  <a:lnTo>
                    <a:pt x="57083" y="594971"/>
                  </a:lnTo>
                  <a:lnTo>
                    <a:pt x="23450" y="565483"/>
                  </a:lnTo>
                  <a:lnTo>
                    <a:pt x="3663" y="525369"/>
                  </a:lnTo>
                  <a:lnTo>
                    <a:pt x="0" y="503197"/>
                  </a:lnTo>
                  <a:lnTo>
                    <a:pt x="0" y="495686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503197" y="0"/>
                  </a:lnTo>
                  <a:lnTo>
                    <a:pt x="546401" y="11581"/>
                  </a:lnTo>
                  <a:lnTo>
                    <a:pt x="581883" y="38814"/>
                  </a:lnTo>
                  <a:lnTo>
                    <a:pt x="604243" y="77553"/>
                  </a:lnTo>
                  <a:lnTo>
                    <a:pt x="610076" y="106878"/>
                  </a:lnTo>
                  <a:lnTo>
                    <a:pt x="610076" y="503197"/>
                  </a:lnTo>
                  <a:lnTo>
                    <a:pt x="598494" y="546401"/>
                  </a:lnTo>
                  <a:lnTo>
                    <a:pt x="571261" y="581883"/>
                  </a:lnTo>
                  <a:lnTo>
                    <a:pt x="532522" y="604243"/>
                  </a:lnTo>
                  <a:lnTo>
                    <a:pt x="510636" y="609343"/>
                  </a:lnTo>
                  <a:lnTo>
                    <a:pt x="503197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4">
              <a:extLst>
                <a:ext uri="{FF2B5EF4-FFF2-40B4-BE49-F238E27FC236}">
                  <a16:creationId xmlns:a16="http://schemas.microsoft.com/office/drawing/2014/main" id="{D577F523-536B-426C-89DA-12CBFF3B420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646" y="2106669"/>
              <a:ext cx="285973" cy="343167"/>
            </a:xfrm>
            <a:prstGeom prst="rect">
              <a:avLst/>
            </a:prstGeom>
          </p:spPr>
        </p:pic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6440BCBB-75A9-4D70-8280-E73F66F70C61}"/>
              </a:ext>
            </a:extLst>
          </p:cNvPr>
          <p:cNvGrpSpPr/>
          <p:nvPr/>
        </p:nvGrpSpPr>
        <p:grpSpPr>
          <a:xfrm>
            <a:off x="571947" y="2516565"/>
            <a:ext cx="457676" cy="457676"/>
            <a:chOff x="762595" y="3355419"/>
            <a:chExt cx="610235" cy="610235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438F8DE0-ED20-4438-B21B-8A0FA1AC378E}"/>
                </a:ext>
              </a:extLst>
            </p:cNvPr>
            <p:cNvSpPr/>
            <p:nvPr/>
          </p:nvSpPr>
          <p:spPr>
            <a:xfrm>
              <a:off x="762595" y="3355419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503197" y="610076"/>
                  </a:moveTo>
                  <a:lnTo>
                    <a:pt x="106878" y="610076"/>
                  </a:lnTo>
                  <a:lnTo>
                    <a:pt x="99439" y="609343"/>
                  </a:lnTo>
                  <a:lnTo>
                    <a:pt x="57083" y="594971"/>
                  </a:lnTo>
                  <a:lnTo>
                    <a:pt x="23450" y="565483"/>
                  </a:lnTo>
                  <a:lnTo>
                    <a:pt x="3663" y="525369"/>
                  </a:lnTo>
                  <a:lnTo>
                    <a:pt x="0" y="503197"/>
                  </a:lnTo>
                  <a:lnTo>
                    <a:pt x="0" y="495686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503197" y="0"/>
                  </a:lnTo>
                  <a:lnTo>
                    <a:pt x="546401" y="11581"/>
                  </a:lnTo>
                  <a:lnTo>
                    <a:pt x="581883" y="38814"/>
                  </a:lnTo>
                  <a:lnTo>
                    <a:pt x="604243" y="77553"/>
                  </a:lnTo>
                  <a:lnTo>
                    <a:pt x="610076" y="106878"/>
                  </a:lnTo>
                  <a:lnTo>
                    <a:pt x="610076" y="503197"/>
                  </a:lnTo>
                  <a:lnTo>
                    <a:pt x="598494" y="546401"/>
                  </a:lnTo>
                  <a:lnTo>
                    <a:pt x="571261" y="581883"/>
                  </a:lnTo>
                  <a:lnTo>
                    <a:pt x="532522" y="604243"/>
                  </a:lnTo>
                  <a:lnTo>
                    <a:pt x="510636" y="609343"/>
                  </a:lnTo>
                  <a:lnTo>
                    <a:pt x="503197" y="61007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7">
              <a:extLst>
                <a:ext uri="{FF2B5EF4-FFF2-40B4-BE49-F238E27FC236}">
                  <a16:creationId xmlns:a16="http://schemas.microsoft.com/office/drawing/2014/main" id="{22647728-AA10-44AF-B4AB-F0FAEC73FEE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517" y="3488873"/>
              <a:ext cx="362232" cy="343167"/>
            </a:xfrm>
            <a:prstGeom prst="rect">
              <a:avLst/>
            </a:prstGeom>
          </p:spPr>
        </p:pic>
      </p:grpSp>
      <p:sp>
        <p:nvSpPr>
          <p:cNvPr id="14" name="object 8">
            <a:extLst>
              <a:ext uri="{FF2B5EF4-FFF2-40B4-BE49-F238E27FC236}">
                <a16:creationId xmlns:a16="http://schemas.microsoft.com/office/drawing/2014/main" id="{6D8408E1-BF5B-405C-B4E1-F708D7DBBA5C}"/>
              </a:ext>
            </a:extLst>
          </p:cNvPr>
          <p:cNvSpPr txBox="1"/>
          <p:nvPr/>
        </p:nvSpPr>
        <p:spPr>
          <a:xfrm>
            <a:off x="1191563" y="1470386"/>
            <a:ext cx="3880009" cy="15927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质量优先原则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坚持质量第一，对</a:t>
            </a:r>
            <a:r>
              <a:rPr sz="1050" b="1" kern="0" dirty="0">
                <a:solidFill>
                  <a:srgbClr val="EF4444"/>
                </a:solidFill>
                <a:latin typeface="微软雅黑"/>
                <a:cs typeface="微软雅黑"/>
              </a:rPr>
              <a:t>致命及严重问题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零容忍。严格把控产品安全关口，确保交付系统稳定可靠。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60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严守合规意识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53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严格遵守数据安全法规，在测试环节落实</a:t>
            </a:r>
            <a:r>
              <a:rPr sz="1050" b="1" kern="0" dirty="0">
                <a:solidFill>
                  <a:srgbClr val="0D9487"/>
                </a:solidFill>
                <a:latin typeface="微软雅黑"/>
                <a:cs typeface="微软雅黑"/>
              </a:rPr>
              <a:t>用户隐私保护</a:t>
            </a:r>
            <a:r>
              <a:rPr sz="1050" kern="0" spc="-15" dirty="0">
                <a:solidFill>
                  <a:srgbClr val="4A5462"/>
                </a:solidFill>
                <a:latin typeface="微软雅黑"/>
                <a:cs typeface="微软雅黑"/>
              </a:rPr>
              <a:t>，杜绝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信息泄露，筑牢安全防线。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9">
            <a:extLst>
              <a:ext uri="{FF2B5EF4-FFF2-40B4-BE49-F238E27FC236}">
                <a16:creationId xmlns:a16="http://schemas.microsoft.com/office/drawing/2014/main" id="{AFB76F39-3050-40A5-BDCD-4F3EA90E7050}"/>
              </a:ext>
            </a:extLst>
          </p:cNvPr>
          <p:cNvGrpSpPr/>
          <p:nvPr/>
        </p:nvGrpSpPr>
        <p:grpSpPr>
          <a:xfrm>
            <a:off x="571947" y="3553218"/>
            <a:ext cx="457676" cy="457676"/>
            <a:chOff x="762595" y="4737623"/>
            <a:chExt cx="610235" cy="610235"/>
          </a:xfrm>
        </p:grpSpPr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CBF4CB15-23C7-4410-A283-F4CBC4A8A178}"/>
                </a:ext>
              </a:extLst>
            </p:cNvPr>
            <p:cNvSpPr/>
            <p:nvPr/>
          </p:nvSpPr>
          <p:spPr>
            <a:xfrm>
              <a:off x="762595" y="473762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503197" y="610076"/>
                  </a:moveTo>
                  <a:lnTo>
                    <a:pt x="106878" y="610076"/>
                  </a:lnTo>
                  <a:lnTo>
                    <a:pt x="99439" y="609343"/>
                  </a:lnTo>
                  <a:lnTo>
                    <a:pt x="57083" y="594971"/>
                  </a:lnTo>
                  <a:lnTo>
                    <a:pt x="23450" y="565483"/>
                  </a:lnTo>
                  <a:lnTo>
                    <a:pt x="3663" y="525369"/>
                  </a:lnTo>
                  <a:lnTo>
                    <a:pt x="0" y="503197"/>
                  </a:lnTo>
                  <a:lnTo>
                    <a:pt x="0" y="495686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503197" y="0"/>
                  </a:lnTo>
                  <a:lnTo>
                    <a:pt x="546401" y="11581"/>
                  </a:lnTo>
                  <a:lnTo>
                    <a:pt x="581883" y="38814"/>
                  </a:lnTo>
                  <a:lnTo>
                    <a:pt x="604243" y="77553"/>
                  </a:lnTo>
                  <a:lnTo>
                    <a:pt x="610076" y="106878"/>
                  </a:lnTo>
                  <a:lnTo>
                    <a:pt x="610076" y="503197"/>
                  </a:lnTo>
                  <a:lnTo>
                    <a:pt x="598494" y="546401"/>
                  </a:lnTo>
                  <a:lnTo>
                    <a:pt x="571261" y="581883"/>
                  </a:lnTo>
                  <a:lnTo>
                    <a:pt x="532522" y="604243"/>
                  </a:lnTo>
                  <a:lnTo>
                    <a:pt x="510636" y="609343"/>
                  </a:lnTo>
                  <a:lnTo>
                    <a:pt x="503197" y="61007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1">
              <a:extLst>
                <a:ext uri="{FF2B5EF4-FFF2-40B4-BE49-F238E27FC236}">
                  <a16:creationId xmlns:a16="http://schemas.microsoft.com/office/drawing/2014/main" id="{F8F676A3-5A54-4DD4-B672-AB7338EB457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4646" y="4871077"/>
              <a:ext cx="285973" cy="343167"/>
            </a:xfrm>
            <a:prstGeom prst="rect">
              <a:avLst/>
            </a:prstGeom>
          </p:spPr>
        </p:pic>
      </p:grpSp>
      <p:sp>
        <p:nvSpPr>
          <p:cNvPr id="18" name="object 12">
            <a:extLst>
              <a:ext uri="{FF2B5EF4-FFF2-40B4-BE49-F238E27FC236}">
                <a16:creationId xmlns:a16="http://schemas.microsoft.com/office/drawing/2014/main" id="{291D5ABE-BC47-47DD-BF52-3931AC0B4C9B}"/>
              </a:ext>
            </a:extLst>
          </p:cNvPr>
          <p:cNvSpPr txBox="1"/>
          <p:nvPr/>
        </p:nvSpPr>
        <p:spPr>
          <a:xfrm>
            <a:off x="1191563" y="3543692"/>
            <a:ext cx="3880009" cy="6524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核心价值观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秉持公正客观的职业态度，如实报告缺陷风险，做数字经济时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代合格的</a:t>
            </a:r>
            <a:r>
              <a:rPr sz="1050" b="1" kern="0" dirty="0">
                <a:solidFill>
                  <a:srgbClr val="4E45E4"/>
                </a:solidFill>
                <a:latin typeface="微软雅黑"/>
                <a:cs typeface="微软雅黑"/>
              </a:rPr>
              <a:t>“质量守门人”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3">
            <a:extLst>
              <a:ext uri="{FF2B5EF4-FFF2-40B4-BE49-F238E27FC236}">
                <a16:creationId xmlns:a16="http://schemas.microsoft.com/office/drawing/2014/main" id="{ABBD69D5-2B3B-4130-8A43-C3137BB09F96}"/>
              </a:ext>
            </a:extLst>
          </p:cNvPr>
          <p:cNvGrpSpPr/>
          <p:nvPr/>
        </p:nvGrpSpPr>
        <p:grpSpPr>
          <a:xfrm>
            <a:off x="5440641" y="1386970"/>
            <a:ext cx="3138964" cy="3002756"/>
            <a:chOff x="7254188" y="1849293"/>
            <a:chExt cx="4185285" cy="4003675"/>
          </a:xfrm>
        </p:grpSpPr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286E7BD3-E542-4C90-AE7C-9672470E1C77}"/>
                </a:ext>
              </a:extLst>
            </p:cNvPr>
            <p:cNvSpPr/>
            <p:nvPr/>
          </p:nvSpPr>
          <p:spPr>
            <a:xfrm>
              <a:off x="7273253" y="1868358"/>
              <a:ext cx="4147185" cy="3965575"/>
            </a:xfrm>
            <a:custGeom>
              <a:avLst/>
              <a:gdLst/>
              <a:ahLst/>
              <a:cxnLst/>
              <a:rect l="l" t="t" r="r" b="b"/>
              <a:pathLst>
                <a:path w="41471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13158" y="0"/>
                  </a:lnTo>
                  <a:lnTo>
                    <a:pt x="4051897" y="5744"/>
                  </a:lnTo>
                  <a:lnTo>
                    <a:pt x="4087300" y="22491"/>
                  </a:lnTo>
                  <a:lnTo>
                    <a:pt x="4116320" y="48790"/>
                  </a:lnTo>
                  <a:lnTo>
                    <a:pt x="4136453" y="82383"/>
                  </a:lnTo>
                  <a:lnTo>
                    <a:pt x="4145970" y="120373"/>
                  </a:lnTo>
                  <a:lnTo>
                    <a:pt x="4146612" y="133454"/>
                  </a:lnTo>
                  <a:lnTo>
                    <a:pt x="4146612" y="3832041"/>
                  </a:lnTo>
                  <a:lnTo>
                    <a:pt x="4140866" y="3870781"/>
                  </a:lnTo>
                  <a:lnTo>
                    <a:pt x="4124120" y="3906183"/>
                  </a:lnTo>
                  <a:lnTo>
                    <a:pt x="4097821" y="3935204"/>
                  </a:lnTo>
                  <a:lnTo>
                    <a:pt x="4064228" y="3955336"/>
                  </a:lnTo>
                  <a:lnTo>
                    <a:pt x="4026238" y="3964854"/>
                  </a:lnTo>
                  <a:lnTo>
                    <a:pt x="4013158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1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5">
              <a:extLst>
                <a:ext uri="{FF2B5EF4-FFF2-40B4-BE49-F238E27FC236}">
                  <a16:creationId xmlns:a16="http://schemas.microsoft.com/office/drawing/2014/main" id="{1BC050DB-FA80-44A0-ABC1-55A70B83D9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2317" y="1887423"/>
              <a:ext cx="4108482" cy="3927366"/>
            </a:xfrm>
            <a:prstGeom prst="rect">
              <a:avLst/>
            </a:prstGeom>
          </p:spPr>
        </p:pic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F433FEF8-AA7D-4C4A-B1D7-AB6DAB75558F}"/>
                </a:ext>
              </a:extLst>
            </p:cNvPr>
            <p:cNvSpPr/>
            <p:nvPr/>
          </p:nvSpPr>
          <p:spPr>
            <a:xfrm>
              <a:off x="7292317" y="5319102"/>
              <a:ext cx="4109085" cy="495934"/>
            </a:xfrm>
            <a:custGeom>
              <a:avLst/>
              <a:gdLst/>
              <a:ahLst/>
              <a:cxnLst/>
              <a:rect l="l" t="t" r="r" b="b"/>
              <a:pathLst>
                <a:path w="4109084" h="495935">
                  <a:moveTo>
                    <a:pt x="3994093" y="495686"/>
                  </a:moveTo>
                  <a:lnTo>
                    <a:pt x="114389" y="495686"/>
                  </a:lnTo>
                  <a:lnTo>
                    <a:pt x="103120" y="495142"/>
                  </a:lnTo>
                  <a:lnTo>
                    <a:pt x="60411" y="482163"/>
                  </a:lnTo>
                  <a:lnTo>
                    <a:pt x="25919" y="453829"/>
                  </a:lnTo>
                  <a:lnTo>
                    <a:pt x="4896" y="414453"/>
                  </a:lnTo>
                  <a:lnTo>
                    <a:pt x="0" y="381298"/>
                  </a:lnTo>
                  <a:lnTo>
                    <a:pt x="0" y="0"/>
                  </a:lnTo>
                  <a:lnTo>
                    <a:pt x="4108483" y="0"/>
                  </a:lnTo>
                  <a:lnTo>
                    <a:pt x="4108482" y="381298"/>
                  </a:lnTo>
                  <a:lnTo>
                    <a:pt x="4099774" y="425072"/>
                  </a:lnTo>
                  <a:lnTo>
                    <a:pt x="4074978" y="462182"/>
                  </a:lnTo>
                  <a:lnTo>
                    <a:pt x="4037867" y="486979"/>
                  </a:lnTo>
                  <a:lnTo>
                    <a:pt x="3994093" y="495686"/>
                  </a:lnTo>
                  <a:close/>
                </a:path>
              </a:pathLst>
            </a:custGeom>
            <a:solidFill>
              <a:srgbClr val="000000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7">
              <a:extLst>
                <a:ext uri="{FF2B5EF4-FFF2-40B4-BE49-F238E27FC236}">
                  <a16:creationId xmlns:a16="http://schemas.microsoft.com/office/drawing/2014/main" id="{9AFCE340-AF3B-4F84-8345-47349BC6967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44836" y="5500218"/>
              <a:ext cx="123921" cy="133454"/>
            </a:xfrm>
            <a:prstGeom prst="rect">
              <a:avLst/>
            </a:prstGeom>
          </p:spPr>
        </p:pic>
      </p:grpSp>
      <p:sp>
        <p:nvSpPr>
          <p:cNvPr id="24" name="object 18">
            <a:extLst>
              <a:ext uri="{FF2B5EF4-FFF2-40B4-BE49-F238E27FC236}">
                <a16:creationId xmlns:a16="http://schemas.microsoft.com/office/drawing/2014/main" id="{72BB9041-C2E1-44D8-A262-9F847BF1657E}"/>
              </a:ext>
            </a:extLst>
          </p:cNvPr>
          <p:cNvSpPr txBox="1"/>
          <p:nvPr/>
        </p:nvSpPr>
        <p:spPr>
          <a:xfrm>
            <a:off x="5726249" y="4101340"/>
            <a:ext cx="138064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30" dirty="0">
                <a:solidFill>
                  <a:srgbClr val="FFFFFF"/>
                </a:solidFill>
                <a:latin typeface="微软雅黑"/>
                <a:cs typeface="微软雅黑 Light"/>
              </a:rPr>
              <a:t>守护数字安全，践行职业使命</a:t>
            </a:r>
            <a:endParaRPr sz="788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</p:spTree>
    <p:extLst>
      <p:ext uri="{BB962C8B-B14F-4D97-AF65-F5344CB8AC3E}">
        <p14:creationId xmlns:p14="http://schemas.microsoft.com/office/powerpoint/2010/main" val="752644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7">
            <a:extLst>
              <a:ext uri="{FF2B5EF4-FFF2-40B4-BE49-F238E27FC236}">
                <a16:creationId xmlns:a16="http://schemas.microsoft.com/office/drawing/2014/main" id="{AE0C0D26-DB18-46D9-8BA5-4176ED06A472}"/>
              </a:ext>
            </a:extLst>
          </p:cNvPr>
          <p:cNvSpPr/>
          <p:nvPr/>
        </p:nvSpPr>
        <p:spPr>
          <a:xfrm>
            <a:off x="865939" y="1547896"/>
            <a:ext cx="2372201" cy="3183731"/>
          </a:xfrm>
          <a:custGeom>
            <a:avLst/>
            <a:gdLst/>
            <a:ahLst/>
            <a:cxnLst/>
            <a:rect l="l" t="t" r="r" b="b"/>
            <a:pathLst>
              <a:path w="3162935" h="4244975">
                <a:moveTo>
                  <a:pt x="2737506" y="4244886"/>
                </a:moveTo>
                <a:lnTo>
                  <a:pt x="209425" y="4112395"/>
                </a:lnTo>
                <a:lnTo>
                  <a:pt x="165304" y="4104217"/>
                </a:lnTo>
                <a:lnTo>
                  <a:pt x="123627" y="4087588"/>
                </a:lnTo>
                <a:lnTo>
                  <a:pt x="85994" y="4063148"/>
                </a:lnTo>
                <a:lnTo>
                  <a:pt x="53852" y="4031837"/>
                </a:lnTo>
                <a:lnTo>
                  <a:pt x="28436" y="3994855"/>
                </a:lnTo>
                <a:lnTo>
                  <a:pt x="10724" y="3953627"/>
                </a:lnTo>
                <a:lnTo>
                  <a:pt x="1395" y="3909735"/>
                </a:lnTo>
                <a:lnTo>
                  <a:pt x="0" y="3887315"/>
                </a:lnTo>
                <a:lnTo>
                  <a:pt x="24" y="3879832"/>
                </a:lnTo>
                <a:lnTo>
                  <a:pt x="192382" y="209425"/>
                </a:lnTo>
                <a:lnTo>
                  <a:pt x="200560" y="165304"/>
                </a:lnTo>
                <a:lnTo>
                  <a:pt x="217188" y="123627"/>
                </a:lnTo>
                <a:lnTo>
                  <a:pt x="241628" y="85994"/>
                </a:lnTo>
                <a:lnTo>
                  <a:pt x="272940" y="53852"/>
                </a:lnTo>
                <a:lnTo>
                  <a:pt x="309921" y="28436"/>
                </a:lnTo>
                <a:lnTo>
                  <a:pt x="351150" y="10724"/>
                </a:lnTo>
                <a:lnTo>
                  <a:pt x="395042" y="1395"/>
                </a:lnTo>
                <a:lnTo>
                  <a:pt x="417462" y="0"/>
                </a:lnTo>
                <a:lnTo>
                  <a:pt x="424946" y="24"/>
                </a:lnTo>
                <a:lnTo>
                  <a:pt x="2953026" y="132515"/>
                </a:lnTo>
                <a:lnTo>
                  <a:pt x="2997147" y="140693"/>
                </a:lnTo>
                <a:lnTo>
                  <a:pt x="3038825" y="157322"/>
                </a:lnTo>
                <a:lnTo>
                  <a:pt x="3076458" y="181761"/>
                </a:lnTo>
                <a:lnTo>
                  <a:pt x="3108600" y="213073"/>
                </a:lnTo>
                <a:lnTo>
                  <a:pt x="3134015" y="250054"/>
                </a:lnTo>
                <a:lnTo>
                  <a:pt x="3151728" y="291283"/>
                </a:lnTo>
                <a:lnTo>
                  <a:pt x="3161057" y="335175"/>
                </a:lnTo>
                <a:lnTo>
                  <a:pt x="3162452" y="357595"/>
                </a:lnTo>
                <a:lnTo>
                  <a:pt x="3162427" y="365079"/>
                </a:lnTo>
                <a:lnTo>
                  <a:pt x="2970070" y="4035485"/>
                </a:lnTo>
                <a:lnTo>
                  <a:pt x="2961892" y="4079606"/>
                </a:lnTo>
                <a:lnTo>
                  <a:pt x="2945263" y="4121283"/>
                </a:lnTo>
                <a:lnTo>
                  <a:pt x="2920823" y="4158916"/>
                </a:lnTo>
                <a:lnTo>
                  <a:pt x="2889512" y="4191058"/>
                </a:lnTo>
                <a:lnTo>
                  <a:pt x="2852530" y="4216473"/>
                </a:lnTo>
                <a:lnTo>
                  <a:pt x="2811302" y="4234186"/>
                </a:lnTo>
                <a:lnTo>
                  <a:pt x="2767410" y="4243515"/>
                </a:lnTo>
                <a:lnTo>
                  <a:pt x="2744990" y="4244911"/>
                </a:lnTo>
                <a:lnTo>
                  <a:pt x="2737506" y="4244886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6" name="bg object 18">
            <a:extLst>
              <a:ext uri="{FF2B5EF4-FFF2-40B4-BE49-F238E27FC236}">
                <a16:creationId xmlns:a16="http://schemas.microsoft.com/office/drawing/2014/main" id="{F308A688-2809-4F3E-9190-27B44913C7C4}"/>
              </a:ext>
            </a:extLst>
          </p:cNvPr>
          <p:cNvSpPr/>
          <p:nvPr/>
        </p:nvSpPr>
        <p:spPr>
          <a:xfrm>
            <a:off x="693485" y="1137922"/>
            <a:ext cx="2230755" cy="3803809"/>
          </a:xfrm>
          <a:custGeom>
            <a:avLst/>
            <a:gdLst/>
            <a:ahLst/>
            <a:cxnLst/>
            <a:rect l="l" t="t" r="r" b="b"/>
            <a:pathLst>
              <a:path w="2974340" h="5071745">
                <a:moveTo>
                  <a:pt x="2554694" y="5071259"/>
                </a:moveTo>
                <a:lnTo>
                  <a:pt x="419427" y="5071259"/>
                </a:lnTo>
                <a:lnTo>
                  <a:pt x="409131" y="5071132"/>
                </a:lnTo>
                <a:lnTo>
                  <a:pt x="368081" y="5068104"/>
                </a:lnTo>
                <a:lnTo>
                  <a:pt x="327527" y="5061067"/>
                </a:lnTo>
                <a:lnTo>
                  <a:pt x="287857" y="5050088"/>
                </a:lnTo>
                <a:lnTo>
                  <a:pt x="249455" y="5035274"/>
                </a:lnTo>
                <a:lnTo>
                  <a:pt x="212689" y="5016768"/>
                </a:lnTo>
                <a:lnTo>
                  <a:pt x="177915" y="4994747"/>
                </a:lnTo>
                <a:lnTo>
                  <a:pt x="145466" y="4969423"/>
                </a:lnTo>
                <a:lnTo>
                  <a:pt x="115656" y="4941041"/>
                </a:lnTo>
                <a:lnTo>
                  <a:pt x="88771" y="4909874"/>
                </a:lnTo>
                <a:lnTo>
                  <a:pt x="65070" y="4876221"/>
                </a:lnTo>
                <a:lnTo>
                  <a:pt x="44783" y="4840408"/>
                </a:lnTo>
                <a:lnTo>
                  <a:pt x="28103" y="4802778"/>
                </a:lnTo>
                <a:lnTo>
                  <a:pt x="15192" y="4763695"/>
                </a:lnTo>
                <a:lnTo>
                  <a:pt x="6174" y="4723534"/>
                </a:lnTo>
                <a:lnTo>
                  <a:pt x="1136" y="4682683"/>
                </a:lnTo>
                <a:lnTo>
                  <a:pt x="0" y="4651831"/>
                </a:lnTo>
                <a:lnTo>
                  <a:pt x="0" y="419427"/>
                </a:lnTo>
                <a:lnTo>
                  <a:pt x="2019" y="378316"/>
                </a:lnTo>
                <a:lnTo>
                  <a:pt x="8059" y="337601"/>
                </a:lnTo>
                <a:lnTo>
                  <a:pt x="18060" y="297674"/>
                </a:lnTo>
                <a:lnTo>
                  <a:pt x="31926" y="258919"/>
                </a:lnTo>
                <a:lnTo>
                  <a:pt x="49525" y="221710"/>
                </a:lnTo>
                <a:lnTo>
                  <a:pt x="70686" y="186406"/>
                </a:lnTo>
                <a:lnTo>
                  <a:pt x="95205" y="153345"/>
                </a:lnTo>
                <a:lnTo>
                  <a:pt x="122847" y="122847"/>
                </a:lnTo>
                <a:lnTo>
                  <a:pt x="153345" y="95205"/>
                </a:lnTo>
                <a:lnTo>
                  <a:pt x="186406" y="70686"/>
                </a:lnTo>
                <a:lnTo>
                  <a:pt x="221710" y="49525"/>
                </a:lnTo>
                <a:lnTo>
                  <a:pt x="258919" y="31927"/>
                </a:lnTo>
                <a:lnTo>
                  <a:pt x="297674" y="18060"/>
                </a:lnTo>
                <a:lnTo>
                  <a:pt x="337601" y="8059"/>
                </a:lnTo>
                <a:lnTo>
                  <a:pt x="378316" y="2019"/>
                </a:lnTo>
                <a:lnTo>
                  <a:pt x="419427" y="0"/>
                </a:lnTo>
                <a:lnTo>
                  <a:pt x="2554694" y="0"/>
                </a:lnTo>
                <a:lnTo>
                  <a:pt x="2595805" y="2019"/>
                </a:lnTo>
                <a:lnTo>
                  <a:pt x="2636520" y="8059"/>
                </a:lnTo>
                <a:lnTo>
                  <a:pt x="2676447" y="18060"/>
                </a:lnTo>
                <a:lnTo>
                  <a:pt x="2715202" y="31927"/>
                </a:lnTo>
                <a:lnTo>
                  <a:pt x="2752411" y="49525"/>
                </a:lnTo>
                <a:lnTo>
                  <a:pt x="2787715" y="70686"/>
                </a:lnTo>
                <a:lnTo>
                  <a:pt x="2820776" y="95205"/>
                </a:lnTo>
                <a:lnTo>
                  <a:pt x="2851274" y="122847"/>
                </a:lnTo>
                <a:lnTo>
                  <a:pt x="2878916" y="153345"/>
                </a:lnTo>
                <a:lnTo>
                  <a:pt x="2903435" y="186406"/>
                </a:lnTo>
                <a:lnTo>
                  <a:pt x="2924596" y="221710"/>
                </a:lnTo>
                <a:lnTo>
                  <a:pt x="2942194" y="258919"/>
                </a:lnTo>
                <a:lnTo>
                  <a:pt x="2956061" y="297674"/>
                </a:lnTo>
                <a:lnTo>
                  <a:pt x="2966062" y="337601"/>
                </a:lnTo>
                <a:lnTo>
                  <a:pt x="2972102" y="378316"/>
                </a:lnTo>
                <a:lnTo>
                  <a:pt x="2974121" y="419427"/>
                </a:lnTo>
                <a:lnTo>
                  <a:pt x="2974121" y="4651831"/>
                </a:lnTo>
                <a:lnTo>
                  <a:pt x="2972102" y="4692942"/>
                </a:lnTo>
                <a:lnTo>
                  <a:pt x="2966062" y="4733657"/>
                </a:lnTo>
                <a:lnTo>
                  <a:pt x="2956061" y="4773584"/>
                </a:lnTo>
                <a:lnTo>
                  <a:pt x="2942194" y="4812338"/>
                </a:lnTo>
                <a:lnTo>
                  <a:pt x="2924596" y="4849548"/>
                </a:lnTo>
                <a:lnTo>
                  <a:pt x="2903435" y="4884852"/>
                </a:lnTo>
                <a:lnTo>
                  <a:pt x="2878916" y="4917913"/>
                </a:lnTo>
                <a:lnTo>
                  <a:pt x="2851274" y="4948411"/>
                </a:lnTo>
                <a:lnTo>
                  <a:pt x="2820776" y="4976053"/>
                </a:lnTo>
                <a:lnTo>
                  <a:pt x="2787715" y="5000572"/>
                </a:lnTo>
                <a:lnTo>
                  <a:pt x="2752410" y="5021733"/>
                </a:lnTo>
                <a:lnTo>
                  <a:pt x="2715202" y="5039331"/>
                </a:lnTo>
                <a:lnTo>
                  <a:pt x="2676447" y="5053198"/>
                </a:lnTo>
                <a:lnTo>
                  <a:pt x="2636520" y="5063199"/>
                </a:lnTo>
                <a:lnTo>
                  <a:pt x="2595805" y="5069240"/>
                </a:lnTo>
                <a:lnTo>
                  <a:pt x="2554694" y="5071259"/>
                </a:lnTo>
                <a:close/>
              </a:path>
            </a:pathLst>
          </a:custGeom>
          <a:solidFill>
            <a:srgbClr val="111726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7" name="bg object 19">
            <a:extLst>
              <a:ext uri="{FF2B5EF4-FFF2-40B4-BE49-F238E27FC236}">
                <a16:creationId xmlns:a16="http://schemas.microsoft.com/office/drawing/2014/main" id="{3741F270-B3C1-43A4-9C3F-C49B5F7275D7}"/>
              </a:ext>
            </a:extLst>
          </p:cNvPr>
          <p:cNvSpPr/>
          <p:nvPr/>
        </p:nvSpPr>
        <p:spPr>
          <a:xfrm>
            <a:off x="693485" y="1137922"/>
            <a:ext cx="2230755" cy="3803809"/>
          </a:xfrm>
          <a:custGeom>
            <a:avLst/>
            <a:gdLst/>
            <a:ahLst/>
            <a:cxnLst/>
            <a:rect l="l" t="t" r="r" b="b"/>
            <a:pathLst>
              <a:path w="2974340" h="5071745">
                <a:moveTo>
                  <a:pt x="0" y="4651831"/>
                </a:moveTo>
                <a:lnTo>
                  <a:pt x="0" y="419427"/>
                </a:lnTo>
                <a:lnTo>
                  <a:pt x="126" y="409131"/>
                </a:lnTo>
                <a:lnTo>
                  <a:pt x="3154" y="368081"/>
                </a:lnTo>
                <a:lnTo>
                  <a:pt x="10191" y="327527"/>
                </a:lnTo>
                <a:lnTo>
                  <a:pt x="21170" y="287857"/>
                </a:lnTo>
                <a:lnTo>
                  <a:pt x="35983" y="249455"/>
                </a:lnTo>
                <a:lnTo>
                  <a:pt x="54490" y="212689"/>
                </a:lnTo>
                <a:lnTo>
                  <a:pt x="76511" y="177915"/>
                </a:lnTo>
                <a:lnTo>
                  <a:pt x="101835" y="145466"/>
                </a:lnTo>
                <a:lnTo>
                  <a:pt x="130217" y="115656"/>
                </a:lnTo>
                <a:lnTo>
                  <a:pt x="161384" y="88771"/>
                </a:lnTo>
                <a:lnTo>
                  <a:pt x="195037" y="65070"/>
                </a:lnTo>
                <a:lnTo>
                  <a:pt x="230850" y="44783"/>
                </a:lnTo>
                <a:lnTo>
                  <a:pt x="268480" y="28103"/>
                </a:lnTo>
                <a:lnTo>
                  <a:pt x="307563" y="15192"/>
                </a:lnTo>
                <a:lnTo>
                  <a:pt x="347724" y="6174"/>
                </a:lnTo>
                <a:lnTo>
                  <a:pt x="388575" y="1136"/>
                </a:lnTo>
                <a:lnTo>
                  <a:pt x="419427" y="0"/>
                </a:lnTo>
                <a:lnTo>
                  <a:pt x="2554694" y="0"/>
                </a:lnTo>
                <a:lnTo>
                  <a:pt x="2595805" y="2019"/>
                </a:lnTo>
                <a:lnTo>
                  <a:pt x="2636520" y="8059"/>
                </a:lnTo>
                <a:lnTo>
                  <a:pt x="2676447" y="18060"/>
                </a:lnTo>
                <a:lnTo>
                  <a:pt x="2715202" y="31927"/>
                </a:lnTo>
                <a:lnTo>
                  <a:pt x="2752411" y="49525"/>
                </a:lnTo>
                <a:lnTo>
                  <a:pt x="2787715" y="70686"/>
                </a:lnTo>
                <a:lnTo>
                  <a:pt x="2820776" y="95205"/>
                </a:lnTo>
                <a:lnTo>
                  <a:pt x="2851274" y="122847"/>
                </a:lnTo>
                <a:lnTo>
                  <a:pt x="2878916" y="153345"/>
                </a:lnTo>
                <a:lnTo>
                  <a:pt x="2903435" y="186406"/>
                </a:lnTo>
                <a:lnTo>
                  <a:pt x="2924596" y="221710"/>
                </a:lnTo>
                <a:lnTo>
                  <a:pt x="2942194" y="258919"/>
                </a:lnTo>
                <a:lnTo>
                  <a:pt x="2956061" y="297674"/>
                </a:lnTo>
                <a:lnTo>
                  <a:pt x="2966062" y="337601"/>
                </a:lnTo>
                <a:lnTo>
                  <a:pt x="2972102" y="378316"/>
                </a:lnTo>
                <a:lnTo>
                  <a:pt x="2974121" y="419427"/>
                </a:lnTo>
                <a:lnTo>
                  <a:pt x="2974121" y="4651831"/>
                </a:lnTo>
                <a:lnTo>
                  <a:pt x="2972102" y="4692942"/>
                </a:lnTo>
                <a:lnTo>
                  <a:pt x="2966062" y="4733657"/>
                </a:lnTo>
                <a:lnTo>
                  <a:pt x="2956061" y="4773584"/>
                </a:lnTo>
                <a:lnTo>
                  <a:pt x="2942194" y="4812338"/>
                </a:lnTo>
                <a:lnTo>
                  <a:pt x="2924596" y="4849548"/>
                </a:lnTo>
                <a:lnTo>
                  <a:pt x="2903435" y="4884852"/>
                </a:lnTo>
                <a:lnTo>
                  <a:pt x="2878916" y="4917913"/>
                </a:lnTo>
                <a:lnTo>
                  <a:pt x="2851274" y="4948411"/>
                </a:lnTo>
                <a:lnTo>
                  <a:pt x="2820776" y="4976053"/>
                </a:lnTo>
                <a:lnTo>
                  <a:pt x="2787715" y="5000572"/>
                </a:lnTo>
                <a:lnTo>
                  <a:pt x="2752410" y="5021733"/>
                </a:lnTo>
                <a:lnTo>
                  <a:pt x="2715202" y="5039331"/>
                </a:lnTo>
                <a:lnTo>
                  <a:pt x="2676447" y="5053198"/>
                </a:lnTo>
                <a:lnTo>
                  <a:pt x="2636520" y="5063199"/>
                </a:lnTo>
                <a:lnTo>
                  <a:pt x="2595805" y="5069240"/>
                </a:lnTo>
                <a:lnTo>
                  <a:pt x="2554694" y="5071259"/>
                </a:lnTo>
                <a:lnTo>
                  <a:pt x="419427" y="5071259"/>
                </a:lnTo>
                <a:lnTo>
                  <a:pt x="378316" y="5069240"/>
                </a:lnTo>
                <a:lnTo>
                  <a:pt x="337601" y="5063199"/>
                </a:lnTo>
                <a:lnTo>
                  <a:pt x="297674" y="5053198"/>
                </a:lnTo>
                <a:lnTo>
                  <a:pt x="258919" y="5039331"/>
                </a:lnTo>
                <a:lnTo>
                  <a:pt x="221710" y="5021733"/>
                </a:lnTo>
                <a:lnTo>
                  <a:pt x="186406" y="5000572"/>
                </a:lnTo>
                <a:lnTo>
                  <a:pt x="153345" y="4976053"/>
                </a:lnTo>
                <a:lnTo>
                  <a:pt x="122847" y="4948411"/>
                </a:lnTo>
                <a:lnTo>
                  <a:pt x="95205" y="4917913"/>
                </a:lnTo>
                <a:lnTo>
                  <a:pt x="70686" y="4884852"/>
                </a:lnTo>
                <a:lnTo>
                  <a:pt x="49525" y="4849548"/>
                </a:lnTo>
                <a:lnTo>
                  <a:pt x="31926" y="4812338"/>
                </a:lnTo>
                <a:lnTo>
                  <a:pt x="18060" y="4773584"/>
                </a:lnTo>
                <a:lnTo>
                  <a:pt x="8059" y="4733657"/>
                </a:lnTo>
                <a:lnTo>
                  <a:pt x="2019" y="4692942"/>
                </a:lnTo>
                <a:lnTo>
                  <a:pt x="0" y="4651831"/>
                </a:lnTo>
                <a:close/>
              </a:path>
            </a:pathLst>
          </a:custGeom>
          <a:ln w="76259">
            <a:solidFill>
              <a:srgbClr val="1F2937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28" name="bg object 20">
            <a:extLst>
              <a:ext uri="{FF2B5EF4-FFF2-40B4-BE49-F238E27FC236}">
                <a16:creationId xmlns:a16="http://schemas.microsoft.com/office/drawing/2014/main" id="{1ED3F3F5-BA96-411F-8D40-740B046C465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2082" y="1166520"/>
            <a:ext cx="2173397" cy="3746249"/>
          </a:xfrm>
          <a:prstGeom prst="rect">
            <a:avLst/>
          </a:prstGeom>
        </p:spPr>
      </p:pic>
      <p:sp>
        <p:nvSpPr>
          <p:cNvPr id="29" name="bg object 21">
            <a:extLst>
              <a:ext uri="{FF2B5EF4-FFF2-40B4-BE49-F238E27FC236}">
                <a16:creationId xmlns:a16="http://schemas.microsoft.com/office/drawing/2014/main" id="{FE5AAF35-97EC-4F40-A9D9-D726101821EB}"/>
              </a:ext>
            </a:extLst>
          </p:cNvPr>
          <p:cNvSpPr/>
          <p:nvPr/>
        </p:nvSpPr>
        <p:spPr>
          <a:xfrm>
            <a:off x="1351223" y="1166520"/>
            <a:ext cx="915353" cy="171926"/>
          </a:xfrm>
          <a:custGeom>
            <a:avLst/>
            <a:gdLst/>
            <a:ahLst/>
            <a:cxnLst/>
            <a:rect l="l" t="t" r="r" b="b"/>
            <a:pathLst>
              <a:path w="1220470" h="229234">
                <a:moveTo>
                  <a:pt x="1113274" y="228778"/>
                </a:moveTo>
                <a:lnTo>
                  <a:pt x="106878" y="228778"/>
                </a:lnTo>
                <a:lnTo>
                  <a:pt x="99439" y="228045"/>
                </a:lnTo>
                <a:lnTo>
                  <a:pt x="57083" y="213673"/>
                </a:lnTo>
                <a:lnTo>
                  <a:pt x="23450" y="184185"/>
                </a:lnTo>
                <a:lnTo>
                  <a:pt x="3663" y="144072"/>
                </a:lnTo>
                <a:lnTo>
                  <a:pt x="0" y="121900"/>
                </a:lnTo>
                <a:lnTo>
                  <a:pt x="0" y="114389"/>
                </a:lnTo>
                <a:lnTo>
                  <a:pt x="0" y="0"/>
                </a:lnTo>
                <a:lnTo>
                  <a:pt x="1220152" y="0"/>
                </a:lnTo>
                <a:lnTo>
                  <a:pt x="1220152" y="121900"/>
                </a:lnTo>
                <a:lnTo>
                  <a:pt x="1208570" y="165103"/>
                </a:lnTo>
                <a:lnTo>
                  <a:pt x="1181337" y="200585"/>
                </a:lnTo>
                <a:lnTo>
                  <a:pt x="1142598" y="222945"/>
                </a:lnTo>
                <a:lnTo>
                  <a:pt x="1120712" y="228045"/>
                </a:lnTo>
                <a:lnTo>
                  <a:pt x="1113274" y="228778"/>
                </a:lnTo>
                <a:close/>
              </a:path>
            </a:pathLst>
          </a:custGeom>
          <a:solidFill>
            <a:srgbClr val="1F293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0" name="bg object 22">
            <a:extLst>
              <a:ext uri="{FF2B5EF4-FFF2-40B4-BE49-F238E27FC236}">
                <a16:creationId xmlns:a16="http://schemas.microsoft.com/office/drawing/2014/main" id="{7275233D-9A56-409A-A979-5CD0353F9C88}"/>
              </a:ext>
            </a:extLst>
          </p:cNvPr>
          <p:cNvSpPr/>
          <p:nvPr/>
        </p:nvSpPr>
        <p:spPr>
          <a:xfrm>
            <a:off x="3353037" y="1594301"/>
            <a:ext cx="2516981" cy="1273016"/>
          </a:xfrm>
          <a:custGeom>
            <a:avLst/>
            <a:gdLst/>
            <a:ahLst/>
            <a:cxnLst/>
            <a:rect l="l" t="t" r="r" b="b"/>
            <a:pathLst>
              <a:path w="3355975" h="1697354">
                <a:moveTo>
                  <a:pt x="3248541" y="1696774"/>
                </a:moveTo>
                <a:lnTo>
                  <a:pt x="89065" y="1696774"/>
                </a:lnTo>
                <a:lnTo>
                  <a:pt x="82866" y="1696041"/>
                </a:lnTo>
                <a:lnTo>
                  <a:pt x="47569" y="1681669"/>
                </a:lnTo>
                <a:lnTo>
                  <a:pt x="19542" y="1652181"/>
                </a:lnTo>
                <a:lnTo>
                  <a:pt x="3052" y="1612067"/>
                </a:lnTo>
                <a:lnTo>
                  <a:pt x="0" y="1589896"/>
                </a:lnTo>
                <a:lnTo>
                  <a:pt x="0" y="1582385"/>
                </a:lnTo>
                <a:lnTo>
                  <a:pt x="0" y="106878"/>
                </a:lnTo>
                <a:lnTo>
                  <a:pt x="9651" y="63675"/>
                </a:lnTo>
                <a:lnTo>
                  <a:pt x="32345" y="28192"/>
                </a:lnTo>
                <a:lnTo>
                  <a:pt x="64627" y="5833"/>
                </a:lnTo>
                <a:lnTo>
                  <a:pt x="89065" y="0"/>
                </a:lnTo>
                <a:lnTo>
                  <a:pt x="3248541" y="0"/>
                </a:lnTo>
                <a:lnTo>
                  <a:pt x="3291743" y="11581"/>
                </a:lnTo>
                <a:lnTo>
                  <a:pt x="3327226" y="38814"/>
                </a:lnTo>
                <a:lnTo>
                  <a:pt x="3349586" y="77553"/>
                </a:lnTo>
                <a:lnTo>
                  <a:pt x="3355419" y="106878"/>
                </a:lnTo>
                <a:lnTo>
                  <a:pt x="3355419" y="1589896"/>
                </a:lnTo>
                <a:lnTo>
                  <a:pt x="3343837" y="1633098"/>
                </a:lnTo>
                <a:lnTo>
                  <a:pt x="3316604" y="1668581"/>
                </a:lnTo>
                <a:lnTo>
                  <a:pt x="3277865" y="1690941"/>
                </a:lnTo>
                <a:lnTo>
                  <a:pt x="3255979" y="1696041"/>
                </a:lnTo>
                <a:lnTo>
                  <a:pt x="3248541" y="1696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1" name="bg object 23">
            <a:extLst>
              <a:ext uri="{FF2B5EF4-FFF2-40B4-BE49-F238E27FC236}">
                <a16:creationId xmlns:a16="http://schemas.microsoft.com/office/drawing/2014/main" id="{EDBDC811-A18A-46E3-9447-7591A0C1D455}"/>
              </a:ext>
            </a:extLst>
          </p:cNvPr>
          <p:cNvSpPr/>
          <p:nvPr/>
        </p:nvSpPr>
        <p:spPr>
          <a:xfrm>
            <a:off x="3338737" y="1594301"/>
            <a:ext cx="86201" cy="1273016"/>
          </a:xfrm>
          <a:custGeom>
            <a:avLst/>
            <a:gdLst/>
            <a:ahLst/>
            <a:cxnLst/>
            <a:rect l="l" t="t" r="r" b="b"/>
            <a:pathLst>
              <a:path w="114935" h="1697354">
                <a:moveTo>
                  <a:pt x="114389" y="1696774"/>
                </a:moveTo>
                <a:lnTo>
                  <a:pt x="70614" y="1688066"/>
                </a:lnTo>
                <a:lnTo>
                  <a:pt x="33503" y="1663270"/>
                </a:lnTo>
                <a:lnTo>
                  <a:pt x="8706" y="1626159"/>
                </a:lnTo>
                <a:lnTo>
                  <a:pt x="0" y="1582385"/>
                </a:lnTo>
                <a:lnTo>
                  <a:pt x="0" y="114389"/>
                </a:lnTo>
                <a:lnTo>
                  <a:pt x="8706" y="70614"/>
                </a:lnTo>
                <a:lnTo>
                  <a:pt x="33503" y="33503"/>
                </a:lnTo>
                <a:lnTo>
                  <a:pt x="70613" y="8707"/>
                </a:lnTo>
                <a:lnTo>
                  <a:pt x="114389" y="0"/>
                </a:lnTo>
                <a:lnTo>
                  <a:pt x="106876" y="544"/>
                </a:lnTo>
                <a:lnTo>
                  <a:pt x="99508" y="2176"/>
                </a:lnTo>
                <a:lnTo>
                  <a:pt x="66033" y="25920"/>
                </a:lnTo>
                <a:lnTo>
                  <a:pt x="47143" y="60411"/>
                </a:lnTo>
                <a:lnTo>
                  <a:pt x="38492" y="103120"/>
                </a:lnTo>
                <a:lnTo>
                  <a:pt x="38129" y="114389"/>
                </a:lnTo>
                <a:lnTo>
                  <a:pt x="38129" y="1582385"/>
                </a:lnTo>
                <a:lnTo>
                  <a:pt x="43933" y="1626159"/>
                </a:lnTo>
                <a:lnTo>
                  <a:pt x="60465" y="1663270"/>
                </a:lnTo>
                <a:lnTo>
                  <a:pt x="92284" y="1691876"/>
                </a:lnTo>
                <a:lnTo>
                  <a:pt x="106876" y="1696230"/>
                </a:lnTo>
                <a:lnTo>
                  <a:pt x="114389" y="1696774"/>
                </a:lnTo>
                <a:close/>
              </a:path>
            </a:pathLst>
          </a:custGeom>
          <a:solidFill>
            <a:srgbClr val="13B8A6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2" name="bg object 24">
            <a:extLst>
              <a:ext uri="{FF2B5EF4-FFF2-40B4-BE49-F238E27FC236}">
                <a16:creationId xmlns:a16="http://schemas.microsoft.com/office/drawing/2014/main" id="{E63301B1-EAE5-4E59-ADDB-0E05EEB985D8}"/>
              </a:ext>
            </a:extLst>
          </p:cNvPr>
          <p:cNvSpPr/>
          <p:nvPr/>
        </p:nvSpPr>
        <p:spPr>
          <a:xfrm>
            <a:off x="3538919" y="1765885"/>
            <a:ext cx="286226" cy="286226"/>
          </a:xfrm>
          <a:custGeom>
            <a:avLst/>
            <a:gdLst/>
            <a:ahLst/>
            <a:cxnLst/>
            <a:rect l="l" t="t" r="r" b="b"/>
            <a:pathLst>
              <a:path w="381635" h="381635">
                <a:moveTo>
                  <a:pt x="190648" y="381297"/>
                </a:moveTo>
                <a:lnTo>
                  <a:pt x="144313" y="375582"/>
                </a:lnTo>
                <a:lnTo>
                  <a:pt x="100776" y="358788"/>
                </a:lnTo>
                <a:lnTo>
                  <a:pt x="62624" y="331918"/>
                </a:lnTo>
                <a:lnTo>
                  <a:pt x="32130" y="296567"/>
                </a:lnTo>
                <a:lnTo>
                  <a:pt x="11139" y="254866"/>
                </a:lnTo>
                <a:lnTo>
                  <a:pt x="915" y="209335"/>
                </a:lnTo>
                <a:lnTo>
                  <a:pt x="0" y="190648"/>
                </a:lnTo>
                <a:lnTo>
                  <a:pt x="228" y="181282"/>
                </a:lnTo>
                <a:lnTo>
                  <a:pt x="8207" y="135305"/>
                </a:lnTo>
                <a:lnTo>
                  <a:pt x="27116" y="92644"/>
                </a:lnTo>
                <a:lnTo>
                  <a:pt x="55839" y="55839"/>
                </a:lnTo>
                <a:lnTo>
                  <a:pt x="92644" y="27116"/>
                </a:lnTo>
                <a:lnTo>
                  <a:pt x="135305" y="8207"/>
                </a:lnTo>
                <a:lnTo>
                  <a:pt x="181282" y="228"/>
                </a:lnTo>
                <a:lnTo>
                  <a:pt x="190648" y="0"/>
                </a:lnTo>
                <a:lnTo>
                  <a:pt x="200014" y="228"/>
                </a:lnTo>
                <a:lnTo>
                  <a:pt x="245991" y="8207"/>
                </a:lnTo>
                <a:lnTo>
                  <a:pt x="288652" y="27116"/>
                </a:lnTo>
                <a:lnTo>
                  <a:pt x="325457" y="55839"/>
                </a:lnTo>
                <a:lnTo>
                  <a:pt x="354180" y="92644"/>
                </a:lnTo>
                <a:lnTo>
                  <a:pt x="373090" y="135305"/>
                </a:lnTo>
                <a:lnTo>
                  <a:pt x="381068" y="181282"/>
                </a:lnTo>
                <a:lnTo>
                  <a:pt x="381297" y="190648"/>
                </a:lnTo>
                <a:lnTo>
                  <a:pt x="381068" y="200014"/>
                </a:lnTo>
                <a:lnTo>
                  <a:pt x="373090" y="245991"/>
                </a:lnTo>
                <a:lnTo>
                  <a:pt x="354180" y="288652"/>
                </a:lnTo>
                <a:lnTo>
                  <a:pt x="325457" y="325457"/>
                </a:lnTo>
                <a:lnTo>
                  <a:pt x="288652" y="354180"/>
                </a:lnTo>
                <a:lnTo>
                  <a:pt x="245991" y="373090"/>
                </a:lnTo>
                <a:lnTo>
                  <a:pt x="200014" y="381068"/>
                </a:lnTo>
                <a:lnTo>
                  <a:pt x="190648" y="381297"/>
                </a:lnTo>
                <a:close/>
              </a:path>
            </a:pathLst>
          </a:custGeom>
          <a:solidFill>
            <a:srgbClr val="F0FD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33" name="bg object 25">
            <a:extLst>
              <a:ext uri="{FF2B5EF4-FFF2-40B4-BE49-F238E27FC236}">
                <a16:creationId xmlns:a16="http://schemas.microsoft.com/office/drawing/2014/main" id="{2F396B3D-864F-4136-8461-06C42176D4D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17562" y="1808780"/>
            <a:ext cx="128687" cy="200181"/>
          </a:xfrm>
          <a:prstGeom prst="rect">
            <a:avLst/>
          </a:prstGeom>
        </p:spPr>
      </p:pic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缺陷管理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网易云课堂测试案例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048CD7B4-83A7-41FE-899E-784AF81C2798}"/>
              </a:ext>
            </a:extLst>
          </p:cNvPr>
          <p:cNvSpPr txBox="1"/>
          <p:nvPr/>
        </p:nvSpPr>
        <p:spPr>
          <a:xfrm>
            <a:off x="3526936" y="1806405"/>
            <a:ext cx="2078355" cy="6140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项目背景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新版功能全面上线，涵盖课程购买、视频播放及作业批改，业务场景复杂度显著提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56078216-6BFA-4AE3-925F-080EB1212026}"/>
              </a:ext>
            </a:extLst>
          </p:cNvPr>
          <p:cNvGrpSpPr/>
          <p:nvPr/>
        </p:nvGrpSpPr>
        <p:grpSpPr>
          <a:xfrm>
            <a:off x="6041185" y="1594301"/>
            <a:ext cx="2538413" cy="1273016"/>
            <a:chOff x="8054913" y="2125734"/>
            <a:chExt cx="3384550" cy="169735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BF333BBE-959B-4BB2-8774-CBD110705A89}"/>
                </a:ext>
              </a:extLst>
            </p:cNvPr>
            <p:cNvSpPr/>
            <p:nvPr/>
          </p:nvSpPr>
          <p:spPr>
            <a:xfrm>
              <a:off x="8073978" y="2125734"/>
              <a:ext cx="3365500" cy="1697355"/>
            </a:xfrm>
            <a:custGeom>
              <a:avLst/>
              <a:gdLst/>
              <a:ahLst/>
              <a:cxnLst/>
              <a:rect l="l" t="t" r="r" b="b"/>
              <a:pathLst>
                <a:path w="3365500" h="1697354">
                  <a:moveTo>
                    <a:pt x="3258073" y="1696774"/>
                  </a:moveTo>
                  <a:lnTo>
                    <a:pt x="89065" y="1696774"/>
                  </a:lnTo>
                  <a:lnTo>
                    <a:pt x="82866" y="1696041"/>
                  </a:lnTo>
                  <a:lnTo>
                    <a:pt x="47569" y="1681669"/>
                  </a:lnTo>
                  <a:lnTo>
                    <a:pt x="19542" y="1652181"/>
                  </a:lnTo>
                  <a:lnTo>
                    <a:pt x="3052" y="1612067"/>
                  </a:lnTo>
                  <a:lnTo>
                    <a:pt x="0" y="1589896"/>
                  </a:lnTo>
                  <a:lnTo>
                    <a:pt x="0" y="158238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58073" y="0"/>
                  </a:lnTo>
                  <a:lnTo>
                    <a:pt x="3301276" y="11581"/>
                  </a:lnTo>
                  <a:lnTo>
                    <a:pt x="3336758" y="38814"/>
                  </a:lnTo>
                  <a:lnTo>
                    <a:pt x="3359118" y="77553"/>
                  </a:lnTo>
                  <a:lnTo>
                    <a:pt x="3364951" y="106878"/>
                  </a:lnTo>
                  <a:lnTo>
                    <a:pt x="3364951" y="1589896"/>
                  </a:lnTo>
                  <a:lnTo>
                    <a:pt x="3353370" y="1633098"/>
                  </a:lnTo>
                  <a:lnTo>
                    <a:pt x="3326136" y="1668581"/>
                  </a:lnTo>
                  <a:lnTo>
                    <a:pt x="3287397" y="1690941"/>
                  </a:lnTo>
                  <a:lnTo>
                    <a:pt x="3265511" y="1696041"/>
                  </a:lnTo>
                  <a:lnTo>
                    <a:pt x="3258073" y="16967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EF78571D-5010-4F15-B263-C549921EFD3B}"/>
                </a:ext>
              </a:extLst>
            </p:cNvPr>
            <p:cNvSpPr/>
            <p:nvPr/>
          </p:nvSpPr>
          <p:spPr>
            <a:xfrm>
              <a:off x="8054913" y="2125734"/>
              <a:ext cx="114935" cy="1697355"/>
            </a:xfrm>
            <a:custGeom>
              <a:avLst/>
              <a:gdLst/>
              <a:ahLst/>
              <a:cxnLst/>
              <a:rect l="l" t="t" r="r" b="b"/>
              <a:pathLst>
                <a:path w="114934" h="1697354">
                  <a:moveTo>
                    <a:pt x="114389" y="1696774"/>
                  </a:moveTo>
                  <a:lnTo>
                    <a:pt x="70614" y="1688066"/>
                  </a:lnTo>
                  <a:lnTo>
                    <a:pt x="33503" y="1663270"/>
                  </a:lnTo>
                  <a:lnTo>
                    <a:pt x="8707" y="1626159"/>
                  </a:lnTo>
                  <a:lnTo>
                    <a:pt x="0" y="158238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582385"/>
                  </a:lnTo>
                  <a:lnTo>
                    <a:pt x="43933" y="1626159"/>
                  </a:lnTo>
                  <a:lnTo>
                    <a:pt x="60465" y="1663270"/>
                  </a:lnTo>
                  <a:lnTo>
                    <a:pt x="92284" y="1691876"/>
                  </a:lnTo>
                  <a:lnTo>
                    <a:pt x="106876" y="1696230"/>
                  </a:lnTo>
                  <a:lnTo>
                    <a:pt x="114389" y="1696774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66CD9D02-3E3D-4700-AF2E-B568EB059F40}"/>
                </a:ext>
              </a:extLst>
            </p:cNvPr>
            <p:cNvSpPr/>
            <p:nvPr/>
          </p:nvSpPr>
          <p:spPr>
            <a:xfrm>
              <a:off x="8321821" y="235451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7">
              <a:extLst>
                <a:ext uri="{FF2B5EF4-FFF2-40B4-BE49-F238E27FC236}">
                  <a16:creationId xmlns:a16="http://schemas.microsoft.com/office/drawing/2014/main" id="{0FF426D7-8F59-4B0B-B310-82C03A5B9F4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07613" y="2411707"/>
              <a:ext cx="219246" cy="266908"/>
            </a:xfrm>
            <a:prstGeom prst="rect">
              <a:avLst/>
            </a:prstGeom>
          </p:spPr>
        </p:pic>
      </p:grpSp>
      <p:sp>
        <p:nvSpPr>
          <p:cNvPr id="12" name="object 8">
            <a:extLst>
              <a:ext uri="{FF2B5EF4-FFF2-40B4-BE49-F238E27FC236}">
                <a16:creationId xmlns:a16="http://schemas.microsoft.com/office/drawing/2014/main" id="{89E5875C-7AA4-488C-B799-B64D5F5A5505}"/>
              </a:ext>
            </a:extLst>
          </p:cNvPr>
          <p:cNvSpPr txBox="1"/>
          <p:nvPr/>
        </p:nvSpPr>
        <p:spPr>
          <a:xfrm>
            <a:off x="6234187" y="1806405"/>
            <a:ext cx="2165509" cy="6140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执行策略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911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采用</a:t>
            </a:r>
            <a:r>
              <a:rPr sz="825" b="1" kern="0" dirty="0">
                <a:solidFill>
                  <a:srgbClr val="4A5462"/>
                </a:solidFill>
                <a:latin typeface="微软雅黑"/>
                <a:cs typeface="微软雅黑"/>
              </a:rPr>
              <a:t>自动化+手工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混合模式，核心链路自动化回归，复杂交互手工深度验证。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9">
            <a:extLst>
              <a:ext uri="{FF2B5EF4-FFF2-40B4-BE49-F238E27FC236}">
                <a16:creationId xmlns:a16="http://schemas.microsoft.com/office/drawing/2014/main" id="{2F4844D9-40B1-433A-A898-0BF989012176}"/>
              </a:ext>
            </a:extLst>
          </p:cNvPr>
          <p:cNvGrpSpPr/>
          <p:nvPr/>
        </p:nvGrpSpPr>
        <p:grpSpPr>
          <a:xfrm>
            <a:off x="3338737" y="3038465"/>
            <a:ext cx="2531269" cy="1086803"/>
            <a:chOff x="4451649" y="4051287"/>
            <a:chExt cx="3375025" cy="1449070"/>
          </a:xfrm>
        </p:grpSpPr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10A99417-026C-403B-8F56-6B15AA5F5F64}"/>
                </a:ext>
              </a:extLst>
            </p:cNvPr>
            <p:cNvSpPr/>
            <p:nvPr/>
          </p:nvSpPr>
          <p:spPr>
            <a:xfrm>
              <a:off x="4470715" y="4051287"/>
              <a:ext cx="3355975" cy="1449070"/>
            </a:xfrm>
            <a:custGeom>
              <a:avLst/>
              <a:gdLst/>
              <a:ahLst/>
              <a:cxnLst/>
              <a:rect l="l" t="t" r="r" b="b"/>
              <a:pathLst>
                <a:path w="3355975" h="1449070">
                  <a:moveTo>
                    <a:pt x="3248541" y="1448931"/>
                  </a:moveTo>
                  <a:lnTo>
                    <a:pt x="89065" y="1448931"/>
                  </a:lnTo>
                  <a:lnTo>
                    <a:pt x="82866" y="1448198"/>
                  </a:lnTo>
                  <a:lnTo>
                    <a:pt x="47569" y="1433825"/>
                  </a:lnTo>
                  <a:lnTo>
                    <a:pt x="19542" y="1404338"/>
                  </a:lnTo>
                  <a:lnTo>
                    <a:pt x="3052" y="1364224"/>
                  </a:lnTo>
                  <a:lnTo>
                    <a:pt x="0" y="1342052"/>
                  </a:lnTo>
                  <a:lnTo>
                    <a:pt x="0" y="133454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48541" y="0"/>
                  </a:lnTo>
                  <a:lnTo>
                    <a:pt x="3291743" y="11581"/>
                  </a:lnTo>
                  <a:lnTo>
                    <a:pt x="3327226" y="38814"/>
                  </a:lnTo>
                  <a:lnTo>
                    <a:pt x="3349586" y="77553"/>
                  </a:lnTo>
                  <a:lnTo>
                    <a:pt x="3355419" y="106878"/>
                  </a:lnTo>
                  <a:lnTo>
                    <a:pt x="3355419" y="1342052"/>
                  </a:lnTo>
                  <a:lnTo>
                    <a:pt x="3343837" y="1385255"/>
                  </a:lnTo>
                  <a:lnTo>
                    <a:pt x="3316604" y="1420738"/>
                  </a:lnTo>
                  <a:lnTo>
                    <a:pt x="3277865" y="1443097"/>
                  </a:lnTo>
                  <a:lnTo>
                    <a:pt x="3255979" y="1448198"/>
                  </a:lnTo>
                  <a:lnTo>
                    <a:pt x="3248541" y="14489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4309AC2F-7BB7-4BB7-A426-3CDDFDEB05F0}"/>
                </a:ext>
              </a:extLst>
            </p:cNvPr>
            <p:cNvSpPr/>
            <p:nvPr/>
          </p:nvSpPr>
          <p:spPr>
            <a:xfrm>
              <a:off x="4451649" y="4051287"/>
              <a:ext cx="114935" cy="1449070"/>
            </a:xfrm>
            <a:custGeom>
              <a:avLst/>
              <a:gdLst/>
              <a:ahLst/>
              <a:cxnLst/>
              <a:rect l="l" t="t" r="r" b="b"/>
              <a:pathLst>
                <a:path w="114935" h="1449070">
                  <a:moveTo>
                    <a:pt x="114389" y="1448931"/>
                  </a:moveTo>
                  <a:lnTo>
                    <a:pt x="70614" y="1440222"/>
                  </a:lnTo>
                  <a:lnTo>
                    <a:pt x="33503" y="1415426"/>
                  </a:lnTo>
                  <a:lnTo>
                    <a:pt x="8706" y="1378315"/>
                  </a:lnTo>
                  <a:lnTo>
                    <a:pt x="0" y="1334541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334541"/>
                  </a:lnTo>
                  <a:lnTo>
                    <a:pt x="43933" y="1378315"/>
                  </a:lnTo>
                  <a:lnTo>
                    <a:pt x="60465" y="1415426"/>
                  </a:lnTo>
                  <a:lnTo>
                    <a:pt x="92284" y="1444032"/>
                  </a:lnTo>
                  <a:lnTo>
                    <a:pt x="106876" y="1448386"/>
                  </a:lnTo>
                  <a:lnTo>
                    <a:pt x="114389" y="1448931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855860C5-897C-4C43-B5F3-467F70786D2D}"/>
                </a:ext>
              </a:extLst>
            </p:cNvPr>
            <p:cNvSpPr/>
            <p:nvPr/>
          </p:nvSpPr>
          <p:spPr>
            <a:xfrm>
              <a:off x="4718558" y="428006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712B1B2D-B927-4EF9-8E1A-F2F439048E3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4818" y="4337261"/>
              <a:ext cx="219246" cy="266908"/>
            </a:xfrm>
            <a:prstGeom prst="rect">
              <a:avLst/>
            </a:prstGeom>
          </p:spPr>
        </p:pic>
      </p:grpSp>
      <p:sp>
        <p:nvSpPr>
          <p:cNvPr id="18" name="object 14">
            <a:extLst>
              <a:ext uri="{FF2B5EF4-FFF2-40B4-BE49-F238E27FC236}">
                <a16:creationId xmlns:a16="http://schemas.microsoft.com/office/drawing/2014/main" id="{FB8EC60C-3711-422D-BF6C-5F9E76A649A1}"/>
              </a:ext>
            </a:extLst>
          </p:cNvPr>
          <p:cNvSpPr txBox="1"/>
          <p:nvPr/>
        </p:nvSpPr>
        <p:spPr>
          <a:xfrm>
            <a:off x="3526936" y="3250570"/>
            <a:ext cx="2084546" cy="6140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测试特色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911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引入真实用户参与</a:t>
            </a:r>
            <a:r>
              <a:rPr sz="825" b="1" kern="0" spc="-38" dirty="0">
                <a:solidFill>
                  <a:srgbClr val="4A5462"/>
                </a:solidFill>
                <a:latin typeface="微软雅黑"/>
                <a:cs typeface="微软雅黑"/>
              </a:rPr>
              <a:t>UAT</a:t>
            </a:r>
            <a:r>
              <a:rPr sz="825" b="1" kern="0" dirty="0">
                <a:solidFill>
                  <a:srgbClr val="4A5462"/>
                </a:solidFill>
                <a:latin typeface="微软雅黑"/>
                <a:cs typeface="微软雅黑"/>
              </a:rPr>
              <a:t>验收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，模拟高并发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场景进行性能压测，确保系统稳定性。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5">
            <a:extLst>
              <a:ext uri="{FF2B5EF4-FFF2-40B4-BE49-F238E27FC236}">
                <a16:creationId xmlns:a16="http://schemas.microsoft.com/office/drawing/2014/main" id="{B67F07D7-5EAE-4CA1-B855-A7E6B13EA0DB}"/>
              </a:ext>
            </a:extLst>
          </p:cNvPr>
          <p:cNvGrpSpPr/>
          <p:nvPr/>
        </p:nvGrpSpPr>
        <p:grpSpPr>
          <a:xfrm>
            <a:off x="6041185" y="3038465"/>
            <a:ext cx="2538413" cy="1086803"/>
            <a:chOff x="8054913" y="4051287"/>
            <a:chExt cx="3384550" cy="1449070"/>
          </a:xfrm>
        </p:grpSpPr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A2781D5E-561F-48EE-AA3B-2D5B1341B9EB}"/>
                </a:ext>
              </a:extLst>
            </p:cNvPr>
            <p:cNvSpPr/>
            <p:nvPr/>
          </p:nvSpPr>
          <p:spPr>
            <a:xfrm>
              <a:off x="8073978" y="4051287"/>
              <a:ext cx="3365500" cy="1449070"/>
            </a:xfrm>
            <a:custGeom>
              <a:avLst/>
              <a:gdLst/>
              <a:ahLst/>
              <a:cxnLst/>
              <a:rect l="l" t="t" r="r" b="b"/>
              <a:pathLst>
                <a:path w="3365500" h="1449070">
                  <a:moveTo>
                    <a:pt x="3258073" y="1448931"/>
                  </a:moveTo>
                  <a:lnTo>
                    <a:pt x="89065" y="1448931"/>
                  </a:lnTo>
                  <a:lnTo>
                    <a:pt x="82866" y="1448198"/>
                  </a:lnTo>
                  <a:lnTo>
                    <a:pt x="47569" y="1433825"/>
                  </a:lnTo>
                  <a:lnTo>
                    <a:pt x="19542" y="1404338"/>
                  </a:lnTo>
                  <a:lnTo>
                    <a:pt x="3052" y="1364224"/>
                  </a:lnTo>
                  <a:lnTo>
                    <a:pt x="0" y="1342052"/>
                  </a:lnTo>
                  <a:lnTo>
                    <a:pt x="0" y="133454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58073" y="0"/>
                  </a:lnTo>
                  <a:lnTo>
                    <a:pt x="3301276" y="11581"/>
                  </a:lnTo>
                  <a:lnTo>
                    <a:pt x="3336758" y="38814"/>
                  </a:lnTo>
                  <a:lnTo>
                    <a:pt x="3359118" y="77553"/>
                  </a:lnTo>
                  <a:lnTo>
                    <a:pt x="3364951" y="106878"/>
                  </a:lnTo>
                  <a:lnTo>
                    <a:pt x="3364951" y="1342052"/>
                  </a:lnTo>
                  <a:lnTo>
                    <a:pt x="3353370" y="1385255"/>
                  </a:lnTo>
                  <a:lnTo>
                    <a:pt x="3326136" y="1420738"/>
                  </a:lnTo>
                  <a:lnTo>
                    <a:pt x="3287397" y="1443097"/>
                  </a:lnTo>
                  <a:lnTo>
                    <a:pt x="3265511" y="1448198"/>
                  </a:lnTo>
                  <a:lnTo>
                    <a:pt x="3258073" y="14489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0B2CE5CE-AAF9-4452-8379-921D86B80C5A}"/>
                </a:ext>
              </a:extLst>
            </p:cNvPr>
            <p:cNvSpPr/>
            <p:nvPr/>
          </p:nvSpPr>
          <p:spPr>
            <a:xfrm>
              <a:off x="8054913" y="4051287"/>
              <a:ext cx="114935" cy="1449070"/>
            </a:xfrm>
            <a:custGeom>
              <a:avLst/>
              <a:gdLst/>
              <a:ahLst/>
              <a:cxnLst/>
              <a:rect l="l" t="t" r="r" b="b"/>
              <a:pathLst>
                <a:path w="114934" h="1449070">
                  <a:moveTo>
                    <a:pt x="114389" y="1448931"/>
                  </a:moveTo>
                  <a:lnTo>
                    <a:pt x="70614" y="1440222"/>
                  </a:lnTo>
                  <a:lnTo>
                    <a:pt x="33503" y="1415426"/>
                  </a:lnTo>
                  <a:lnTo>
                    <a:pt x="8707" y="1378315"/>
                  </a:lnTo>
                  <a:lnTo>
                    <a:pt x="0" y="1334541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334541"/>
                  </a:lnTo>
                  <a:lnTo>
                    <a:pt x="43933" y="1378315"/>
                  </a:lnTo>
                  <a:lnTo>
                    <a:pt x="60465" y="1415426"/>
                  </a:lnTo>
                  <a:lnTo>
                    <a:pt x="92284" y="1444032"/>
                  </a:lnTo>
                  <a:lnTo>
                    <a:pt x="106876" y="1448386"/>
                  </a:lnTo>
                  <a:lnTo>
                    <a:pt x="114389" y="1448931"/>
                  </a:lnTo>
                  <a:close/>
                </a:path>
              </a:pathLst>
            </a:custGeom>
            <a:solidFill>
              <a:srgbClr val="0FB98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8">
              <a:extLst>
                <a:ext uri="{FF2B5EF4-FFF2-40B4-BE49-F238E27FC236}">
                  <a16:creationId xmlns:a16="http://schemas.microsoft.com/office/drawing/2014/main" id="{6B636291-056B-4E14-A43C-7F899B5E2DC8}"/>
                </a:ext>
              </a:extLst>
            </p:cNvPr>
            <p:cNvSpPr/>
            <p:nvPr/>
          </p:nvSpPr>
          <p:spPr>
            <a:xfrm>
              <a:off x="8321821" y="428006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CFD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9">
              <a:extLst>
                <a:ext uri="{FF2B5EF4-FFF2-40B4-BE49-F238E27FC236}">
                  <a16:creationId xmlns:a16="http://schemas.microsoft.com/office/drawing/2014/main" id="{F8D6D870-C7A3-411F-B659-CC42882991E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26678" y="4337261"/>
              <a:ext cx="171583" cy="266908"/>
            </a:xfrm>
            <a:prstGeom prst="rect">
              <a:avLst/>
            </a:prstGeom>
          </p:spPr>
        </p:pic>
      </p:grpSp>
      <p:sp>
        <p:nvSpPr>
          <p:cNvPr id="24" name="object 20">
            <a:extLst>
              <a:ext uri="{FF2B5EF4-FFF2-40B4-BE49-F238E27FC236}">
                <a16:creationId xmlns:a16="http://schemas.microsoft.com/office/drawing/2014/main" id="{5CD24A58-0CA8-49F8-8B31-5F7A32A7B620}"/>
              </a:ext>
            </a:extLst>
          </p:cNvPr>
          <p:cNvSpPr txBox="1"/>
          <p:nvPr/>
        </p:nvSpPr>
        <p:spPr>
          <a:xfrm>
            <a:off x="6234187" y="3250570"/>
            <a:ext cx="2172653" cy="6140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交付结果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911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高优先级缺陷（P0/P1）即时修复，实现</a:t>
            </a:r>
            <a:r>
              <a:rPr sz="825" b="1" kern="0" spc="-38" dirty="0">
                <a:solidFill>
                  <a:srgbClr val="4A5462"/>
                </a:solidFill>
                <a:latin typeface="微软雅黑"/>
                <a:cs typeface="微软雅黑"/>
              </a:rPr>
              <a:t>零</a:t>
            </a:r>
            <a:r>
              <a:rPr sz="825" b="1" kern="0" dirty="0">
                <a:solidFill>
                  <a:srgbClr val="4A5462"/>
                </a:solidFill>
                <a:latin typeface="微软雅黑"/>
                <a:cs typeface="微软雅黑"/>
              </a:rPr>
              <a:t>严重缺陷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遗留，顺利通过上线评审。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4097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5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333" y="1336466"/>
            <a:ext cx="5022464" cy="1660727"/>
          </a:xfrm>
        </p:spPr>
        <p:txBody>
          <a:bodyPr/>
          <a:lstStyle/>
          <a:p>
            <a:r>
              <a:rPr lang="zh-CN" altLang="en-US" dirty="0"/>
              <a:t>测试收尾复盘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互联网产品测试</a:t>
            </a:r>
          </a:p>
        </p:txBody>
      </p:sp>
    </p:spTree>
    <p:extLst>
      <p:ext uri="{BB962C8B-B14F-4D97-AF65-F5344CB8AC3E}">
        <p14:creationId xmlns:p14="http://schemas.microsoft.com/office/powerpoint/2010/main" val="4147520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测试报告结构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测试收尾复盘</a:t>
            </a:r>
          </a:p>
        </p:txBody>
      </p:sp>
      <p:grpSp>
        <p:nvGrpSpPr>
          <p:cNvPr id="29" name="object 4">
            <a:extLst>
              <a:ext uri="{FF2B5EF4-FFF2-40B4-BE49-F238E27FC236}">
                <a16:creationId xmlns:a16="http://schemas.microsoft.com/office/drawing/2014/main" id="{A0882F48-463C-44A1-B981-E78FC74D4902}"/>
              </a:ext>
            </a:extLst>
          </p:cNvPr>
          <p:cNvGrpSpPr/>
          <p:nvPr/>
        </p:nvGrpSpPr>
        <p:grpSpPr>
          <a:xfrm>
            <a:off x="571947" y="1600987"/>
            <a:ext cx="400526" cy="400526"/>
            <a:chOff x="762595" y="2097137"/>
            <a:chExt cx="534035" cy="534035"/>
          </a:xfrm>
        </p:grpSpPr>
        <p:sp>
          <p:nvSpPr>
            <p:cNvPr id="30" name="object 5">
              <a:extLst>
                <a:ext uri="{FF2B5EF4-FFF2-40B4-BE49-F238E27FC236}">
                  <a16:creationId xmlns:a16="http://schemas.microsoft.com/office/drawing/2014/main" id="{17B78C25-0D5C-483B-9057-D4343461AC8E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1" name="object 6">
              <a:extLst>
                <a:ext uri="{FF2B5EF4-FFF2-40B4-BE49-F238E27FC236}">
                  <a16:creationId xmlns:a16="http://schemas.microsoft.com/office/drawing/2014/main" id="{9E5E31E6-73D5-481B-B4FB-7C4A09AAD9C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211526"/>
              <a:ext cx="228778" cy="305038"/>
            </a:xfrm>
            <a:prstGeom prst="rect">
              <a:avLst/>
            </a:prstGeom>
          </p:spPr>
        </p:pic>
      </p:grpSp>
      <p:grpSp>
        <p:nvGrpSpPr>
          <p:cNvPr id="32" name="object 7">
            <a:extLst>
              <a:ext uri="{FF2B5EF4-FFF2-40B4-BE49-F238E27FC236}">
                <a16:creationId xmlns:a16="http://schemas.microsoft.com/office/drawing/2014/main" id="{9CC0AE6B-FE96-4A0B-8B7B-44EB7A5FF649}"/>
              </a:ext>
            </a:extLst>
          </p:cNvPr>
          <p:cNvGrpSpPr/>
          <p:nvPr/>
        </p:nvGrpSpPr>
        <p:grpSpPr>
          <a:xfrm>
            <a:off x="571947" y="2258957"/>
            <a:ext cx="400526" cy="400526"/>
            <a:chOff x="762595" y="3050381"/>
            <a:chExt cx="534035" cy="534035"/>
          </a:xfrm>
        </p:grpSpPr>
        <p:sp>
          <p:nvSpPr>
            <p:cNvPr id="33" name="object 8">
              <a:extLst>
                <a:ext uri="{FF2B5EF4-FFF2-40B4-BE49-F238E27FC236}">
                  <a16:creationId xmlns:a16="http://schemas.microsoft.com/office/drawing/2014/main" id="{95E2EDE4-4D59-4481-9D04-9092C3370CAE}"/>
                </a:ext>
              </a:extLst>
            </p:cNvPr>
            <p:cNvSpPr/>
            <p:nvPr/>
          </p:nvSpPr>
          <p:spPr>
            <a:xfrm>
              <a:off x="762595" y="305038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4" name="object 9">
              <a:extLst>
                <a:ext uri="{FF2B5EF4-FFF2-40B4-BE49-F238E27FC236}">
                  <a16:creationId xmlns:a16="http://schemas.microsoft.com/office/drawing/2014/main" id="{2BD3C260-1433-42D0-BF8D-8122F378141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164770"/>
              <a:ext cx="228778" cy="305038"/>
            </a:xfrm>
            <a:prstGeom prst="rect">
              <a:avLst/>
            </a:prstGeom>
          </p:spPr>
        </p:pic>
      </p:grpSp>
      <p:grpSp>
        <p:nvGrpSpPr>
          <p:cNvPr id="35" name="object 10">
            <a:extLst>
              <a:ext uri="{FF2B5EF4-FFF2-40B4-BE49-F238E27FC236}">
                <a16:creationId xmlns:a16="http://schemas.microsoft.com/office/drawing/2014/main" id="{6D657C94-6028-4D56-B2DF-87249DCC4946}"/>
              </a:ext>
            </a:extLst>
          </p:cNvPr>
          <p:cNvGrpSpPr/>
          <p:nvPr/>
        </p:nvGrpSpPr>
        <p:grpSpPr>
          <a:xfrm>
            <a:off x="571947" y="2916927"/>
            <a:ext cx="400526" cy="400526"/>
            <a:chOff x="762595" y="4003625"/>
            <a:chExt cx="534035" cy="534035"/>
          </a:xfrm>
        </p:grpSpPr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6C557682-1A63-40EA-852A-68E0CF6EADFA}"/>
                </a:ext>
              </a:extLst>
            </p:cNvPr>
            <p:cNvSpPr/>
            <p:nvPr/>
          </p:nvSpPr>
          <p:spPr>
            <a:xfrm>
              <a:off x="762595" y="400362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7" name="object 12">
              <a:extLst>
                <a:ext uri="{FF2B5EF4-FFF2-40B4-BE49-F238E27FC236}">
                  <a16:creationId xmlns:a16="http://schemas.microsoft.com/office/drawing/2014/main" id="{69CE3390-FC8D-41A0-8183-063B7A38D0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4118015"/>
              <a:ext cx="228778" cy="305038"/>
            </a:xfrm>
            <a:prstGeom prst="rect">
              <a:avLst/>
            </a:prstGeom>
          </p:spPr>
        </p:pic>
      </p:grpSp>
      <p:grpSp>
        <p:nvGrpSpPr>
          <p:cNvPr id="38" name="object 13">
            <a:extLst>
              <a:ext uri="{FF2B5EF4-FFF2-40B4-BE49-F238E27FC236}">
                <a16:creationId xmlns:a16="http://schemas.microsoft.com/office/drawing/2014/main" id="{4DDE05CE-907E-43E8-A0CE-45DDC8F122C0}"/>
              </a:ext>
            </a:extLst>
          </p:cNvPr>
          <p:cNvGrpSpPr/>
          <p:nvPr/>
        </p:nvGrpSpPr>
        <p:grpSpPr>
          <a:xfrm>
            <a:off x="579036" y="3568796"/>
            <a:ext cx="400526" cy="400526"/>
            <a:chOff x="762595" y="4956869"/>
            <a:chExt cx="534035" cy="534035"/>
          </a:xfrm>
        </p:grpSpPr>
        <p:sp>
          <p:nvSpPr>
            <p:cNvPr id="39" name="object 14">
              <a:extLst>
                <a:ext uri="{FF2B5EF4-FFF2-40B4-BE49-F238E27FC236}">
                  <a16:creationId xmlns:a16="http://schemas.microsoft.com/office/drawing/2014/main" id="{562A03F2-1110-4E55-9E2E-DA04F07C5CBB}"/>
                </a:ext>
              </a:extLst>
            </p:cNvPr>
            <p:cNvSpPr/>
            <p:nvPr/>
          </p:nvSpPr>
          <p:spPr>
            <a:xfrm>
              <a:off x="762595" y="495686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0" name="object 15">
              <a:extLst>
                <a:ext uri="{FF2B5EF4-FFF2-40B4-BE49-F238E27FC236}">
                  <a16:creationId xmlns:a16="http://schemas.microsoft.com/office/drawing/2014/main" id="{A4A20E08-6081-4566-AFFB-34E74CDE85C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3711" y="5071258"/>
              <a:ext cx="171583" cy="305038"/>
            </a:xfrm>
            <a:prstGeom prst="rect">
              <a:avLst/>
            </a:prstGeom>
          </p:spPr>
        </p:pic>
      </p:grpSp>
      <p:sp>
        <p:nvSpPr>
          <p:cNvPr id="41" name="object 16">
            <a:extLst>
              <a:ext uri="{FF2B5EF4-FFF2-40B4-BE49-F238E27FC236}">
                <a16:creationId xmlns:a16="http://schemas.microsoft.com/office/drawing/2014/main" id="{F989D9D2-A452-4060-B342-0C603AF836BA}"/>
              </a:ext>
            </a:extLst>
          </p:cNvPr>
          <p:cNvSpPr txBox="1">
            <a:spLocks/>
          </p:cNvSpPr>
          <p:nvPr/>
        </p:nvSpPr>
        <p:spPr>
          <a:xfrm>
            <a:off x="1086861" y="1631881"/>
            <a:ext cx="3421343" cy="2439931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>
            <a:lvl1pPr marL="0">
              <a:defRPr sz="1125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25" b="1" i="0" u="none" strike="noStrike" kern="0" cap="none" spc="-11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项目概述</a:t>
            </a:r>
          </a:p>
          <a:p>
            <a:pPr marL="9525" marR="3810" lvl="0" indent="0" defTabSz="914400" eaLnBrk="1" fontAlgn="auto" latinLnBrk="0" hangingPunct="1">
              <a:lnSpc>
                <a:spcPct val="114700"/>
              </a:lnSpc>
              <a:spcBef>
                <a:spcPts val="23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25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说明项目背景、版本信息、测试目标与时间范围，明确列出核心负责人与所使用的</a:t>
            </a:r>
            <a:r>
              <a:rPr kumimoji="0" lang="zh-CN" altLang="en-US" sz="825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测试工具清单。</a:t>
            </a: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25" b="1" i="0" u="none" strike="noStrike" kern="0" cap="none" spc="-11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执行情况</a:t>
            </a:r>
          </a:p>
          <a:p>
            <a:pPr marL="9525" marR="3810" lvl="0" indent="0" defTabSz="914400" eaLnBrk="1" fontAlgn="auto" latinLnBrk="0" hangingPunct="1">
              <a:lnSpc>
                <a:spcPct val="114700"/>
              </a:lnSpc>
              <a:spcBef>
                <a:spcPts val="23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25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展示总用例数、通过数、失败数与通过率，重点说明关键业务模块的功能覆盖与执</a:t>
            </a:r>
            <a:r>
              <a:rPr kumimoji="0" lang="zh-CN" altLang="en-US" sz="825" b="0" i="0" u="none" strike="noStrike" kern="0" cap="none" spc="-11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行状态。</a:t>
            </a: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25" b="1" i="0" u="none" strike="noStrike" kern="0" cap="none" spc="-11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缺陷统计</a:t>
            </a:r>
          </a:p>
          <a:p>
            <a:pPr marL="9525" marR="3810" lvl="0" indent="0" defTabSz="914400" eaLnBrk="1" fontAlgn="auto" latinLnBrk="0" hangingPunct="1">
              <a:lnSpc>
                <a:spcPct val="114700"/>
              </a:lnSpc>
              <a:spcBef>
                <a:spcPts val="23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25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按严重等级分类统计缺陷数量，分析高频高危缺陷产生的根本原因，为后续开发优</a:t>
            </a:r>
            <a:r>
              <a:rPr kumimoji="0" lang="zh-CN" altLang="en-US" sz="825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化提供参考。</a:t>
            </a: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25" b="1" i="0" u="none" strike="noStrike" kern="0" cap="none" spc="-11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结论建议</a:t>
            </a:r>
          </a:p>
          <a:p>
            <a:pPr marL="9525" marR="3810" lvl="0" indent="0" defTabSz="914400" eaLnBrk="1" fontAlgn="auto" latinLnBrk="0" hangingPunct="1">
              <a:lnSpc>
                <a:spcPct val="114700"/>
              </a:lnSpc>
              <a:spcBef>
                <a:spcPts val="23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25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给出测试总体结论，明确是否达到上线标准，提出遗留问题处理方案与后续工作重</a:t>
            </a:r>
            <a:r>
              <a:rPr kumimoji="0" lang="zh-CN" altLang="en-US" sz="825" b="0" i="0" u="none" strike="noStrike" kern="0" cap="none" spc="-11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点建议。</a:t>
            </a: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</p:txBody>
      </p:sp>
      <p:grpSp>
        <p:nvGrpSpPr>
          <p:cNvPr id="42" name="object 17">
            <a:extLst>
              <a:ext uri="{FF2B5EF4-FFF2-40B4-BE49-F238E27FC236}">
                <a16:creationId xmlns:a16="http://schemas.microsoft.com/office/drawing/2014/main" id="{7204E77D-4992-45A0-839F-793A95FCE908}"/>
              </a:ext>
            </a:extLst>
          </p:cNvPr>
          <p:cNvGrpSpPr/>
          <p:nvPr/>
        </p:nvGrpSpPr>
        <p:grpSpPr>
          <a:xfrm>
            <a:off x="5583628" y="1272580"/>
            <a:ext cx="2995613" cy="3288983"/>
            <a:chOff x="7444837" y="1696774"/>
            <a:chExt cx="3994150" cy="4385310"/>
          </a:xfrm>
        </p:grpSpPr>
        <p:sp>
          <p:nvSpPr>
            <p:cNvPr id="43" name="object 18">
              <a:extLst>
                <a:ext uri="{FF2B5EF4-FFF2-40B4-BE49-F238E27FC236}">
                  <a16:creationId xmlns:a16="http://schemas.microsoft.com/office/drawing/2014/main" id="{72E0E291-9810-4795-80F9-452FC362CF3E}"/>
                </a:ext>
              </a:extLst>
            </p:cNvPr>
            <p:cNvSpPr/>
            <p:nvPr/>
          </p:nvSpPr>
          <p:spPr>
            <a:xfrm>
              <a:off x="7463901" y="1715839"/>
              <a:ext cx="3956050" cy="4347210"/>
            </a:xfrm>
            <a:custGeom>
              <a:avLst/>
              <a:gdLst/>
              <a:ahLst/>
              <a:cxnLst/>
              <a:rect l="l" t="t" r="r" b="b"/>
              <a:pathLst>
                <a:path w="3956050" h="4347210">
                  <a:moveTo>
                    <a:pt x="3866897" y="4346793"/>
                  </a:moveTo>
                  <a:lnTo>
                    <a:pt x="89065" y="4346793"/>
                  </a:lnTo>
                  <a:lnTo>
                    <a:pt x="82866" y="4346182"/>
                  </a:lnTo>
                  <a:lnTo>
                    <a:pt x="37160" y="4327250"/>
                  </a:lnTo>
                  <a:lnTo>
                    <a:pt x="9651" y="4293730"/>
                  </a:lnTo>
                  <a:lnTo>
                    <a:pt x="0" y="4257727"/>
                  </a:lnTo>
                  <a:lnTo>
                    <a:pt x="0" y="4251469"/>
                  </a:lnTo>
                  <a:lnTo>
                    <a:pt x="0" y="89065"/>
                  </a:lnTo>
                  <a:lnTo>
                    <a:pt x="12587" y="47569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3866897" y="0"/>
                  </a:lnTo>
                  <a:lnTo>
                    <a:pt x="3908394" y="12587"/>
                  </a:lnTo>
                  <a:lnTo>
                    <a:pt x="3943375" y="47569"/>
                  </a:lnTo>
                  <a:lnTo>
                    <a:pt x="3955963" y="89065"/>
                  </a:lnTo>
                  <a:lnTo>
                    <a:pt x="3955963" y="4257727"/>
                  </a:lnTo>
                  <a:lnTo>
                    <a:pt x="3943375" y="4299224"/>
                  </a:lnTo>
                  <a:lnTo>
                    <a:pt x="3908394" y="4334205"/>
                  </a:lnTo>
                  <a:lnTo>
                    <a:pt x="3873096" y="4346182"/>
                  </a:lnTo>
                  <a:lnTo>
                    <a:pt x="3866897" y="43467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object 19">
              <a:extLst>
                <a:ext uri="{FF2B5EF4-FFF2-40B4-BE49-F238E27FC236}">
                  <a16:creationId xmlns:a16="http://schemas.microsoft.com/office/drawing/2014/main" id="{EB145E35-BC6D-42E7-BBB4-09603AE211F5}"/>
                </a:ext>
              </a:extLst>
            </p:cNvPr>
            <p:cNvSpPr/>
            <p:nvPr/>
          </p:nvSpPr>
          <p:spPr>
            <a:xfrm>
              <a:off x="7463901" y="1715839"/>
              <a:ext cx="3956050" cy="4347210"/>
            </a:xfrm>
            <a:custGeom>
              <a:avLst/>
              <a:gdLst/>
              <a:ahLst/>
              <a:cxnLst/>
              <a:rect l="l" t="t" r="r" b="b"/>
              <a:pathLst>
                <a:path w="3956050" h="4347210">
                  <a:moveTo>
                    <a:pt x="0" y="4251469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76727" y="1831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4251469"/>
                  </a:lnTo>
                  <a:lnTo>
                    <a:pt x="3948706" y="4287947"/>
                  </a:lnTo>
                  <a:lnTo>
                    <a:pt x="3946311" y="4293730"/>
                  </a:lnTo>
                  <a:lnTo>
                    <a:pt x="3918802" y="4327250"/>
                  </a:lnTo>
                  <a:lnTo>
                    <a:pt x="3879235" y="4344961"/>
                  </a:lnTo>
                  <a:lnTo>
                    <a:pt x="3860638" y="4346793"/>
                  </a:lnTo>
                  <a:lnTo>
                    <a:pt x="95324" y="4346793"/>
                  </a:lnTo>
                  <a:lnTo>
                    <a:pt x="58845" y="4339536"/>
                  </a:lnTo>
                  <a:lnTo>
                    <a:pt x="53062" y="4337141"/>
                  </a:lnTo>
                  <a:lnTo>
                    <a:pt x="19542" y="4309632"/>
                  </a:lnTo>
                  <a:lnTo>
                    <a:pt x="16065" y="4304428"/>
                  </a:lnTo>
                  <a:lnTo>
                    <a:pt x="12587" y="4299224"/>
                  </a:lnTo>
                  <a:lnTo>
                    <a:pt x="0" y="4257727"/>
                  </a:lnTo>
                  <a:lnTo>
                    <a:pt x="0" y="4251469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5" name="object 20">
              <a:extLst>
                <a:ext uri="{FF2B5EF4-FFF2-40B4-BE49-F238E27FC236}">
                  <a16:creationId xmlns:a16="http://schemas.microsoft.com/office/drawing/2014/main" id="{EDB40CB4-EF2C-4521-A5D7-860C033772C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2966" y="1734904"/>
              <a:ext cx="3917834" cy="4308663"/>
            </a:xfrm>
            <a:prstGeom prst="rect">
              <a:avLst/>
            </a:prstGeom>
          </p:spPr>
        </p:pic>
        <p:sp>
          <p:nvSpPr>
            <p:cNvPr id="46" name="object 21">
              <a:extLst>
                <a:ext uri="{FF2B5EF4-FFF2-40B4-BE49-F238E27FC236}">
                  <a16:creationId xmlns:a16="http://schemas.microsoft.com/office/drawing/2014/main" id="{C22085CB-36B9-4F4C-97B2-E9757807EC1F}"/>
                </a:ext>
              </a:extLst>
            </p:cNvPr>
            <p:cNvSpPr/>
            <p:nvPr/>
          </p:nvSpPr>
          <p:spPr>
            <a:xfrm>
              <a:off x="7482966" y="5624140"/>
              <a:ext cx="3917950" cy="419734"/>
            </a:xfrm>
            <a:custGeom>
              <a:avLst/>
              <a:gdLst/>
              <a:ahLst/>
              <a:cxnLst/>
              <a:rect l="l" t="t" r="r" b="b"/>
              <a:pathLst>
                <a:path w="3917950" h="419735">
                  <a:moveTo>
                    <a:pt x="3841574" y="419427"/>
                  </a:moveTo>
                  <a:lnTo>
                    <a:pt x="76259" y="419427"/>
                  </a:lnTo>
                  <a:lnTo>
                    <a:pt x="68747" y="419064"/>
                  </a:lnTo>
                  <a:lnTo>
                    <a:pt x="27904" y="402146"/>
                  </a:lnTo>
                  <a:lnTo>
                    <a:pt x="3264" y="365271"/>
                  </a:lnTo>
                  <a:lnTo>
                    <a:pt x="0" y="0"/>
                  </a:lnTo>
                  <a:lnTo>
                    <a:pt x="3917834" y="0"/>
                  </a:lnTo>
                  <a:lnTo>
                    <a:pt x="3917833" y="343167"/>
                  </a:lnTo>
                  <a:lnTo>
                    <a:pt x="3904993" y="385542"/>
                  </a:lnTo>
                  <a:lnTo>
                    <a:pt x="3870756" y="413621"/>
                  </a:lnTo>
                  <a:lnTo>
                    <a:pt x="3841574" y="419427"/>
                  </a:lnTo>
                  <a:close/>
                </a:path>
              </a:pathLst>
            </a:custGeom>
            <a:solidFill>
              <a:srgbClr val="000000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7" name="object 22">
            <a:extLst>
              <a:ext uri="{FF2B5EF4-FFF2-40B4-BE49-F238E27FC236}">
                <a16:creationId xmlns:a16="http://schemas.microsoft.com/office/drawing/2014/main" id="{9E91EAAE-8EFC-4E37-B083-FFA64A7B4833}"/>
              </a:ext>
            </a:extLst>
          </p:cNvPr>
          <p:cNvSpPr txBox="1"/>
          <p:nvPr/>
        </p:nvSpPr>
        <p:spPr>
          <a:xfrm>
            <a:off x="6520607" y="4301521"/>
            <a:ext cx="1120140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FFFFFF"/>
                </a:solidFill>
                <a:latin typeface="微软雅黑"/>
                <a:cs typeface="微软雅黑"/>
              </a:rPr>
              <a:t>数据可视化分析报告示例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缺陷生命周期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测试收尾复盘</a:t>
            </a:r>
          </a:p>
        </p:txBody>
      </p:sp>
      <p:grpSp>
        <p:nvGrpSpPr>
          <p:cNvPr id="6" name="object 9">
            <a:extLst>
              <a:ext uri="{FF2B5EF4-FFF2-40B4-BE49-F238E27FC236}">
                <a16:creationId xmlns:a16="http://schemas.microsoft.com/office/drawing/2014/main" id="{D1165B08-0DFB-4861-8E56-D668C32BCAD5}"/>
              </a:ext>
            </a:extLst>
          </p:cNvPr>
          <p:cNvGrpSpPr/>
          <p:nvPr/>
        </p:nvGrpSpPr>
        <p:grpSpPr>
          <a:xfrm>
            <a:off x="686335" y="1279730"/>
            <a:ext cx="2330768" cy="2402205"/>
            <a:chOff x="915114" y="1706307"/>
            <a:chExt cx="3107690" cy="3202940"/>
          </a:xfrm>
        </p:grpSpPr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DA508AB5-928A-498D-807E-F8421D82C325}"/>
                </a:ext>
              </a:extLst>
            </p:cNvPr>
            <p:cNvSpPr/>
            <p:nvPr/>
          </p:nvSpPr>
          <p:spPr>
            <a:xfrm>
              <a:off x="915114" y="1744436"/>
              <a:ext cx="3107690" cy="3164840"/>
            </a:xfrm>
            <a:custGeom>
              <a:avLst/>
              <a:gdLst/>
              <a:ahLst/>
              <a:cxnLst/>
              <a:rect l="l" t="t" r="r" b="b"/>
              <a:pathLst>
                <a:path w="3107690" h="3164840">
                  <a:moveTo>
                    <a:pt x="2955056" y="3164770"/>
                  </a:moveTo>
                  <a:lnTo>
                    <a:pt x="152519" y="3164770"/>
                  </a:lnTo>
                  <a:lnTo>
                    <a:pt x="145026" y="3164587"/>
                  </a:lnTo>
                  <a:lnTo>
                    <a:pt x="101145" y="3155858"/>
                  </a:lnTo>
                  <a:lnTo>
                    <a:pt x="61655" y="3134751"/>
                  </a:lnTo>
                  <a:lnTo>
                    <a:pt x="30019" y="3103114"/>
                  </a:lnTo>
                  <a:lnTo>
                    <a:pt x="8911" y="3063625"/>
                  </a:lnTo>
                  <a:lnTo>
                    <a:pt x="183" y="3019744"/>
                  </a:lnTo>
                  <a:lnTo>
                    <a:pt x="0" y="3012251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955056" y="0"/>
                  </a:lnTo>
                  <a:lnTo>
                    <a:pt x="2999330" y="4924"/>
                  </a:lnTo>
                  <a:lnTo>
                    <a:pt x="3039791" y="19278"/>
                  </a:lnTo>
                  <a:lnTo>
                    <a:pt x="3072956" y="41820"/>
                  </a:lnTo>
                  <a:lnTo>
                    <a:pt x="3099798" y="77553"/>
                  </a:lnTo>
                  <a:lnTo>
                    <a:pt x="3107576" y="3012251"/>
                  </a:lnTo>
                  <a:lnTo>
                    <a:pt x="3107392" y="3019744"/>
                  </a:lnTo>
                  <a:lnTo>
                    <a:pt x="3098664" y="3063625"/>
                  </a:lnTo>
                  <a:lnTo>
                    <a:pt x="3077556" y="3103114"/>
                  </a:lnTo>
                  <a:lnTo>
                    <a:pt x="3045919" y="3134751"/>
                  </a:lnTo>
                  <a:lnTo>
                    <a:pt x="3006430" y="3155858"/>
                  </a:lnTo>
                  <a:lnTo>
                    <a:pt x="2962549" y="3164587"/>
                  </a:lnTo>
                  <a:lnTo>
                    <a:pt x="2955056" y="31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FBCC172F-3E87-45DD-B321-7451B5A9574B}"/>
                </a:ext>
              </a:extLst>
            </p:cNvPr>
            <p:cNvSpPr/>
            <p:nvPr/>
          </p:nvSpPr>
          <p:spPr>
            <a:xfrm>
              <a:off x="915114" y="1706307"/>
              <a:ext cx="3107690" cy="153035"/>
            </a:xfrm>
            <a:custGeom>
              <a:avLst/>
              <a:gdLst/>
              <a:ahLst/>
              <a:cxnLst/>
              <a:rect l="l" t="t" r="r" b="b"/>
              <a:pathLst>
                <a:path w="3107690" h="153035">
                  <a:moveTo>
                    <a:pt x="0" y="152519"/>
                  </a:moveTo>
                  <a:lnTo>
                    <a:pt x="6530" y="108310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2955057" y="0"/>
                  </a:lnTo>
                  <a:lnTo>
                    <a:pt x="2970081" y="725"/>
                  </a:lnTo>
                  <a:lnTo>
                    <a:pt x="3013423" y="11609"/>
                  </a:lnTo>
                  <a:lnTo>
                    <a:pt x="3051767" y="34560"/>
                  </a:lnTo>
                  <a:lnTo>
                    <a:pt x="3081895" y="67767"/>
                  </a:lnTo>
                  <a:lnTo>
                    <a:pt x="3086978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4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107690" h="153035">
                  <a:moveTo>
                    <a:pt x="3107576" y="152519"/>
                  </a:moveTo>
                  <a:lnTo>
                    <a:pt x="3089546" y="116534"/>
                  </a:lnTo>
                  <a:lnTo>
                    <a:pt x="3051767" y="93539"/>
                  </a:lnTo>
                  <a:lnTo>
                    <a:pt x="3013423" y="82064"/>
                  </a:lnTo>
                  <a:lnTo>
                    <a:pt x="2970081" y="76622"/>
                  </a:lnTo>
                  <a:lnTo>
                    <a:pt x="2955057" y="76259"/>
                  </a:lnTo>
                  <a:lnTo>
                    <a:pt x="3086978" y="76259"/>
                  </a:lnTo>
                  <a:lnTo>
                    <a:pt x="3104673" y="122758"/>
                  </a:lnTo>
                  <a:lnTo>
                    <a:pt x="3106850" y="137494"/>
                  </a:lnTo>
                  <a:lnTo>
                    <a:pt x="3107576" y="152519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D8B1A08B-E5A6-42EC-B0B9-D43C52EC94B6}"/>
                </a:ext>
              </a:extLst>
            </p:cNvPr>
            <p:cNvSpPr/>
            <p:nvPr/>
          </p:nvSpPr>
          <p:spPr>
            <a:xfrm>
              <a:off x="2087604" y="2087604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4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3">
              <a:extLst>
                <a:ext uri="{FF2B5EF4-FFF2-40B4-BE49-F238E27FC236}">
                  <a16:creationId xmlns:a16="http://schemas.microsoft.com/office/drawing/2014/main" id="{93E15674-1F7E-411F-BC68-CD73C50C0DF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97318" y="2278253"/>
              <a:ext cx="343167" cy="381297"/>
            </a:xfrm>
            <a:prstGeom prst="rect">
              <a:avLst/>
            </a:prstGeom>
          </p:spPr>
        </p:pic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3434F764-F668-4F14-8EDE-1B661EBF4A7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4436" y="3574665"/>
              <a:ext cx="152519" cy="152519"/>
            </a:xfrm>
            <a:prstGeom prst="rect">
              <a:avLst/>
            </a:prstGeom>
          </p:spPr>
        </p:pic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id="{7077BC17-1DF4-41B6-BF16-9BC146BE6C4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8177" y="3917833"/>
              <a:ext cx="152519" cy="152519"/>
            </a:xfrm>
            <a:prstGeom prst="rect">
              <a:avLst/>
            </a:prstGeom>
          </p:spPr>
        </p:pic>
      </p:grpSp>
      <p:sp>
        <p:nvSpPr>
          <p:cNvPr id="17" name="object 16">
            <a:extLst>
              <a:ext uri="{FF2B5EF4-FFF2-40B4-BE49-F238E27FC236}">
                <a16:creationId xmlns:a16="http://schemas.microsoft.com/office/drawing/2014/main" id="{0EAC5609-745E-41B5-8554-6CFF4953BD36}"/>
              </a:ext>
            </a:extLst>
          </p:cNvPr>
          <p:cNvSpPr txBox="1"/>
          <p:nvPr/>
        </p:nvSpPr>
        <p:spPr>
          <a:xfrm>
            <a:off x="1414532" y="2299708"/>
            <a:ext cx="1048703" cy="6743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发现与登记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indent="57150" defTabSz="685800">
              <a:lnSpc>
                <a:spcPct val="187600"/>
              </a:lnSpc>
              <a:spcBef>
                <a:spcPts val="191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录入缺陷详细信息复现路径与截图附件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7">
            <a:extLst>
              <a:ext uri="{FF2B5EF4-FFF2-40B4-BE49-F238E27FC236}">
                <a16:creationId xmlns:a16="http://schemas.microsoft.com/office/drawing/2014/main" id="{1149CD6A-6C0B-478E-9602-BD74279993F1}"/>
              </a:ext>
            </a:extLst>
          </p:cNvPr>
          <p:cNvSpPr/>
          <p:nvPr/>
        </p:nvSpPr>
        <p:spPr>
          <a:xfrm>
            <a:off x="1272581" y="3252946"/>
            <a:ext cx="1158240" cy="200501"/>
          </a:xfrm>
          <a:custGeom>
            <a:avLst/>
            <a:gdLst/>
            <a:ahLst/>
            <a:cxnLst/>
            <a:rect l="l" t="t" r="r" b="b"/>
            <a:pathLst>
              <a:path w="1544320" h="267335">
                <a:moveTo>
                  <a:pt x="1410801" y="266908"/>
                </a:moveTo>
                <a:lnTo>
                  <a:pt x="133454" y="266908"/>
                </a:lnTo>
                <a:lnTo>
                  <a:pt x="126897" y="266747"/>
                </a:lnTo>
                <a:lnTo>
                  <a:pt x="88501" y="259110"/>
                </a:lnTo>
                <a:lnTo>
                  <a:pt x="53948" y="240640"/>
                </a:lnTo>
                <a:lnTo>
                  <a:pt x="26266" y="212959"/>
                </a:lnTo>
                <a:lnTo>
                  <a:pt x="7797" y="178405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1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1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1410801" y="0"/>
                </a:lnTo>
                <a:lnTo>
                  <a:pt x="1449541" y="5745"/>
                </a:lnTo>
                <a:lnTo>
                  <a:pt x="1484944" y="22490"/>
                </a:lnTo>
                <a:lnTo>
                  <a:pt x="1513963" y="48790"/>
                </a:lnTo>
                <a:lnTo>
                  <a:pt x="1534096" y="82383"/>
                </a:lnTo>
                <a:lnTo>
                  <a:pt x="1543614" y="120373"/>
                </a:lnTo>
                <a:lnTo>
                  <a:pt x="1544255" y="133454"/>
                </a:lnTo>
                <a:lnTo>
                  <a:pt x="1544095" y="140010"/>
                </a:lnTo>
                <a:lnTo>
                  <a:pt x="1536457" y="178405"/>
                </a:lnTo>
                <a:lnTo>
                  <a:pt x="1517988" y="212958"/>
                </a:lnTo>
                <a:lnTo>
                  <a:pt x="1490306" y="240640"/>
                </a:lnTo>
                <a:lnTo>
                  <a:pt x="1455753" y="259110"/>
                </a:lnTo>
                <a:lnTo>
                  <a:pt x="1417357" y="266747"/>
                </a:lnTo>
                <a:lnTo>
                  <a:pt x="1410801" y="266908"/>
                </a:lnTo>
                <a:close/>
              </a:path>
            </a:pathLst>
          </a:custGeom>
          <a:solidFill>
            <a:srgbClr val="FEF1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D498B831-B739-4771-88AC-1186AFC8CE5B}"/>
              </a:ext>
            </a:extLst>
          </p:cNvPr>
          <p:cNvSpPr txBox="1"/>
          <p:nvPr/>
        </p:nvSpPr>
        <p:spPr>
          <a:xfrm>
            <a:off x="1379009" y="3279167"/>
            <a:ext cx="94821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DB2525"/>
                </a:solidFill>
                <a:latin typeface="微软雅黑"/>
                <a:cs typeface="微软雅黑"/>
              </a:rPr>
              <a:t>Status:</a:t>
            </a:r>
            <a:r>
              <a:rPr sz="713" kern="0" spc="-11" dirty="0">
                <a:solidFill>
                  <a:srgbClr val="DB2525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DB2525"/>
                </a:solidFill>
                <a:latin typeface="微软雅黑"/>
                <a:cs typeface="微软雅黑"/>
              </a:rPr>
              <a:t>New</a:t>
            </a:r>
            <a:r>
              <a:rPr sz="713" kern="0" spc="-11" dirty="0">
                <a:solidFill>
                  <a:srgbClr val="DB2525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DB2525"/>
                </a:solidFill>
                <a:latin typeface="微软雅黑"/>
                <a:cs typeface="微软雅黑"/>
              </a:rPr>
              <a:t>/</a:t>
            </a:r>
            <a:r>
              <a:rPr sz="713" kern="0" spc="-8" dirty="0">
                <a:solidFill>
                  <a:srgbClr val="DB2525"/>
                </a:solidFill>
                <a:latin typeface="微软雅黑"/>
                <a:cs typeface="微软雅黑"/>
              </a:rPr>
              <a:t> </a:t>
            </a:r>
            <a:r>
              <a:rPr sz="713" kern="0" spc="-15" dirty="0">
                <a:solidFill>
                  <a:srgbClr val="DB2525"/>
                </a:solidFill>
                <a:latin typeface="微软雅黑"/>
                <a:cs typeface="微软雅黑"/>
              </a:rPr>
              <a:t>Open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0" name="object 19">
            <a:extLst>
              <a:ext uri="{FF2B5EF4-FFF2-40B4-BE49-F238E27FC236}">
                <a16:creationId xmlns:a16="http://schemas.microsoft.com/office/drawing/2014/main" id="{A6A5545A-03F8-431F-BDBD-F19E7EB2147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31407" y="2337831"/>
            <a:ext cx="164435" cy="285973"/>
          </a:xfrm>
          <a:prstGeom prst="rect">
            <a:avLst/>
          </a:prstGeom>
        </p:spPr>
      </p:pic>
      <p:grpSp>
        <p:nvGrpSpPr>
          <p:cNvPr id="21" name="object 20">
            <a:extLst>
              <a:ext uri="{FF2B5EF4-FFF2-40B4-BE49-F238E27FC236}">
                <a16:creationId xmlns:a16="http://schemas.microsoft.com/office/drawing/2014/main" id="{A3FA5801-4B88-4A30-86DB-C9FAF8DE5B13}"/>
              </a:ext>
            </a:extLst>
          </p:cNvPr>
          <p:cNvGrpSpPr/>
          <p:nvPr/>
        </p:nvGrpSpPr>
        <p:grpSpPr>
          <a:xfrm>
            <a:off x="3410230" y="1279730"/>
            <a:ext cx="2330768" cy="2402205"/>
            <a:chOff x="4546974" y="1706307"/>
            <a:chExt cx="3107690" cy="3202940"/>
          </a:xfrm>
        </p:grpSpPr>
        <p:sp>
          <p:nvSpPr>
            <p:cNvPr id="22" name="object 21">
              <a:extLst>
                <a:ext uri="{FF2B5EF4-FFF2-40B4-BE49-F238E27FC236}">
                  <a16:creationId xmlns:a16="http://schemas.microsoft.com/office/drawing/2014/main" id="{0B4FBB2C-0A8F-49A1-AA08-2981F8D38BAB}"/>
                </a:ext>
              </a:extLst>
            </p:cNvPr>
            <p:cNvSpPr/>
            <p:nvPr/>
          </p:nvSpPr>
          <p:spPr>
            <a:xfrm>
              <a:off x="4546974" y="1744436"/>
              <a:ext cx="3107690" cy="3164840"/>
            </a:xfrm>
            <a:custGeom>
              <a:avLst/>
              <a:gdLst/>
              <a:ahLst/>
              <a:cxnLst/>
              <a:rect l="l" t="t" r="r" b="b"/>
              <a:pathLst>
                <a:path w="3107690" h="3164840">
                  <a:moveTo>
                    <a:pt x="2955056" y="3164770"/>
                  </a:moveTo>
                  <a:lnTo>
                    <a:pt x="152519" y="3164770"/>
                  </a:lnTo>
                  <a:lnTo>
                    <a:pt x="145026" y="3164587"/>
                  </a:lnTo>
                  <a:lnTo>
                    <a:pt x="101145" y="3155858"/>
                  </a:lnTo>
                  <a:lnTo>
                    <a:pt x="61655" y="3134751"/>
                  </a:lnTo>
                  <a:lnTo>
                    <a:pt x="30019" y="3103114"/>
                  </a:lnTo>
                  <a:lnTo>
                    <a:pt x="8911" y="3063625"/>
                  </a:lnTo>
                  <a:lnTo>
                    <a:pt x="183" y="3019744"/>
                  </a:lnTo>
                  <a:lnTo>
                    <a:pt x="0" y="3012251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955056" y="0"/>
                  </a:lnTo>
                  <a:lnTo>
                    <a:pt x="2999330" y="4924"/>
                  </a:lnTo>
                  <a:lnTo>
                    <a:pt x="3039791" y="19278"/>
                  </a:lnTo>
                  <a:lnTo>
                    <a:pt x="3072956" y="41820"/>
                  </a:lnTo>
                  <a:lnTo>
                    <a:pt x="3099798" y="77553"/>
                  </a:lnTo>
                  <a:lnTo>
                    <a:pt x="3107576" y="3012251"/>
                  </a:lnTo>
                  <a:lnTo>
                    <a:pt x="3107392" y="3019744"/>
                  </a:lnTo>
                  <a:lnTo>
                    <a:pt x="3098664" y="3063625"/>
                  </a:lnTo>
                  <a:lnTo>
                    <a:pt x="3077556" y="3103114"/>
                  </a:lnTo>
                  <a:lnTo>
                    <a:pt x="3045919" y="3134751"/>
                  </a:lnTo>
                  <a:lnTo>
                    <a:pt x="3006430" y="3155858"/>
                  </a:lnTo>
                  <a:lnTo>
                    <a:pt x="2962549" y="3164587"/>
                  </a:lnTo>
                  <a:lnTo>
                    <a:pt x="2955056" y="31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2">
              <a:extLst>
                <a:ext uri="{FF2B5EF4-FFF2-40B4-BE49-F238E27FC236}">
                  <a16:creationId xmlns:a16="http://schemas.microsoft.com/office/drawing/2014/main" id="{65CE88DB-EA61-4EA1-A142-EC9065549B91}"/>
                </a:ext>
              </a:extLst>
            </p:cNvPr>
            <p:cNvSpPr/>
            <p:nvPr/>
          </p:nvSpPr>
          <p:spPr>
            <a:xfrm>
              <a:off x="4546974" y="1706307"/>
              <a:ext cx="3107690" cy="153035"/>
            </a:xfrm>
            <a:custGeom>
              <a:avLst/>
              <a:gdLst/>
              <a:ahLst/>
              <a:cxnLst/>
              <a:rect l="l" t="t" r="r" b="b"/>
              <a:pathLst>
                <a:path w="3107690" h="153035">
                  <a:moveTo>
                    <a:pt x="0" y="152519"/>
                  </a:moveTo>
                  <a:lnTo>
                    <a:pt x="6529" y="108310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2955057" y="0"/>
                  </a:lnTo>
                  <a:lnTo>
                    <a:pt x="2970081" y="725"/>
                  </a:lnTo>
                  <a:lnTo>
                    <a:pt x="3013423" y="11609"/>
                  </a:lnTo>
                  <a:lnTo>
                    <a:pt x="3051766" y="34560"/>
                  </a:lnTo>
                  <a:lnTo>
                    <a:pt x="3081894" y="67767"/>
                  </a:lnTo>
                  <a:lnTo>
                    <a:pt x="3086977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9" y="116534"/>
                  </a:lnTo>
                  <a:lnTo>
                    <a:pt x="2974" y="137494"/>
                  </a:lnTo>
                  <a:lnTo>
                    <a:pt x="2901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107690" h="153035">
                  <a:moveTo>
                    <a:pt x="3107576" y="152519"/>
                  </a:moveTo>
                  <a:lnTo>
                    <a:pt x="3089545" y="116534"/>
                  </a:lnTo>
                  <a:lnTo>
                    <a:pt x="3051766" y="93539"/>
                  </a:lnTo>
                  <a:lnTo>
                    <a:pt x="3013423" y="82064"/>
                  </a:lnTo>
                  <a:lnTo>
                    <a:pt x="2970081" y="76622"/>
                  </a:lnTo>
                  <a:lnTo>
                    <a:pt x="2955057" y="76259"/>
                  </a:lnTo>
                  <a:lnTo>
                    <a:pt x="3086977" y="76259"/>
                  </a:lnTo>
                  <a:lnTo>
                    <a:pt x="3104673" y="122758"/>
                  </a:lnTo>
                  <a:lnTo>
                    <a:pt x="3106850" y="137494"/>
                  </a:lnTo>
                  <a:lnTo>
                    <a:pt x="3107576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3">
              <a:extLst>
                <a:ext uri="{FF2B5EF4-FFF2-40B4-BE49-F238E27FC236}">
                  <a16:creationId xmlns:a16="http://schemas.microsoft.com/office/drawing/2014/main" id="{1DCEA43A-6424-49E1-8436-56ECBC13CEB9}"/>
                </a:ext>
              </a:extLst>
            </p:cNvPr>
            <p:cNvSpPr/>
            <p:nvPr/>
          </p:nvSpPr>
          <p:spPr>
            <a:xfrm>
              <a:off x="5719465" y="2087604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4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4">
              <a:extLst>
                <a:ext uri="{FF2B5EF4-FFF2-40B4-BE49-F238E27FC236}">
                  <a16:creationId xmlns:a16="http://schemas.microsoft.com/office/drawing/2014/main" id="{CA7EA1EC-6FBC-4DBB-9ED3-C5F675A61A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29178" y="2278253"/>
              <a:ext cx="343167" cy="381297"/>
            </a:xfrm>
            <a:prstGeom prst="rect">
              <a:avLst/>
            </a:prstGeom>
          </p:spPr>
        </p:pic>
        <p:pic>
          <p:nvPicPr>
            <p:cNvPr id="26" name="object 25">
              <a:extLst>
                <a:ext uri="{FF2B5EF4-FFF2-40B4-BE49-F238E27FC236}">
                  <a16:creationId xmlns:a16="http://schemas.microsoft.com/office/drawing/2014/main" id="{386FD2E9-3617-403E-8873-BD40282EDA8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57232" y="3574665"/>
              <a:ext cx="190648" cy="152519"/>
            </a:xfrm>
            <a:prstGeom prst="rect">
              <a:avLst/>
            </a:prstGeom>
          </p:spPr>
        </p:pic>
        <p:pic>
          <p:nvPicPr>
            <p:cNvPr id="27" name="object 26">
              <a:extLst>
                <a:ext uri="{FF2B5EF4-FFF2-40B4-BE49-F238E27FC236}">
                  <a16:creationId xmlns:a16="http://schemas.microsoft.com/office/drawing/2014/main" id="{9844E662-F288-4B3D-B08C-3134E76FB0D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85829" y="3917833"/>
              <a:ext cx="133454" cy="152519"/>
            </a:xfrm>
            <a:prstGeom prst="rect">
              <a:avLst/>
            </a:prstGeom>
          </p:spPr>
        </p:pic>
      </p:grpSp>
      <p:sp>
        <p:nvSpPr>
          <p:cNvPr id="28" name="object 27">
            <a:extLst>
              <a:ext uri="{FF2B5EF4-FFF2-40B4-BE49-F238E27FC236}">
                <a16:creationId xmlns:a16="http://schemas.microsoft.com/office/drawing/2014/main" id="{BA03287B-A6DD-4E8F-BB1D-29EE21DA0CD4}"/>
              </a:ext>
            </a:extLst>
          </p:cNvPr>
          <p:cNvSpPr txBox="1"/>
          <p:nvPr/>
        </p:nvSpPr>
        <p:spPr>
          <a:xfrm>
            <a:off x="4137087" y="2299708"/>
            <a:ext cx="1005840" cy="6743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修复与验证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59531" marR="3810" indent="21431" defTabSz="685800">
              <a:lnSpc>
                <a:spcPct val="187600"/>
              </a:lnSpc>
              <a:spcBef>
                <a:spcPts val="191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开发人员定位修复测试回归验证效果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8">
            <a:extLst>
              <a:ext uri="{FF2B5EF4-FFF2-40B4-BE49-F238E27FC236}">
                <a16:creationId xmlns:a16="http://schemas.microsoft.com/office/drawing/2014/main" id="{7E27E676-FA51-4D17-A4C7-5A3684149E35}"/>
              </a:ext>
            </a:extLst>
          </p:cNvPr>
          <p:cNvSpPr/>
          <p:nvPr/>
        </p:nvSpPr>
        <p:spPr>
          <a:xfrm>
            <a:off x="3932133" y="3252946"/>
            <a:ext cx="1287304" cy="200501"/>
          </a:xfrm>
          <a:custGeom>
            <a:avLst/>
            <a:gdLst/>
            <a:ahLst/>
            <a:cxnLst/>
            <a:rect l="l" t="t" r="r" b="b"/>
            <a:pathLst>
              <a:path w="1716404" h="267335">
                <a:moveTo>
                  <a:pt x="1582385" y="266908"/>
                </a:moveTo>
                <a:lnTo>
                  <a:pt x="133454" y="266908"/>
                </a:lnTo>
                <a:lnTo>
                  <a:pt x="126897" y="266747"/>
                </a:lnTo>
                <a:lnTo>
                  <a:pt x="88501" y="259110"/>
                </a:lnTo>
                <a:lnTo>
                  <a:pt x="53948" y="240640"/>
                </a:lnTo>
                <a:lnTo>
                  <a:pt x="26266" y="212959"/>
                </a:lnTo>
                <a:lnTo>
                  <a:pt x="7797" y="178405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1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1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1582385" y="0"/>
                </a:lnTo>
                <a:lnTo>
                  <a:pt x="1621125" y="5745"/>
                </a:lnTo>
                <a:lnTo>
                  <a:pt x="1656528" y="22490"/>
                </a:lnTo>
                <a:lnTo>
                  <a:pt x="1685547" y="48790"/>
                </a:lnTo>
                <a:lnTo>
                  <a:pt x="1705680" y="82383"/>
                </a:lnTo>
                <a:lnTo>
                  <a:pt x="1715198" y="120373"/>
                </a:lnTo>
                <a:lnTo>
                  <a:pt x="1715839" y="133454"/>
                </a:lnTo>
                <a:lnTo>
                  <a:pt x="1715679" y="140010"/>
                </a:lnTo>
                <a:lnTo>
                  <a:pt x="1708041" y="178405"/>
                </a:lnTo>
                <a:lnTo>
                  <a:pt x="1689572" y="212958"/>
                </a:lnTo>
                <a:lnTo>
                  <a:pt x="1661890" y="240640"/>
                </a:lnTo>
                <a:lnTo>
                  <a:pt x="1627337" y="259110"/>
                </a:lnTo>
                <a:lnTo>
                  <a:pt x="1588941" y="266747"/>
                </a:lnTo>
                <a:lnTo>
                  <a:pt x="1582385" y="266908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CA449266-9844-4882-A45C-AFE98A88D07D}"/>
              </a:ext>
            </a:extLst>
          </p:cNvPr>
          <p:cNvSpPr txBox="1"/>
          <p:nvPr/>
        </p:nvSpPr>
        <p:spPr>
          <a:xfrm>
            <a:off x="4034539" y="3279167"/>
            <a:ext cx="108251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2562EB"/>
                </a:solidFill>
                <a:latin typeface="微软雅黑"/>
                <a:cs typeface="微软雅黑"/>
              </a:rPr>
              <a:t>Status:</a:t>
            </a:r>
            <a:r>
              <a:rPr sz="713" kern="0" spc="-19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2562EB"/>
                </a:solidFill>
                <a:latin typeface="微软雅黑"/>
                <a:cs typeface="微软雅黑"/>
              </a:rPr>
              <a:t>Fixed</a:t>
            </a:r>
            <a:r>
              <a:rPr sz="713" kern="0" spc="-19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2562EB"/>
                </a:solidFill>
                <a:latin typeface="微软雅黑"/>
                <a:cs typeface="微软雅黑"/>
              </a:rPr>
              <a:t>/</a:t>
            </a:r>
            <a:r>
              <a:rPr sz="713" kern="0" spc="-19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2562EB"/>
                </a:solidFill>
                <a:latin typeface="微软雅黑"/>
                <a:cs typeface="微软雅黑"/>
              </a:rPr>
              <a:t>Verified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1" name="object 30">
            <a:extLst>
              <a:ext uri="{FF2B5EF4-FFF2-40B4-BE49-F238E27FC236}">
                <a16:creationId xmlns:a16="http://schemas.microsoft.com/office/drawing/2014/main" id="{937F6D92-A68C-4A6C-A32D-8CE9B811D6D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55302" y="2337831"/>
            <a:ext cx="164435" cy="285973"/>
          </a:xfrm>
          <a:prstGeom prst="rect">
            <a:avLst/>
          </a:prstGeom>
        </p:spPr>
      </p:pic>
      <p:grpSp>
        <p:nvGrpSpPr>
          <p:cNvPr id="32" name="object 31">
            <a:extLst>
              <a:ext uri="{FF2B5EF4-FFF2-40B4-BE49-F238E27FC236}">
                <a16:creationId xmlns:a16="http://schemas.microsoft.com/office/drawing/2014/main" id="{1A9957FB-3663-43AA-A5B0-E4D44D909A0C}"/>
              </a:ext>
            </a:extLst>
          </p:cNvPr>
          <p:cNvGrpSpPr/>
          <p:nvPr/>
        </p:nvGrpSpPr>
        <p:grpSpPr>
          <a:xfrm>
            <a:off x="6134125" y="1279730"/>
            <a:ext cx="2330768" cy="2402205"/>
            <a:chOff x="8178834" y="1706307"/>
            <a:chExt cx="3107690" cy="3202940"/>
          </a:xfrm>
        </p:grpSpPr>
        <p:sp>
          <p:nvSpPr>
            <p:cNvPr id="33" name="object 32">
              <a:extLst>
                <a:ext uri="{FF2B5EF4-FFF2-40B4-BE49-F238E27FC236}">
                  <a16:creationId xmlns:a16="http://schemas.microsoft.com/office/drawing/2014/main" id="{CFCB5ADB-01C0-4CAB-855E-18F1A7279558}"/>
                </a:ext>
              </a:extLst>
            </p:cNvPr>
            <p:cNvSpPr/>
            <p:nvPr/>
          </p:nvSpPr>
          <p:spPr>
            <a:xfrm>
              <a:off x="8178834" y="1744436"/>
              <a:ext cx="3107690" cy="3164840"/>
            </a:xfrm>
            <a:custGeom>
              <a:avLst/>
              <a:gdLst/>
              <a:ahLst/>
              <a:cxnLst/>
              <a:rect l="l" t="t" r="r" b="b"/>
              <a:pathLst>
                <a:path w="3107690" h="3164840">
                  <a:moveTo>
                    <a:pt x="2955056" y="3164770"/>
                  </a:moveTo>
                  <a:lnTo>
                    <a:pt x="152519" y="3164770"/>
                  </a:lnTo>
                  <a:lnTo>
                    <a:pt x="145026" y="3164587"/>
                  </a:lnTo>
                  <a:lnTo>
                    <a:pt x="101145" y="3155858"/>
                  </a:lnTo>
                  <a:lnTo>
                    <a:pt x="61655" y="3134751"/>
                  </a:lnTo>
                  <a:lnTo>
                    <a:pt x="30019" y="3103114"/>
                  </a:lnTo>
                  <a:lnTo>
                    <a:pt x="8911" y="3063625"/>
                  </a:lnTo>
                  <a:lnTo>
                    <a:pt x="183" y="3019744"/>
                  </a:lnTo>
                  <a:lnTo>
                    <a:pt x="0" y="3012251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955056" y="0"/>
                  </a:lnTo>
                  <a:lnTo>
                    <a:pt x="2999330" y="4924"/>
                  </a:lnTo>
                  <a:lnTo>
                    <a:pt x="3039791" y="19278"/>
                  </a:lnTo>
                  <a:lnTo>
                    <a:pt x="3072956" y="41820"/>
                  </a:lnTo>
                  <a:lnTo>
                    <a:pt x="3099798" y="77553"/>
                  </a:lnTo>
                  <a:lnTo>
                    <a:pt x="3107576" y="3012251"/>
                  </a:lnTo>
                  <a:lnTo>
                    <a:pt x="3107392" y="3019744"/>
                  </a:lnTo>
                  <a:lnTo>
                    <a:pt x="3098664" y="3063625"/>
                  </a:lnTo>
                  <a:lnTo>
                    <a:pt x="3077556" y="3103114"/>
                  </a:lnTo>
                  <a:lnTo>
                    <a:pt x="3045919" y="3134751"/>
                  </a:lnTo>
                  <a:lnTo>
                    <a:pt x="3006430" y="3155858"/>
                  </a:lnTo>
                  <a:lnTo>
                    <a:pt x="2962549" y="3164587"/>
                  </a:lnTo>
                  <a:lnTo>
                    <a:pt x="2955056" y="31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3">
              <a:extLst>
                <a:ext uri="{FF2B5EF4-FFF2-40B4-BE49-F238E27FC236}">
                  <a16:creationId xmlns:a16="http://schemas.microsoft.com/office/drawing/2014/main" id="{FEE03F0E-900F-4843-AAD8-6A13A072298F}"/>
                </a:ext>
              </a:extLst>
            </p:cNvPr>
            <p:cNvSpPr/>
            <p:nvPr/>
          </p:nvSpPr>
          <p:spPr>
            <a:xfrm>
              <a:off x="8178835" y="1706307"/>
              <a:ext cx="3107690" cy="153035"/>
            </a:xfrm>
            <a:custGeom>
              <a:avLst/>
              <a:gdLst/>
              <a:ahLst/>
              <a:cxnLst/>
              <a:rect l="l" t="t" r="r" b="b"/>
              <a:pathLst>
                <a:path w="310769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1" y="122758"/>
                  </a:lnTo>
                  <a:lnTo>
                    <a:pt x="18028" y="80548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2955056" y="0"/>
                  </a:lnTo>
                  <a:lnTo>
                    <a:pt x="2970081" y="725"/>
                  </a:lnTo>
                  <a:lnTo>
                    <a:pt x="3013421" y="11609"/>
                  </a:lnTo>
                  <a:lnTo>
                    <a:pt x="3051765" y="34560"/>
                  </a:lnTo>
                  <a:lnTo>
                    <a:pt x="3081894" y="67767"/>
                  </a:lnTo>
                  <a:lnTo>
                    <a:pt x="3086976" y="76259"/>
                  </a:lnTo>
                  <a:lnTo>
                    <a:pt x="152518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8" y="116534"/>
                  </a:lnTo>
                  <a:lnTo>
                    <a:pt x="2974" y="137494"/>
                  </a:lnTo>
                  <a:lnTo>
                    <a:pt x="2901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107690" h="153035">
                  <a:moveTo>
                    <a:pt x="3107575" y="152519"/>
                  </a:moveTo>
                  <a:lnTo>
                    <a:pt x="3089544" y="116534"/>
                  </a:lnTo>
                  <a:lnTo>
                    <a:pt x="3051765" y="93539"/>
                  </a:lnTo>
                  <a:lnTo>
                    <a:pt x="3013421" y="82064"/>
                  </a:lnTo>
                  <a:lnTo>
                    <a:pt x="2970081" y="76622"/>
                  </a:lnTo>
                  <a:lnTo>
                    <a:pt x="2955056" y="76259"/>
                  </a:lnTo>
                  <a:lnTo>
                    <a:pt x="3086976" y="76259"/>
                  </a:lnTo>
                  <a:lnTo>
                    <a:pt x="3104672" y="122758"/>
                  </a:lnTo>
                  <a:lnTo>
                    <a:pt x="3106849" y="137494"/>
                  </a:lnTo>
                  <a:lnTo>
                    <a:pt x="3107575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B09E26AB-123E-4FA0-A0F2-F9F617C9160D}"/>
                </a:ext>
              </a:extLst>
            </p:cNvPr>
            <p:cNvSpPr/>
            <p:nvPr/>
          </p:nvSpPr>
          <p:spPr>
            <a:xfrm>
              <a:off x="9351325" y="2087604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4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5">
              <a:extLst>
                <a:ext uri="{FF2B5EF4-FFF2-40B4-BE49-F238E27FC236}">
                  <a16:creationId xmlns:a16="http://schemas.microsoft.com/office/drawing/2014/main" id="{71BE2FA1-1BA6-44A9-825B-F7F6A972C6D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99168" y="2278253"/>
              <a:ext cx="257375" cy="381297"/>
            </a:xfrm>
            <a:prstGeom prst="rect">
              <a:avLst/>
            </a:prstGeom>
          </p:spPr>
        </p:pic>
        <p:pic>
          <p:nvPicPr>
            <p:cNvPr id="37" name="object 36">
              <a:extLst>
                <a:ext uri="{FF2B5EF4-FFF2-40B4-BE49-F238E27FC236}">
                  <a16:creationId xmlns:a16="http://schemas.microsoft.com/office/drawing/2014/main" id="{62C0A488-E51D-4FF0-A1C4-4FA05BFE34B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08157" y="3574665"/>
              <a:ext cx="152519" cy="152519"/>
            </a:xfrm>
            <a:prstGeom prst="rect">
              <a:avLst/>
            </a:prstGeom>
          </p:spPr>
        </p:pic>
        <p:pic>
          <p:nvPicPr>
            <p:cNvPr id="38" name="object 37">
              <a:extLst>
                <a:ext uri="{FF2B5EF4-FFF2-40B4-BE49-F238E27FC236}">
                  <a16:creationId xmlns:a16="http://schemas.microsoft.com/office/drawing/2014/main" id="{56BA8918-6B7C-4F09-9437-865C5ECAE12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27222" y="3917833"/>
              <a:ext cx="114389" cy="152519"/>
            </a:xfrm>
            <a:prstGeom prst="rect">
              <a:avLst/>
            </a:prstGeom>
          </p:spPr>
        </p:pic>
      </p:grpSp>
      <p:sp>
        <p:nvSpPr>
          <p:cNvPr id="39" name="object 38">
            <a:extLst>
              <a:ext uri="{FF2B5EF4-FFF2-40B4-BE49-F238E27FC236}">
                <a16:creationId xmlns:a16="http://schemas.microsoft.com/office/drawing/2014/main" id="{A9913BB4-46DC-4BE7-90D5-13B182700A8C}"/>
              </a:ext>
            </a:extLst>
          </p:cNvPr>
          <p:cNvSpPr txBox="1"/>
          <p:nvPr/>
        </p:nvSpPr>
        <p:spPr>
          <a:xfrm>
            <a:off x="6859642" y="2299708"/>
            <a:ext cx="991553" cy="6743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关闭与复盘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52388" marR="3810" indent="14288" defTabSz="685800">
              <a:lnSpc>
                <a:spcPct val="187600"/>
              </a:lnSpc>
              <a:spcBef>
                <a:spcPts val="191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验证通过归档问题重大缺陷根因分析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0" name="object 39">
            <a:extLst>
              <a:ext uri="{FF2B5EF4-FFF2-40B4-BE49-F238E27FC236}">
                <a16:creationId xmlns:a16="http://schemas.microsoft.com/office/drawing/2014/main" id="{90941770-D3F2-4BC6-9FE1-6D218C4C4D93}"/>
              </a:ext>
            </a:extLst>
          </p:cNvPr>
          <p:cNvSpPr/>
          <p:nvPr/>
        </p:nvSpPr>
        <p:spPr>
          <a:xfrm>
            <a:off x="6849059" y="3252946"/>
            <a:ext cx="901065" cy="200501"/>
          </a:xfrm>
          <a:custGeom>
            <a:avLst/>
            <a:gdLst/>
            <a:ahLst/>
            <a:cxnLst/>
            <a:rect l="l" t="t" r="r" b="b"/>
            <a:pathLst>
              <a:path w="1201420" h="267335">
                <a:moveTo>
                  <a:pt x="1067633" y="266908"/>
                </a:moveTo>
                <a:lnTo>
                  <a:pt x="133454" y="266908"/>
                </a:lnTo>
                <a:lnTo>
                  <a:pt x="126897" y="266747"/>
                </a:lnTo>
                <a:lnTo>
                  <a:pt x="88501" y="259110"/>
                </a:lnTo>
                <a:lnTo>
                  <a:pt x="53948" y="240640"/>
                </a:lnTo>
                <a:lnTo>
                  <a:pt x="26266" y="212959"/>
                </a:lnTo>
                <a:lnTo>
                  <a:pt x="7797" y="178405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1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1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1067633" y="0"/>
                </a:lnTo>
                <a:lnTo>
                  <a:pt x="1106373" y="5745"/>
                </a:lnTo>
                <a:lnTo>
                  <a:pt x="1141776" y="22490"/>
                </a:lnTo>
                <a:lnTo>
                  <a:pt x="1170796" y="48790"/>
                </a:lnTo>
                <a:lnTo>
                  <a:pt x="1190928" y="82383"/>
                </a:lnTo>
                <a:lnTo>
                  <a:pt x="1200446" y="120373"/>
                </a:lnTo>
                <a:lnTo>
                  <a:pt x="1201087" y="133454"/>
                </a:lnTo>
                <a:lnTo>
                  <a:pt x="1200927" y="140010"/>
                </a:lnTo>
                <a:lnTo>
                  <a:pt x="1193289" y="178405"/>
                </a:lnTo>
                <a:lnTo>
                  <a:pt x="1174820" y="212958"/>
                </a:lnTo>
                <a:lnTo>
                  <a:pt x="1147138" y="240640"/>
                </a:lnTo>
                <a:lnTo>
                  <a:pt x="1112585" y="259110"/>
                </a:lnTo>
                <a:lnTo>
                  <a:pt x="1074189" y="266747"/>
                </a:lnTo>
                <a:lnTo>
                  <a:pt x="1067633" y="266908"/>
                </a:lnTo>
                <a:close/>
              </a:path>
            </a:pathLst>
          </a:custGeom>
          <a:solidFill>
            <a:srgbClr val="F0FDFA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0">
            <a:extLst>
              <a:ext uri="{FF2B5EF4-FFF2-40B4-BE49-F238E27FC236}">
                <a16:creationId xmlns:a16="http://schemas.microsoft.com/office/drawing/2014/main" id="{C10DD12C-5EF4-4303-B807-4ED58DF04F21}"/>
              </a:ext>
            </a:extLst>
          </p:cNvPr>
          <p:cNvSpPr txBox="1"/>
          <p:nvPr/>
        </p:nvSpPr>
        <p:spPr>
          <a:xfrm>
            <a:off x="6953477" y="3279167"/>
            <a:ext cx="689610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0D9487"/>
                </a:solidFill>
                <a:latin typeface="微软雅黑"/>
                <a:cs typeface="微软雅黑"/>
              </a:rPr>
              <a:t>Status:</a:t>
            </a:r>
            <a:r>
              <a:rPr sz="713" kern="0" spc="-26" dirty="0">
                <a:solidFill>
                  <a:srgbClr val="0D9487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0D9487"/>
                </a:solidFill>
                <a:latin typeface="微软雅黑"/>
                <a:cs typeface="微软雅黑"/>
              </a:rPr>
              <a:t>Closed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41">
            <a:extLst>
              <a:ext uri="{FF2B5EF4-FFF2-40B4-BE49-F238E27FC236}">
                <a16:creationId xmlns:a16="http://schemas.microsoft.com/office/drawing/2014/main" id="{6A2CD8B6-E7A5-4980-901C-2E9ED57A3D29}"/>
              </a:ext>
            </a:extLst>
          </p:cNvPr>
          <p:cNvGrpSpPr/>
          <p:nvPr/>
        </p:nvGrpSpPr>
        <p:grpSpPr>
          <a:xfrm>
            <a:off x="571711" y="4024838"/>
            <a:ext cx="8008144" cy="529590"/>
            <a:chOff x="762281" y="5366450"/>
            <a:chExt cx="10677525" cy="706120"/>
          </a:xfrm>
        </p:grpSpPr>
        <p:sp>
          <p:nvSpPr>
            <p:cNvPr id="43" name="object 42">
              <a:extLst>
                <a:ext uri="{FF2B5EF4-FFF2-40B4-BE49-F238E27FC236}">
                  <a16:creationId xmlns:a16="http://schemas.microsoft.com/office/drawing/2014/main" id="{D6C918F3-84C9-49DD-B1A4-04B8665BF002}"/>
                </a:ext>
              </a:extLst>
            </p:cNvPr>
            <p:cNvSpPr/>
            <p:nvPr/>
          </p:nvSpPr>
          <p:spPr>
            <a:xfrm>
              <a:off x="767361" y="5371530"/>
              <a:ext cx="10667365" cy="695960"/>
            </a:xfrm>
            <a:custGeom>
              <a:avLst/>
              <a:gdLst/>
              <a:ahLst/>
              <a:cxnLst/>
              <a:rect l="l" t="t" r="r" b="b"/>
              <a:pathLst>
                <a:path w="10667365" h="695960">
                  <a:moveTo>
                    <a:pt x="10600002" y="695868"/>
                  </a:moveTo>
                  <a:lnTo>
                    <a:pt x="66798" y="695868"/>
                  </a:lnTo>
                  <a:lnTo>
                    <a:pt x="62149" y="695410"/>
                  </a:lnTo>
                  <a:lnTo>
                    <a:pt x="24259" y="678247"/>
                  </a:lnTo>
                  <a:lnTo>
                    <a:pt x="2289" y="642926"/>
                  </a:lnTo>
                  <a:lnTo>
                    <a:pt x="0" y="629069"/>
                  </a:lnTo>
                  <a:lnTo>
                    <a:pt x="0" y="624374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10600002" y="0"/>
                  </a:lnTo>
                  <a:lnTo>
                    <a:pt x="10638930" y="14656"/>
                  </a:lnTo>
                  <a:lnTo>
                    <a:pt x="10663155" y="48470"/>
                  </a:lnTo>
                  <a:lnTo>
                    <a:pt x="10666801" y="66798"/>
                  </a:lnTo>
                  <a:lnTo>
                    <a:pt x="10666801" y="629069"/>
                  </a:lnTo>
                  <a:lnTo>
                    <a:pt x="10652144" y="667997"/>
                  </a:lnTo>
                  <a:lnTo>
                    <a:pt x="10618329" y="692222"/>
                  </a:lnTo>
                  <a:lnTo>
                    <a:pt x="10604650" y="695410"/>
                  </a:lnTo>
                  <a:lnTo>
                    <a:pt x="10600002" y="6958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3">
              <a:extLst>
                <a:ext uri="{FF2B5EF4-FFF2-40B4-BE49-F238E27FC236}">
                  <a16:creationId xmlns:a16="http://schemas.microsoft.com/office/drawing/2014/main" id="{2DC540EF-9BA7-49C6-A42B-A7F7F1B088C2}"/>
                </a:ext>
              </a:extLst>
            </p:cNvPr>
            <p:cNvSpPr/>
            <p:nvPr/>
          </p:nvSpPr>
          <p:spPr>
            <a:xfrm>
              <a:off x="767361" y="5371530"/>
              <a:ext cx="10667365" cy="695960"/>
            </a:xfrm>
            <a:custGeom>
              <a:avLst/>
              <a:gdLst/>
              <a:ahLst/>
              <a:cxnLst/>
              <a:rect l="l" t="t" r="r" b="b"/>
              <a:pathLst>
                <a:path w="10667365" h="695960">
                  <a:moveTo>
                    <a:pt x="0" y="624374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0595309" y="0"/>
                  </a:lnTo>
                  <a:lnTo>
                    <a:pt x="10600002" y="0"/>
                  </a:lnTo>
                  <a:lnTo>
                    <a:pt x="10604650" y="457"/>
                  </a:lnTo>
                  <a:lnTo>
                    <a:pt x="10609255" y="1373"/>
                  </a:lnTo>
                  <a:lnTo>
                    <a:pt x="10613859" y="2289"/>
                  </a:lnTo>
                  <a:lnTo>
                    <a:pt x="10618329" y="3645"/>
                  </a:lnTo>
                  <a:lnTo>
                    <a:pt x="10622665" y="5442"/>
                  </a:lnTo>
                  <a:lnTo>
                    <a:pt x="10627004" y="7238"/>
                  </a:lnTo>
                  <a:lnTo>
                    <a:pt x="10645861" y="20939"/>
                  </a:lnTo>
                  <a:lnTo>
                    <a:pt x="10649181" y="24259"/>
                  </a:lnTo>
                  <a:lnTo>
                    <a:pt x="10661357" y="44134"/>
                  </a:lnTo>
                  <a:lnTo>
                    <a:pt x="10663155" y="48470"/>
                  </a:lnTo>
                  <a:lnTo>
                    <a:pt x="10666802" y="71493"/>
                  </a:lnTo>
                  <a:lnTo>
                    <a:pt x="10666802" y="624374"/>
                  </a:lnTo>
                  <a:lnTo>
                    <a:pt x="10666801" y="629069"/>
                  </a:lnTo>
                  <a:lnTo>
                    <a:pt x="10666342" y="633718"/>
                  </a:lnTo>
                  <a:lnTo>
                    <a:pt x="10665427" y="638322"/>
                  </a:lnTo>
                  <a:lnTo>
                    <a:pt x="10664511" y="642926"/>
                  </a:lnTo>
                  <a:lnTo>
                    <a:pt x="10663155" y="647397"/>
                  </a:lnTo>
                  <a:lnTo>
                    <a:pt x="10661357" y="651734"/>
                  </a:lnTo>
                  <a:lnTo>
                    <a:pt x="10659561" y="656071"/>
                  </a:lnTo>
                  <a:lnTo>
                    <a:pt x="10645861" y="674928"/>
                  </a:lnTo>
                  <a:lnTo>
                    <a:pt x="10642541" y="678247"/>
                  </a:lnTo>
                  <a:lnTo>
                    <a:pt x="10638930" y="681211"/>
                  </a:lnTo>
                  <a:lnTo>
                    <a:pt x="10635027" y="683819"/>
                  </a:lnTo>
                  <a:lnTo>
                    <a:pt x="10631124" y="686427"/>
                  </a:lnTo>
                  <a:lnTo>
                    <a:pt x="10627004" y="688629"/>
                  </a:lnTo>
                  <a:lnTo>
                    <a:pt x="10622665" y="690426"/>
                  </a:lnTo>
                  <a:lnTo>
                    <a:pt x="10618329" y="692222"/>
                  </a:lnTo>
                  <a:lnTo>
                    <a:pt x="10613859" y="693578"/>
                  </a:lnTo>
                  <a:lnTo>
                    <a:pt x="10609255" y="694494"/>
                  </a:lnTo>
                  <a:lnTo>
                    <a:pt x="10604650" y="695410"/>
                  </a:lnTo>
                  <a:lnTo>
                    <a:pt x="10600002" y="695868"/>
                  </a:lnTo>
                  <a:lnTo>
                    <a:pt x="10595309" y="695868"/>
                  </a:lnTo>
                  <a:lnTo>
                    <a:pt x="71493" y="695868"/>
                  </a:lnTo>
                  <a:lnTo>
                    <a:pt x="66798" y="695868"/>
                  </a:lnTo>
                  <a:lnTo>
                    <a:pt x="62149" y="695410"/>
                  </a:lnTo>
                  <a:lnTo>
                    <a:pt x="57545" y="694494"/>
                  </a:lnTo>
                  <a:lnTo>
                    <a:pt x="52941" y="693578"/>
                  </a:lnTo>
                  <a:lnTo>
                    <a:pt x="48470" y="692222"/>
                  </a:lnTo>
                  <a:lnTo>
                    <a:pt x="44134" y="690426"/>
                  </a:lnTo>
                  <a:lnTo>
                    <a:pt x="39797" y="688629"/>
                  </a:lnTo>
                  <a:lnTo>
                    <a:pt x="35676" y="686427"/>
                  </a:lnTo>
                  <a:lnTo>
                    <a:pt x="31773" y="683819"/>
                  </a:lnTo>
                  <a:lnTo>
                    <a:pt x="27870" y="681211"/>
                  </a:lnTo>
                  <a:lnTo>
                    <a:pt x="24259" y="678247"/>
                  </a:lnTo>
                  <a:lnTo>
                    <a:pt x="20939" y="674928"/>
                  </a:lnTo>
                  <a:lnTo>
                    <a:pt x="17620" y="671608"/>
                  </a:lnTo>
                  <a:lnTo>
                    <a:pt x="5442" y="651734"/>
                  </a:lnTo>
                  <a:lnTo>
                    <a:pt x="3645" y="647397"/>
                  </a:lnTo>
                  <a:lnTo>
                    <a:pt x="2289" y="642926"/>
                  </a:lnTo>
                  <a:lnTo>
                    <a:pt x="1373" y="638322"/>
                  </a:lnTo>
                  <a:lnTo>
                    <a:pt x="457" y="633718"/>
                  </a:lnTo>
                  <a:lnTo>
                    <a:pt x="0" y="629069"/>
                  </a:lnTo>
                  <a:lnTo>
                    <a:pt x="0" y="62437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object 44">
            <a:extLst>
              <a:ext uri="{FF2B5EF4-FFF2-40B4-BE49-F238E27FC236}">
                <a16:creationId xmlns:a16="http://schemas.microsoft.com/office/drawing/2014/main" id="{E35C691D-6BF3-4009-B6FD-A926AA7EF4D9}"/>
              </a:ext>
            </a:extLst>
          </p:cNvPr>
          <p:cNvSpPr txBox="1"/>
          <p:nvPr/>
        </p:nvSpPr>
        <p:spPr>
          <a:xfrm>
            <a:off x="1910405" y="4201431"/>
            <a:ext cx="1071563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8" dirty="0">
                <a:solidFill>
                  <a:srgbClr val="6A7280"/>
                </a:solidFill>
                <a:latin typeface="微软雅黑"/>
                <a:cs typeface="微软雅黑"/>
              </a:rPr>
              <a:t>常用管理工具支持：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45">
            <a:extLst>
              <a:ext uri="{FF2B5EF4-FFF2-40B4-BE49-F238E27FC236}">
                <a16:creationId xmlns:a16="http://schemas.microsoft.com/office/drawing/2014/main" id="{772448CE-79D1-42E3-A527-8542223587DE}"/>
              </a:ext>
            </a:extLst>
          </p:cNvPr>
          <p:cNvGrpSpPr/>
          <p:nvPr/>
        </p:nvGrpSpPr>
        <p:grpSpPr>
          <a:xfrm>
            <a:off x="3202900" y="4146613"/>
            <a:ext cx="1172528" cy="286226"/>
            <a:chOff x="4270533" y="5528816"/>
            <a:chExt cx="1563370" cy="381635"/>
          </a:xfrm>
        </p:grpSpPr>
        <p:sp>
          <p:nvSpPr>
            <p:cNvPr id="47" name="object 46">
              <a:extLst>
                <a:ext uri="{FF2B5EF4-FFF2-40B4-BE49-F238E27FC236}">
                  <a16:creationId xmlns:a16="http://schemas.microsoft.com/office/drawing/2014/main" id="{80986EAE-C1A5-401E-ACF6-6EFA04A2B57A}"/>
                </a:ext>
              </a:extLst>
            </p:cNvPr>
            <p:cNvSpPr/>
            <p:nvPr/>
          </p:nvSpPr>
          <p:spPr>
            <a:xfrm>
              <a:off x="4270533" y="5528816"/>
              <a:ext cx="1563370" cy="381635"/>
            </a:xfrm>
            <a:custGeom>
              <a:avLst/>
              <a:gdLst/>
              <a:ahLst/>
              <a:cxnLst/>
              <a:rect l="l" t="t" r="r" b="b"/>
              <a:pathLst>
                <a:path w="1563370" h="381635">
                  <a:moveTo>
                    <a:pt x="1492068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492068" y="0"/>
                  </a:lnTo>
                  <a:lnTo>
                    <a:pt x="1533591" y="15633"/>
                  </a:lnTo>
                  <a:lnTo>
                    <a:pt x="1559431" y="51702"/>
                  </a:lnTo>
                  <a:lnTo>
                    <a:pt x="1563320" y="71252"/>
                  </a:lnTo>
                  <a:lnTo>
                    <a:pt x="1563320" y="310045"/>
                  </a:lnTo>
                  <a:lnTo>
                    <a:pt x="1547686" y="351568"/>
                  </a:lnTo>
                  <a:lnTo>
                    <a:pt x="1511617" y="377408"/>
                  </a:lnTo>
                  <a:lnTo>
                    <a:pt x="1497027" y="380809"/>
                  </a:lnTo>
                  <a:lnTo>
                    <a:pt x="1492068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8" name="object 47">
              <a:extLst>
                <a:ext uri="{FF2B5EF4-FFF2-40B4-BE49-F238E27FC236}">
                  <a16:creationId xmlns:a16="http://schemas.microsoft.com/office/drawing/2014/main" id="{D6B12256-E342-4EBC-807E-3F80FBA1256A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23052" y="5643205"/>
              <a:ext cx="152519" cy="152519"/>
            </a:xfrm>
            <a:prstGeom prst="rect">
              <a:avLst/>
            </a:prstGeom>
          </p:spPr>
        </p:pic>
      </p:grpSp>
      <p:sp>
        <p:nvSpPr>
          <p:cNvPr id="49" name="object 48">
            <a:extLst>
              <a:ext uri="{FF2B5EF4-FFF2-40B4-BE49-F238E27FC236}">
                <a16:creationId xmlns:a16="http://schemas.microsoft.com/office/drawing/2014/main" id="{83987415-4530-4C47-94E3-966D78FB4142}"/>
              </a:ext>
            </a:extLst>
          </p:cNvPr>
          <p:cNvSpPr txBox="1"/>
          <p:nvPr/>
        </p:nvSpPr>
        <p:spPr>
          <a:xfrm>
            <a:off x="3480466" y="4201431"/>
            <a:ext cx="788194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dirty="0">
                <a:solidFill>
                  <a:srgbClr val="4E45E4"/>
                </a:solidFill>
                <a:latin typeface="微软雅黑"/>
                <a:cs typeface="微软雅黑"/>
              </a:rPr>
              <a:t>禅道 </a:t>
            </a:r>
            <a:r>
              <a:rPr sz="825" b="1" kern="0" spc="-8" dirty="0">
                <a:solidFill>
                  <a:srgbClr val="4E45E4"/>
                </a:solidFill>
                <a:latin typeface="微软雅黑"/>
                <a:cs typeface="微软雅黑"/>
              </a:rPr>
              <a:t>(ZenTao)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0" name="object 49">
            <a:extLst>
              <a:ext uri="{FF2B5EF4-FFF2-40B4-BE49-F238E27FC236}">
                <a16:creationId xmlns:a16="http://schemas.microsoft.com/office/drawing/2014/main" id="{9CC0BF2F-8536-4AEC-BDA1-15FBDED3041A}"/>
              </a:ext>
            </a:extLst>
          </p:cNvPr>
          <p:cNvGrpSpPr/>
          <p:nvPr/>
        </p:nvGrpSpPr>
        <p:grpSpPr>
          <a:xfrm>
            <a:off x="4604168" y="4146613"/>
            <a:ext cx="1115378" cy="286226"/>
            <a:chOff x="6138891" y="5528816"/>
            <a:chExt cx="1487170" cy="381635"/>
          </a:xfrm>
        </p:grpSpPr>
        <p:sp>
          <p:nvSpPr>
            <p:cNvPr id="51" name="object 50">
              <a:extLst>
                <a:ext uri="{FF2B5EF4-FFF2-40B4-BE49-F238E27FC236}">
                  <a16:creationId xmlns:a16="http://schemas.microsoft.com/office/drawing/2014/main" id="{592E532E-C77D-4108-A783-169FA3AB3822}"/>
                </a:ext>
              </a:extLst>
            </p:cNvPr>
            <p:cNvSpPr/>
            <p:nvPr/>
          </p:nvSpPr>
          <p:spPr>
            <a:xfrm>
              <a:off x="6138891" y="5528816"/>
              <a:ext cx="1487170" cy="381635"/>
            </a:xfrm>
            <a:custGeom>
              <a:avLst/>
              <a:gdLst/>
              <a:ahLst/>
              <a:cxnLst/>
              <a:rect l="l" t="t" r="r" b="b"/>
              <a:pathLst>
                <a:path w="1487170" h="381635">
                  <a:moveTo>
                    <a:pt x="1415809" y="381297"/>
                  </a:moveTo>
                  <a:lnTo>
                    <a:pt x="71253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3" y="0"/>
                  </a:lnTo>
                  <a:lnTo>
                    <a:pt x="1415809" y="0"/>
                  </a:lnTo>
                  <a:lnTo>
                    <a:pt x="1457332" y="15633"/>
                  </a:lnTo>
                  <a:lnTo>
                    <a:pt x="1483172" y="51702"/>
                  </a:lnTo>
                  <a:lnTo>
                    <a:pt x="1487061" y="71252"/>
                  </a:lnTo>
                  <a:lnTo>
                    <a:pt x="1487061" y="310045"/>
                  </a:lnTo>
                  <a:lnTo>
                    <a:pt x="1471426" y="351568"/>
                  </a:lnTo>
                  <a:lnTo>
                    <a:pt x="1435358" y="377408"/>
                  </a:lnTo>
                  <a:lnTo>
                    <a:pt x="1420768" y="380809"/>
                  </a:lnTo>
                  <a:lnTo>
                    <a:pt x="1415809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2" name="object 51">
              <a:extLst>
                <a:ext uri="{FF2B5EF4-FFF2-40B4-BE49-F238E27FC236}">
                  <a16:creationId xmlns:a16="http://schemas.microsoft.com/office/drawing/2014/main" id="{2AB1880E-840C-4DDE-810F-E3C30145527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91411" y="5643205"/>
              <a:ext cx="104856" cy="152519"/>
            </a:xfrm>
            <a:prstGeom prst="rect">
              <a:avLst/>
            </a:prstGeom>
          </p:spPr>
        </p:pic>
      </p:grpSp>
      <p:sp>
        <p:nvSpPr>
          <p:cNvPr id="53" name="object 52">
            <a:extLst>
              <a:ext uri="{FF2B5EF4-FFF2-40B4-BE49-F238E27FC236}">
                <a16:creationId xmlns:a16="http://schemas.microsoft.com/office/drawing/2014/main" id="{6DDE5BD4-4401-49BC-AA9B-BCAC6B8EDCA9}"/>
              </a:ext>
            </a:extLst>
          </p:cNvPr>
          <p:cNvSpPr txBox="1"/>
          <p:nvPr/>
        </p:nvSpPr>
        <p:spPr>
          <a:xfrm>
            <a:off x="4844089" y="4201431"/>
            <a:ext cx="771525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dirty="0">
                <a:solidFill>
                  <a:srgbClr val="2562EB"/>
                </a:solidFill>
                <a:latin typeface="微软雅黑"/>
                <a:cs typeface="微软雅黑"/>
              </a:rPr>
              <a:t>Jira </a:t>
            </a:r>
            <a:r>
              <a:rPr sz="825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Software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4" name="object 53">
            <a:extLst>
              <a:ext uri="{FF2B5EF4-FFF2-40B4-BE49-F238E27FC236}">
                <a16:creationId xmlns:a16="http://schemas.microsoft.com/office/drawing/2014/main" id="{C818BC1A-387B-4A98-AA07-D2B7E1DE839F}"/>
              </a:ext>
            </a:extLst>
          </p:cNvPr>
          <p:cNvGrpSpPr/>
          <p:nvPr/>
        </p:nvGrpSpPr>
        <p:grpSpPr>
          <a:xfrm>
            <a:off x="5948243" y="4146613"/>
            <a:ext cx="1280160" cy="286226"/>
            <a:chOff x="7930991" y="5528816"/>
            <a:chExt cx="1706880" cy="381635"/>
          </a:xfrm>
        </p:grpSpPr>
        <p:sp>
          <p:nvSpPr>
            <p:cNvPr id="55" name="object 54">
              <a:extLst>
                <a:ext uri="{FF2B5EF4-FFF2-40B4-BE49-F238E27FC236}">
                  <a16:creationId xmlns:a16="http://schemas.microsoft.com/office/drawing/2014/main" id="{9DFCF9B0-16EC-4C9D-9950-548F7A431EAC}"/>
                </a:ext>
              </a:extLst>
            </p:cNvPr>
            <p:cNvSpPr/>
            <p:nvPr/>
          </p:nvSpPr>
          <p:spPr>
            <a:xfrm>
              <a:off x="7930991" y="5528816"/>
              <a:ext cx="1706880" cy="381635"/>
            </a:xfrm>
            <a:custGeom>
              <a:avLst/>
              <a:gdLst/>
              <a:ahLst/>
              <a:cxnLst/>
              <a:rect l="l" t="t" r="r" b="b"/>
              <a:pathLst>
                <a:path w="1706879" h="381635">
                  <a:moveTo>
                    <a:pt x="1635054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7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1" y="3888"/>
                  </a:lnTo>
                  <a:lnTo>
                    <a:pt x="71252" y="0"/>
                  </a:lnTo>
                  <a:lnTo>
                    <a:pt x="1635054" y="0"/>
                  </a:lnTo>
                  <a:lnTo>
                    <a:pt x="1676578" y="15633"/>
                  </a:lnTo>
                  <a:lnTo>
                    <a:pt x="1702417" y="51702"/>
                  </a:lnTo>
                  <a:lnTo>
                    <a:pt x="1706307" y="71252"/>
                  </a:lnTo>
                  <a:lnTo>
                    <a:pt x="1706307" y="310045"/>
                  </a:lnTo>
                  <a:lnTo>
                    <a:pt x="1690672" y="351568"/>
                  </a:lnTo>
                  <a:lnTo>
                    <a:pt x="1654604" y="377408"/>
                  </a:lnTo>
                  <a:lnTo>
                    <a:pt x="1640013" y="380809"/>
                  </a:lnTo>
                  <a:lnTo>
                    <a:pt x="1635054" y="381297"/>
                  </a:lnTo>
                  <a:close/>
                </a:path>
              </a:pathLst>
            </a:custGeom>
            <a:solidFill>
              <a:srgbClr val="F0FDF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6" name="object 55">
              <a:extLst>
                <a:ext uri="{FF2B5EF4-FFF2-40B4-BE49-F238E27FC236}">
                  <a16:creationId xmlns:a16="http://schemas.microsoft.com/office/drawing/2014/main" id="{1CD193E6-D939-44A5-BCFC-C61BF4D80D60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83510" y="5643205"/>
              <a:ext cx="152519" cy="152519"/>
            </a:xfrm>
            <a:prstGeom prst="rect">
              <a:avLst/>
            </a:prstGeom>
          </p:spPr>
        </p:pic>
      </p:grpSp>
      <p:sp>
        <p:nvSpPr>
          <p:cNvPr id="57" name="object 56">
            <a:extLst>
              <a:ext uri="{FF2B5EF4-FFF2-40B4-BE49-F238E27FC236}">
                <a16:creationId xmlns:a16="http://schemas.microsoft.com/office/drawing/2014/main" id="{775E1CA6-B65B-4843-B37F-FE949FBC0A31}"/>
              </a:ext>
            </a:extLst>
          </p:cNvPr>
          <p:cNvSpPr txBox="1"/>
          <p:nvPr/>
        </p:nvSpPr>
        <p:spPr>
          <a:xfrm>
            <a:off x="6225697" y="4201431"/>
            <a:ext cx="900589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dirty="0">
                <a:solidFill>
                  <a:srgbClr val="16A24A"/>
                </a:solidFill>
                <a:latin typeface="微软雅黑"/>
                <a:cs typeface="微软雅黑"/>
              </a:rPr>
              <a:t>Excel</a:t>
            </a:r>
            <a:r>
              <a:rPr sz="825" b="1" kern="0" spc="-19" dirty="0">
                <a:solidFill>
                  <a:srgbClr val="16A24A"/>
                </a:solidFill>
                <a:latin typeface="微软雅黑"/>
                <a:cs typeface="微软雅黑"/>
              </a:rPr>
              <a:t> </a:t>
            </a:r>
            <a:r>
              <a:rPr sz="825" b="1" kern="0" dirty="0">
                <a:solidFill>
                  <a:srgbClr val="16A24A"/>
                </a:solidFill>
                <a:latin typeface="微软雅黑"/>
                <a:cs typeface="微软雅黑"/>
              </a:rPr>
              <a:t>/</a:t>
            </a:r>
            <a:r>
              <a:rPr sz="825" b="1" kern="0" spc="-15" dirty="0">
                <a:solidFill>
                  <a:srgbClr val="16A24A"/>
                </a:solidFill>
                <a:latin typeface="微软雅黑"/>
                <a:cs typeface="微软雅黑"/>
              </a:rPr>
              <a:t> </a:t>
            </a:r>
            <a:r>
              <a:rPr sz="825" b="1" kern="0" spc="-8" dirty="0">
                <a:solidFill>
                  <a:srgbClr val="16A24A"/>
                </a:solidFill>
                <a:latin typeface="微软雅黑"/>
                <a:cs typeface="微软雅黑"/>
              </a:rPr>
              <a:t>TestLink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21209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12">
            <a:extLst>
              <a:ext uri="{FF2B5EF4-FFF2-40B4-BE49-F238E27FC236}">
                <a16:creationId xmlns:a16="http://schemas.microsoft.com/office/drawing/2014/main" id="{54140701-C430-4088-A948-1C91C05649E4}"/>
              </a:ext>
            </a:extLst>
          </p:cNvPr>
          <p:cNvSpPr/>
          <p:nvPr/>
        </p:nvSpPr>
        <p:spPr>
          <a:xfrm>
            <a:off x="778599" y="1053664"/>
            <a:ext cx="2459831" cy="858202"/>
          </a:xfrm>
          <a:custGeom>
            <a:avLst/>
            <a:gdLst/>
            <a:ahLst/>
            <a:cxnLst/>
            <a:rect l="l" t="t" r="r" b="b"/>
            <a:pathLst>
              <a:path w="3279775" h="1144270">
                <a:moveTo>
                  <a:pt x="3176734" y="1143893"/>
                </a:moveTo>
                <a:lnTo>
                  <a:pt x="102425" y="1143893"/>
                </a:lnTo>
                <a:lnTo>
                  <a:pt x="95296" y="1143190"/>
                </a:lnTo>
                <a:lnTo>
                  <a:pt x="54704" y="1129417"/>
                </a:lnTo>
                <a:lnTo>
                  <a:pt x="22473" y="1101158"/>
                </a:lnTo>
                <a:lnTo>
                  <a:pt x="3510" y="1062715"/>
                </a:lnTo>
                <a:lnTo>
                  <a:pt x="0" y="1041467"/>
                </a:lnTo>
                <a:lnTo>
                  <a:pt x="0" y="1034269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76734" y="0"/>
                </a:lnTo>
                <a:lnTo>
                  <a:pt x="3218137" y="11099"/>
                </a:lnTo>
                <a:lnTo>
                  <a:pt x="3252141" y="37197"/>
                </a:lnTo>
                <a:lnTo>
                  <a:pt x="3273569" y="74322"/>
                </a:lnTo>
                <a:lnTo>
                  <a:pt x="3279159" y="102425"/>
                </a:lnTo>
                <a:lnTo>
                  <a:pt x="3279159" y="1041467"/>
                </a:lnTo>
                <a:lnTo>
                  <a:pt x="3268060" y="1082870"/>
                </a:lnTo>
                <a:lnTo>
                  <a:pt x="3241962" y="1116874"/>
                </a:lnTo>
                <a:lnTo>
                  <a:pt x="3204837" y="1138302"/>
                </a:lnTo>
                <a:lnTo>
                  <a:pt x="3183863" y="1143190"/>
                </a:lnTo>
                <a:lnTo>
                  <a:pt x="3176734" y="11438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13" name="object 8">
            <a:extLst>
              <a:ext uri="{FF2B5EF4-FFF2-40B4-BE49-F238E27FC236}">
                <a16:creationId xmlns:a16="http://schemas.microsoft.com/office/drawing/2014/main" id="{7DE258BE-8F59-437B-86BD-CAB25DEDBFF9}"/>
              </a:ext>
            </a:extLst>
          </p:cNvPr>
          <p:cNvSpPr/>
          <p:nvPr/>
        </p:nvSpPr>
        <p:spPr>
          <a:xfrm>
            <a:off x="778600" y="1053663"/>
            <a:ext cx="2466975" cy="858203"/>
          </a:xfrm>
          <a:custGeom>
            <a:avLst/>
            <a:gdLst/>
            <a:ahLst/>
            <a:cxnLst/>
            <a:rect l="l" t="t" r="r" b="b"/>
            <a:pathLst>
              <a:path w="3289300" h="1144270">
                <a:moveTo>
                  <a:pt x="0" y="1034269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79069" y="0"/>
                </a:lnTo>
                <a:lnTo>
                  <a:pt x="3186267" y="0"/>
                </a:lnTo>
                <a:lnTo>
                  <a:pt x="3193395" y="702"/>
                </a:lnTo>
                <a:lnTo>
                  <a:pt x="3200455" y="2106"/>
                </a:lnTo>
                <a:lnTo>
                  <a:pt x="3207515" y="3510"/>
                </a:lnTo>
                <a:lnTo>
                  <a:pt x="3214370" y="5590"/>
                </a:lnTo>
                <a:lnTo>
                  <a:pt x="3221019" y="8344"/>
                </a:lnTo>
                <a:lnTo>
                  <a:pt x="3227670" y="11099"/>
                </a:lnTo>
                <a:lnTo>
                  <a:pt x="3233987" y="14475"/>
                </a:lnTo>
                <a:lnTo>
                  <a:pt x="3239972" y="18474"/>
                </a:lnTo>
                <a:lnTo>
                  <a:pt x="3245957" y="22473"/>
                </a:lnTo>
                <a:lnTo>
                  <a:pt x="3274216" y="54704"/>
                </a:lnTo>
                <a:lnTo>
                  <a:pt x="3280347" y="67672"/>
                </a:lnTo>
                <a:lnTo>
                  <a:pt x="3283102" y="74322"/>
                </a:lnTo>
                <a:lnTo>
                  <a:pt x="3285181" y="81177"/>
                </a:lnTo>
                <a:lnTo>
                  <a:pt x="3286585" y="88236"/>
                </a:lnTo>
                <a:lnTo>
                  <a:pt x="3287990" y="95296"/>
                </a:lnTo>
                <a:lnTo>
                  <a:pt x="3288692" y="102425"/>
                </a:lnTo>
                <a:lnTo>
                  <a:pt x="3288692" y="109623"/>
                </a:lnTo>
                <a:lnTo>
                  <a:pt x="3288692" y="1034269"/>
                </a:lnTo>
                <a:lnTo>
                  <a:pt x="3288692" y="1041467"/>
                </a:lnTo>
                <a:lnTo>
                  <a:pt x="3287990" y="1048596"/>
                </a:lnTo>
                <a:lnTo>
                  <a:pt x="3286585" y="1055656"/>
                </a:lnTo>
                <a:lnTo>
                  <a:pt x="3285181" y="1062715"/>
                </a:lnTo>
                <a:lnTo>
                  <a:pt x="3283102" y="1069570"/>
                </a:lnTo>
                <a:lnTo>
                  <a:pt x="3280347" y="1076220"/>
                </a:lnTo>
                <a:lnTo>
                  <a:pt x="3277592" y="1082870"/>
                </a:lnTo>
                <a:lnTo>
                  <a:pt x="3251494" y="1116874"/>
                </a:lnTo>
                <a:lnTo>
                  <a:pt x="3239972" y="1125418"/>
                </a:lnTo>
                <a:lnTo>
                  <a:pt x="3233987" y="1129417"/>
                </a:lnTo>
                <a:lnTo>
                  <a:pt x="3227670" y="1132793"/>
                </a:lnTo>
                <a:lnTo>
                  <a:pt x="3221019" y="1135548"/>
                </a:lnTo>
                <a:lnTo>
                  <a:pt x="3214370" y="1138302"/>
                </a:lnTo>
                <a:lnTo>
                  <a:pt x="3207515" y="1140382"/>
                </a:lnTo>
                <a:lnTo>
                  <a:pt x="3200455" y="1141786"/>
                </a:lnTo>
                <a:lnTo>
                  <a:pt x="3193395" y="1143190"/>
                </a:lnTo>
                <a:lnTo>
                  <a:pt x="3186267" y="1143893"/>
                </a:lnTo>
                <a:lnTo>
                  <a:pt x="3179069" y="1143893"/>
                </a:lnTo>
                <a:lnTo>
                  <a:pt x="109623" y="1143893"/>
                </a:lnTo>
                <a:lnTo>
                  <a:pt x="102425" y="1143893"/>
                </a:lnTo>
                <a:lnTo>
                  <a:pt x="95296" y="1143190"/>
                </a:lnTo>
                <a:lnTo>
                  <a:pt x="88236" y="1141786"/>
                </a:lnTo>
                <a:lnTo>
                  <a:pt x="81177" y="1140382"/>
                </a:lnTo>
                <a:lnTo>
                  <a:pt x="74322" y="1138302"/>
                </a:lnTo>
                <a:lnTo>
                  <a:pt x="67672" y="1135548"/>
                </a:lnTo>
                <a:lnTo>
                  <a:pt x="61022" y="1132793"/>
                </a:lnTo>
                <a:lnTo>
                  <a:pt x="54704" y="1129417"/>
                </a:lnTo>
                <a:lnTo>
                  <a:pt x="48719" y="1125418"/>
                </a:lnTo>
                <a:lnTo>
                  <a:pt x="42734" y="1121419"/>
                </a:lnTo>
                <a:lnTo>
                  <a:pt x="14475" y="1089188"/>
                </a:lnTo>
                <a:lnTo>
                  <a:pt x="8344" y="1076220"/>
                </a:lnTo>
                <a:lnTo>
                  <a:pt x="5590" y="1069570"/>
                </a:lnTo>
                <a:lnTo>
                  <a:pt x="3510" y="1062715"/>
                </a:lnTo>
                <a:lnTo>
                  <a:pt x="2106" y="1055656"/>
                </a:lnTo>
                <a:lnTo>
                  <a:pt x="702" y="1048596"/>
                </a:lnTo>
                <a:lnTo>
                  <a:pt x="0" y="1041467"/>
                </a:lnTo>
                <a:lnTo>
                  <a:pt x="0" y="1034269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B50DE531-A7E0-4A11-B293-B34E976FAEC9}"/>
              </a:ext>
            </a:extLst>
          </p:cNvPr>
          <p:cNvSpPr txBox="1"/>
          <p:nvPr/>
        </p:nvSpPr>
        <p:spPr>
          <a:xfrm>
            <a:off x="1349847" y="1226447"/>
            <a:ext cx="1720691" cy="4855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测试基础认知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49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了解测试在开发流程中的核心地位与基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本步骤。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CDF0ABA6-6328-4B90-A209-6401AAA31827}"/>
              </a:ext>
            </a:extLst>
          </p:cNvPr>
          <p:cNvSpPr txBox="1"/>
          <p:nvPr/>
        </p:nvSpPr>
        <p:spPr>
          <a:xfrm>
            <a:off x="917983" y="1169252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01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144F3A2B-CDD3-45E2-BE1A-712D07BFD9C0}"/>
              </a:ext>
            </a:extLst>
          </p:cNvPr>
          <p:cNvSpPr/>
          <p:nvPr/>
        </p:nvSpPr>
        <p:spPr>
          <a:xfrm>
            <a:off x="3423852" y="1053664"/>
            <a:ext cx="2459831" cy="858202"/>
          </a:xfrm>
          <a:custGeom>
            <a:avLst/>
            <a:gdLst/>
            <a:ahLst/>
            <a:cxnLst/>
            <a:rect l="l" t="t" r="r" b="b"/>
            <a:pathLst>
              <a:path w="3279775" h="1144270">
                <a:moveTo>
                  <a:pt x="3176734" y="1143893"/>
                </a:moveTo>
                <a:lnTo>
                  <a:pt x="102425" y="1143893"/>
                </a:lnTo>
                <a:lnTo>
                  <a:pt x="95296" y="1143190"/>
                </a:lnTo>
                <a:lnTo>
                  <a:pt x="54704" y="1129417"/>
                </a:lnTo>
                <a:lnTo>
                  <a:pt x="22473" y="1101158"/>
                </a:lnTo>
                <a:lnTo>
                  <a:pt x="3510" y="1062715"/>
                </a:lnTo>
                <a:lnTo>
                  <a:pt x="0" y="1041467"/>
                </a:lnTo>
                <a:lnTo>
                  <a:pt x="0" y="1034269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76734" y="0"/>
                </a:lnTo>
                <a:lnTo>
                  <a:pt x="3218137" y="11099"/>
                </a:lnTo>
                <a:lnTo>
                  <a:pt x="3252141" y="37197"/>
                </a:lnTo>
                <a:lnTo>
                  <a:pt x="3273569" y="74322"/>
                </a:lnTo>
                <a:lnTo>
                  <a:pt x="3279159" y="102425"/>
                </a:lnTo>
                <a:lnTo>
                  <a:pt x="3279159" y="1041467"/>
                </a:lnTo>
                <a:lnTo>
                  <a:pt x="3268060" y="1082870"/>
                </a:lnTo>
                <a:lnTo>
                  <a:pt x="3241962" y="1116874"/>
                </a:lnTo>
                <a:lnTo>
                  <a:pt x="3204837" y="1138302"/>
                </a:lnTo>
                <a:lnTo>
                  <a:pt x="3183863" y="1143190"/>
                </a:lnTo>
                <a:lnTo>
                  <a:pt x="3176734" y="11438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A8100093-ACE6-42F5-A979-B35FB5A80DC9}"/>
              </a:ext>
            </a:extLst>
          </p:cNvPr>
          <p:cNvSpPr/>
          <p:nvPr/>
        </p:nvSpPr>
        <p:spPr>
          <a:xfrm>
            <a:off x="3423852" y="1053664"/>
            <a:ext cx="2459831" cy="858202"/>
          </a:xfrm>
          <a:custGeom>
            <a:avLst/>
            <a:gdLst/>
            <a:ahLst/>
            <a:cxnLst/>
            <a:rect l="l" t="t" r="r" b="b"/>
            <a:pathLst>
              <a:path w="3279775" h="1144270">
                <a:moveTo>
                  <a:pt x="0" y="1034269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69536" y="0"/>
                </a:lnTo>
                <a:lnTo>
                  <a:pt x="3176734" y="0"/>
                </a:lnTo>
                <a:lnTo>
                  <a:pt x="3183863" y="702"/>
                </a:lnTo>
                <a:lnTo>
                  <a:pt x="3190922" y="2106"/>
                </a:lnTo>
                <a:lnTo>
                  <a:pt x="3197982" y="3510"/>
                </a:lnTo>
                <a:lnTo>
                  <a:pt x="3204837" y="5590"/>
                </a:lnTo>
                <a:lnTo>
                  <a:pt x="3211487" y="8344"/>
                </a:lnTo>
                <a:lnTo>
                  <a:pt x="3218137" y="11099"/>
                </a:lnTo>
                <a:lnTo>
                  <a:pt x="3224454" y="14475"/>
                </a:lnTo>
                <a:lnTo>
                  <a:pt x="3230439" y="18474"/>
                </a:lnTo>
                <a:lnTo>
                  <a:pt x="3236424" y="22473"/>
                </a:lnTo>
                <a:lnTo>
                  <a:pt x="3241962" y="27018"/>
                </a:lnTo>
                <a:lnTo>
                  <a:pt x="3247051" y="32107"/>
                </a:lnTo>
                <a:lnTo>
                  <a:pt x="3252141" y="37197"/>
                </a:lnTo>
                <a:lnTo>
                  <a:pt x="3270815" y="67672"/>
                </a:lnTo>
                <a:lnTo>
                  <a:pt x="3273569" y="74322"/>
                </a:lnTo>
                <a:lnTo>
                  <a:pt x="3279160" y="109623"/>
                </a:lnTo>
                <a:lnTo>
                  <a:pt x="3279160" y="1034269"/>
                </a:lnTo>
                <a:lnTo>
                  <a:pt x="3270815" y="1076220"/>
                </a:lnTo>
                <a:lnTo>
                  <a:pt x="3268060" y="1082870"/>
                </a:lnTo>
                <a:lnTo>
                  <a:pt x="3247051" y="1111785"/>
                </a:lnTo>
                <a:lnTo>
                  <a:pt x="3241962" y="1116874"/>
                </a:lnTo>
                <a:lnTo>
                  <a:pt x="3236424" y="1121419"/>
                </a:lnTo>
                <a:lnTo>
                  <a:pt x="3230440" y="1125418"/>
                </a:lnTo>
                <a:lnTo>
                  <a:pt x="3224455" y="1129417"/>
                </a:lnTo>
                <a:lnTo>
                  <a:pt x="3218137" y="1132793"/>
                </a:lnTo>
                <a:lnTo>
                  <a:pt x="3211487" y="1135548"/>
                </a:lnTo>
                <a:lnTo>
                  <a:pt x="3204837" y="1138302"/>
                </a:lnTo>
                <a:lnTo>
                  <a:pt x="3197982" y="1140382"/>
                </a:lnTo>
                <a:lnTo>
                  <a:pt x="3190922" y="1141786"/>
                </a:lnTo>
                <a:lnTo>
                  <a:pt x="3183863" y="1143190"/>
                </a:lnTo>
                <a:lnTo>
                  <a:pt x="3176734" y="1143893"/>
                </a:lnTo>
                <a:lnTo>
                  <a:pt x="3169536" y="1143893"/>
                </a:lnTo>
                <a:lnTo>
                  <a:pt x="109623" y="1143893"/>
                </a:lnTo>
                <a:lnTo>
                  <a:pt x="102425" y="1143893"/>
                </a:lnTo>
                <a:lnTo>
                  <a:pt x="95296" y="1143190"/>
                </a:lnTo>
                <a:lnTo>
                  <a:pt x="88236" y="1141786"/>
                </a:lnTo>
                <a:lnTo>
                  <a:pt x="81177" y="1140382"/>
                </a:lnTo>
                <a:lnTo>
                  <a:pt x="74322" y="1138302"/>
                </a:lnTo>
                <a:lnTo>
                  <a:pt x="67672" y="1135548"/>
                </a:lnTo>
                <a:lnTo>
                  <a:pt x="61022" y="1132793"/>
                </a:lnTo>
                <a:lnTo>
                  <a:pt x="54704" y="1129417"/>
                </a:lnTo>
                <a:lnTo>
                  <a:pt x="48719" y="1125418"/>
                </a:lnTo>
                <a:lnTo>
                  <a:pt x="42734" y="1121419"/>
                </a:lnTo>
                <a:lnTo>
                  <a:pt x="14475" y="1089188"/>
                </a:lnTo>
                <a:lnTo>
                  <a:pt x="8344" y="1076220"/>
                </a:lnTo>
                <a:lnTo>
                  <a:pt x="5590" y="1069570"/>
                </a:lnTo>
                <a:lnTo>
                  <a:pt x="3510" y="1062715"/>
                </a:lnTo>
                <a:lnTo>
                  <a:pt x="2106" y="1055656"/>
                </a:lnTo>
                <a:lnTo>
                  <a:pt x="702" y="1048596"/>
                </a:lnTo>
                <a:lnTo>
                  <a:pt x="0" y="1041467"/>
                </a:lnTo>
                <a:lnTo>
                  <a:pt x="0" y="1034269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12">
            <a:extLst>
              <a:ext uri="{FF2B5EF4-FFF2-40B4-BE49-F238E27FC236}">
                <a16:creationId xmlns:a16="http://schemas.microsoft.com/office/drawing/2014/main" id="{75CABEE0-DCF1-48BF-9DE2-DCD73EA3BA37}"/>
              </a:ext>
            </a:extLst>
          </p:cNvPr>
          <p:cNvSpPr/>
          <p:nvPr/>
        </p:nvSpPr>
        <p:spPr>
          <a:xfrm>
            <a:off x="778599" y="2086504"/>
            <a:ext cx="2459831" cy="858202"/>
          </a:xfrm>
          <a:custGeom>
            <a:avLst/>
            <a:gdLst/>
            <a:ahLst/>
            <a:cxnLst/>
            <a:rect l="l" t="t" r="r" b="b"/>
            <a:pathLst>
              <a:path w="3279775" h="1144270">
                <a:moveTo>
                  <a:pt x="3176734" y="1143893"/>
                </a:moveTo>
                <a:lnTo>
                  <a:pt x="102425" y="1143893"/>
                </a:lnTo>
                <a:lnTo>
                  <a:pt x="95296" y="1143190"/>
                </a:lnTo>
                <a:lnTo>
                  <a:pt x="54704" y="1129417"/>
                </a:lnTo>
                <a:lnTo>
                  <a:pt x="22473" y="1101158"/>
                </a:lnTo>
                <a:lnTo>
                  <a:pt x="3510" y="1062715"/>
                </a:lnTo>
                <a:lnTo>
                  <a:pt x="0" y="1041467"/>
                </a:lnTo>
                <a:lnTo>
                  <a:pt x="0" y="1034269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76734" y="0"/>
                </a:lnTo>
                <a:lnTo>
                  <a:pt x="3218137" y="11099"/>
                </a:lnTo>
                <a:lnTo>
                  <a:pt x="3252141" y="37197"/>
                </a:lnTo>
                <a:lnTo>
                  <a:pt x="3273569" y="74322"/>
                </a:lnTo>
                <a:lnTo>
                  <a:pt x="3279159" y="102425"/>
                </a:lnTo>
                <a:lnTo>
                  <a:pt x="3279159" y="1041467"/>
                </a:lnTo>
                <a:lnTo>
                  <a:pt x="3268060" y="1082870"/>
                </a:lnTo>
                <a:lnTo>
                  <a:pt x="3241962" y="1116874"/>
                </a:lnTo>
                <a:lnTo>
                  <a:pt x="3204837" y="1138302"/>
                </a:lnTo>
                <a:lnTo>
                  <a:pt x="3183863" y="1143190"/>
                </a:lnTo>
                <a:lnTo>
                  <a:pt x="3176734" y="11438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12">
            <a:extLst>
              <a:ext uri="{FF2B5EF4-FFF2-40B4-BE49-F238E27FC236}">
                <a16:creationId xmlns:a16="http://schemas.microsoft.com/office/drawing/2014/main" id="{CF3510F3-84D8-4778-A89D-4B831D5C7FD6}"/>
              </a:ext>
            </a:extLst>
          </p:cNvPr>
          <p:cNvSpPr/>
          <p:nvPr/>
        </p:nvSpPr>
        <p:spPr>
          <a:xfrm>
            <a:off x="778599" y="3123150"/>
            <a:ext cx="2459831" cy="858202"/>
          </a:xfrm>
          <a:custGeom>
            <a:avLst/>
            <a:gdLst/>
            <a:ahLst/>
            <a:cxnLst/>
            <a:rect l="l" t="t" r="r" b="b"/>
            <a:pathLst>
              <a:path w="3279775" h="1144270">
                <a:moveTo>
                  <a:pt x="3176734" y="1143893"/>
                </a:moveTo>
                <a:lnTo>
                  <a:pt x="102425" y="1143893"/>
                </a:lnTo>
                <a:lnTo>
                  <a:pt x="95296" y="1143190"/>
                </a:lnTo>
                <a:lnTo>
                  <a:pt x="54704" y="1129417"/>
                </a:lnTo>
                <a:lnTo>
                  <a:pt x="22473" y="1101158"/>
                </a:lnTo>
                <a:lnTo>
                  <a:pt x="3510" y="1062715"/>
                </a:lnTo>
                <a:lnTo>
                  <a:pt x="0" y="1041467"/>
                </a:lnTo>
                <a:lnTo>
                  <a:pt x="0" y="1034269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76734" y="0"/>
                </a:lnTo>
                <a:lnTo>
                  <a:pt x="3218137" y="11099"/>
                </a:lnTo>
                <a:lnTo>
                  <a:pt x="3252141" y="37197"/>
                </a:lnTo>
                <a:lnTo>
                  <a:pt x="3273569" y="74322"/>
                </a:lnTo>
                <a:lnTo>
                  <a:pt x="3279159" y="102425"/>
                </a:lnTo>
                <a:lnTo>
                  <a:pt x="3279159" y="1041467"/>
                </a:lnTo>
                <a:lnTo>
                  <a:pt x="3268060" y="1082870"/>
                </a:lnTo>
                <a:lnTo>
                  <a:pt x="3241962" y="1116874"/>
                </a:lnTo>
                <a:lnTo>
                  <a:pt x="3204837" y="1138302"/>
                </a:lnTo>
                <a:lnTo>
                  <a:pt x="3183863" y="1143190"/>
                </a:lnTo>
                <a:lnTo>
                  <a:pt x="3176734" y="11438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4478D11F-BEA9-4A2A-A8A8-9D6511738431}"/>
              </a:ext>
            </a:extLst>
          </p:cNvPr>
          <p:cNvSpPr txBox="1"/>
          <p:nvPr/>
        </p:nvSpPr>
        <p:spPr>
          <a:xfrm>
            <a:off x="3990296" y="1226447"/>
            <a:ext cx="1720691" cy="4855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核心测试类型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49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掌握黑盒、白盒、功能及性能等核心测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试方法。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776585BF-7A4F-40A0-A3F7-752EE9BF0314}"/>
              </a:ext>
            </a:extLst>
          </p:cNvPr>
          <p:cNvSpPr txBox="1"/>
          <p:nvPr/>
        </p:nvSpPr>
        <p:spPr>
          <a:xfrm>
            <a:off x="3558432" y="1169252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02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8C088A0D-A34B-4CA1-A065-0E470FFACEE5}"/>
              </a:ext>
            </a:extLst>
          </p:cNvPr>
          <p:cNvSpPr/>
          <p:nvPr/>
        </p:nvSpPr>
        <p:spPr>
          <a:xfrm>
            <a:off x="778600" y="2090317"/>
            <a:ext cx="2466975" cy="851059"/>
          </a:xfrm>
          <a:custGeom>
            <a:avLst/>
            <a:gdLst/>
            <a:ahLst/>
            <a:cxnLst/>
            <a:rect l="l" t="t" r="r" b="b"/>
            <a:pathLst>
              <a:path w="3289300" h="1134745">
                <a:moveTo>
                  <a:pt x="0" y="1024737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79069" y="0"/>
                </a:lnTo>
                <a:lnTo>
                  <a:pt x="3186267" y="0"/>
                </a:lnTo>
                <a:lnTo>
                  <a:pt x="3193395" y="702"/>
                </a:lnTo>
                <a:lnTo>
                  <a:pt x="3200455" y="2106"/>
                </a:lnTo>
                <a:lnTo>
                  <a:pt x="3207515" y="3510"/>
                </a:lnTo>
                <a:lnTo>
                  <a:pt x="3214370" y="5590"/>
                </a:lnTo>
                <a:lnTo>
                  <a:pt x="3221019" y="8344"/>
                </a:lnTo>
                <a:lnTo>
                  <a:pt x="3227670" y="11099"/>
                </a:lnTo>
                <a:lnTo>
                  <a:pt x="3233987" y="14475"/>
                </a:lnTo>
                <a:lnTo>
                  <a:pt x="3239972" y="18474"/>
                </a:lnTo>
                <a:lnTo>
                  <a:pt x="3245957" y="22473"/>
                </a:lnTo>
                <a:lnTo>
                  <a:pt x="3274216" y="54704"/>
                </a:lnTo>
                <a:lnTo>
                  <a:pt x="3280347" y="67672"/>
                </a:lnTo>
                <a:lnTo>
                  <a:pt x="3283102" y="74322"/>
                </a:lnTo>
                <a:lnTo>
                  <a:pt x="3285181" y="81177"/>
                </a:lnTo>
                <a:lnTo>
                  <a:pt x="3286585" y="88236"/>
                </a:lnTo>
                <a:lnTo>
                  <a:pt x="3287990" y="95296"/>
                </a:lnTo>
                <a:lnTo>
                  <a:pt x="3288692" y="102425"/>
                </a:lnTo>
                <a:lnTo>
                  <a:pt x="3288692" y="109623"/>
                </a:lnTo>
                <a:lnTo>
                  <a:pt x="3288692" y="1024737"/>
                </a:lnTo>
                <a:lnTo>
                  <a:pt x="3288692" y="1031935"/>
                </a:lnTo>
                <a:lnTo>
                  <a:pt x="3287990" y="1039064"/>
                </a:lnTo>
                <a:lnTo>
                  <a:pt x="3286585" y="1046123"/>
                </a:lnTo>
                <a:lnTo>
                  <a:pt x="3285181" y="1053183"/>
                </a:lnTo>
                <a:lnTo>
                  <a:pt x="3283102" y="1060038"/>
                </a:lnTo>
                <a:lnTo>
                  <a:pt x="3280347" y="1066688"/>
                </a:lnTo>
                <a:lnTo>
                  <a:pt x="3277592" y="1073338"/>
                </a:lnTo>
                <a:lnTo>
                  <a:pt x="3251494" y="1107342"/>
                </a:lnTo>
                <a:lnTo>
                  <a:pt x="3239972" y="1115885"/>
                </a:lnTo>
                <a:lnTo>
                  <a:pt x="3233987" y="1119884"/>
                </a:lnTo>
                <a:lnTo>
                  <a:pt x="3227670" y="1123261"/>
                </a:lnTo>
                <a:lnTo>
                  <a:pt x="3221019" y="1126015"/>
                </a:lnTo>
                <a:lnTo>
                  <a:pt x="3214370" y="1128770"/>
                </a:lnTo>
                <a:lnTo>
                  <a:pt x="3179069" y="1134360"/>
                </a:lnTo>
                <a:lnTo>
                  <a:pt x="109623" y="1134360"/>
                </a:lnTo>
                <a:lnTo>
                  <a:pt x="102425" y="1134360"/>
                </a:lnTo>
                <a:lnTo>
                  <a:pt x="95296" y="1133658"/>
                </a:lnTo>
                <a:lnTo>
                  <a:pt x="88236" y="1132254"/>
                </a:lnTo>
                <a:lnTo>
                  <a:pt x="81177" y="1130849"/>
                </a:lnTo>
                <a:lnTo>
                  <a:pt x="74322" y="1128770"/>
                </a:lnTo>
                <a:lnTo>
                  <a:pt x="67672" y="1126015"/>
                </a:lnTo>
                <a:lnTo>
                  <a:pt x="61022" y="1123261"/>
                </a:lnTo>
                <a:lnTo>
                  <a:pt x="54704" y="1119884"/>
                </a:lnTo>
                <a:lnTo>
                  <a:pt x="48719" y="1115885"/>
                </a:lnTo>
                <a:lnTo>
                  <a:pt x="42734" y="1111886"/>
                </a:lnTo>
                <a:lnTo>
                  <a:pt x="37197" y="1107342"/>
                </a:lnTo>
                <a:lnTo>
                  <a:pt x="32107" y="1102252"/>
                </a:lnTo>
                <a:lnTo>
                  <a:pt x="27018" y="1097162"/>
                </a:lnTo>
                <a:lnTo>
                  <a:pt x="8344" y="1066688"/>
                </a:lnTo>
                <a:lnTo>
                  <a:pt x="5590" y="1060038"/>
                </a:lnTo>
                <a:lnTo>
                  <a:pt x="3510" y="1053183"/>
                </a:lnTo>
                <a:lnTo>
                  <a:pt x="2106" y="1046123"/>
                </a:lnTo>
                <a:lnTo>
                  <a:pt x="702" y="1039064"/>
                </a:lnTo>
                <a:lnTo>
                  <a:pt x="0" y="1031935"/>
                </a:lnTo>
                <a:lnTo>
                  <a:pt x="0" y="1024737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17">
            <a:extLst>
              <a:ext uri="{FF2B5EF4-FFF2-40B4-BE49-F238E27FC236}">
                <a16:creationId xmlns:a16="http://schemas.microsoft.com/office/drawing/2014/main" id="{4E5640C8-4623-41DD-B51B-369418FC39A6}"/>
              </a:ext>
            </a:extLst>
          </p:cNvPr>
          <p:cNvSpPr txBox="1"/>
          <p:nvPr/>
        </p:nvSpPr>
        <p:spPr>
          <a:xfrm>
            <a:off x="1349847" y="2263099"/>
            <a:ext cx="1720691" cy="4868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测试规划与管理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551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学习测试计划制定、资源配置与全流程</a:t>
            </a:r>
            <a:r>
              <a:rPr sz="713" kern="0" spc="-15" dirty="0">
                <a:solidFill>
                  <a:srgbClr val="6A7280"/>
                </a:solidFill>
                <a:latin typeface="微软雅黑"/>
                <a:cs typeface="微软雅黑"/>
              </a:rPr>
              <a:t>管理。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B553AF3-5CCF-4E51-AA2C-1E05E39151D4}"/>
              </a:ext>
            </a:extLst>
          </p:cNvPr>
          <p:cNvSpPr txBox="1"/>
          <p:nvPr/>
        </p:nvSpPr>
        <p:spPr>
          <a:xfrm>
            <a:off x="917983" y="2205905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03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9">
            <a:extLst>
              <a:ext uri="{FF2B5EF4-FFF2-40B4-BE49-F238E27FC236}">
                <a16:creationId xmlns:a16="http://schemas.microsoft.com/office/drawing/2014/main" id="{22A373A0-39E2-417F-A671-CCDA17C51178}"/>
              </a:ext>
            </a:extLst>
          </p:cNvPr>
          <p:cNvGrpSpPr/>
          <p:nvPr/>
        </p:nvGrpSpPr>
        <p:grpSpPr>
          <a:xfrm>
            <a:off x="3420278" y="2086742"/>
            <a:ext cx="2466975" cy="858203"/>
            <a:chOff x="8150237" y="2859732"/>
            <a:chExt cx="3289300" cy="1144270"/>
          </a:xfrm>
        </p:grpSpPr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E2CC4C36-0A0E-407C-87B2-95D56701691B}"/>
                </a:ext>
              </a:extLst>
            </p:cNvPr>
            <p:cNvSpPr/>
            <p:nvPr/>
          </p:nvSpPr>
          <p:spPr>
            <a:xfrm>
              <a:off x="8155003" y="2864498"/>
              <a:ext cx="3279775" cy="1134745"/>
            </a:xfrm>
            <a:custGeom>
              <a:avLst/>
              <a:gdLst/>
              <a:ahLst/>
              <a:cxnLst/>
              <a:rect l="l" t="t" r="r" b="b"/>
              <a:pathLst>
                <a:path w="3279775" h="1134745">
                  <a:moveTo>
                    <a:pt x="3176734" y="1134360"/>
                  </a:moveTo>
                  <a:lnTo>
                    <a:pt x="102425" y="1134360"/>
                  </a:lnTo>
                  <a:lnTo>
                    <a:pt x="95296" y="1133658"/>
                  </a:lnTo>
                  <a:lnTo>
                    <a:pt x="54704" y="1119884"/>
                  </a:lnTo>
                  <a:lnTo>
                    <a:pt x="22473" y="1091625"/>
                  </a:lnTo>
                  <a:lnTo>
                    <a:pt x="3510" y="1053183"/>
                  </a:lnTo>
                  <a:lnTo>
                    <a:pt x="0" y="1031935"/>
                  </a:lnTo>
                  <a:lnTo>
                    <a:pt x="0" y="1024737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76734" y="0"/>
                  </a:lnTo>
                  <a:lnTo>
                    <a:pt x="3218137" y="11099"/>
                  </a:lnTo>
                  <a:lnTo>
                    <a:pt x="3252141" y="37197"/>
                  </a:lnTo>
                  <a:lnTo>
                    <a:pt x="3273569" y="74322"/>
                  </a:lnTo>
                  <a:lnTo>
                    <a:pt x="3279159" y="102425"/>
                  </a:lnTo>
                  <a:lnTo>
                    <a:pt x="3279159" y="1031935"/>
                  </a:lnTo>
                  <a:lnTo>
                    <a:pt x="3268060" y="1073338"/>
                  </a:lnTo>
                  <a:lnTo>
                    <a:pt x="3241962" y="1107342"/>
                  </a:lnTo>
                  <a:lnTo>
                    <a:pt x="3204837" y="1128770"/>
                  </a:lnTo>
                  <a:lnTo>
                    <a:pt x="3183863" y="1133658"/>
                  </a:lnTo>
                  <a:lnTo>
                    <a:pt x="3176734" y="11343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3F16AEDE-9557-44CF-877E-FD14038DAC96}"/>
                </a:ext>
              </a:extLst>
            </p:cNvPr>
            <p:cNvSpPr/>
            <p:nvPr/>
          </p:nvSpPr>
          <p:spPr>
            <a:xfrm>
              <a:off x="8155003" y="2864498"/>
              <a:ext cx="3279775" cy="1134745"/>
            </a:xfrm>
            <a:custGeom>
              <a:avLst/>
              <a:gdLst/>
              <a:ahLst/>
              <a:cxnLst/>
              <a:rect l="l" t="t" r="r" b="b"/>
              <a:pathLst>
                <a:path w="3279775" h="1134745">
                  <a:moveTo>
                    <a:pt x="0" y="1024737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69536" y="0"/>
                  </a:lnTo>
                  <a:lnTo>
                    <a:pt x="3176734" y="0"/>
                  </a:lnTo>
                  <a:lnTo>
                    <a:pt x="3183863" y="702"/>
                  </a:lnTo>
                  <a:lnTo>
                    <a:pt x="3190922" y="2106"/>
                  </a:lnTo>
                  <a:lnTo>
                    <a:pt x="3197982" y="3510"/>
                  </a:lnTo>
                  <a:lnTo>
                    <a:pt x="3204837" y="5590"/>
                  </a:lnTo>
                  <a:lnTo>
                    <a:pt x="3211487" y="8344"/>
                  </a:lnTo>
                  <a:lnTo>
                    <a:pt x="3218137" y="11099"/>
                  </a:lnTo>
                  <a:lnTo>
                    <a:pt x="3224454" y="14475"/>
                  </a:lnTo>
                  <a:lnTo>
                    <a:pt x="3230439" y="18474"/>
                  </a:lnTo>
                  <a:lnTo>
                    <a:pt x="3236424" y="22473"/>
                  </a:lnTo>
                  <a:lnTo>
                    <a:pt x="3241962" y="27018"/>
                  </a:lnTo>
                  <a:lnTo>
                    <a:pt x="3247051" y="32107"/>
                  </a:lnTo>
                  <a:lnTo>
                    <a:pt x="3252141" y="37197"/>
                  </a:lnTo>
                  <a:lnTo>
                    <a:pt x="3270815" y="67672"/>
                  </a:lnTo>
                  <a:lnTo>
                    <a:pt x="3273569" y="74322"/>
                  </a:lnTo>
                  <a:lnTo>
                    <a:pt x="3279160" y="109623"/>
                  </a:lnTo>
                  <a:lnTo>
                    <a:pt x="3279160" y="1024737"/>
                  </a:lnTo>
                  <a:lnTo>
                    <a:pt x="3270815" y="1066688"/>
                  </a:lnTo>
                  <a:lnTo>
                    <a:pt x="3268060" y="1073338"/>
                  </a:lnTo>
                  <a:lnTo>
                    <a:pt x="3247051" y="1102252"/>
                  </a:lnTo>
                  <a:lnTo>
                    <a:pt x="3241962" y="1107342"/>
                  </a:lnTo>
                  <a:lnTo>
                    <a:pt x="3236424" y="1111886"/>
                  </a:lnTo>
                  <a:lnTo>
                    <a:pt x="3230440" y="1115885"/>
                  </a:lnTo>
                  <a:lnTo>
                    <a:pt x="3224455" y="1119884"/>
                  </a:lnTo>
                  <a:lnTo>
                    <a:pt x="3218137" y="1123261"/>
                  </a:lnTo>
                  <a:lnTo>
                    <a:pt x="3211487" y="1126015"/>
                  </a:lnTo>
                  <a:lnTo>
                    <a:pt x="3204837" y="1128770"/>
                  </a:lnTo>
                  <a:lnTo>
                    <a:pt x="3169536" y="1134360"/>
                  </a:lnTo>
                  <a:lnTo>
                    <a:pt x="109623" y="1134360"/>
                  </a:lnTo>
                  <a:lnTo>
                    <a:pt x="102425" y="1134360"/>
                  </a:lnTo>
                  <a:lnTo>
                    <a:pt x="95296" y="1133658"/>
                  </a:lnTo>
                  <a:lnTo>
                    <a:pt x="88236" y="1132254"/>
                  </a:lnTo>
                  <a:lnTo>
                    <a:pt x="81177" y="1130849"/>
                  </a:lnTo>
                  <a:lnTo>
                    <a:pt x="74322" y="1128770"/>
                  </a:lnTo>
                  <a:lnTo>
                    <a:pt x="67672" y="1126015"/>
                  </a:lnTo>
                  <a:lnTo>
                    <a:pt x="61022" y="1123261"/>
                  </a:lnTo>
                  <a:lnTo>
                    <a:pt x="54704" y="1119884"/>
                  </a:lnTo>
                  <a:lnTo>
                    <a:pt x="48719" y="1115885"/>
                  </a:lnTo>
                  <a:lnTo>
                    <a:pt x="42734" y="1111886"/>
                  </a:lnTo>
                  <a:lnTo>
                    <a:pt x="37197" y="1107342"/>
                  </a:lnTo>
                  <a:lnTo>
                    <a:pt x="32107" y="1102252"/>
                  </a:lnTo>
                  <a:lnTo>
                    <a:pt x="27018" y="1097162"/>
                  </a:lnTo>
                  <a:lnTo>
                    <a:pt x="8344" y="1066688"/>
                  </a:lnTo>
                  <a:lnTo>
                    <a:pt x="5590" y="1060038"/>
                  </a:lnTo>
                  <a:lnTo>
                    <a:pt x="3510" y="1053183"/>
                  </a:lnTo>
                  <a:lnTo>
                    <a:pt x="2106" y="1046123"/>
                  </a:lnTo>
                  <a:lnTo>
                    <a:pt x="702" y="1039064"/>
                  </a:lnTo>
                  <a:lnTo>
                    <a:pt x="0" y="1031935"/>
                  </a:lnTo>
                  <a:lnTo>
                    <a:pt x="0" y="10247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object 22">
            <a:extLst>
              <a:ext uri="{FF2B5EF4-FFF2-40B4-BE49-F238E27FC236}">
                <a16:creationId xmlns:a16="http://schemas.microsoft.com/office/drawing/2014/main" id="{0843702A-38AD-4311-905B-E357FE17A7EE}"/>
              </a:ext>
            </a:extLst>
          </p:cNvPr>
          <p:cNvSpPr txBox="1"/>
          <p:nvPr/>
        </p:nvSpPr>
        <p:spPr>
          <a:xfrm>
            <a:off x="3990296" y="2263099"/>
            <a:ext cx="1720691" cy="4868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测试实践工具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551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运用自动化测试工具与缺陷管理平台提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升效率。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23">
            <a:extLst>
              <a:ext uri="{FF2B5EF4-FFF2-40B4-BE49-F238E27FC236}">
                <a16:creationId xmlns:a16="http://schemas.microsoft.com/office/drawing/2014/main" id="{10A32368-3345-43A7-AEFB-1D46089B2D0A}"/>
              </a:ext>
            </a:extLst>
          </p:cNvPr>
          <p:cNvSpPr txBox="1"/>
          <p:nvPr/>
        </p:nvSpPr>
        <p:spPr>
          <a:xfrm>
            <a:off x="3558432" y="2205905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04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4">
            <a:extLst>
              <a:ext uri="{FF2B5EF4-FFF2-40B4-BE49-F238E27FC236}">
                <a16:creationId xmlns:a16="http://schemas.microsoft.com/office/drawing/2014/main" id="{72705E80-C5FD-42EA-B230-5510A7812322}"/>
              </a:ext>
            </a:extLst>
          </p:cNvPr>
          <p:cNvSpPr/>
          <p:nvPr/>
        </p:nvSpPr>
        <p:spPr>
          <a:xfrm>
            <a:off x="778600" y="3119820"/>
            <a:ext cx="2474119" cy="858203"/>
          </a:xfrm>
          <a:custGeom>
            <a:avLst/>
            <a:gdLst/>
            <a:ahLst/>
            <a:cxnLst/>
            <a:rect l="l" t="t" r="r" b="b"/>
            <a:pathLst>
              <a:path w="3298825" h="1144270">
                <a:moveTo>
                  <a:pt x="0" y="1034269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88601" y="0"/>
                </a:lnTo>
                <a:lnTo>
                  <a:pt x="3195799" y="0"/>
                </a:lnTo>
                <a:lnTo>
                  <a:pt x="3202928" y="702"/>
                </a:lnTo>
                <a:lnTo>
                  <a:pt x="3209988" y="2106"/>
                </a:lnTo>
                <a:lnTo>
                  <a:pt x="3217047" y="3510"/>
                </a:lnTo>
                <a:lnTo>
                  <a:pt x="3223902" y="5590"/>
                </a:lnTo>
                <a:lnTo>
                  <a:pt x="3230552" y="8344"/>
                </a:lnTo>
                <a:lnTo>
                  <a:pt x="3237202" y="11099"/>
                </a:lnTo>
                <a:lnTo>
                  <a:pt x="3243519" y="14475"/>
                </a:lnTo>
                <a:lnTo>
                  <a:pt x="3249504" y="18474"/>
                </a:lnTo>
                <a:lnTo>
                  <a:pt x="3255489" y="22473"/>
                </a:lnTo>
                <a:lnTo>
                  <a:pt x="3261026" y="27018"/>
                </a:lnTo>
                <a:lnTo>
                  <a:pt x="3266116" y="32107"/>
                </a:lnTo>
                <a:lnTo>
                  <a:pt x="3271206" y="37197"/>
                </a:lnTo>
                <a:lnTo>
                  <a:pt x="3275751" y="42734"/>
                </a:lnTo>
                <a:lnTo>
                  <a:pt x="3279749" y="48719"/>
                </a:lnTo>
                <a:lnTo>
                  <a:pt x="3283748" y="54704"/>
                </a:lnTo>
                <a:lnTo>
                  <a:pt x="3287125" y="61022"/>
                </a:lnTo>
                <a:lnTo>
                  <a:pt x="3289879" y="67672"/>
                </a:lnTo>
                <a:lnTo>
                  <a:pt x="3292634" y="74322"/>
                </a:lnTo>
                <a:lnTo>
                  <a:pt x="3298224" y="109623"/>
                </a:lnTo>
                <a:lnTo>
                  <a:pt x="3298224" y="1034269"/>
                </a:lnTo>
                <a:lnTo>
                  <a:pt x="3298224" y="1041467"/>
                </a:lnTo>
                <a:lnTo>
                  <a:pt x="3297522" y="1048596"/>
                </a:lnTo>
                <a:lnTo>
                  <a:pt x="3296117" y="1055656"/>
                </a:lnTo>
                <a:lnTo>
                  <a:pt x="3294713" y="1062715"/>
                </a:lnTo>
                <a:lnTo>
                  <a:pt x="3292634" y="1069570"/>
                </a:lnTo>
                <a:lnTo>
                  <a:pt x="3289879" y="1076220"/>
                </a:lnTo>
                <a:lnTo>
                  <a:pt x="3287125" y="1082870"/>
                </a:lnTo>
                <a:lnTo>
                  <a:pt x="3266116" y="1111785"/>
                </a:lnTo>
                <a:lnTo>
                  <a:pt x="3261026" y="1116874"/>
                </a:lnTo>
                <a:lnTo>
                  <a:pt x="3255489" y="1121419"/>
                </a:lnTo>
                <a:lnTo>
                  <a:pt x="3249504" y="1125418"/>
                </a:lnTo>
                <a:lnTo>
                  <a:pt x="3243519" y="1129417"/>
                </a:lnTo>
                <a:lnTo>
                  <a:pt x="3237202" y="1132793"/>
                </a:lnTo>
                <a:lnTo>
                  <a:pt x="3230552" y="1135548"/>
                </a:lnTo>
                <a:lnTo>
                  <a:pt x="3223902" y="1138302"/>
                </a:lnTo>
                <a:lnTo>
                  <a:pt x="3217047" y="1140382"/>
                </a:lnTo>
                <a:lnTo>
                  <a:pt x="3209988" y="1141786"/>
                </a:lnTo>
                <a:lnTo>
                  <a:pt x="3202928" y="1143190"/>
                </a:lnTo>
                <a:lnTo>
                  <a:pt x="3195799" y="1143893"/>
                </a:lnTo>
                <a:lnTo>
                  <a:pt x="3188601" y="1143893"/>
                </a:lnTo>
                <a:lnTo>
                  <a:pt x="109623" y="1143893"/>
                </a:lnTo>
                <a:lnTo>
                  <a:pt x="102425" y="1143893"/>
                </a:lnTo>
                <a:lnTo>
                  <a:pt x="95296" y="1143190"/>
                </a:lnTo>
                <a:lnTo>
                  <a:pt x="88236" y="1141786"/>
                </a:lnTo>
                <a:lnTo>
                  <a:pt x="81177" y="1140382"/>
                </a:lnTo>
                <a:lnTo>
                  <a:pt x="74322" y="1138302"/>
                </a:lnTo>
                <a:lnTo>
                  <a:pt x="67672" y="1135548"/>
                </a:lnTo>
                <a:lnTo>
                  <a:pt x="61022" y="1132793"/>
                </a:lnTo>
                <a:lnTo>
                  <a:pt x="54704" y="1129417"/>
                </a:lnTo>
                <a:lnTo>
                  <a:pt x="48719" y="1125418"/>
                </a:lnTo>
                <a:lnTo>
                  <a:pt x="42734" y="1121419"/>
                </a:lnTo>
                <a:lnTo>
                  <a:pt x="14475" y="1089188"/>
                </a:lnTo>
                <a:lnTo>
                  <a:pt x="8344" y="1076220"/>
                </a:lnTo>
                <a:lnTo>
                  <a:pt x="5590" y="1069570"/>
                </a:lnTo>
                <a:lnTo>
                  <a:pt x="3510" y="1062715"/>
                </a:lnTo>
                <a:lnTo>
                  <a:pt x="2106" y="1055656"/>
                </a:lnTo>
                <a:lnTo>
                  <a:pt x="702" y="1048596"/>
                </a:lnTo>
                <a:lnTo>
                  <a:pt x="0" y="1041467"/>
                </a:lnTo>
                <a:lnTo>
                  <a:pt x="0" y="1034269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B6B3DC5D-192D-486E-926A-5DC44EF04B59}"/>
              </a:ext>
            </a:extLst>
          </p:cNvPr>
          <p:cNvSpPr txBox="1"/>
          <p:nvPr/>
        </p:nvSpPr>
        <p:spPr>
          <a:xfrm>
            <a:off x="1349847" y="3292604"/>
            <a:ext cx="1720691" cy="4855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测试收尾复盘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49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编写测试报告，掌握缺陷生命周期与项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目复盘。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26">
            <a:extLst>
              <a:ext uri="{FF2B5EF4-FFF2-40B4-BE49-F238E27FC236}">
                <a16:creationId xmlns:a16="http://schemas.microsoft.com/office/drawing/2014/main" id="{408FB42F-AAD8-4708-8243-B1D3AD680EB4}"/>
              </a:ext>
            </a:extLst>
          </p:cNvPr>
          <p:cNvSpPr txBox="1"/>
          <p:nvPr/>
        </p:nvSpPr>
        <p:spPr>
          <a:xfrm>
            <a:off x="917983" y="3235409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05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333" y="1336466"/>
            <a:ext cx="5022464" cy="1660727"/>
          </a:xfrm>
        </p:spPr>
        <p:txBody>
          <a:bodyPr/>
          <a:lstStyle/>
          <a:p>
            <a:r>
              <a:rPr lang="zh-CN" altLang="en-US" dirty="0"/>
              <a:t>测试基础认知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互联网产品测试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测试在开发流程中的地位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测试基础认知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5678798A-3BC0-4C3C-B157-B55C88EA0EF3}"/>
              </a:ext>
            </a:extLst>
          </p:cNvPr>
          <p:cNvSpPr/>
          <p:nvPr/>
        </p:nvSpPr>
        <p:spPr>
          <a:xfrm>
            <a:off x="0" y="3317290"/>
            <a:ext cx="1830229" cy="1826419"/>
          </a:xfrm>
          <a:custGeom>
            <a:avLst/>
            <a:gdLst/>
            <a:ahLst/>
            <a:cxnLst/>
            <a:rect l="l" t="t" r="r" b="b"/>
            <a:pathLst>
              <a:path w="2440305" h="2435225">
                <a:moveTo>
                  <a:pt x="0" y="0"/>
                </a:moveTo>
                <a:lnTo>
                  <a:pt x="2440305" y="0"/>
                </a:lnTo>
                <a:lnTo>
                  <a:pt x="2440305" y="2434798"/>
                </a:lnTo>
                <a:lnTo>
                  <a:pt x="0" y="2434798"/>
                </a:lnTo>
                <a:lnTo>
                  <a:pt x="0" y="0"/>
                </a:lnTo>
                <a:close/>
              </a:path>
            </a:pathLst>
          </a:custGeom>
          <a:solidFill>
            <a:srgbClr val="EDF1FF">
              <a:alpha val="50000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B45DC4A-5743-4B59-873B-5927EE43A69E}"/>
              </a:ext>
            </a:extLst>
          </p:cNvPr>
          <p:cNvSpPr/>
          <p:nvPr/>
        </p:nvSpPr>
        <p:spPr>
          <a:xfrm>
            <a:off x="343168" y="1136744"/>
            <a:ext cx="571976" cy="200501"/>
          </a:xfrm>
          <a:custGeom>
            <a:avLst/>
            <a:gdLst/>
            <a:ahLst/>
            <a:cxnLst/>
            <a:rect l="l" t="t" r="r" b="b"/>
            <a:pathLst>
              <a:path w="762635" h="267335">
                <a:moveTo>
                  <a:pt x="629141" y="266908"/>
                </a:moveTo>
                <a:lnTo>
                  <a:pt x="133454" y="266908"/>
                </a:lnTo>
                <a:lnTo>
                  <a:pt x="126897" y="266748"/>
                </a:lnTo>
                <a:lnTo>
                  <a:pt x="88502" y="259110"/>
                </a:lnTo>
                <a:lnTo>
                  <a:pt x="53948" y="240641"/>
                </a:lnTo>
                <a:lnTo>
                  <a:pt x="26266" y="212959"/>
                </a:lnTo>
                <a:lnTo>
                  <a:pt x="7797" y="178406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2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2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629141" y="0"/>
                </a:lnTo>
                <a:lnTo>
                  <a:pt x="667881" y="5745"/>
                </a:lnTo>
                <a:lnTo>
                  <a:pt x="703284" y="22491"/>
                </a:lnTo>
                <a:lnTo>
                  <a:pt x="732303" y="48790"/>
                </a:lnTo>
                <a:lnTo>
                  <a:pt x="752436" y="82383"/>
                </a:lnTo>
                <a:lnTo>
                  <a:pt x="761954" y="120373"/>
                </a:lnTo>
                <a:lnTo>
                  <a:pt x="762595" y="133454"/>
                </a:lnTo>
                <a:lnTo>
                  <a:pt x="762435" y="140010"/>
                </a:lnTo>
                <a:lnTo>
                  <a:pt x="754797" y="178406"/>
                </a:lnTo>
                <a:lnTo>
                  <a:pt x="736328" y="212959"/>
                </a:lnTo>
                <a:lnTo>
                  <a:pt x="708646" y="240641"/>
                </a:lnTo>
                <a:lnTo>
                  <a:pt x="674093" y="259110"/>
                </a:lnTo>
                <a:lnTo>
                  <a:pt x="635697" y="266748"/>
                </a:lnTo>
                <a:lnTo>
                  <a:pt x="629141" y="266908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423958A1-5269-4F40-9EBB-6B363547EC83}"/>
              </a:ext>
            </a:extLst>
          </p:cNvPr>
          <p:cNvSpPr txBox="1"/>
          <p:nvPr/>
        </p:nvSpPr>
        <p:spPr>
          <a:xfrm>
            <a:off x="333643" y="1162965"/>
            <a:ext cx="2449830" cy="3963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0" defTabSz="685800">
              <a:spcBef>
                <a:spcPts val="75"/>
              </a:spcBef>
            </a:pPr>
            <a:r>
              <a:rPr sz="713" b="1" kern="0" spc="-11" dirty="0">
                <a:solidFill>
                  <a:srgbClr val="2562EB"/>
                </a:solidFill>
                <a:latin typeface="微软雅黑"/>
                <a:cs typeface="微软雅黑"/>
              </a:rPr>
              <a:t>核心价值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55"/>
              </a:spcBef>
            </a:pPr>
            <a:r>
              <a:rPr sz="1050" kern="0" spc="-4" dirty="0">
                <a:solidFill>
                  <a:srgbClr val="374050"/>
                </a:solidFill>
                <a:latin typeface="微软雅黑"/>
                <a:cs typeface="微软雅黑"/>
              </a:rPr>
              <a:t>产品测试是连接开发与用户的关键桥梁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9">
            <a:extLst>
              <a:ext uri="{FF2B5EF4-FFF2-40B4-BE49-F238E27FC236}">
                <a16:creationId xmlns:a16="http://schemas.microsoft.com/office/drawing/2014/main" id="{AAC46D20-E4E1-4FF6-A335-E3CE30D713A1}"/>
              </a:ext>
            </a:extLst>
          </p:cNvPr>
          <p:cNvGrpSpPr/>
          <p:nvPr/>
        </p:nvGrpSpPr>
        <p:grpSpPr>
          <a:xfrm>
            <a:off x="343168" y="1823079"/>
            <a:ext cx="4818698" cy="843915"/>
            <a:chOff x="457557" y="2430772"/>
            <a:chExt cx="6424930" cy="1125220"/>
          </a:xfrm>
        </p:grpSpPr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CA57B677-87E9-4044-A940-AF1D8835D67B}"/>
                </a:ext>
              </a:extLst>
            </p:cNvPr>
            <p:cNvSpPr/>
            <p:nvPr/>
          </p:nvSpPr>
          <p:spPr>
            <a:xfrm>
              <a:off x="462323" y="2435538"/>
              <a:ext cx="6415405" cy="1115695"/>
            </a:xfrm>
            <a:custGeom>
              <a:avLst/>
              <a:gdLst/>
              <a:ahLst/>
              <a:cxnLst/>
              <a:rect l="l" t="t" r="r" b="b"/>
              <a:pathLst>
                <a:path w="6415405" h="1115695">
                  <a:moveTo>
                    <a:pt x="0" y="100567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305710" y="0"/>
                  </a:lnTo>
                  <a:lnTo>
                    <a:pt x="6312907" y="0"/>
                  </a:lnTo>
                  <a:lnTo>
                    <a:pt x="6320036" y="702"/>
                  </a:lnTo>
                  <a:lnTo>
                    <a:pt x="6360628" y="14475"/>
                  </a:lnTo>
                  <a:lnTo>
                    <a:pt x="6366612" y="18474"/>
                  </a:lnTo>
                  <a:lnTo>
                    <a:pt x="6372598" y="22473"/>
                  </a:lnTo>
                  <a:lnTo>
                    <a:pt x="6400857" y="54704"/>
                  </a:lnTo>
                  <a:lnTo>
                    <a:pt x="6414630" y="95296"/>
                  </a:lnTo>
                  <a:lnTo>
                    <a:pt x="6415333" y="109623"/>
                  </a:lnTo>
                  <a:lnTo>
                    <a:pt x="6415333" y="1005672"/>
                  </a:lnTo>
                  <a:lnTo>
                    <a:pt x="6415332" y="1012870"/>
                  </a:lnTo>
                  <a:lnTo>
                    <a:pt x="6414630" y="1019999"/>
                  </a:lnTo>
                  <a:lnTo>
                    <a:pt x="6413226" y="1027058"/>
                  </a:lnTo>
                  <a:lnTo>
                    <a:pt x="6411822" y="1034118"/>
                  </a:lnTo>
                  <a:lnTo>
                    <a:pt x="6392859" y="1072560"/>
                  </a:lnTo>
                  <a:lnTo>
                    <a:pt x="6360628" y="1100819"/>
                  </a:lnTo>
                  <a:lnTo>
                    <a:pt x="6320036" y="1114593"/>
                  </a:lnTo>
                  <a:lnTo>
                    <a:pt x="6305710" y="1115295"/>
                  </a:lnTo>
                  <a:lnTo>
                    <a:pt x="109623" y="1115295"/>
                  </a:lnTo>
                  <a:lnTo>
                    <a:pt x="67672" y="1106951"/>
                  </a:lnTo>
                  <a:lnTo>
                    <a:pt x="61022" y="1104196"/>
                  </a:lnTo>
                  <a:lnTo>
                    <a:pt x="54704" y="1100819"/>
                  </a:lnTo>
                  <a:lnTo>
                    <a:pt x="48719" y="1096820"/>
                  </a:lnTo>
                  <a:lnTo>
                    <a:pt x="42734" y="1092821"/>
                  </a:lnTo>
                  <a:lnTo>
                    <a:pt x="14475" y="1060590"/>
                  </a:lnTo>
                  <a:lnTo>
                    <a:pt x="8344" y="1047623"/>
                  </a:lnTo>
                  <a:lnTo>
                    <a:pt x="5590" y="1040973"/>
                  </a:lnTo>
                  <a:lnTo>
                    <a:pt x="3510" y="1034118"/>
                  </a:lnTo>
                  <a:lnTo>
                    <a:pt x="2106" y="1027058"/>
                  </a:lnTo>
                  <a:lnTo>
                    <a:pt x="702" y="1019999"/>
                  </a:lnTo>
                  <a:lnTo>
                    <a:pt x="0" y="1012870"/>
                  </a:lnTo>
                  <a:lnTo>
                    <a:pt x="0" y="100567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589A51CB-A315-44BC-AF50-77A735EA243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738" y="2688148"/>
              <a:ext cx="610076" cy="610076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5C102A79-11E4-49BB-B25E-FAEA69B2ECB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8387" y="2840667"/>
              <a:ext cx="228778" cy="305038"/>
            </a:xfrm>
            <a:prstGeom prst="rect">
              <a:avLst/>
            </a:prstGeom>
          </p:spPr>
        </p:pic>
      </p:grpSp>
      <p:sp>
        <p:nvSpPr>
          <p:cNvPr id="17" name="object 13">
            <a:extLst>
              <a:ext uri="{FF2B5EF4-FFF2-40B4-BE49-F238E27FC236}">
                <a16:creationId xmlns:a16="http://schemas.microsoft.com/office/drawing/2014/main" id="{0899696F-9B91-425F-88A3-8BFA433DDAF0}"/>
              </a:ext>
            </a:extLst>
          </p:cNvPr>
          <p:cNvSpPr txBox="1"/>
          <p:nvPr/>
        </p:nvSpPr>
        <p:spPr>
          <a:xfrm>
            <a:off x="1112920" y="1925621"/>
            <a:ext cx="3908584" cy="533255"/>
          </a:xfrm>
          <a:prstGeom prst="rect">
            <a:avLst/>
          </a:prstGeom>
        </p:spPr>
        <p:txBody>
          <a:bodyPr vert="horz" wrap="square" lIns="0" tIns="69056" rIns="0" bIns="0" rtlCol="0">
            <a:spAutoFit/>
          </a:bodyPr>
          <a:lstStyle/>
          <a:p>
            <a:pPr marL="9525" defTabSz="685800">
              <a:spcBef>
                <a:spcPts val="54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保障质量与体验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5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测试是产品质量的守门员，通过严格的验证流程，确保功能稳定并提供优质的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用户体验。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4">
            <a:extLst>
              <a:ext uri="{FF2B5EF4-FFF2-40B4-BE49-F238E27FC236}">
                <a16:creationId xmlns:a16="http://schemas.microsoft.com/office/drawing/2014/main" id="{435C0AA6-DA9C-413D-B7BC-F8528382F902}"/>
              </a:ext>
            </a:extLst>
          </p:cNvPr>
          <p:cNvGrpSpPr/>
          <p:nvPr/>
        </p:nvGrpSpPr>
        <p:grpSpPr>
          <a:xfrm>
            <a:off x="343168" y="2838284"/>
            <a:ext cx="4818698" cy="843915"/>
            <a:chOff x="457557" y="3784379"/>
            <a:chExt cx="6424930" cy="1125220"/>
          </a:xfrm>
        </p:grpSpPr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B19415E4-265C-4C14-B9BD-51E9A6E41153}"/>
                </a:ext>
              </a:extLst>
            </p:cNvPr>
            <p:cNvSpPr/>
            <p:nvPr/>
          </p:nvSpPr>
          <p:spPr>
            <a:xfrm>
              <a:off x="462323" y="3789145"/>
              <a:ext cx="6415405" cy="1115695"/>
            </a:xfrm>
            <a:custGeom>
              <a:avLst/>
              <a:gdLst/>
              <a:ahLst/>
              <a:cxnLst/>
              <a:rect l="l" t="t" r="r" b="b"/>
              <a:pathLst>
                <a:path w="6415405" h="1115695">
                  <a:moveTo>
                    <a:pt x="6312907" y="1115295"/>
                  </a:moveTo>
                  <a:lnTo>
                    <a:pt x="102425" y="1115295"/>
                  </a:lnTo>
                  <a:lnTo>
                    <a:pt x="95296" y="1114593"/>
                  </a:lnTo>
                  <a:lnTo>
                    <a:pt x="54704" y="1100819"/>
                  </a:lnTo>
                  <a:lnTo>
                    <a:pt x="22473" y="1072560"/>
                  </a:lnTo>
                  <a:lnTo>
                    <a:pt x="3510" y="1034118"/>
                  </a:lnTo>
                  <a:lnTo>
                    <a:pt x="0" y="1012870"/>
                  </a:lnTo>
                  <a:lnTo>
                    <a:pt x="0" y="1005672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312907" y="0"/>
                  </a:lnTo>
                  <a:lnTo>
                    <a:pt x="6354310" y="11099"/>
                  </a:lnTo>
                  <a:lnTo>
                    <a:pt x="6388314" y="37197"/>
                  </a:lnTo>
                  <a:lnTo>
                    <a:pt x="6409743" y="74322"/>
                  </a:lnTo>
                  <a:lnTo>
                    <a:pt x="6415332" y="102425"/>
                  </a:lnTo>
                  <a:lnTo>
                    <a:pt x="6415332" y="1012870"/>
                  </a:lnTo>
                  <a:lnTo>
                    <a:pt x="6404234" y="1054273"/>
                  </a:lnTo>
                  <a:lnTo>
                    <a:pt x="6378135" y="1088277"/>
                  </a:lnTo>
                  <a:lnTo>
                    <a:pt x="6341010" y="1109705"/>
                  </a:lnTo>
                  <a:lnTo>
                    <a:pt x="6320036" y="1114593"/>
                  </a:lnTo>
                  <a:lnTo>
                    <a:pt x="6312907" y="11152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E44BE96D-FAC1-49E1-94BD-A53E6ABA04C8}"/>
                </a:ext>
              </a:extLst>
            </p:cNvPr>
            <p:cNvSpPr/>
            <p:nvPr/>
          </p:nvSpPr>
          <p:spPr>
            <a:xfrm>
              <a:off x="462323" y="3789145"/>
              <a:ext cx="6415405" cy="1115695"/>
            </a:xfrm>
            <a:custGeom>
              <a:avLst/>
              <a:gdLst/>
              <a:ahLst/>
              <a:cxnLst/>
              <a:rect l="l" t="t" r="r" b="b"/>
              <a:pathLst>
                <a:path w="6415405" h="1115695">
                  <a:moveTo>
                    <a:pt x="0" y="100567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305710" y="0"/>
                  </a:lnTo>
                  <a:lnTo>
                    <a:pt x="6312907" y="0"/>
                  </a:lnTo>
                  <a:lnTo>
                    <a:pt x="6320036" y="702"/>
                  </a:lnTo>
                  <a:lnTo>
                    <a:pt x="6360628" y="14475"/>
                  </a:lnTo>
                  <a:lnTo>
                    <a:pt x="6366612" y="18474"/>
                  </a:lnTo>
                  <a:lnTo>
                    <a:pt x="6372598" y="22473"/>
                  </a:lnTo>
                  <a:lnTo>
                    <a:pt x="6400857" y="54704"/>
                  </a:lnTo>
                  <a:lnTo>
                    <a:pt x="6414630" y="95296"/>
                  </a:lnTo>
                  <a:lnTo>
                    <a:pt x="6415333" y="109623"/>
                  </a:lnTo>
                  <a:lnTo>
                    <a:pt x="6415333" y="1005672"/>
                  </a:lnTo>
                  <a:lnTo>
                    <a:pt x="6415332" y="1012870"/>
                  </a:lnTo>
                  <a:lnTo>
                    <a:pt x="6414630" y="1019999"/>
                  </a:lnTo>
                  <a:lnTo>
                    <a:pt x="6413226" y="1027058"/>
                  </a:lnTo>
                  <a:lnTo>
                    <a:pt x="6411822" y="1034118"/>
                  </a:lnTo>
                  <a:lnTo>
                    <a:pt x="6392859" y="1072560"/>
                  </a:lnTo>
                  <a:lnTo>
                    <a:pt x="6360628" y="1100819"/>
                  </a:lnTo>
                  <a:lnTo>
                    <a:pt x="6320036" y="1114593"/>
                  </a:lnTo>
                  <a:lnTo>
                    <a:pt x="6305710" y="1115295"/>
                  </a:lnTo>
                  <a:lnTo>
                    <a:pt x="109623" y="1115295"/>
                  </a:lnTo>
                  <a:lnTo>
                    <a:pt x="67672" y="1106951"/>
                  </a:lnTo>
                  <a:lnTo>
                    <a:pt x="61022" y="1104196"/>
                  </a:lnTo>
                  <a:lnTo>
                    <a:pt x="54704" y="1100819"/>
                  </a:lnTo>
                  <a:lnTo>
                    <a:pt x="48719" y="1096820"/>
                  </a:lnTo>
                  <a:lnTo>
                    <a:pt x="42734" y="1092821"/>
                  </a:lnTo>
                  <a:lnTo>
                    <a:pt x="14475" y="1060590"/>
                  </a:lnTo>
                  <a:lnTo>
                    <a:pt x="8344" y="1047623"/>
                  </a:lnTo>
                  <a:lnTo>
                    <a:pt x="5590" y="1040973"/>
                  </a:lnTo>
                  <a:lnTo>
                    <a:pt x="3510" y="1034118"/>
                  </a:lnTo>
                  <a:lnTo>
                    <a:pt x="2106" y="1027058"/>
                  </a:lnTo>
                  <a:lnTo>
                    <a:pt x="702" y="1019999"/>
                  </a:lnTo>
                  <a:lnTo>
                    <a:pt x="0" y="1012870"/>
                  </a:lnTo>
                  <a:lnTo>
                    <a:pt x="0" y="100567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64F9A753-A894-47D2-8DAB-C2098E2D73E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738" y="4041755"/>
              <a:ext cx="610076" cy="610076"/>
            </a:xfrm>
            <a:prstGeom prst="rect">
              <a:avLst/>
            </a:prstGeom>
          </p:spPr>
        </p:pic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03C6D9F8-5F5C-4787-A51E-B313A08BCC6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8387" y="4194274"/>
              <a:ext cx="228778" cy="305038"/>
            </a:xfrm>
            <a:prstGeom prst="rect">
              <a:avLst/>
            </a:prstGeom>
          </p:spPr>
        </p:pic>
      </p:grpSp>
      <p:sp>
        <p:nvSpPr>
          <p:cNvPr id="23" name="object 19">
            <a:extLst>
              <a:ext uri="{FF2B5EF4-FFF2-40B4-BE49-F238E27FC236}">
                <a16:creationId xmlns:a16="http://schemas.microsoft.com/office/drawing/2014/main" id="{B872CF58-CA78-4954-BBB4-7987119D2A33}"/>
              </a:ext>
            </a:extLst>
          </p:cNvPr>
          <p:cNvSpPr txBox="1"/>
          <p:nvPr/>
        </p:nvSpPr>
        <p:spPr>
          <a:xfrm>
            <a:off x="1112920" y="2940825"/>
            <a:ext cx="3908584" cy="533255"/>
          </a:xfrm>
          <a:prstGeom prst="rect">
            <a:avLst/>
          </a:prstGeom>
        </p:spPr>
        <p:txBody>
          <a:bodyPr vert="horz" wrap="square" lIns="0" tIns="69056" rIns="0" bIns="0" rtlCol="0">
            <a:spAutoFit/>
          </a:bodyPr>
          <a:lstStyle/>
          <a:p>
            <a:pPr marL="9525" defTabSz="685800">
              <a:spcBef>
                <a:spcPts val="54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贯穿开发全周期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5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测试不应局限于后期，而是贯穿需求、设计、开发到维护的整个生命周期，尽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早发现风险。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0">
            <a:extLst>
              <a:ext uri="{FF2B5EF4-FFF2-40B4-BE49-F238E27FC236}">
                <a16:creationId xmlns:a16="http://schemas.microsoft.com/office/drawing/2014/main" id="{7EB259A8-D239-45D1-BA82-44327685B83C}"/>
              </a:ext>
            </a:extLst>
          </p:cNvPr>
          <p:cNvGrpSpPr/>
          <p:nvPr/>
        </p:nvGrpSpPr>
        <p:grpSpPr>
          <a:xfrm>
            <a:off x="343168" y="3853489"/>
            <a:ext cx="4818698" cy="843915"/>
            <a:chOff x="457557" y="5137985"/>
            <a:chExt cx="6424930" cy="1125220"/>
          </a:xfrm>
        </p:grpSpPr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76997310-E088-4A15-9F0A-DDE02C293BCA}"/>
                </a:ext>
              </a:extLst>
            </p:cNvPr>
            <p:cNvSpPr/>
            <p:nvPr/>
          </p:nvSpPr>
          <p:spPr>
            <a:xfrm>
              <a:off x="462323" y="5142752"/>
              <a:ext cx="6415405" cy="1115695"/>
            </a:xfrm>
            <a:custGeom>
              <a:avLst/>
              <a:gdLst/>
              <a:ahLst/>
              <a:cxnLst/>
              <a:rect l="l" t="t" r="r" b="b"/>
              <a:pathLst>
                <a:path w="6415405" h="1115695">
                  <a:moveTo>
                    <a:pt x="6312907" y="1115295"/>
                  </a:moveTo>
                  <a:lnTo>
                    <a:pt x="102425" y="1115295"/>
                  </a:lnTo>
                  <a:lnTo>
                    <a:pt x="95296" y="1114593"/>
                  </a:lnTo>
                  <a:lnTo>
                    <a:pt x="54704" y="1100819"/>
                  </a:lnTo>
                  <a:lnTo>
                    <a:pt x="22473" y="1072560"/>
                  </a:lnTo>
                  <a:lnTo>
                    <a:pt x="3510" y="1034118"/>
                  </a:lnTo>
                  <a:lnTo>
                    <a:pt x="0" y="1012870"/>
                  </a:lnTo>
                  <a:lnTo>
                    <a:pt x="0" y="1005672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312907" y="0"/>
                  </a:lnTo>
                  <a:lnTo>
                    <a:pt x="6354310" y="11099"/>
                  </a:lnTo>
                  <a:lnTo>
                    <a:pt x="6388314" y="37197"/>
                  </a:lnTo>
                  <a:lnTo>
                    <a:pt x="6409743" y="74322"/>
                  </a:lnTo>
                  <a:lnTo>
                    <a:pt x="6415332" y="102425"/>
                  </a:lnTo>
                  <a:lnTo>
                    <a:pt x="6415332" y="1012870"/>
                  </a:lnTo>
                  <a:lnTo>
                    <a:pt x="6404234" y="1054273"/>
                  </a:lnTo>
                  <a:lnTo>
                    <a:pt x="6378135" y="1088277"/>
                  </a:lnTo>
                  <a:lnTo>
                    <a:pt x="6341010" y="1109705"/>
                  </a:lnTo>
                  <a:lnTo>
                    <a:pt x="6320036" y="1114593"/>
                  </a:lnTo>
                  <a:lnTo>
                    <a:pt x="6312907" y="11152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7B0FA2CC-9D8D-4940-8AED-7CB7F02EAB88}"/>
                </a:ext>
              </a:extLst>
            </p:cNvPr>
            <p:cNvSpPr/>
            <p:nvPr/>
          </p:nvSpPr>
          <p:spPr>
            <a:xfrm>
              <a:off x="462323" y="5142752"/>
              <a:ext cx="6415405" cy="1115695"/>
            </a:xfrm>
            <a:custGeom>
              <a:avLst/>
              <a:gdLst/>
              <a:ahLst/>
              <a:cxnLst/>
              <a:rect l="l" t="t" r="r" b="b"/>
              <a:pathLst>
                <a:path w="6415405" h="1115695">
                  <a:moveTo>
                    <a:pt x="0" y="100567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305710" y="0"/>
                  </a:lnTo>
                  <a:lnTo>
                    <a:pt x="6312907" y="0"/>
                  </a:lnTo>
                  <a:lnTo>
                    <a:pt x="6320036" y="702"/>
                  </a:lnTo>
                  <a:lnTo>
                    <a:pt x="6360628" y="14475"/>
                  </a:lnTo>
                  <a:lnTo>
                    <a:pt x="6366612" y="18474"/>
                  </a:lnTo>
                  <a:lnTo>
                    <a:pt x="6372598" y="22473"/>
                  </a:lnTo>
                  <a:lnTo>
                    <a:pt x="6400857" y="54704"/>
                  </a:lnTo>
                  <a:lnTo>
                    <a:pt x="6414630" y="95296"/>
                  </a:lnTo>
                  <a:lnTo>
                    <a:pt x="6415333" y="109623"/>
                  </a:lnTo>
                  <a:lnTo>
                    <a:pt x="6415333" y="1005672"/>
                  </a:lnTo>
                  <a:lnTo>
                    <a:pt x="6415332" y="1012870"/>
                  </a:lnTo>
                  <a:lnTo>
                    <a:pt x="6414630" y="1019999"/>
                  </a:lnTo>
                  <a:lnTo>
                    <a:pt x="6413226" y="1027058"/>
                  </a:lnTo>
                  <a:lnTo>
                    <a:pt x="6411822" y="1034118"/>
                  </a:lnTo>
                  <a:lnTo>
                    <a:pt x="6392859" y="1072560"/>
                  </a:lnTo>
                  <a:lnTo>
                    <a:pt x="6360628" y="1100819"/>
                  </a:lnTo>
                  <a:lnTo>
                    <a:pt x="6320036" y="1114593"/>
                  </a:lnTo>
                  <a:lnTo>
                    <a:pt x="6305710" y="1115295"/>
                  </a:lnTo>
                  <a:lnTo>
                    <a:pt x="109623" y="1115295"/>
                  </a:lnTo>
                  <a:lnTo>
                    <a:pt x="67672" y="1106951"/>
                  </a:lnTo>
                  <a:lnTo>
                    <a:pt x="61022" y="1104196"/>
                  </a:lnTo>
                  <a:lnTo>
                    <a:pt x="54704" y="1100819"/>
                  </a:lnTo>
                  <a:lnTo>
                    <a:pt x="48719" y="1096820"/>
                  </a:lnTo>
                  <a:lnTo>
                    <a:pt x="42734" y="1092821"/>
                  </a:lnTo>
                  <a:lnTo>
                    <a:pt x="14475" y="1060590"/>
                  </a:lnTo>
                  <a:lnTo>
                    <a:pt x="8344" y="1047623"/>
                  </a:lnTo>
                  <a:lnTo>
                    <a:pt x="5590" y="1040973"/>
                  </a:lnTo>
                  <a:lnTo>
                    <a:pt x="3510" y="1034118"/>
                  </a:lnTo>
                  <a:lnTo>
                    <a:pt x="2106" y="1027058"/>
                  </a:lnTo>
                  <a:lnTo>
                    <a:pt x="702" y="1019999"/>
                  </a:lnTo>
                  <a:lnTo>
                    <a:pt x="0" y="1012870"/>
                  </a:lnTo>
                  <a:lnTo>
                    <a:pt x="0" y="100567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3">
              <a:extLst>
                <a:ext uri="{FF2B5EF4-FFF2-40B4-BE49-F238E27FC236}">
                  <a16:creationId xmlns:a16="http://schemas.microsoft.com/office/drawing/2014/main" id="{6E890106-3FB2-4ED8-A853-6B3BC953F4A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7738" y="5395362"/>
              <a:ext cx="610076" cy="610076"/>
            </a:xfrm>
            <a:prstGeom prst="rect">
              <a:avLst/>
            </a:prstGeom>
          </p:spPr>
        </p:pic>
        <p:pic>
          <p:nvPicPr>
            <p:cNvPr id="28" name="object 24">
              <a:extLst>
                <a:ext uri="{FF2B5EF4-FFF2-40B4-BE49-F238E27FC236}">
                  <a16:creationId xmlns:a16="http://schemas.microsoft.com/office/drawing/2014/main" id="{1DF3CA3A-882A-43EF-9387-F23B5A84984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8387" y="5547880"/>
              <a:ext cx="228778" cy="305038"/>
            </a:xfrm>
            <a:prstGeom prst="rect">
              <a:avLst/>
            </a:prstGeom>
          </p:spPr>
        </p:pic>
      </p:grpSp>
      <p:sp>
        <p:nvSpPr>
          <p:cNvPr id="29" name="object 25">
            <a:extLst>
              <a:ext uri="{FF2B5EF4-FFF2-40B4-BE49-F238E27FC236}">
                <a16:creationId xmlns:a16="http://schemas.microsoft.com/office/drawing/2014/main" id="{8CDAA9A6-5117-4A7C-89A1-4AB3F9F0445A}"/>
              </a:ext>
            </a:extLst>
          </p:cNvPr>
          <p:cNvSpPr txBox="1"/>
          <p:nvPr/>
        </p:nvSpPr>
        <p:spPr>
          <a:xfrm>
            <a:off x="1112920" y="3956030"/>
            <a:ext cx="3908584" cy="392319"/>
          </a:xfrm>
          <a:prstGeom prst="rect">
            <a:avLst/>
          </a:prstGeom>
        </p:spPr>
        <p:txBody>
          <a:bodyPr vert="horz" wrap="square" lIns="0" tIns="69056" rIns="0" bIns="0" rtlCol="0">
            <a:spAutoFit/>
          </a:bodyPr>
          <a:lstStyle/>
          <a:p>
            <a:pPr marL="9525" defTabSz="685800">
              <a:spcBef>
                <a:spcPts val="54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上线迭代决策依据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1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通过测试报告和数据分析，客观评估产品状态，为是否上线及后续迭代方向提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26">
            <a:extLst>
              <a:ext uri="{FF2B5EF4-FFF2-40B4-BE49-F238E27FC236}">
                <a16:creationId xmlns:a16="http://schemas.microsoft.com/office/drawing/2014/main" id="{7E930E31-F15D-4FBB-8FC3-691066123D87}"/>
              </a:ext>
            </a:extLst>
          </p:cNvPr>
          <p:cNvSpPr txBox="1"/>
          <p:nvPr/>
        </p:nvSpPr>
        <p:spPr>
          <a:xfrm>
            <a:off x="1112920" y="4380164"/>
            <a:ext cx="705802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供科学依据。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7">
            <a:extLst>
              <a:ext uri="{FF2B5EF4-FFF2-40B4-BE49-F238E27FC236}">
                <a16:creationId xmlns:a16="http://schemas.microsoft.com/office/drawing/2014/main" id="{00415452-FFE2-45AD-BE0F-F1F7B517651D}"/>
              </a:ext>
            </a:extLst>
          </p:cNvPr>
          <p:cNvGrpSpPr/>
          <p:nvPr/>
        </p:nvGrpSpPr>
        <p:grpSpPr>
          <a:xfrm>
            <a:off x="5262958" y="1415567"/>
            <a:ext cx="3545205" cy="3197543"/>
            <a:chOff x="7017277" y="1887423"/>
            <a:chExt cx="4726940" cy="4263390"/>
          </a:xfrm>
        </p:grpSpPr>
        <p:sp>
          <p:nvSpPr>
            <p:cNvPr id="32" name="object 28">
              <a:extLst>
                <a:ext uri="{FF2B5EF4-FFF2-40B4-BE49-F238E27FC236}">
                  <a16:creationId xmlns:a16="http://schemas.microsoft.com/office/drawing/2014/main" id="{0EAF6058-1407-4908-A2C0-A0C8215342D3}"/>
                </a:ext>
              </a:extLst>
            </p:cNvPr>
            <p:cNvSpPr/>
            <p:nvPr/>
          </p:nvSpPr>
          <p:spPr>
            <a:xfrm>
              <a:off x="7017277" y="1933219"/>
              <a:ext cx="4668520" cy="4217670"/>
            </a:xfrm>
            <a:custGeom>
              <a:avLst/>
              <a:gdLst/>
              <a:ahLst/>
              <a:cxnLst/>
              <a:rect l="l" t="t" r="r" b="b"/>
              <a:pathLst>
                <a:path w="4668520" h="4217670">
                  <a:moveTo>
                    <a:pt x="4314024" y="4216861"/>
                  </a:moveTo>
                  <a:lnTo>
                    <a:pt x="144537" y="3998347"/>
                  </a:lnTo>
                  <a:lnTo>
                    <a:pt x="100666" y="3989473"/>
                  </a:lnTo>
                  <a:lnTo>
                    <a:pt x="61263" y="3968244"/>
                  </a:lnTo>
                  <a:lnTo>
                    <a:pt x="29716" y="3936492"/>
                  </a:lnTo>
                  <a:lnTo>
                    <a:pt x="8748" y="3896949"/>
                  </a:lnTo>
                  <a:lnTo>
                    <a:pt x="158" y="3853023"/>
                  </a:lnTo>
                  <a:lnTo>
                    <a:pt x="0" y="3845547"/>
                  </a:lnTo>
                  <a:lnTo>
                    <a:pt x="209" y="3838055"/>
                  </a:lnTo>
                  <a:lnTo>
                    <a:pt x="193778" y="144537"/>
                  </a:lnTo>
                  <a:lnTo>
                    <a:pt x="202652" y="100666"/>
                  </a:lnTo>
                  <a:lnTo>
                    <a:pt x="223881" y="61263"/>
                  </a:lnTo>
                  <a:lnTo>
                    <a:pt x="255633" y="29716"/>
                  </a:lnTo>
                  <a:lnTo>
                    <a:pt x="295176" y="8748"/>
                  </a:lnTo>
                  <a:lnTo>
                    <a:pt x="339103" y="158"/>
                  </a:lnTo>
                  <a:lnTo>
                    <a:pt x="346578" y="0"/>
                  </a:lnTo>
                  <a:lnTo>
                    <a:pt x="354070" y="209"/>
                  </a:lnTo>
                  <a:lnTo>
                    <a:pt x="4523558" y="218722"/>
                  </a:lnTo>
                  <a:lnTo>
                    <a:pt x="4567427" y="227596"/>
                  </a:lnTo>
                  <a:lnTo>
                    <a:pt x="4606831" y="248826"/>
                  </a:lnTo>
                  <a:lnTo>
                    <a:pt x="4638378" y="280577"/>
                  </a:lnTo>
                  <a:lnTo>
                    <a:pt x="4659346" y="320120"/>
                  </a:lnTo>
                  <a:lnTo>
                    <a:pt x="4667936" y="364047"/>
                  </a:lnTo>
                  <a:lnTo>
                    <a:pt x="4668095" y="371522"/>
                  </a:lnTo>
                  <a:lnTo>
                    <a:pt x="4667885" y="379015"/>
                  </a:lnTo>
                  <a:lnTo>
                    <a:pt x="4474316" y="4072533"/>
                  </a:lnTo>
                  <a:lnTo>
                    <a:pt x="4465442" y="4116403"/>
                  </a:lnTo>
                  <a:lnTo>
                    <a:pt x="4444213" y="4155807"/>
                  </a:lnTo>
                  <a:lnTo>
                    <a:pt x="4412461" y="4187353"/>
                  </a:lnTo>
                  <a:lnTo>
                    <a:pt x="4372918" y="4208321"/>
                  </a:lnTo>
                  <a:lnTo>
                    <a:pt x="4328991" y="4216912"/>
                  </a:lnTo>
                  <a:lnTo>
                    <a:pt x="4321516" y="4217070"/>
                  </a:lnTo>
                  <a:lnTo>
                    <a:pt x="4314024" y="4216861"/>
                  </a:lnTo>
                  <a:close/>
                </a:path>
              </a:pathLst>
            </a:custGeom>
            <a:solidFill>
              <a:srgbClr val="DAE9FE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29">
              <a:extLst>
                <a:ext uri="{FF2B5EF4-FFF2-40B4-BE49-F238E27FC236}">
                  <a16:creationId xmlns:a16="http://schemas.microsoft.com/office/drawing/2014/main" id="{6CFF637C-3386-48BD-B2D0-3B0004008303}"/>
                </a:ext>
              </a:extLst>
            </p:cNvPr>
            <p:cNvSpPr/>
            <p:nvPr/>
          </p:nvSpPr>
          <p:spPr>
            <a:xfrm>
              <a:off x="7268486" y="1892189"/>
              <a:ext cx="4471035" cy="3994150"/>
            </a:xfrm>
            <a:custGeom>
              <a:avLst/>
              <a:gdLst/>
              <a:ahLst/>
              <a:cxnLst/>
              <a:rect l="l" t="t" r="r" b="b"/>
              <a:pathLst>
                <a:path w="4471034" h="3994150">
                  <a:moveTo>
                    <a:pt x="4322962" y="3994093"/>
                  </a:moveTo>
                  <a:lnTo>
                    <a:pt x="147752" y="3994093"/>
                  </a:lnTo>
                  <a:lnTo>
                    <a:pt x="140494" y="3993915"/>
                  </a:lnTo>
                  <a:lnTo>
                    <a:pt x="97984" y="3985459"/>
                  </a:lnTo>
                  <a:lnTo>
                    <a:pt x="59728" y="3965011"/>
                  </a:lnTo>
                  <a:lnTo>
                    <a:pt x="29081" y="3934364"/>
                  </a:lnTo>
                  <a:lnTo>
                    <a:pt x="8633" y="3896108"/>
                  </a:lnTo>
                  <a:lnTo>
                    <a:pt x="177" y="3853598"/>
                  </a:lnTo>
                  <a:lnTo>
                    <a:pt x="0" y="3846340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6"/>
                  </a:lnTo>
                  <a:lnTo>
                    <a:pt x="91210" y="11246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4322962" y="0"/>
                  </a:lnTo>
                  <a:lnTo>
                    <a:pt x="4365852" y="6360"/>
                  </a:lnTo>
                  <a:lnTo>
                    <a:pt x="4405048" y="24900"/>
                  </a:lnTo>
                  <a:lnTo>
                    <a:pt x="4437177" y="54018"/>
                  </a:lnTo>
                  <a:lnTo>
                    <a:pt x="4459467" y="91210"/>
                  </a:lnTo>
                  <a:lnTo>
                    <a:pt x="4470005" y="133270"/>
                  </a:lnTo>
                  <a:lnTo>
                    <a:pt x="4470715" y="147752"/>
                  </a:lnTo>
                  <a:lnTo>
                    <a:pt x="4470715" y="3846340"/>
                  </a:lnTo>
                  <a:lnTo>
                    <a:pt x="4464353" y="3889230"/>
                  </a:lnTo>
                  <a:lnTo>
                    <a:pt x="4445813" y="3928427"/>
                  </a:lnTo>
                  <a:lnTo>
                    <a:pt x="4416696" y="3960555"/>
                  </a:lnTo>
                  <a:lnTo>
                    <a:pt x="4379504" y="3982845"/>
                  </a:lnTo>
                  <a:lnTo>
                    <a:pt x="4337444" y="3993383"/>
                  </a:lnTo>
                  <a:lnTo>
                    <a:pt x="4322962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0">
              <a:extLst>
                <a:ext uri="{FF2B5EF4-FFF2-40B4-BE49-F238E27FC236}">
                  <a16:creationId xmlns:a16="http://schemas.microsoft.com/office/drawing/2014/main" id="{6AD12A9F-D74E-4D52-89A8-4CECB39713D4}"/>
                </a:ext>
              </a:extLst>
            </p:cNvPr>
            <p:cNvSpPr/>
            <p:nvPr/>
          </p:nvSpPr>
          <p:spPr>
            <a:xfrm>
              <a:off x="7268486" y="1892189"/>
              <a:ext cx="4471035" cy="3994150"/>
            </a:xfrm>
            <a:custGeom>
              <a:avLst/>
              <a:gdLst/>
              <a:ahLst/>
              <a:cxnLst/>
              <a:rect l="l" t="t" r="r" b="b"/>
              <a:pathLst>
                <a:path w="4471034" h="3994150">
                  <a:moveTo>
                    <a:pt x="0" y="3846340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322962" y="0"/>
                  </a:lnTo>
                  <a:lnTo>
                    <a:pt x="4365852" y="6360"/>
                  </a:lnTo>
                  <a:lnTo>
                    <a:pt x="4405048" y="24900"/>
                  </a:lnTo>
                  <a:lnTo>
                    <a:pt x="4437177" y="54018"/>
                  </a:lnTo>
                  <a:lnTo>
                    <a:pt x="4459467" y="91210"/>
                  </a:lnTo>
                  <a:lnTo>
                    <a:pt x="4470005" y="133270"/>
                  </a:lnTo>
                  <a:lnTo>
                    <a:pt x="4470715" y="147752"/>
                  </a:lnTo>
                  <a:lnTo>
                    <a:pt x="4470715" y="3846340"/>
                  </a:lnTo>
                  <a:lnTo>
                    <a:pt x="4464353" y="3889230"/>
                  </a:lnTo>
                  <a:lnTo>
                    <a:pt x="4445813" y="3928427"/>
                  </a:lnTo>
                  <a:lnTo>
                    <a:pt x="4416696" y="3960555"/>
                  </a:lnTo>
                  <a:lnTo>
                    <a:pt x="4379504" y="3982845"/>
                  </a:lnTo>
                  <a:lnTo>
                    <a:pt x="4337444" y="3993383"/>
                  </a:lnTo>
                  <a:lnTo>
                    <a:pt x="4322962" y="3994093"/>
                  </a:lnTo>
                  <a:lnTo>
                    <a:pt x="147752" y="3994093"/>
                  </a:lnTo>
                  <a:lnTo>
                    <a:pt x="104861" y="3987732"/>
                  </a:lnTo>
                  <a:lnTo>
                    <a:pt x="65665" y="3969191"/>
                  </a:lnTo>
                  <a:lnTo>
                    <a:pt x="33537" y="3940074"/>
                  </a:lnTo>
                  <a:lnTo>
                    <a:pt x="11247" y="3902882"/>
                  </a:lnTo>
                  <a:lnTo>
                    <a:pt x="709" y="3860822"/>
                  </a:lnTo>
                  <a:lnTo>
                    <a:pt x="0" y="384634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1">
              <a:extLst>
                <a:ext uri="{FF2B5EF4-FFF2-40B4-BE49-F238E27FC236}">
                  <a16:creationId xmlns:a16="http://schemas.microsoft.com/office/drawing/2014/main" id="{06FADD14-6B38-412B-83D7-8162575B679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49512" y="1973215"/>
              <a:ext cx="4308663" cy="3832041"/>
            </a:xfrm>
            <a:prstGeom prst="rect">
              <a:avLst/>
            </a:prstGeom>
          </p:spPr>
        </p:pic>
        <p:sp>
          <p:nvSpPr>
            <p:cNvPr id="36" name="object 32">
              <a:extLst>
                <a:ext uri="{FF2B5EF4-FFF2-40B4-BE49-F238E27FC236}">
                  <a16:creationId xmlns:a16="http://schemas.microsoft.com/office/drawing/2014/main" id="{A21EE1B8-A01A-41EB-B8B0-5B3EA7FF9513}"/>
                </a:ext>
              </a:extLst>
            </p:cNvPr>
            <p:cNvSpPr/>
            <p:nvPr/>
          </p:nvSpPr>
          <p:spPr>
            <a:xfrm>
              <a:off x="7444836" y="5233310"/>
              <a:ext cx="1220470" cy="495934"/>
            </a:xfrm>
            <a:custGeom>
              <a:avLst/>
              <a:gdLst/>
              <a:ahLst/>
              <a:cxnLst/>
              <a:rect l="l" t="t" r="r" b="b"/>
              <a:pathLst>
                <a:path w="1220470" h="495935">
                  <a:moveTo>
                    <a:pt x="1148900" y="495686"/>
                  </a:moveTo>
                  <a:lnTo>
                    <a:pt x="53439" y="495686"/>
                  </a:lnTo>
                  <a:lnTo>
                    <a:pt x="49719" y="495198"/>
                  </a:lnTo>
                  <a:lnTo>
                    <a:pt x="14096" y="469809"/>
                  </a:lnTo>
                  <a:lnTo>
                    <a:pt x="366" y="429393"/>
                  </a:lnTo>
                  <a:lnTo>
                    <a:pt x="0" y="424434"/>
                  </a:lnTo>
                  <a:lnTo>
                    <a:pt x="0" y="419427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1"/>
                  </a:lnTo>
                  <a:lnTo>
                    <a:pt x="53439" y="0"/>
                  </a:lnTo>
                  <a:lnTo>
                    <a:pt x="1148900" y="0"/>
                  </a:lnTo>
                  <a:lnTo>
                    <a:pt x="1190423" y="15633"/>
                  </a:lnTo>
                  <a:lnTo>
                    <a:pt x="1216263" y="51702"/>
                  </a:lnTo>
                  <a:lnTo>
                    <a:pt x="1220152" y="71252"/>
                  </a:lnTo>
                  <a:lnTo>
                    <a:pt x="1220152" y="424434"/>
                  </a:lnTo>
                  <a:lnTo>
                    <a:pt x="1204518" y="465957"/>
                  </a:lnTo>
                  <a:lnTo>
                    <a:pt x="1168449" y="491797"/>
                  </a:lnTo>
                  <a:lnTo>
                    <a:pt x="1153859" y="495198"/>
                  </a:lnTo>
                  <a:lnTo>
                    <a:pt x="1148900" y="495686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3">
              <a:extLst>
                <a:ext uri="{FF2B5EF4-FFF2-40B4-BE49-F238E27FC236}">
                  <a16:creationId xmlns:a16="http://schemas.microsoft.com/office/drawing/2014/main" id="{0AFDDB0E-B5E9-4DF7-889E-007DA11008F3}"/>
                </a:ext>
              </a:extLst>
            </p:cNvPr>
            <p:cNvSpPr/>
            <p:nvPr/>
          </p:nvSpPr>
          <p:spPr>
            <a:xfrm>
              <a:off x="7425771" y="5233588"/>
              <a:ext cx="71120" cy="495300"/>
            </a:xfrm>
            <a:custGeom>
              <a:avLst/>
              <a:gdLst/>
              <a:ahLst/>
              <a:cxnLst/>
              <a:rect l="l" t="t" r="r" b="b"/>
              <a:pathLst>
                <a:path w="71120" h="495300">
                  <a:moveTo>
                    <a:pt x="70504" y="495131"/>
                  </a:moveTo>
                  <a:lnTo>
                    <a:pt x="33884" y="482568"/>
                  </a:lnTo>
                  <a:lnTo>
                    <a:pt x="5804" y="448332"/>
                  </a:lnTo>
                  <a:lnTo>
                    <a:pt x="0" y="419149"/>
                  </a:lnTo>
                  <a:lnTo>
                    <a:pt x="0" y="75981"/>
                  </a:lnTo>
                  <a:lnTo>
                    <a:pt x="12840" y="33606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419149"/>
                  </a:lnTo>
                  <a:lnTo>
                    <a:pt x="44549" y="461524"/>
                  </a:lnTo>
                  <a:lnTo>
                    <a:pt x="66339" y="493474"/>
                  </a:lnTo>
                  <a:lnTo>
                    <a:pt x="70504" y="49513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object 34">
            <a:extLst>
              <a:ext uri="{FF2B5EF4-FFF2-40B4-BE49-F238E27FC236}">
                <a16:creationId xmlns:a16="http://schemas.microsoft.com/office/drawing/2014/main" id="{B3108B02-3481-420F-844A-41311CA35AE6}"/>
              </a:ext>
            </a:extLst>
          </p:cNvPr>
          <p:cNvSpPr txBox="1"/>
          <p:nvPr/>
        </p:nvSpPr>
        <p:spPr>
          <a:xfrm>
            <a:off x="5702791" y="3956720"/>
            <a:ext cx="689133" cy="253179"/>
          </a:xfrm>
          <a:prstGeom prst="rect">
            <a:avLst/>
          </a:prstGeom>
        </p:spPr>
        <p:txBody>
          <a:bodyPr vert="horz" wrap="square" lIns="0" tIns="25241" rIns="0" bIns="0" rtlCol="0">
            <a:spAutoFit/>
          </a:bodyPr>
          <a:lstStyle/>
          <a:p>
            <a:pPr marL="9525" defTabSz="685800">
              <a:spcBef>
                <a:spcPts val="199"/>
              </a:spcBef>
            </a:pPr>
            <a:r>
              <a:rPr sz="600" b="1" kern="0" dirty="0">
                <a:solidFill>
                  <a:srgbClr val="6A7280"/>
                </a:solidFill>
                <a:latin typeface="微软雅黑"/>
                <a:cs typeface="微软雅黑"/>
              </a:rPr>
              <a:t>SDLC</a:t>
            </a:r>
            <a:r>
              <a:rPr sz="600" b="1" kern="0" spc="-19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600" b="1" kern="0" spc="-8" dirty="0">
                <a:solidFill>
                  <a:srgbClr val="6A7280"/>
                </a:solidFill>
                <a:latin typeface="微软雅黑"/>
                <a:cs typeface="微软雅黑"/>
              </a:rPr>
              <a:t>PHASE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50"/>
              </a:spcBef>
            </a:pPr>
            <a:r>
              <a:rPr sz="7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Testing</a:t>
            </a:r>
            <a:r>
              <a:rPr sz="713" b="1" kern="0" spc="-23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&amp;</a:t>
            </a:r>
            <a:r>
              <a:rPr sz="713" b="1" kern="0" spc="-23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713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QA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70023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测试流程基本步骤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测试基础认知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0E92FF59-A535-4D64-B2B0-0C44C6D1C91A}"/>
              </a:ext>
            </a:extLst>
          </p:cNvPr>
          <p:cNvSpPr/>
          <p:nvPr/>
        </p:nvSpPr>
        <p:spPr>
          <a:xfrm>
            <a:off x="157285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D38102AD-52A9-4A23-B908-9275391A517A}"/>
              </a:ext>
            </a:extLst>
          </p:cNvPr>
          <p:cNvSpPr/>
          <p:nvPr/>
        </p:nvSpPr>
        <p:spPr>
          <a:xfrm>
            <a:off x="168009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59CDFD6D-F81B-4852-8763-94759667589F}"/>
              </a:ext>
            </a:extLst>
          </p:cNvPr>
          <p:cNvSpPr/>
          <p:nvPr/>
        </p:nvSpPr>
        <p:spPr>
          <a:xfrm>
            <a:off x="178733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08068E0B-BE46-45A8-A146-B9AFC4023526}"/>
              </a:ext>
            </a:extLst>
          </p:cNvPr>
          <p:cNvSpPr/>
          <p:nvPr/>
        </p:nvSpPr>
        <p:spPr>
          <a:xfrm>
            <a:off x="18945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91EAA50D-FF88-48BC-853F-7B3BB22B5D07}"/>
              </a:ext>
            </a:extLst>
          </p:cNvPr>
          <p:cNvSpPr/>
          <p:nvPr/>
        </p:nvSpPr>
        <p:spPr>
          <a:xfrm>
            <a:off x="200181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1B84D8A7-A5EC-4403-A73F-B89C1F492CB4}"/>
              </a:ext>
            </a:extLst>
          </p:cNvPr>
          <p:cNvSpPr/>
          <p:nvPr/>
        </p:nvSpPr>
        <p:spPr>
          <a:xfrm>
            <a:off x="210905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1D8BD727-FFB5-4C47-8764-696BE5A2CAD3}"/>
              </a:ext>
            </a:extLst>
          </p:cNvPr>
          <p:cNvSpPr/>
          <p:nvPr/>
        </p:nvSpPr>
        <p:spPr>
          <a:xfrm>
            <a:off x="221629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E7BAEDC5-C822-48FE-8EC9-D9836CEAF9F4}"/>
              </a:ext>
            </a:extLst>
          </p:cNvPr>
          <p:cNvSpPr/>
          <p:nvPr/>
        </p:nvSpPr>
        <p:spPr>
          <a:xfrm>
            <a:off x="232353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BCD20A70-CE9C-43E9-BDF6-0D0EF02A17E5}"/>
              </a:ext>
            </a:extLst>
          </p:cNvPr>
          <p:cNvSpPr/>
          <p:nvPr/>
        </p:nvSpPr>
        <p:spPr>
          <a:xfrm>
            <a:off x="243077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81CFDCEC-0E4A-4812-9BC6-34D39EC68C5F}"/>
              </a:ext>
            </a:extLst>
          </p:cNvPr>
          <p:cNvSpPr/>
          <p:nvPr/>
        </p:nvSpPr>
        <p:spPr>
          <a:xfrm>
            <a:off x="25380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1C4780CD-1B0B-477D-82E1-9FC5A600408E}"/>
              </a:ext>
            </a:extLst>
          </p:cNvPr>
          <p:cNvSpPr/>
          <p:nvPr/>
        </p:nvSpPr>
        <p:spPr>
          <a:xfrm>
            <a:off x="264525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5A35AD3C-C50F-4E9B-AB8D-1B1C94087C03}"/>
              </a:ext>
            </a:extLst>
          </p:cNvPr>
          <p:cNvSpPr/>
          <p:nvPr/>
        </p:nvSpPr>
        <p:spPr>
          <a:xfrm>
            <a:off x="27524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8" name="object 14">
            <a:extLst>
              <a:ext uri="{FF2B5EF4-FFF2-40B4-BE49-F238E27FC236}">
                <a16:creationId xmlns:a16="http://schemas.microsoft.com/office/drawing/2014/main" id="{AEA576D4-D02A-495F-8146-531C5A167824}"/>
              </a:ext>
            </a:extLst>
          </p:cNvPr>
          <p:cNvSpPr/>
          <p:nvPr/>
        </p:nvSpPr>
        <p:spPr>
          <a:xfrm>
            <a:off x="285973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07D0B669-6E9B-4022-A482-8C31537E62B0}"/>
              </a:ext>
            </a:extLst>
          </p:cNvPr>
          <p:cNvSpPr/>
          <p:nvPr/>
        </p:nvSpPr>
        <p:spPr>
          <a:xfrm>
            <a:off x="296697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2253DE6E-497B-46B3-94D1-7862AE876B70}"/>
              </a:ext>
            </a:extLst>
          </p:cNvPr>
          <p:cNvSpPr/>
          <p:nvPr/>
        </p:nvSpPr>
        <p:spPr>
          <a:xfrm>
            <a:off x="30742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24D534F9-6590-4A02-96A2-73D42E0F3364}"/>
              </a:ext>
            </a:extLst>
          </p:cNvPr>
          <p:cNvSpPr/>
          <p:nvPr/>
        </p:nvSpPr>
        <p:spPr>
          <a:xfrm>
            <a:off x="318145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id="{8B1EB383-3ACF-47F6-ABE1-9B6099430B62}"/>
              </a:ext>
            </a:extLst>
          </p:cNvPr>
          <p:cNvSpPr/>
          <p:nvPr/>
        </p:nvSpPr>
        <p:spPr>
          <a:xfrm>
            <a:off x="328869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19">
            <a:extLst>
              <a:ext uri="{FF2B5EF4-FFF2-40B4-BE49-F238E27FC236}">
                <a16:creationId xmlns:a16="http://schemas.microsoft.com/office/drawing/2014/main" id="{603FCE7B-4546-424D-8574-C913461B89D7}"/>
              </a:ext>
            </a:extLst>
          </p:cNvPr>
          <p:cNvSpPr/>
          <p:nvPr/>
        </p:nvSpPr>
        <p:spPr>
          <a:xfrm>
            <a:off x="339593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0">
            <a:extLst>
              <a:ext uri="{FF2B5EF4-FFF2-40B4-BE49-F238E27FC236}">
                <a16:creationId xmlns:a16="http://schemas.microsoft.com/office/drawing/2014/main" id="{0AB763EE-3A24-4D38-878D-60960E35AEDC}"/>
              </a:ext>
            </a:extLst>
          </p:cNvPr>
          <p:cNvSpPr/>
          <p:nvPr/>
        </p:nvSpPr>
        <p:spPr>
          <a:xfrm>
            <a:off x="35031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2E9AA5BA-6721-47F1-A4CE-4347A0A8B03C}"/>
              </a:ext>
            </a:extLst>
          </p:cNvPr>
          <p:cNvSpPr/>
          <p:nvPr/>
        </p:nvSpPr>
        <p:spPr>
          <a:xfrm>
            <a:off x="361041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4C197BBC-B3E3-4816-B57E-C9DC19D16631}"/>
              </a:ext>
            </a:extLst>
          </p:cNvPr>
          <p:cNvSpPr/>
          <p:nvPr/>
        </p:nvSpPr>
        <p:spPr>
          <a:xfrm>
            <a:off x="371765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3">
            <a:extLst>
              <a:ext uri="{FF2B5EF4-FFF2-40B4-BE49-F238E27FC236}">
                <a16:creationId xmlns:a16="http://schemas.microsoft.com/office/drawing/2014/main" id="{C11AD8DB-A31A-45CA-8B3B-47BB6B0F98DC}"/>
              </a:ext>
            </a:extLst>
          </p:cNvPr>
          <p:cNvSpPr/>
          <p:nvPr/>
        </p:nvSpPr>
        <p:spPr>
          <a:xfrm>
            <a:off x="38248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4">
            <a:extLst>
              <a:ext uri="{FF2B5EF4-FFF2-40B4-BE49-F238E27FC236}">
                <a16:creationId xmlns:a16="http://schemas.microsoft.com/office/drawing/2014/main" id="{562D20FA-E210-4D19-8D91-9321E0B7B422}"/>
              </a:ext>
            </a:extLst>
          </p:cNvPr>
          <p:cNvSpPr/>
          <p:nvPr/>
        </p:nvSpPr>
        <p:spPr>
          <a:xfrm>
            <a:off x="393213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5">
            <a:extLst>
              <a:ext uri="{FF2B5EF4-FFF2-40B4-BE49-F238E27FC236}">
                <a16:creationId xmlns:a16="http://schemas.microsoft.com/office/drawing/2014/main" id="{A34AB23A-467B-4A82-9A64-439B28964718}"/>
              </a:ext>
            </a:extLst>
          </p:cNvPr>
          <p:cNvSpPr/>
          <p:nvPr/>
        </p:nvSpPr>
        <p:spPr>
          <a:xfrm>
            <a:off x="40393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26">
            <a:extLst>
              <a:ext uri="{FF2B5EF4-FFF2-40B4-BE49-F238E27FC236}">
                <a16:creationId xmlns:a16="http://schemas.microsoft.com/office/drawing/2014/main" id="{0751780D-5CA1-4530-9E4B-BBB39D4CFC4F}"/>
              </a:ext>
            </a:extLst>
          </p:cNvPr>
          <p:cNvSpPr/>
          <p:nvPr/>
        </p:nvSpPr>
        <p:spPr>
          <a:xfrm>
            <a:off x="41466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27">
            <a:extLst>
              <a:ext uri="{FF2B5EF4-FFF2-40B4-BE49-F238E27FC236}">
                <a16:creationId xmlns:a16="http://schemas.microsoft.com/office/drawing/2014/main" id="{03E61EBC-14CA-4BE5-ACE5-80D8A4BB9916}"/>
              </a:ext>
            </a:extLst>
          </p:cNvPr>
          <p:cNvSpPr/>
          <p:nvPr/>
        </p:nvSpPr>
        <p:spPr>
          <a:xfrm>
            <a:off x="4253853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28">
            <a:extLst>
              <a:ext uri="{FF2B5EF4-FFF2-40B4-BE49-F238E27FC236}">
                <a16:creationId xmlns:a16="http://schemas.microsoft.com/office/drawing/2014/main" id="{28F3A1A0-737A-4BF8-A437-D2DC09AC11F5}"/>
              </a:ext>
            </a:extLst>
          </p:cNvPr>
          <p:cNvSpPr/>
          <p:nvPr/>
        </p:nvSpPr>
        <p:spPr>
          <a:xfrm>
            <a:off x="43610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29">
            <a:extLst>
              <a:ext uri="{FF2B5EF4-FFF2-40B4-BE49-F238E27FC236}">
                <a16:creationId xmlns:a16="http://schemas.microsoft.com/office/drawing/2014/main" id="{77A88B84-F0BC-4E4E-90F6-45C332BF5127}"/>
              </a:ext>
            </a:extLst>
          </p:cNvPr>
          <p:cNvSpPr/>
          <p:nvPr/>
        </p:nvSpPr>
        <p:spPr>
          <a:xfrm>
            <a:off x="446833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0">
            <a:extLst>
              <a:ext uri="{FF2B5EF4-FFF2-40B4-BE49-F238E27FC236}">
                <a16:creationId xmlns:a16="http://schemas.microsoft.com/office/drawing/2014/main" id="{C5CF6C8C-F8E8-415E-8188-83607D2A72A7}"/>
              </a:ext>
            </a:extLst>
          </p:cNvPr>
          <p:cNvSpPr/>
          <p:nvPr/>
        </p:nvSpPr>
        <p:spPr>
          <a:xfrm>
            <a:off x="45755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1">
            <a:extLst>
              <a:ext uri="{FF2B5EF4-FFF2-40B4-BE49-F238E27FC236}">
                <a16:creationId xmlns:a16="http://schemas.microsoft.com/office/drawing/2014/main" id="{30AD8428-05F0-47C0-B27E-FDD95D6A306E}"/>
              </a:ext>
            </a:extLst>
          </p:cNvPr>
          <p:cNvSpPr/>
          <p:nvPr/>
        </p:nvSpPr>
        <p:spPr>
          <a:xfrm>
            <a:off x="46828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2">
            <a:extLst>
              <a:ext uri="{FF2B5EF4-FFF2-40B4-BE49-F238E27FC236}">
                <a16:creationId xmlns:a16="http://schemas.microsoft.com/office/drawing/2014/main" id="{F8047140-BE5E-4FDE-AD90-6895D8D1A475}"/>
              </a:ext>
            </a:extLst>
          </p:cNvPr>
          <p:cNvSpPr/>
          <p:nvPr/>
        </p:nvSpPr>
        <p:spPr>
          <a:xfrm>
            <a:off x="479005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3">
            <a:extLst>
              <a:ext uri="{FF2B5EF4-FFF2-40B4-BE49-F238E27FC236}">
                <a16:creationId xmlns:a16="http://schemas.microsoft.com/office/drawing/2014/main" id="{F4E3044B-1835-46C0-87EA-28EBCB296336}"/>
              </a:ext>
            </a:extLst>
          </p:cNvPr>
          <p:cNvSpPr/>
          <p:nvPr/>
        </p:nvSpPr>
        <p:spPr>
          <a:xfrm>
            <a:off x="48972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4">
            <a:extLst>
              <a:ext uri="{FF2B5EF4-FFF2-40B4-BE49-F238E27FC236}">
                <a16:creationId xmlns:a16="http://schemas.microsoft.com/office/drawing/2014/main" id="{885A1366-1788-4BA6-8B2F-9B4B6CC57D6A}"/>
              </a:ext>
            </a:extLst>
          </p:cNvPr>
          <p:cNvSpPr/>
          <p:nvPr/>
        </p:nvSpPr>
        <p:spPr>
          <a:xfrm>
            <a:off x="5004531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5">
            <a:extLst>
              <a:ext uri="{FF2B5EF4-FFF2-40B4-BE49-F238E27FC236}">
                <a16:creationId xmlns:a16="http://schemas.microsoft.com/office/drawing/2014/main" id="{C9D172B5-C37C-40B1-95EB-2EF659B8FC18}"/>
              </a:ext>
            </a:extLst>
          </p:cNvPr>
          <p:cNvSpPr/>
          <p:nvPr/>
        </p:nvSpPr>
        <p:spPr>
          <a:xfrm>
            <a:off x="51117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36">
            <a:extLst>
              <a:ext uri="{FF2B5EF4-FFF2-40B4-BE49-F238E27FC236}">
                <a16:creationId xmlns:a16="http://schemas.microsoft.com/office/drawing/2014/main" id="{5477AC72-4C0B-426C-84BD-D0D4A33987AC}"/>
              </a:ext>
            </a:extLst>
          </p:cNvPr>
          <p:cNvSpPr/>
          <p:nvPr/>
        </p:nvSpPr>
        <p:spPr>
          <a:xfrm>
            <a:off x="52190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37">
            <a:extLst>
              <a:ext uri="{FF2B5EF4-FFF2-40B4-BE49-F238E27FC236}">
                <a16:creationId xmlns:a16="http://schemas.microsoft.com/office/drawing/2014/main" id="{A7FEB99A-C311-4DC6-860F-67730D554025}"/>
              </a:ext>
            </a:extLst>
          </p:cNvPr>
          <p:cNvSpPr/>
          <p:nvPr/>
        </p:nvSpPr>
        <p:spPr>
          <a:xfrm>
            <a:off x="5326251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38">
            <a:extLst>
              <a:ext uri="{FF2B5EF4-FFF2-40B4-BE49-F238E27FC236}">
                <a16:creationId xmlns:a16="http://schemas.microsoft.com/office/drawing/2014/main" id="{367D091B-FC73-4A24-9826-7E4465BEB8B6}"/>
              </a:ext>
            </a:extLst>
          </p:cNvPr>
          <p:cNvSpPr/>
          <p:nvPr/>
        </p:nvSpPr>
        <p:spPr>
          <a:xfrm>
            <a:off x="54334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39">
            <a:extLst>
              <a:ext uri="{FF2B5EF4-FFF2-40B4-BE49-F238E27FC236}">
                <a16:creationId xmlns:a16="http://schemas.microsoft.com/office/drawing/2014/main" id="{11453DBA-56D2-476C-96BC-96FBD0F4A71E}"/>
              </a:ext>
            </a:extLst>
          </p:cNvPr>
          <p:cNvSpPr/>
          <p:nvPr/>
        </p:nvSpPr>
        <p:spPr>
          <a:xfrm>
            <a:off x="554073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0">
            <a:extLst>
              <a:ext uri="{FF2B5EF4-FFF2-40B4-BE49-F238E27FC236}">
                <a16:creationId xmlns:a16="http://schemas.microsoft.com/office/drawing/2014/main" id="{97609E3F-C040-431B-95C1-09DF1BA536FF}"/>
              </a:ext>
            </a:extLst>
          </p:cNvPr>
          <p:cNvSpPr/>
          <p:nvPr/>
        </p:nvSpPr>
        <p:spPr>
          <a:xfrm>
            <a:off x="56479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1">
            <a:extLst>
              <a:ext uri="{FF2B5EF4-FFF2-40B4-BE49-F238E27FC236}">
                <a16:creationId xmlns:a16="http://schemas.microsoft.com/office/drawing/2014/main" id="{AC6E26F8-4F48-4863-9592-C87E00AA13F0}"/>
              </a:ext>
            </a:extLst>
          </p:cNvPr>
          <p:cNvSpPr/>
          <p:nvPr/>
        </p:nvSpPr>
        <p:spPr>
          <a:xfrm>
            <a:off x="57552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2">
            <a:extLst>
              <a:ext uri="{FF2B5EF4-FFF2-40B4-BE49-F238E27FC236}">
                <a16:creationId xmlns:a16="http://schemas.microsoft.com/office/drawing/2014/main" id="{0402ED66-C1FD-45FC-960B-3ADF69C16DF1}"/>
              </a:ext>
            </a:extLst>
          </p:cNvPr>
          <p:cNvSpPr/>
          <p:nvPr/>
        </p:nvSpPr>
        <p:spPr>
          <a:xfrm>
            <a:off x="586245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3">
            <a:extLst>
              <a:ext uri="{FF2B5EF4-FFF2-40B4-BE49-F238E27FC236}">
                <a16:creationId xmlns:a16="http://schemas.microsoft.com/office/drawing/2014/main" id="{C4AC4507-0A43-4CCB-B393-84FDA9DA5CA6}"/>
              </a:ext>
            </a:extLst>
          </p:cNvPr>
          <p:cNvSpPr/>
          <p:nvPr/>
        </p:nvSpPr>
        <p:spPr>
          <a:xfrm>
            <a:off x="59696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4">
            <a:extLst>
              <a:ext uri="{FF2B5EF4-FFF2-40B4-BE49-F238E27FC236}">
                <a16:creationId xmlns:a16="http://schemas.microsoft.com/office/drawing/2014/main" id="{163F5E8A-BD4A-47E8-99DF-C8167B782EB1}"/>
              </a:ext>
            </a:extLst>
          </p:cNvPr>
          <p:cNvSpPr/>
          <p:nvPr/>
        </p:nvSpPr>
        <p:spPr>
          <a:xfrm>
            <a:off x="607693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5">
            <a:extLst>
              <a:ext uri="{FF2B5EF4-FFF2-40B4-BE49-F238E27FC236}">
                <a16:creationId xmlns:a16="http://schemas.microsoft.com/office/drawing/2014/main" id="{68D3186C-8234-4229-BE7A-D463D7920840}"/>
              </a:ext>
            </a:extLst>
          </p:cNvPr>
          <p:cNvSpPr/>
          <p:nvPr/>
        </p:nvSpPr>
        <p:spPr>
          <a:xfrm>
            <a:off x="61841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46">
            <a:extLst>
              <a:ext uri="{FF2B5EF4-FFF2-40B4-BE49-F238E27FC236}">
                <a16:creationId xmlns:a16="http://schemas.microsoft.com/office/drawing/2014/main" id="{329FD07B-E18E-45DD-8504-1D379BA65330}"/>
              </a:ext>
            </a:extLst>
          </p:cNvPr>
          <p:cNvSpPr/>
          <p:nvPr/>
        </p:nvSpPr>
        <p:spPr>
          <a:xfrm>
            <a:off x="62914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47">
            <a:extLst>
              <a:ext uri="{FF2B5EF4-FFF2-40B4-BE49-F238E27FC236}">
                <a16:creationId xmlns:a16="http://schemas.microsoft.com/office/drawing/2014/main" id="{23B49C0A-1753-4F5F-8867-06D6B3B7C614}"/>
              </a:ext>
            </a:extLst>
          </p:cNvPr>
          <p:cNvSpPr/>
          <p:nvPr/>
        </p:nvSpPr>
        <p:spPr>
          <a:xfrm>
            <a:off x="639865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48">
            <a:extLst>
              <a:ext uri="{FF2B5EF4-FFF2-40B4-BE49-F238E27FC236}">
                <a16:creationId xmlns:a16="http://schemas.microsoft.com/office/drawing/2014/main" id="{BA351C62-9882-4CD2-99E9-C7555E7A8370}"/>
              </a:ext>
            </a:extLst>
          </p:cNvPr>
          <p:cNvSpPr/>
          <p:nvPr/>
        </p:nvSpPr>
        <p:spPr>
          <a:xfrm>
            <a:off x="65058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49">
            <a:extLst>
              <a:ext uri="{FF2B5EF4-FFF2-40B4-BE49-F238E27FC236}">
                <a16:creationId xmlns:a16="http://schemas.microsoft.com/office/drawing/2014/main" id="{C6AC447F-50FF-49BC-BCB4-ECE80DE21064}"/>
              </a:ext>
            </a:extLst>
          </p:cNvPr>
          <p:cNvSpPr/>
          <p:nvPr/>
        </p:nvSpPr>
        <p:spPr>
          <a:xfrm>
            <a:off x="661313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0">
            <a:extLst>
              <a:ext uri="{FF2B5EF4-FFF2-40B4-BE49-F238E27FC236}">
                <a16:creationId xmlns:a16="http://schemas.microsoft.com/office/drawing/2014/main" id="{99B67B62-3798-4468-A1A9-CC2D1BAD3041}"/>
              </a:ext>
            </a:extLst>
          </p:cNvPr>
          <p:cNvSpPr/>
          <p:nvPr/>
        </p:nvSpPr>
        <p:spPr>
          <a:xfrm>
            <a:off x="672037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1">
            <a:extLst>
              <a:ext uri="{FF2B5EF4-FFF2-40B4-BE49-F238E27FC236}">
                <a16:creationId xmlns:a16="http://schemas.microsoft.com/office/drawing/2014/main" id="{35B4BA50-4EAA-4E1A-8EA7-0DDAABB0D0B5}"/>
              </a:ext>
            </a:extLst>
          </p:cNvPr>
          <p:cNvSpPr/>
          <p:nvPr/>
        </p:nvSpPr>
        <p:spPr>
          <a:xfrm>
            <a:off x="68276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2">
            <a:extLst>
              <a:ext uri="{FF2B5EF4-FFF2-40B4-BE49-F238E27FC236}">
                <a16:creationId xmlns:a16="http://schemas.microsoft.com/office/drawing/2014/main" id="{A770707E-B247-4777-8CB8-B0154FAEF13A}"/>
              </a:ext>
            </a:extLst>
          </p:cNvPr>
          <p:cNvSpPr/>
          <p:nvPr/>
        </p:nvSpPr>
        <p:spPr>
          <a:xfrm>
            <a:off x="6934851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7" name="object 53">
            <a:extLst>
              <a:ext uri="{FF2B5EF4-FFF2-40B4-BE49-F238E27FC236}">
                <a16:creationId xmlns:a16="http://schemas.microsoft.com/office/drawing/2014/main" id="{E1A70198-954D-476B-BE25-DA6CBD28A885}"/>
              </a:ext>
            </a:extLst>
          </p:cNvPr>
          <p:cNvSpPr/>
          <p:nvPr/>
        </p:nvSpPr>
        <p:spPr>
          <a:xfrm>
            <a:off x="704209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8" name="object 54">
            <a:extLst>
              <a:ext uri="{FF2B5EF4-FFF2-40B4-BE49-F238E27FC236}">
                <a16:creationId xmlns:a16="http://schemas.microsoft.com/office/drawing/2014/main" id="{D23974F8-5D2F-4D67-A9F3-4DF024FE9237}"/>
              </a:ext>
            </a:extLst>
          </p:cNvPr>
          <p:cNvSpPr/>
          <p:nvPr/>
        </p:nvSpPr>
        <p:spPr>
          <a:xfrm>
            <a:off x="714933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9" name="object 55">
            <a:extLst>
              <a:ext uri="{FF2B5EF4-FFF2-40B4-BE49-F238E27FC236}">
                <a16:creationId xmlns:a16="http://schemas.microsoft.com/office/drawing/2014/main" id="{D5F4066F-2A80-4E11-8628-6F89D19B2C79}"/>
              </a:ext>
            </a:extLst>
          </p:cNvPr>
          <p:cNvSpPr/>
          <p:nvPr/>
        </p:nvSpPr>
        <p:spPr>
          <a:xfrm>
            <a:off x="7256571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0" name="object 56">
            <a:extLst>
              <a:ext uri="{FF2B5EF4-FFF2-40B4-BE49-F238E27FC236}">
                <a16:creationId xmlns:a16="http://schemas.microsoft.com/office/drawing/2014/main" id="{0DE7AF3D-F3B9-4162-8B11-EA953DF0A176}"/>
              </a:ext>
            </a:extLst>
          </p:cNvPr>
          <p:cNvSpPr/>
          <p:nvPr/>
        </p:nvSpPr>
        <p:spPr>
          <a:xfrm>
            <a:off x="736381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1" name="object 57">
            <a:extLst>
              <a:ext uri="{FF2B5EF4-FFF2-40B4-BE49-F238E27FC236}">
                <a16:creationId xmlns:a16="http://schemas.microsoft.com/office/drawing/2014/main" id="{506626A9-D46B-41FC-ABBA-9F1D79A6AA62}"/>
              </a:ext>
            </a:extLst>
          </p:cNvPr>
          <p:cNvSpPr/>
          <p:nvPr/>
        </p:nvSpPr>
        <p:spPr>
          <a:xfrm>
            <a:off x="7471052" y="2059008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2" name="object 58">
            <a:extLst>
              <a:ext uri="{FF2B5EF4-FFF2-40B4-BE49-F238E27FC236}">
                <a16:creationId xmlns:a16="http://schemas.microsoft.com/office/drawing/2014/main" id="{7656D3EB-3B7E-4E1C-B777-5DACC715F8B4}"/>
              </a:ext>
            </a:extLst>
          </p:cNvPr>
          <p:cNvSpPr/>
          <p:nvPr/>
        </p:nvSpPr>
        <p:spPr>
          <a:xfrm>
            <a:off x="7506796" y="2059010"/>
            <a:ext cx="586264" cy="1458754"/>
          </a:xfrm>
          <a:custGeom>
            <a:avLst/>
            <a:gdLst/>
            <a:ahLst/>
            <a:cxnLst/>
            <a:rect l="l" t="t" r="r" b="b"/>
            <a:pathLst>
              <a:path w="781684" h="1945004">
                <a:moveTo>
                  <a:pt x="114604" y="1944484"/>
                </a:moveTo>
                <a:lnTo>
                  <a:pt x="114046" y="1906358"/>
                </a:lnTo>
                <a:lnTo>
                  <a:pt x="95326" y="1906358"/>
                </a:lnTo>
                <a:lnTo>
                  <a:pt x="95326" y="1906485"/>
                </a:lnTo>
                <a:lnTo>
                  <a:pt x="0" y="1906485"/>
                </a:lnTo>
                <a:lnTo>
                  <a:pt x="0" y="1944624"/>
                </a:lnTo>
                <a:lnTo>
                  <a:pt x="95326" y="1944624"/>
                </a:lnTo>
                <a:lnTo>
                  <a:pt x="95326" y="1944484"/>
                </a:lnTo>
                <a:lnTo>
                  <a:pt x="114604" y="1944484"/>
                </a:lnTo>
                <a:close/>
              </a:path>
              <a:path w="781684" h="1945004">
                <a:moveTo>
                  <a:pt x="194487" y="3924"/>
                </a:moveTo>
                <a:lnTo>
                  <a:pt x="170421" y="2209"/>
                </a:lnTo>
                <a:lnTo>
                  <a:pt x="145872" y="977"/>
                </a:lnTo>
                <a:lnTo>
                  <a:pt x="120840" y="254"/>
                </a:lnTo>
                <a:lnTo>
                  <a:pt x="95326" y="0"/>
                </a:lnTo>
                <a:lnTo>
                  <a:pt x="95326" y="38138"/>
                </a:lnTo>
                <a:lnTo>
                  <a:pt x="120053" y="38366"/>
                </a:lnTo>
                <a:lnTo>
                  <a:pt x="144297" y="39077"/>
                </a:lnTo>
                <a:lnTo>
                  <a:pt x="168071" y="40271"/>
                </a:lnTo>
                <a:lnTo>
                  <a:pt x="191350" y="41922"/>
                </a:lnTo>
                <a:lnTo>
                  <a:pt x="194487" y="3924"/>
                </a:lnTo>
                <a:close/>
              </a:path>
              <a:path w="781684" h="1945004">
                <a:moveTo>
                  <a:pt x="258927" y="1933346"/>
                </a:moveTo>
                <a:lnTo>
                  <a:pt x="253352" y="1895627"/>
                </a:lnTo>
                <a:lnTo>
                  <a:pt x="231317" y="1898611"/>
                </a:lnTo>
                <a:lnTo>
                  <a:pt x="208800" y="1901113"/>
                </a:lnTo>
                <a:lnTo>
                  <a:pt x="185801" y="1903145"/>
                </a:lnTo>
                <a:lnTo>
                  <a:pt x="162306" y="1904695"/>
                </a:lnTo>
                <a:lnTo>
                  <a:pt x="164414" y="1942757"/>
                </a:lnTo>
                <a:lnTo>
                  <a:pt x="188772" y="1941156"/>
                </a:lnTo>
                <a:lnTo>
                  <a:pt x="212648" y="1939048"/>
                </a:lnTo>
                <a:lnTo>
                  <a:pt x="236029" y="1936445"/>
                </a:lnTo>
                <a:lnTo>
                  <a:pt x="258927" y="1933346"/>
                </a:lnTo>
                <a:close/>
              </a:path>
              <a:path w="781684" h="1945004">
                <a:moveTo>
                  <a:pt x="338302" y="26797"/>
                </a:moveTo>
                <a:lnTo>
                  <a:pt x="314934" y="21399"/>
                </a:lnTo>
                <a:lnTo>
                  <a:pt x="290969" y="16598"/>
                </a:lnTo>
                <a:lnTo>
                  <a:pt x="266407" y="12420"/>
                </a:lnTo>
                <a:lnTo>
                  <a:pt x="241261" y="8839"/>
                </a:lnTo>
                <a:lnTo>
                  <a:pt x="236397" y="46659"/>
                </a:lnTo>
                <a:lnTo>
                  <a:pt x="260464" y="50076"/>
                </a:lnTo>
                <a:lnTo>
                  <a:pt x="283946" y="54076"/>
                </a:lnTo>
                <a:lnTo>
                  <a:pt x="306844" y="58661"/>
                </a:lnTo>
                <a:lnTo>
                  <a:pt x="329145" y="63817"/>
                </a:lnTo>
                <a:lnTo>
                  <a:pt x="338302" y="26797"/>
                </a:lnTo>
                <a:close/>
              </a:path>
              <a:path w="781684" h="1945004">
                <a:moveTo>
                  <a:pt x="401535" y="1899132"/>
                </a:moveTo>
                <a:lnTo>
                  <a:pt x="389001" y="1863115"/>
                </a:lnTo>
                <a:lnTo>
                  <a:pt x="367893" y="1870049"/>
                </a:lnTo>
                <a:lnTo>
                  <a:pt x="346163" y="1876374"/>
                </a:lnTo>
                <a:lnTo>
                  <a:pt x="323811" y="1882101"/>
                </a:lnTo>
                <a:lnTo>
                  <a:pt x="300850" y="1887232"/>
                </a:lnTo>
                <a:lnTo>
                  <a:pt x="308584" y="1924570"/>
                </a:lnTo>
                <a:lnTo>
                  <a:pt x="332765" y="1919173"/>
                </a:lnTo>
                <a:lnTo>
                  <a:pt x="356311" y="1913128"/>
                </a:lnTo>
                <a:lnTo>
                  <a:pt x="379234" y="1906447"/>
                </a:lnTo>
                <a:lnTo>
                  <a:pt x="401535" y="1899132"/>
                </a:lnTo>
                <a:close/>
              </a:path>
              <a:path w="781684" h="1945004">
                <a:moveTo>
                  <a:pt x="475894" y="76835"/>
                </a:moveTo>
                <a:lnTo>
                  <a:pt x="454063" y="66408"/>
                </a:lnTo>
                <a:lnTo>
                  <a:pt x="431482" y="56743"/>
                </a:lnTo>
                <a:lnTo>
                  <a:pt x="408165" y="47840"/>
                </a:lnTo>
                <a:lnTo>
                  <a:pt x="384098" y="39700"/>
                </a:lnTo>
                <a:lnTo>
                  <a:pt x="372554" y="76034"/>
                </a:lnTo>
                <a:lnTo>
                  <a:pt x="395185" y="83693"/>
                </a:lnTo>
                <a:lnTo>
                  <a:pt x="417093" y="92049"/>
                </a:lnTo>
                <a:lnTo>
                  <a:pt x="438289" y="101117"/>
                </a:lnTo>
                <a:lnTo>
                  <a:pt x="458749" y="110883"/>
                </a:lnTo>
                <a:lnTo>
                  <a:pt x="475894" y="76835"/>
                </a:lnTo>
                <a:close/>
              </a:path>
              <a:path w="781684" h="1945004">
                <a:moveTo>
                  <a:pt x="534123" y="1833867"/>
                </a:moveTo>
                <a:lnTo>
                  <a:pt x="512889" y="1802206"/>
                </a:lnTo>
                <a:lnTo>
                  <a:pt x="494030" y="1814233"/>
                </a:lnTo>
                <a:lnTo>
                  <a:pt x="474408" y="1825523"/>
                </a:lnTo>
                <a:lnTo>
                  <a:pt x="454050" y="1836077"/>
                </a:lnTo>
                <a:lnTo>
                  <a:pt x="432930" y="1845894"/>
                </a:lnTo>
                <a:lnTo>
                  <a:pt x="448271" y="1880793"/>
                </a:lnTo>
                <a:lnTo>
                  <a:pt x="470916" y="1870265"/>
                </a:lnTo>
                <a:lnTo>
                  <a:pt x="492772" y="1858937"/>
                </a:lnTo>
                <a:lnTo>
                  <a:pt x="513842" y="1846808"/>
                </a:lnTo>
                <a:lnTo>
                  <a:pt x="534123" y="1833867"/>
                </a:lnTo>
                <a:close/>
              </a:path>
              <a:path w="781684" h="1945004">
                <a:moveTo>
                  <a:pt x="597065" y="160629"/>
                </a:moveTo>
                <a:lnTo>
                  <a:pt x="578650" y="144284"/>
                </a:lnTo>
                <a:lnTo>
                  <a:pt x="559371" y="128816"/>
                </a:lnTo>
                <a:lnTo>
                  <a:pt x="539216" y="114211"/>
                </a:lnTo>
                <a:lnTo>
                  <a:pt x="518198" y="100495"/>
                </a:lnTo>
                <a:lnTo>
                  <a:pt x="498119" y="132905"/>
                </a:lnTo>
                <a:lnTo>
                  <a:pt x="517575" y="145605"/>
                </a:lnTo>
                <a:lnTo>
                  <a:pt x="536206" y="159105"/>
                </a:lnTo>
                <a:lnTo>
                  <a:pt x="554037" y="173405"/>
                </a:lnTo>
                <a:lnTo>
                  <a:pt x="571055" y="188506"/>
                </a:lnTo>
                <a:lnTo>
                  <a:pt x="597065" y="160629"/>
                </a:lnTo>
                <a:close/>
              </a:path>
              <a:path w="781684" h="1945004">
                <a:moveTo>
                  <a:pt x="643331" y="1734426"/>
                </a:moveTo>
                <a:lnTo>
                  <a:pt x="613727" y="1710385"/>
                </a:lnTo>
                <a:lnTo>
                  <a:pt x="598944" y="1727695"/>
                </a:lnTo>
                <a:lnTo>
                  <a:pt x="583349" y="1744192"/>
                </a:lnTo>
                <a:lnTo>
                  <a:pt x="566953" y="1759902"/>
                </a:lnTo>
                <a:lnTo>
                  <a:pt x="549744" y="1774786"/>
                </a:lnTo>
                <a:lnTo>
                  <a:pt x="573989" y="1804225"/>
                </a:lnTo>
                <a:lnTo>
                  <a:pt x="592632" y="1788083"/>
                </a:lnTo>
                <a:lnTo>
                  <a:pt x="610400" y="1771065"/>
                </a:lnTo>
                <a:lnTo>
                  <a:pt x="627303" y="1753184"/>
                </a:lnTo>
                <a:lnTo>
                  <a:pt x="643331" y="1734426"/>
                </a:lnTo>
                <a:close/>
              </a:path>
              <a:path w="781684" h="1945004">
                <a:moveTo>
                  <a:pt x="689025" y="276555"/>
                </a:moveTo>
                <a:lnTo>
                  <a:pt x="675906" y="255130"/>
                </a:lnTo>
                <a:lnTo>
                  <a:pt x="661911" y="234556"/>
                </a:lnTo>
                <a:lnTo>
                  <a:pt x="647039" y="214833"/>
                </a:lnTo>
                <a:lnTo>
                  <a:pt x="631317" y="195961"/>
                </a:lnTo>
                <a:lnTo>
                  <a:pt x="602640" y="221107"/>
                </a:lnTo>
                <a:lnTo>
                  <a:pt x="617181" y="238544"/>
                </a:lnTo>
                <a:lnTo>
                  <a:pt x="630936" y="256794"/>
                </a:lnTo>
                <a:lnTo>
                  <a:pt x="643890" y="275844"/>
                </a:lnTo>
                <a:lnTo>
                  <a:pt x="656056" y="295706"/>
                </a:lnTo>
                <a:lnTo>
                  <a:pt x="689025" y="276555"/>
                </a:lnTo>
                <a:close/>
              </a:path>
              <a:path w="781684" h="1945004">
                <a:moveTo>
                  <a:pt x="719137" y="1608251"/>
                </a:moveTo>
                <a:lnTo>
                  <a:pt x="684149" y="1593088"/>
                </a:lnTo>
                <a:lnTo>
                  <a:pt x="674446" y="1614271"/>
                </a:lnTo>
                <a:lnTo>
                  <a:pt x="664006" y="1634693"/>
                </a:lnTo>
                <a:lnTo>
                  <a:pt x="652843" y="1654378"/>
                </a:lnTo>
                <a:lnTo>
                  <a:pt x="640930" y="1673313"/>
                </a:lnTo>
                <a:lnTo>
                  <a:pt x="672731" y="1694345"/>
                </a:lnTo>
                <a:lnTo>
                  <a:pt x="685533" y="1673999"/>
                </a:lnTo>
                <a:lnTo>
                  <a:pt x="697534" y="1652866"/>
                </a:lnTo>
                <a:lnTo>
                  <a:pt x="708736" y="1630946"/>
                </a:lnTo>
                <a:lnTo>
                  <a:pt x="719137" y="1608251"/>
                </a:lnTo>
                <a:close/>
              </a:path>
              <a:path w="781684" h="1945004">
                <a:moveTo>
                  <a:pt x="746252" y="411568"/>
                </a:moveTo>
                <a:lnTo>
                  <a:pt x="738670" y="387451"/>
                </a:lnTo>
                <a:lnTo>
                  <a:pt x="730338" y="364058"/>
                </a:lnTo>
                <a:lnTo>
                  <a:pt x="721283" y="341388"/>
                </a:lnTo>
                <a:lnTo>
                  <a:pt x="711479" y="319430"/>
                </a:lnTo>
                <a:lnTo>
                  <a:pt x="676986" y="335673"/>
                </a:lnTo>
                <a:lnTo>
                  <a:pt x="686181" y="356285"/>
                </a:lnTo>
                <a:lnTo>
                  <a:pt x="694702" y="377609"/>
                </a:lnTo>
                <a:lnTo>
                  <a:pt x="702525" y="399630"/>
                </a:lnTo>
                <a:lnTo>
                  <a:pt x="709676" y="422351"/>
                </a:lnTo>
                <a:lnTo>
                  <a:pt x="746252" y="411568"/>
                </a:lnTo>
                <a:close/>
              </a:path>
              <a:path w="781684" h="1945004">
                <a:moveTo>
                  <a:pt x="762266" y="1468348"/>
                </a:moveTo>
                <a:lnTo>
                  <a:pt x="724890" y="1460754"/>
                </a:lnTo>
                <a:lnTo>
                  <a:pt x="719861" y="1483728"/>
                </a:lnTo>
                <a:lnTo>
                  <a:pt x="714235" y="1506080"/>
                </a:lnTo>
                <a:lnTo>
                  <a:pt x="708012" y="1527835"/>
                </a:lnTo>
                <a:lnTo>
                  <a:pt x="701192" y="1548968"/>
                </a:lnTo>
                <a:lnTo>
                  <a:pt x="737260" y="1561312"/>
                </a:lnTo>
                <a:lnTo>
                  <a:pt x="744474" y="1539011"/>
                </a:lnTo>
                <a:lnTo>
                  <a:pt x="751039" y="1516075"/>
                </a:lnTo>
                <a:lnTo>
                  <a:pt x="756970" y="1492529"/>
                </a:lnTo>
                <a:lnTo>
                  <a:pt x="762266" y="1468348"/>
                </a:lnTo>
                <a:close/>
              </a:path>
              <a:path w="781684" h="1945004">
                <a:moveTo>
                  <a:pt x="774560" y="554761"/>
                </a:moveTo>
                <a:lnTo>
                  <a:pt x="771385" y="529742"/>
                </a:lnTo>
                <a:lnTo>
                  <a:pt x="767626" y="505282"/>
                </a:lnTo>
                <a:lnTo>
                  <a:pt x="763282" y="481406"/>
                </a:lnTo>
                <a:lnTo>
                  <a:pt x="758355" y="458101"/>
                </a:lnTo>
                <a:lnTo>
                  <a:pt x="721169" y="466547"/>
                </a:lnTo>
                <a:lnTo>
                  <a:pt x="725881" y="488823"/>
                </a:lnTo>
                <a:lnTo>
                  <a:pt x="730034" y="511670"/>
                </a:lnTo>
                <a:lnTo>
                  <a:pt x="733640" y="535089"/>
                </a:lnTo>
                <a:lnTo>
                  <a:pt x="736676" y="559079"/>
                </a:lnTo>
                <a:lnTo>
                  <a:pt x="774560" y="554761"/>
                </a:lnTo>
                <a:close/>
              </a:path>
              <a:path w="781684" h="1945004">
                <a:moveTo>
                  <a:pt x="779970" y="1324152"/>
                </a:moveTo>
                <a:lnTo>
                  <a:pt x="741895" y="1322146"/>
                </a:lnTo>
                <a:lnTo>
                  <a:pt x="741768" y="1324152"/>
                </a:lnTo>
                <a:lnTo>
                  <a:pt x="740410" y="1345615"/>
                </a:lnTo>
                <a:lnTo>
                  <a:pt x="738454" y="1368590"/>
                </a:lnTo>
                <a:lnTo>
                  <a:pt x="736028" y="1391094"/>
                </a:lnTo>
                <a:lnTo>
                  <a:pt x="733132" y="1413103"/>
                </a:lnTo>
                <a:lnTo>
                  <a:pt x="770877" y="1418539"/>
                </a:lnTo>
                <a:lnTo>
                  <a:pt x="773887" y="1395666"/>
                </a:lnTo>
                <a:lnTo>
                  <a:pt x="776414" y="1372311"/>
                </a:lnTo>
                <a:lnTo>
                  <a:pt x="778433" y="1348473"/>
                </a:lnTo>
                <a:lnTo>
                  <a:pt x="779970" y="1324152"/>
                </a:lnTo>
                <a:close/>
              </a:path>
              <a:path w="781684" h="1945004">
                <a:moveTo>
                  <a:pt x="781659" y="1177798"/>
                </a:moveTo>
                <a:lnTo>
                  <a:pt x="743521" y="1177798"/>
                </a:lnTo>
                <a:lnTo>
                  <a:pt x="743432" y="1273759"/>
                </a:lnTo>
                <a:lnTo>
                  <a:pt x="781558" y="1274216"/>
                </a:lnTo>
                <a:lnTo>
                  <a:pt x="781659" y="1177798"/>
                </a:lnTo>
                <a:close/>
              </a:path>
              <a:path w="781684" h="1945004">
                <a:moveTo>
                  <a:pt x="781659" y="1034808"/>
                </a:moveTo>
                <a:lnTo>
                  <a:pt x="743521" y="1034808"/>
                </a:lnTo>
                <a:lnTo>
                  <a:pt x="743521" y="1130134"/>
                </a:lnTo>
                <a:lnTo>
                  <a:pt x="781659" y="1130134"/>
                </a:lnTo>
                <a:lnTo>
                  <a:pt x="781659" y="1034808"/>
                </a:lnTo>
                <a:close/>
              </a:path>
              <a:path w="781684" h="1945004">
                <a:moveTo>
                  <a:pt x="781659" y="891832"/>
                </a:moveTo>
                <a:lnTo>
                  <a:pt x="743521" y="891832"/>
                </a:lnTo>
                <a:lnTo>
                  <a:pt x="743521" y="987158"/>
                </a:lnTo>
                <a:lnTo>
                  <a:pt x="781659" y="987158"/>
                </a:lnTo>
                <a:lnTo>
                  <a:pt x="781659" y="891832"/>
                </a:lnTo>
                <a:close/>
              </a:path>
              <a:path w="781684" h="1945004">
                <a:moveTo>
                  <a:pt x="781659" y="748842"/>
                </a:moveTo>
                <a:lnTo>
                  <a:pt x="743521" y="748842"/>
                </a:lnTo>
                <a:lnTo>
                  <a:pt x="743521" y="844169"/>
                </a:lnTo>
                <a:lnTo>
                  <a:pt x="781659" y="844169"/>
                </a:lnTo>
                <a:lnTo>
                  <a:pt x="781659" y="748842"/>
                </a:lnTo>
                <a:close/>
              </a:path>
              <a:path w="781684" h="1945004">
                <a:moveTo>
                  <a:pt x="781659" y="686333"/>
                </a:moveTo>
                <a:lnTo>
                  <a:pt x="781481" y="664768"/>
                </a:lnTo>
                <a:lnTo>
                  <a:pt x="780961" y="643534"/>
                </a:lnTo>
                <a:lnTo>
                  <a:pt x="780084" y="622655"/>
                </a:lnTo>
                <a:lnTo>
                  <a:pt x="778865" y="602119"/>
                </a:lnTo>
                <a:lnTo>
                  <a:pt x="740829" y="604735"/>
                </a:lnTo>
                <a:lnTo>
                  <a:pt x="742010" y="624624"/>
                </a:lnTo>
                <a:lnTo>
                  <a:pt x="742848" y="644855"/>
                </a:lnTo>
                <a:lnTo>
                  <a:pt x="743356" y="665429"/>
                </a:lnTo>
                <a:lnTo>
                  <a:pt x="743521" y="686333"/>
                </a:lnTo>
                <a:lnTo>
                  <a:pt x="743521" y="701179"/>
                </a:lnTo>
                <a:lnTo>
                  <a:pt x="781659" y="701179"/>
                </a:lnTo>
                <a:lnTo>
                  <a:pt x="781659" y="686333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3" name="object 59">
            <a:extLst>
              <a:ext uri="{FF2B5EF4-FFF2-40B4-BE49-F238E27FC236}">
                <a16:creationId xmlns:a16="http://schemas.microsoft.com/office/drawing/2014/main" id="{43121369-4B9E-45E3-BFE4-8833545FB933}"/>
              </a:ext>
            </a:extLst>
          </p:cNvPr>
          <p:cNvSpPr/>
          <p:nvPr/>
        </p:nvSpPr>
        <p:spPr>
          <a:xfrm>
            <a:off x="739955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4" name="object 60">
            <a:extLst>
              <a:ext uri="{FF2B5EF4-FFF2-40B4-BE49-F238E27FC236}">
                <a16:creationId xmlns:a16="http://schemas.microsoft.com/office/drawing/2014/main" id="{9201AFFE-BDA9-4F56-A4CC-7B5A305B4DB1}"/>
              </a:ext>
            </a:extLst>
          </p:cNvPr>
          <p:cNvSpPr/>
          <p:nvPr/>
        </p:nvSpPr>
        <p:spPr>
          <a:xfrm>
            <a:off x="729231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5" name="object 61">
            <a:extLst>
              <a:ext uri="{FF2B5EF4-FFF2-40B4-BE49-F238E27FC236}">
                <a16:creationId xmlns:a16="http://schemas.microsoft.com/office/drawing/2014/main" id="{7A836586-8E64-41FF-8A0C-668BDA1D4AAB}"/>
              </a:ext>
            </a:extLst>
          </p:cNvPr>
          <p:cNvSpPr/>
          <p:nvPr/>
        </p:nvSpPr>
        <p:spPr>
          <a:xfrm>
            <a:off x="718507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6" name="object 62">
            <a:extLst>
              <a:ext uri="{FF2B5EF4-FFF2-40B4-BE49-F238E27FC236}">
                <a16:creationId xmlns:a16="http://schemas.microsoft.com/office/drawing/2014/main" id="{A76B0154-D65E-4896-A9A5-8E620201C0A7}"/>
              </a:ext>
            </a:extLst>
          </p:cNvPr>
          <p:cNvSpPr/>
          <p:nvPr/>
        </p:nvSpPr>
        <p:spPr>
          <a:xfrm>
            <a:off x="707783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7" name="object 63">
            <a:extLst>
              <a:ext uri="{FF2B5EF4-FFF2-40B4-BE49-F238E27FC236}">
                <a16:creationId xmlns:a16="http://schemas.microsoft.com/office/drawing/2014/main" id="{2BF2C00C-D6A1-4363-8AC9-4BECE0F4C0F9}"/>
              </a:ext>
            </a:extLst>
          </p:cNvPr>
          <p:cNvSpPr/>
          <p:nvPr/>
        </p:nvSpPr>
        <p:spPr>
          <a:xfrm>
            <a:off x="697059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8" name="object 64">
            <a:extLst>
              <a:ext uri="{FF2B5EF4-FFF2-40B4-BE49-F238E27FC236}">
                <a16:creationId xmlns:a16="http://schemas.microsoft.com/office/drawing/2014/main" id="{AB72B9D9-1E2A-4A37-8089-6A42E8CEDB7E}"/>
              </a:ext>
            </a:extLst>
          </p:cNvPr>
          <p:cNvSpPr/>
          <p:nvPr/>
        </p:nvSpPr>
        <p:spPr>
          <a:xfrm>
            <a:off x="686335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9" name="object 65">
            <a:extLst>
              <a:ext uri="{FF2B5EF4-FFF2-40B4-BE49-F238E27FC236}">
                <a16:creationId xmlns:a16="http://schemas.microsoft.com/office/drawing/2014/main" id="{D45D24EA-19DB-4B78-B724-AB227C9E3E30}"/>
              </a:ext>
            </a:extLst>
          </p:cNvPr>
          <p:cNvSpPr/>
          <p:nvPr/>
        </p:nvSpPr>
        <p:spPr>
          <a:xfrm>
            <a:off x="675611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0" name="object 66">
            <a:extLst>
              <a:ext uri="{FF2B5EF4-FFF2-40B4-BE49-F238E27FC236}">
                <a16:creationId xmlns:a16="http://schemas.microsoft.com/office/drawing/2014/main" id="{DBE1305F-97DE-4E43-8BFB-84B075AE1CB0}"/>
              </a:ext>
            </a:extLst>
          </p:cNvPr>
          <p:cNvSpPr/>
          <p:nvPr/>
        </p:nvSpPr>
        <p:spPr>
          <a:xfrm>
            <a:off x="664887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1" name="object 67">
            <a:extLst>
              <a:ext uri="{FF2B5EF4-FFF2-40B4-BE49-F238E27FC236}">
                <a16:creationId xmlns:a16="http://schemas.microsoft.com/office/drawing/2014/main" id="{B6F9AFFC-56E7-468D-97F6-C916A41715ED}"/>
              </a:ext>
            </a:extLst>
          </p:cNvPr>
          <p:cNvSpPr/>
          <p:nvPr/>
        </p:nvSpPr>
        <p:spPr>
          <a:xfrm>
            <a:off x="654163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2" name="object 68">
            <a:extLst>
              <a:ext uri="{FF2B5EF4-FFF2-40B4-BE49-F238E27FC236}">
                <a16:creationId xmlns:a16="http://schemas.microsoft.com/office/drawing/2014/main" id="{7F11F9E4-2C96-4631-A829-9A753175AA5F}"/>
              </a:ext>
            </a:extLst>
          </p:cNvPr>
          <p:cNvSpPr/>
          <p:nvPr/>
        </p:nvSpPr>
        <p:spPr>
          <a:xfrm>
            <a:off x="643439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3" name="object 69">
            <a:extLst>
              <a:ext uri="{FF2B5EF4-FFF2-40B4-BE49-F238E27FC236}">
                <a16:creationId xmlns:a16="http://schemas.microsoft.com/office/drawing/2014/main" id="{681BC2FA-60B9-4AAA-9CC3-DF04D9146486}"/>
              </a:ext>
            </a:extLst>
          </p:cNvPr>
          <p:cNvSpPr/>
          <p:nvPr/>
        </p:nvSpPr>
        <p:spPr>
          <a:xfrm>
            <a:off x="632715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4" name="object 70">
            <a:extLst>
              <a:ext uri="{FF2B5EF4-FFF2-40B4-BE49-F238E27FC236}">
                <a16:creationId xmlns:a16="http://schemas.microsoft.com/office/drawing/2014/main" id="{71024165-90BE-448B-BA4E-51AAC4D60768}"/>
              </a:ext>
            </a:extLst>
          </p:cNvPr>
          <p:cNvSpPr/>
          <p:nvPr/>
        </p:nvSpPr>
        <p:spPr>
          <a:xfrm>
            <a:off x="621991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5" name="object 71">
            <a:extLst>
              <a:ext uri="{FF2B5EF4-FFF2-40B4-BE49-F238E27FC236}">
                <a16:creationId xmlns:a16="http://schemas.microsoft.com/office/drawing/2014/main" id="{CC704582-A94D-408E-90AA-F4B33E8E40BB}"/>
              </a:ext>
            </a:extLst>
          </p:cNvPr>
          <p:cNvSpPr/>
          <p:nvPr/>
        </p:nvSpPr>
        <p:spPr>
          <a:xfrm>
            <a:off x="611267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6" name="object 72">
            <a:extLst>
              <a:ext uri="{FF2B5EF4-FFF2-40B4-BE49-F238E27FC236}">
                <a16:creationId xmlns:a16="http://schemas.microsoft.com/office/drawing/2014/main" id="{9187B3CF-6BB4-4660-93A8-6D5126DD6D76}"/>
              </a:ext>
            </a:extLst>
          </p:cNvPr>
          <p:cNvSpPr/>
          <p:nvPr/>
        </p:nvSpPr>
        <p:spPr>
          <a:xfrm>
            <a:off x="600543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7" name="object 73">
            <a:extLst>
              <a:ext uri="{FF2B5EF4-FFF2-40B4-BE49-F238E27FC236}">
                <a16:creationId xmlns:a16="http://schemas.microsoft.com/office/drawing/2014/main" id="{C18CFFFB-A3CF-4F04-80D3-DBFA4DAA85F9}"/>
              </a:ext>
            </a:extLst>
          </p:cNvPr>
          <p:cNvSpPr/>
          <p:nvPr/>
        </p:nvSpPr>
        <p:spPr>
          <a:xfrm>
            <a:off x="589819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8" name="object 74">
            <a:extLst>
              <a:ext uri="{FF2B5EF4-FFF2-40B4-BE49-F238E27FC236}">
                <a16:creationId xmlns:a16="http://schemas.microsoft.com/office/drawing/2014/main" id="{3260B555-D013-4625-A397-593EFC93196B}"/>
              </a:ext>
            </a:extLst>
          </p:cNvPr>
          <p:cNvSpPr/>
          <p:nvPr/>
        </p:nvSpPr>
        <p:spPr>
          <a:xfrm>
            <a:off x="579095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9" name="object 75">
            <a:extLst>
              <a:ext uri="{FF2B5EF4-FFF2-40B4-BE49-F238E27FC236}">
                <a16:creationId xmlns:a16="http://schemas.microsoft.com/office/drawing/2014/main" id="{EFEA0EA1-206B-4D3A-B057-6C1DA4F5BD6D}"/>
              </a:ext>
            </a:extLst>
          </p:cNvPr>
          <p:cNvSpPr/>
          <p:nvPr/>
        </p:nvSpPr>
        <p:spPr>
          <a:xfrm>
            <a:off x="568371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0" name="object 76">
            <a:extLst>
              <a:ext uri="{FF2B5EF4-FFF2-40B4-BE49-F238E27FC236}">
                <a16:creationId xmlns:a16="http://schemas.microsoft.com/office/drawing/2014/main" id="{2CB39C70-E80B-401E-A68E-1B713A6A8703}"/>
              </a:ext>
            </a:extLst>
          </p:cNvPr>
          <p:cNvSpPr/>
          <p:nvPr/>
        </p:nvSpPr>
        <p:spPr>
          <a:xfrm>
            <a:off x="557647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1" name="object 77">
            <a:extLst>
              <a:ext uri="{FF2B5EF4-FFF2-40B4-BE49-F238E27FC236}">
                <a16:creationId xmlns:a16="http://schemas.microsoft.com/office/drawing/2014/main" id="{AF2D11FB-F524-4339-B23A-959DD135FC0E}"/>
              </a:ext>
            </a:extLst>
          </p:cNvPr>
          <p:cNvSpPr/>
          <p:nvPr/>
        </p:nvSpPr>
        <p:spPr>
          <a:xfrm>
            <a:off x="546923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2" name="object 78">
            <a:extLst>
              <a:ext uri="{FF2B5EF4-FFF2-40B4-BE49-F238E27FC236}">
                <a16:creationId xmlns:a16="http://schemas.microsoft.com/office/drawing/2014/main" id="{6359CFF0-687A-419C-9238-493FFF5A2E67}"/>
              </a:ext>
            </a:extLst>
          </p:cNvPr>
          <p:cNvSpPr/>
          <p:nvPr/>
        </p:nvSpPr>
        <p:spPr>
          <a:xfrm>
            <a:off x="536199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3" name="object 79">
            <a:extLst>
              <a:ext uri="{FF2B5EF4-FFF2-40B4-BE49-F238E27FC236}">
                <a16:creationId xmlns:a16="http://schemas.microsoft.com/office/drawing/2014/main" id="{B082C0EA-F689-4F2F-A9E4-9E33B445014A}"/>
              </a:ext>
            </a:extLst>
          </p:cNvPr>
          <p:cNvSpPr/>
          <p:nvPr/>
        </p:nvSpPr>
        <p:spPr>
          <a:xfrm>
            <a:off x="525475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4" name="object 80">
            <a:extLst>
              <a:ext uri="{FF2B5EF4-FFF2-40B4-BE49-F238E27FC236}">
                <a16:creationId xmlns:a16="http://schemas.microsoft.com/office/drawing/2014/main" id="{8E323A1B-EB09-435B-B4F1-A50D2B2CE0B2}"/>
              </a:ext>
            </a:extLst>
          </p:cNvPr>
          <p:cNvSpPr/>
          <p:nvPr/>
        </p:nvSpPr>
        <p:spPr>
          <a:xfrm>
            <a:off x="514751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5" name="object 81">
            <a:extLst>
              <a:ext uri="{FF2B5EF4-FFF2-40B4-BE49-F238E27FC236}">
                <a16:creationId xmlns:a16="http://schemas.microsoft.com/office/drawing/2014/main" id="{503B481B-43DA-49BE-AA16-C525A9E13212}"/>
              </a:ext>
            </a:extLst>
          </p:cNvPr>
          <p:cNvSpPr/>
          <p:nvPr/>
        </p:nvSpPr>
        <p:spPr>
          <a:xfrm>
            <a:off x="504027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6" name="object 82">
            <a:extLst>
              <a:ext uri="{FF2B5EF4-FFF2-40B4-BE49-F238E27FC236}">
                <a16:creationId xmlns:a16="http://schemas.microsoft.com/office/drawing/2014/main" id="{B315D8B5-AD08-4A47-ABD6-17D0B64AB2B2}"/>
              </a:ext>
            </a:extLst>
          </p:cNvPr>
          <p:cNvSpPr/>
          <p:nvPr/>
        </p:nvSpPr>
        <p:spPr>
          <a:xfrm>
            <a:off x="4933038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7" name="object 83">
            <a:extLst>
              <a:ext uri="{FF2B5EF4-FFF2-40B4-BE49-F238E27FC236}">
                <a16:creationId xmlns:a16="http://schemas.microsoft.com/office/drawing/2014/main" id="{0AA236A6-B946-4ADC-86BF-3427DDFF89D4}"/>
              </a:ext>
            </a:extLst>
          </p:cNvPr>
          <p:cNvSpPr/>
          <p:nvPr/>
        </p:nvSpPr>
        <p:spPr>
          <a:xfrm>
            <a:off x="482579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4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8" name="object 84">
            <a:extLst>
              <a:ext uri="{FF2B5EF4-FFF2-40B4-BE49-F238E27FC236}">
                <a16:creationId xmlns:a16="http://schemas.microsoft.com/office/drawing/2014/main" id="{2C1431E7-C9E0-4E34-91FB-D730EBF9C31F}"/>
              </a:ext>
            </a:extLst>
          </p:cNvPr>
          <p:cNvSpPr/>
          <p:nvPr/>
        </p:nvSpPr>
        <p:spPr>
          <a:xfrm>
            <a:off x="471855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89" name="object 85">
            <a:extLst>
              <a:ext uri="{FF2B5EF4-FFF2-40B4-BE49-F238E27FC236}">
                <a16:creationId xmlns:a16="http://schemas.microsoft.com/office/drawing/2014/main" id="{B5D1D9C4-91E4-4D3A-A6C9-FB9AAEF493FE}"/>
              </a:ext>
            </a:extLst>
          </p:cNvPr>
          <p:cNvSpPr/>
          <p:nvPr/>
        </p:nvSpPr>
        <p:spPr>
          <a:xfrm>
            <a:off x="461131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0" name="object 86">
            <a:extLst>
              <a:ext uri="{FF2B5EF4-FFF2-40B4-BE49-F238E27FC236}">
                <a16:creationId xmlns:a16="http://schemas.microsoft.com/office/drawing/2014/main" id="{13877C9B-21AA-4B60-BC40-D3847C1BAF94}"/>
              </a:ext>
            </a:extLst>
          </p:cNvPr>
          <p:cNvSpPr/>
          <p:nvPr/>
        </p:nvSpPr>
        <p:spPr>
          <a:xfrm>
            <a:off x="450407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1" name="object 87">
            <a:extLst>
              <a:ext uri="{FF2B5EF4-FFF2-40B4-BE49-F238E27FC236}">
                <a16:creationId xmlns:a16="http://schemas.microsoft.com/office/drawing/2014/main" id="{30102EB8-89E5-49C1-BE50-35E0610C1755}"/>
              </a:ext>
            </a:extLst>
          </p:cNvPr>
          <p:cNvSpPr/>
          <p:nvPr/>
        </p:nvSpPr>
        <p:spPr>
          <a:xfrm>
            <a:off x="439683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2" name="object 88">
            <a:extLst>
              <a:ext uri="{FF2B5EF4-FFF2-40B4-BE49-F238E27FC236}">
                <a16:creationId xmlns:a16="http://schemas.microsoft.com/office/drawing/2014/main" id="{CADCA3AB-366D-4CD2-81BF-8EAF35986C36}"/>
              </a:ext>
            </a:extLst>
          </p:cNvPr>
          <p:cNvSpPr/>
          <p:nvPr/>
        </p:nvSpPr>
        <p:spPr>
          <a:xfrm>
            <a:off x="428959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3" name="object 89">
            <a:extLst>
              <a:ext uri="{FF2B5EF4-FFF2-40B4-BE49-F238E27FC236}">
                <a16:creationId xmlns:a16="http://schemas.microsoft.com/office/drawing/2014/main" id="{EBEEA549-41E5-4899-80C6-127177F21B29}"/>
              </a:ext>
            </a:extLst>
          </p:cNvPr>
          <p:cNvSpPr/>
          <p:nvPr/>
        </p:nvSpPr>
        <p:spPr>
          <a:xfrm>
            <a:off x="418235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4" name="object 90">
            <a:extLst>
              <a:ext uri="{FF2B5EF4-FFF2-40B4-BE49-F238E27FC236}">
                <a16:creationId xmlns:a16="http://schemas.microsoft.com/office/drawing/2014/main" id="{5304E6AB-DADA-4FDE-B191-300674354D16}"/>
              </a:ext>
            </a:extLst>
          </p:cNvPr>
          <p:cNvSpPr/>
          <p:nvPr/>
        </p:nvSpPr>
        <p:spPr>
          <a:xfrm>
            <a:off x="407511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5" name="object 91">
            <a:extLst>
              <a:ext uri="{FF2B5EF4-FFF2-40B4-BE49-F238E27FC236}">
                <a16:creationId xmlns:a16="http://schemas.microsoft.com/office/drawing/2014/main" id="{DC59D766-1579-4E75-A7F3-8DA30B82E63D}"/>
              </a:ext>
            </a:extLst>
          </p:cNvPr>
          <p:cNvSpPr/>
          <p:nvPr/>
        </p:nvSpPr>
        <p:spPr>
          <a:xfrm>
            <a:off x="396787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6" name="object 92">
            <a:extLst>
              <a:ext uri="{FF2B5EF4-FFF2-40B4-BE49-F238E27FC236}">
                <a16:creationId xmlns:a16="http://schemas.microsoft.com/office/drawing/2014/main" id="{029288E0-EDAB-4AEF-B939-5D7E29483D3B}"/>
              </a:ext>
            </a:extLst>
          </p:cNvPr>
          <p:cNvSpPr/>
          <p:nvPr/>
        </p:nvSpPr>
        <p:spPr>
          <a:xfrm>
            <a:off x="386063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7" name="object 93">
            <a:extLst>
              <a:ext uri="{FF2B5EF4-FFF2-40B4-BE49-F238E27FC236}">
                <a16:creationId xmlns:a16="http://schemas.microsoft.com/office/drawing/2014/main" id="{7DDF4334-7521-4B19-96CC-C860E42B6E32}"/>
              </a:ext>
            </a:extLst>
          </p:cNvPr>
          <p:cNvSpPr/>
          <p:nvPr/>
        </p:nvSpPr>
        <p:spPr>
          <a:xfrm>
            <a:off x="375339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8" name="object 94">
            <a:extLst>
              <a:ext uri="{FF2B5EF4-FFF2-40B4-BE49-F238E27FC236}">
                <a16:creationId xmlns:a16="http://schemas.microsoft.com/office/drawing/2014/main" id="{4E6871EA-CADE-4298-86B8-59476F933316}"/>
              </a:ext>
            </a:extLst>
          </p:cNvPr>
          <p:cNvSpPr/>
          <p:nvPr/>
        </p:nvSpPr>
        <p:spPr>
          <a:xfrm>
            <a:off x="364615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99" name="object 95">
            <a:extLst>
              <a:ext uri="{FF2B5EF4-FFF2-40B4-BE49-F238E27FC236}">
                <a16:creationId xmlns:a16="http://schemas.microsoft.com/office/drawing/2014/main" id="{9C58BB01-6DB2-4A0F-A076-C84215A532EA}"/>
              </a:ext>
            </a:extLst>
          </p:cNvPr>
          <p:cNvSpPr/>
          <p:nvPr/>
        </p:nvSpPr>
        <p:spPr>
          <a:xfrm>
            <a:off x="353891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0" name="object 96">
            <a:extLst>
              <a:ext uri="{FF2B5EF4-FFF2-40B4-BE49-F238E27FC236}">
                <a16:creationId xmlns:a16="http://schemas.microsoft.com/office/drawing/2014/main" id="{54D61762-6E3D-4DC4-9E13-539006D7FD0F}"/>
              </a:ext>
            </a:extLst>
          </p:cNvPr>
          <p:cNvSpPr/>
          <p:nvPr/>
        </p:nvSpPr>
        <p:spPr>
          <a:xfrm>
            <a:off x="343167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1" name="object 97">
            <a:extLst>
              <a:ext uri="{FF2B5EF4-FFF2-40B4-BE49-F238E27FC236}">
                <a16:creationId xmlns:a16="http://schemas.microsoft.com/office/drawing/2014/main" id="{EB724015-8F4A-4C8A-BD89-71EA1D24AF93}"/>
              </a:ext>
            </a:extLst>
          </p:cNvPr>
          <p:cNvSpPr/>
          <p:nvPr/>
        </p:nvSpPr>
        <p:spPr>
          <a:xfrm>
            <a:off x="332443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2" name="object 98">
            <a:extLst>
              <a:ext uri="{FF2B5EF4-FFF2-40B4-BE49-F238E27FC236}">
                <a16:creationId xmlns:a16="http://schemas.microsoft.com/office/drawing/2014/main" id="{330EAD67-E62C-41D6-961F-ACE1F1F58B52}"/>
              </a:ext>
            </a:extLst>
          </p:cNvPr>
          <p:cNvSpPr/>
          <p:nvPr/>
        </p:nvSpPr>
        <p:spPr>
          <a:xfrm>
            <a:off x="321719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3" name="object 99">
            <a:extLst>
              <a:ext uri="{FF2B5EF4-FFF2-40B4-BE49-F238E27FC236}">
                <a16:creationId xmlns:a16="http://schemas.microsoft.com/office/drawing/2014/main" id="{73A1050A-1C37-43A3-A2AE-D85CEA6E8D54}"/>
              </a:ext>
            </a:extLst>
          </p:cNvPr>
          <p:cNvSpPr/>
          <p:nvPr/>
        </p:nvSpPr>
        <p:spPr>
          <a:xfrm>
            <a:off x="310995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4" name="object 100">
            <a:extLst>
              <a:ext uri="{FF2B5EF4-FFF2-40B4-BE49-F238E27FC236}">
                <a16:creationId xmlns:a16="http://schemas.microsoft.com/office/drawing/2014/main" id="{CB8886E4-CF1E-4299-A51C-49D03BF5C35E}"/>
              </a:ext>
            </a:extLst>
          </p:cNvPr>
          <p:cNvSpPr/>
          <p:nvPr/>
        </p:nvSpPr>
        <p:spPr>
          <a:xfrm>
            <a:off x="300271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5" name="object 101">
            <a:extLst>
              <a:ext uri="{FF2B5EF4-FFF2-40B4-BE49-F238E27FC236}">
                <a16:creationId xmlns:a16="http://schemas.microsoft.com/office/drawing/2014/main" id="{489B5AC1-2CC4-44B0-BB12-21A99444E2D1}"/>
              </a:ext>
            </a:extLst>
          </p:cNvPr>
          <p:cNvSpPr/>
          <p:nvPr/>
        </p:nvSpPr>
        <p:spPr>
          <a:xfrm>
            <a:off x="289547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6" name="object 102">
            <a:extLst>
              <a:ext uri="{FF2B5EF4-FFF2-40B4-BE49-F238E27FC236}">
                <a16:creationId xmlns:a16="http://schemas.microsoft.com/office/drawing/2014/main" id="{4C520181-B3A9-485D-BC10-8106A0F5E880}"/>
              </a:ext>
            </a:extLst>
          </p:cNvPr>
          <p:cNvSpPr/>
          <p:nvPr/>
        </p:nvSpPr>
        <p:spPr>
          <a:xfrm>
            <a:off x="2788239" y="3488874"/>
            <a:ext cx="71914" cy="29051"/>
          </a:xfrm>
          <a:custGeom>
            <a:avLst/>
            <a:gdLst/>
            <a:ahLst/>
            <a:cxnLst/>
            <a:rect l="l" t="t" r="r" b="b"/>
            <a:pathLst>
              <a:path w="95885" h="38735">
                <a:moveTo>
                  <a:pt x="95324" y="38129"/>
                </a:moveTo>
                <a:lnTo>
                  <a:pt x="0" y="38129"/>
                </a:lnTo>
                <a:lnTo>
                  <a:pt x="0" y="0"/>
                </a:lnTo>
                <a:lnTo>
                  <a:pt x="95324" y="0"/>
                </a:lnTo>
                <a:lnTo>
                  <a:pt x="95324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7" name="object 103">
            <a:extLst>
              <a:ext uri="{FF2B5EF4-FFF2-40B4-BE49-F238E27FC236}">
                <a16:creationId xmlns:a16="http://schemas.microsoft.com/office/drawing/2014/main" id="{EAFF1954-9F18-46C6-9563-F430A0559DD0}"/>
              </a:ext>
            </a:extLst>
          </p:cNvPr>
          <p:cNvSpPr/>
          <p:nvPr/>
        </p:nvSpPr>
        <p:spPr>
          <a:xfrm>
            <a:off x="2716745" y="3488874"/>
            <a:ext cx="36195" cy="29051"/>
          </a:xfrm>
          <a:custGeom>
            <a:avLst/>
            <a:gdLst/>
            <a:ahLst/>
            <a:cxnLst/>
            <a:rect l="l" t="t" r="r" b="b"/>
            <a:pathLst>
              <a:path w="48260" h="38735">
                <a:moveTo>
                  <a:pt x="47662" y="38129"/>
                </a:moveTo>
                <a:lnTo>
                  <a:pt x="0" y="38129"/>
                </a:lnTo>
                <a:lnTo>
                  <a:pt x="0" y="0"/>
                </a:lnTo>
                <a:lnTo>
                  <a:pt x="47662" y="0"/>
                </a:lnTo>
                <a:lnTo>
                  <a:pt x="47662" y="38129"/>
                </a:lnTo>
                <a:close/>
              </a:path>
            </a:pathLst>
          </a:custGeom>
          <a:solidFill>
            <a:srgbClr val="3B81F5">
              <a:alpha val="1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108" name="object 104">
            <a:extLst>
              <a:ext uri="{FF2B5EF4-FFF2-40B4-BE49-F238E27FC236}">
                <a16:creationId xmlns:a16="http://schemas.microsoft.com/office/drawing/2014/main" id="{25C66C0F-55AB-43E8-B9E1-FCFA76C00B6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9286" y="2752492"/>
            <a:ext cx="193031" cy="257375"/>
          </a:xfrm>
          <a:prstGeom prst="rect">
            <a:avLst/>
          </a:prstGeom>
        </p:spPr>
      </p:pic>
      <p:grpSp>
        <p:nvGrpSpPr>
          <p:cNvPr id="109" name="object 105">
            <a:extLst>
              <a:ext uri="{FF2B5EF4-FFF2-40B4-BE49-F238E27FC236}">
                <a16:creationId xmlns:a16="http://schemas.microsoft.com/office/drawing/2014/main" id="{190F64B2-4BD0-4680-BA92-E700FE6F5479}"/>
              </a:ext>
            </a:extLst>
          </p:cNvPr>
          <p:cNvGrpSpPr/>
          <p:nvPr/>
        </p:nvGrpSpPr>
        <p:grpSpPr>
          <a:xfrm>
            <a:off x="686336" y="1386970"/>
            <a:ext cx="1815941" cy="1415891"/>
            <a:chOff x="915114" y="1849293"/>
            <a:chExt cx="2421255" cy="1887855"/>
          </a:xfrm>
        </p:grpSpPr>
        <p:sp>
          <p:nvSpPr>
            <p:cNvPr id="110" name="object 106">
              <a:extLst>
                <a:ext uri="{FF2B5EF4-FFF2-40B4-BE49-F238E27FC236}">
                  <a16:creationId xmlns:a16="http://schemas.microsoft.com/office/drawing/2014/main" id="{F0B95243-33EE-4BC8-952E-2F84EC899AD4}"/>
                </a:ext>
              </a:extLst>
            </p:cNvPr>
            <p:cNvSpPr/>
            <p:nvPr/>
          </p:nvSpPr>
          <p:spPr>
            <a:xfrm>
              <a:off x="915114" y="1868358"/>
              <a:ext cx="2421255" cy="1868805"/>
            </a:xfrm>
            <a:custGeom>
              <a:avLst/>
              <a:gdLst/>
              <a:ahLst/>
              <a:cxnLst/>
              <a:rect l="l" t="t" r="r" b="b"/>
              <a:pathLst>
                <a:path w="2421254" h="1868804">
                  <a:moveTo>
                    <a:pt x="2314361" y="1868358"/>
                  </a:moveTo>
                  <a:lnTo>
                    <a:pt x="106878" y="1868358"/>
                  </a:lnTo>
                  <a:lnTo>
                    <a:pt x="99439" y="1867625"/>
                  </a:lnTo>
                  <a:lnTo>
                    <a:pt x="57083" y="1853253"/>
                  </a:lnTo>
                  <a:lnTo>
                    <a:pt x="23450" y="1823765"/>
                  </a:lnTo>
                  <a:lnTo>
                    <a:pt x="3663" y="1783651"/>
                  </a:lnTo>
                  <a:lnTo>
                    <a:pt x="0" y="1761480"/>
                  </a:lnTo>
                  <a:lnTo>
                    <a:pt x="0" y="175396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14361" y="0"/>
                  </a:lnTo>
                  <a:lnTo>
                    <a:pt x="2357564" y="9651"/>
                  </a:lnTo>
                  <a:lnTo>
                    <a:pt x="2393047" y="32345"/>
                  </a:lnTo>
                  <a:lnTo>
                    <a:pt x="2415406" y="64627"/>
                  </a:lnTo>
                  <a:lnTo>
                    <a:pt x="2421240" y="89065"/>
                  </a:lnTo>
                  <a:lnTo>
                    <a:pt x="2421240" y="1761480"/>
                  </a:lnTo>
                  <a:lnTo>
                    <a:pt x="2409658" y="1804683"/>
                  </a:lnTo>
                  <a:lnTo>
                    <a:pt x="2382425" y="1840165"/>
                  </a:lnTo>
                  <a:lnTo>
                    <a:pt x="2343686" y="1862525"/>
                  </a:lnTo>
                  <a:lnTo>
                    <a:pt x="2321800" y="1867625"/>
                  </a:lnTo>
                  <a:lnTo>
                    <a:pt x="2314361" y="18683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1" name="object 107">
              <a:extLst>
                <a:ext uri="{FF2B5EF4-FFF2-40B4-BE49-F238E27FC236}">
                  <a16:creationId xmlns:a16="http://schemas.microsoft.com/office/drawing/2014/main" id="{88061CA4-126B-45D4-9149-74F1A28BA874}"/>
                </a:ext>
              </a:extLst>
            </p:cNvPr>
            <p:cNvSpPr/>
            <p:nvPr/>
          </p:nvSpPr>
          <p:spPr>
            <a:xfrm>
              <a:off x="915114" y="1849293"/>
              <a:ext cx="2421255" cy="114935"/>
            </a:xfrm>
            <a:custGeom>
              <a:avLst/>
              <a:gdLst/>
              <a:ahLst/>
              <a:cxnLst/>
              <a:rect l="l" t="t" r="r" b="b"/>
              <a:pathLst>
                <a:path w="242125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06851" y="0"/>
                  </a:lnTo>
                  <a:lnTo>
                    <a:pt x="2350625" y="8707"/>
                  </a:lnTo>
                  <a:lnTo>
                    <a:pt x="2387736" y="33503"/>
                  </a:lnTo>
                  <a:lnTo>
                    <a:pt x="2391936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21254" h="114935">
                  <a:moveTo>
                    <a:pt x="2421240" y="114389"/>
                  </a:moveTo>
                  <a:lnTo>
                    <a:pt x="2407717" y="78404"/>
                  </a:lnTo>
                  <a:lnTo>
                    <a:pt x="2370413" y="50969"/>
                  </a:lnTo>
                  <a:lnTo>
                    <a:pt x="2329171" y="39580"/>
                  </a:lnTo>
                  <a:lnTo>
                    <a:pt x="2306851" y="38129"/>
                  </a:lnTo>
                  <a:lnTo>
                    <a:pt x="2391936" y="38129"/>
                  </a:lnTo>
                  <a:lnTo>
                    <a:pt x="2412532" y="70614"/>
                  </a:lnTo>
                  <a:lnTo>
                    <a:pt x="2420695" y="103120"/>
                  </a:lnTo>
                  <a:lnTo>
                    <a:pt x="2421240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2" name="object 108">
            <a:extLst>
              <a:ext uri="{FF2B5EF4-FFF2-40B4-BE49-F238E27FC236}">
                <a16:creationId xmlns:a16="http://schemas.microsoft.com/office/drawing/2014/main" id="{35E2F608-2E8A-4D2A-A78D-7901CB51FD91}"/>
              </a:ext>
            </a:extLst>
          </p:cNvPr>
          <p:cNvSpPr txBox="1"/>
          <p:nvPr/>
        </p:nvSpPr>
        <p:spPr>
          <a:xfrm>
            <a:off x="819798" y="1985139"/>
            <a:ext cx="1520666" cy="6070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需求分析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6199"/>
              </a:lnSpc>
              <a:spcBef>
                <a:spcPts val="52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理解业务目标与功能逻辑，明确测试范围，提取关键测试点，确保需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求可测性。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3" name="object 109">
            <a:extLst>
              <a:ext uri="{FF2B5EF4-FFF2-40B4-BE49-F238E27FC236}">
                <a16:creationId xmlns:a16="http://schemas.microsoft.com/office/drawing/2014/main" id="{A8BEF6A8-B0E9-4B2F-B3BC-98A85B024F0E}"/>
              </a:ext>
            </a:extLst>
          </p:cNvPr>
          <p:cNvGrpSpPr/>
          <p:nvPr/>
        </p:nvGrpSpPr>
        <p:grpSpPr>
          <a:xfrm>
            <a:off x="829323" y="1472763"/>
            <a:ext cx="1615916" cy="429101"/>
            <a:chOff x="1105763" y="1963683"/>
            <a:chExt cx="2154555" cy="572135"/>
          </a:xfrm>
        </p:grpSpPr>
        <p:pic>
          <p:nvPicPr>
            <p:cNvPr id="114" name="object 110">
              <a:extLst>
                <a:ext uri="{FF2B5EF4-FFF2-40B4-BE49-F238E27FC236}">
                  <a16:creationId xmlns:a16="http://schemas.microsoft.com/office/drawing/2014/main" id="{6FE4A3B4-C37C-46F0-A8ED-AC6255D896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0667" y="1963683"/>
              <a:ext cx="419427" cy="381297"/>
            </a:xfrm>
            <a:prstGeom prst="rect">
              <a:avLst/>
            </a:prstGeom>
          </p:spPr>
        </p:pic>
        <p:sp>
          <p:nvSpPr>
            <p:cNvPr id="115" name="object 111">
              <a:extLst>
                <a:ext uri="{FF2B5EF4-FFF2-40B4-BE49-F238E27FC236}">
                  <a16:creationId xmlns:a16="http://schemas.microsoft.com/office/drawing/2014/main" id="{C4296A3F-B354-4B4E-A51C-5FC0340D6475}"/>
                </a:ext>
              </a:extLst>
            </p:cNvPr>
            <p:cNvSpPr/>
            <p:nvPr/>
          </p:nvSpPr>
          <p:spPr>
            <a:xfrm>
              <a:off x="1105763" y="207807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6" name="object 112">
              <a:extLst>
                <a:ext uri="{FF2B5EF4-FFF2-40B4-BE49-F238E27FC236}">
                  <a16:creationId xmlns:a16="http://schemas.microsoft.com/office/drawing/2014/main" id="{F408B39D-3A4B-440C-9C38-12F74539258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9217" y="2173396"/>
              <a:ext cx="190648" cy="266908"/>
            </a:xfrm>
            <a:prstGeom prst="rect">
              <a:avLst/>
            </a:prstGeom>
          </p:spPr>
        </p:pic>
      </p:grpSp>
      <p:grpSp>
        <p:nvGrpSpPr>
          <p:cNvPr id="117" name="object 113">
            <a:extLst>
              <a:ext uri="{FF2B5EF4-FFF2-40B4-BE49-F238E27FC236}">
                <a16:creationId xmlns:a16="http://schemas.microsoft.com/office/drawing/2014/main" id="{1B7475AB-8465-43AE-A4B9-16AE23C485FA}"/>
              </a:ext>
            </a:extLst>
          </p:cNvPr>
          <p:cNvGrpSpPr/>
          <p:nvPr/>
        </p:nvGrpSpPr>
        <p:grpSpPr>
          <a:xfrm>
            <a:off x="2673850" y="1386970"/>
            <a:ext cx="1815941" cy="1415891"/>
            <a:chOff x="3565133" y="1849293"/>
            <a:chExt cx="2421255" cy="1887855"/>
          </a:xfrm>
        </p:grpSpPr>
        <p:sp>
          <p:nvSpPr>
            <p:cNvPr id="118" name="object 114">
              <a:extLst>
                <a:ext uri="{FF2B5EF4-FFF2-40B4-BE49-F238E27FC236}">
                  <a16:creationId xmlns:a16="http://schemas.microsoft.com/office/drawing/2014/main" id="{920E3F69-BB3C-4A25-A0E0-946C59CCCFF2}"/>
                </a:ext>
              </a:extLst>
            </p:cNvPr>
            <p:cNvSpPr/>
            <p:nvPr/>
          </p:nvSpPr>
          <p:spPr>
            <a:xfrm>
              <a:off x="3565133" y="1868358"/>
              <a:ext cx="2421255" cy="1868805"/>
            </a:xfrm>
            <a:custGeom>
              <a:avLst/>
              <a:gdLst/>
              <a:ahLst/>
              <a:cxnLst/>
              <a:rect l="l" t="t" r="r" b="b"/>
              <a:pathLst>
                <a:path w="2421254" h="1868804">
                  <a:moveTo>
                    <a:pt x="2314361" y="1868358"/>
                  </a:moveTo>
                  <a:lnTo>
                    <a:pt x="106878" y="1868358"/>
                  </a:lnTo>
                  <a:lnTo>
                    <a:pt x="99439" y="1867625"/>
                  </a:lnTo>
                  <a:lnTo>
                    <a:pt x="57083" y="1853253"/>
                  </a:lnTo>
                  <a:lnTo>
                    <a:pt x="23450" y="1823765"/>
                  </a:lnTo>
                  <a:lnTo>
                    <a:pt x="3663" y="1783651"/>
                  </a:lnTo>
                  <a:lnTo>
                    <a:pt x="0" y="1761480"/>
                  </a:lnTo>
                  <a:lnTo>
                    <a:pt x="0" y="175396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14361" y="0"/>
                  </a:lnTo>
                  <a:lnTo>
                    <a:pt x="2357564" y="9651"/>
                  </a:lnTo>
                  <a:lnTo>
                    <a:pt x="2393047" y="32345"/>
                  </a:lnTo>
                  <a:lnTo>
                    <a:pt x="2415406" y="64627"/>
                  </a:lnTo>
                  <a:lnTo>
                    <a:pt x="2421240" y="89065"/>
                  </a:lnTo>
                  <a:lnTo>
                    <a:pt x="2421240" y="1761480"/>
                  </a:lnTo>
                  <a:lnTo>
                    <a:pt x="2409658" y="1804683"/>
                  </a:lnTo>
                  <a:lnTo>
                    <a:pt x="2382425" y="1840165"/>
                  </a:lnTo>
                  <a:lnTo>
                    <a:pt x="2343686" y="1862525"/>
                  </a:lnTo>
                  <a:lnTo>
                    <a:pt x="2321800" y="1867625"/>
                  </a:lnTo>
                  <a:lnTo>
                    <a:pt x="2314361" y="18683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9" name="object 115">
              <a:extLst>
                <a:ext uri="{FF2B5EF4-FFF2-40B4-BE49-F238E27FC236}">
                  <a16:creationId xmlns:a16="http://schemas.microsoft.com/office/drawing/2014/main" id="{8B344E74-00AA-44C4-8D75-1DF04518C9D9}"/>
                </a:ext>
              </a:extLst>
            </p:cNvPr>
            <p:cNvSpPr/>
            <p:nvPr/>
          </p:nvSpPr>
          <p:spPr>
            <a:xfrm>
              <a:off x="3565133" y="1849293"/>
              <a:ext cx="2421255" cy="114935"/>
            </a:xfrm>
            <a:custGeom>
              <a:avLst/>
              <a:gdLst/>
              <a:ahLst/>
              <a:cxnLst/>
              <a:rect l="l" t="t" r="r" b="b"/>
              <a:pathLst>
                <a:path w="242125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06851" y="0"/>
                  </a:lnTo>
                  <a:lnTo>
                    <a:pt x="2350625" y="8707"/>
                  </a:lnTo>
                  <a:lnTo>
                    <a:pt x="2387736" y="33503"/>
                  </a:lnTo>
                  <a:lnTo>
                    <a:pt x="2391936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21254" h="114935">
                  <a:moveTo>
                    <a:pt x="2421240" y="114389"/>
                  </a:moveTo>
                  <a:lnTo>
                    <a:pt x="2407717" y="78404"/>
                  </a:lnTo>
                  <a:lnTo>
                    <a:pt x="2370413" y="50969"/>
                  </a:lnTo>
                  <a:lnTo>
                    <a:pt x="2329171" y="39580"/>
                  </a:lnTo>
                  <a:lnTo>
                    <a:pt x="2306851" y="38129"/>
                  </a:lnTo>
                  <a:lnTo>
                    <a:pt x="2391936" y="38129"/>
                  </a:lnTo>
                  <a:lnTo>
                    <a:pt x="2412532" y="70614"/>
                  </a:lnTo>
                  <a:lnTo>
                    <a:pt x="2420696" y="103120"/>
                  </a:lnTo>
                  <a:lnTo>
                    <a:pt x="2421240" y="114389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0" name="object 116">
            <a:extLst>
              <a:ext uri="{FF2B5EF4-FFF2-40B4-BE49-F238E27FC236}">
                <a16:creationId xmlns:a16="http://schemas.microsoft.com/office/drawing/2014/main" id="{DE5F1E06-FBFC-4F78-A05D-4048455D6C49}"/>
              </a:ext>
            </a:extLst>
          </p:cNvPr>
          <p:cNvSpPr txBox="1"/>
          <p:nvPr/>
        </p:nvSpPr>
        <p:spPr>
          <a:xfrm>
            <a:off x="2807311" y="1985139"/>
            <a:ext cx="1520666" cy="6070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计划制定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6199"/>
              </a:lnSpc>
              <a:spcBef>
                <a:spcPts val="52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确定测试策略、资源配置、人员分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工及时间表，设置Alpha/Beta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等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关键里程碑。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1" name="object 117">
            <a:extLst>
              <a:ext uri="{FF2B5EF4-FFF2-40B4-BE49-F238E27FC236}">
                <a16:creationId xmlns:a16="http://schemas.microsoft.com/office/drawing/2014/main" id="{C7E1E440-BB14-4158-B962-C1C6E926071B}"/>
              </a:ext>
            </a:extLst>
          </p:cNvPr>
          <p:cNvGrpSpPr/>
          <p:nvPr/>
        </p:nvGrpSpPr>
        <p:grpSpPr>
          <a:xfrm>
            <a:off x="2816836" y="1472763"/>
            <a:ext cx="1615916" cy="429101"/>
            <a:chOff x="3755781" y="1963683"/>
            <a:chExt cx="2154555" cy="572135"/>
          </a:xfrm>
        </p:grpSpPr>
        <p:pic>
          <p:nvPicPr>
            <p:cNvPr id="122" name="object 118">
              <a:extLst>
                <a:ext uri="{FF2B5EF4-FFF2-40B4-BE49-F238E27FC236}">
                  <a16:creationId xmlns:a16="http://schemas.microsoft.com/office/drawing/2014/main" id="{6C6EAB67-39DA-4B02-A0C0-36CDFB6F0A3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0686" y="1963683"/>
              <a:ext cx="419427" cy="381297"/>
            </a:xfrm>
            <a:prstGeom prst="rect">
              <a:avLst/>
            </a:prstGeom>
          </p:spPr>
        </p:pic>
        <p:sp>
          <p:nvSpPr>
            <p:cNvPr id="123" name="object 119">
              <a:extLst>
                <a:ext uri="{FF2B5EF4-FFF2-40B4-BE49-F238E27FC236}">
                  <a16:creationId xmlns:a16="http://schemas.microsoft.com/office/drawing/2014/main" id="{6B039F69-2170-44B1-86EB-9C96C3709A9C}"/>
                </a:ext>
              </a:extLst>
            </p:cNvPr>
            <p:cNvSpPr/>
            <p:nvPr/>
          </p:nvSpPr>
          <p:spPr>
            <a:xfrm>
              <a:off x="3755781" y="207807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4" name="object 120">
              <a:extLst>
                <a:ext uri="{FF2B5EF4-FFF2-40B4-BE49-F238E27FC236}">
                  <a16:creationId xmlns:a16="http://schemas.microsoft.com/office/drawing/2014/main" id="{2501589B-5B1E-440A-A6E2-A541CA7FC95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17833" y="2173396"/>
              <a:ext cx="142986" cy="266908"/>
            </a:xfrm>
            <a:prstGeom prst="rect">
              <a:avLst/>
            </a:prstGeom>
          </p:spPr>
        </p:pic>
      </p:grpSp>
      <p:grpSp>
        <p:nvGrpSpPr>
          <p:cNvPr id="125" name="object 121">
            <a:extLst>
              <a:ext uri="{FF2B5EF4-FFF2-40B4-BE49-F238E27FC236}">
                <a16:creationId xmlns:a16="http://schemas.microsoft.com/office/drawing/2014/main" id="{812FC346-54DA-48DA-BED5-90F08C241EAB}"/>
              </a:ext>
            </a:extLst>
          </p:cNvPr>
          <p:cNvGrpSpPr/>
          <p:nvPr/>
        </p:nvGrpSpPr>
        <p:grpSpPr>
          <a:xfrm>
            <a:off x="4661364" y="1386970"/>
            <a:ext cx="1815941" cy="1415891"/>
            <a:chOff x="6215151" y="1849293"/>
            <a:chExt cx="2421255" cy="1887855"/>
          </a:xfrm>
        </p:grpSpPr>
        <p:sp>
          <p:nvSpPr>
            <p:cNvPr id="126" name="object 122">
              <a:extLst>
                <a:ext uri="{FF2B5EF4-FFF2-40B4-BE49-F238E27FC236}">
                  <a16:creationId xmlns:a16="http://schemas.microsoft.com/office/drawing/2014/main" id="{1C2FEC2B-8755-4614-83E3-8BEA5788EAE2}"/>
                </a:ext>
              </a:extLst>
            </p:cNvPr>
            <p:cNvSpPr/>
            <p:nvPr/>
          </p:nvSpPr>
          <p:spPr>
            <a:xfrm>
              <a:off x="6215151" y="1868358"/>
              <a:ext cx="2421255" cy="1868805"/>
            </a:xfrm>
            <a:custGeom>
              <a:avLst/>
              <a:gdLst/>
              <a:ahLst/>
              <a:cxnLst/>
              <a:rect l="l" t="t" r="r" b="b"/>
              <a:pathLst>
                <a:path w="2421254" h="1868804">
                  <a:moveTo>
                    <a:pt x="2314361" y="1868358"/>
                  </a:moveTo>
                  <a:lnTo>
                    <a:pt x="106878" y="1868358"/>
                  </a:lnTo>
                  <a:lnTo>
                    <a:pt x="99439" y="1867625"/>
                  </a:lnTo>
                  <a:lnTo>
                    <a:pt x="57083" y="1853253"/>
                  </a:lnTo>
                  <a:lnTo>
                    <a:pt x="23450" y="1823765"/>
                  </a:lnTo>
                  <a:lnTo>
                    <a:pt x="3663" y="1783651"/>
                  </a:lnTo>
                  <a:lnTo>
                    <a:pt x="0" y="1761480"/>
                  </a:lnTo>
                  <a:lnTo>
                    <a:pt x="0" y="175396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14361" y="0"/>
                  </a:lnTo>
                  <a:lnTo>
                    <a:pt x="2357564" y="9651"/>
                  </a:lnTo>
                  <a:lnTo>
                    <a:pt x="2393047" y="32345"/>
                  </a:lnTo>
                  <a:lnTo>
                    <a:pt x="2415406" y="64627"/>
                  </a:lnTo>
                  <a:lnTo>
                    <a:pt x="2421240" y="89065"/>
                  </a:lnTo>
                  <a:lnTo>
                    <a:pt x="2421240" y="1761480"/>
                  </a:lnTo>
                  <a:lnTo>
                    <a:pt x="2409658" y="1804683"/>
                  </a:lnTo>
                  <a:lnTo>
                    <a:pt x="2382425" y="1840165"/>
                  </a:lnTo>
                  <a:lnTo>
                    <a:pt x="2343686" y="1862525"/>
                  </a:lnTo>
                  <a:lnTo>
                    <a:pt x="2321800" y="1867625"/>
                  </a:lnTo>
                  <a:lnTo>
                    <a:pt x="2314361" y="18683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7" name="object 123">
              <a:extLst>
                <a:ext uri="{FF2B5EF4-FFF2-40B4-BE49-F238E27FC236}">
                  <a16:creationId xmlns:a16="http://schemas.microsoft.com/office/drawing/2014/main" id="{E489A007-8773-4B36-B67A-7C167FDBB79A}"/>
                </a:ext>
              </a:extLst>
            </p:cNvPr>
            <p:cNvSpPr/>
            <p:nvPr/>
          </p:nvSpPr>
          <p:spPr>
            <a:xfrm>
              <a:off x="6215151" y="1849293"/>
              <a:ext cx="2421255" cy="114935"/>
            </a:xfrm>
            <a:custGeom>
              <a:avLst/>
              <a:gdLst/>
              <a:ahLst/>
              <a:cxnLst/>
              <a:rect l="l" t="t" r="r" b="b"/>
              <a:pathLst>
                <a:path w="242125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06851" y="0"/>
                  </a:lnTo>
                  <a:lnTo>
                    <a:pt x="2350624" y="8707"/>
                  </a:lnTo>
                  <a:lnTo>
                    <a:pt x="2387736" y="33503"/>
                  </a:lnTo>
                  <a:lnTo>
                    <a:pt x="2391936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21254" h="114935">
                  <a:moveTo>
                    <a:pt x="2421240" y="114389"/>
                  </a:moveTo>
                  <a:lnTo>
                    <a:pt x="2407716" y="78404"/>
                  </a:lnTo>
                  <a:lnTo>
                    <a:pt x="2370413" y="50969"/>
                  </a:lnTo>
                  <a:lnTo>
                    <a:pt x="2329170" y="39580"/>
                  </a:lnTo>
                  <a:lnTo>
                    <a:pt x="2306851" y="38129"/>
                  </a:lnTo>
                  <a:lnTo>
                    <a:pt x="2391936" y="38129"/>
                  </a:lnTo>
                  <a:lnTo>
                    <a:pt x="2412532" y="70614"/>
                  </a:lnTo>
                  <a:lnTo>
                    <a:pt x="2420695" y="103120"/>
                  </a:lnTo>
                  <a:lnTo>
                    <a:pt x="2421240" y="114389"/>
                  </a:lnTo>
                  <a:close/>
                </a:path>
              </a:pathLst>
            </a:custGeom>
            <a:solidFill>
              <a:srgbClr val="2DD4B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8" name="object 124">
            <a:extLst>
              <a:ext uri="{FF2B5EF4-FFF2-40B4-BE49-F238E27FC236}">
                <a16:creationId xmlns:a16="http://schemas.microsoft.com/office/drawing/2014/main" id="{041CF3C6-CA88-4738-86D9-E82F1EDC0E5D}"/>
              </a:ext>
            </a:extLst>
          </p:cNvPr>
          <p:cNvSpPr txBox="1"/>
          <p:nvPr/>
        </p:nvSpPr>
        <p:spPr>
          <a:xfrm>
            <a:off x="4794826" y="1985139"/>
            <a:ext cx="1520666" cy="6070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用例设计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6199"/>
              </a:lnSpc>
              <a:spcBef>
                <a:spcPts val="52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编写测试步骤与预期结果，覆盖正向、逆向及边界场景，确保功能逻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辑无遗漏。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9" name="object 125">
            <a:extLst>
              <a:ext uri="{FF2B5EF4-FFF2-40B4-BE49-F238E27FC236}">
                <a16:creationId xmlns:a16="http://schemas.microsoft.com/office/drawing/2014/main" id="{CC1DE46E-5CB7-4CB5-8B01-F656F6296528}"/>
              </a:ext>
            </a:extLst>
          </p:cNvPr>
          <p:cNvGrpSpPr/>
          <p:nvPr/>
        </p:nvGrpSpPr>
        <p:grpSpPr>
          <a:xfrm>
            <a:off x="4804351" y="1472763"/>
            <a:ext cx="1615916" cy="429101"/>
            <a:chOff x="6405800" y="1963683"/>
            <a:chExt cx="2154555" cy="572135"/>
          </a:xfrm>
        </p:grpSpPr>
        <p:pic>
          <p:nvPicPr>
            <p:cNvPr id="130" name="object 126">
              <a:extLst>
                <a:ext uri="{FF2B5EF4-FFF2-40B4-BE49-F238E27FC236}">
                  <a16:creationId xmlns:a16="http://schemas.microsoft.com/office/drawing/2014/main" id="{0DB74FFA-9ABC-4EBC-8B95-B982A9850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40705" y="1963683"/>
              <a:ext cx="419427" cy="381297"/>
            </a:xfrm>
            <a:prstGeom prst="rect">
              <a:avLst/>
            </a:prstGeom>
          </p:spPr>
        </p:pic>
        <p:sp>
          <p:nvSpPr>
            <p:cNvPr id="131" name="object 127">
              <a:extLst>
                <a:ext uri="{FF2B5EF4-FFF2-40B4-BE49-F238E27FC236}">
                  <a16:creationId xmlns:a16="http://schemas.microsoft.com/office/drawing/2014/main" id="{FE8A6659-3564-495E-BE6E-43390B0DF1F6}"/>
                </a:ext>
              </a:extLst>
            </p:cNvPr>
            <p:cNvSpPr/>
            <p:nvPr/>
          </p:nvSpPr>
          <p:spPr>
            <a:xfrm>
              <a:off x="6405800" y="207807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2" name="object 128">
              <a:extLst>
                <a:ext uri="{FF2B5EF4-FFF2-40B4-BE49-F238E27FC236}">
                  <a16:creationId xmlns:a16="http://schemas.microsoft.com/office/drawing/2014/main" id="{3E8911A9-1C7D-485B-A653-F8408BA053C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39255" y="2173396"/>
              <a:ext cx="190648" cy="266908"/>
            </a:xfrm>
            <a:prstGeom prst="rect">
              <a:avLst/>
            </a:prstGeom>
          </p:spPr>
        </p:pic>
      </p:grpSp>
      <p:grpSp>
        <p:nvGrpSpPr>
          <p:cNvPr id="133" name="object 129">
            <a:extLst>
              <a:ext uri="{FF2B5EF4-FFF2-40B4-BE49-F238E27FC236}">
                <a16:creationId xmlns:a16="http://schemas.microsoft.com/office/drawing/2014/main" id="{EA5687F5-417A-48E9-A401-0AC1859D43F8}"/>
              </a:ext>
            </a:extLst>
          </p:cNvPr>
          <p:cNvGrpSpPr/>
          <p:nvPr/>
        </p:nvGrpSpPr>
        <p:grpSpPr>
          <a:xfrm>
            <a:off x="6648879" y="1386970"/>
            <a:ext cx="1815941" cy="1415891"/>
            <a:chOff x="8865171" y="1849293"/>
            <a:chExt cx="2421255" cy="1887855"/>
          </a:xfrm>
        </p:grpSpPr>
        <p:sp>
          <p:nvSpPr>
            <p:cNvPr id="134" name="object 130">
              <a:extLst>
                <a:ext uri="{FF2B5EF4-FFF2-40B4-BE49-F238E27FC236}">
                  <a16:creationId xmlns:a16="http://schemas.microsoft.com/office/drawing/2014/main" id="{00546991-D6B4-4E7D-86FB-5BA33BDB1B31}"/>
                </a:ext>
              </a:extLst>
            </p:cNvPr>
            <p:cNvSpPr/>
            <p:nvPr/>
          </p:nvSpPr>
          <p:spPr>
            <a:xfrm>
              <a:off x="8865171" y="1868358"/>
              <a:ext cx="2421255" cy="1868805"/>
            </a:xfrm>
            <a:custGeom>
              <a:avLst/>
              <a:gdLst/>
              <a:ahLst/>
              <a:cxnLst/>
              <a:rect l="l" t="t" r="r" b="b"/>
              <a:pathLst>
                <a:path w="2421254" h="1868804">
                  <a:moveTo>
                    <a:pt x="2314361" y="1868358"/>
                  </a:moveTo>
                  <a:lnTo>
                    <a:pt x="106878" y="1868358"/>
                  </a:lnTo>
                  <a:lnTo>
                    <a:pt x="99439" y="1867625"/>
                  </a:lnTo>
                  <a:lnTo>
                    <a:pt x="57083" y="1853253"/>
                  </a:lnTo>
                  <a:lnTo>
                    <a:pt x="23450" y="1823765"/>
                  </a:lnTo>
                  <a:lnTo>
                    <a:pt x="3663" y="1783651"/>
                  </a:lnTo>
                  <a:lnTo>
                    <a:pt x="0" y="1761480"/>
                  </a:lnTo>
                  <a:lnTo>
                    <a:pt x="0" y="175396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14361" y="0"/>
                  </a:lnTo>
                  <a:lnTo>
                    <a:pt x="2357564" y="9651"/>
                  </a:lnTo>
                  <a:lnTo>
                    <a:pt x="2393047" y="32345"/>
                  </a:lnTo>
                  <a:lnTo>
                    <a:pt x="2415406" y="64627"/>
                  </a:lnTo>
                  <a:lnTo>
                    <a:pt x="2421240" y="89065"/>
                  </a:lnTo>
                  <a:lnTo>
                    <a:pt x="2421240" y="1761480"/>
                  </a:lnTo>
                  <a:lnTo>
                    <a:pt x="2409658" y="1804683"/>
                  </a:lnTo>
                  <a:lnTo>
                    <a:pt x="2382425" y="1840165"/>
                  </a:lnTo>
                  <a:lnTo>
                    <a:pt x="2343686" y="1862525"/>
                  </a:lnTo>
                  <a:lnTo>
                    <a:pt x="2321800" y="1867625"/>
                  </a:lnTo>
                  <a:lnTo>
                    <a:pt x="2314361" y="18683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5" name="object 131">
              <a:extLst>
                <a:ext uri="{FF2B5EF4-FFF2-40B4-BE49-F238E27FC236}">
                  <a16:creationId xmlns:a16="http://schemas.microsoft.com/office/drawing/2014/main" id="{F7F6A773-A1FB-40E1-BDB1-C243EDD666B1}"/>
                </a:ext>
              </a:extLst>
            </p:cNvPr>
            <p:cNvSpPr/>
            <p:nvPr/>
          </p:nvSpPr>
          <p:spPr>
            <a:xfrm>
              <a:off x="8865171" y="1849293"/>
              <a:ext cx="2421255" cy="114935"/>
            </a:xfrm>
            <a:custGeom>
              <a:avLst/>
              <a:gdLst/>
              <a:ahLst/>
              <a:cxnLst/>
              <a:rect l="l" t="t" r="r" b="b"/>
              <a:pathLst>
                <a:path w="2421254" h="114935">
                  <a:moveTo>
                    <a:pt x="0" y="114389"/>
                  </a:moveTo>
                  <a:lnTo>
                    <a:pt x="543" y="103120"/>
                  </a:lnTo>
                  <a:lnTo>
                    <a:pt x="2143" y="92285"/>
                  </a:lnTo>
                  <a:lnTo>
                    <a:pt x="2175" y="92068"/>
                  </a:lnTo>
                  <a:lnTo>
                    <a:pt x="19172" y="50969"/>
                  </a:lnTo>
                  <a:lnTo>
                    <a:pt x="50824" y="19259"/>
                  </a:lnTo>
                  <a:lnTo>
                    <a:pt x="92067" y="2176"/>
                  </a:lnTo>
                  <a:lnTo>
                    <a:pt x="114389" y="0"/>
                  </a:lnTo>
                  <a:lnTo>
                    <a:pt x="2306850" y="0"/>
                  </a:lnTo>
                  <a:lnTo>
                    <a:pt x="2350624" y="8707"/>
                  </a:lnTo>
                  <a:lnTo>
                    <a:pt x="2387734" y="33503"/>
                  </a:lnTo>
                  <a:lnTo>
                    <a:pt x="2391934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4"/>
                  </a:lnTo>
                  <a:lnTo>
                    <a:pt x="2175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21254" h="114935">
                  <a:moveTo>
                    <a:pt x="2421240" y="114389"/>
                  </a:moveTo>
                  <a:lnTo>
                    <a:pt x="2407715" y="78404"/>
                  </a:lnTo>
                  <a:lnTo>
                    <a:pt x="2370412" y="50969"/>
                  </a:lnTo>
                  <a:lnTo>
                    <a:pt x="2329170" y="39580"/>
                  </a:lnTo>
                  <a:lnTo>
                    <a:pt x="2306850" y="38129"/>
                  </a:lnTo>
                  <a:lnTo>
                    <a:pt x="2391934" y="38129"/>
                  </a:lnTo>
                  <a:lnTo>
                    <a:pt x="2412530" y="70614"/>
                  </a:lnTo>
                  <a:lnTo>
                    <a:pt x="2420695" y="103120"/>
                  </a:lnTo>
                  <a:lnTo>
                    <a:pt x="2421240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6" name="object 132">
            <a:extLst>
              <a:ext uri="{FF2B5EF4-FFF2-40B4-BE49-F238E27FC236}">
                <a16:creationId xmlns:a16="http://schemas.microsoft.com/office/drawing/2014/main" id="{38877B8F-81CB-448D-A763-558CF441C426}"/>
              </a:ext>
            </a:extLst>
          </p:cNvPr>
          <p:cNvSpPr txBox="1"/>
          <p:nvPr/>
        </p:nvSpPr>
        <p:spPr>
          <a:xfrm>
            <a:off x="6782341" y="1985139"/>
            <a:ext cx="1520666" cy="6070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环境准备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6199"/>
              </a:lnSpc>
              <a:spcBef>
                <a:spcPts val="52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搭建软硬件测试环境，配置数据库与测试数据，确保测试环境与生产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环境的一致性。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7" name="object 133">
            <a:extLst>
              <a:ext uri="{FF2B5EF4-FFF2-40B4-BE49-F238E27FC236}">
                <a16:creationId xmlns:a16="http://schemas.microsoft.com/office/drawing/2014/main" id="{BC3798A4-87B0-410C-8E08-1B0D8B14DDB5}"/>
              </a:ext>
            </a:extLst>
          </p:cNvPr>
          <p:cNvGrpSpPr/>
          <p:nvPr/>
        </p:nvGrpSpPr>
        <p:grpSpPr>
          <a:xfrm>
            <a:off x="6791866" y="1472763"/>
            <a:ext cx="1615916" cy="429101"/>
            <a:chOff x="9055820" y="1963683"/>
            <a:chExt cx="2154555" cy="572135"/>
          </a:xfrm>
        </p:grpSpPr>
        <p:pic>
          <p:nvPicPr>
            <p:cNvPr id="138" name="object 134">
              <a:extLst>
                <a:ext uri="{FF2B5EF4-FFF2-40B4-BE49-F238E27FC236}">
                  <a16:creationId xmlns:a16="http://schemas.microsoft.com/office/drawing/2014/main" id="{74802192-A085-4BBA-957B-C7E2527222E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90724" y="1963683"/>
              <a:ext cx="419427" cy="381297"/>
            </a:xfrm>
            <a:prstGeom prst="rect">
              <a:avLst/>
            </a:prstGeom>
          </p:spPr>
        </p:pic>
        <p:sp>
          <p:nvSpPr>
            <p:cNvPr id="139" name="object 135">
              <a:extLst>
                <a:ext uri="{FF2B5EF4-FFF2-40B4-BE49-F238E27FC236}">
                  <a16:creationId xmlns:a16="http://schemas.microsoft.com/office/drawing/2014/main" id="{1D44AAFE-8457-46A6-91B9-9A8EA8787AF5}"/>
                </a:ext>
              </a:extLst>
            </p:cNvPr>
            <p:cNvSpPr/>
            <p:nvPr/>
          </p:nvSpPr>
          <p:spPr>
            <a:xfrm>
              <a:off x="9055820" y="207807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0" name="object 136">
              <a:extLst>
                <a:ext uri="{FF2B5EF4-FFF2-40B4-BE49-F238E27FC236}">
                  <a16:creationId xmlns:a16="http://schemas.microsoft.com/office/drawing/2014/main" id="{C3A16EDA-7752-4288-9219-244808879E3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89274" y="2173396"/>
              <a:ext cx="190648" cy="266908"/>
            </a:xfrm>
            <a:prstGeom prst="rect">
              <a:avLst/>
            </a:prstGeom>
          </p:spPr>
        </p:pic>
      </p:grpSp>
      <p:grpSp>
        <p:nvGrpSpPr>
          <p:cNvPr id="141" name="object 137">
            <a:extLst>
              <a:ext uri="{FF2B5EF4-FFF2-40B4-BE49-F238E27FC236}">
                <a16:creationId xmlns:a16="http://schemas.microsoft.com/office/drawing/2014/main" id="{7426659B-ADC3-4695-B9F3-0B9C32F93DC4}"/>
              </a:ext>
            </a:extLst>
          </p:cNvPr>
          <p:cNvGrpSpPr/>
          <p:nvPr/>
        </p:nvGrpSpPr>
        <p:grpSpPr>
          <a:xfrm>
            <a:off x="2673850" y="3031317"/>
            <a:ext cx="1815941" cy="1415891"/>
            <a:chOff x="3565133" y="4041755"/>
            <a:chExt cx="2421255" cy="1887855"/>
          </a:xfrm>
        </p:grpSpPr>
        <p:sp>
          <p:nvSpPr>
            <p:cNvPr id="142" name="object 138">
              <a:extLst>
                <a:ext uri="{FF2B5EF4-FFF2-40B4-BE49-F238E27FC236}">
                  <a16:creationId xmlns:a16="http://schemas.microsoft.com/office/drawing/2014/main" id="{CBF524A2-4333-4491-AFF3-FAAE51FAD45D}"/>
                </a:ext>
              </a:extLst>
            </p:cNvPr>
            <p:cNvSpPr/>
            <p:nvPr/>
          </p:nvSpPr>
          <p:spPr>
            <a:xfrm>
              <a:off x="3565133" y="4060820"/>
              <a:ext cx="2421255" cy="1868805"/>
            </a:xfrm>
            <a:custGeom>
              <a:avLst/>
              <a:gdLst/>
              <a:ahLst/>
              <a:cxnLst/>
              <a:rect l="l" t="t" r="r" b="b"/>
              <a:pathLst>
                <a:path w="2421254" h="1868804">
                  <a:moveTo>
                    <a:pt x="2314361" y="1868358"/>
                  </a:moveTo>
                  <a:lnTo>
                    <a:pt x="106878" y="1868358"/>
                  </a:lnTo>
                  <a:lnTo>
                    <a:pt x="99439" y="1867625"/>
                  </a:lnTo>
                  <a:lnTo>
                    <a:pt x="57083" y="1853253"/>
                  </a:lnTo>
                  <a:lnTo>
                    <a:pt x="23450" y="1823765"/>
                  </a:lnTo>
                  <a:lnTo>
                    <a:pt x="3663" y="1783651"/>
                  </a:lnTo>
                  <a:lnTo>
                    <a:pt x="0" y="1761480"/>
                  </a:lnTo>
                  <a:lnTo>
                    <a:pt x="0" y="175396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14361" y="0"/>
                  </a:lnTo>
                  <a:lnTo>
                    <a:pt x="2357564" y="9651"/>
                  </a:lnTo>
                  <a:lnTo>
                    <a:pt x="2393047" y="32345"/>
                  </a:lnTo>
                  <a:lnTo>
                    <a:pt x="2415406" y="64627"/>
                  </a:lnTo>
                  <a:lnTo>
                    <a:pt x="2421240" y="89065"/>
                  </a:lnTo>
                  <a:lnTo>
                    <a:pt x="2421240" y="1761480"/>
                  </a:lnTo>
                  <a:lnTo>
                    <a:pt x="2409658" y="1804683"/>
                  </a:lnTo>
                  <a:lnTo>
                    <a:pt x="2382425" y="1840165"/>
                  </a:lnTo>
                  <a:lnTo>
                    <a:pt x="2343686" y="1862525"/>
                  </a:lnTo>
                  <a:lnTo>
                    <a:pt x="2321800" y="1867625"/>
                  </a:lnTo>
                  <a:lnTo>
                    <a:pt x="2314361" y="18683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3" name="object 139">
              <a:extLst>
                <a:ext uri="{FF2B5EF4-FFF2-40B4-BE49-F238E27FC236}">
                  <a16:creationId xmlns:a16="http://schemas.microsoft.com/office/drawing/2014/main" id="{30F47F76-C056-4136-9041-058F3EBE4DBE}"/>
                </a:ext>
              </a:extLst>
            </p:cNvPr>
            <p:cNvSpPr/>
            <p:nvPr/>
          </p:nvSpPr>
          <p:spPr>
            <a:xfrm>
              <a:off x="3565133" y="4041755"/>
              <a:ext cx="2421255" cy="114935"/>
            </a:xfrm>
            <a:custGeom>
              <a:avLst/>
              <a:gdLst/>
              <a:ahLst/>
              <a:cxnLst/>
              <a:rect l="l" t="t" r="r" b="b"/>
              <a:pathLst>
                <a:path w="2421254" h="114935">
                  <a:moveTo>
                    <a:pt x="0" y="114389"/>
                  </a:moveTo>
                  <a:lnTo>
                    <a:pt x="8706" y="70614"/>
                  </a:lnTo>
                  <a:lnTo>
                    <a:pt x="19173" y="50969"/>
                  </a:lnTo>
                  <a:lnTo>
                    <a:pt x="19259" y="50825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2306851" y="0"/>
                  </a:lnTo>
                  <a:lnTo>
                    <a:pt x="2318119" y="544"/>
                  </a:lnTo>
                  <a:lnTo>
                    <a:pt x="2360827" y="13522"/>
                  </a:lnTo>
                  <a:lnTo>
                    <a:pt x="2391936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3"/>
                  </a:lnTo>
                  <a:lnTo>
                    <a:pt x="5013" y="92068"/>
                  </a:lnTo>
                  <a:lnTo>
                    <a:pt x="4897" y="9228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21254" h="114935">
                  <a:moveTo>
                    <a:pt x="2421240" y="114389"/>
                  </a:moveTo>
                  <a:lnTo>
                    <a:pt x="2407717" y="78403"/>
                  </a:lnTo>
                  <a:lnTo>
                    <a:pt x="2370413" y="50969"/>
                  </a:lnTo>
                  <a:lnTo>
                    <a:pt x="2329171" y="39580"/>
                  </a:lnTo>
                  <a:lnTo>
                    <a:pt x="2306851" y="38129"/>
                  </a:lnTo>
                  <a:lnTo>
                    <a:pt x="2391936" y="38129"/>
                  </a:lnTo>
                  <a:lnTo>
                    <a:pt x="2412532" y="70614"/>
                  </a:lnTo>
                  <a:lnTo>
                    <a:pt x="2420696" y="103120"/>
                  </a:lnTo>
                  <a:lnTo>
                    <a:pt x="2421240" y="114389"/>
                  </a:lnTo>
                  <a:close/>
                </a:path>
              </a:pathLst>
            </a:custGeom>
            <a:solidFill>
              <a:srgbClr val="818B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4" name="object 140">
            <a:extLst>
              <a:ext uri="{FF2B5EF4-FFF2-40B4-BE49-F238E27FC236}">
                <a16:creationId xmlns:a16="http://schemas.microsoft.com/office/drawing/2014/main" id="{9F2D3A49-2BB8-47F0-822F-23F2ABD5C77A}"/>
              </a:ext>
            </a:extLst>
          </p:cNvPr>
          <p:cNvSpPr txBox="1"/>
          <p:nvPr/>
        </p:nvSpPr>
        <p:spPr>
          <a:xfrm>
            <a:off x="2807311" y="3629484"/>
            <a:ext cx="1520666" cy="6070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执行测试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6199"/>
              </a:lnSpc>
              <a:spcBef>
                <a:spcPts val="52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严格按照用例执行测试，记录实际结果与预期结果的差异，包含冒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烟、功能及性能测试。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5" name="object 141">
            <a:extLst>
              <a:ext uri="{FF2B5EF4-FFF2-40B4-BE49-F238E27FC236}">
                <a16:creationId xmlns:a16="http://schemas.microsoft.com/office/drawing/2014/main" id="{CE0A31D8-9833-47B4-BC7C-DC35405CE566}"/>
              </a:ext>
            </a:extLst>
          </p:cNvPr>
          <p:cNvGrpSpPr/>
          <p:nvPr/>
        </p:nvGrpSpPr>
        <p:grpSpPr>
          <a:xfrm>
            <a:off x="2816836" y="3117109"/>
            <a:ext cx="1615916" cy="429101"/>
            <a:chOff x="3755781" y="4156144"/>
            <a:chExt cx="2154555" cy="572135"/>
          </a:xfrm>
        </p:grpSpPr>
        <p:pic>
          <p:nvPicPr>
            <p:cNvPr id="146" name="object 142">
              <a:extLst>
                <a:ext uri="{FF2B5EF4-FFF2-40B4-BE49-F238E27FC236}">
                  <a16:creationId xmlns:a16="http://schemas.microsoft.com/office/drawing/2014/main" id="{0F92E848-233D-4EE8-9DFE-59771343C49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90686" y="4156144"/>
              <a:ext cx="419427" cy="381297"/>
            </a:xfrm>
            <a:prstGeom prst="rect">
              <a:avLst/>
            </a:prstGeom>
          </p:spPr>
        </p:pic>
        <p:sp>
          <p:nvSpPr>
            <p:cNvPr id="147" name="object 143">
              <a:extLst>
                <a:ext uri="{FF2B5EF4-FFF2-40B4-BE49-F238E27FC236}">
                  <a16:creationId xmlns:a16="http://schemas.microsoft.com/office/drawing/2014/main" id="{042D9C16-F47F-4BCF-8492-9CBEE816CB2B}"/>
                </a:ext>
              </a:extLst>
            </p:cNvPr>
            <p:cNvSpPr/>
            <p:nvPr/>
          </p:nvSpPr>
          <p:spPr>
            <a:xfrm>
              <a:off x="3755781" y="427053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8" name="object 144">
              <a:extLst>
                <a:ext uri="{FF2B5EF4-FFF2-40B4-BE49-F238E27FC236}">
                  <a16:creationId xmlns:a16="http://schemas.microsoft.com/office/drawing/2014/main" id="{0F15848C-A0AF-4F4D-AEB7-CECCED792ED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89236" y="4365858"/>
              <a:ext cx="190648" cy="266908"/>
            </a:xfrm>
            <a:prstGeom prst="rect">
              <a:avLst/>
            </a:prstGeom>
          </p:spPr>
        </p:pic>
      </p:grpSp>
      <p:grpSp>
        <p:nvGrpSpPr>
          <p:cNvPr id="149" name="object 145">
            <a:extLst>
              <a:ext uri="{FF2B5EF4-FFF2-40B4-BE49-F238E27FC236}">
                <a16:creationId xmlns:a16="http://schemas.microsoft.com/office/drawing/2014/main" id="{36BCCE80-90BC-4F03-93AE-16BB6238F216}"/>
              </a:ext>
            </a:extLst>
          </p:cNvPr>
          <p:cNvGrpSpPr/>
          <p:nvPr/>
        </p:nvGrpSpPr>
        <p:grpSpPr>
          <a:xfrm>
            <a:off x="4661364" y="3031317"/>
            <a:ext cx="1815941" cy="1415891"/>
            <a:chOff x="6215151" y="4041755"/>
            <a:chExt cx="2421255" cy="1887855"/>
          </a:xfrm>
        </p:grpSpPr>
        <p:sp>
          <p:nvSpPr>
            <p:cNvPr id="150" name="object 146">
              <a:extLst>
                <a:ext uri="{FF2B5EF4-FFF2-40B4-BE49-F238E27FC236}">
                  <a16:creationId xmlns:a16="http://schemas.microsoft.com/office/drawing/2014/main" id="{C93B483A-B82B-408A-83E0-A1CF7E0412BE}"/>
                </a:ext>
              </a:extLst>
            </p:cNvPr>
            <p:cNvSpPr/>
            <p:nvPr/>
          </p:nvSpPr>
          <p:spPr>
            <a:xfrm>
              <a:off x="6215151" y="4060820"/>
              <a:ext cx="2421255" cy="1868805"/>
            </a:xfrm>
            <a:custGeom>
              <a:avLst/>
              <a:gdLst/>
              <a:ahLst/>
              <a:cxnLst/>
              <a:rect l="l" t="t" r="r" b="b"/>
              <a:pathLst>
                <a:path w="2421254" h="1868804">
                  <a:moveTo>
                    <a:pt x="2314361" y="1868358"/>
                  </a:moveTo>
                  <a:lnTo>
                    <a:pt x="106878" y="1868358"/>
                  </a:lnTo>
                  <a:lnTo>
                    <a:pt x="99439" y="1867625"/>
                  </a:lnTo>
                  <a:lnTo>
                    <a:pt x="57083" y="1853253"/>
                  </a:lnTo>
                  <a:lnTo>
                    <a:pt x="23450" y="1823765"/>
                  </a:lnTo>
                  <a:lnTo>
                    <a:pt x="3663" y="1783651"/>
                  </a:lnTo>
                  <a:lnTo>
                    <a:pt x="0" y="1761480"/>
                  </a:lnTo>
                  <a:lnTo>
                    <a:pt x="0" y="175396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14361" y="0"/>
                  </a:lnTo>
                  <a:lnTo>
                    <a:pt x="2357564" y="9651"/>
                  </a:lnTo>
                  <a:lnTo>
                    <a:pt x="2393047" y="32345"/>
                  </a:lnTo>
                  <a:lnTo>
                    <a:pt x="2415406" y="64627"/>
                  </a:lnTo>
                  <a:lnTo>
                    <a:pt x="2421240" y="89065"/>
                  </a:lnTo>
                  <a:lnTo>
                    <a:pt x="2421240" y="1761480"/>
                  </a:lnTo>
                  <a:lnTo>
                    <a:pt x="2409658" y="1804683"/>
                  </a:lnTo>
                  <a:lnTo>
                    <a:pt x="2382425" y="1840165"/>
                  </a:lnTo>
                  <a:lnTo>
                    <a:pt x="2343686" y="1862525"/>
                  </a:lnTo>
                  <a:lnTo>
                    <a:pt x="2321800" y="1867625"/>
                  </a:lnTo>
                  <a:lnTo>
                    <a:pt x="2314361" y="18683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object 147">
              <a:extLst>
                <a:ext uri="{FF2B5EF4-FFF2-40B4-BE49-F238E27FC236}">
                  <a16:creationId xmlns:a16="http://schemas.microsoft.com/office/drawing/2014/main" id="{DA359384-F19F-41CA-B164-5BA39F7695DB}"/>
                </a:ext>
              </a:extLst>
            </p:cNvPr>
            <p:cNvSpPr/>
            <p:nvPr/>
          </p:nvSpPr>
          <p:spPr>
            <a:xfrm>
              <a:off x="6215151" y="4041755"/>
              <a:ext cx="2421255" cy="114935"/>
            </a:xfrm>
            <a:custGeom>
              <a:avLst/>
              <a:gdLst/>
              <a:ahLst/>
              <a:cxnLst/>
              <a:rect l="l" t="t" r="r" b="b"/>
              <a:pathLst>
                <a:path w="2421254" h="114935">
                  <a:moveTo>
                    <a:pt x="0" y="114389"/>
                  </a:move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2306851" y="0"/>
                  </a:lnTo>
                  <a:lnTo>
                    <a:pt x="2318119" y="544"/>
                  </a:lnTo>
                  <a:lnTo>
                    <a:pt x="2360827" y="13522"/>
                  </a:lnTo>
                  <a:lnTo>
                    <a:pt x="2391935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3"/>
                  </a:lnTo>
                  <a:lnTo>
                    <a:pt x="5013" y="92068"/>
                  </a:lnTo>
                  <a:lnTo>
                    <a:pt x="4897" y="9228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21254" h="114935">
                  <a:moveTo>
                    <a:pt x="2421240" y="114389"/>
                  </a:moveTo>
                  <a:lnTo>
                    <a:pt x="2407716" y="78403"/>
                  </a:lnTo>
                  <a:lnTo>
                    <a:pt x="2370413" y="50969"/>
                  </a:lnTo>
                  <a:lnTo>
                    <a:pt x="2329170" y="39580"/>
                  </a:lnTo>
                  <a:lnTo>
                    <a:pt x="2306851" y="38129"/>
                  </a:lnTo>
                  <a:lnTo>
                    <a:pt x="2391935" y="38129"/>
                  </a:lnTo>
                  <a:lnTo>
                    <a:pt x="2412531" y="70614"/>
                  </a:lnTo>
                  <a:lnTo>
                    <a:pt x="2420695" y="103120"/>
                  </a:lnTo>
                  <a:lnTo>
                    <a:pt x="2421240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2" name="object 148">
            <a:extLst>
              <a:ext uri="{FF2B5EF4-FFF2-40B4-BE49-F238E27FC236}">
                <a16:creationId xmlns:a16="http://schemas.microsoft.com/office/drawing/2014/main" id="{FAA45DB0-50AB-43C2-A963-1924AD646072}"/>
              </a:ext>
            </a:extLst>
          </p:cNvPr>
          <p:cNvSpPr txBox="1"/>
          <p:nvPr/>
        </p:nvSpPr>
        <p:spPr>
          <a:xfrm>
            <a:off x="4794826" y="3629484"/>
            <a:ext cx="1520666" cy="6070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缺陷管理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6199"/>
              </a:lnSpc>
              <a:spcBef>
                <a:spcPts val="521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记录并提交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Bug，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跟踪开发修复进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度，进行回归验证，确保所有严重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缺陷已闭环。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3" name="object 149">
            <a:extLst>
              <a:ext uri="{FF2B5EF4-FFF2-40B4-BE49-F238E27FC236}">
                <a16:creationId xmlns:a16="http://schemas.microsoft.com/office/drawing/2014/main" id="{EA176FB2-C311-4276-BCA0-6A5A81094827}"/>
              </a:ext>
            </a:extLst>
          </p:cNvPr>
          <p:cNvGrpSpPr/>
          <p:nvPr/>
        </p:nvGrpSpPr>
        <p:grpSpPr>
          <a:xfrm>
            <a:off x="4804351" y="3117109"/>
            <a:ext cx="1615916" cy="429101"/>
            <a:chOff x="6405800" y="4156144"/>
            <a:chExt cx="2154555" cy="572135"/>
          </a:xfrm>
        </p:grpSpPr>
        <p:pic>
          <p:nvPicPr>
            <p:cNvPr id="154" name="object 150">
              <a:extLst>
                <a:ext uri="{FF2B5EF4-FFF2-40B4-BE49-F238E27FC236}">
                  <a16:creationId xmlns:a16="http://schemas.microsoft.com/office/drawing/2014/main" id="{1A8D39E6-FF97-4399-BC34-121AD651C0D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40705" y="4156144"/>
              <a:ext cx="419427" cy="381297"/>
            </a:xfrm>
            <a:prstGeom prst="rect">
              <a:avLst/>
            </a:prstGeom>
          </p:spPr>
        </p:pic>
        <p:sp>
          <p:nvSpPr>
            <p:cNvPr id="155" name="object 151">
              <a:extLst>
                <a:ext uri="{FF2B5EF4-FFF2-40B4-BE49-F238E27FC236}">
                  <a16:creationId xmlns:a16="http://schemas.microsoft.com/office/drawing/2014/main" id="{21D21248-8D42-42D2-B98A-425CEE3BC835}"/>
                </a:ext>
              </a:extLst>
            </p:cNvPr>
            <p:cNvSpPr/>
            <p:nvPr/>
          </p:nvSpPr>
          <p:spPr>
            <a:xfrm>
              <a:off x="6405800" y="427053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6" name="object 152">
              <a:extLst>
                <a:ext uri="{FF2B5EF4-FFF2-40B4-BE49-F238E27FC236}">
                  <a16:creationId xmlns:a16="http://schemas.microsoft.com/office/drawing/2014/main" id="{610666B3-1D16-436D-8749-62E3D02CA809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39255" y="4365858"/>
              <a:ext cx="190648" cy="266908"/>
            </a:xfrm>
            <a:prstGeom prst="rect">
              <a:avLst/>
            </a:prstGeom>
          </p:spPr>
        </p:pic>
      </p:grpSp>
      <p:grpSp>
        <p:nvGrpSpPr>
          <p:cNvPr id="157" name="object 153">
            <a:extLst>
              <a:ext uri="{FF2B5EF4-FFF2-40B4-BE49-F238E27FC236}">
                <a16:creationId xmlns:a16="http://schemas.microsoft.com/office/drawing/2014/main" id="{8B89E024-A986-4101-A7AC-7DF8D7D24627}"/>
              </a:ext>
            </a:extLst>
          </p:cNvPr>
          <p:cNvGrpSpPr/>
          <p:nvPr/>
        </p:nvGrpSpPr>
        <p:grpSpPr>
          <a:xfrm>
            <a:off x="6648879" y="3031317"/>
            <a:ext cx="1815941" cy="1415891"/>
            <a:chOff x="8865171" y="4041755"/>
            <a:chExt cx="2421255" cy="1887855"/>
          </a:xfrm>
        </p:grpSpPr>
        <p:sp>
          <p:nvSpPr>
            <p:cNvPr id="158" name="object 154">
              <a:extLst>
                <a:ext uri="{FF2B5EF4-FFF2-40B4-BE49-F238E27FC236}">
                  <a16:creationId xmlns:a16="http://schemas.microsoft.com/office/drawing/2014/main" id="{D8814524-16F4-4D89-B0B8-643EECD50DE7}"/>
                </a:ext>
              </a:extLst>
            </p:cNvPr>
            <p:cNvSpPr/>
            <p:nvPr/>
          </p:nvSpPr>
          <p:spPr>
            <a:xfrm>
              <a:off x="8865171" y="4060820"/>
              <a:ext cx="2421255" cy="1868805"/>
            </a:xfrm>
            <a:custGeom>
              <a:avLst/>
              <a:gdLst/>
              <a:ahLst/>
              <a:cxnLst/>
              <a:rect l="l" t="t" r="r" b="b"/>
              <a:pathLst>
                <a:path w="2421254" h="1868804">
                  <a:moveTo>
                    <a:pt x="2314361" y="1868358"/>
                  </a:moveTo>
                  <a:lnTo>
                    <a:pt x="106878" y="1868358"/>
                  </a:lnTo>
                  <a:lnTo>
                    <a:pt x="99439" y="1867625"/>
                  </a:lnTo>
                  <a:lnTo>
                    <a:pt x="57083" y="1853253"/>
                  </a:lnTo>
                  <a:lnTo>
                    <a:pt x="23450" y="1823765"/>
                  </a:lnTo>
                  <a:lnTo>
                    <a:pt x="3663" y="1783651"/>
                  </a:lnTo>
                  <a:lnTo>
                    <a:pt x="0" y="1761480"/>
                  </a:lnTo>
                  <a:lnTo>
                    <a:pt x="0" y="175396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14361" y="0"/>
                  </a:lnTo>
                  <a:lnTo>
                    <a:pt x="2357564" y="9651"/>
                  </a:lnTo>
                  <a:lnTo>
                    <a:pt x="2393047" y="32345"/>
                  </a:lnTo>
                  <a:lnTo>
                    <a:pt x="2415406" y="64627"/>
                  </a:lnTo>
                  <a:lnTo>
                    <a:pt x="2421240" y="89065"/>
                  </a:lnTo>
                  <a:lnTo>
                    <a:pt x="2421240" y="1761480"/>
                  </a:lnTo>
                  <a:lnTo>
                    <a:pt x="2409658" y="1804683"/>
                  </a:lnTo>
                  <a:lnTo>
                    <a:pt x="2382425" y="1840165"/>
                  </a:lnTo>
                  <a:lnTo>
                    <a:pt x="2343686" y="1862525"/>
                  </a:lnTo>
                  <a:lnTo>
                    <a:pt x="2321800" y="1867625"/>
                  </a:lnTo>
                  <a:lnTo>
                    <a:pt x="2314361" y="18683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object 155">
              <a:extLst>
                <a:ext uri="{FF2B5EF4-FFF2-40B4-BE49-F238E27FC236}">
                  <a16:creationId xmlns:a16="http://schemas.microsoft.com/office/drawing/2014/main" id="{58807331-77F6-43FD-B5E6-F14A312257C4}"/>
                </a:ext>
              </a:extLst>
            </p:cNvPr>
            <p:cNvSpPr/>
            <p:nvPr/>
          </p:nvSpPr>
          <p:spPr>
            <a:xfrm>
              <a:off x="8865171" y="4041755"/>
              <a:ext cx="2421255" cy="114935"/>
            </a:xfrm>
            <a:custGeom>
              <a:avLst/>
              <a:gdLst/>
              <a:ahLst/>
              <a:cxnLst/>
              <a:rect l="l" t="t" r="r" b="b"/>
              <a:pathLst>
                <a:path w="2421254" h="114935">
                  <a:moveTo>
                    <a:pt x="0" y="114389"/>
                  </a:moveTo>
                  <a:lnTo>
                    <a:pt x="8705" y="70614"/>
                  </a:lnTo>
                  <a:lnTo>
                    <a:pt x="33502" y="33503"/>
                  </a:lnTo>
                  <a:lnTo>
                    <a:pt x="70612" y="8707"/>
                  </a:lnTo>
                  <a:lnTo>
                    <a:pt x="114389" y="0"/>
                  </a:lnTo>
                  <a:lnTo>
                    <a:pt x="2306850" y="0"/>
                  </a:lnTo>
                  <a:lnTo>
                    <a:pt x="2318118" y="544"/>
                  </a:lnTo>
                  <a:lnTo>
                    <a:pt x="2360826" y="13522"/>
                  </a:lnTo>
                  <a:lnTo>
                    <a:pt x="2391934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3"/>
                  </a:lnTo>
                  <a:lnTo>
                    <a:pt x="5012" y="92068"/>
                  </a:lnTo>
                  <a:lnTo>
                    <a:pt x="4896" y="92284"/>
                  </a:lnTo>
                  <a:lnTo>
                    <a:pt x="2175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21254" h="114935">
                  <a:moveTo>
                    <a:pt x="2421240" y="114389"/>
                  </a:moveTo>
                  <a:lnTo>
                    <a:pt x="2407715" y="78403"/>
                  </a:lnTo>
                  <a:lnTo>
                    <a:pt x="2370412" y="50969"/>
                  </a:lnTo>
                  <a:lnTo>
                    <a:pt x="2329170" y="39580"/>
                  </a:lnTo>
                  <a:lnTo>
                    <a:pt x="2306850" y="38129"/>
                  </a:lnTo>
                  <a:lnTo>
                    <a:pt x="2391934" y="38129"/>
                  </a:lnTo>
                  <a:lnTo>
                    <a:pt x="2412530" y="70614"/>
                  </a:lnTo>
                  <a:lnTo>
                    <a:pt x="2420695" y="103120"/>
                  </a:lnTo>
                  <a:lnTo>
                    <a:pt x="2421240" y="114389"/>
                  </a:lnTo>
                  <a:close/>
                </a:path>
              </a:pathLst>
            </a:custGeom>
            <a:solidFill>
              <a:srgbClr val="4E45E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0" name="object 156">
            <a:extLst>
              <a:ext uri="{FF2B5EF4-FFF2-40B4-BE49-F238E27FC236}">
                <a16:creationId xmlns:a16="http://schemas.microsoft.com/office/drawing/2014/main" id="{0CED5A9B-B188-4097-A8FE-FF208076CEC2}"/>
              </a:ext>
            </a:extLst>
          </p:cNvPr>
          <p:cNvSpPr txBox="1"/>
          <p:nvPr/>
        </p:nvSpPr>
        <p:spPr>
          <a:xfrm>
            <a:off x="6782341" y="3629484"/>
            <a:ext cx="1520666" cy="6070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评审总结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16199"/>
              </a:lnSpc>
              <a:spcBef>
                <a:spcPts val="52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分析测试结果，评估上线标准，输出测试报告，并对项目过程进行复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盘与经验总结。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1" name="object 157">
            <a:extLst>
              <a:ext uri="{FF2B5EF4-FFF2-40B4-BE49-F238E27FC236}">
                <a16:creationId xmlns:a16="http://schemas.microsoft.com/office/drawing/2014/main" id="{C3A0E265-161E-420F-899E-6B2B5BDCFA50}"/>
              </a:ext>
            </a:extLst>
          </p:cNvPr>
          <p:cNvGrpSpPr/>
          <p:nvPr/>
        </p:nvGrpSpPr>
        <p:grpSpPr>
          <a:xfrm>
            <a:off x="6791866" y="3117109"/>
            <a:ext cx="1615916" cy="429101"/>
            <a:chOff x="9055820" y="4156144"/>
            <a:chExt cx="2154555" cy="572135"/>
          </a:xfrm>
        </p:grpSpPr>
        <p:pic>
          <p:nvPicPr>
            <p:cNvPr id="162" name="object 158">
              <a:extLst>
                <a:ext uri="{FF2B5EF4-FFF2-40B4-BE49-F238E27FC236}">
                  <a16:creationId xmlns:a16="http://schemas.microsoft.com/office/drawing/2014/main" id="{1F9B47A7-5D02-4E22-92B9-782A8C2A850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790724" y="4156144"/>
              <a:ext cx="419427" cy="381297"/>
            </a:xfrm>
            <a:prstGeom prst="rect">
              <a:avLst/>
            </a:prstGeom>
          </p:spPr>
        </p:pic>
        <p:sp>
          <p:nvSpPr>
            <p:cNvPr id="163" name="object 159">
              <a:extLst>
                <a:ext uri="{FF2B5EF4-FFF2-40B4-BE49-F238E27FC236}">
                  <a16:creationId xmlns:a16="http://schemas.microsoft.com/office/drawing/2014/main" id="{491007A7-E886-4C0F-B6EC-968E11EC945D}"/>
                </a:ext>
              </a:extLst>
            </p:cNvPr>
            <p:cNvSpPr/>
            <p:nvPr/>
          </p:nvSpPr>
          <p:spPr>
            <a:xfrm>
              <a:off x="9055820" y="427053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4" name="object 160">
              <a:extLst>
                <a:ext uri="{FF2B5EF4-FFF2-40B4-BE49-F238E27FC236}">
                  <a16:creationId xmlns:a16="http://schemas.microsoft.com/office/drawing/2014/main" id="{AB845277-3983-4627-A4FC-8B03D92B64E0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79741" y="4365858"/>
              <a:ext cx="209713" cy="266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148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333" y="1336466"/>
            <a:ext cx="5022464" cy="1660727"/>
          </a:xfrm>
        </p:spPr>
        <p:txBody>
          <a:bodyPr/>
          <a:lstStyle/>
          <a:p>
            <a:r>
              <a:rPr lang="zh-CN" altLang="en-US" dirty="0"/>
              <a:t>核心测试类型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互联网产品测试</a:t>
            </a:r>
          </a:p>
        </p:txBody>
      </p:sp>
    </p:spTree>
    <p:extLst>
      <p:ext uri="{BB962C8B-B14F-4D97-AF65-F5344CB8AC3E}">
        <p14:creationId xmlns:p14="http://schemas.microsoft.com/office/powerpoint/2010/main" val="448833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常用测试方法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核心测试类型</a:t>
            </a:r>
          </a:p>
        </p:txBody>
      </p:sp>
      <p:grpSp>
        <p:nvGrpSpPr>
          <p:cNvPr id="6" name="object 5">
            <a:extLst>
              <a:ext uri="{FF2B5EF4-FFF2-40B4-BE49-F238E27FC236}">
                <a16:creationId xmlns:a16="http://schemas.microsoft.com/office/drawing/2014/main" id="{36A19F40-5ACC-425A-A25B-C1C14CE143AD}"/>
              </a:ext>
            </a:extLst>
          </p:cNvPr>
          <p:cNvGrpSpPr/>
          <p:nvPr/>
        </p:nvGrpSpPr>
        <p:grpSpPr>
          <a:xfrm>
            <a:off x="686336" y="1308328"/>
            <a:ext cx="2402205" cy="3217545"/>
            <a:chOff x="915114" y="1744437"/>
            <a:chExt cx="3202940" cy="429006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3D84A4CC-DBF9-40C3-BE49-F472325E3A7A}"/>
                </a:ext>
              </a:extLst>
            </p:cNvPr>
            <p:cNvSpPr/>
            <p:nvPr/>
          </p:nvSpPr>
          <p:spPr>
            <a:xfrm>
              <a:off x="915114" y="1782566"/>
              <a:ext cx="3202940" cy="4251960"/>
            </a:xfrm>
            <a:custGeom>
              <a:avLst/>
              <a:gdLst/>
              <a:ahLst/>
              <a:cxnLst/>
              <a:rect l="l" t="t" r="r" b="b"/>
              <a:pathLst>
                <a:path w="3202940" h="4251960">
                  <a:moveTo>
                    <a:pt x="3050381" y="4251469"/>
                  </a:moveTo>
                  <a:lnTo>
                    <a:pt x="152519" y="4251469"/>
                  </a:lnTo>
                  <a:lnTo>
                    <a:pt x="145026" y="4251285"/>
                  </a:lnTo>
                  <a:lnTo>
                    <a:pt x="101145" y="4242556"/>
                  </a:lnTo>
                  <a:lnTo>
                    <a:pt x="61655" y="4221449"/>
                  </a:lnTo>
                  <a:lnTo>
                    <a:pt x="30019" y="4189812"/>
                  </a:lnTo>
                  <a:lnTo>
                    <a:pt x="8911" y="4150323"/>
                  </a:lnTo>
                  <a:lnTo>
                    <a:pt x="183" y="4106442"/>
                  </a:lnTo>
                  <a:lnTo>
                    <a:pt x="0" y="4098949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050381" y="0"/>
                  </a:lnTo>
                  <a:lnTo>
                    <a:pt x="3094655" y="4924"/>
                  </a:lnTo>
                  <a:lnTo>
                    <a:pt x="3135116" y="19278"/>
                  </a:lnTo>
                  <a:lnTo>
                    <a:pt x="3168281" y="41820"/>
                  </a:lnTo>
                  <a:lnTo>
                    <a:pt x="3195122" y="77553"/>
                  </a:lnTo>
                  <a:lnTo>
                    <a:pt x="3202900" y="4098949"/>
                  </a:lnTo>
                  <a:lnTo>
                    <a:pt x="3202717" y="4106442"/>
                  </a:lnTo>
                  <a:lnTo>
                    <a:pt x="3193988" y="4150323"/>
                  </a:lnTo>
                  <a:lnTo>
                    <a:pt x="3172880" y="4189812"/>
                  </a:lnTo>
                  <a:lnTo>
                    <a:pt x="3141244" y="4221449"/>
                  </a:lnTo>
                  <a:lnTo>
                    <a:pt x="3101755" y="4242556"/>
                  </a:lnTo>
                  <a:lnTo>
                    <a:pt x="3057874" y="4251285"/>
                  </a:lnTo>
                  <a:lnTo>
                    <a:pt x="3050381" y="42514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8047DA58-4891-4BA7-9214-9CBFD02722E9}"/>
                </a:ext>
              </a:extLst>
            </p:cNvPr>
            <p:cNvSpPr/>
            <p:nvPr/>
          </p:nvSpPr>
          <p:spPr>
            <a:xfrm>
              <a:off x="915114" y="1744437"/>
              <a:ext cx="3202940" cy="153035"/>
            </a:xfrm>
            <a:custGeom>
              <a:avLst/>
              <a:gdLst/>
              <a:ahLst/>
              <a:cxnLst/>
              <a:rect l="l" t="t" r="r" b="b"/>
              <a:pathLst>
                <a:path w="3202940" h="153035">
                  <a:moveTo>
                    <a:pt x="0" y="152519"/>
                  </a:move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050381" y="0"/>
                  </a:lnTo>
                  <a:lnTo>
                    <a:pt x="3094589" y="6530"/>
                  </a:lnTo>
                  <a:lnTo>
                    <a:pt x="3135132" y="25680"/>
                  </a:lnTo>
                  <a:lnTo>
                    <a:pt x="3168339" y="55808"/>
                  </a:lnTo>
                  <a:lnTo>
                    <a:pt x="3182302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4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02940" h="153035">
                  <a:moveTo>
                    <a:pt x="3202900" y="152519"/>
                  </a:moveTo>
                  <a:lnTo>
                    <a:pt x="3184870" y="116534"/>
                  </a:lnTo>
                  <a:lnTo>
                    <a:pt x="3147091" y="93539"/>
                  </a:lnTo>
                  <a:lnTo>
                    <a:pt x="3108747" y="82064"/>
                  </a:lnTo>
                  <a:lnTo>
                    <a:pt x="3065406" y="76622"/>
                  </a:lnTo>
                  <a:lnTo>
                    <a:pt x="3050381" y="76259"/>
                  </a:lnTo>
                  <a:lnTo>
                    <a:pt x="3182302" y="76259"/>
                  </a:lnTo>
                  <a:lnTo>
                    <a:pt x="3199997" y="122758"/>
                  </a:lnTo>
                  <a:lnTo>
                    <a:pt x="3202174" y="137494"/>
                  </a:lnTo>
                  <a:lnTo>
                    <a:pt x="3202900" y="152519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8">
            <a:extLst>
              <a:ext uri="{FF2B5EF4-FFF2-40B4-BE49-F238E27FC236}">
                <a16:creationId xmlns:a16="http://schemas.microsoft.com/office/drawing/2014/main" id="{8653C090-409B-4A71-AF78-451B3D98E5DD}"/>
              </a:ext>
            </a:extLst>
          </p:cNvPr>
          <p:cNvSpPr txBox="1"/>
          <p:nvPr/>
        </p:nvSpPr>
        <p:spPr>
          <a:xfrm>
            <a:off x="1448938" y="2807311"/>
            <a:ext cx="877253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黑盒测试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9">
            <a:extLst>
              <a:ext uri="{FF2B5EF4-FFF2-40B4-BE49-F238E27FC236}">
                <a16:creationId xmlns:a16="http://schemas.microsoft.com/office/drawing/2014/main" id="{3F941DD5-2CB4-45D2-B211-95DB842E3F26}"/>
              </a:ext>
            </a:extLst>
          </p:cNvPr>
          <p:cNvGrpSpPr/>
          <p:nvPr/>
        </p:nvGrpSpPr>
        <p:grpSpPr>
          <a:xfrm>
            <a:off x="1213865" y="1664208"/>
            <a:ext cx="1346835" cy="1553051"/>
            <a:chOff x="1618487" y="2218943"/>
            <a:chExt cx="1795780" cy="2070735"/>
          </a:xfrm>
        </p:grpSpPr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E375BD9C-1DB6-4250-B02A-76C5A6C617FB}"/>
                </a:ext>
              </a:extLst>
            </p:cNvPr>
            <p:cNvSpPr/>
            <p:nvPr/>
          </p:nvSpPr>
          <p:spPr>
            <a:xfrm>
              <a:off x="2211526" y="4251468"/>
              <a:ext cx="610235" cy="38735"/>
            </a:xfrm>
            <a:custGeom>
              <a:avLst/>
              <a:gdLst/>
              <a:ahLst/>
              <a:cxnLst/>
              <a:rect l="l" t="t" r="r" b="b"/>
              <a:pathLst>
                <a:path w="610235" h="38735">
                  <a:moveTo>
                    <a:pt x="593539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593539" y="0"/>
                  </a:lnTo>
                  <a:lnTo>
                    <a:pt x="610076" y="16536"/>
                  </a:lnTo>
                  <a:lnTo>
                    <a:pt x="610076" y="21592"/>
                  </a:lnTo>
                  <a:lnTo>
                    <a:pt x="595971" y="37645"/>
                  </a:lnTo>
                  <a:lnTo>
                    <a:pt x="593539" y="38129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1">
              <a:extLst>
                <a:ext uri="{FF2B5EF4-FFF2-40B4-BE49-F238E27FC236}">
                  <a16:creationId xmlns:a16="http://schemas.microsoft.com/office/drawing/2014/main" id="{7727D48F-0158-4E2C-B50C-C9E38871504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8487" y="2218943"/>
              <a:ext cx="1795271" cy="1511807"/>
            </a:xfrm>
            <a:prstGeom prst="rect">
              <a:avLst/>
            </a:prstGeom>
          </p:spPr>
        </p:pic>
      </p:grpSp>
      <p:sp>
        <p:nvSpPr>
          <p:cNvPr id="17" name="object 12">
            <a:extLst>
              <a:ext uri="{FF2B5EF4-FFF2-40B4-BE49-F238E27FC236}">
                <a16:creationId xmlns:a16="http://schemas.microsoft.com/office/drawing/2014/main" id="{826B4D0C-E664-43BF-9370-592B65446912}"/>
              </a:ext>
            </a:extLst>
          </p:cNvPr>
          <p:cNvSpPr txBox="1"/>
          <p:nvPr/>
        </p:nvSpPr>
        <p:spPr>
          <a:xfrm>
            <a:off x="1041427" y="3347800"/>
            <a:ext cx="1692116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algn="ctr" defTabSz="685800">
              <a:lnSpc>
                <a:spcPct val="134400"/>
              </a:lnSpc>
              <a:spcBef>
                <a:spcPts val="7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关注软件的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输入与输出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，完全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不考虑内部代码实现与逻辑结构，模拟用户视角进行功能验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证。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3">
            <a:extLst>
              <a:ext uri="{FF2B5EF4-FFF2-40B4-BE49-F238E27FC236}">
                <a16:creationId xmlns:a16="http://schemas.microsoft.com/office/drawing/2014/main" id="{60A19951-EB56-471D-852B-ABBDC49490AB}"/>
              </a:ext>
            </a:extLst>
          </p:cNvPr>
          <p:cNvGrpSpPr/>
          <p:nvPr/>
        </p:nvGrpSpPr>
        <p:grpSpPr>
          <a:xfrm>
            <a:off x="3374484" y="1308328"/>
            <a:ext cx="2402205" cy="3217545"/>
            <a:chOff x="4499312" y="1744437"/>
            <a:chExt cx="3202940" cy="4290060"/>
          </a:xfrm>
        </p:grpSpPr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7F1B9072-1723-411A-95FA-AED00D15A227}"/>
                </a:ext>
              </a:extLst>
            </p:cNvPr>
            <p:cNvSpPr/>
            <p:nvPr/>
          </p:nvSpPr>
          <p:spPr>
            <a:xfrm>
              <a:off x="4499312" y="1782566"/>
              <a:ext cx="3202940" cy="4251960"/>
            </a:xfrm>
            <a:custGeom>
              <a:avLst/>
              <a:gdLst/>
              <a:ahLst/>
              <a:cxnLst/>
              <a:rect l="l" t="t" r="r" b="b"/>
              <a:pathLst>
                <a:path w="3202940" h="4251960">
                  <a:moveTo>
                    <a:pt x="3050381" y="4251469"/>
                  </a:moveTo>
                  <a:lnTo>
                    <a:pt x="152519" y="4251469"/>
                  </a:lnTo>
                  <a:lnTo>
                    <a:pt x="145026" y="4251285"/>
                  </a:lnTo>
                  <a:lnTo>
                    <a:pt x="101145" y="4242556"/>
                  </a:lnTo>
                  <a:lnTo>
                    <a:pt x="61655" y="4221449"/>
                  </a:lnTo>
                  <a:lnTo>
                    <a:pt x="30019" y="4189812"/>
                  </a:lnTo>
                  <a:lnTo>
                    <a:pt x="8911" y="4150323"/>
                  </a:lnTo>
                  <a:lnTo>
                    <a:pt x="183" y="4106442"/>
                  </a:lnTo>
                  <a:lnTo>
                    <a:pt x="0" y="4098949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050381" y="0"/>
                  </a:lnTo>
                  <a:lnTo>
                    <a:pt x="3094655" y="4924"/>
                  </a:lnTo>
                  <a:lnTo>
                    <a:pt x="3135116" y="19278"/>
                  </a:lnTo>
                  <a:lnTo>
                    <a:pt x="3168281" y="41820"/>
                  </a:lnTo>
                  <a:lnTo>
                    <a:pt x="3195122" y="77553"/>
                  </a:lnTo>
                  <a:lnTo>
                    <a:pt x="3202900" y="4098949"/>
                  </a:lnTo>
                  <a:lnTo>
                    <a:pt x="3202717" y="4106442"/>
                  </a:lnTo>
                  <a:lnTo>
                    <a:pt x="3193988" y="4150323"/>
                  </a:lnTo>
                  <a:lnTo>
                    <a:pt x="3172880" y="4189812"/>
                  </a:lnTo>
                  <a:lnTo>
                    <a:pt x="3141244" y="4221449"/>
                  </a:lnTo>
                  <a:lnTo>
                    <a:pt x="3101755" y="4242556"/>
                  </a:lnTo>
                  <a:lnTo>
                    <a:pt x="3057874" y="4251285"/>
                  </a:lnTo>
                  <a:lnTo>
                    <a:pt x="3050381" y="42514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A0E164F4-0851-449B-AD35-F3B02FF06F59}"/>
                </a:ext>
              </a:extLst>
            </p:cNvPr>
            <p:cNvSpPr/>
            <p:nvPr/>
          </p:nvSpPr>
          <p:spPr>
            <a:xfrm>
              <a:off x="4499312" y="1744437"/>
              <a:ext cx="3202940" cy="153035"/>
            </a:xfrm>
            <a:custGeom>
              <a:avLst/>
              <a:gdLst/>
              <a:ahLst/>
              <a:cxnLst/>
              <a:rect l="l" t="t" r="r" b="b"/>
              <a:pathLst>
                <a:path w="320294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1" y="122758"/>
                  </a:lnTo>
                  <a:lnTo>
                    <a:pt x="18028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8" y="2902"/>
                  </a:lnTo>
                  <a:lnTo>
                    <a:pt x="152519" y="0"/>
                  </a:lnTo>
                  <a:lnTo>
                    <a:pt x="3050381" y="0"/>
                  </a:lnTo>
                  <a:lnTo>
                    <a:pt x="3094588" y="6530"/>
                  </a:lnTo>
                  <a:lnTo>
                    <a:pt x="3135131" y="25680"/>
                  </a:lnTo>
                  <a:lnTo>
                    <a:pt x="3168339" y="55808"/>
                  </a:lnTo>
                  <a:lnTo>
                    <a:pt x="3182302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8" y="116534"/>
                  </a:lnTo>
                  <a:lnTo>
                    <a:pt x="2974" y="137494"/>
                  </a:lnTo>
                  <a:lnTo>
                    <a:pt x="2901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02940" h="153035">
                  <a:moveTo>
                    <a:pt x="3202900" y="152519"/>
                  </a:moveTo>
                  <a:lnTo>
                    <a:pt x="3184870" y="116534"/>
                  </a:lnTo>
                  <a:lnTo>
                    <a:pt x="3147091" y="93539"/>
                  </a:lnTo>
                  <a:lnTo>
                    <a:pt x="3108746" y="82064"/>
                  </a:lnTo>
                  <a:lnTo>
                    <a:pt x="3065405" y="76622"/>
                  </a:lnTo>
                  <a:lnTo>
                    <a:pt x="3050381" y="76259"/>
                  </a:lnTo>
                  <a:lnTo>
                    <a:pt x="3182302" y="76259"/>
                  </a:lnTo>
                  <a:lnTo>
                    <a:pt x="3199997" y="122758"/>
                  </a:lnTo>
                  <a:lnTo>
                    <a:pt x="3202174" y="137494"/>
                  </a:lnTo>
                  <a:lnTo>
                    <a:pt x="3202900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1" name="object 16">
            <a:extLst>
              <a:ext uri="{FF2B5EF4-FFF2-40B4-BE49-F238E27FC236}">
                <a16:creationId xmlns:a16="http://schemas.microsoft.com/office/drawing/2014/main" id="{86E46E0F-BE9E-4AB7-9D9D-F4D0B1CDAF7E}"/>
              </a:ext>
            </a:extLst>
          </p:cNvPr>
          <p:cNvSpPr txBox="1"/>
          <p:nvPr/>
        </p:nvSpPr>
        <p:spPr>
          <a:xfrm>
            <a:off x="4137087" y="2907402"/>
            <a:ext cx="877253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白盒测试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7">
            <a:extLst>
              <a:ext uri="{FF2B5EF4-FFF2-40B4-BE49-F238E27FC236}">
                <a16:creationId xmlns:a16="http://schemas.microsoft.com/office/drawing/2014/main" id="{D077BFAD-2A46-4B66-A541-7BDF799DF245}"/>
              </a:ext>
            </a:extLst>
          </p:cNvPr>
          <p:cNvGrpSpPr/>
          <p:nvPr/>
        </p:nvGrpSpPr>
        <p:grpSpPr>
          <a:xfrm>
            <a:off x="3993641" y="1746503"/>
            <a:ext cx="1163955" cy="1571148"/>
            <a:chOff x="5324855" y="2328671"/>
            <a:chExt cx="1551940" cy="2094864"/>
          </a:xfrm>
        </p:grpSpPr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07408D76-3594-4B46-9D64-258A41CCE761}"/>
                </a:ext>
              </a:extLst>
            </p:cNvPr>
            <p:cNvSpPr/>
            <p:nvPr/>
          </p:nvSpPr>
          <p:spPr>
            <a:xfrm>
              <a:off x="5795724" y="4384923"/>
              <a:ext cx="610235" cy="38735"/>
            </a:xfrm>
            <a:custGeom>
              <a:avLst/>
              <a:gdLst/>
              <a:ahLst/>
              <a:cxnLst/>
              <a:rect l="l" t="t" r="r" b="b"/>
              <a:pathLst>
                <a:path w="610235" h="38735">
                  <a:moveTo>
                    <a:pt x="593539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593539" y="0"/>
                  </a:lnTo>
                  <a:lnTo>
                    <a:pt x="610076" y="16536"/>
                  </a:lnTo>
                  <a:lnTo>
                    <a:pt x="610076" y="21592"/>
                  </a:lnTo>
                  <a:lnTo>
                    <a:pt x="595971" y="37645"/>
                  </a:lnTo>
                  <a:lnTo>
                    <a:pt x="593539" y="3812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9">
              <a:extLst>
                <a:ext uri="{FF2B5EF4-FFF2-40B4-BE49-F238E27FC236}">
                  <a16:creationId xmlns:a16="http://schemas.microsoft.com/office/drawing/2014/main" id="{8FEEE646-927D-4072-8503-4317F9E2A37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4855" y="2328671"/>
              <a:ext cx="1551431" cy="1557527"/>
            </a:xfrm>
            <a:prstGeom prst="rect">
              <a:avLst/>
            </a:prstGeom>
          </p:spPr>
        </p:pic>
      </p:grpSp>
      <p:sp>
        <p:nvSpPr>
          <p:cNvPr id="25" name="object 20">
            <a:extLst>
              <a:ext uri="{FF2B5EF4-FFF2-40B4-BE49-F238E27FC236}">
                <a16:creationId xmlns:a16="http://schemas.microsoft.com/office/drawing/2014/main" id="{C1A61941-0AF7-4881-8678-0D289DCEBAC8}"/>
              </a:ext>
            </a:extLst>
          </p:cNvPr>
          <p:cNvSpPr txBox="1"/>
          <p:nvPr/>
        </p:nvSpPr>
        <p:spPr>
          <a:xfrm>
            <a:off x="3729576" y="3447892"/>
            <a:ext cx="1692116" cy="578172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9525" marR="3810" algn="just" defTabSz="685800">
              <a:lnSpc>
                <a:spcPct val="136700"/>
              </a:lnSpc>
              <a:spcBef>
                <a:spcPts val="4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深入产品内部，针对</a:t>
            </a:r>
            <a:r>
              <a:rPr sz="938" b="1" kern="0" spc="-11" dirty="0">
                <a:solidFill>
                  <a:srgbClr val="2562EB"/>
                </a:solidFill>
                <a:latin typeface="微软雅黑"/>
                <a:cs typeface="微软雅黑"/>
              </a:rPr>
              <a:t>代码结构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与逻辑路径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进行测试，旨在发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现代码层面的错误与冗余。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1">
            <a:extLst>
              <a:ext uri="{FF2B5EF4-FFF2-40B4-BE49-F238E27FC236}">
                <a16:creationId xmlns:a16="http://schemas.microsoft.com/office/drawing/2014/main" id="{9394C88A-1B60-496F-B97E-1F5CCB323597}"/>
              </a:ext>
            </a:extLst>
          </p:cNvPr>
          <p:cNvGrpSpPr/>
          <p:nvPr/>
        </p:nvGrpSpPr>
        <p:grpSpPr>
          <a:xfrm>
            <a:off x="6062633" y="1308328"/>
            <a:ext cx="2402205" cy="3217545"/>
            <a:chOff x="8083510" y="1744437"/>
            <a:chExt cx="3202940" cy="4290060"/>
          </a:xfrm>
        </p:grpSpPr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7157635B-4F6B-41DC-8F8A-58B88CEE495A}"/>
                </a:ext>
              </a:extLst>
            </p:cNvPr>
            <p:cNvSpPr/>
            <p:nvPr/>
          </p:nvSpPr>
          <p:spPr>
            <a:xfrm>
              <a:off x="8083510" y="1782566"/>
              <a:ext cx="3202940" cy="4251960"/>
            </a:xfrm>
            <a:custGeom>
              <a:avLst/>
              <a:gdLst/>
              <a:ahLst/>
              <a:cxnLst/>
              <a:rect l="l" t="t" r="r" b="b"/>
              <a:pathLst>
                <a:path w="3202940" h="4251960">
                  <a:moveTo>
                    <a:pt x="3050381" y="4251469"/>
                  </a:moveTo>
                  <a:lnTo>
                    <a:pt x="152519" y="4251469"/>
                  </a:lnTo>
                  <a:lnTo>
                    <a:pt x="145026" y="4251285"/>
                  </a:lnTo>
                  <a:lnTo>
                    <a:pt x="101145" y="4242556"/>
                  </a:lnTo>
                  <a:lnTo>
                    <a:pt x="61655" y="4221449"/>
                  </a:lnTo>
                  <a:lnTo>
                    <a:pt x="30019" y="4189812"/>
                  </a:lnTo>
                  <a:lnTo>
                    <a:pt x="8911" y="4150323"/>
                  </a:lnTo>
                  <a:lnTo>
                    <a:pt x="183" y="4106442"/>
                  </a:lnTo>
                  <a:lnTo>
                    <a:pt x="0" y="4098949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050381" y="0"/>
                  </a:lnTo>
                  <a:lnTo>
                    <a:pt x="3094655" y="4924"/>
                  </a:lnTo>
                  <a:lnTo>
                    <a:pt x="3135116" y="19278"/>
                  </a:lnTo>
                  <a:lnTo>
                    <a:pt x="3168281" y="41820"/>
                  </a:lnTo>
                  <a:lnTo>
                    <a:pt x="3195122" y="77553"/>
                  </a:lnTo>
                  <a:lnTo>
                    <a:pt x="3202900" y="4098949"/>
                  </a:lnTo>
                  <a:lnTo>
                    <a:pt x="3202717" y="4106442"/>
                  </a:lnTo>
                  <a:lnTo>
                    <a:pt x="3193988" y="4150323"/>
                  </a:lnTo>
                  <a:lnTo>
                    <a:pt x="3172880" y="4189812"/>
                  </a:lnTo>
                  <a:lnTo>
                    <a:pt x="3141244" y="4221449"/>
                  </a:lnTo>
                  <a:lnTo>
                    <a:pt x="3101755" y="4242556"/>
                  </a:lnTo>
                  <a:lnTo>
                    <a:pt x="3057874" y="4251285"/>
                  </a:lnTo>
                  <a:lnTo>
                    <a:pt x="3050381" y="42514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72E37191-4824-4D73-83C3-A4FB4AC61CE6}"/>
                </a:ext>
              </a:extLst>
            </p:cNvPr>
            <p:cNvSpPr/>
            <p:nvPr/>
          </p:nvSpPr>
          <p:spPr>
            <a:xfrm>
              <a:off x="8083510" y="1744437"/>
              <a:ext cx="3202940" cy="153035"/>
            </a:xfrm>
            <a:custGeom>
              <a:avLst/>
              <a:gdLst/>
              <a:ahLst/>
              <a:cxnLst/>
              <a:rect l="l" t="t" r="r" b="b"/>
              <a:pathLst>
                <a:path w="320294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1" y="122758"/>
                  </a:lnTo>
                  <a:lnTo>
                    <a:pt x="18028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8" y="0"/>
                  </a:lnTo>
                  <a:lnTo>
                    <a:pt x="3050382" y="0"/>
                  </a:lnTo>
                  <a:lnTo>
                    <a:pt x="3094588" y="6530"/>
                  </a:lnTo>
                  <a:lnTo>
                    <a:pt x="3135131" y="25680"/>
                  </a:lnTo>
                  <a:lnTo>
                    <a:pt x="3168338" y="55808"/>
                  </a:lnTo>
                  <a:lnTo>
                    <a:pt x="3182301" y="76259"/>
                  </a:lnTo>
                  <a:lnTo>
                    <a:pt x="152518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8" y="116534"/>
                  </a:lnTo>
                  <a:lnTo>
                    <a:pt x="2974" y="137494"/>
                  </a:lnTo>
                  <a:lnTo>
                    <a:pt x="2901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02940" h="153035">
                  <a:moveTo>
                    <a:pt x="3202900" y="152519"/>
                  </a:moveTo>
                  <a:lnTo>
                    <a:pt x="3184869" y="116534"/>
                  </a:lnTo>
                  <a:lnTo>
                    <a:pt x="3147091" y="93539"/>
                  </a:lnTo>
                  <a:lnTo>
                    <a:pt x="3108746" y="82064"/>
                  </a:lnTo>
                  <a:lnTo>
                    <a:pt x="3065405" y="76622"/>
                  </a:lnTo>
                  <a:lnTo>
                    <a:pt x="3050382" y="76259"/>
                  </a:lnTo>
                  <a:lnTo>
                    <a:pt x="3182301" y="76259"/>
                  </a:lnTo>
                  <a:lnTo>
                    <a:pt x="3199997" y="122758"/>
                  </a:lnTo>
                  <a:lnTo>
                    <a:pt x="3202174" y="137494"/>
                  </a:lnTo>
                  <a:lnTo>
                    <a:pt x="3202900" y="15251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24">
            <a:extLst>
              <a:ext uri="{FF2B5EF4-FFF2-40B4-BE49-F238E27FC236}">
                <a16:creationId xmlns:a16="http://schemas.microsoft.com/office/drawing/2014/main" id="{E4523828-D85A-4824-A58E-811A202D9E99}"/>
              </a:ext>
            </a:extLst>
          </p:cNvPr>
          <p:cNvSpPr txBox="1"/>
          <p:nvPr/>
        </p:nvSpPr>
        <p:spPr>
          <a:xfrm>
            <a:off x="6825235" y="2907402"/>
            <a:ext cx="877253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灰盒测试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5">
            <a:extLst>
              <a:ext uri="{FF2B5EF4-FFF2-40B4-BE49-F238E27FC236}">
                <a16:creationId xmlns:a16="http://schemas.microsoft.com/office/drawing/2014/main" id="{1A9E863A-317C-4424-8C8B-085279B149DB}"/>
              </a:ext>
            </a:extLst>
          </p:cNvPr>
          <p:cNvGrpSpPr/>
          <p:nvPr/>
        </p:nvGrpSpPr>
        <p:grpSpPr>
          <a:xfrm>
            <a:off x="6654546" y="1746503"/>
            <a:ext cx="1218724" cy="1571148"/>
            <a:chOff x="8872727" y="2328671"/>
            <a:chExt cx="1624965" cy="2094864"/>
          </a:xfrm>
        </p:grpSpPr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F39AAF6F-47D1-4369-BA65-30A85D5434EF}"/>
                </a:ext>
              </a:extLst>
            </p:cNvPr>
            <p:cNvSpPr/>
            <p:nvPr/>
          </p:nvSpPr>
          <p:spPr>
            <a:xfrm>
              <a:off x="9379922" y="4384923"/>
              <a:ext cx="610235" cy="38735"/>
            </a:xfrm>
            <a:custGeom>
              <a:avLst/>
              <a:gdLst/>
              <a:ahLst/>
              <a:cxnLst/>
              <a:rect l="l" t="t" r="r" b="b"/>
              <a:pathLst>
                <a:path w="610234" h="38735">
                  <a:moveTo>
                    <a:pt x="593539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593539" y="0"/>
                  </a:lnTo>
                  <a:lnTo>
                    <a:pt x="610076" y="16536"/>
                  </a:lnTo>
                  <a:lnTo>
                    <a:pt x="610076" y="21592"/>
                  </a:lnTo>
                  <a:lnTo>
                    <a:pt x="595971" y="37645"/>
                  </a:lnTo>
                  <a:lnTo>
                    <a:pt x="593539" y="3812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7">
              <a:extLst>
                <a:ext uri="{FF2B5EF4-FFF2-40B4-BE49-F238E27FC236}">
                  <a16:creationId xmlns:a16="http://schemas.microsoft.com/office/drawing/2014/main" id="{6A0FBE9F-CFE6-4B5A-A224-A9F86D1CF59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72727" y="2328671"/>
              <a:ext cx="1624583" cy="1557527"/>
            </a:xfrm>
            <a:prstGeom prst="rect">
              <a:avLst/>
            </a:prstGeom>
          </p:spPr>
        </p:pic>
      </p:grpSp>
      <p:sp>
        <p:nvSpPr>
          <p:cNvPr id="33" name="object 28">
            <a:extLst>
              <a:ext uri="{FF2B5EF4-FFF2-40B4-BE49-F238E27FC236}">
                <a16:creationId xmlns:a16="http://schemas.microsoft.com/office/drawing/2014/main" id="{70B014DD-AAC6-4260-ADCC-2739918E4E2C}"/>
              </a:ext>
            </a:extLst>
          </p:cNvPr>
          <p:cNvSpPr txBox="1"/>
          <p:nvPr/>
        </p:nvSpPr>
        <p:spPr>
          <a:xfrm>
            <a:off x="6417724" y="3447892"/>
            <a:ext cx="1692116" cy="578172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9525" marR="3810" algn="ctr" defTabSz="685800">
              <a:lnSpc>
                <a:spcPct val="136700"/>
              </a:lnSpc>
              <a:spcBef>
                <a:spcPts val="4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介于黑白盒之间，结合两者特性，既关注外部输入输出，也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关注</a:t>
            </a:r>
            <a:r>
              <a:rPr sz="938" b="1" kern="0" dirty="0">
                <a:solidFill>
                  <a:srgbClr val="9333E9"/>
                </a:solidFill>
                <a:latin typeface="微软雅黑"/>
                <a:cs typeface="微软雅黑"/>
              </a:rPr>
              <a:t>接口与内部逻辑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163862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333" y="1336466"/>
            <a:ext cx="5022464" cy="1660727"/>
          </a:xfrm>
        </p:spPr>
        <p:txBody>
          <a:bodyPr/>
          <a:lstStyle/>
          <a:p>
            <a:r>
              <a:rPr lang="zh-CN" altLang="en-US" dirty="0"/>
              <a:t>测试规划与管理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互联网产品测试</a:t>
            </a:r>
          </a:p>
        </p:txBody>
      </p:sp>
    </p:spTree>
    <p:extLst>
      <p:ext uri="{BB962C8B-B14F-4D97-AF65-F5344CB8AC3E}">
        <p14:creationId xmlns:p14="http://schemas.microsoft.com/office/powerpoint/2010/main" val="4279201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测试计划的目标、方法、资源、时间安排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测试规划与管理</a:t>
            </a:r>
          </a:p>
        </p:txBody>
      </p:sp>
      <p:grpSp>
        <p:nvGrpSpPr>
          <p:cNvPr id="4" name="object 8">
            <a:extLst>
              <a:ext uri="{FF2B5EF4-FFF2-40B4-BE49-F238E27FC236}">
                <a16:creationId xmlns:a16="http://schemas.microsoft.com/office/drawing/2014/main" id="{ACA6D40B-0A72-411D-BF0F-98ED0DDE1F42}"/>
              </a:ext>
            </a:extLst>
          </p:cNvPr>
          <p:cNvGrpSpPr/>
          <p:nvPr/>
        </p:nvGrpSpPr>
        <p:grpSpPr>
          <a:xfrm>
            <a:off x="457557" y="1143893"/>
            <a:ext cx="4003834" cy="1658779"/>
            <a:chOff x="610076" y="1525190"/>
            <a:chExt cx="5338445" cy="2211705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44F0E5B5-1AAB-4F6F-A09D-A9BBB3CD6160}"/>
                </a:ext>
              </a:extLst>
            </p:cNvPr>
            <p:cNvSpPr/>
            <p:nvPr/>
          </p:nvSpPr>
          <p:spPr>
            <a:xfrm>
              <a:off x="648206" y="1525190"/>
              <a:ext cx="5300345" cy="2211705"/>
            </a:xfrm>
            <a:custGeom>
              <a:avLst/>
              <a:gdLst/>
              <a:ahLst/>
              <a:cxnLst/>
              <a:rect l="l" t="t" r="r" b="b"/>
              <a:pathLst>
                <a:path w="5300345" h="2211704">
                  <a:moveTo>
                    <a:pt x="5193158" y="2211526"/>
                  </a:moveTo>
                  <a:lnTo>
                    <a:pt x="71252" y="2211526"/>
                  </a:lnTo>
                  <a:lnTo>
                    <a:pt x="66293" y="2210793"/>
                  </a:lnTo>
                  <a:lnTo>
                    <a:pt x="29728" y="2188075"/>
                  </a:lnTo>
                  <a:lnTo>
                    <a:pt x="10070" y="2154443"/>
                  </a:lnTo>
                  <a:lnTo>
                    <a:pt x="488" y="2112086"/>
                  </a:lnTo>
                  <a:lnTo>
                    <a:pt x="0" y="2104648"/>
                  </a:lnTo>
                  <a:lnTo>
                    <a:pt x="0" y="209713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193158" y="0"/>
                  </a:lnTo>
                  <a:lnTo>
                    <a:pt x="5236362" y="11581"/>
                  </a:lnTo>
                  <a:lnTo>
                    <a:pt x="5271844" y="38814"/>
                  </a:lnTo>
                  <a:lnTo>
                    <a:pt x="5294203" y="77553"/>
                  </a:lnTo>
                  <a:lnTo>
                    <a:pt x="5300037" y="106878"/>
                  </a:lnTo>
                  <a:lnTo>
                    <a:pt x="5300037" y="2104648"/>
                  </a:lnTo>
                  <a:lnTo>
                    <a:pt x="5288455" y="2147851"/>
                  </a:lnTo>
                  <a:lnTo>
                    <a:pt x="5261221" y="2183333"/>
                  </a:lnTo>
                  <a:lnTo>
                    <a:pt x="5222483" y="2205693"/>
                  </a:lnTo>
                  <a:lnTo>
                    <a:pt x="5200597" y="2210793"/>
                  </a:lnTo>
                  <a:lnTo>
                    <a:pt x="5193158" y="22115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FC707C9F-D88E-4A13-8D00-58EE7D4CD7C3}"/>
                </a:ext>
              </a:extLst>
            </p:cNvPr>
            <p:cNvSpPr/>
            <p:nvPr/>
          </p:nvSpPr>
          <p:spPr>
            <a:xfrm>
              <a:off x="610076" y="1525456"/>
              <a:ext cx="109220" cy="2211070"/>
            </a:xfrm>
            <a:custGeom>
              <a:avLst/>
              <a:gdLst/>
              <a:ahLst/>
              <a:cxnLst/>
              <a:rect l="l" t="t" r="r" b="b"/>
              <a:pathLst>
                <a:path w="109220" h="2211070">
                  <a:moveTo>
                    <a:pt x="108888" y="2210995"/>
                  </a:moveTo>
                  <a:lnTo>
                    <a:pt x="70615" y="2202553"/>
                  </a:lnTo>
                  <a:lnTo>
                    <a:pt x="33503" y="2177757"/>
                  </a:lnTo>
                  <a:lnTo>
                    <a:pt x="8707" y="2140646"/>
                  </a:lnTo>
                  <a:lnTo>
                    <a:pt x="0" y="209687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2096871"/>
                  </a:lnTo>
                  <a:lnTo>
                    <a:pt x="79161" y="2140646"/>
                  </a:lnTo>
                  <a:lnTo>
                    <a:pt x="90211" y="2185340"/>
                  </a:lnTo>
                  <a:lnTo>
                    <a:pt x="104469" y="2208358"/>
                  </a:lnTo>
                  <a:lnTo>
                    <a:pt x="108888" y="221099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1">
              <a:extLst>
                <a:ext uri="{FF2B5EF4-FFF2-40B4-BE49-F238E27FC236}">
                  <a16:creationId xmlns:a16="http://schemas.microsoft.com/office/drawing/2014/main" id="{C5A85D76-C5C5-40E5-ACAF-23B4D1DACA7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5572" y="1677709"/>
              <a:ext cx="1220152" cy="1220152"/>
            </a:xfrm>
            <a:prstGeom prst="rect">
              <a:avLst/>
            </a:prstGeom>
          </p:spPr>
        </p:pic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C4567C92-85EF-44D3-91F0-87EFCC5227B0}"/>
                </a:ext>
              </a:extLst>
            </p:cNvPr>
            <p:cNvSpPr/>
            <p:nvPr/>
          </p:nvSpPr>
          <p:spPr>
            <a:xfrm>
              <a:off x="991373" y="202087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3">
              <a:extLst>
                <a:ext uri="{FF2B5EF4-FFF2-40B4-BE49-F238E27FC236}">
                  <a16:creationId xmlns:a16="http://schemas.microsoft.com/office/drawing/2014/main" id="{CF720225-A349-452E-AF95-AC992F4D676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5763" y="2097137"/>
              <a:ext cx="228778" cy="305038"/>
            </a:xfrm>
            <a:prstGeom prst="rect">
              <a:avLst/>
            </a:prstGeom>
          </p:spPr>
        </p:pic>
      </p:grpSp>
      <p:sp>
        <p:nvSpPr>
          <p:cNvPr id="12" name="object 14">
            <a:extLst>
              <a:ext uri="{FF2B5EF4-FFF2-40B4-BE49-F238E27FC236}">
                <a16:creationId xmlns:a16="http://schemas.microsoft.com/office/drawing/2014/main" id="{8FC981DE-A6A8-4320-93B0-8897BF9FCCCB}"/>
              </a:ext>
            </a:extLst>
          </p:cNvPr>
          <p:cNvSpPr txBox="1"/>
          <p:nvPr/>
        </p:nvSpPr>
        <p:spPr>
          <a:xfrm>
            <a:off x="1191563" y="1563328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测试目标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21729754-1266-4475-AE31-88C226AA6D2C}"/>
              </a:ext>
            </a:extLst>
          </p:cNvPr>
          <p:cNvSpPr txBox="1"/>
          <p:nvPr/>
        </p:nvSpPr>
        <p:spPr>
          <a:xfrm>
            <a:off x="734005" y="1985139"/>
            <a:ext cx="1964055" cy="4007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保障交付质量，精准定位缺陷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降低维护成本，为上线决策提供依据。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6">
            <a:extLst>
              <a:ext uri="{FF2B5EF4-FFF2-40B4-BE49-F238E27FC236}">
                <a16:creationId xmlns:a16="http://schemas.microsoft.com/office/drawing/2014/main" id="{267605DB-8163-41ED-9ECD-EC73110214A3}"/>
              </a:ext>
            </a:extLst>
          </p:cNvPr>
          <p:cNvGrpSpPr/>
          <p:nvPr/>
        </p:nvGrpSpPr>
        <p:grpSpPr>
          <a:xfrm>
            <a:off x="4689962" y="1143893"/>
            <a:ext cx="4003834" cy="1658779"/>
            <a:chOff x="6253282" y="1525190"/>
            <a:chExt cx="5338445" cy="2211705"/>
          </a:xfrm>
        </p:grpSpPr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8A299A4B-70BD-42BD-A8B6-A90D0F97924B}"/>
                </a:ext>
              </a:extLst>
            </p:cNvPr>
            <p:cNvSpPr/>
            <p:nvPr/>
          </p:nvSpPr>
          <p:spPr>
            <a:xfrm>
              <a:off x="6291411" y="1525190"/>
              <a:ext cx="5300345" cy="2211705"/>
            </a:xfrm>
            <a:custGeom>
              <a:avLst/>
              <a:gdLst/>
              <a:ahLst/>
              <a:cxnLst/>
              <a:rect l="l" t="t" r="r" b="b"/>
              <a:pathLst>
                <a:path w="5300345" h="2211704">
                  <a:moveTo>
                    <a:pt x="5193158" y="2211526"/>
                  </a:moveTo>
                  <a:lnTo>
                    <a:pt x="71252" y="2211526"/>
                  </a:lnTo>
                  <a:lnTo>
                    <a:pt x="66293" y="2210793"/>
                  </a:lnTo>
                  <a:lnTo>
                    <a:pt x="29728" y="2188075"/>
                  </a:lnTo>
                  <a:lnTo>
                    <a:pt x="10070" y="2154443"/>
                  </a:lnTo>
                  <a:lnTo>
                    <a:pt x="488" y="2112086"/>
                  </a:lnTo>
                  <a:lnTo>
                    <a:pt x="0" y="2104648"/>
                  </a:lnTo>
                  <a:lnTo>
                    <a:pt x="0" y="209713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193158" y="0"/>
                  </a:lnTo>
                  <a:lnTo>
                    <a:pt x="5236362" y="11581"/>
                  </a:lnTo>
                  <a:lnTo>
                    <a:pt x="5271844" y="38814"/>
                  </a:lnTo>
                  <a:lnTo>
                    <a:pt x="5294203" y="77553"/>
                  </a:lnTo>
                  <a:lnTo>
                    <a:pt x="5300037" y="106878"/>
                  </a:lnTo>
                  <a:lnTo>
                    <a:pt x="5300037" y="2104648"/>
                  </a:lnTo>
                  <a:lnTo>
                    <a:pt x="5288455" y="2147851"/>
                  </a:lnTo>
                  <a:lnTo>
                    <a:pt x="5261221" y="2183333"/>
                  </a:lnTo>
                  <a:lnTo>
                    <a:pt x="5222483" y="2205693"/>
                  </a:lnTo>
                  <a:lnTo>
                    <a:pt x="5200597" y="2210793"/>
                  </a:lnTo>
                  <a:lnTo>
                    <a:pt x="5193158" y="22115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3F525E8E-7665-4D2C-AF6E-45F5E9F63BB8}"/>
                </a:ext>
              </a:extLst>
            </p:cNvPr>
            <p:cNvSpPr/>
            <p:nvPr/>
          </p:nvSpPr>
          <p:spPr>
            <a:xfrm>
              <a:off x="6253282" y="1525456"/>
              <a:ext cx="109220" cy="2211070"/>
            </a:xfrm>
            <a:custGeom>
              <a:avLst/>
              <a:gdLst/>
              <a:ahLst/>
              <a:cxnLst/>
              <a:rect l="l" t="t" r="r" b="b"/>
              <a:pathLst>
                <a:path w="109220" h="2211070">
                  <a:moveTo>
                    <a:pt x="108888" y="2210995"/>
                  </a:moveTo>
                  <a:lnTo>
                    <a:pt x="70614" y="2202553"/>
                  </a:lnTo>
                  <a:lnTo>
                    <a:pt x="33503" y="2177757"/>
                  </a:lnTo>
                  <a:lnTo>
                    <a:pt x="8705" y="2140646"/>
                  </a:lnTo>
                  <a:lnTo>
                    <a:pt x="0" y="2096871"/>
                  </a:lnTo>
                  <a:lnTo>
                    <a:pt x="0" y="114123"/>
                  </a:lnTo>
                  <a:lnTo>
                    <a:pt x="8706" y="70348"/>
                  </a:lnTo>
                  <a:lnTo>
                    <a:pt x="33503" y="33238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8" y="50560"/>
                  </a:lnTo>
                  <a:lnTo>
                    <a:pt x="76984" y="91803"/>
                  </a:lnTo>
                  <a:lnTo>
                    <a:pt x="76259" y="114123"/>
                  </a:lnTo>
                  <a:lnTo>
                    <a:pt x="76259" y="2096871"/>
                  </a:lnTo>
                  <a:lnTo>
                    <a:pt x="79160" y="2140646"/>
                  </a:lnTo>
                  <a:lnTo>
                    <a:pt x="90211" y="2185340"/>
                  </a:lnTo>
                  <a:lnTo>
                    <a:pt x="104468" y="2208358"/>
                  </a:lnTo>
                  <a:lnTo>
                    <a:pt x="108888" y="2210995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9">
              <a:extLst>
                <a:ext uri="{FF2B5EF4-FFF2-40B4-BE49-F238E27FC236}">
                  <a16:creationId xmlns:a16="http://schemas.microsoft.com/office/drawing/2014/main" id="{D553B269-3C60-41A8-B6F2-CADA7F940B2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8777" y="1677709"/>
              <a:ext cx="1220152" cy="1220152"/>
            </a:xfrm>
            <a:prstGeom prst="rect">
              <a:avLst/>
            </a:prstGeom>
          </p:spPr>
        </p:pic>
        <p:sp>
          <p:nvSpPr>
            <p:cNvPr id="18" name="object 20">
              <a:extLst>
                <a:ext uri="{FF2B5EF4-FFF2-40B4-BE49-F238E27FC236}">
                  <a16:creationId xmlns:a16="http://schemas.microsoft.com/office/drawing/2014/main" id="{A8F7D001-1918-43D1-9494-9CC042CC77BF}"/>
                </a:ext>
              </a:extLst>
            </p:cNvPr>
            <p:cNvSpPr/>
            <p:nvPr/>
          </p:nvSpPr>
          <p:spPr>
            <a:xfrm>
              <a:off x="6634579" y="202087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21">
              <a:extLst>
                <a:ext uri="{FF2B5EF4-FFF2-40B4-BE49-F238E27FC236}">
                  <a16:creationId xmlns:a16="http://schemas.microsoft.com/office/drawing/2014/main" id="{DB9F77CF-9B8F-4DB4-A801-96621D0F763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48969" y="2097137"/>
              <a:ext cx="228778" cy="305038"/>
            </a:xfrm>
            <a:prstGeom prst="rect">
              <a:avLst/>
            </a:prstGeom>
          </p:spPr>
        </p:pic>
      </p:grpSp>
      <p:sp>
        <p:nvSpPr>
          <p:cNvPr id="20" name="object 22">
            <a:extLst>
              <a:ext uri="{FF2B5EF4-FFF2-40B4-BE49-F238E27FC236}">
                <a16:creationId xmlns:a16="http://schemas.microsoft.com/office/drawing/2014/main" id="{6F07942C-3036-4012-8272-FC103DF5ACF7}"/>
              </a:ext>
            </a:extLst>
          </p:cNvPr>
          <p:cNvSpPr txBox="1"/>
          <p:nvPr/>
        </p:nvSpPr>
        <p:spPr>
          <a:xfrm>
            <a:off x="5423967" y="1563328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测试方法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23">
            <a:extLst>
              <a:ext uri="{FF2B5EF4-FFF2-40B4-BE49-F238E27FC236}">
                <a16:creationId xmlns:a16="http://schemas.microsoft.com/office/drawing/2014/main" id="{DA44C4D5-5FF8-4503-9A38-99BE8BA7026D}"/>
              </a:ext>
            </a:extLst>
          </p:cNvPr>
          <p:cNvSpPr txBox="1"/>
          <p:nvPr/>
        </p:nvSpPr>
        <p:spPr>
          <a:xfrm>
            <a:off x="4966410" y="1985139"/>
            <a:ext cx="1849279" cy="4007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黑盒为主，自动化辅助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结合白盒测试，覆盖核心业务场景。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4">
            <a:extLst>
              <a:ext uri="{FF2B5EF4-FFF2-40B4-BE49-F238E27FC236}">
                <a16:creationId xmlns:a16="http://schemas.microsoft.com/office/drawing/2014/main" id="{BAD253D1-EEFA-46F6-9645-0E14A317B6BF}"/>
              </a:ext>
            </a:extLst>
          </p:cNvPr>
          <p:cNvGrpSpPr/>
          <p:nvPr/>
        </p:nvGrpSpPr>
        <p:grpSpPr>
          <a:xfrm>
            <a:off x="457557" y="3031317"/>
            <a:ext cx="4003834" cy="1658779"/>
            <a:chOff x="610076" y="4041755"/>
            <a:chExt cx="5338445" cy="2211705"/>
          </a:xfrm>
        </p:grpSpPr>
        <p:sp>
          <p:nvSpPr>
            <p:cNvPr id="23" name="object 25">
              <a:extLst>
                <a:ext uri="{FF2B5EF4-FFF2-40B4-BE49-F238E27FC236}">
                  <a16:creationId xmlns:a16="http://schemas.microsoft.com/office/drawing/2014/main" id="{C7201F2F-776B-46C4-A7CE-65ED16ACA681}"/>
                </a:ext>
              </a:extLst>
            </p:cNvPr>
            <p:cNvSpPr/>
            <p:nvPr/>
          </p:nvSpPr>
          <p:spPr>
            <a:xfrm>
              <a:off x="648206" y="4041755"/>
              <a:ext cx="5300345" cy="2211705"/>
            </a:xfrm>
            <a:custGeom>
              <a:avLst/>
              <a:gdLst/>
              <a:ahLst/>
              <a:cxnLst/>
              <a:rect l="l" t="t" r="r" b="b"/>
              <a:pathLst>
                <a:path w="5300345" h="2211704">
                  <a:moveTo>
                    <a:pt x="5193158" y="2211526"/>
                  </a:moveTo>
                  <a:lnTo>
                    <a:pt x="71252" y="2211526"/>
                  </a:lnTo>
                  <a:lnTo>
                    <a:pt x="66293" y="2210793"/>
                  </a:lnTo>
                  <a:lnTo>
                    <a:pt x="29728" y="2188075"/>
                  </a:lnTo>
                  <a:lnTo>
                    <a:pt x="10070" y="2154443"/>
                  </a:lnTo>
                  <a:lnTo>
                    <a:pt x="488" y="2112086"/>
                  </a:lnTo>
                  <a:lnTo>
                    <a:pt x="0" y="2104648"/>
                  </a:lnTo>
                  <a:lnTo>
                    <a:pt x="0" y="209713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193158" y="0"/>
                  </a:lnTo>
                  <a:lnTo>
                    <a:pt x="5236362" y="11581"/>
                  </a:lnTo>
                  <a:lnTo>
                    <a:pt x="5271844" y="38814"/>
                  </a:lnTo>
                  <a:lnTo>
                    <a:pt x="5294203" y="77553"/>
                  </a:lnTo>
                  <a:lnTo>
                    <a:pt x="5300037" y="106878"/>
                  </a:lnTo>
                  <a:lnTo>
                    <a:pt x="5300037" y="2104648"/>
                  </a:lnTo>
                  <a:lnTo>
                    <a:pt x="5288455" y="2147851"/>
                  </a:lnTo>
                  <a:lnTo>
                    <a:pt x="5261221" y="2183333"/>
                  </a:lnTo>
                  <a:lnTo>
                    <a:pt x="5222483" y="2205693"/>
                  </a:lnTo>
                  <a:lnTo>
                    <a:pt x="5200597" y="2210793"/>
                  </a:lnTo>
                  <a:lnTo>
                    <a:pt x="5193158" y="22115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6">
              <a:extLst>
                <a:ext uri="{FF2B5EF4-FFF2-40B4-BE49-F238E27FC236}">
                  <a16:creationId xmlns:a16="http://schemas.microsoft.com/office/drawing/2014/main" id="{53C5FF16-9258-407E-8CB8-74BB1E6C9BA1}"/>
                </a:ext>
              </a:extLst>
            </p:cNvPr>
            <p:cNvSpPr/>
            <p:nvPr/>
          </p:nvSpPr>
          <p:spPr>
            <a:xfrm>
              <a:off x="610076" y="4042021"/>
              <a:ext cx="109220" cy="2211070"/>
            </a:xfrm>
            <a:custGeom>
              <a:avLst/>
              <a:gdLst/>
              <a:ahLst/>
              <a:cxnLst/>
              <a:rect l="l" t="t" r="r" b="b"/>
              <a:pathLst>
                <a:path w="109220" h="2211070">
                  <a:moveTo>
                    <a:pt x="108888" y="2210995"/>
                  </a:moveTo>
                  <a:lnTo>
                    <a:pt x="70616" y="2202553"/>
                  </a:lnTo>
                  <a:lnTo>
                    <a:pt x="33503" y="2177756"/>
                  </a:lnTo>
                  <a:lnTo>
                    <a:pt x="8707" y="2140645"/>
                  </a:lnTo>
                  <a:lnTo>
                    <a:pt x="0" y="209687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2096871"/>
                  </a:lnTo>
                  <a:lnTo>
                    <a:pt x="79161" y="2140645"/>
                  </a:lnTo>
                  <a:lnTo>
                    <a:pt x="90211" y="2185339"/>
                  </a:lnTo>
                  <a:lnTo>
                    <a:pt x="104469" y="2208357"/>
                  </a:lnTo>
                  <a:lnTo>
                    <a:pt x="108888" y="2210995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7">
              <a:extLst>
                <a:ext uri="{FF2B5EF4-FFF2-40B4-BE49-F238E27FC236}">
                  <a16:creationId xmlns:a16="http://schemas.microsoft.com/office/drawing/2014/main" id="{37EFE5FF-6AA8-4EE2-AF42-D77033EFA02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23052" y="4194274"/>
              <a:ext cx="1372671" cy="1220152"/>
            </a:xfrm>
            <a:prstGeom prst="rect">
              <a:avLst/>
            </a:prstGeom>
          </p:spPr>
        </p:pic>
        <p:sp>
          <p:nvSpPr>
            <p:cNvPr id="26" name="object 28">
              <a:extLst>
                <a:ext uri="{FF2B5EF4-FFF2-40B4-BE49-F238E27FC236}">
                  <a16:creationId xmlns:a16="http://schemas.microsoft.com/office/drawing/2014/main" id="{DF0CD46D-7CEF-4EE6-A281-5446405D164F}"/>
                </a:ext>
              </a:extLst>
            </p:cNvPr>
            <p:cNvSpPr/>
            <p:nvPr/>
          </p:nvSpPr>
          <p:spPr>
            <a:xfrm>
              <a:off x="991373" y="453744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9">
              <a:extLst>
                <a:ext uri="{FF2B5EF4-FFF2-40B4-BE49-F238E27FC236}">
                  <a16:creationId xmlns:a16="http://schemas.microsoft.com/office/drawing/2014/main" id="{A85F5AFA-6E0E-4273-A267-9890E0CA7D8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6230" y="4613701"/>
              <a:ext cx="257375" cy="305038"/>
            </a:xfrm>
            <a:prstGeom prst="rect">
              <a:avLst/>
            </a:prstGeom>
          </p:spPr>
        </p:pic>
      </p:grpSp>
      <p:sp>
        <p:nvSpPr>
          <p:cNvPr id="28" name="object 30">
            <a:extLst>
              <a:ext uri="{FF2B5EF4-FFF2-40B4-BE49-F238E27FC236}">
                <a16:creationId xmlns:a16="http://schemas.microsoft.com/office/drawing/2014/main" id="{0F66FB64-5AA5-40E9-977D-FC6179B68701}"/>
              </a:ext>
            </a:extLst>
          </p:cNvPr>
          <p:cNvSpPr txBox="1"/>
          <p:nvPr/>
        </p:nvSpPr>
        <p:spPr>
          <a:xfrm>
            <a:off x="1191563" y="3450751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资源配置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9CCFB9E8-9EED-4DA4-869D-D3A1D913358E}"/>
              </a:ext>
            </a:extLst>
          </p:cNvPr>
          <p:cNvSpPr txBox="1"/>
          <p:nvPr/>
        </p:nvSpPr>
        <p:spPr>
          <a:xfrm>
            <a:off x="734005" y="3872562"/>
            <a:ext cx="2164080" cy="4007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人员配置、软硬件环境、管理工具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确保测试环境独立，工具链完善。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2">
            <a:extLst>
              <a:ext uri="{FF2B5EF4-FFF2-40B4-BE49-F238E27FC236}">
                <a16:creationId xmlns:a16="http://schemas.microsoft.com/office/drawing/2014/main" id="{673D44BC-1799-41DC-B4E1-22E9A96F417C}"/>
              </a:ext>
            </a:extLst>
          </p:cNvPr>
          <p:cNvGrpSpPr/>
          <p:nvPr/>
        </p:nvGrpSpPr>
        <p:grpSpPr>
          <a:xfrm>
            <a:off x="4689962" y="3031317"/>
            <a:ext cx="4003834" cy="1658779"/>
            <a:chOff x="6253282" y="4041755"/>
            <a:chExt cx="5338445" cy="2211705"/>
          </a:xfrm>
        </p:grpSpPr>
        <p:sp>
          <p:nvSpPr>
            <p:cNvPr id="31" name="object 33">
              <a:extLst>
                <a:ext uri="{FF2B5EF4-FFF2-40B4-BE49-F238E27FC236}">
                  <a16:creationId xmlns:a16="http://schemas.microsoft.com/office/drawing/2014/main" id="{23291407-3419-403C-8068-5DC020932FFF}"/>
                </a:ext>
              </a:extLst>
            </p:cNvPr>
            <p:cNvSpPr/>
            <p:nvPr/>
          </p:nvSpPr>
          <p:spPr>
            <a:xfrm>
              <a:off x="6291411" y="4041755"/>
              <a:ext cx="5300345" cy="2211705"/>
            </a:xfrm>
            <a:custGeom>
              <a:avLst/>
              <a:gdLst/>
              <a:ahLst/>
              <a:cxnLst/>
              <a:rect l="l" t="t" r="r" b="b"/>
              <a:pathLst>
                <a:path w="5300345" h="2211704">
                  <a:moveTo>
                    <a:pt x="5193158" y="2211526"/>
                  </a:moveTo>
                  <a:lnTo>
                    <a:pt x="71252" y="2211526"/>
                  </a:lnTo>
                  <a:lnTo>
                    <a:pt x="66293" y="2210793"/>
                  </a:lnTo>
                  <a:lnTo>
                    <a:pt x="29728" y="2188075"/>
                  </a:lnTo>
                  <a:lnTo>
                    <a:pt x="10070" y="2154443"/>
                  </a:lnTo>
                  <a:lnTo>
                    <a:pt x="488" y="2112086"/>
                  </a:lnTo>
                  <a:lnTo>
                    <a:pt x="0" y="2104648"/>
                  </a:lnTo>
                  <a:lnTo>
                    <a:pt x="0" y="209713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193158" y="0"/>
                  </a:lnTo>
                  <a:lnTo>
                    <a:pt x="5236362" y="11581"/>
                  </a:lnTo>
                  <a:lnTo>
                    <a:pt x="5271844" y="38814"/>
                  </a:lnTo>
                  <a:lnTo>
                    <a:pt x="5294203" y="77553"/>
                  </a:lnTo>
                  <a:lnTo>
                    <a:pt x="5300037" y="106878"/>
                  </a:lnTo>
                  <a:lnTo>
                    <a:pt x="5300037" y="2104648"/>
                  </a:lnTo>
                  <a:lnTo>
                    <a:pt x="5288455" y="2147851"/>
                  </a:lnTo>
                  <a:lnTo>
                    <a:pt x="5261221" y="2183333"/>
                  </a:lnTo>
                  <a:lnTo>
                    <a:pt x="5222483" y="2205693"/>
                  </a:lnTo>
                  <a:lnTo>
                    <a:pt x="5200597" y="2210793"/>
                  </a:lnTo>
                  <a:lnTo>
                    <a:pt x="5193158" y="22115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4">
              <a:extLst>
                <a:ext uri="{FF2B5EF4-FFF2-40B4-BE49-F238E27FC236}">
                  <a16:creationId xmlns:a16="http://schemas.microsoft.com/office/drawing/2014/main" id="{48137272-AFAE-409D-B05D-6B26E1AB48D0}"/>
                </a:ext>
              </a:extLst>
            </p:cNvPr>
            <p:cNvSpPr/>
            <p:nvPr/>
          </p:nvSpPr>
          <p:spPr>
            <a:xfrm>
              <a:off x="6253282" y="4042021"/>
              <a:ext cx="109220" cy="2211070"/>
            </a:xfrm>
            <a:custGeom>
              <a:avLst/>
              <a:gdLst/>
              <a:ahLst/>
              <a:cxnLst/>
              <a:rect l="l" t="t" r="r" b="b"/>
              <a:pathLst>
                <a:path w="109220" h="2211070">
                  <a:moveTo>
                    <a:pt x="108888" y="2210995"/>
                  </a:moveTo>
                  <a:lnTo>
                    <a:pt x="70616" y="2202553"/>
                  </a:lnTo>
                  <a:lnTo>
                    <a:pt x="33503" y="2177756"/>
                  </a:lnTo>
                  <a:lnTo>
                    <a:pt x="8705" y="2140645"/>
                  </a:lnTo>
                  <a:lnTo>
                    <a:pt x="0" y="2096871"/>
                  </a:lnTo>
                  <a:lnTo>
                    <a:pt x="0" y="114123"/>
                  </a:lnTo>
                  <a:lnTo>
                    <a:pt x="8706" y="70348"/>
                  </a:lnTo>
                  <a:lnTo>
                    <a:pt x="33503" y="33238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8" y="50560"/>
                  </a:lnTo>
                  <a:lnTo>
                    <a:pt x="76984" y="91803"/>
                  </a:lnTo>
                  <a:lnTo>
                    <a:pt x="76259" y="114123"/>
                  </a:lnTo>
                  <a:lnTo>
                    <a:pt x="76259" y="2096871"/>
                  </a:lnTo>
                  <a:lnTo>
                    <a:pt x="79160" y="2140645"/>
                  </a:lnTo>
                  <a:lnTo>
                    <a:pt x="90211" y="2185339"/>
                  </a:lnTo>
                  <a:lnTo>
                    <a:pt x="104468" y="2208357"/>
                  </a:lnTo>
                  <a:lnTo>
                    <a:pt x="108888" y="2210995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5">
              <a:extLst>
                <a:ext uri="{FF2B5EF4-FFF2-40B4-BE49-F238E27FC236}">
                  <a16:creationId xmlns:a16="http://schemas.microsoft.com/office/drawing/2014/main" id="{5C3891BF-3E19-4580-BF6A-54C1E324175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23815" y="4194274"/>
              <a:ext cx="915114" cy="1220152"/>
            </a:xfrm>
            <a:prstGeom prst="rect">
              <a:avLst/>
            </a:prstGeom>
          </p:spPr>
        </p:pic>
        <p:sp>
          <p:nvSpPr>
            <p:cNvPr id="34" name="object 36">
              <a:extLst>
                <a:ext uri="{FF2B5EF4-FFF2-40B4-BE49-F238E27FC236}">
                  <a16:creationId xmlns:a16="http://schemas.microsoft.com/office/drawing/2014/main" id="{442F2828-807C-4707-9ABD-21AADF012863}"/>
                </a:ext>
              </a:extLst>
            </p:cNvPr>
            <p:cNvSpPr/>
            <p:nvPr/>
          </p:nvSpPr>
          <p:spPr>
            <a:xfrm>
              <a:off x="6634579" y="453744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7">
              <a:extLst>
                <a:ext uri="{FF2B5EF4-FFF2-40B4-BE49-F238E27FC236}">
                  <a16:creationId xmlns:a16="http://schemas.microsoft.com/office/drawing/2014/main" id="{F491A2EE-CC3E-47E7-B751-FFEB4175172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77566" y="4613701"/>
              <a:ext cx="171583" cy="305038"/>
            </a:xfrm>
            <a:prstGeom prst="rect">
              <a:avLst/>
            </a:prstGeom>
          </p:spPr>
        </p:pic>
      </p:grpSp>
      <p:sp>
        <p:nvSpPr>
          <p:cNvPr id="36" name="object 38">
            <a:extLst>
              <a:ext uri="{FF2B5EF4-FFF2-40B4-BE49-F238E27FC236}">
                <a16:creationId xmlns:a16="http://schemas.microsoft.com/office/drawing/2014/main" id="{EF375489-0C79-4F82-8CF5-0D1156622EE6}"/>
              </a:ext>
            </a:extLst>
          </p:cNvPr>
          <p:cNvSpPr txBox="1"/>
          <p:nvPr/>
        </p:nvSpPr>
        <p:spPr>
          <a:xfrm>
            <a:off x="5423967" y="3450751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时间安排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7" name="object 39">
            <a:extLst>
              <a:ext uri="{FF2B5EF4-FFF2-40B4-BE49-F238E27FC236}">
                <a16:creationId xmlns:a16="http://schemas.microsoft.com/office/drawing/2014/main" id="{95B15E50-4CD8-4F98-B8C8-98CEB52705E3}"/>
              </a:ext>
            </a:extLst>
          </p:cNvPr>
          <p:cNvSpPr txBox="1"/>
          <p:nvPr/>
        </p:nvSpPr>
        <p:spPr>
          <a:xfrm>
            <a:off x="4966409" y="3872562"/>
            <a:ext cx="2353628" cy="4007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设置Alpha/Beta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里程碑，与开发耦合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严格把控测试进度，确保按时发布。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884231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3472</Words>
  <Application>Microsoft Office PowerPoint</Application>
  <DocSecurity>0</DocSecurity>
  <PresentationFormat>全屏显示(16:9)</PresentationFormat>
  <Paragraphs>376</Paragraphs>
  <Slides>20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CKT Kuaile Bold</vt:lpstr>
      <vt:lpstr>GEETYPE-XinGothicGB-W4</vt:lpstr>
      <vt:lpstr>GEETYPE-XinGothicGB-W7</vt:lpstr>
      <vt:lpstr>Reeji-CloudHeiDa-GB</vt:lpstr>
      <vt:lpstr>等线</vt:lpstr>
      <vt:lpstr>思源黑体 CN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PowerPoint 演示文稿</vt:lpstr>
      <vt:lpstr>PowerPoint 演示文稿</vt:lpstr>
      <vt:lpstr>测试基础认知</vt:lpstr>
      <vt:lpstr>测试基础认知</vt:lpstr>
      <vt:lpstr>测试基础认知</vt:lpstr>
      <vt:lpstr>核心测试类型</vt:lpstr>
      <vt:lpstr>核心测试类型</vt:lpstr>
      <vt:lpstr>测试规划与管理</vt:lpstr>
      <vt:lpstr>测试规划与管理</vt:lpstr>
      <vt:lpstr>测试规划与管理</vt:lpstr>
      <vt:lpstr>测试实践工具</vt:lpstr>
      <vt:lpstr>测试实践工具</vt:lpstr>
      <vt:lpstr>测试实践工具</vt:lpstr>
      <vt:lpstr>测试实践工具</vt:lpstr>
      <vt:lpstr>【课程思政】测试职业素养</vt:lpstr>
      <vt:lpstr>网易云课堂测试案例</vt:lpstr>
      <vt:lpstr>测试收尾复盘</vt:lpstr>
      <vt:lpstr>测试收尾复盘</vt:lpstr>
      <vt:lpstr>测试收尾复盘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20</cp:revision>
  <dcterms:modified xsi:type="dcterms:W3CDTF">2026-01-21T12:56:21Z</dcterms:modified>
</cp:coreProperties>
</file>