
<file path=[Content_Types].xml><?xml version="1.0" encoding="utf-8"?>
<Types xmlns="http://schemas.openxmlformats.org/package/2006/content-types">
  <Default Extension="gif" ContentType="image/gif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2"/>
  </p:notesMasterIdLst>
  <p:sldIdLst>
    <p:sldId id="256" r:id="rId3"/>
    <p:sldId id="367" r:id="rId4"/>
    <p:sldId id="368" r:id="rId5"/>
    <p:sldId id="257" r:id="rId6"/>
    <p:sldId id="258" r:id="rId7"/>
    <p:sldId id="371" r:id="rId8"/>
    <p:sldId id="373" r:id="rId9"/>
    <p:sldId id="374" r:id="rId10"/>
    <p:sldId id="369" r:id="rId11"/>
    <p:sldId id="375" r:id="rId12"/>
    <p:sldId id="376" r:id="rId13"/>
    <p:sldId id="372" r:id="rId14"/>
    <p:sldId id="370" r:id="rId15"/>
    <p:sldId id="366" r:id="rId16"/>
    <p:sldId id="377" r:id="rId17"/>
    <p:sldId id="378" r:id="rId18"/>
    <p:sldId id="379" r:id="rId19"/>
    <p:sldId id="380" r:id="rId20"/>
    <p:sldId id="275" r:id="rId21"/>
  </p:sldIdLst>
  <p:sldSz cx="9144000" cy="5143500" type="screen16x9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4106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937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3883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5261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586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097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490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36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0610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482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341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96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1303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1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25" b="0" i="0">
                <a:solidFill>
                  <a:srgbClr val="DAE9FE"/>
                </a:solidFill>
                <a:latin typeface="微软雅黑 Light"/>
                <a:cs typeface="微软雅黑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9099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41577" y="2485591"/>
            <a:ext cx="1860845" cy="311624"/>
          </a:xfrm>
        </p:spPr>
        <p:txBody>
          <a:bodyPr lIns="0" tIns="0" rIns="0" bIns="0"/>
          <a:lstStyle>
            <a:lvl1pPr>
              <a:defRPr sz="2025" b="0" i="0">
                <a:solidFill>
                  <a:srgbClr val="DAE9FE"/>
                </a:solidFill>
                <a:latin typeface="微软雅黑 Light"/>
                <a:cs typeface="微软雅黑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4367" y="1498984"/>
            <a:ext cx="4072413" cy="207749"/>
          </a:xfrm>
        </p:spPr>
        <p:txBody>
          <a:bodyPr lIns="0" tIns="0" rIns="0" bIns="0"/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5015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600544" y="1258282"/>
            <a:ext cx="3860959" cy="1544479"/>
          </a:xfrm>
          <a:custGeom>
            <a:avLst/>
            <a:gdLst/>
            <a:ahLst/>
            <a:cxnLst/>
            <a:rect l="l" t="t" r="r" b="b"/>
            <a:pathLst>
              <a:path w="5147945" h="2059304">
                <a:moveTo>
                  <a:pt x="5040639" y="2059007"/>
                </a:moveTo>
                <a:lnTo>
                  <a:pt x="71252" y="2059007"/>
                </a:lnTo>
                <a:lnTo>
                  <a:pt x="66293" y="2058274"/>
                </a:lnTo>
                <a:lnTo>
                  <a:pt x="29728" y="2035556"/>
                </a:lnTo>
                <a:lnTo>
                  <a:pt x="10070" y="2001924"/>
                </a:lnTo>
                <a:lnTo>
                  <a:pt x="488" y="1959567"/>
                </a:lnTo>
                <a:lnTo>
                  <a:pt x="0" y="1952128"/>
                </a:lnTo>
                <a:lnTo>
                  <a:pt x="0" y="1944618"/>
                </a:lnTo>
                <a:lnTo>
                  <a:pt x="0" y="106878"/>
                </a:lnTo>
                <a:lnTo>
                  <a:pt x="7721" y="63675"/>
                </a:lnTo>
                <a:lnTo>
                  <a:pt x="25876" y="28192"/>
                </a:lnTo>
                <a:lnTo>
                  <a:pt x="56470" y="3663"/>
                </a:lnTo>
                <a:lnTo>
                  <a:pt x="71252" y="0"/>
                </a:lnTo>
                <a:lnTo>
                  <a:pt x="5040639" y="0"/>
                </a:lnTo>
                <a:lnTo>
                  <a:pt x="5083842" y="11581"/>
                </a:lnTo>
                <a:lnTo>
                  <a:pt x="5119325" y="38814"/>
                </a:lnTo>
                <a:lnTo>
                  <a:pt x="5141684" y="77553"/>
                </a:lnTo>
                <a:lnTo>
                  <a:pt x="5147518" y="106878"/>
                </a:lnTo>
                <a:lnTo>
                  <a:pt x="5147518" y="1952128"/>
                </a:lnTo>
                <a:lnTo>
                  <a:pt x="5135935" y="1995331"/>
                </a:lnTo>
                <a:lnTo>
                  <a:pt x="5108702" y="2030814"/>
                </a:lnTo>
                <a:lnTo>
                  <a:pt x="5069964" y="2053174"/>
                </a:lnTo>
                <a:lnTo>
                  <a:pt x="5048079" y="2058274"/>
                </a:lnTo>
                <a:lnTo>
                  <a:pt x="5040639" y="20590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bg object 18"/>
          <p:cNvSpPr/>
          <p:nvPr/>
        </p:nvSpPr>
        <p:spPr>
          <a:xfrm>
            <a:off x="571946" y="1258481"/>
            <a:ext cx="81915" cy="1544003"/>
          </a:xfrm>
          <a:custGeom>
            <a:avLst/>
            <a:gdLst/>
            <a:ahLst/>
            <a:cxnLst/>
            <a:rect l="l" t="t" r="r" b="b"/>
            <a:pathLst>
              <a:path w="109219" h="2058670">
                <a:moveTo>
                  <a:pt x="108888" y="2058476"/>
                </a:moveTo>
                <a:lnTo>
                  <a:pt x="70615" y="2050034"/>
                </a:lnTo>
                <a:lnTo>
                  <a:pt x="33503" y="2025238"/>
                </a:lnTo>
                <a:lnTo>
                  <a:pt x="8707" y="1988126"/>
                </a:lnTo>
                <a:lnTo>
                  <a:pt x="0" y="1944352"/>
                </a:lnTo>
                <a:lnTo>
                  <a:pt x="0" y="114123"/>
                </a:lnTo>
                <a:lnTo>
                  <a:pt x="8707" y="70348"/>
                </a:lnTo>
                <a:lnTo>
                  <a:pt x="33503" y="33237"/>
                </a:lnTo>
                <a:lnTo>
                  <a:pt x="70614" y="8441"/>
                </a:lnTo>
                <a:lnTo>
                  <a:pt x="108887" y="0"/>
                </a:lnTo>
                <a:lnTo>
                  <a:pt x="104469" y="2636"/>
                </a:lnTo>
                <a:lnTo>
                  <a:pt x="99797" y="8441"/>
                </a:lnTo>
                <a:lnTo>
                  <a:pt x="82679" y="50560"/>
                </a:lnTo>
                <a:lnTo>
                  <a:pt x="76985" y="91803"/>
                </a:lnTo>
                <a:lnTo>
                  <a:pt x="76259" y="114123"/>
                </a:lnTo>
                <a:lnTo>
                  <a:pt x="76259" y="1944352"/>
                </a:lnTo>
                <a:lnTo>
                  <a:pt x="79161" y="1988126"/>
                </a:lnTo>
                <a:lnTo>
                  <a:pt x="90211" y="2032820"/>
                </a:lnTo>
                <a:lnTo>
                  <a:pt x="104469" y="2055838"/>
                </a:lnTo>
                <a:lnTo>
                  <a:pt x="108888" y="2058476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5119" y="1479911"/>
            <a:ext cx="214480" cy="22877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2173397" y="1765885"/>
            <a:ext cx="629602" cy="171926"/>
          </a:xfrm>
          <a:custGeom>
            <a:avLst/>
            <a:gdLst/>
            <a:ahLst/>
            <a:cxnLst/>
            <a:rect l="l" t="t" r="r" b="b"/>
            <a:pathLst>
              <a:path w="839470" h="229235">
                <a:moveTo>
                  <a:pt x="805781" y="228778"/>
                </a:moveTo>
                <a:lnTo>
                  <a:pt x="33073" y="228778"/>
                </a:lnTo>
                <a:lnTo>
                  <a:pt x="28209" y="227811"/>
                </a:lnTo>
                <a:lnTo>
                  <a:pt x="967" y="200568"/>
                </a:lnTo>
                <a:lnTo>
                  <a:pt x="0" y="195705"/>
                </a:lnTo>
                <a:lnTo>
                  <a:pt x="0" y="190648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805781" y="0"/>
                </a:lnTo>
                <a:lnTo>
                  <a:pt x="837887" y="28209"/>
                </a:lnTo>
                <a:lnTo>
                  <a:pt x="838854" y="33073"/>
                </a:lnTo>
                <a:lnTo>
                  <a:pt x="838854" y="195705"/>
                </a:lnTo>
                <a:lnTo>
                  <a:pt x="810644" y="227811"/>
                </a:lnTo>
                <a:lnTo>
                  <a:pt x="805781" y="228778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41577" y="2485591"/>
            <a:ext cx="1860845" cy="311624"/>
          </a:xfrm>
        </p:spPr>
        <p:txBody>
          <a:bodyPr lIns="0" tIns="0" rIns="0" bIns="0"/>
          <a:lstStyle>
            <a:lvl1pPr>
              <a:defRPr sz="2025" b="0" i="0">
                <a:solidFill>
                  <a:srgbClr val="DAE9FE"/>
                </a:solidFill>
                <a:latin typeface="微软雅黑 Light"/>
                <a:cs typeface="微软雅黑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155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41577" y="2485591"/>
            <a:ext cx="1860845" cy="311624"/>
          </a:xfrm>
        </p:spPr>
        <p:txBody>
          <a:bodyPr lIns="0" tIns="0" rIns="0" bIns="0"/>
          <a:lstStyle>
            <a:lvl1pPr>
              <a:defRPr sz="2025" b="0" i="0">
                <a:solidFill>
                  <a:srgbClr val="DAE9FE"/>
                </a:solidFill>
                <a:latin typeface="微软雅黑 Light"/>
                <a:cs typeface="微软雅黑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8109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41577" y="2485591"/>
            <a:ext cx="1860845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DAE9FE"/>
                </a:solidFill>
                <a:latin typeface="微软雅黑 Light"/>
                <a:cs typeface="微软雅黑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4367" y="1498984"/>
            <a:ext cx="4072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208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2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39.png"/><Relationship Id="rId25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6.png"/><Relationship Id="rId5" Type="http://schemas.openxmlformats.org/officeDocument/2006/relationships/image" Target="../media/image28.png"/><Relationship Id="rId15" Type="http://schemas.openxmlformats.org/officeDocument/2006/relationships/image" Target="../media/image37.png"/><Relationship Id="rId23" Type="http://schemas.openxmlformats.org/officeDocument/2006/relationships/image" Target="../media/image5.png"/><Relationship Id="rId10" Type="http://schemas.openxmlformats.org/officeDocument/2006/relationships/image" Target="../media/image33.png"/><Relationship Id="rId19" Type="http://schemas.openxmlformats.org/officeDocument/2006/relationships/image" Target="../media/image40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6.png"/><Relationship Id="rId22" Type="http://schemas.openxmlformats.org/officeDocument/2006/relationships/image" Target="../media/image4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jp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107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1.png"/><Relationship Id="rId11" Type="http://schemas.openxmlformats.org/officeDocument/2006/relationships/image" Target="../media/image105.png"/><Relationship Id="rId5" Type="http://schemas.openxmlformats.org/officeDocument/2006/relationships/image" Target="../media/image100.png"/><Relationship Id="rId10" Type="http://schemas.openxmlformats.org/officeDocument/2006/relationships/image" Target="../media/image104.png"/><Relationship Id="rId4" Type="http://schemas.openxmlformats.org/officeDocument/2006/relationships/image" Target="../media/image99.png"/><Relationship Id="rId9" Type="http://schemas.openxmlformats.org/officeDocument/2006/relationships/image" Target="../media/image10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8.png"/><Relationship Id="rId18" Type="http://schemas.openxmlformats.org/officeDocument/2006/relationships/image" Target="../media/image42.png"/><Relationship Id="rId3" Type="http://schemas.openxmlformats.org/officeDocument/2006/relationships/image" Target="../media/image146.png"/><Relationship Id="rId21" Type="http://schemas.openxmlformats.org/officeDocument/2006/relationships/image" Target="../media/image149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1.png"/><Relationship Id="rId16" Type="http://schemas.openxmlformats.org/officeDocument/2006/relationships/image" Target="../media/image40.png"/><Relationship Id="rId20" Type="http://schemas.openxmlformats.org/officeDocument/2006/relationships/image" Target="../media/image1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47.png"/><Relationship Id="rId5" Type="http://schemas.openxmlformats.org/officeDocument/2006/relationships/image" Target="../media/image29.png"/><Relationship Id="rId15" Type="http://schemas.openxmlformats.org/officeDocument/2006/relationships/image" Target="../media/image4.png"/><Relationship Id="rId23" Type="http://schemas.openxmlformats.org/officeDocument/2006/relationships/image" Target="../media/image44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9.png"/><Relationship Id="rId22" Type="http://schemas.openxmlformats.org/officeDocument/2006/relationships/image" Target="../media/image1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3998482" y="1406670"/>
            <a:ext cx="457233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28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互联网产品项目管理与测试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7-1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项目计划与管理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主流项目管理工具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项目管理工具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6A8285B6-8F0B-4ECE-BE65-BCF840E3AD92}"/>
              </a:ext>
            </a:extLst>
          </p:cNvPr>
          <p:cNvSpPr txBox="1"/>
          <p:nvPr/>
        </p:nvSpPr>
        <p:spPr>
          <a:xfrm>
            <a:off x="2163872" y="1470386"/>
            <a:ext cx="2079784" cy="10034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Jira</a:t>
            </a:r>
            <a:r>
              <a:rPr sz="1275" b="1" kern="0" spc="-26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Software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6675" defTabSz="685800">
              <a:spcBef>
                <a:spcPts val="855"/>
              </a:spcBef>
            </a:pPr>
            <a:r>
              <a:rPr sz="600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专业敏捷工具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724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支持Scrum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板、问题追踪与燃尽图，功能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高度可配置，深度适配流程复杂的</a:t>
            </a:r>
            <a:r>
              <a:rPr sz="825" b="1" kern="0" spc="-15" dirty="0">
                <a:solidFill>
                  <a:srgbClr val="2562EB"/>
                </a:solidFill>
                <a:latin typeface="微软雅黑"/>
                <a:cs typeface="微软雅黑"/>
              </a:rPr>
              <a:t>中大型</a:t>
            </a:r>
            <a:r>
              <a:rPr sz="825" b="1" kern="0" dirty="0">
                <a:solidFill>
                  <a:srgbClr val="2562EB"/>
                </a:solidFill>
                <a:latin typeface="微软雅黑"/>
                <a:cs typeface="微软雅黑"/>
              </a:rPr>
              <a:t>技术团队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" name="object 3">
            <a:extLst>
              <a:ext uri="{FF2B5EF4-FFF2-40B4-BE49-F238E27FC236}">
                <a16:creationId xmlns:a16="http://schemas.microsoft.com/office/drawing/2014/main" id="{5E2C87C8-10B0-401A-8DD1-303BAF6D7A51}"/>
              </a:ext>
            </a:extLst>
          </p:cNvPr>
          <p:cNvGrpSpPr/>
          <p:nvPr/>
        </p:nvGrpSpPr>
        <p:grpSpPr>
          <a:xfrm>
            <a:off x="629141" y="1258282"/>
            <a:ext cx="1373029" cy="1544479"/>
            <a:chOff x="838854" y="1677709"/>
            <a:chExt cx="1830705" cy="205930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FA5F59B9-3191-4601-B693-51BDC306AA70}"/>
                </a:ext>
              </a:extLst>
            </p:cNvPr>
            <p:cNvSpPr/>
            <p:nvPr/>
          </p:nvSpPr>
          <p:spPr>
            <a:xfrm>
              <a:off x="838854" y="1677709"/>
              <a:ext cx="1830705" cy="2059305"/>
            </a:xfrm>
            <a:custGeom>
              <a:avLst/>
              <a:gdLst/>
              <a:ahLst/>
              <a:cxnLst/>
              <a:rect l="l" t="t" r="r" b="b"/>
              <a:pathLst>
                <a:path w="1830705" h="2059304">
                  <a:moveTo>
                    <a:pt x="1830228" y="2059007"/>
                  </a:moveTo>
                  <a:lnTo>
                    <a:pt x="33074" y="2059007"/>
                  </a:lnTo>
                  <a:lnTo>
                    <a:pt x="28209" y="2056104"/>
                  </a:lnTo>
                  <a:lnTo>
                    <a:pt x="8640" y="2017150"/>
                  </a:lnTo>
                  <a:lnTo>
                    <a:pt x="1632" y="1977773"/>
                  </a:lnTo>
                  <a:lnTo>
                    <a:pt x="0" y="1944618"/>
                  </a:lnTo>
                  <a:lnTo>
                    <a:pt x="0" y="114389"/>
                  </a:lnTo>
                  <a:lnTo>
                    <a:pt x="2902" y="70614"/>
                  </a:lnTo>
                  <a:lnTo>
                    <a:pt x="13952" y="25920"/>
                  </a:lnTo>
                  <a:lnTo>
                    <a:pt x="33073" y="0"/>
                  </a:lnTo>
                  <a:lnTo>
                    <a:pt x="1830228" y="0"/>
                  </a:lnTo>
                  <a:lnTo>
                    <a:pt x="1830228" y="2059007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5">
              <a:extLst>
                <a:ext uri="{FF2B5EF4-FFF2-40B4-BE49-F238E27FC236}">
                  <a16:creationId xmlns:a16="http://schemas.microsoft.com/office/drawing/2014/main" id="{729E5A02-2E35-4070-BB81-BAFBD96E48F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1374" y="1830228"/>
              <a:ext cx="1525190" cy="1753969"/>
            </a:xfrm>
            <a:prstGeom prst="rect">
              <a:avLst/>
            </a:prstGeom>
          </p:spPr>
        </p:pic>
      </p:grpSp>
      <p:grpSp>
        <p:nvGrpSpPr>
          <p:cNvPr id="10" name="object 6">
            <a:extLst>
              <a:ext uri="{FF2B5EF4-FFF2-40B4-BE49-F238E27FC236}">
                <a16:creationId xmlns:a16="http://schemas.microsoft.com/office/drawing/2014/main" id="{8BBD0AB7-0645-415E-A848-AEFA3FFDFC59}"/>
              </a:ext>
            </a:extLst>
          </p:cNvPr>
          <p:cNvGrpSpPr/>
          <p:nvPr/>
        </p:nvGrpSpPr>
        <p:grpSpPr>
          <a:xfrm>
            <a:off x="4689962" y="1258282"/>
            <a:ext cx="3889534" cy="1544479"/>
            <a:chOff x="6253282" y="1677709"/>
            <a:chExt cx="5186045" cy="2059305"/>
          </a:xfrm>
        </p:grpSpPr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4D4BEE4C-671D-4BCF-A993-AB6EEC09590A}"/>
                </a:ext>
              </a:extLst>
            </p:cNvPr>
            <p:cNvSpPr/>
            <p:nvPr/>
          </p:nvSpPr>
          <p:spPr>
            <a:xfrm>
              <a:off x="6291411" y="1677709"/>
              <a:ext cx="5147945" cy="2059305"/>
            </a:xfrm>
            <a:custGeom>
              <a:avLst/>
              <a:gdLst/>
              <a:ahLst/>
              <a:cxnLst/>
              <a:rect l="l" t="t" r="r" b="b"/>
              <a:pathLst>
                <a:path w="5147945" h="2059304">
                  <a:moveTo>
                    <a:pt x="5040639" y="2059007"/>
                  </a:moveTo>
                  <a:lnTo>
                    <a:pt x="71252" y="2059007"/>
                  </a:lnTo>
                  <a:lnTo>
                    <a:pt x="66293" y="2058274"/>
                  </a:lnTo>
                  <a:lnTo>
                    <a:pt x="29728" y="2035556"/>
                  </a:lnTo>
                  <a:lnTo>
                    <a:pt x="10070" y="2001924"/>
                  </a:lnTo>
                  <a:lnTo>
                    <a:pt x="488" y="1959567"/>
                  </a:lnTo>
                  <a:lnTo>
                    <a:pt x="0" y="1952128"/>
                  </a:lnTo>
                  <a:lnTo>
                    <a:pt x="0" y="1944618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040639" y="0"/>
                  </a:lnTo>
                  <a:lnTo>
                    <a:pt x="5083842" y="11581"/>
                  </a:lnTo>
                  <a:lnTo>
                    <a:pt x="5119325" y="38814"/>
                  </a:lnTo>
                  <a:lnTo>
                    <a:pt x="5141684" y="77553"/>
                  </a:lnTo>
                  <a:lnTo>
                    <a:pt x="5147518" y="106878"/>
                  </a:lnTo>
                  <a:lnTo>
                    <a:pt x="5147518" y="1952128"/>
                  </a:lnTo>
                  <a:lnTo>
                    <a:pt x="5135935" y="1995331"/>
                  </a:lnTo>
                  <a:lnTo>
                    <a:pt x="5108702" y="2030814"/>
                  </a:lnTo>
                  <a:lnTo>
                    <a:pt x="5069964" y="2053174"/>
                  </a:lnTo>
                  <a:lnTo>
                    <a:pt x="5048079" y="2058274"/>
                  </a:lnTo>
                  <a:lnTo>
                    <a:pt x="5040639" y="2059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294E29E1-AED3-4D6E-B94F-0076B487BE56}"/>
                </a:ext>
              </a:extLst>
            </p:cNvPr>
            <p:cNvSpPr/>
            <p:nvPr/>
          </p:nvSpPr>
          <p:spPr>
            <a:xfrm>
              <a:off x="6253282" y="1677975"/>
              <a:ext cx="109220" cy="2058670"/>
            </a:xfrm>
            <a:custGeom>
              <a:avLst/>
              <a:gdLst/>
              <a:ahLst/>
              <a:cxnLst/>
              <a:rect l="l" t="t" r="r" b="b"/>
              <a:pathLst>
                <a:path w="109220" h="2058670">
                  <a:moveTo>
                    <a:pt x="108888" y="2058476"/>
                  </a:moveTo>
                  <a:lnTo>
                    <a:pt x="70614" y="2050034"/>
                  </a:lnTo>
                  <a:lnTo>
                    <a:pt x="33503" y="2025238"/>
                  </a:lnTo>
                  <a:lnTo>
                    <a:pt x="8705" y="1988126"/>
                  </a:lnTo>
                  <a:lnTo>
                    <a:pt x="0" y="1944352"/>
                  </a:lnTo>
                  <a:lnTo>
                    <a:pt x="0" y="114123"/>
                  </a:lnTo>
                  <a:lnTo>
                    <a:pt x="8706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6" y="8441"/>
                  </a:lnTo>
                  <a:lnTo>
                    <a:pt x="82678" y="50560"/>
                  </a:lnTo>
                  <a:lnTo>
                    <a:pt x="76984" y="91803"/>
                  </a:lnTo>
                  <a:lnTo>
                    <a:pt x="76259" y="114123"/>
                  </a:lnTo>
                  <a:lnTo>
                    <a:pt x="76259" y="1944352"/>
                  </a:lnTo>
                  <a:lnTo>
                    <a:pt x="79160" y="1988126"/>
                  </a:lnTo>
                  <a:lnTo>
                    <a:pt x="90211" y="2032820"/>
                  </a:lnTo>
                  <a:lnTo>
                    <a:pt x="104468" y="2055838"/>
                  </a:lnTo>
                  <a:lnTo>
                    <a:pt x="108888" y="2058476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C73E9928-9464-49B6-9C4C-D51D280BDD6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81373" y="1973215"/>
              <a:ext cx="228778" cy="305038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E17F05CF-FEBB-430C-97E9-D0FE705ECCB2}"/>
                </a:ext>
              </a:extLst>
            </p:cNvPr>
            <p:cNvSpPr/>
            <p:nvPr/>
          </p:nvSpPr>
          <p:spPr>
            <a:xfrm>
              <a:off x="8388549" y="2354513"/>
              <a:ext cx="724535" cy="229235"/>
            </a:xfrm>
            <a:custGeom>
              <a:avLst/>
              <a:gdLst/>
              <a:ahLst/>
              <a:cxnLst/>
              <a:rect l="l" t="t" r="r" b="b"/>
              <a:pathLst>
                <a:path w="724534" h="229235">
                  <a:moveTo>
                    <a:pt x="691392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691392" y="0"/>
                  </a:lnTo>
                  <a:lnTo>
                    <a:pt x="723497" y="28209"/>
                  </a:lnTo>
                  <a:lnTo>
                    <a:pt x="724465" y="33073"/>
                  </a:lnTo>
                  <a:lnTo>
                    <a:pt x="724465" y="195705"/>
                  </a:lnTo>
                  <a:lnTo>
                    <a:pt x="696255" y="227811"/>
                  </a:lnTo>
                  <a:lnTo>
                    <a:pt x="691392" y="228778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" name="object 11">
            <a:extLst>
              <a:ext uri="{FF2B5EF4-FFF2-40B4-BE49-F238E27FC236}">
                <a16:creationId xmlns:a16="http://schemas.microsoft.com/office/drawing/2014/main" id="{C1F93367-5336-4B33-8089-079A2AC9BD41}"/>
              </a:ext>
            </a:extLst>
          </p:cNvPr>
          <p:cNvSpPr txBox="1"/>
          <p:nvPr/>
        </p:nvSpPr>
        <p:spPr>
          <a:xfrm>
            <a:off x="6281887" y="1470386"/>
            <a:ext cx="2078355" cy="8307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Trello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6675" defTabSz="685800">
              <a:spcBef>
                <a:spcPts val="855"/>
              </a:spcBef>
            </a:pPr>
            <a:r>
              <a:rPr sz="600" b="1" kern="0" spc="-8" dirty="0">
                <a:solidFill>
                  <a:srgbClr val="4E45E4"/>
                </a:solidFill>
                <a:latin typeface="微软雅黑"/>
                <a:cs typeface="微软雅黑"/>
              </a:rPr>
              <a:t>轻量化看板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72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以卡片看板为核心，操作直观简单，可视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化程度高，非常适配</a:t>
            </a:r>
            <a:r>
              <a:rPr sz="825" b="1" kern="0" spc="-8" dirty="0">
                <a:solidFill>
                  <a:srgbClr val="4E45E4"/>
                </a:solidFill>
                <a:latin typeface="微软雅黑"/>
                <a:cs typeface="微软雅黑"/>
              </a:rPr>
              <a:t>小型团队与教学实</a:t>
            </a:r>
            <a:r>
              <a:rPr sz="825" b="1" kern="0" spc="-38" dirty="0">
                <a:solidFill>
                  <a:srgbClr val="4E45E4"/>
                </a:solidFill>
                <a:latin typeface="微软雅黑"/>
                <a:cs typeface="微软雅黑"/>
              </a:rPr>
              <a:t> </a:t>
            </a:r>
            <a:r>
              <a:rPr sz="825" b="1" kern="0" dirty="0">
                <a:solidFill>
                  <a:srgbClr val="4E45E4"/>
                </a:solidFill>
                <a:latin typeface="微软雅黑"/>
                <a:cs typeface="微软雅黑"/>
              </a:rPr>
              <a:t>训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2">
            <a:extLst>
              <a:ext uri="{FF2B5EF4-FFF2-40B4-BE49-F238E27FC236}">
                <a16:creationId xmlns:a16="http://schemas.microsoft.com/office/drawing/2014/main" id="{A6960A51-B5C4-47FC-9AFE-28C61E01DDD9}"/>
              </a:ext>
            </a:extLst>
          </p:cNvPr>
          <p:cNvGrpSpPr/>
          <p:nvPr/>
        </p:nvGrpSpPr>
        <p:grpSpPr>
          <a:xfrm>
            <a:off x="4747156" y="1258282"/>
            <a:ext cx="1373029" cy="1544479"/>
            <a:chOff x="6329541" y="1677709"/>
            <a:chExt cx="1830705" cy="2059305"/>
          </a:xfrm>
        </p:grpSpPr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4B7AFDF8-D5EF-46D1-B43C-A7932A984BC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29541" y="1677709"/>
              <a:ext cx="1830229" cy="2059007"/>
            </a:xfrm>
            <a:prstGeom prst="rect">
              <a:avLst/>
            </a:prstGeom>
          </p:spPr>
        </p:pic>
        <p:sp>
          <p:nvSpPr>
            <p:cNvPr id="18" name="object 14">
              <a:extLst>
                <a:ext uri="{FF2B5EF4-FFF2-40B4-BE49-F238E27FC236}">
                  <a16:creationId xmlns:a16="http://schemas.microsoft.com/office/drawing/2014/main" id="{E17AA7E1-177B-4299-A920-5AA514E2DC30}"/>
                </a:ext>
              </a:extLst>
            </p:cNvPr>
            <p:cNvSpPr/>
            <p:nvPr/>
          </p:nvSpPr>
          <p:spPr>
            <a:xfrm>
              <a:off x="6329541" y="1677709"/>
              <a:ext cx="1830705" cy="2059305"/>
            </a:xfrm>
            <a:custGeom>
              <a:avLst/>
              <a:gdLst/>
              <a:ahLst/>
              <a:cxnLst/>
              <a:rect l="l" t="t" r="r" b="b"/>
              <a:pathLst>
                <a:path w="1830704" h="2059304">
                  <a:moveTo>
                    <a:pt x="1830228" y="2059007"/>
                  </a:moveTo>
                  <a:lnTo>
                    <a:pt x="33074" y="2059007"/>
                  </a:lnTo>
                  <a:lnTo>
                    <a:pt x="28208" y="2056104"/>
                  </a:lnTo>
                  <a:lnTo>
                    <a:pt x="8639" y="2017150"/>
                  </a:lnTo>
                  <a:lnTo>
                    <a:pt x="1631" y="1977773"/>
                  </a:lnTo>
                  <a:lnTo>
                    <a:pt x="0" y="1944618"/>
                  </a:lnTo>
                  <a:lnTo>
                    <a:pt x="0" y="114389"/>
                  </a:lnTo>
                  <a:lnTo>
                    <a:pt x="2901" y="70614"/>
                  </a:lnTo>
                  <a:lnTo>
                    <a:pt x="13951" y="25920"/>
                  </a:lnTo>
                  <a:lnTo>
                    <a:pt x="33073" y="0"/>
                  </a:lnTo>
                  <a:lnTo>
                    <a:pt x="1830228" y="0"/>
                  </a:lnTo>
                  <a:lnTo>
                    <a:pt x="1830228" y="2059007"/>
                  </a:lnTo>
                  <a:close/>
                </a:path>
              </a:pathLst>
            </a:custGeom>
            <a:solidFill>
              <a:srgbClr val="312E81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9" name="object 15">
            <a:extLst>
              <a:ext uri="{FF2B5EF4-FFF2-40B4-BE49-F238E27FC236}">
                <a16:creationId xmlns:a16="http://schemas.microsoft.com/office/drawing/2014/main" id="{79F3A1F8-EDD6-48B1-AE55-84AFC69DE775}"/>
              </a:ext>
            </a:extLst>
          </p:cNvPr>
          <p:cNvGrpSpPr/>
          <p:nvPr/>
        </p:nvGrpSpPr>
        <p:grpSpPr>
          <a:xfrm>
            <a:off x="571947" y="3031317"/>
            <a:ext cx="3889534" cy="1544479"/>
            <a:chOff x="762595" y="4041755"/>
            <a:chExt cx="5186045" cy="2059305"/>
          </a:xfrm>
        </p:grpSpPr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4AA9F062-16DF-427B-806B-CF848C000462}"/>
                </a:ext>
              </a:extLst>
            </p:cNvPr>
            <p:cNvSpPr/>
            <p:nvPr/>
          </p:nvSpPr>
          <p:spPr>
            <a:xfrm>
              <a:off x="800725" y="4041755"/>
              <a:ext cx="5147945" cy="2059305"/>
            </a:xfrm>
            <a:custGeom>
              <a:avLst/>
              <a:gdLst/>
              <a:ahLst/>
              <a:cxnLst/>
              <a:rect l="l" t="t" r="r" b="b"/>
              <a:pathLst>
                <a:path w="5147945" h="2059304">
                  <a:moveTo>
                    <a:pt x="5040639" y="2059007"/>
                  </a:moveTo>
                  <a:lnTo>
                    <a:pt x="71252" y="2059007"/>
                  </a:lnTo>
                  <a:lnTo>
                    <a:pt x="66293" y="2058274"/>
                  </a:lnTo>
                  <a:lnTo>
                    <a:pt x="29728" y="2035556"/>
                  </a:lnTo>
                  <a:lnTo>
                    <a:pt x="10070" y="2001924"/>
                  </a:lnTo>
                  <a:lnTo>
                    <a:pt x="488" y="1959567"/>
                  </a:lnTo>
                  <a:lnTo>
                    <a:pt x="0" y="1952128"/>
                  </a:lnTo>
                  <a:lnTo>
                    <a:pt x="0" y="1944618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040639" y="0"/>
                  </a:lnTo>
                  <a:lnTo>
                    <a:pt x="5083842" y="11581"/>
                  </a:lnTo>
                  <a:lnTo>
                    <a:pt x="5119325" y="38814"/>
                  </a:lnTo>
                  <a:lnTo>
                    <a:pt x="5141684" y="77553"/>
                  </a:lnTo>
                  <a:lnTo>
                    <a:pt x="5147518" y="106878"/>
                  </a:lnTo>
                  <a:lnTo>
                    <a:pt x="5147518" y="1952128"/>
                  </a:lnTo>
                  <a:lnTo>
                    <a:pt x="5135935" y="1995331"/>
                  </a:lnTo>
                  <a:lnTo>
                    <a:pt x="5108702" y="2030814"/>
                  </a:lnTo>
                  <a:lnTo>
                    <a:pt x="5069964" y="2053174"/>
                  </a:lnTo>
                  <a:lnTo>
                    <a:pt x="5048079" y="2058274"/>
                  </a:lnTo>
                  <a:lnTo>
                    <a:pt x="5040639" y="2059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D7B59DBD-2BCE-4967-B3D0-FE5E9334A23B}"/>
                </a:ext>
              </a:extLst>
            </p:cNvPr>
            <p:cNvSpPr/>
            <p:nvPr/>
          </p:nvSpPr>
          <p:spPr>
            <a:xfrm>
              <a:off x="762595" y="4042021"/>
              <a:ext cx="109220" cy="2058670"/>
            </a:xfrm>
            <a:custGeom>
              <a:avLst/>
              <a:gdLst/>
              <a:ahLst/>
              <a:cxnLst/>
              <a:rect l="l" t="t" r="r" b="b"/>
              <a:pathLst>
                <a:path w="109219" h="2058670">
                  <a:moveTo>
                    <a:pt x="108888" y="2058476"/>
                  </a:moveTo>
                  <a:lnTo>
                    <a:pt x="70614" y="2050034"/>
                  </a:lnTo>
                  <a:lnTo>
                    <a:pt x="33503" y="2025237"/>
                  </a:lnTo>
                  <a:lnTo>
                    <a:pt x="8707" y="1988126"/>
                  </a:lnTo>
                  <a:lnTo>
                    <a:pt x="0" y="1944352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944352"/>
                  </a:lnTo>
                  <a:lnTo>
                    <a:pt x="79161" y="1988126"/>
                  </a:lnTo>
                  <a:lnTo>
                    <a:pt x="90211" y="2032820"/>
                  </a:lnTo>
                  <a:lnTo>
                    <a:pt x="104469" y="2055839"/>
                  </a:lnTo>
                  <a:lnTo>
                    <a:pt x="108888" y="2058476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18">
              <a:extLst>
                <a:ext uri="{FF2B5EF4-FFF2-40B4-BE49-F238E27FC236}">
                  <a16:creationId xmlns:a16="http://schemas.microsoft.com/office/drawing/2014/main" id="{6A12CC70-A9CB-4E18-B067-D9AF25FB6AA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90686" y="4461182"/>
              <a:ext cx="228778" cy="305038"/>
            </a:xfrm>
            <a:prstGeom prst="rect">
              <a:avLst/>
            </a:prstGeom>
          </p:spPr>
        </p:pic>
        <p:sp>
          <p:nvSpPr>
            <p:cNvPr id="23" name="object 19">
              <a:extLst>
                <a:ext uri="{FF2B5EF4-FFF2-40B4-BE49-F238E27FC236}">
                  <a16:creationId xmlns:a16="http://schemas.microsoft.com/office/drawing/2014/main" id="{5F25C456-74B5-4C50-B743-68848D51018E}"/>
                </a:ext>
              </a:extLst>
            </p:cNvPr>
            <p:cNvSpPr/>
            <p:nvPr/>
          </p:nvSpPr>
          <p:spPr>
            <a:xfrm>
              <a:off x="2897862" y="4842480"/>
              <a:ext cx="724535" cy="229235"/>
            </a:xfrm>
            <a:custGeom>
              <a:avLst/>
              <a:gdLst/>
              <a:ahLst/>
              <a:cxnLst/>
              <a:rect l="l" t="t" r="r" b="b"/>
              <a:pathLst>
                <a:path w="724535" h="229235">
                  <a:moveTo>
                    <a:pt x="691392" y="228778"/>
                  </a:moveTo>
                  <a:lnTo>
                    <a:pt x="33073" y="228778"/>
                  </a:lnTo>
                  <a:lnTo>
                    <a:pt x="28209" y="227810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691392" y="0"/>
                  </a:lnTo>
                  <a:lnTo>
                    <a:pt x="723497" y="28209"/>
                  </a:lnTo>
                  <a:lnTo>
                    <a:pt x="724465" y="33073"/>
                  </a:lnTo>
                  <a:lnTo>
                    <a:pt x="724465" y="195705"/>
                  </a:lnTo>
                  <a:lnTo>
                    <a:pt x="696255" y="227810"/>
                  </a:lnTo>
                  <a:lnTo>
                    <a:pt x="691392" y="228778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4" name="object 20">
            <a:extLst>
              <a:ext uri="{FF2B5EF4-FFF2-40B4-BE49-F238E27FC236}">
                <a16:creationId xmlns:a16="http://schemas.microsoft.com/office/drawing/2014/main" id="{2B1B243E-D48E-4A24-B81D-EDC218EDE2A9}"/>
              </a:ext>
            </a:extLst>
          </p:cNvPr>
          <p:cNvSpPr txBox="1"/>
          <p:nvPr/>
        </p:nvSpPr>
        <p:spPr>
          <a:xfrm>
            <a:off x="2163872" y="3336361"/>
            <a:ext cx="2078355" cy="8307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R="1532096" algn="ctr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Tower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1509713" algn="ctr" defTabSz="685800">
              <a:spcBef>
                <a:spcPts val="855"/>
              </a:spcBef>
            </a:pPr>
            <a:r>
              <a:rPr sz="600" b="1" kern="0" spc="-8" dirty="0">
                <a:solidFill>
                  <a:srgbClr val="0D9487"/>
                </a:solidFill>
                <a:latin typeface="微软雅黑"/>
                <a:cs typeface="微软雅黑"/>
              </a:rPr>
              <a:t>本土化协作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72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界面友好，支持甘特图排期，与国内办公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生态集成度高，特别适配</a:t>
            </a:r>
            <a:r>
              <a:rPr sz="825" b="1" kern="0" dirty="0">
                <a:solidFill>
                  <a:srgbClr val="0D9487"/>
                </a:solidFill>
                <a:latin typeface="微软雅黑"/>
                <a:cs typeface="微软雅黑"/>
              </a:rPr>
              <a:t>项目管理新手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21">
            <a:extLst>
              <a:ext uri="{FF2B5EF4-FFF2-40B4-BE49-F238E27FC236}">
                <a16:creationId xmlns:a16="http://schemas.microsoft.com/office/drawing/2014/main" id="{EB889B09-17C8-4645-9D05-B25CF102821F}"/>
              </a:ext>
            </a:extLst>
          </p:cNvPr>
          <p:cNvGrpSpPr/>
          <p:nvPr/>
        </p:nvGrpSpPr>
        <p:grpSpPr>
          <a:xfrm>
            <a:off x="629141" y="3031317"/>
            <a:ext cx="1373029" cy="1544479"/>
            <a:chOff x="838854" y="4041755"/>
            <a:chExt cx="1830705" cy="2059305"/>
          </a:xfrm>
        </p:grpSpPr>
        <p:pic>
          <p:nvPicPr>
            <p:cNvPr id="26" name="object 22">
              <a:extLst>
                <a:ext uri="{FF2B5EF4-FFF2-40B4-BE49-F238E27FC236}">
                  <a16:creationId xmlns:a16="http://schemas.microsoft.com/office/drawing/2014/main" id="{24D66CD9-24D0-4DA7-A5C5-75C0CF5910F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8854" y="4041755"/>
              <a:ext cx="1830228" cy="2059007"/>
            </a:xfrm>
            <a:prstGeom prst="rect">
              <a:avLst/>
            </a:prstGeom>
          </p:spPr>
        </p:pic>
        <p:sp>
          <p:nvSpPr>
            <p:cNvPr id="27" name="object 23">
              <a:extLst>
                <a:ext uri="{FF2B5EF4-FFF2-40B4-BE49-F238E27FC236}">
                  <a16:creationId xmlns:a16="http://schemas.microsoft.com/office/drawing/2014/main" id="{3F4E8FFE-8A91-42D1-93AE-E567CAFA6243}"/>
                </a:ext>
              </a:extLst>
            </p:cNvPr>
            <p:cNvSpPr/>
            <p:nvPr/>
          </p:nvSpPr>
          <p:spPr>
            <a:xfrm>
              <a:off x="838854" y="4041755"/>
              <a:ext cx="1830705" cy="2059305"/>
            </a:xfrm>
            <a:custGeom>
              <a:avLst/>
              <a:gdLst/>
              <a:ahLst/>
              <a:cxnLst/>
              <a:rect l="l" t="t" r="r" b="b"/>
              <a:pathLst>
                <a:path w="1830705" h="2059304">
                  <a:moveTo>
                    <a:pt x="1830228" y="2059007"/>
                  </a:moveTo>
                  <a:lnTo>
                    <a:pt x="33073" y="2059007"/>
                  </a:lnTo>
                  <a:lnTo>
                    <a:pt x="28209" y="2056105"/>
                  </a:lnTo>
                  <a:lnTo>
                    <a:pt x="8640" y="2017150"/>
                  </a:lnTo>
                  <a:lnTo>
                    <a:pt x="1632" y="1977773"/>
                  </a:lnTo>
                  <a:lnTo>
                    <a:pt x="0" y="1944618"/>
                  </a:lnTo>
                  <a:lnTo>
                    <a:pt x="0" y="114389"/>
                  </a:lnTo>
                  <a:lnTo>
                    <a:pt x="2902" y="70614"/>
                  </a:lnTo>
                  <a:lnTo>
                    <a:pt x="13952" y="25920"/>
                  </a:lnTo>
                  <a:lnTo>
                    <a:pt x="33073" y="0"/>
                  </a:lnTo>
                  <a:lnTo>
                    <a:pt x="1830228" y="0"/>
                  </a:lnTo>
                  <a:lnTo>
                    <a:pt x="1830228" y="2059007"/>
                  </a:lnTo>
                  <a:close/>
                </a:path>
              </a:pathLst>
            </a:custGeom>
            <a:solidFill>
              <a:srgbClr val="124E4A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8" name="object 24">
            <a:extLst>
              <a:ext uri="{FF2B5EF4-FFF2-40B4-BE49-F238E27FC236}">
                <a16:creationId xmlns:a16="http://schemas.microsoft.com/office/drawing/2014/main" id="{E7355B81-0312-4F6E-B8D1-49D04CF27298}"/>
              </a:ext>
            </a:extLst>
          </p:cNvPr>
          <p:cNvGrpSpPr/>
          <p:nvPr/>
        </p:nvGrpSpPr>
        <p:grpSpPr>
          <a:xfrm>
            <a:off x="4689962" y="3031317"/>
            <a:ext cx="3889534" cy="1544479"/>
            <a:chOff x="6253282" y="4041755"/>
            <a:chExt cx="5186045" cy="2059305"/>
          </a:xfrm>
        </p:grpSpPr>
        <p:sp>
          <p:nvSpPr>
            <p:cNvPr id="29" name="object 25">
              <a:extLst>
                <a:ext uri="{FF2B5EF4-FFF2-40B4-BE49-F238E27FC236}">
                  <a16:creationId xmlns:a16="http://schemas.microsoft.com/office/drawing/2014/main" id="{352322EE-F3C8-4389-B235-40DFC30CB61A}"/>
                </a:ext>
              </a:extLst>
            </p:cNvPr>
            <p:cNvSpPr/>
            <p:nvPr/>
          </p:nvSpPr>
          <p:spPr>
            <a:xfrm>
              <a:off x="6291411" y="4041755"/>
              <a:ext cx="5147945" cy="2059305"/>
            </a:xfrm>
            <a:custGeom>
              <a:avLst/>
              <a:gdLst/>
              <a:ahLst/>
              <a:cxnLst/>
              <a:rect l="l" t="t" r="r" b="b"/>
              <a:pathLst>
                <a:path w="5147945" h="2059304">
                  <a:moveTo>
                    <a:pt x="5040639" y="2059007"/>
                  </a:moveTo>
                  <a:lnTo>
                    <a:pt x="71252" y="2059007"/>
                  </a:lnTo>
                  <a:lnTo>
                    <a:pt x="66293" y="2058274"/>
                  </a:lnTo>
                  <a:lnTo>
                    <a:pt x="29728" y="2035556"/>
                  </a:lnTo>
                  <a:lnTo>
                    <a:pt x="10070" y="2001924"/>
                  </a:lnTo>
                  <a:lnTo>
                    <a:pt x="488" y="1959567"/>
                  </a:lnTo>
                  <a:lnTo>
                    <a:pt x="0" y="1952128"/>
                  </a:lnTo>
                  <a:lnTo>
                    <a:pt x="0" y="1944618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040639" y="0"/>
                  </a:lnTo>
                  <a:lnTo>
                    <a:pt x="5083842" y="11581"/>
                  </a:lnTo>
                  <a:lnTo>
                    <a:pt x="5119325" y="38814"/>
                  </a:lnTo>
                  <a:lnTo>
                    <a:pt x="5141684" y="77553"/>
                  </a:lnTo>
                  <a:lnTo>
                    <a:pt x="5147518" y="106878"/>
                  </a:lnTo>
                  <a:lnTo>
                    <a:pt x="5147518" y="1952128"/>
                  </a:lnTo>
                  <a:lnTo>
                    <a:pt x="5135935" y="1995331"/>
                  </a:lnTo>
                  <a:lnTo>
                    <a:pt x="5108702" y="2030814"/>
                  </a:lnTo>
                  <a:lnTo>
                    <a:pt x="5069964" y="2053174"/>
                  </a:lnTo>
                  <a:lnTo>
                    <a:pt x="5048079" y="2058274"/>
                  </a:lnTo>
                  <a:lnTo>
                    <a:pt x="5040639" y="2059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6">
              <a:extLst>
                <a:ext uri="{FF2B5EF4-FFF2-40B4-BE49-F238E27FC236}">
                  <a16:creationId xmlns:a16="http://schemas.microsoft.com/office/drawing/2014/main" id="{084214CA-8BF8-4078-B00C-0EF49C5A31CD}"/>
                </a:ext>
              </a:extLst>
            </p:cNvPr>
            <p:cNvSpPr/>
            <p:nvPr/>
          </p:nvSpPr>
          <p:spPr>
            <a:xfrm>
              <a:off x="6253282" y="4042021"/>
              <a:ext cx="109220" cy="2058670"/>
            </a:xfrm>
            <a:custGeom>
              <a:avLst/>
              <a:gdLst/>
              <a:ahLst/>
              <a:cxnLst/>
              <a:rect l="l" t="t" r="r" b="b"/>
              <a:pathLst>
                <a:path w="109220" h="2058670">
                  <a:moveTo>
                    <a:pt x="108888" y="2058476"/>
                  </a:moveTo>
                  <a:lnTo>
                    <a:pt x="70613" y="2050034"/>
                  </a:lnTo>
                  <a:lnTo>
                    <a:pt x="33503" y="2025237"/>
                  </a:lnTo>
                  <a:lnTo>
                    <a:pt x="8705" y="1988126"/>
                  </a:lnTo>
                  <a:lnTo>
                    <a:pt x="0" y="1944352"/>
                  </a:lnTo>
                  <a:lnTo>
                    <a:pt x="0" y="114123"/>
                  </a:lnTo>
                  <a:lnTo>
                    <a:pt x="8706" y="70348"/>
                  </a:lnTo>
                  <a:lnTo>
                    <a:pt x="33503" y="33238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6" y="8441"/>
                  </a:lnTo>
                  <a:lnTo>
                    <a:pt x="82678" y="50560"/>
                  </a:lnTo>
                  <a:lnTo>
                    <a:pt x="76984" y="91803"/>
                  </a:lnTo>
                  <a:lnTo>
                    <a:pt x="76259" y="114123"/>
                  </a:lnTo>
                  <a:lnTo>
                    <a:pt x="76259" y="1944352"/>
                  </a:lnTo>
                  <a:lnTo>
                    <a:pt x="79160" y="1988126"/>
                  </a:lnTo>
                  <a:lnTo>
                    <a:pt x="90211" y="2032820"/>
                  </a:lnTo>
                  <a:lnTo>
                    <a:pt x="104468" y="2055839"/>
                  </a:lnTo>
                  <a:lnTo>
                    <a:pt x="108888" y="2058476"/>
                  </a:lnTo>
                  <a:close/>
                </a:path>
              </a:pathLst>
            </a:custGeom>
            <a:solidFill>
              <a:srgbClr val="0FB98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1" name="object 27">
              <a:extLst>
                <a:ext uri="{FF2B5EF4-FFF2-40B4-BE49-F238E27FC236}">
                  <a16:creationId xmlns:a16="http://schemas.microsoft.com/office/drawing/2014/main" id="{9A82A5DB-73E4-490E-BA24-E8F2E754199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52776" y="4461182"/>
              <a:ext cx="257375" cy="305038"/>
            </a:xfrm>
            <a:prstGeom prst="rect">
              <a:avLst/>
            </a:prstGeom>
          </p:spPr>
        </p:pic>
        <p:sp>
          <p:nvSpPr>
            <p:cNvPr id="32" name="object 28">
              <a:extLst>
                <a:ext uri="{FF2B5EF4-FFF2-40B4-BE49-F238E27FC236}">
                  <a16:creationId xmlns:a16="http://schemas.microsoft.com/office/drawing/2014/main" id="{E9B1F0B9-165D-4042-852E-5EDB90FFD479}"/>
                </a:ext>
              </a:extLst>
            </p:cNvPr>
            <p:cNvSpPr/>
            <p:nvPr/>
          </p:nvSpPr>
          <p:spPr>
            <a:xfrm>
              <a:off x="8388549" y="4842480"/>
              <a:ext cx="724535" cy="229235"/>
            </a:xfrm>
            <a:custGeom>
              <a:avLst/>
              <a:gdLst/>
              <a:ahLst/>
              <a:cxnLst/>
              <a:rect l="l" t="t" r="r" b="b"/>
              <a:pathLst>
                <a:path w="724534" h="229235">
                  <a:moveTo>
                    <a:pt x="691392" y="228778"/>
                  </a:moveTo>
                  <a:lnTo>
                    <a:pt x="33073" y="228778"/>
                  </a:lnTo>
                  <a:lnTo>
                    <a:pt x="28209" y="227810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691392" y="0"/>
                  </a:lnTo>
                  <a:lnTo>
                    <a:pt x="723497" y="28209"/>
                  </a:lnTo>
                  <a:lnTo>
                    <a:pt x="724465" y="33073"/>
                  </a:lnTo>
                  <a:lnTo>
                    <a:pt x="724465" y="195705"/>
                  </a:lnTo>
                  <a:lnTo>
                    <a:pt x="696255" y="227810"/>
                  </a:lnTo>
                  <a:lnTo>
                    <a:pt x="691392" y="228778"/>
                  </a:lnTo>
                  <a:close/>
                </a:path>
              </a:pathLst>
            </a:custGeom>
            <a:solidFill>
              <a:srgbClr val="ECFD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3" name="object 29">
            <a:extLst>
              <a:ext uri="{FF2B5EF4-FFF2-40B4-BE49-F238E27FC236}">
                <a16:creationId xmlns:a16="http://schemas.microsoft.com/office/drawing/2014/main" id="{CC292162-1E76-40C7-B315-3A5A414665AF}"/>
              </a:ext>
            </a:extLst>
          </p:cNvPr>
          <p:cNvSpPr txBox="1"/>
          <p:nvPr/>
        </p:nvSpPr>
        <p:spPr>
          <a:xfrm>
            <a:off x="6281887" y="3336361"/>
            <a:ext cx="2078355" cy="8307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飞书项目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6675" defTabSz="685800">
              <a:spcBef>
                <a:spcPts val="855"/>
              </a:spcBef>
            </a:pPr>
            <a:r>
              <a:rPr sz="600" b="1" kern="0" spc="-8" dirty="0">
                <a:solidFill>
                  <a:srgbClr val="049569"/>
                </a:solidFill>
                <a:latin typeface="微软雅黑"/>
                <a:cs typeface="微软雅黑"/>
              </a:rPr>
              <a:t>一体化协作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72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任务、文档与会议深度打通，实现信息无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缝流转，高效适配</a:t>
            </a:r>
            <a:r>
              <a:rPr sz="825" b="1" kern="0" dirty="0">
                <a:solidFill>
                  <a:srgbClr val="049569"/>
                </a:solidFill>
                <a:latin typeface="微软雅黑"/>
                <a:cs typeface="微软雅黑"/>
              </a:rPr>
              <a:t>跨职能协作团队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30">
            <a:extLst>
              <a:ext uri="{FF2B5EF4-FFF2-40B4-BE49-F238E27FC236}">
                <a16:creationId xmlns:a16="http://schemas.microsoft.com/office/drawing/2014/main" id="{4B94EAAA-9258-4E0D-8D52-860254789619}"/>
              </a:ext>
            </a:extLst>
          </p:cNvPr>
          <p:cNvGrpSpPr/>
          <p:nvPr/>
        </p:nvGrpSpPr>
        <p:grpSpPr>
          <a:xfrm>
            <a:off x="4747156" y="3031317"/>
            <a:ext cx="1373029" cy="1544479"/>
            <a:chOff x="6329541" y="4041755"/>
            <a:chExt cx="1830705" cy="2059305"/>
          </a:xfrm>
        </p:grpSpPr>
        <p:sp>
          <p:nvSpPr>
            <p:cNvPr id="35" name="object 31">
              <a:extLst>
                <a:ext uri="{FF2B5EF4-FFF2-40B4-BE49-F238E27FC236}">
                  <a16:creationId xmlns:a16="http://schemas.microsoft.com/office/drawing/2014/main" id="{30E61304-122B-4916-A291-3932CC2A7A87}"/>
                </a:ext>
              </a:extLst>
            </p:cNvPr>
            <p:cNvSpPr/>
            <p:nvPr/>
          </p:nvSpPr>
          <p:spPr>
            <a:xfrm>
              <a:off x="6329541" y="4041755"/>
              <a:ext cx="1830705" cy="2059305"/>
            </a:xfrm>
            <a:custGeom>
              <a:avLst/>
              <a:gdLst/>
              <a:ahLst/>
              <a:cxnLst/>
              <a:rect l="l" t="t" r="r" b="b"/>
              <a:pathLst>
                <a:path w="1830704" h="2059304">
                  <a:moveTo>
                    <a:pt x="1830228" y="2059007"/>
                  </a:moveTo>
                  <a:lnTo>
                    <a:pt x="33074" y="2059007"/>
                  </a:lnTo>
                  <a:lnTo>
                    <a:pt x="11167" y="2025503"/>
                  </a:lnTo>
                  <a:lnTo>
                    <a:pt x="1631" y="1977773"/>
                  </a:lnTo>
                  <a:lnTo>
                    <a:pt x="0" y="1944618"/>
                  </a:lnTo>
                  <a:lnTo>
                    <a:pt x="0" y="114389"/>
                  </a:lnTo>
                  <a:lnTo>
                    <a:pt x="2901" y="70614"/>
                  </a:lnTo>
                  <a:lnTo>
                    <a:pt x="13951" y="25920"/>
                  </a:lnTo>
                  <a:lnTo>
                    <a:pt x="33073" y="0"/>
                  </a:lnTo>
                  <a:lnTo>
                    <a:pt x="1830228" y="0"/>
                  </a:lnTo>
                  <a:lnTo>
                    <a:pt x="1830228" y="2059007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2">
              <a:extLst>
                <a:ext uri="{FF2B5EF4-FFF2-40B4-BE49-F238E27FC236}">
                  <a16:creationId xmlns:a16="http://schemas.microsoft.com/office/drawing/2014/main" id="{DCE15F17-452B-4970-BE73-01305694DB9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82060" y="4194274"/>
              <a:ext cx="1525190" cy="17539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9844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项目管理工具对比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项目管理工具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A835B07B-149E-482A-B967-665D00F6A17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56569" y="1368652"/>
            <a:ext cx="121538" cy="228779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2FBCFA4A-99B9-40A0-A3DC-621CF62BB67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79377" y="1368652"/>
            <a:ext cx="121538" cy="228779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B4F6785F-8A47-4824-A087-D5D719C0BA8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59379" y="1368652"/>
            <a:ext cx="128687" cy="228779"/>
          </a:xfrm>
          <a:prstGeom prst="rect">
            <a:avLst/>
          </a:prstGeom>
        </p:spPr>
      </p:pic>
      <p:pic>
        <p:nvPicPr>
          <p:cNvPr id="7" name="object 7">
            <a:extLst>
              <a:ext uri="{FF2B5EF4-FFF2-40B4-BE49-F238E27FC236}">
                <a16:creationId xmlns:a16="http://schemas.microsoft.com/office/drawing/2014/main" id="{7CC0AF9E-573A-4CD1-82D9-3249F8F5729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67887" y="1368652"/>
            <a:ext cx="171584" cy="228779"/>
          </a:xfrm>
          <a:prstGeom prst="rect">
            <a:avLst/>
          </a:prstGeom>
        </p:spPr>
      </p:pic>
      <p:pic>
        <p:nvPicPr>
          <p:cNvPr id="10" name="object 8">
            <a:extLst>
              <a:ext uri="{FF2B5EF4-FFF2-40B4-BE49-F238E27FC236}">
                <a16:creationId xmlns:a16="http://schemas.microsoft.com/office/drawing/2014/main" id="{707DAD57-1131-4FE4-836B-6A964D498AC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90956" y="2062138"/>
            <a:ext cx="164435" cy="200181"/>
          </a:xfrm>
          <a:prstGeom prst="rect">
            <a:avLst/>
          </a:prstGeom>
        </p:spPr>
      </p:pic>
      <p:grpSp>
        <p:nvGrpSpPr>
          <p:cNvPr id="11" name="object 9">
            <a:extLst>
              <a:ext uri="{FF2B5EF4-FFF2-40B4-BE49-F238E27FC236}">
                <a16:creationId xmlns:a16="http://schemas.microsoft.com/office/drawing/2014/main" id="{2B143C7E-67E3-4154-AE27-B45FDB3772E3}"/>
              </a:ext>
            </a:extLst>
          </p:cNvPr>
          <p:cNvGrpSpPr/>
          <p:nvPr/>
        </p:nvGrpSpPr>
        <p:grpSpPr>
          <a:xfrm>
            <a:off x="568873" y="1189920"/>
            <a:ext cx="8007668" cy="3718084"/>
            <a:chOff x="762595" y="1448931"/>
            <a:chExt cx="10676890" cy="4957445"/>
          </a:xfrm>
        </p:grpSpPr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EB67D8E1-D6D5-4D9F-88E7-C2F7BBDD2433}"/>
                </a:ext>
              </a:extLst>
            </p:cNvPr>
            <p:cNvSpPr/>
            <p:nvPr/>
          </p:nvSpPr>
          <p:spPr>
            <a:xfrm>
              <a:off x="767361" y="1453697"/>
              <a:ext cx="10667365" cy="4947920"/>
            </a:xfrm>
            <a:custGeom>
              <a:avLst/>
              <a:gdLst/>
              <a:ahLst/>
              <a:cxnLst/>
              <a:rect l="l" t="t" r="r" b="b"/>
              <a:pathLst>
                <a:path w="10667365" h="4947920">
                  <a:moveTo>
                    <a:pt x="10519049" y="4947337"/>
                  </a:moveTo>
                  <a:lnTo>
                    <a:pt x="147752" y="4947337"/>
                  </a:lnTo>
                  <a:lnTo>
                    <a:pt x="140494" y="4947159"/>
                  </a:lnTo>
                  <a:lnTo>
                    <a:pt x="97984" y="4938704"/>
                  </a:lnTo>
                  <a:lnTo>
                    <a:pt x="59728" y="4918256"/>
                  </a:lnTo>
                  <a:lnTo>
                    <a:pt x="29080" y="4887608"/>
                  </a:lnTo>
                  <a:lnTo>
                    <a:pt x="8633" y="4849352"/>
                  </a:lnTo>
                  <a:lnTo>
                    <a:pt x="177" y="4806842"/>
                  </a:lnTo>
                  <a:lnTo>
                    <a:pt x="0" y="4799584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6"/>
                  </a:lnTo>
                  <a:lnTo>
                    <a:pt x="91210" y="11246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10519049" y="0"/>
                  </a:lnTo>
                  <a:lnTo>
                    <a:pt x="10561938" y="6360"/>
                  </a:lnTo>
                  <a:lnTo>
                    <a:pt x="10601134" y="24900"/>
                  </a:lnTo>
                  <a:lnTo>
                    <a:pt x="10633264" y="54018"/>
                  </a:lnTo>
                  <a:lnTo>
                    <a:pt x="10655554" y="91210"/>
                  </a:lnTo>
                  <a:lnTo>
                    <a:pt x="10666092" y="133270"/>
                  </a:lnTo>
                  <a:lnTo>
                    <a:pt x="10666802" y="147752"/>
                  </a:lnTo>
                  <a:lnTo>
                    <a:pt x="10666802" y="4799584"/>
                  </a:lnTo>
                  <a:lnTo>
                    <a:pt x="10660441" y="4842474"/>
                  </a:lnTo>
                  <a:lnTo>
                    <a:pt x="10641900" y="4881671"/>
                  </a:lnTo>
                  <a:lnTo>
                    <a:pt x="10612781" y="4913800"/>
                  </a:lnTo>
                  <a:lnTo>
                    <a:pt x="10575590" y="4936090"/>
                  </a:lnTo>
                  <a:lnTo>
                    <a:pt x="10533531" y="4946627"/>
                  </a:lnTo>
                  <a:lnTo>
                    <a:pt x="10519049" y="49473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05D70067-771F-41A2-854D-16B2609AD406}"/>
                </a:ext>
              </a:extLst>
            </p:cNvPr>
            <p:cNvSpPr/>
            <p:nvPr/>
          </p:nvSpPr>
          <p:spPr>
            <a:xfrm>
              <a:off x="767361" y="1453697"/>
              <a:ext cx="10667365" cy="4947920"/>
            </a:xfrm>
            <a:custGeom>
              <a:avLst/>
              <a:gdLst/>
              <a:ahLst/>
              <a:cxnLst/>
              <a:rect l="l" t="t" r="r" b="b"/>
              <a:pathLst>
                <a:path w="10667365" h="4947920">
                  <a:moveTo>
                    <a:pt x="0" y="4799584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0" y="59728"/>
                  </a:lnTo>
                  <a:lnTo>
                    <a:pt x="59728" y="29080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10519049" y="0"/>
                  </a:lnTo>
                  <a:lnTo>
                    <a:pt x="10561938" y="6360"/>
                  </a:lnTo>
                  <a:lnTo>
                    <a:pt x="10601134" y="24900"/>
                  </a:lnTo>
                  <a:lnTo>
                    <a:pt x="10633264" y="54018"/>
                  </a:lnTo>
                  <a:lnTo>
                    <a:pt x="10655554" y="91210"/>
                  </a:lnTo>
                  <a:lnTo>
                    <a:pt x="10666092" y="133270"/>
                  </a:lnTo>
                  <a:lnTo>
                    <a:pt x="10666802" y="147752"/>
                  </a:lnTo>
                  <a:lnTo>
                    <a:pt x="10666802" y="4799584"/>
                  </a:lnTo>
                  <a:lnTo>
                    <a:pt x="10660441" y="4842474"/>
                  </a:lnTo>
                  <a:lnTo>
                    <a:pt x="10641900" y="4881671"/>
                  </a:lnTo>
                  <a:lnTo>
                    <a:pt x="10612781" y="4913800"/>
                  </a:lnTo>
                  <a:lnTo>
                    <a:pt x="10575590" y="4936090"/>
                  </a:lnTo>
                  <a:lnTo>
                    <a:pt x="10533531" y="4946627"/>
                  </a:lnTo>
                  <a:lnTo>
                    <a:pt x="10519049" y="4947337"/>
                  </a:lnTo>
                  <a:lnTo>
                    <a:pt x="147752" y="4947337"/>
                  </a:lnTo>
                  <a:lnTo>
                    <a:pt x="104861" y="4940976"/>
                  </a:lnTo>
                  <a:lnTo>
                    <a:pt x="65665" y="4922436"/>
                  </a:lnTo>
                  <a:lnTo>
                    <a:pt x="33536" y="4893318"/>
                  </a:lnTo>
                  <a:lnTo>
                    <a:pt x="11246" y="4856126"/>
                  </a:lnTo>
                  <a:lnTo>
                    <a:pt x="709" y="4814066"/>
                  </a:lnTo>
                  <a:lnTo>
                    <a:pt x="0" y="4799584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A09C62D2-7772-498C-BF89-20C7063D0A3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2127" y="1458463"/>
              <a:ext cx="10657270" cy="762595"/>
            </a:xfrm>
            <a:prstGeom prst="rect">
              <a:avLst/>
            </a:prstGeom>
          </p:spPr>
        </p:pic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5CEEFE35-0BE2-44EA-BEE2-C2BA24E9C9EB}"/>
                </a:ext>
              </a:extLst>
            </p:cNvPr>
            <p:cNvSpPr/>
            <p:nvPr/>
          </p:nvSpPr>
          <p:spPr>
            <a:xfrm>
              <a:off x="772127" y="1458463"/>
              <a:ext cx="2135505" cy="762635"/>
            </a:xfrm>
            <a:custGeom>
              <a:avLst/>
              <a:gdLst/>
              <a:ahLst/>
              <a:cxnLst/>
              <a:rect l="l" t="t" r="r" b="b"/>
              <a:pathLst>
                <a:path w="2135505" h="762635">
                  <a:moveTo>
                    <a:pt x="2135267" y="762595"/>
                  </a:moveTo>
                  <a:lnTo>
                    <a:pt x="0" y="762595"/>
                  </a:lnTo>
                  <a:lnTo>
                    <a:pt x="0" y="142986"/>
                  </a:lnTo>
                  <a:lnTo>
                    <a:pt x="6122" y="101541"/>
                  </a:lnTo>
                  <a:lnTo>
                    <a:pt x="24075" y="63532"/>
                  </a:lnTo>
                  <a:lnTo>
                    <a:pt x="52320" y="32400"/>
                  </a:lnTo>
                  <a:lnTo>
                    <a:pt x="88267" y="10884"/>
                  </a:lnTo>
                  <a:lnTo>
                    <a:pt x="128900" y="680"/>
                  </a:lnTo>
                  <a:lnTo>
                    <a:pt x="142986" y="0"/>
                  </a:lnTo>
                  <a:lnTo>
                    <a:pt x="2135267" y="0"/>
                  </a:lnTo>
                  <a:lnTo>
                    <a:pt x="2135267" y="762595"/>
                  </a:lnTo>
                  <a:close/>
                </a:path>
              </a:pathLst>
            </a:custGeom>
            <a:solidFill>
              <a:srgbClr val="000000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1BAAC0CB-1E5E-43D3-96C4-166875D4793E}"/>
                </a:ext>
              </a:extLst>
            </p:cNvPr>
            <p:cNvSpPr/>
            <p:nvPr/>
          </p:nvSpPr>
          <p:spPr>
            <a:xfrm>
              <a:off x="772127" y="2221058"/>
              <a:ext cx="2135505" cy="1382395"/>
            </a:xfrm>
            <a:custGeom>
              <a:avLst/>
              <a:gdLst/>
              <a:ahLst/>
              <a:cxnLst/>
              <a:rect l="l" t="t" r="r" b="b"/>
              <a:pathLst>
                <a:path w="2135505" h="1382395">
                  <a:moveTo>
                    <a:pt x="2135266" y="1382204"/>
                  </a:moveTo>
                  <a:lnTo>
                    <a:pt x="0" y="1382204"/>
                  </a:lnTo>
                  <a:lnTo>
                    <a:pt x="0" y="0"/>
                  </a:lnTo>
                  <a:lnTo>
                    <a:pt x="2135266" y="0"/>
                  </a:lnTo>
                  <a:lnTo>
                    <a:pt x="2135266" y="138220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A9972099-C910-4426-8A6F-D47C4BFC07EB}"/>
                </a:ext>
              </a:extLst>
            </p:cNvPr>
            <p:cNvSpPr/>
            <p:nvPr/>
          </p:nvSpPr>
          <p:spPr>
            <a:xfrm>
              <a:off x="1601450" y="251656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0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4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0D86BEC5-FEAA-48BE-A48A-D27E8FAAA805}"/>
                </a:ext>
              </a:extLst>
            </p:cNvPr>
            <p:cNvSpPr/>
            <p:nvPr/>
          </p:nvSpPr>
          <p:spPr>
            <a:xfrm>
              <a:off x="772127" y="3612795"/>
              <a:ext cx="2135505" cy="1382395"/>
            </a:xfrm>
            <a:custGeom>
              <a:avLst/>
              <a:gdLst/>
              <a:ahLst/>
              <a:cxnLst/>
              <a:rect l="l" t="t" r="r" b="b"/>
              <a:pathLst>
                <a:path w="2135505" h="1382395">
                  <a:moveTo>
                    <a:pt x="2135266" y="1382204"/>
                  </a:moveTo>
                  <a:lnTo>
                    <a:pt x="0" y="1382204"/>
                  </a:lnTo>
                  <a:lnTo>
                    <a:pt x="0" y="0"/>
                  </a:lnTo>
                  <a:lnTo>
                    <a:pt x="2135266" y="0"/>
                  </a:lnTo>
                  <a:lnTo>
                    <a:pt x="2135266" y="138220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E15C498E-A2AA-468F-806D-6721FD140BD6}"/>
                </a:ext>
              </a:extLst>
            </p:cNvPr>
            <p:cNvSpPr/>
            <p:nvPr/>
          </p:nvSpPr>
          <p:spPr>
            <a:xfrm>
              <a:off x="1601450" y="3908301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0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4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A48A4256-E88E-4657-9646-15240BD01F43}"/>
                </a:ext>
              </a:extLst>
            </p:cNvPr>
            <p:cNvSpPr/>
            <p:nvPr/>
          </p:nvSpPr>
          <p:spPr>
            <a:xfrm>
              <a:off x="772127" y="5004531"/>
              <a:ext cx="2135505" cy="1391920"/>
            </a:xfrm>
            <a:custGeom>
              <a:avLst/>
              <a:gdLst/>
              <a:ahLst/>
              <a:cxnLst/>
              <a:rect l="l" t="t" r="r" b="b"/>
              <a:pathLst>
                <a:path w="2135505" h="1391920">
                  <a:moveTo>
                    <a:pt x="2135267" y="1391736"/>
                  </a:moveTo>
                  <a:lnTo>
                    <a:pt x="142986" y="1391736"/>
                  </a:lnTo>
                  <a:lnTo>
                    <a:pt x="128901" y="1391056"/>
                  </a:lnTo>
                  <a:lnTo>
                    <a:pt x="88267" y="1380852"/>
                  </a:lnTo>
                  <a:lnTo>
                    <a:pt x="52320" y="1359335"/>
                  </a:lnTo>
                  <a:lnTo>
                    <a:pt x="24075" y="1328203"/>
                  </a:lnTo>
                  <a:lnTo>
                    <a:pt x="6122" y="1290194"/>
                  </a:lnTo>
                  <a:lnTo>
                    <a:pt x="0" y="1248750"/>
                  </a:lnTo>
                  <a:lnTo>
                    <a:pt x="0" y="0"/>
                  </a:lnTo>
                  <a:lnTo>
                    <a:pt x="2135267" y="0"/>
                  </a:lnTo>
                  <a:lnTo>
                    <a:pt x="2135267" y="1391736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B806C3EB-9142-46FA-9C0B-A4EB65BED7E3}"/>
                </a:ext>
              </a:extLst>
            </p:cNvPr>
            <p:cNvSpPr/>
            <p:nvPr/>
          </p:nvSpPr>
          <p:spPr>
            <a:xfrm>
              <a:off x="1601450" y="530003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0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4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aphicFrame>
        <p:nvGraphicFramePr>
          <p:cNvPr id="22" name="object 20">
            <a:extLst>
              <a:ext uri="{FF2B5EF4-FFF2-40B4-BE49-F238E27FC236}">
                <a16:creationId xmlns:a16="http://schemas.microsoft.com/office/drawing/2014/main" id="{F55F3D3E-3D59-4DC7-97CB-53A34DC26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615300"/>
              </p:ext>
            </p:extLst>
          </p:nvPr>
        </p:nvGraphicFramePr>
        <p:xfrm>
          <a:off x="576023" y="1197068"/>
          <a:ext cx="7991953" cy="37023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7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1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40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49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9685" algn="ctr">
                        <a:lnSpc>
                          <a:spcPct val="100000"/>
                        </a:lnSpc>
                      </a:pPr>
                      <a:r>
                        <a:rPr sz="1100" b="1" spc="100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核心维度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</a:txBody>
                  <a:tcPr marL="0" marR="0" marT="28575" marB="0">
                    <a:lnR w="9525">
                      <a:solidFill>
                        <a:srgbClr val="3B81F5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33045" algn="ctr">
                        <a:lnSpc>
                          <a:spcPct val="100000"/>
                        </a:lnSpc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Jira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467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适合复杂分层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marL="493395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70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Epic</a:t>
                      </a:r>
                      <a:r>
                        <a:rPr sz="700" spc="-5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70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/ Story / </a:t>
                      </a:r>
                      <a:r>
                        <a:rPr sz="700" spc="-2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Task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28575" marB="0">
                    <a:lnL w="9525" cap="flat" cmpd="sng" algn="ctr">
                      <a:solidFill>
                        <a:srgbClr val="3B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F2F4F5"/>
                      </a:solidFill>
                      <a:prstDash val="solid"/>
                    </a:lnR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18844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Trello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侧重看板可视化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70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List</a:t>
                      </a:r>
                      <a:r>
                        <a:rPr sz="700" spc="-5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70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/ </a:t>
                      </a:r>
                      <a:r>
                        <a:rPr sz="700" spc="-2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Card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28575" marB="0">
                    <a:lnL w="9525">
                      <a:solidFill>
                        <a:srgbClr val="F2F4F5"/>
                      </a:solidFill>
                      <a:prstDash val="solid"/>
                    </a:lnL>
                    <a:lnR w="9525">
                      <a:solidFill>
                        <a:srgbClr val="F2F4F5"/>
                      </a:solidFill>
                      <a:prstDash val="solid"/>
                    </a:lnR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97890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Tower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支持多级子任务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700" spc="-15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层级清晰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28575" marB="0">
                    <a:lnL w="9525">
                      <a:solidFill>
                        <a:srgbClr val="F2F4F5"/>
                      </a:solidFill>
                      <a:prstDash val="solid"/>
                    </a:lnL>
                    <a:lnR w="9525">
                      <a:solidFill>
                        <a:srgbClr val="F2F4F5"/>
                      </a:solidFill>
                      <a:prstDash val="solid"/>
                    </a:lnR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45185">
                        <a:lnSpc>
                          <a:spcPct val="100000"/>
                        </a:lnSpc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飞书项目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25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任务与文档打通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marL="8255"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700" spc="-1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节点化管理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28575" marB="0">
                    <a:lnL w="9525">
                      <a:solidFill>
                        <a:srgbClr val="F2F4F5"/>
                      </a:solidFill>
                      <a:prstDash val="solid"/>
                    </a:lnL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900" b="1" spc="-15" dirty="0">
                          <a:solidFill>
                            <a:srgbClr val="1F2937"/>
                          </a:solidFill>
                          <a:latin typeface="微软雅黑"/>
                          <a:cs typeface="微软雅黑"/>
                        </a:rPr>
                        <a:t>任务分解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0" marB="0">
                    <a:lnR w="9525">
                      <a:solidFill>
                        <a:srgbClr val="F2F4F5"/>
                      </a:solidFill>
                      <a:prstDash val="solid"/>
                    </a:lnR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0" marB="0">
                    <a:lnL w="9525">
                      <a:solidFill>
                        <a:srgbClr val="F2F4F5"/>
                      </a:solidFill>
                      <a:prstDash val="solid"/>
                    </a:lnL>
                    <a:lnR w="9525">
                      <a:solidFill>
                        <a:srgbClr val="F2F4F5"/>
                      </a:solidFill>
                      <a:prstDash val="solid"/>
                    </a:lnR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0" marB="0">
                    <a:lnL w="9525">
                      <a:solidFill>
                        <a:srgbClr val="F2F4F5"/>
                      </a:solidFill>
                      <a:prstDash val="solid"/>
                    </a:lnL>
                    <a:lnR w="9525">
                      <a:solidFill>
                        <a:srgbClr val="F2F4F5"/>
                      </a:solidFill>
                      <a:prstDash val="solid"/>
                    </a:lnR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0" marB="0">
                    <a:lnL w="9525">
                      <a:solidFill>
                        <a:srgbClr val="F2F4F5"/>
                      </a:solidFill>
                      <a:prstDash val="solid"/>
                    </a:lnL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34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15" dirty="0">
                          <a:solidFill>
                            <a:srgbClr val="1F2937"/>
                          </a:solidFill>
                          <a:latin typeface="微软雅黑"/>
                          <a:cs typeface="微软雅黑"/>
                        </a:rPr>
                        <a:t>进度管理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T w="9525">
                      <a:solidFill>
                        <a:srgbClr val="F2F4F5"/>
                      </a:solidFill>
                      <a:prstDash val="solid"/>
                    </a:lnT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专业燃尽图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700" spc="-15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冲刺追踪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R w="9525">
                      <a:solidFill>
                        <a:srgbClr val="F2F4F5"/>
                      </a:solidFill>
                      <a:prstDash val="solid"/>
                    </a:lnR>
                    <a:lnT w="9525">
                      <a:solidFill>
                        <a:srgbClr val="F2F4F5"/>
                      </a:solidFill>
                      <a:prstDash val="solid"/>
                    </a:lnT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卡片移动展示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700" spc="-15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状态流转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9525">
                      <a:solidFill>
                        <a:srgbClr val="F2F4F5"/>
                      </a:solidFill>
                      <a:prstDash val="solid"/>
                    </a:lnL>
                    <a:lnR w="9525">
                      <a:solidFill>
                        <a:srgbClr val="F2F4F5"/>
                      </a:solidFill>
                      <a:prstDash val="solid"/>
                    </a:lnR>
                    <a:lnT w="9525">
                      <a:solidFill>
                        <a:srgbClr val="F2F4F5"/>
                      </a:solidFill>
                      <a:prstDash val="solid"/>
                    </a:lnT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自动生成甘特图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700" spc="-15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直观排期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9525">
                      <a:solidFill>
                        <a:srgbClr val="F2F4F5"/>
                      </a:solidFill>
                      <a:prstDash val="solid"/>
                    </a:lnL>
                    <a:lnR w="9525">
                      <a:solidFill>
                        <a:srgbClr val="F2F4F5"/>
                      </a:solidFill>
                      <a:prstDash val="solid"/>
                    </a:lnR>
                    <a:lnT w="9525">
                      <a:solidFill>
                        <a:srgbClr val="F2F4F5"/>
                      </a:solidFill>
                      <a:prstDash val="solid"/>
                    </a:lnT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255"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多维视图切换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700" spc="-25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甘特图/日历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9525">
                      <a:solidFill>
                        <a:srgbClr val="F2F4F5"/>
                      </a:solidFill>
                      <a:prstDash val="solid"/>
                    </a:lnL>
                    <a:lnT w="9525">
                      <a:solidFill>
                        <a:srgbClr val="F2F4F5"/>
                      </a:solidFill>
                      <a:prstDash val="solid"/>
                    </a:lnT>
                    <a:lnB w="9525">
                      <a:solidFill>
                        <a:srgbClr val="F2F4F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2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15" dirty="0">
                          <a:solidFill>
                            <a:srgbClr val="1F2937"/>
                          </a:solidFill>
                          <a:latin typeface="微软雅黑"/>
                          <a:cs typeface="微软雅黑"/>
                        </a:rPr>
                        <a:t>协作效率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R w="9525">
                      <a:solidFill>
                        <a:srgbClr val="F2F4F5"/>
                      </a:solidFill>
                      <a:prstDash val="solid"/>
                    </a:lnR>
                    <a:lnT w="9525">
                      <a:solidFill>
                        <a:srgbClr val="F2F4F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需插件集成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700" spc="-1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配置门槛高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9525">
                      <a:solidFill>
                        <a:srgbClr val="F2F4F5"/>
                      </a:solidFill>
                      <a:prstDash val="solid"/>
                    </a:lnL>
                    <a:lnR w="9525">
                      <a:solidFill>
                        <a:srgbClr val="F2F4F5"/>
                      </a:solidFill>
                      <a:prstDash val="solid"/>
                    </a:lnR>
                    <a:lnT w="9525">
                      <a:solidFill>
                        <a:srgbClr val="F2F4F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依赖 </a:t>
                      </a:r>
                      <a:r>
                        <a:rPr sz="900" spc="-35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Power-</a:t>
                      </a:r>
                      <a:r>
                        <a:rPr sz="900" spc="-25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Ups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700" spc="-1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原生功能简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9525">
                      <a:solidFill>
                        <a:srgbClr val="F2F4F5"/>
                      </a:solidFill>
                      <a:prstDash val="solid"/>
                    </a:lnL>
                    <a:lnR w="9525">
                      <a:solidFill>
                        <a:srgbClr val="F2F4F5"/>
                      </a:solidFill>
                      <a:prstDash val="solid"/>
                    </a:lnR>
                    <a:lnT w="9525">
                      <a:solidFill>
                        <a:srgbClr val="F2F4F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适配国内生态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700" spc="-1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简单易上手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9525">
                      <a:solidFill>
                        <a:srgbClr val="F2F4F5"/>
                      </a:solidFill>
                      <a:prstDash val="solid"/>
                    </a:lnL>
                    <a:lnR w="9525">
                      <a:solidFill>
                        <a:srgbClr val="F2F4F5"/>
                      </a:solidFill>
                      <a:prstDash val="solid"/>
                    </a:lnR>
                    <a:lnT w="9525">
                      <a:solidFill>
                        <a:srgbClr val="F2F4F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255"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solidFill>
                            <a:srgbClr val="374050"/>
                          </a:solidFill>
                          <a:latin typeface="微软雅黑"/>
                          <a:cs typeface="微软雅黑"/>
                        </a:rPr>
                        <a:t>信息协同闭环</a:t>
                      </a:r>
                      <a:endParaRPr sz="1000">
                        <a:latin typeface="微软雅黑"/>
                        <a:cs typeface="微软雅黑"/>
                      </a:endParaRPr>
                    </a:p>
                    <a:p>
                      <a:pPr marL="8255"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700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All-in-</a:t>
                      </a:r>
                      <a:r>
                        <a:rPr sz="700" spc="-25" dirty="0">
                          <a:solidFill>
                            <a:srgbClr val="6A7280"/>
                          </a:solidFill>
                          <a:latin typeface="微软雅黑"/>
                          <a:cs typeface="微软雅黑"/>
                        </a:rPr>
                        <a:t>One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9525">
                      <a:solidFill>
                        <a:srgbClr val="F2F4F5"/>
                      </a:solidFill>
                      <a:prstDash val="solid"/>
                    </a:lnL>
                    <a:lnT w="9525">
                      <a:solidFill>
                        <a:srgbClr val="F2F4F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3" name="object 22">
            <a:extLst>
              <a:ext uri="{FF2B5EF4-FFF2-40B4-BE49-F238E27FC236}">
                <a16:creationId xmlns:a16="http://schemas.microsoft.com/office/drawing/2014/main" id="{4B7EF9BF-E91C-4A5D-B8D6-4BF2458CD3F7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8105" y="3105940"/>
            <a:ext cx="142986" cy="200181"/>
          </a:xfrm>
          <a:prstGeom prst="rect">
            <a:avLst/>
          </a:prstGeom>
        </p:spPr>
      </p:pic>
      <p:pic>
        <p:nvPicPr>
          <p:cNvPr id="24" name="object 23">
            <a:extLst>
              <a:ext uri="{FF2B5EF4-FFF2-40B4-BE49-F238E27FC236}">
                <a16:creationId xmlns:a16="http://schemas.microsoft.com/office/drawing/2014/main" id="{61769A34-6F70-4BB1-98CC-458EEC39A36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83807" y="4149742"/>
            <a:ext cx="178733" cy="200181"/>
          </a:xfrm>
          <a:prstGeom prst="rect">
            <a:avLst/>
          </a:prstGeom>
        </p:spPr>
      </p:pic>
      <p:pic>
        <p:nvPicPr>
          <p:cNvPr id="25" name="object 24">
            <a:extLst>
              <a:ext uri="{FF2B5EF4-FFF2-40B4-BE49-F238E27FC236}">
                <a16:creationId xmlns:a16="http://schemas.microsoft.com/office/drawing/2014/main" id="{58A7909F-B97F-4C89-912F-8EF5193FAE38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384803" y="5043409"/>
            <a:ext cx="100091" cy="100091"/>
          </a:xfrm>
          <a:prstGeom prst="rect">
            <a:avLst/>
          </a:prstGeom>
        </p:spPr>
      </p:pic>
      <p:sp>
        <p:nvSpPr>
          <p:cNvPr id="26" name="object 25">
            <a:extLst>
              <a:ext uri="{FF2B5EF4-FFF2-40B4-BE49-F238E27FC236}">
                <a16:creationId xmlns:a16="http://schemas.microsoft.com/office/drawing/2014/main" id="{5219BB20-9E6F-4C7F-BF4A-0C267D732E04}"/>
              </a:ext>
            </a:extLst>
          </p:cNvPr>
          <p:cNvSpPr txBox="1"/>
          <p:nvPr/>
        </p:nvSpPr>
        <p:spPr>
          <a:xfrm>
            <a:off x="2559611" y="5019585"/>
            <a:ext cx="421290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4" dirty="0">
                <a:solidFill>
                  <a:srgbClr val="6A7280"/>
                </a:solidFill>
                <a:latin typeface="微软雅黑"/>
                <a:cs typeface="微软雅黑"/>
              </a:rPr>
              <a:t>选择建议：大型研发选 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Jira，</a:t>
            </a:r>
            <a:r>
              <a:rPr sz="713" kern="0" spc="4" dirty="0">
                <a:solidFill>
                  <a:srgbClr val="6A7280"/>
                </a:solidFill>
                <a:latin typeface="微软雅黑"/>
                <a:cs typeface="微软雅黑"/>
              </a:rPr>
              <a:t>敏捷小团队选 </a:t>
            </a: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Trello，</a:t>
            </a:r>
            <a:r>
              <a:rPr sz="713" kern="0" spc="8" dirty="0">
                <a:solidFill>
                  <a:srgbClr val="6A7280"/>
                </a:solidFill>
                <a:latin typeface="微软雅黑"/>
                <a:cs typeface="微软雅黑"/>
              </a:rPr>
              <a:t>国内通用选 </a:t>
            </a:r>
            <a:r>
              <a:rPr sz="713" kern="0" spc="-26" dirty="0">
                <a:solidFill>
                  <a:srgbClr val="6A7280"/>
                </a:solidFill>
                <a:latin typeface="微软雅黑"/>
                <a:cs typeface="微软雅黑"/>
              </a:rPr>
              <a:t>Tower，</a:t>
            </a: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追求极致协作选飞书。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56144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Tower</a:t>
            </a:r>
            <a:r>
              <a:rPr lang="zh-CN" altLang="en-US" dirty="0"/>
              <a:t>实训全流程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项目管理工具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7305CB2E-EFCF-4725-8656-1BEE3C5E43C9}"/>
              </a:ext>
            </a:extLst>
          </p:cNvPr>
          <p:cNvSpPr/>
          <p:nvPr/>
        </p:nvSpPr>
        <p:spPr>
          <a:xfrm>
            <a:off x="800725" y="1429866"/>
            <a:ext cx="29051" cy="3231833"/>
          </a:xfrm>
          <a:custGeom>
            <a:avLst/>
            <a:gdLst/>
            <a:ahLst/>
            <a:cxnLst/>
            <a:rect l="l" t="t" r="r" b="b"/>
            <a:pathLst>
              <a:path w="38734" h="4309110">
                <a:moveTo>
                  <a:pt x="21593" y="4308663"/>
                </a:moveTo>
                <a:lnTo>
                  <a:pt x="16536" y="4308663"/>
                </a:lnTo>
                <a:lnTo>
                  <a:pt x="14104" y="4308179"/>
                </a:lnTo>
                <a:lnTo>
                  <a:pt x="0" y="4292126"/>
                </a:lnTo>
                <a:lnTo>
                  <a:pt x="0" y="4289598"/>
                </a:lnTo>
                <a:lnTo>
                  <a:pt x="0" y="16536"/>
                </a:lnTo>
                <a:lnTo>
                  <a:pt x="16536" y="0"/>
                </a:lnTo>
                <a:lnTo>
                  <a:pt x="21593" y="0"/>
                </a:lnTo>
                <a:lnTo>
                  <a:pt x="38129" y="16536"/>
                </a:lnTo>
                <a:lnTo>
                  <a:pt x="38129" y="4292126"/>
                </a:lnTo>
                <a:lnTo>
                  <a:pt x="24024" y="4308179"/>
                </a:lnTo>
                <a:lnTo>
                  <a:pt x="21593" y="4308663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B3AC6C70-50A6-4ED4-BAB3-E421EAC53561}"/>
              </a:ext>
            </a:extLst>
          </p:cNvPr>
          <p:cNvGrpSpPr/>
          <p:nvPr/>
        </p:nvGrpSpPr>
        <p:grpSpPr>
          <a:xfrm>
            <a:off x="4024838" y="1258047"/>
            <a:ext cx="4554855" cy="3575209"/>
            <a:chOff x="5366450" y="1677396"/>
            <a:chExt cx="6073140" cy="4766945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24178EA9-AD8A-4904-B34C-00366566BA0F}"/>
                </a:ext>
              </a:extLst>
            </p:cNvPr>
            <p:cNvSpPr/>
            <p:nvPr/>
          </p:nvSpPr>
          <p:spPr>
            <a:xfrm>
              <a:off x="5371530" y="1682476"/>
              <a:ext cx="6062980" cy="4756785"/>
            </a:xfrm>
            <a:custGeom>
              <a:avLst/>
              <a:gdLst/>
              <a:ahLst/>
              <a:cxnLst/>
              <a:rect l="l" t="t" r="r" b="b"/>
              <a:pathLst>
                <a:path w="6062980" h="4756785">
                  <a:moveTo>
                    <a:pt x="5914880" y="4756688"/>
                  </a:moveTo>
                  <a:lnTo>
                    <a:pt x="147752" y="4756688"/>
                  </a:lnTo>
                  <a:lnTo>
                    <a:pt x="140494" y="4756510"/>
                  </a:lnTo>
                  <a:lnTo>
                    <a:pt x="97984" y="4748054"/>
                  </a:lnTo>
                  <a:lnTo>
                    <a:pt x="59728" y="4727606"/>
                  </a:lnTo>
                  <a:lnTo>
                    <a:pt x="29081" y="4696959"/>
                  </a:lnTo>
                  <a:lnTo>
                    <a:pt x="8633" y="4658703"/>
                  </a:lnTo>
                  <a:lnTo>
                    <a:pt x="177" y="4616194"/>
                  </a:lnTo>
                  <a:lnTo>
                    <a:pt x="0" y="4608935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5914880" y="0"/>
                  </a:lnTo>
                  <a:lnTo>
                    <a:pt x="5957770" y="6360"/>
                  </a:lnTo>
                  <a:lnTo>
                    <a:pt x="5996966" y="24900"/>
                  </a:lnTo>
                  <a:lnTo>
                    <a:pt x="6029095" y="54018"/>
                  </a:lnTo>
                  <a:lnTo>
                    <a:pt x="6051385" y="91210"/>
                  </a:lnTo>
                  <a:lnTo>
                    <a:pt x="6061922" y="133270"/>
                  </a:lnTo>
                  <a:lnTo>
                    <a:pt x="6062633" y="147752"/>
                  </a:lnTo>
                  <a:lnTo>
                    <a:pt x="6062633" y="4608935"/>
                  </a:lnTo>
                  <a:lnTo>
                    <a:pt x="6056271" y="4651826"/>
                  </a:lnTo>
                  <a:lnTo>
                    <a:pt x="6037731" y="4691022"/>
                  </a:lnTo>
                  <a:lnTo>
                    <a:pt x="6008614" y="4723150"/>
                  </a:lnTo>
                  <a:lnTo>
                    <a:pt x="5971422" y="4745440"/>
                  </a:lnTo>
                  <a:lnTo>
                    <a:pt x="5929362" y="4755978"/>
                  </a:lnTo>
                  <a:lnTo>
                    <a:pt x="5914880" y="47566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04DCCC22-655F-43FA-930B-31F341F8104D}"/>
                </a:ext>
              </a:extLst>
            </p:cNvPr>
            <p:cNvSpPr/>
            <p:nvPr/>
          </p:nvSpPr>
          <p:spPr>
            <a:xfrm>
              <a:off x="5371530" y="1682476"/>
              <a:ext cx="6062980" cy="4756785"/>
            </a:xfrm>
            <a:custGeom>
              <a:avLst/>
              <a:gdLst/>
              <a:ahLst/>
              <a:cxnLst/>
              <a:rect l="l" t="t" r="r" b="b"/>
              <a:pathLst>
                <a:path w="6062980" h="4756785">
                  <a:moveTo>
                    <a:pt x="0" y="4608935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5914880" y="0"/>
                  </a:lnTo>
                  <a:lnTo>
                    <a:pt x="5957770" y="6360"/>
                  </a:lnTo>
                  <a:lnTo>
                    <a:pt x="5996966" y="24900"/>
                  </a:lnTo>
                  <a:lnTo>
                    <a:pt x="6029095" y="54018"/>
                  </a:lnTo>
                  <a:lnTo>
                    <a:pt x="6051385" y="91210"/>
                  </a:lnTo>
                  <a:lnTo>
                    <a:pt x="6061922" y="133270"/>
                  </a:lnTo>
                  <a:lnTo>
                    <a:pt x="6062633" y="147752"/>
                  </a:lnTo>
                  <a:lnTo>
                    <a:pt x="6062633" y="4608935"/>
                  </a:lnTo>
                  <a:lnTo>
                    <a:pt x="6056271" y="4651826"/>
                  </a:lnTo>
                  <a:lnTo>
                    <a:pt x="6037731" y="4691022"/>
                  </a:lnTo>
                  <a:lnTo>
                    <a:pt x="6008614" y="4723150"/>
                  </a:lnTo>
                  <a:lnTo>
                    <a:pt x="5971422" y="4745440"/>
                  </a:lnTo>
                  <a:lnTo>
                    <a:pt x="5929362" y="4755978"/>
                  </a:lnTo>
                  <a:lnTo>
                    <a:pt x="5914880" y="4756688"/>
                  </a:lnTo>
                  <a:lnTo>
                    <a:pt x="147752" y="4756688"/>
                  </a:lnTo>
                  <a:lnTo>
                    <a:pt x="104861" y="4750327"/>
                  </a:lnTo>
                  <a:lnTo>
                    <a:pt x="65665" y="4731786"/>
                  </a:lnTo>
                  <a:lnTo>
                    <a:pt x="33537" y="4702669"/>
                  </a:lnTo>
                  <a:lnTo>
                    <a:pt x="11247" y="4665477"/>
                  </a:lnTo>
                  <a:lnTo>
                    <a:pt x="709" y="4623417"/>
                  </a:lnTo>
                  <a:lnTo>
                    <a:pt x="0" y="4608935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7914FC42-37D5-422D-8867-3554239767E5}"/>
                </a:ext>
              </a:extLst>
            </p:cNvPr>
            <p:cNvSpPr/>
            <p:nvPr/>
          </p:nvSpPr>
          <p:spPr>
            <a:xfrm>
              <a:off x="5376296" y="1687242"/>
              <a:ext cx="6053455" cy="381635"/>
            </a:xfrm>
            <a:custGeom>
              <a:avLst/>
              <a:gdLst/>
              <a:ahLst/>
              <a:cxnLst/>
              <a:rect l="l" t="t" r="r" b="b"/>
              <a:pathLst>
                <a:path w="6053455" h="381635">
                  <a:moveTo>
                    <a:pt x="6053100" y="381297"/>
                  </a:moveTo>
                  <a:lnTo>
                    <a:pt x="0" y="381297"/>
                  </a:lnTo>
                  <a:lnTo>
                    <a:pt x="0" y="142986"/>
                  </a:lnTo>
                  <a:lnTo>
                    <a:pt x="680" y="128901"/>
                  </a:lnTo>
                  <a:lnTo>
                    <a:pt x="10883" y="88267"/>
                  </a:lnTo>
                  <a:lnTo>
                    <a:pt x="32400" y="52320"/>
                  </a:lnTo>
                  <a:lnTo>
                    <a:pt x="63531" y="24075"/>
                  </a:lnTo>
                  <a:lnTo>
                    <a:pt x="101541" y="6122"/>
                  </a:lnTo>
                  <a:lnTo>
                    <a:pt x="142986" y="0"/>
                  </a:lnTo>
                  <a:lnTo>
                    <a:pt x="5910114" y="0"/>
                  </a:lnTo>
                  <a:lnTo>
                    <a:pt x="5951558" y="6122"/>
                  </a:lnTo>
                  <a:lnTo>
                    <a:pt x="5989567" y="24075"/>
                  </a:lnTo>
                  <a:lnTo>
                    <a:pt x="6020699" y="52320"/>
                  </a:lnTo>
                  <a:lnTo>
                    <a:pt x="6042215" y="88267"/>
                  </a:lnTo>
                  <a:lnTo>
                    <a:pt x="6052420" y="128901"/>
                  </a:lnTo>
                  <a:lnTo>
                    <a:pt x="6053100" y="381297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7">
              <a:extLst>
                <a:ext uri="{FF2B5EF4-FFF2-40B4-BE49-F238E27FC236}">
                  <a16:creationId xmlns:a16="http://schemas.microsoft.com/office/drawing/2014/main" id="{35E5762C-1494-403D-BC1A-9E69DC5B8A0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28815" y="1820696"/>
              <a:ext cx="114389" cy="114389"/>
            </a:xfrm>
            <a:prstGeom prst="rect">
              <a:avLst/>
            </a:prstGeom>
          </p:spPr>
        </p:pic>
        <p:pic>
          <p:nvPicPr>
            <p:cNvPr id="16" name="object 8">
              <a:extLst>
                <a:ext uri="{FF2B5EF4-FFF2-40B4-BE49-F238E27FC236}">
                  <a16:creationId xmlns:a16="http://schemas.microsoft.com/office/drawing/2014/main" id="{5EA57E5B-DE83-4406-A050-98D001E2278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9464" y="1820696"/>
              <a:ext cx="114389" cy="114389"/>
            </a:xfrm>
            <a:prstGeom prst="rect">
              <a:avLst/>
            </a:prstGeom>
          </p:spPr>
        </p:pic>
        <p:pic>
          <p:nvPicPr>
            <p:cNvPr id="17" name="object 9">
              <a:extLst>
                <a:ext uri="{FF2B5EF4-FFF2-40B4-BE49-F238E27FC236}">
                  <a16:creationId xmlns:a16="http://schemas.microsoft.com/office/drawing/2014/main" id="{CAFF0E14-63CB-40F7-B553-DC2A488E966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0113" y="1820696"/>
              <a:ext cx="114389" cy="114389"/>
            </a:xfrm>
            <a:prstGeom prst="rect">
              <a:avLst/>
            </a:prstGeom>
          </p:spPr>
        </p:pic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A819ABF5-22BC-4BFC-BBE5-2BD12FB4E9C3}"/>
                </a:ext>
              </a:extLst>
            </p:cNvPr>
            <p:cNvSpPr/>
            <p:nvPr/>
          </p:nvSpPr>
          <p:spPr>
            <a:xfrm>
              <a:off x="6105528" y="1768267"/>
              <a:ext cx="5166995" cy="219710"/>
            </a:xfrm>
            <a:custGeom>
              <a:avLst/>
              <a:gdLst/>
              <a:ahLst/>
              <a:cxnLst/>
              <a:rect l="l" t="t" r="r" b="b"/>
              <a:pathLst>
                <a:path w="5166995" h="219710">
                  <a:moveTo>
                    <a:pt x="5117597" y="219246"/>
                  </a:moveTo>
                  <a:lnTo>
                    <a:pt x="48985" y="219246"/>
                  </a:lnTo>
                  <a:lnTo>
                    <a:pt x="45576" y="218910"/>
                  </a:lnTo>
                  <a:lnTo>
                    <a:pt x="10748" y="198807"/>
                  </a:lnTo>
                  <a:lnTo>
                    <a:pt x="0" y="170260"/>
                  </a:lnTo>
                  <a:lnTo>
                    <a:pt x="0" y="166817"/>
                  </a:lnTo>
                  <a:lnTo>
                    <a:pt x="0" y="48985"/>
                  </a:lnTo>
                  <a:lnTo>
                    <a:pt x="17790" y="12921"/>
                  </a:lnTo>
                  <a:lnTo>
                    <a:pt x="48985" y="0"/>
                  </a:lnTo>
                  <a:lnTo>
                    <a:pt x="5117597" y="0"/>
                  </a:lnTo>
                  <a:lnTo>
                    <a:pt x="5153661" y="17790"/>
                  </a:lnTo>
                  <a:lnTo>
                    <a:pt x="5166582" y="48985"/>
                  </a:lnTo>
                  <a:lnTo>
                    <a:pt x="5166582" y="170260"/>
                  </a:lnTo>
                  <a:lnTo>
                    <a:pt x="5148792" y="206324"/>
                  </a:lnTo>
                  <a:lnTo>
                    <a:pt x="5121006" y="218910"/>
                  </a:lnTo>
                  <a:lnTo>
                    <a:pt x="5117597" y="2192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FB52C037-23C3-49F8-851C-7C1723666DCF}"/>
                </a:ext>
              </a:extLst>
            </p:cNvPr>
            <p:cNvSpPr/>
            <p:nvPr/>
          </p:nvSpPr>
          <p:spPr>
            <a:xfrm>
              <a:off x="6105528" y="1768267"/>
              <a:ext cx="5166995" cy="219710"/>
            </a:xfrm>
            <a:custGeom>
              <a:avLst/>
              <a:gdLst/>
              <a:ahLst/>
              <a:cxnLst/>
              <a:rect l="l" t="t" r="r" b="b"/>
              <a:pathLst>
                <a:path w="5166995" h="219710">
                  <a:moveTo>
                    <a:pt x="0" y="166817"/>
                  </a:moveTo>
                  <a:lnTo>
                    <a:pt x="0" y="52428"/>
                  </a:lnTo>
                  <a:lnTo>
                    <a:pt x="0" y="48985"/>
                  </a:lnTo>
                  <a:lnTo>
                    <a:pt x="335" y="45576"/>
                  </a:lnTo>
                  <a:lnTo>
                    <a:pt x="1007" y="42200"/>
                  </a:lnTo>
                  <a:lnTo>
                    <a:pt x="1679" y="38823"/>
                  </a:lnTo>
                  <a:lnTo>
                    <a:pt x="2673" y="35545"/>
                  </a:lnTo>
                  <a:lnTo>
                    <a:pt x="3990" y="32364"/>
                  </a:lnTo>
                  <a:lnTo>
                    <a:pt x="5308" y="29184"/>
                  </a:lnTo>
                  <a:lnTo>
                    <a:pt x="6923" y="26163"/>
                  </a:lnTo>
                  <a:lnTo>
                    <a:pt x="8835" y="23300"/>
                  </a:lnTo>
                  <a:lnTo>
                    <a:pt x="10748" y="20438"/>
                  </a:lnTo>
                  <a:lnTo>
                    <a:pt x="12921" y="17790"/>
                  </a:lnTo>
                  <a:lnTo>
                    <a:pt x="15355" y="15355"/>
                  </a:lnTo>
                  <a:lnTo>
                    <a:pt x="17790" y="12921"/>
                  </a:lnTo>
                  <a:lnTo>
                    <a:pt x="32364" y="3990"/>
                  </a:lnTo>
                  <a:lnTo>
                    <a:pt x="35545" y="2673"/>
                  </a:lnTo>
                  <a:lnTo>
                    <a:pt x="38823" y="1678"/>
                  </a:lnTo>
                  <a:lnTo>
                    <a:pt x="42200" y="1007"/>
                  </a:lnTo>
                  <a:lnTo>
                    <a:pt x="45576" y="335"/>
                  </a:lnTo>
                  <a:lnTo>
                    <a:pt x="48985" y="0"/>
                  </a:lnTo>
                  <a:lnTo>
                    <a:pt x="52428" y="0"/>
                  </a:lnTo>
                  <a:lnTo>
                    <a:pt x="5114155" y="0"/>
                  </a:lnTo>
                  <a:lnTo>
                    <a:pt x="5117597" y="0"/>
                  </a:lnTo>
                  <a:lnTo>
                    <a:pt x="5121006" y="335"/>
                  </a:lnTo>
                  <a:lnTo>
                    <a:pt x="5155835" y="20438"/>
                  </a:lnTo>
                  <a:lnTo>
                    <a:pt x="5157747" y="23300"/>
                  </a:lnTo>
                  <a:lnTo>
                    <a:pt x="5159659" y="26163"/>
                  </a:lnTo>
                  <a:lnTo>
                    <a:pt x="5166583" y="52428"/>
                  </a:lnTo>
                  <a:lnTo>
                    <a:pt x="5166583" y="166817"/>
                  </a:lnTo>
                  <a:lnTo>
                    <a:pt x="5157746" y="195945"/>
                  </a:lnTo>
                  <a:lnTo>
                    <a:pt x="5155834" y="198807"/>
                  </a:lnTo>
                  <a:lnTo>
                    <a:pt x="5121006" y="218910"/>
                  </a:lnTo>
                  <a:lnTo>
                    <a:pt x="5114155" y="219246"/>
                  </a:lnTo>
                  <a:lnTo>
                    <a:pt x="52428" y="219246"/>
                  </a:lnTo>
                  <a:lnTo>
                    <a:pt x="32364" y="215255"/>
                  </a:lnTo>
                  <a:lnTo>
                    <a:pt x="29184" y="213937"/>
                  </a:lnTo>
                  <a:lnTo>
                    <a:pt x="3990" y="186881"/>
                  </a:lnTo>
                  <a:lnTo>
                    <a:pt x="2673" y="183700"/>
                  </a:lnTo>
                  <a:lnTo>
                    <a:pt x="1679" y="180422"/>
                  </a:lnTo>
                  <a:lnTo>
                    <a:pt x="1007" y="177045"/>
                  </a:lnTo>
                  <a:lnTo>
                    <a:pt x="335" y="173669"/>
                  </a:lnTo>
                  <a:lnTo>
                    <a:pt x="0" y="170260"/>
                  </a:lnTo>
                  <a:lnTo>
                    <a:pt x="0" y="166817"/>
                  </a:lnTo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2">
              <a:extLst>
                <a:ext uri="{FF2B5EF4-FFF2-40B4-BE49-F238E27FC236}">
                  <a16:creationId xmlns:a16="http://schemas.microsoft.com/office/drawing/2014/main" id="{91D87C9B-851E-4459-8690-9C00E257FB0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86554" y="1830228"/>
              <a:ext cx="85791" cy="95324"/>
            </a:xfrm>
            <a:prstGeom prst="rect">
              <a:avLst/>
            </a:prstGeom>
          </p:spPr>
        </p:pic>
      </p:grpSp>
      <p:sp>
        <p:nvSpPr>
          <p:cNvPr id="21" name="object 13">
            <a:extLst>
              <a:ext uri="{FF2B5EF4-FFF2-40B4-BE49-F238E27FC236}">
                <a16:creationId xmlns:a16="http://schemas.microsoft.com/office/drawing/2014/main" id="{0178B21D-3616-4D9B-81B0-2602733F7EEB}"/>
              </a:ext>
            </a:extLst>
          </p:cNvPr>
          <p:cNvSpPr txBox="1"/>
          <p:nvPr/>
        </p:nvSpPr>
        <p:spPr>
          <a:xfrm>
            <a:off x="4723890" y="1341699"/>
            <a:ext cx="989648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tower.im/projects/gantt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4">
            <a:extLst>
              <a:ext uri="{FF2B5EF4-FFF2-40B4-BE49-F238E27FC236}">
                <a16:creationId xmlns:a16="http://schemas.microsoft.com/office/drawing/2014/main" id="{132B569D-48E5-441A-9871-5738E94AD4C5}"/>
              </a:ext>
            </a:extLst>
          </p:cNvPr>
          <p:cNvGrpSpPr/>
          <p:nvPr/>
        </p:nvGrpSpPr>
        <p:grpSpPr>
          <a:xfrm>
            <a:off x="4032223" y="1544256"/>
            <a:ext cx="4540091" cy="3281839"/>
            <a:chOff x="5376296" y="2059007"/>
            <a:chExt cx="6053455" cy="4375785"/>
          </a:xfrm>
        </p:grpSpPr>
        <p:pic>
          <p:nvPicPr>
            <p:cNvPr id="23" name="object 15">
              <a:extLst>
                <a:ext uri="{FF2B5EF4-FFF2-40B4-BE49-F238E27FC236}">
                  <a16:creationId xmlns:a16="http://schemas.microsoft.com/office/drawing/2014/main" id="{55A7FD96-E437-4540-8C49-0498EF12916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6296" y="2059007"/>
              <a:ext cx="6053101" cy="4375391"/>
            </a:xfrm>
            <a:prstGeom prst="rect">
              <a:avLst/>
            </a:prstGeom>
          </p:spPr>
        </p:pic>
        <p:sp>
          <p:nvSpPr>
            <p:cNvPr id="24" name="object 16">
              <a:extLst>
                <a:ext uri="{FF2B5EF4-FFF2-40B4-BE49-F238E27FC236}">
                  <a16:creationId xmlns:a16="http://schemas.microsoft.com/office/drawing/2014/main" id="{08C3EF19-20EE-4B33-A8DD-CC37D3E8A99C}"/>
                </a:ext>
              </a:extLst>
            </p:cNvPr>
            <p:cNvSpPr/>
            <p:nvPr/>
          </p:nvSpPr>
          <p:spPr>
            <a:xfrm>
              <a:off x="5609841" y="5657504"/>
              <a:ext cx="1802130" cy="543560"/>
            </a:xfrm>
            <a:custGeom>
              <a:avLst/>
              <a:gdLst/>
              <a:ahLst/>
              <a:cxnLst/>
              <a:rect l="l" t="t" r="r" b="b"/>
              <a:pathLst>
                <a:path w="1802129" h="543560">
                  <a:moveTo>
                    <a:pt x="1734832" y="543349"/>
                  </a:moveTo>
                  <a:lnTo>
                    <a:pt x="66798" y="543349"/>
                  </a:lnTo>
                  <a:lnTo>
                    <a:pt x="62149" y="542891"/>
                  </a:lnTo>
                  <a:lnTo>
                    <a:pt x="24259" y="525728"/>
                  </a:lnTo>
                  <a:lnTo>
                    <a:pt x="2289" y="490407"/>
                  </a:lnTo>
                  <a:lnTo>
                    <a:pt x="0" y="476550"/>
                  </a:lnTo>
                  <a:lnTo>
                    <a:pt x="0" y="471855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1734832" y="0"/>
                  </a:lnTo>
                  <a:lnTo>
                    <a:pt x="1773760" y="14656"/>
                  </a:lnTo>
                  <a:lnTo>
                    <a:pt x="1797985" y="48470"/>
                  </a:lnTo>
                  <a:lnTo>
                    <a:pt x="1801631" y="66798"/>
                  </a:lnTo>
                  <a:lnTo>
                    <a:pt x="1801631" y="476550"/>
                  </a:lnTo>
                  <a:lnTo>
                    <a:pt x="1786974" y="515478"/>
                  </a:lnTo>
                  <a:lnTo>
                    <a:pt x="1753160" y="539703"/>
                  </a:lnTo>
                  <a:lnTo>
                    <a:pt x="1739481" y="542891"/>
                  </a:lnTo>
                  <a:lnTo>
                    <a:pt x="1734832" y="543349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9E237641-A657-4E5C-8473-31D2B7CAAB51}"/>
                </a:ext>
              </a:extLst>
            </p:cNvPr>
            <p:cNvSpPr/>
            <p:nvPr/>
          </p:nvSpPr>
          <p:spPr>
            <a:xfrm>
              <a:off x="5609841" y="5657504"/>
              <a:ext cx="1802130" cy="543560"/>
            </a:xfrm>
            <a:custGeom>
              <a:avLst/>
              <a:gdLst/>
              <a:ahLst/>
              <a:cxnLst/>
              <a:rect l="l" t="t" r="r" b="b"/>
              <a:pathLst>
                <a:path w="1802129" h="543560">
                  <a:moveTo>
                    <a:pt x="0" y="471855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1730138" y="0"/>
                  </a:lnTo>
                  <a:lnTo>
                    <a:pt x="1734832" y="0"/>
                  </a:lnTo>
                  <a:lnTo>
                    <a:pt x="1739481" y="457"/>
                  </a:lnTo>
                  <a:lnTo>
                    <a:pt x="1744085" y="1373"/>
                  </a:lnTo>
                  <a:lnTo>
                    <a:pt x="1748689" y="2289"/>
                  </a:lnTo>
                  <a:lnTo>
                    <a:pt x="1753160" y="3645"/>
                  </a:lnTo>
                  <a:lnTo>
                    <a:pt x="1757497" y="5442"/>
                  </a:lnTo>
                  <a:lnTo>
                    <a:pt x="1761834" y="7238"/>
                  </a:lnTo>
                  <a:lnTo>
                    <a:pt x="1789582" y="31773"/>
                  </a:lnTo>
                  <a:lnTo>
                    <a:pt x="1792190" y="35676"/>
                  </a:lnTo>
                  <a:lnTo>
                    <a:pt x="1801631" y="71493"/>
                  </a:lnTo>
                  <a:lnTo>
                    <a:pt x="1801631" y="471855"/>
                  </a:lnTo>
                  <a:lnTo>
                    <a:pt x="1796189" y="499215"/>
                  </a:lnTo>
                  <a:lnTo>
                    <a:pt x="1794392" y="503552"/>
                  </a:lnTo>
                  <a:lnTo>
                    <a:pt x="1792190" y="507672"/>
                  </a:lnTo>
                  <a:lnTo>
                    <a:pt x="1789582" y="511575"/>
                  </a:lnTo>
                  <a:lnTo>
                    <a:pt x="1786974" y="515478"/>
                  </a:lnTo>
                  <a:lnTo>
                    <a:pt x="1753160" y="539703"/>
                  </a:lnTo>
                  <a:lnTo>
                    <a:pt x="1730138" y="543349"/>
                  </a:lnTo>
                  <a:lnTo>
                    <a:pt x="71493" y="543349"/>
                  </a:lnTo>
                  <a:lnTo>
                    <a:pt x="31773" y="531300"/>
                  </a:lnTo>
                  <a:lnTo>
                    <a:pt x="12048" y="511575"/>
                  </a:lnTo>
                  <a:lnTo>
                    <a:pt x="9440" y="507672"/>
                  </a:lnTo>
                  <a:lnTo>
                    <a:pt x="1373" y="485803"/>
                  </a:lnTo>
                  <a:lnTo>
                    <a:pt x="457" y="481199"/>
                  </a:lnTo>
                  <a:lnTo>
                    <a:pt x="0" y="476550"/>
                  </a:lnTo>
                  <a:lnTo>
                    <a:pt x="0" y="47185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18">
              <a:extLst>
                <a:ext uri="{FF2B5EF4-FFF2-40B4-BE49-F238E27FC236}">
                  <a16:creationId xmlns:a16="http://schemas.microsoft.com/office/drawing/2014/main" id="{C8B43420-7AF2-4741-8731-894731B47598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67127" y="5795724"/>
              <a:ext cx="76259" cy="76259"/>
            </a:xfrm>
            <a:prstGeom prst="rect">
              <a:avLst/>
            </a:prstGeom>
          </p:spPr>
        </p:pic>
      </p:grpSp>
      <p:sp>
        <p:nvSpPr>
          <p:cNvPr id="27" name="object 19">
            <a:extLst>
              <a:ext uri="{FF2B5EF4-FFF2-40B4-BE49-F238E27FC236}">
                <a16:creationId xmlns:a16="http://schemas.microsoft.com/office/drawing/2014/main" id="{FEE2CE0E-E447-4112-AFFE-A9A7A1F98EEA}"/>
              </a:ext>
            </a:extLst>
          </p:cNvPr>
          <p:cNvSpPr txBox="1"/>
          <p:nvPr/>
        </p:nvSpPr>
        <p:spPr>
          <a:xfrm>
            <a:off x="4318166" y="4249809"/>
            <a:ext cx="1134428" cy="31489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3825" defTabSz="685800">
              <a:spcBef>
                <a:spcPts val="480"/>
              </a:spcBef>
            </a:pPr>
            <a:r>
              <a:rPr sz="713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甘特图视图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53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直观展示任务依赖与进度排期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0">
            <a:extLst>
              <a:ext uri="{FF2B5EF4-FFF2-40B4-BE49-F238E27FC236}">
                <a16:creationId xmlns:a16="http://schemas.microsoft.com/office/drawing/2014/main" id="{06A26872-546E-45D2-A9A7-5DC2B6D2785C}"/>
              </a:ext>
            </a:extLst>
          </p:cNvPr>
          <p:cNvGrpSpPr/>
          <p:nvPr/>
        </p:nvGrpSpPr>
        <p:grpSpPr>
          <a:xfrm>
            <a:off x="1201087" y="1258282"/>
            <a:ext cx="2538413" cy="600551"/>
            <a:chOff x="1601450" y="1677709"/>
            <a:chExt cx="3384550" cy="800735"/>
          </a:xfrm>
        </p:grpSpPr>
        <p:sp>
          <p:nvSpPr>
            <p:cNvPr id="29" name="object 21">
              <a:extLst>
                <a:ext uri="{FF2B5EF4-FFF2-40B4-BE49-F238E27FC236}">
                  <a16:creationId xmlns:a16="http://schemas.microsoft.com/office/drawing/2014/main" id="{014A74F9-5ED4-484F-BDBB-A5390D91C2ED}"/>
                </a:ext>
              </a:extLst>
            </p:cNvPr>
            <p:cNvSpPr/>
            <p:nvPr/>
          </p:nvSpPr>
          <p:spPr>
            <a:xfrm>
              <a:off x="1620515" y="1677709"/>
              <a:ext cx="3365500" cy="800735"/>
            </a:xfrm>
            <a:custGeom>
              <a:avLst/>
              <a:gdLst/>
              <a:ahLst/>
              <a:cxnLst/>
              <a:rect l="l" t="t" r="r" b="b"/>
              <a:pathLst>
                <a:path w="3365500" h="800735">
                  <a:moveTo>
                    <a:pt x="3258073" y="800725"/>
                  </a:moveTo>
                  <a:lnTo>
                    <a:pt x="89065" y="800725"/>
                  </a:lnTo>
                  <a:lnTo>
                    <a:pt x="82866" y="799992"/>
                  </a:lnTo>
                  <a:lnTo>
                    <a:pt x="47569" y="785619"/>
                  </a:lnTo>
                  <a:lnTo>
                    <a:pt x="19542" y="756132"/>
                  </a:lnTo>
                  <a:lnTo>
                    <a:pt x="3052" y="716018"/>
                  </a:lnTo>
                  <a:lnTo>
                    <a:pt x="0" y="693846"/>
                  </a:lnTo>
                  <a:lnTo>
                    <a:pt x="0" y="68633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58073" y="0"/>
                  </a:lnTo>
                  <a:lnTo>
                    <a:pt x="3301276" y="11581"/>
                  </a:lnTo>
                  <a:lnTo>
                    <a:pt x="3336759" y="38814"/>
                  </a:lnTo>
                  <a:lnTo>
                    <a:pt x="3359118" y="77553"/>
                  </a:lnTo>
                  <a:lnTo>
                    <a:pt x="3364951" y="106878"/>
                  </a:lnTo>
                  <a:lnTo>
                    <a:pt x="3364951" y="693846"/>
                  </a:lnTo>
                  <a:lnTo>
                    <a:pt x="3353369" y="737049"/>
                  </a:lnTo>
                  <a:lnTo>
                    <a:pt x="3326136" y="772532"/>
                  </a:lnTo>
                  <a:lnTo>
                    <a:pt x="3287397" y="794891"/>
                  </a:lnTo>
                  <a:lnTo>
                    <a:pt x="3265512" y="799992"/>
                  </a:lnTo>
                  <a:lnTo>
                    <a:pt x="3258073" y="8007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2">
              <a:extLst>
                <a:ext uri="{FF2B5EF4-FFF2-40B4-BE49-F238E27FC236}">
                  <a16:creationId xmlns:a16="http://schemas.microsoft.com/office/drawing/2014/main" id="{91DFED0A-64A8-48CC-92F5-F2AD25A9BB8C}"/>
                </a:ext>
              </a:extLst>
            </p:cNvPr>
            <p:cNvSpPr/>
            <p:nvPr/>
          </p:nvSpPr>
          <p:spPr>
            <a:xfrm>
              <a:off x="1601450" y="1677709"/>
              <a:ext cx="114935" cy="800735"/>
            </a:xfrm>
            <a:custGeom>
              <a:avLst/>
              <a:gdLst/>
              <a:ahLst/>
              <a:cxnLst/>
              <a:rect l="l" t="t" r="r" b="b"/>
              <a:pathLst>
                <a:path w="114935" h="800735">
                  <a:moveTo>
                    <a:pt x="114389" y="800725"/>
                  </a:moveTo>
                  <a:lnTo>
                    <a:pt x="70614" y="792017"/>
                  </a:lnTo>
                  <a:lnTo>
                    <a:pt x="33503" y="767221"/>
                  </a:lnTo>
                  <a:lnTo>
                    <a:pt x="8707" y="730110"/>
                  </a:lnTo>
                  <a:lnTo>
                    <a:pt x="0" y="68633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686335"/>
                  </a:lnTo>
                  <a:lnTo>
                    <a:pt x="43934" y="730110"/>
                  </a:lnTo>
                  <a:lnTo>
                    <a:pt x="60465" y="767221"/>
                  </a:lnTo>
                  <a:lnTo>
                    <a:pt x="92285" y="795827"/>
                  </a:lnTo>
                  <a:lnTo>
                    <a:pt x="106877" y="800180"/>
                  </a:lnTo>
                  <a:lnTo>
                    <a:pt x="114389" y="800725"/>
                  </a:lnTo>
                  <a:close/>
                </a:path>
              </a:pathLst>
            </a:custGeom>
            <a:solidFill>
              <a:srgbClr val="60A5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1" name="object 23">
              <a:extLst>
                <a:ext uri="{FF2B5EF4-FFF2-40B4-BE49-F238E27FC236}">
                  <a16:creationId xmlns:a16="http://schemas.microsoft.com/office/drawing/2014/main" id="{12596DA2-FEC4-46B8-BB48-962CFA3AC06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92099" y="1877891"/>
              <a:ext cx="171583" cy="171583"/>
            </a:xfrm>
            <a:prstGeom prst="rect">
              <a:avLst/>
            </a:prstGeom>
          </p:spPr>
        </p:pic>
      </p:grpSp>
      <p:sp>
        <p:nvSpPr>
          <p:cNvPr id="32" name="object 24">
            <a:extLst>
              <a:ext uri="{FF2B5EF4-FFF2-40B4-BE49-F238E27FC236}">
                <a16:creationId xmlns:a16="http://schemas.microsoft.com/office/drawing/2014/main" id="{5819EC4E-1231-435D-AA49-43A5DDF72B6A}"/>
              </a:ext>
            </a:extLst>
          </p:cNvPr>
          <p:cNvSpPr txBox="1"/>
          <p:nvPr/>
        </p:nvSpPr>
        <p:spPr>
          <a:xfrm>
            <a:off x="1334549" y="1307382"/>
            <a:ext cx="1620679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195263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创建项目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划分需求分析、原型设计等关键阶段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25">
            <a:extLst>
              <a:ext uri="{FF2B5EF4-FFF2-40B4-BE49-F238E27FC236}">
                <a16:creationId xmlns:a16="http://schemas.microsoft.com/office/drawing/2014/main" id="{3A898F14-D94F-4503-9829-2FA097F64F5D}"/>
              </a:ext>
            </a:extLst>
          </p:cNvPr>
          <p:cNvGrpSpPr/>
          <p:nvPr/>
        </p:nvGrpSpPr>
        <p:grpSpPr>
          <a:xfrm>
            <a:off x="571947" y="1329776"/>
            <a:ext cx="457676" cy="457676"/>
            <a:chOff x="762595" y="1773034"/>
            <a:chExt cx="610235" cy="610235"/>
          </a:xfrm>
        </p:grpSpPr>
        <p:sp>
          <p:nvSpPr>
            <p:cNvPr id="34" name="object 26">
              <a:extLst>
                <a:ext uri="{FF2B5EF4-FFF2-40B4-BE49-F238E27FC236}">
                  <a16:creationId xmlns:a16="http://schemas.microsoft.com/office/drawing/2014/main" id="{84F5493E-C684-4F59-8DFB-583C450DE57D}"/>
                </a:ext>
              </a:extLst>
            </p:cNvPr>
            <p:cNvSpPr/>
            <p:nvPr/>
          </p:nvSpPr>
          <p:spPr>
            <a:xfrm>
              <a:off x="781660" y="1792099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5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70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9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27">
              <a:extLst>
                <a:ext uri="{FF2B5EF4-FFF2-40B4-BE49-F238E27FC236}">
                  <a16:creationId xmlns:a16="http://schemas.microsoft.com/office/drawing/2014/main" id="{9B46F196-B625-40FE-8872-C055DF005FD3}"/>
                </a:ext>
              </a:extLst>
            </p:cNvPr>
            <p:cNvSpPr/>
            <p:nvPr/>
          </p:nvSpPr>
          <p:spPr>
            <a:xfrm>
              <a:off x="781660" y="1792099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7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3B81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6" name="object 28">
            <a:extLst>
              <a:ext uri="{FF2B5EF4-FFF2-40B4-BE49-F238E27FC236}">
                <a16:creationId xmlns:a16="http://schemas.microsoft.com/office/drawing/2014/main" id="{98BC4F96-FA11-4B10-82CC-7896F04FA256}"/>
              </a:ext>
            </a:extLst>
          </p:cNvPr>
          <p:cNvSpPr txBox="1"/>
          <p:nvPr/>
        </p:nvSpPr>
        <p:spPr>
          <a:xfrm>
            <a:off x="702951" y="1456088"/>
            <a:ext cx="19573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01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29">
            <a:extLst>
              <a:ext uri="{FF2B5EF4-FFF2-40B4-BE49-F238E27FC236}">
                <a16:creationId xmlns:a16="http://schemas.microsoft.com/office/drawing/2014/main" id="{DDC7ECDD-C11A-4885-B837-CA21AEE7B1D7}"/>
              </a:ext>
            </a:extLst>
          </p:cNvPr>
          <p:cNvGrpSpPr/>
          <p:nvPr/>
        </p:nvGrpSpPr>
        <p:grpSpPr>
          <a:xfrm>
            <a:off x="1201087" y="2001813"/>
            <a:ext cx="2538413" cy="600551"/>
            <a:chOff x="1601450" y="2669083"/>
            <a:chExt cx="3384550" cy="800735"/>
          </a:xfrm>
        </p:grpSpPr>
        <p:sp>
          <p:nvSpPr>
            <p:cNvPr id="38" name="object 30">
              <a:extLst>
                <a:ext uri="{FF2B5EF4-FFF2-40B4-BE49-F238E27FC236}">
                  <a16:creationId xmlns:a16="http://schemas.microsoft.com/office/drawing/2014/main" id="{8FA9C734-CB4D-44CA-97E1-BC5258614BD4}"/>
                </a:ext>
              </a:extLst>
            </p:cNvPr>
            <p:cNvSpPr/>
            <p:nvPr/>
          </p:nvSpPr>
          <p:spPr>
            <a:xfrm>
              <a:off x="1620515" y="2669083"/>
              <a:ext cx="3365500" cy="800735"/>
            </a:xfrm>
            <a:custGeom>
              <a:avLst/>
              <a:gdLst/>
              <a:ahLst/>
              <a:cxnLst/>
              <a:rect l="l" t="t" r="r" b="b"/>
              <a:pathLst>
                <a:path w="3365500" h="800735">
                  <a:moveTo>
                    <a:pt x="3258073" y="800725"/>
                  </a:moveTo>
                  <a:lnTo>
                    <a:pt x="89065" y="800725"/>
                  </a:lnTo>
                  <a:lnTo>
                    <a:pt x="82866" y="799992"/>
                  </a:lnTo>
                  <a:lnTo>
                    <a:pt x="47569" y="785619"/>
                  </a:lnTo>
                  <a:lnTo>
                    <a:pt x="19542" y="756132"/>
                  </a:lnTo>
                  <a:lnTo>
                    <a:pt x="3052" y="716018"/>
                  </a:lnTo>
                  <a:lnTo>
                    <a:pt x="0" y="693846"/>
                  </a:lnTo>
                  <a:lnTo>
                    <a:pt x="0" y="68633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58073" y="0"/>
                  </a:lnTo>
                  <a:lnTo>
                    <a:pt x="3301276" y="11581"/>
                  </a:lnTo>
                  <a:lnTo>
                    <a:pt x="3336759" y="38814"/>
                  </a:lnTo>
                  <a:lnTo>
                    <a:pt x="3359118" y="77553"/>
                  </a:lnTo>
                  <a:lnTo>
                    <a:pt x="3364951" y="106878"/>
                  </a:lnTo>
                  <a:lnTo>
                    <a:pt x="3364951" y="693846"/>
                  </a:lnTo>
                  <a:lnTo>
                    <a:pt x="3353369" y="737049"/>
                  </a:lnTo>
                  <a:lnTo>
                    <a:pt x="3326136" y="772532"/>
                  </a:lnTo>
                  <a:lnTo>
                    <a:pt x="3287397" y="794891"/>
                  </a:lnTo>
                  <a:lnTo>
                    <a:pt x="3265512" y="799992"/>
                  </a:lnTo>
                  <a:lnTo>
                    <a:pt x="3258073" y="8007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1">
              <a:extLst>
                <a:ext uri="{FF2B5EF4-FFF2-40B4-BE49-F238E27FC236}">
                  <a16:creationId xmlns:a16="http://schemas.microsoft.com/office/drawing/2014/main" id="{1A45DC0D-8DD3-4873-B7C7-F62F7E92E10B}"/>
                </a:ext>
              </a:extLst>
            </p:cNvPr>
            <p:cNvSpPr/>
            <p:nvPr/>
          </p:nvSpPr>
          <p:spPr>
            <a:xfrm>
              <a:off x="1601450" y="2669083"/>
              <a:ext cx="114935" cy="800735"/>
            </a:xfrm>
            <a:custGeom>
              <a:avLst/>
              <a:gdLst/>
              <a:ahLst/>
              <a:cxnLst/>
              <a:rect l="l" t="t" r="r" b="b"/>
              <a:pathLst>
                <a:path w="114935" h="800735">
                  <a:moveTo>
                    <a:pt x="114389" y="800725"/>
                  </a:moveTo>
                  <a:lnTo>
                    <a:pt x="70614" y="792017"/>
                  </a:lnTo>
                  <a:lnTo>
                    <a:pt x="33503" y="767221"/>
                  </a:lnTo>
                  <a:lnTo>
                    <a:pt x="8707" y="730110"/>
                  </a:lnTo>
                  <a:lnTo>
                    <a:pt x="0" y="686336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686336"/>
                  </a:lnTo>
                  <a:lnTo>
                    <a:pt x="43934" y="730110"/>
                  </a:lnTo>
                  <a:lnTo>
                    <a:pt x="60465" y="767221"/>
                  </a:lnTo>
                  <a:lnTo>
                    <a:pt x="92285" y="795826"/>
                  </a:lnTo>
                  <a:lnTo>
                    <a:pt x="106877" y="800180"/>
                  </a:lnTo>
                  <a:lnTo>
                    <a:pt x="114389" y="800725"/>
                  </a:lnTo>
                  <a:close/>
                </a:path>
              </a:pathLst>
            </a:custGeom>
            <a:solidFill>
              <a:srgbClr val="818BF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0" name="object 32">
              <a:extLst>
                <a:ext uri="{FF2B5EF4-FFF2-40B4-BE49-F238E27FC236}">
                  <a16:creationId xmlns:a16="http://schemas.microsoft.com/office/drawing/2014/main" id="{C17AFCF9-951F-4815-B2C9-A9C45244FA97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92099" y="2869264"/>
              <a:ext cx="219246" cy="171583"/>
            </a:xfrm>
            <a:prstGeom prst="rect">
              <a:avLst/>
            </a:prstGeom>
          </p:spPr>
        </p:pic>
      </p:grpSp>
      <p:sp>
        <p:nvSpPr>
          <p:cNvPr id="41" name="object 33">
            <a:extLst>
              <a:ext uri="{FF2B5EF4-FFF2-40B4-BE49-F238E27FC236}">
                <a16:creationId xmlns:a16="http://schemas.microsoft.com/office/drawing/2014/main" id="{3AEDA6BC-9BE1-4A0A-AB30-24FE78681D9A}"/>
              </a:ext>
            </a:extLst>
          </p:cNvPr>
          <p:cNvSpPr txBox="1"/>
          <p:nvPr/>
        </p:nvSpPr>
        <p:spPr>
          <a:xfrm>
            <a:off x="1334549" y="2050912"/>
            <a:ext cx="1520666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227171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任务指派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明确各模块责任人与最终截止日期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2" name="object 34">
            <a:extLst>
              <a:ext uri="{FF2B5EF4-FFF2-40B4-BE49-F238E27FC236}">
                <a16:creationId xmlns:a16="http://schemas.microsoft.com/office/drawing/2014/main" id="{50A3AFC0-0ABF-4307-942E-6CCDA63A3AB6}"/>
              </a:ext>
            </a:extLst>
          </p:cNvPr>
          <p:cNvGrpSpPr/>
          <p:nvPr/>
        </p:nvGrpSpPr>
        <p:grpSpPr>
          <a:xfrm>
            <a:off x="571947" y="2073307"/>
            <a:ext cx="457676" cy="457676"/>
            <a:chOff x="762595" y="2764408"/>
            <a:chExt cx="610235" cy="610235"/>
          </a:xfrm>
        </p:grpSpPr>
        <p:sp>
          <p:nvSpPr>
            <p:cNvPr id="43" name="object 35">
              <a:extLst>
                <a:ext uri="{FF2B5EF4-FFF2-40B4-BE49-F238E27FC236}">
                  <a16:creationId xmlns:a16="http://schemas.microsoft.com/office/drawing/2014/main" id="{621C1BC1-C2A9-4DA8-BAC8-A0F4C26C29A8}"/>
                </a:ext>
              </a:extLst>
            </p:cNvPr>
            <p:cNvSpPr/>
            <p:nvPr/>
          </p:nvSpPr>
          <p:spPr>
            <a:xfrm>
              <a:off x="781660" y="2783472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5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70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9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36">
              <a:extLst>
                <a:ext uri="{FF2B5EF4-FFF2-40B4-BE49-F238E27FC236}">
                  <a16:creationId xmlns:a16="http://schemas.microsoft.com/office/drawing/2014/main" id="{AB0E89FF-2284-4D58-B528-0F71E941FA04}"/>
                </a:ext>
              </a:extLst>
            </p:cNvPr>
            <p:cNvSpPr/>
            <p:nvPr/>
          </p:nvSpPr>
          <p:spPr>
            <a:xfrm>
              <a:off x="781660" y="2783472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7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6266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object 37">
            <a:extLst>
              <a:ext uri="{FF2B5EF4-FFF2-40B4-BE49-F238E27FC236}">
                <a16:creationId xmlns:a16="http://schemas.microsoft.com/office/drawing/2014/main" id="{E691BDE2-B879-4E56-8ED9-36BA589F207C}"/>
              </a:ext>
            </a:extLst>
          </p:cNvPr>
          <p:cNvSpPr txBox="1"/>
          <p:nvPr/>
        </p:nvSpPr>
        <p:spPr>
          <a:xfrm>
            <a:off x="702951" y="2199619"/>
            <a:ext cx="19573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9" dirty="0">
                <a:solidFill>
                  <a:srgbClr val="4E45E4"/>
                </a:solidFill>
                <a:latin typeface="微软雅黑"/>
                <a:cs typeface="微软雅黑"/>
              </a:rPr>
              <a:t>02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6" name="object 38">
            <a:extLst>
              <a:ext uri="{FF2B5EF4-FFF2-40B4-BE49-F238E27FC236}">
                <a16:creationId xmlns:a16="http://schemas.microsoft.com/office/drawing/2014/main" id="{56C2CCBD-5BBE-456B-A5E5-E4AD4B19A145}"/>
              </a:ext>
            </a:extLst>
          </p:cNvPr>
          <p:cNvGrpSpPr/>
          <p:nvPr/>
        </p:nvGrpSpPr>
        <p:grpSpPr>
          <a:xfrm>
            <a:off x="1201087" y="2745343"/>
            <a:ext cx="2538413" cy="600551"/>
            <a:chOff x="1601450" y="3660457"/>
            <a:chExt cx="3384550" cy="800735"/>
          </a:xfrm>
        </p:grpSpPr>
        <p:sp>
          <p:nvSpPr>
            <p:cNvPr id="47" name="object 39">
              <a:extLst>
                <a:ext uri="{FF2B5EF4-FFF2-40B4-BE49-F238E27FC236}">
                  <a16:creationId xmlns:a16="http://schemas.microsoft.com/office/drawing/2014/main" id="{EA25028D-99B6-4372-977F-68F2C4FA1128}"/>
                </a:ext>
              </a:extLst>
            </p:cNvPr>
            <p:cNvSpPr/>
            <p:nvPr/>
          </p:nvSpPr>
          <p:spPr>
            <a:xfrm>
              <a:off x="1620515" y="3660457"/>
              <a:ext cx="3365500" cy="800735"/>
            </a:xfrm>
            <a:custGeom>
              <a:avLst/>
              <a:gdLst/>
              <a:ahLst/>
              <a:cxnLst/>
              <a:rect l="l" t="t" r="r" b="b"/>
              <a:pathLst>
                <a:path w="3365500" h="800735">
                  <a:moveTo>
                    <a:pt x="3258073" y="800725"/>
                  </a:moveTo>
                  <a:lnTo>
                    <a:pt x="89065" y="800725"/>
                  </a:lnTo>
                  <a:lnTo>
                    <a:pt x="82866" y="799992"/>
                  </a:lnTo>
                  <a:lnTo>
                    <a:pt x="47569" y="785619"/>
                  </a:lnTo>
                  <a:lnTo>
                    <a:pt x="19542" y="756132"/>
                  </a:lnTo>
                  <a:lnTo>
                    <a:pt x="3052" y="716018"/>
                  </a:lnTo>
                  <a:lnTo>
                    <a:pt x="0" y="693846"/>
                  </a:lnTo>
                  <a:lnTo>
                    <a:pt x="0" y="68633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58073" y="0"/>
                  </a:lnTo>
                  <a:lnTo>
                    <a:pt x="3301276" y="11581"/>
                  </a:lnTo>
                  <a:lnTo>
                    <a:pt x="3336759" y="38814"/>
                  </a:lnTo>
                  <a:lnTo>
                    <a:pt x="3359118" y="77553"/>
                  </a:lnTo>
                  <a:lnTo>
                    <a:pt x="3364951" y="106878"/>
                  </a:lnTo>
                  <a:lnTo>
                    <a:pt x="3364951" y="693846"/>
                  </a:lnTo>
                  <a:lnTo>
                    <a:pt x="3353369" y="737049"/>
                  </a:lnTo>
                  <a:lnTo>
                    <a:pt x="3326136" y="772532"/>
                  </a:lnTo>
                  <a:lnTo>
                    <a:pt x="3287397" y="794891"/>
                  </a:lnTo>
                  <a:lnTo>
                    <a:pt x="3265512" y="799992"/>
                  </a:lnTo>
                  <a:lnTo>
                    <a:pt x="3258073" y="8007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40">
              <a:extLst>
                <a:ext uri="{FF2B5EF4-FFF2-40B4-BE49-F238E27FC236}">
                  <a16:creationId xmlns:a16="http://schemas.microsoft.com/office/drawing/2014/main" id="{C912690F-4B74-4A3C-B18B-7FA306BA21A9}"/>
                </a:ext>
              </a:extLst>
            </p:cNvPr>
            <p:cNvSpPr/>
            <p:nvPr/>
          </p:nvSpPr>
          <p:spPr>
            <a:xfrm>
              <a:off x="1601450" y="3660457"/>
              <a:ext cx="114935" cy="800735"/>
            </a:xfrm>
            <a:custGeom>
              <a:avLst/>
              <a:gdLst/>
              <a:ahLst/>
              <a:cxnLst/>
              <a:rect l="l" t="t" r="r" b="b"/>
              <a:pathLst>
                <a:path w="114935" h="800735">
                  <a:moveTo>
                    <a:pt x="114389" y="800725"/>
                  </a:moveTo>
                  <a:lnTo>
                    <a:pt x="70614" y="792017"/>
                  </a:lnTo>
                  <a:lnTo>
                    <a:pt x="33503" y="767220"/>
                  </a:lnTo>
                  <a:lnTo>
                    <a:pt x="8707" y="730109"/>
                  </a:lnTo>
                  <a:lnTo>
                    <a:pt x="0" y="686335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686335"/>
                  </a:lnTo>
                  <a:lnTo>
                    <a:pt x="43934" y="730109"/>
                  </a:lnTo>
                  <a:lnTo>
                    <a:pt x="60465" y="767220"/>
                  </a:lnTo>
                  <a:lnTo>
                    <a:pt x="92285" y="795826"/>
                  </a:lnTo>
                  <a:lnTo>
                    <a:pt x="106877" y="800180"/>
                  </a:lnTo>
                  <a:lnTo>
                    <a:pt x="114389" y="800725"/>
                  </a:lnTo>
                  <a:close/>
                </a:path>
              </a:pathLst>
            </a:custGeom>
            <a:solidFill>
              <a:srgbClr val="BF83F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41">
              <a:extLst>
                <a:ext uri="{FF2B5EF4-FFF2-40B4-BE49-F238E27FC236}">
                  <a16:creationId xmlns:a16="http://schemas.microsoft.com/office/drawing/2014/main" id="{9849605E-DEB0-47B7-BC9F-7B4BD2B9E98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92099" y="3860638"/>
              <a:ext cx="219246" cy="171583"/>
            </a:xfrm>
            <a:prstGeom prst="rect">
              <a:avLst/>
            </a:prstGeom>
          </p:spPr>
        </p:pic>
      </p:grpSp>
      <p:sp>
        <p:nvSpPr>
          <p:cNvPr id="50" name="object 42">
            <a:extLst>
              <a:ext uri="{FF2B5EF4-FFF2-40B4-BE49-F238E27FC236}">
                <a16:creationId xmlns:a16="http://schemas.microsoft.com/office/drawing/2014/main" id="{E304F902-A65E-4B4C-B24F-4B24703AE35F}"/>
              </a:ext>
            </a:extLst>
          </p:cNvPr>
          <p:cNvSpPr txBox="1"/>
          <p:nvPr/>
        </p:nvSpPr>
        <p:spPr>
          <a:xfrm>
            <a:off x="1334549" y="2794443"/>
            <a:ext cx="1620679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227171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信息同步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利用评论区进行异步沟通与资料上传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1" name="object 43">
            <a:extLst>
              <a:ext uri="{FF2B5EF4-FFF2-40B4-BE49-F238E27FC236}">
                <a16:creationId xmlns:a16="http://schemas.microsoft.com/office/drawing/2014/main" id="{CC2A282D-3E45-4D4F-9B0B-7A7AF4A6EA32}"/>
              </a:ext>
            </a:extLst>
          </p:cNvPr>
          <p:cNvGrpSpPr/>
          <p:nvPr/>
        </p:nvGrpSpPr>
        <p:grpSpPr>
          <a:xfrm>
            <a:off x="571947" y="2816836"/>
            <a:ext cx="457676" cy="457676"/>
            <a:chOff x="762595" y="3755781"/>
            <a:chExt cx="610235" cy="610235"/>
          </a:xfrm>
        </p:grpSpPr>
        <p:sp>
          <p:nvSpPr>
            <p:cNvPr id="52" name="object 44">
              <a:extLst>
                <a:ext uri="{FF2B5EF4-FFF2-40B4-BE49-F238E27FC236}">
                  <a16:creationId xmlns:a16="http://schemas.microsoft.com/office/drawing/2014/main" id="{869D2F0F-F40C-42B1-B5E5-4A2157D52514}"/>
                </a:ext>
              </a:extLst>
            </p:cNvPr>
            <p:cNvSpPr/>
            <p:nvPr/>
          </p:nvSpPr>
          <p:spPr>
            <a:xfrm>
              <a:off x="781660" y="3774846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5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70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9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45">
              <a:extLst>
                <a:ext uri="{FF2B5EF4-FFF2-40B4-BE49-F238E27FC236}">
                  <a16:creationId xmlns:a16="http://schemas.microsoft.com/office/drawing/2014/main" id="{449F40AE-ED0C-4E0C-98B5-F5F47B8BF193}"/>
                </a:ext>
              </a:extLst>
            </p:cNvPr>
            <p:cNvSpPr/>
            <p:nvPr/>
          </p:nvSpPr>
          <p:spPr>
            <a:xfrm>
              <a:off x="781660" y="3774846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7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A754F6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4" name="object 46">
            <a:extLst>
              <a:ext uri="{FF2B5EF4-FFF2-40B4-BE49-F238E27FC236}">
                <a16:creationId xmlns:a16="http://schemas.microsoft.com/office/drawing/2014/main" id="{DFB92162-E220-4518-ACDD-958F07A073B5}"/>
              </a:ext>
            </a:extLst>
          </p:cNvPr>
          <p:cNvSpPr txBox="1"/>
          <p:nvPr/>
        </p:nvSpPr>
        <p:spPr>
          <a:xfrm>
            <a:off x="702951" y="2943149"/>
            <a:ext cx="19573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9" dirty="0">
                <a:solidFill>
                  <a:srgbClr val="9333E9"/>
                </a:solidFill>
                <a:latin typeface="微软雅黑"/>
                <a:cs typeface="微软雅黑"/>
              </a:rPr>
              <a:t>03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5" name="object 47">
            <a:extLst>
              <a:ext uri="{FF2B5EF4-FFF2-40B4-BE49-F238E27FC236}">
                <a16:creationId xmlns:a16="http://schemas.microsoft.com/office/drawing/2014/main" id="{C9696F8A-762C-45A9-B7C7-C51FCB8D2E12}"/>
              </a:ext>
            </a:extLst>
          </p:cNvPr>
          <p:cNvGrpSpPr/>
          <p:nvPr/>
        </p:nvGrpSpPr>
        <p:grpSpPr>
          <a:xfrm>
            <a:off x="1201087" y="3488874"/>
            <a:ext cx="2538413" cy="600551"/>
            <a:chOff x="1601450" y="4651831"/>
            <a:chExt cx="3384550" cy="800735"/>
          </a:xfrm>
        </p:grpSpPr>
        <p:sp>
          <p:nvSpPr>
            <p:cNvPr id="56" name="object 48">
              <a:extLst>
                <a:ext uri="{FF2B5EF4-FFF2-40B4-BE49-F238E27FC236}">
                  <a16:creationId xmlns:a16="http://schemas.microsoft.com/office/drawing/2014/main" id="{52A9FED5-87AC-4AD6-9BD6-E992D6A59A5D}"/>
                </a:ext>
              </a:extLst>
            </p:cNvPr>
            <p:cNvSpPr/>
            <p:nvPr/>
          </p:nvSpPr>
          <p:spPr>
            <a:xfrm>
              <a:off x="1620515" y="4651831"/>
              <a:ext cx="3365500" cy="800735"/>
            </a:xfrm>
            <a:custGeom>
              <a:avLst/>
              <a:gdLst/>
              <a:ahLst/>
              <a:cxnLst/>
              <a:rect l="l" t="t" r="r" b="b"/>
              <a:pathLst>
                <a:path w="3365500" h="800735">
                  <a:moveTo>
                    <a:pt x="3258073" y="800725"/>
                  </a:moveTo>
                  <a:lnTo>
                    <a:pt x="89065" y="800725"/>
                  </a:lnTo>
                  <a:lnTo>
                    <a:pt x="82866" y="799992"/>
                  </a:lnTo>
                  <a:lnTo>
                    <a:pt x="47569" y="785619"/>
                  </a:lnTo>
                  <a:lnTo>
                    <a:pt x="19542" y="756132"/>
                  </a:lnTo>
                  <a:lnTo>
                    <a:pt x="3052" y="716018"/>
                  </a:lnTo>
                  <a:lnTo>
                    <a:pt x="0" y="693846"/>
                  </a:lnTo>
                  <a:lnTo>
                    <a:pt x="0" y="68633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58073" y="0"/>
                  </a:lnTo>
                  <a:lnTo>
                    <a:pt x="3301276" y="11581"/>
                  </a:lnTo>
                  <a:lnTo>
                    <a:pt x="3336759" y="38814"/>
                  </a:lnTo>
                  <a:lnTo>
                    <a:pt x="3359118" y="77553"/>
                  </a:lnTo>
                  <a:lnTo>
                    <a:pt x="3364951" y="106878"/>
                  </a:lnTo>
                  <a:lnTo>
                    <a:pt x="3364951" y="693846"/>
                  </a:lnTo>
                  <a:lnTo>
                    <a:pt x="3353369" y="737049"/>
                  </a:lnTo>
                  <a:lnTo>
                    <a:pt x="3326136" y="772532"/>
                  </a:lnTo>
                  <a:lnTo>
                    <a:pt x="3287397" y="794891"/>
                  </a:lnTo>
                  <a:lnTo>
                    <a:pt x="3265512" y="799992"/>
                  </a:lnTo>
                  <a:lnTo>
                    <a:pt x="3258073" y="8007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49">
              <a:extLst>
                <a:ext uri="{FF2B5EF4-FFF2-40B4-BE49-F238E27FC236}">
                  <a16:creationId xmlns:a16="http://schemas.microsoft.com/office/drawing/2014/main" id="{EAD90572-4ED9-44C5-98BF-32432A80112B}"/>
                </a:ext>
              </a:extLst>
            </p:cNvPr>
            <p:cNvSpPr/>
            <p:nvPr/>
          </p:nvSpPr>
          <p:spPr>
            <a:xfrm>
              <a:off x="1601450" y="4651831"/>
              <a:ext cx="114935" cy="800735"/>
            </a:xfrm>
            <a:custGeom>
              <a:avLst/>
              <a:gdLst/>
              <a:ahLst/>
              <a:cxnLst/>
              <a:rect l="l" t="t" r="r" b="b"/>
              <a:pathLst>
                <a:path w="114935" h="800735">
                  <a:moveTo>
                    <a:pt x="114389" y="800725"/>
                  </a:moveTo>
                  <a:lnTo>
                    <a:pt x="70614" y="792017"/>
                  </a:lnTo>
                  <a:lnTo>
                    <a:pt x="33503" y="767220"/>
                  </a:lnTo>
                  <a:lnTo>
                    <a:pt x="8707" y="730109"/>
                  </a:lnTo>
                  <a:lnTo>
                    <a:pt x="0" y="68633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686335"/>
                  </a:lnTo>
                  <a:lnTo>
                    <a:pt x="43934" y="730109"/>
                  </a:lnTo>
                  <a:lnTo>
                    <a:pt x="60465" y="767220"/>
                  </a:lnTo>
                  <a:lnTo>
                    <a:pt x="92285" y="795826"/>
                  </a:lnTo>
                  <a:lnTo>
                    <a:pt x="106877" y="800180"/>
                  </a:lnTo>
                  <a:lnTo>
                    <a:pt x="114389" y="800725"/>
                  </a:lnTo>
                  <a:close/>
                </a:path>
              </a:pathLst>
            </a:custGeom>
            <a:solidFill>
              <a:srgbClr val="F472B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8" name="object 50">
              <a:extLst>
                <a:ext uri="{FF2B5EF4-FFF2-40B4-BE49-F238E27FC236}">
                  <a16:creationId xmlns:a16="http://schemas.microsoft.com/office/drawing/2014/main" id="{B7CE052B-22FB-41D3-8045-65B058825FF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92099" y="4852012"/>
              <a:ext cx="171583" cy="171583"/>
            </a:xfrm>
            <a:prstGeom prst="rect">
              <a:avLst/>
            </a:prstGeom>
          </p:spPr>
        </p:pic>
      </p:grpSp>
      <p:sp>
        <p:nvSpPr>
          <p:cNvPr id="59" name="object 51">
            <a:extLst>
              <a:ext uri="{FF2B5EF4-FFF2-40B4-BE49-F238E27FC236}">
                <a16:creationId xmlns:a16="http://schemas.microsoft.com/office/drawing/2014/main" id="{D4A3B0BA-39BA-425D-BF2B-03CC72A2C03A}"/>
              </a:ext>
            </a:extLst>
          </p:cNvPr>
          <p:cNvSpPr txBox="1"/>
          <p:nvPr/>
        </p:nvSpPr>
        <p:spPr>
          <a:xfrm>
            <a:off x="1334549" y="3537973"/>
            <a:ext cx="1520666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195263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进度调整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通过甘特图视图拖拽调整任务时间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0" name="object 52">
            <a:extLst>
              <a:ext uri="{FF2B5EF4-FFF2-40B4-BE49-F238E27FC236}">
                <a16:creationId xmlns:a16="http://schemas.microsoft.com/office/drawing/2014/main" id="{8B7B56D6-53A3-430F-8E4E-2A8EB2CE5BD7}"/>
              </a:ext>
            </a:extLst>
          </p:cNvPr>
          <p:cNvGrpSpPr/>
          <p:nvPr/>
        </p:nvGrpSpPr>
        <p:grpSpPr>
          <a:xfrm>
            <a:off x="571947" y="3560367"/>
            <a:ext cx="457676" cy="457676"/>
            <a:chOff x="762595" y="4747155"/>
            <a:chExt cx="610235" cy="610235"/>
          </a:xfrm>
        </p:grpSpPr>
        <p:sp>
          <p:nvSpPr>
            <p:cNvPr id="61" name="object 53">
              <a:extLst>
                <a:ext uri="{FF2B5EF4-FFF2-40B4-BE49-F238E27FC236}">
                  <a16:creationId xmlns:a16="http://schemas.microsoft.com/office/drawing/2014/main" id="{C2277109-1B26-463F-BE3F-F19611D92816}"/>
                </a:ext>
              </a:extLst>
            </p:cNvPr>
            <p:cNvSpPr/>
            <p:nvPr/>
          </p:nvSpPr>
          <p:spPr>
            <a:xfrm>
              <a:off x="781660" y="4766220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5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70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9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object 54">
              <a:extLst>
                <a:ext uri="{FF2B5EF4-FFF2-40B4-BE49-F238E27FC236}">
                  <a16:creationId xmlns:a16="http://schemas.microsoft.com/office/drawing/2014/main" id="{E4CABEB7-51EE-4737-B69E-E84C153F3CF5}"/>
                </a:ext>
              </a:extLst>
            </p:cNvPr>
            <p:cNvSpPr/>
            <p:nvPr/>
          </p:nvSpPr>
          <p:spPr>
            <a:xfrm>
              <a:off x="781660" y="4766220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7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EC489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3" name="object 55">
            <a:extLst>
              <a:ext uri="{FF2B5EF4-FFF2-40B4-BE49-F238E27FC236}">
                <a16:creationId xmlns:a16="http://schemas.microsoft.com/office/drawing/2014/main" id="{5A4BD89A-EE2B-4B0F-97EA-714A91249B14}"/>
              </a:ext>
            </a:extLst>
          </p:cNvPr>
          <p:cNvSpPr txBox="1"/>
          <p:nvPr/>
        </p:nvSpPr>
        <p:spPr>
          <a:xfrm>
            <a:off x="702951" y="3686680"/>
            <a:ext cx="19573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9" dirty="0">
                <a:solidFill>
                  <a:srgbClr val="DA2677"/>
                </a:solidFill>
                <a:latin typeface="微软雅黑"/>
                <a:cs typeface="微软雅黑"/>
              </a:rPr>
              <a:t>04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4" name="object 56">
            <a:extLst>
              <a:ext uri="{FF2B5EF4-FFF2-40B4-BE49-F238E27FC236}">
                <a16:creationId xmlns:a16="http://schemas.microsoft.com/office/drawing/2014/main" id="{341556D3-1A2B-4ED0-8C03-B40A3770028E}"/>
              </a:ext>
            </a:extLst>
          </p:cNvPr>
          <p:cNvGrpSpPr/>
          <p:nvPr/>
        </p:nvGrpSpPr>
        <p:grpSpPr>
          <a:xfrm>
            <a:off x="1201087" y="4232404"/>
            <a:ext cx="2538413" cy="600551"/>
            <a:chOff x="1601450" y="5643205"/>
            <a:chExt cx="3384550" cy="800735"/>
          </a:xfrm>
        </p:grpSpPr>
        <p:sp>
          <p:nvSpPr>
            <p:cNvPr id="65" name="object 57">
              <a:extLst>
                <a:ext uri="{FF2B5EF4-FFF2-40B4-BE49-F238E27FC236}">
                  <a16:creationId xmlns:a16="http://schemas.microsoft.com/office/drawing/2014/main" id="{789CC514-0155-4DFF-A71C-166950892525}"/>
                </a:ext>
              </a:extLst>
            </p:cNvPr>
            <p:cNvSpPr/>
            <p:nvPr/>
          </p:nvSpPr>
          <p:spPr>
            <a:xfrm>
              <a:off x="1620515" y="5643205"/>
              <a:ext cx="3365500" cy="800735"/>
            </a:xfrm>
            <a:custGeom>
              <a:avLst/>
              <a:gdLst/>
              <a:ahLst/>
              <a:cxnLst/>
              <a:rect l="l" t="t" r="r" b="b"/>
              <a:pathLst>
                <a:path w="3365500" h="800735">
                  <a:moveTo>
                    <a:pt x="3258073" y="800725"/>
                  </a:moveTo>
                  <a:lnTo>
                    <a:pt x="89065" y="800725"/>
                  </a:lnTo>
                  <a:lnTo>
                    <a:pt x="82866" y="799992"/>
                  </a:lnTo>
                  <a:lnTo>
                    <a:pt x="47569" y="785619"/>
                  </a:lnTo>
                  <a:lnTo>
                    <a:pt x="19542" y="756132"/>
                  </a:lnTo>
                  <a:lnTo>
                    <a:pt x="3052" y="716018"/>
                  </a:lnTo>
                  <a:lnTo>
                    <a:pt x="0" y="693846"/>
                  </a:lnTo>
                  <a:lnTo>
                    <a:pt x="0" y="68633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58073" y="0"/>
                  </a:lnTo>
                  <a:lnTo>
                    <a:pt x="3301276" y="11581"/>
                  </a:lnTo>
                  <a:lnTo>
                    <a:pt x="3336759" y="38814"/>
                  </a:lnTo>
                  <a:lnTo>
                    <a:pt x="3359118" y="77553"/>
                  </a:lnTo>
                  <a:lnTo>
                    <a:pt x="3364951" y="106878"/>
                  </a:lnTo>
                  <a:lnTo>
                    <a:pt x="3364951" y="693846"/>
                  </a:lnTo>
                  <a:lnTo>
                    <a:pt x="3353369" y="737049"/>
                  </a:lnTo>
                  <a:lnTo>
                    <a:pt x="3326136" y="772532"/>
                  </a:lnTo>
                  <a:lnTo>
                    <a:pt x="3287397" y="794891"/>
                  </a:lnTo>
                  <a:lnTo>
                    <a:pt x="3265512" y="799992"/>
                  </a:lnTo>
                  <a:lnTo>
                    <a:pt x="3258073" y="8007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object 58">
              <a:extLst>
                <a:ext uri="{FF2B5EF4-FFF2-40B4-BE49-F238E27FC236}">
                  <a16:creationId xmlns:a16="http://schemas.microsoft.com/office/drawing/2014/main" id="{A25A64AF-C780-4301-928E-23A7FE1DA4BE}"/>
                </a:ext>
              </a:extLst>
            </p:cNvPr>
            <p:cNvSpPr/>
            <p:nvPr/>
          </p:nvSpPr>
          <p:spPr>
            <a:xfrm>
              <a:off x="1601450" y="5643205"/>
              <a:ext cx="114935" cy="800735"/>
            </a:xfrm>
            <a:custGeom>
              <a:avLst/>
              <a:gdLst/>
              <a:ahLst/>
              <a:cxnLst/>
              <a:rect l="l" t="t" r="r" b="b"/>
              <a:pathLst>
                <a:path w="114935" h="800735">
                  <a:moveTo>
                    <a:pt x="114389" y="800725"/>
                  </a:moveTo>
                  <a:lnTo>
                    <a:pt x="70614" y="792017"/>
                  </a:lnTo>
                  <a:lnTo>
                    <a:pt x="33503" y="767220"/>
                  </a:lnTo>
                  <a:lnTo>
                    <a:pt x="8707" y="730109"/>
                  </a:lnTo>
                  <a:lnTo>
                    <a:pt x="0" y="686336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686336"/>
                  </a:lnTo>
                  <a:lnTo>
                    <a:pt x="43934" y="730109"/>
                  </a:lnTo>
                  <a:lnTo>
                    <a:pt x="60465" y="767220"/>
                  </a:lnTo>
                  <a:lnTo>
                    <a:pt x="92285" y="795826"/>
                  </a:lnTo>
                  <a:lnTo>
                    <a:pt x="106877" y="800180"/>
                  </a:lnTo>
                  <a:lnTo>
                    <a:pt x="114389" y="800725"/>
                  </a:lnTo>
                  <a:close/>
                </a:path>
              </a:pathLst>
            </a:custGeom>
            <a:solidFill>
              <a:srgbClr val="2DD4B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7" name="object 59">
              <a:extLst>
                <a:ext uri="{FF2B5EF4-FFF2-40B4-BE49-F238E27FC236}">
                  <a16:creationId xmlns:a16="http://schemas.microsoft.com/office/drawing/2014/main" id="{163253DE-E2DB-4110-B8A2-920290350E80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92099" y="5843386"/>
              <a:ext cx="133454" cy="171583"/>
            </a:xfrm>
            <a:prstGeom prst="rect">
              <a:avLst/>
            </a:prstGeom>
          </p:spPr>
        </p:pic>
      </p:grpSp>
      <p:sp>
        <p:nvSpPr>
          <p:cNvPr id="68" name="object 60">
            <a:extLst>
              <a:ext uri="{FF2B5EF4-FFF2-40B4-BE49-F238E27FC236}">
                <a16:creationId xmlns:a16="http://schemas.microsoft.com/office/drawing/2014/main" id="{D3757EC5-9191-477F-8501-2B9DF8DDA5BA}"/>
              </a:ext>
            </a:extLst>
          </p:cNvPr>
          <p:cNvSpPr txBox="1"/>
          <p:nvPr/>
        </p:nvSpPr>
        <p:spPr>
          <a:xfrm>
            <a:off x="1334549" y="4281504"/>
            <a:ext cx="1520666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162878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复盘归档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项目结束后汇总数据并沉淀知识库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9" name="object 61">
            <a:extLst>
              <a:ext uri="{FF2B5EF4-FFF2-40B4-BE49-F238E27FC236}">
                <a16:creationId xmlns:a16="http://schemas.microsoft.com/office/drawing/2014/main" id="{F6EAFA52-EC7E-4B0B-8CDC-0B542D203A19}"/>
              </a:ext>
            </a:extLst>
          </p:cNvPr>
          <p:cNvGrpSpPr/>
          <p:nvPr/>
        </p:nvGrpSpPr>
        <p:grpSpPr>
          <a:xfrm>
            <a:off x="571947" y="4303897"/>
            <a:ext cx="457676" cy="457676"/>
            <a:chOff x="762595" y="5738529"/>
            <a:chExt cx="610235" cy="610235"/>
          </a:xfrm>
        </p:grpSpPr>
        <p:sp>
          <p:nvSpPr>
            <p:cNvPr id="70" name="object 62">
              <a:extLst>
                <a:ext uri="{FF2B5EF4-FFF2-40B4-BE49-F238E27FC236}">
                  <a16:creationId xmlns:a16="http://schemas.microsoft.com/office/drawing/2014/main" id="{B6859A20-615B-4AC7-A4D0-93203A8A1B37}"/>
                </a:ext>
              </a:extLst>
            </p:cNvPr>
            <p:cNvSpPr/>
            <p:nvPr/>
          </p:nvSpPr>
          <p:spPr>
            <a:xfrm>
              <a:off x="781660" y="5757594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5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70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9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object 63">
              <a:extLst>
                <a:ext uri="{FF2B5EF4-FFF2-40B4-BE49-F238E27FC236}">
                  <a16:creationId xmlns:a16="http://schemas.microsoft.com/office/drawing/2014/main" id="{3C43DD09-9294-46DB-B646-8B2726432AB2}"/>
                </a:ext>
              </a:extLst>
            </p:cNvPr>
            <p:cNvSpPr/>
            <p:nvPr/>
          </p:nvSpPr>
          <p:spPr>
            <a:xfrm>
              <a:off x="781660" y="5757594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7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13B8A6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2" name="object 64">
            <a:extLst>
              <a:ext uri="{FF2B5EF4-FFF2-40B4-BE49-F238E27FC236}">
                <a16:creationId xmlns:a16="http://schemas.microsoft.com/office/drawing/2014/main" id="{B08863D6-57FC-4C92-A627-83B845748912}"/>
              </a:ext>
            </a:extLst>
          </p:cNvPr>
          <p:cNvSpPr txBox="1"/>
          <p:nvPr/>
        </p:nvSpPr>
        <p:spPr>
          <a:xfrm>
            <a:off x="702951" y="4430210"/>
            <a:ext cx="19573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9" dirty="0">
                <a:solidFill>
                  <a:srgbClr val="0D9487"/>
                </a:solidFill>
                <a:latin typeface="微软雅黑"/>
                <a:cs typeface="微软雅黑"/>
              </a:rPr>
              <a:t>05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301459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590" y="1670294"/>
            <a:ext cx="5022464" cy="1660727"/>
          </a:xfrm>
        </p:spPr>
        <p:txBody>
          <a:bodyPr/>
          <a:lstStyle/>
          <a:p>
            <a:r>
              <a:rPr lang="zh-CN" altLang="en-US" dirty="0"/>
              <a:t>项目风险识别与应对策略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项目计划与管理</a:t>
            </a:r>
          </a:p>
        </p:txBody>
      </p:sp>
    </p:spTree>
    <p:extLst>
      <p:ext uri="{BB962C8B-B14F-4D97-AF65-F5344CB8AC3E}">
        <p14:creationId xmlns:p14="http://schemas.microsoft.com/office/powerpoint/2010/main" val="388515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项目风险管理体系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项目风险识别与应对策略</a:t>
            </a: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1C263A73-0D28-490E-B8E4-D953CB1BE238}"/>
              </a:ext>
            </a:extLst>
          </p:cNvPr>
          <p:cNvSpPr/>
          <p:nvPr/>
        </p:nvSpPr>
        <p:spPr>
          <a:xfrm>
            <a:off x="457558" y="1100998"/>
            <a:ext cx="29051" cy="171926"/>
          </a:xfrm>
          <a:custGeom>
            <a:avLst/>
            <a:gdLst/>
            <a:ahLst/>
            <a:cxnLst/>
            <a:rect l="l" t="t" r="r" b="b"/>
            <a:pathLst>
              <a:path w="38734" h="229235">
                <a:moveTo>
                  <a:pt x="21592" y="228778"/>
                </a:moveTo>
                <a:lnTo>
                  <a:pt x="16536" y="228778"/>
                </a:lnTo>
                <a:lnTo>
                  <a:pt x="14104" y="228294"/>
                </a:lnTo>
                <a:lnTo>
                  <a:pt x="0" y="212241"/>
                </a:lnTo>
                <a:lnTo>
                  <a:pt x="0" y="209713"/>
                </a:lnTo>
                <a:lnTo>
                  <a:pt x="0" y="16536"/>
                </a:lnTo>
                <a:lnTo>
                  <a:pt x="16536" y="0"/>
                </a:lnTo>
                <a:lnTo>
                  <a:pt x="21592" y="0"/>
                </a:lnTo>
                <a:lnTo>
                  <a:pt x="38129" y="16536"/>
                </a:lnTo>
                <a:lnTo>
                  <a:pt x="38129" y="212241"/>
                </a:lnTo>
                <a:lnTo>
                  <a:pt x="24024" y="228294"/>
                </a:lnTo>
                <a:lnTo>
                  <a:pt x="21592" y="228778"/>
                </a:lnTo>
                <a:close/>
              </a:path>
            </a:pathLst>
          </a:custGeom>
          <a:solidFill>
            <a:srgbClr val="EF4444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CF2657FC-E125-4709-B427-80E3E155F639}"/>
              </a:ext>
            </a:extLst>
          </p:cNvPr>
          <p:cNvSpPr/>
          <p:nvPr/>
        </p:nvSpPr>
        <p:spPr>
          <a:xfrm>
            <a:off x="3982177" y="2816836"/>
            <a:ext cx="29051" cy="171926"/>
          </a:xfrm>
          <a:custGeom>
            <a:avLst/>
            <a:gdLst/>
            <a:ahLst/>
            <a:cxnLst/>
            <a:rect l="l" t="t" r="r" b="b"/>
            <a:pathLst>
              <a:path w="38735" h="229235">
                <a:moveTo>
                  <a:pt x="21593" y="228778"/>
                </a:moveTo>
                <a:lnTo>
                  <a:pt x="16536" y="228778"/>
                </a:lnTo>
                <a:lnTo>
                  <a:pt x="14104" y="228294"/>
                </a:lnTo>
                <a:lnTo>
                  <a:pt x="0" y="212241"/>
                </a:lnTo>
                <a:lnTo>
                  <a:pt x="0" y="209713"/>
                </a:lnTo>
                <a:lnTo>
                  <a:pt x="0" y="16536"/>
                </a:lnTo>
                <a:lnTo>
                  <a:pt x="16536" y="0"/>
                </a:lnTo>
                <a:lnTo>
                  <a:pt x="21593" y="0"/>
                </a:lnTo>
                <a:lnTo>
                  <a:pt x="38129" y="16536"/>
                </a:lnTo>
                <a:lnTo>
                  <a:pt x="38129" y="212241"/>
                </a:lnTo>
                <a:lnTo>
                  <a:pt x="24024" y="228294"/>
                </a:lnTo>
                <a:lnTo>
                  <a:pt x="21593" y="228778"/>
                </a:lnTo>
                <a:close/>
              </a:path>
            </a:pathLst>
          </a:custGeom>
          <a:solidFill>
            <a:srgbClr val="21C45D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D4F4897D-ABE2-4562-BB36-B884121FD693}"/>
              </a:ext>
            </a:extLst>
          </p:cNvPr>
          <p:cNvSpPr txBox="1"/>
          <p:nvPr/>
        </p:nvSpPr>
        <p:spPr>
          <a:xfrm>
            <a:off x="4089387" y="2800162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应对策略矩阵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2014D9DF-03D3-45C4-BF47-DB6F203E6357}"/>
              </a:ext>
            </a:extLst>
          </p:cNvPr>
          <p:cNvGrpSpPr/>
          <p:nvPr/>
        </p:nvGrpSpPr>
        <p:grpSpPr>
          <a:xfrm>
            <a:off x="457558" y="1458464"/>
            <a:ext cx="3238976" cy="571976"/>
            <a:chOff x="610076" y="1944618"/>
            <a:chExt cx="4318635" cy="76263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0E64FCFB-11C2-4DEE-8B85-2591C88CF57B}"/>
                </a:ext>
              </a:extLst>
            </p:cNvPr>
            <p:cNvSpPr/>
            <p:nvPr/>
          </p:nvSpPr>
          <p:spPr>
            <a:xfrm>
              <a:off x="629141" y="1944618"/>
              <a:ext cx="4299585" cy="762635"/>
            </a:xfrm>
            <a:custGeom>
              <a:avLst/>
              <a:gdLst/>
              <a:ahLst/>
              <a:cxnLst/>
              <a:rect l="l" t="t" r="r" b="b"/>
              <a:pathLst>
                <a:path w="4299585" h="762635">
                  <a:moveTo>
                    <a:pt x="4227878" y="762595"/>
                  </a:moveTo>
                  <a:lnTo>
                    <a:pt x="53439" y="762595"/>
                  </a:lnTo>
                  <a:lnTo>
                    <a:pt x="49719" y="762106"/>
                  </a:lnTo>
                  <a:lnTo>
                    <a:pt x="14096" y="736718"/>
                  </a:lnTo>
                  <a:lnTo>
                    <a:pt x="366" y="696302"/>
                  </a:lnTo>
                  <a:lnTo>
                    <a:pt x="0" y="691343"/>
                  </a:lnTo>
                  <a:lnTo>
                    <a:pt x="0" y="686335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4227878" y="0"/>
                  </a:lnTo>
                  <a:lnTo>
                    <a:pt x="4269402" y="15633"/>
                  </a:lnTo>
                  <a:lnTo>
                    <a:pt x="4295242" y="51702"/>
                  </a:lnTo>
                  <a:lnTo>
                    <a:pt x="4299130" y="71252"/>
                  </a:lnTo>
                  <a:lnTo>
                    <a:pt x="4299130" y="691343"/>
                  </a:lnTo>
                  <a:lnTo>
                    <a:pt x="4283496" y="732866"/>
                  </a:lnTo>
                  <a:lnTo>
                    <a:pt x="4247428" y="758706"/>
                  </a:lnTo>
                  <a:lnTo>
                    <a:pt x="4232837" y="762106"/>
                  </a:lnTo>
                  <a:lnTo>
                    <a:pt x="4227878" y="762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233DD47A-4733-4E35-AB53-E07CBD292248}"/>
                </a:ext>
              </a:extLst>
            </p:cNvPr>
            <p:cNvSpPr/>
            <p:nvPr/>
          </p:nvSpPr>
          <p:spPr>
            <a:xfrm>
              <a:off x="610076" y="1944896"/>
              <a:ext cx="71120" cy="762635"/>
            </a:xfrm>
            <a:custGeom>
              <a:avLst/>
              <a:gdLst/>
              <a:ahLst/>
              <a:cxnLst/>
              <a:rect l="l" t="t" r="r" b="b"/>
              <a:pathLst>
                <a:path w="71120" h="762635">
                  <a:moveTo>
                    <a:pt x="70504" y="762039"/>
                  </a:moveTo>
                  <a:lnTo>
                    <a:pt x="33883" y="749476"/>
                  </a:lnTo>
                  <a:lnTo>
                    <a:pt x="5804" y="715240"/>
                  </a:lnTo>
                  <a:lnTo>
                    <a:pt x="0" y="686057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5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686057"/>
                  </a:lnTo>
                  <a:lnTo>
                    <a:pt x="44549" y="728432"/>
                  </a:lnTo>
                  <a:lnTo>
                    <a:pt x="66339" y="760382"/>
                  </a:lnTo>
                  <a:lnTo>
                    <a:pt x="70504" y="762039"/>
                  </a:lnTo>
                  <a:close/>
                </a:path>
              </a:pathLst>
            </a:custGeom>
            <a:solidFill>
              <a:srgbClr val="F7707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3">
              <a:extLst>
                <a:ext uri="{FF2B5EF4-FFF2-40B4-BE49-F238E27FC236}">
                  <a16:creationId xmlns:a16="http://schemas.microsoft.com/office/drawing/2014/main" id="{7B7609E1-7F87-40D4-BAA5-1E33ECAB220C}"/>
                </a:ext>
              </a:extLst>
            </p:cNvPr>
            <p:cNvSpPr/>
            <p:nvPr/>
          </p:nvSpPr>
          <p:spPr>
            <a:xfrm>
              <a:off x="800725" y="213526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4">
              <a:extLst>
                <a:ext uri="{FF2B5EF4-FFF2-40B4-BE49-F238E27FC236}">
                  <a16:creationId xmlns:a16="http://schemas.microsoft.com/office/drawing/2014/main" id="{D75C5141-E778-48A8-A750-FE2175C5F9F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517" y="2192461"/>
              <a:ext cx="209713" cy="266908"/>
            </a:xfrm>
            <a:prstGeom prst="rect">
              <a:avLst/>
            </a:prstGeom>
          </p:spPr>
        </p:pic>
      </p:grpSp>
      <p:sp>
        <p:nvSpPr>
          <p:cNvPr id="18" name="object 15">
            <a:extLst>
              <a:ext uri="{FF2B5EF4-FFF2-40B4-BE49-F238E27FC236}">
                <a16:creationId xmlns:a16="http://schemas.microsoft.com/office/drawing/2014/main" id="{2EED5ACB-3F1E-4074-89F2-62A8927E0A8B}"/>
              </a:ext>
            </a:extLst>
          </p:cNvPr>
          <p:cNvSpPr txBox="1"/>
          <p:nvPr/>
        </p:nvSpPr>
        <p:spPr>
          <a:xfrm>
            <a:off x="562422" y="1084323"/>
            <a:ext cx="1649254" cy="7137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风险识别分类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60"/>
              </a:spcBef>
            </a:pP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38150" defTabSz="685800"/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人力风险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38150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核心人员流动、能力不匹配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6">
            <a:extLst>
              <a:ext uri="{FF2B5EF4-FFF2-40B4-BE49-F238E27FC236}">
                <a16:creationId xmlns:a16="http://schemas.microsoft.com/office/drawing/2014/main" id="{B314E70C-82CF-4037-A621-92F2E6C6508E}"/>
              </a:ext>
            </a:extLst>
          </p:cNvPr>
          <p:cNvGrpSpPr/>
          <p:nvPr/>
        </p:nvGrpSpPr>
        <p:grpSpPr>
          <a:xfrm>
            <a:off x="457558" y="2380728"/>
            <a:ext cx="3238976" cy="571976"/>
            <a:chOff x="610076" y="3174303"/>
            <a:chExt cx="4318635" cy="762635"/>
          </a:xfrm>
        </p:grpSpPr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4687FB25-B8D5-4CE7-B7E1-F27E0FCCAC04}"/>
                </a:ext>
              </a:extLst>
            </p:cNvPr>
            <p:cNvSpPr/>
            <p:nvPr/>
          </p:nvSpPr>
          <p:spPr>
            <a:xfrm>
              <a:off x="629141" y="3174303"/>
              <a:ext cx="4299585" cy="762635"/>
            </a:xfrm>
            <a:custGeom>
              <a:avLst/>
              <a:gdLst/>
              <a:ahLst/>
              <a:cxnLst/>
              <a:rect l="l" t="t" r="r" b="b"/>
              <a:pathLst>
                <a:path w="4299585" h="762635">
                  <a:moveTo>
                    <a:pt x="4227878" y="762595"/>
                  </a:moveTo>
                  <a:lnTo>
                    <a:pt x="53439" y="762595"/>
                  </a:lnTo>
                  <a:lnTo>
                    <a:pt x="49719" y="762106"/>
                  </a:lnTo>
                  <a:lnTo>
                    <a:pt x="14096" y="736718"/>
                  </a:lnTo>
                  <a:lnTo>
                    <a:pt x="366" y="696302"/>
                  </a:lnTo>
                  <a:lnTo>
                    <a:pt x="0" y="691343"/>
                  </a:lnTo>
                  <a:lnTo>
                    <a:pt x="0" y="686335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4227878" y="0"/>
                  </a:lnTo>
                  <a:lnTo>
                    <a:pt x="4269402" y="15633"/>
                  </a:lnTo>
                  <a:lnTo>
                    <a:pt x="4295242" y="51702"/>
                  </a:lnTo>
                  <a:lnTo>
                    <a:pt x="4299130" y="71252"/>
                  </a:lnTo>
                  <a:lnTo>
                    <a:pt x="4299130" y="691343"/>
                  </a:lnTo>
                  <a:lnTo>
                    <a:pt x="4283496" y="732866"/>
                  </a:lnTo>
                  <a:lnTo>
                    <a:pt x="4247428" y="758706"/>
                  </a:lnTo>
                  <a:lnTo>
                    <a:pt x="4232837" y="762106"/>
                  </a:lnTo>
                  <a:lnTo>
                    <a:pt x="4227878" y="762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8">
              <a:extLst>
                <a:ext uri="{FF2B5EF4-FFF2-40B4-BE49-F238E27FC236}">
                  <a16:creationId xmlns:a16="http://schemas.microsoft.com/office/drawing/2014/main" id="{ED56BB2D-21F7-406C-97BF-06C8A5EC9DD3}"/>
                </a:ext>
              </a:extLst>
            </p:cNvPr>
            <p:cNvSpPr/>
            <p:nvPr/>
          </p:nvSpPr>
          <p:spPr>
            <a:xfrm>
              <a:off x="610076" y="3174581"/>
              <a:ext cx="71120" cy="762635"/>
            </a:xfrm>
            <a:custGeom>
              <a:avLst/>
              <a:gdLst/>
              <a:ahLst/>
              <a:cxnLst/>
              <a:rect l="l" t="t" r="r" b="b"/>
              <a:pathLst>
                <a:path w="71120" h="762635">
                  <a:moveTo>
                    <a:pt x="70505" y="762039"/>
                  </a:moveTo>
                  <a:lnTo>
                    <a:pt x="33883" y="749476"/>
                  </a:lnTo>
                  <a:lnTo>
                    <a:pt x="5804" y="715240"/>
                  </a:lnTo>
                  <a:lnTo>
                    <a:pt x="0" y="686057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7"/>
                  </a:lnTo>
                  <a:lnTo>
                    <a:pt x="38129" y="75981"/>
                  </a:lnTo>
                  <a:lnTo>
                    <a:pt x="38129" y="686057"/>
                  </a:lnTo>
                  <a:lnTo>
                    <a:pt x="44549" y="728432"/>
                  </a:lnTo>
                  <a:lnTo>
                    <a:pt x="66339" y="760381"/>
                  </a:lnTo>
                  <a:lnTo>
                    <a:pt x="70505" y="762039"/>
                  </a:lnTo>
                  <a:close/>
                </a:path>
              </a:pathLst>
            </a:custGeom>
            <a:solidFill>
              <a:srgbClr val="FA913C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9">
              <a:extLst>
                <a:ext uri="{FF2B5EF4-FFF2-40B4-BE49-F238E27FC236}">
                  <a16:creationId xmlns:a16="http://schemas.microsoft.com/office/drawing/2014/main" id="{6949BDAB-7315-42E5-8E15-497903CEC095}"/>
                </a:ext>
              </a:extLst>
            </p:cNvPr>
            <p:cNvSpPr/>
            <p:nvPr/>
          </p:nvSpPr>
          <p:spPr>
            <a:xfrm>
              <a:off x="800725" y="3364951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FF6EC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0">
              <a:extLst>
                <a:ext uri="{FF2B5EF4-FFF2-40B4-BE49-F238E27FC236}">
                  <a16:creationId xmlns:a16="http://schemas.microsoft.com/office/drawing/2014/main" id="{BD5C90B4-C7CA-48F8-A405-7CA0CA68905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581" y="3422146"/>
              <a:ext cx="171583" cy="266908"/>
            </a:xfrm>
            <a:prstGeom prst="rect">
              <a:avLst/>
            </a:prstGeom>
          </p:spPr>
        </p:pic>
      </p:grpSp>
      <p:sp>
        <p:nvSpPr>
          <p:cNvPr id="24" name="object 21">
            <a:extLst>
              <a:ext uri="{FF2B5EF4-FFF2-40B4-BE49-F238E27FC236}">
                <a16:creationId xmlns:a16="http://schemas.microsoft.com/office/drawing/2014/main" id="{7E32CF93-4898-43A2-B9E2-A6E9AFA2BD54}"/>
              </a:ext>
            </a:extLst>
          </p:cNvPr>
          <p:cNvSpPr txBox="1"/>
          <p:nvPr/>
        </p:nvSpPr>
        <p:spPr>
          <a:xfrm>
            <a:off x="991381" y="2466595"/>
            <a:ext cx="1220153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技术风险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技术选型不当、依赖不稳定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22">
            <a:extLst>
              <a:ext uri="{FF2B5EF4-FFF2-40B4-BE49-F238E27FC236}">
                <a16:creationId xmlns:a16="http://schemas.microsoft.com/office/drawing/2014/main" id="{A56C210F-AD9F-43D4-9D13-7973453C8837}"/>
              </a:ext>
            </a:extLst>
          </p:cNvPr>
          <p:cNvGrpSpPr/>
          <p:nvPr/>
        </p:nvGrpSpPr>
        <p:grpSpPr>
          <a:xfrm>
            <a:off x="457558" y="3310141"/>
            <a:ext cx="3238976" cy="571976"/>
            <a:chOff x="610076" y="4413520"/>
            <a:chExt cx="4318635" cy="762635"/>
          </a:xfrm>
        </p:grpSpPr>
        <p:sp>
          <p:nvSpPr>
            <p:cNvPr id="26" name="object 23">
              <a:extLst>
                <a:ext uri="{FF2B5EF4-FFF2-40B4-BE49-F238E27FC236}">
                  <a16:creationId xmlns:a16="http://schemas.microsoft.com/office/drawing/2014/main" id="{14480086-31DA-4417-A739-3141D9A194A1}"/>
                </a:ext>
              </a:extLst>
            </p:cNvPr>
            <p:cNvSpPr/>
            <p:nvPr/>
          </p:nvSpPr>
          <p:spPr>
            <a:xfrm>
              <a:off x="629141" y="4413520"/>
              <a:ext cx="4299585" cy="762635"/>
            </a:xfrm>
            <a:custGeom>
              <a:avLst/>
              <a:gdLst/>
              <a:ahLst/>
              <a:cxnLst/>
              <a:rect l="l" t="t" r="r" b="b"/>
              <a:pathLst>
                <a:path w="4299585" h="762635">
                  <a:moveTo>
                    <a:pt x="4227878" y="762595"/>
                  </a:moveTo>
                  <a:lnTo>
                    <a:pt x="53439" y="762595"/>
                  </a:lnTo>
                  <a:lnTo>
                    <a:pt x="49719" y="762106"/>
                  </a:lnTo>
                  <a:lnTo>
                    <a:pt x="14096" y="736718"/>
                  </a:lnTo>
                  <a:lnTo>
                    <a:pt x="366" y="696302"/>
                  </a:lnTo>
                  <a:lnTo>
                    <a:pt x="0" y="691343"/>
                  </a:lnTo>
                  <a:lnTo>
                    <a:pt x="0" y="686335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4227878" y="0"/>
                  </a:lnTo>
                  <a:lnTo>
                    <a:pt x="4269402" y="15633"/>
                  </a:lnTo>
                  <a:lnTo>
                    <a:pt x="4295242" y="51702"/>
                  </a:lnTo>
                  <a:lnTo>
                    <a:pt x="4299130" y="71252"/>
                  </a:lnTo>
                  <a:lnTo>
                    <a:pt x="4299130" y="691343"/>
                  </a:lnTo>
                  <a:lnTo>
                    <a:pt x="4283496" y="732866"/>
                  </a:lnTo>
                  <a:lnTo>
                    <a:pt x="4247428" y="758706"/>
                  </a:lnTo>
                  <a:lnTo>
                    <a:pt x="4232837" y="762106"/>
                  </a:lnTo>
                  <a:lnTo>
                    <a:pt x="4227878" y="762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4">
              <a:extLst>
                <a:ext uri="{FF2B5EF4-FFF2-40B4-BE49-F238E27FC236}">
                  <a16:creationId xmlns:a16="http://schemas.microsoft.com/office/drawing/2014/main" id="{3043971F-AD8A-4DB6-B26C-C629374B4FE8}"/>
                </a:ext>
              </a:extLst>
            </p:cNvPr>
            <p:cNvSpPr/>
            <p:nvPr/>
          </p:nvSpPr>
          <p:spPr>
            <a:xfrm>
              <a:off x="610076" y="4413798"/>
              <a:ext cx="71120" cy="762635"/>
            </a:xfrm>
            <a:custGeom>
              <a:avLst/>
              <a:gdLst/>
              <a:ahLst/>
              <a:cxnLst/>
              <a:rect l="l" t="t" r="r" b="b"/>
              <a:pathLst>
                <a:path w="71120" h="762635">
                  <a:moveTo>
                    <a:pt x="70504" y="762039"/>
                  </a:moveTo>
                  <a:lnTo>
                    <a:pt x="33883" y="749476"/>
                  </a:lnTo>
                  <a:lnTo>
                    <a:pt x="5804" y="715240"/>
                  </a:lnTo>
                  <a:lnTo>
                    <a:pt x="0" y="686057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7"/>
                  </a:lnTo>
                  <a:lnTo>
                    <a:pt x="38129" y="75981"/>
                  </a:lnTo>
                  <a:lnTo>
                    <a:pt x="38129" y="686057"/>
                  </a:lnTo>
                  <a:lnTo>
                    <a:pt x="44549" y="728432"/>
                  </a:lnTo>
                  <a:lnTo>
                    <a:pt x="66339" y="760381"/>
                  </a:lnTo>
                  <a:lnTo>
                    <a:pt x="70504" y="762039"/>
                  </a:lnTo>
                  <a:close/>
                </a:path>
              </a:pathLst>
            </a:custGeom>
            <a:solidFill>
              <a:srgbClr val="FACC1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5">
              <a:extLst>
                <a:ext uri="{FF2B5EF4-FFF2-40B4-BE49-F238E27FC236}">
                  <a16:creationId xmlns:a16="http://schemas.microsoft.com/office/drawing/2014/main" id="{414E58C1-2ECA-45AC-9EF7-3AF5021DD499}"/>
                </a:ext>
              </a:extLst>
            </p:cNvPr>
            <p:cNvSpPr/>
            <p:nvPr/>
          </p:nvSpPr>
          <p:spPr>
            <a:xfrm>
              <a:off x="800725" y="460416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6">
              <a:extLst>
                <a:ext uri="{FF2B5EF4-FFF2-40B4-BE49-F238E27FC236}">
                  <a16:creationId xmlns:a16="http://schemas.microsoft.com/office/drawing/2014/main" id="{F163E619-9A53-4685-BA64-CDF0B3AA965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581" y="4661363"/>
              <a:ext cx="171583" cy="266908"/>
            </a:xfrm>
            <a:prstGeom prst="rect">
              <a:avLst/>
            </a:prstGeom>
          </p:spPr>
        </p:pic>
      </p:grpSp>
      <p:sp>
        <p:nvSpPr>
          <p:cNvPr id="30" name="object 27">
            <a:extLst>
              <a:ext uri="{FF2B5EF4-FFF2-40B4-BE49-F238E27FC236}">
                <a16:creationId xmlns:a16="http://schemas.microsoft.com/office/drawing/2014/main" id="{A51BE9ED-2D07-4327-95A1-69301D5EDD7E}"/>
              </a:ext>
            </a:extLst>
          </p:cNvPr>
          <p:cNvSpPr txBox="1"/>
          <p:nvPr/>
        </p:nvSpPr>
        <p:spPr>
          <a:xfrm>
            <a:off x="991381" y="3396007"/>
            <a:ext cx="1120140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市场风险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竞品上线、用户喜好转移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28">
            <a:extLst>
              <a:ext uri="{FF2B5EF4-FFF2-40B4-BE49-F238E27FC236}">
                <a16:creationId xmlns:a16="http://schemas.microsoft.com/office/drawing/2014/main" id="{2272AA64-07A2-42E0-B62D-7F30E7D14346}"/>
              </a:ext>
            </a:extLst>
          </p:cNvPr>
          <p:cNvGrpSpPr/>
          <p:nvPr/>
        </p:nvGrpSpPr>
        <p:grpSpPr>
          <a:xfrm>
            <a:off x="457558" y="4232404"/>
            <a:ext cx="3238976" cy="571976"/>
            <a:chOff x="610076" y="5643205"/>
            <a:chExt cx="4318635" cy="762635"/>
          </a:xfrm>
        </p:grpSpPr>
        <p:sp>
          <p:nvSpPr>
            <p:cNvPr id="32" name="object 29">
              <a:extLst>
                <a:ext uri="{FF2B5EF4-FFF2-40B4-BE49-F238E27FC236}">
                  <a16:creationId xmlns:a16="http://schemas.microsoft.com/office/drawing/2014/main" id="{B8154937-5583-45D5-B7EB-B0916AFB01EB}"/>
                </a:ext>
              </a:extLst>
            </p:cNvPr>
            <p:cNvSpPr/>
            <p:nvPr/>
          </p:nvSpPr>
          <p:spPr>
            <a:xfrm>
              <a:off x="629141" y="5643205"/>
              <a:ext cx="4299585" cy="762635"/>
            </a:xfrm>
            <a:custGeom>
              <a:avLst/>
              <a:gdLst/>
              <a:ahLst/>
              <a:cxnLst/>
              <a:rect l="l" t="t" r="r" b="b"/>
              <a:pathLst>
                <a:path w="4299585" h="762635">
                  <a:moveTo>
                    <a:pt x="4227878" y="762595"/>
                  </a:moveTo>
                  <a:lnTo>
                    <a:pt x="53439" y="762595"/>
                  </a:lnTo>
                  <a:lnTo>
                    <a:pt x="49719" y="762106"/>
                  </a:lnTo>
                  <a:lnTo>
                    <a:pt x="14096" y="736718"/>
                  </a:lnTo>
                  <a:lnTo>
                    <a:pt x="366" y="696302"/>
                  </a:lnTo>
                  <a:lnTo>
                    <a:pt x="0" y="691343"/>
                  </a:lnTo>
                  <a:lnTo>
                    <a:pt x="0" y="686335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4227878" y="0"/>
                  </a:lnTo>
                  <a:lnTo>
                    <a:pt x="4269402" y="15633"/>
                  </a:lnTo>
                  <a:lnTo>
                    <a:pt x="4295242" y="51702"/>
                  </a:lnTo>
                  <a:lnTo>
                    <a:pt x="4299130" y="71252"/>
                  </a:lnTo>
                  <a:lnTo>
                    <a:pt x="4299130" y="691343"/>
                  </a:lnTo>
                  <a:lnTo>
                    <a:pt x="4283496" y="732866"/>
                  </a:lnTo>
                  <a:lnTo>
                    <a:pt x="4247428" y="758706"/>
                  </a:lnTo>
                  <a:lnTo>
                    <a:pt x="4232837" y="762106"/>
                  </a:lnTo>
                  <a:lnTo>
                    <a:pt x="4227878" y="762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0">
              <a:extLst>
                <a:ext uri="{FF2B5EF4-FFF2-40B4-BE49-F238E27FC236}">
                  <a16:creationId xmlns:a16="http://schemas.microsoft.com/office/drawing/2014/main" id="{79ADDAE1-0B70-4FC3-A8AD-EF675832D3FD}"/>
                </a:ext>
              </a:extLst>
            </p:cNvPr>
            <p:cNvSpPr/>
            <p:nvPr/>
          </p:nvSpPr>
          <p:spPr>
            <a:xfrm>
              <a:off x="610076" y="5643483"/>
              <a:ext cx="71120" cy="762635"/>
            </a:xfrm>
            <a:custGeom>
              <a:avLst/>
              <a:gdLst/>
              <a:ahLst/>
              <a:cxnLst/>
              <a:rect l="l" t="t" r="r" b="b"/>
              <a:pathLst>
                <a:path w="71120" h="762635">
                  <a:moveTo>
                    <a:pt x="70505" y="762039"/>
                  </a:moveTo>
                  <a:lnTo>
                    <a:pt x="33883" y="749476"/>
                  </a:lnTo>
                  <a:lnTo>
                    <a:pt x="5804" y="715240"/>
                  </a:lnTo>
                  <a:lnTo>
                    <a:pt x="0" y="686058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4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7"/>
                  </a:lnTo>
                  <a:lnTo>
                    <a:pt x="38129" y="75981"/>
                  </a:lnTo>
                  <a:lnTo>
                    <a:pt x="38129" y="686058"/>
                  </a:lnTo>
                  <a:lnTo>
                    <a:pt x="44549" y="728432"/>
                  </a:lnTo>
                  <a:lnTo>
                    <a:pt x="66339" y="760382"/>
                  </a:lnTo>
                  <a:lnTo>
                    <a:pt x="70505" y="762039"/>
                  </a:lnTo>
                  <a:close/>
                </a:path>
              </a:pathLst>
            </a:custGeom>
            <a:solidFill>
              <a:srgbClr val="F472B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1">
              <a:extLst>
                <a:ext uri="{FF2B5EF4-FFF2-40B4-BE49-F238E27FC236}">
                  <a16:creationId xmlns:a16="http://schemas.microsoft.com/office/drawing/2014/main" id="{F878738A-0851-4DF2-A54C-61555B595EEB}"/>
                </a:ext>
              </a:extLst>
            </p:cNvPr>
            <p:cNvSpPr/>
            <p:nvPr/>
          </p:nvSpPr>
          <p:spPr>
            <a:xfrm>
              <a:off x="800725" y="583385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DF1F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2">
              <a:extLst>
                <a:ext uri="{FF2B5EF4-FFF2-40B4-BE49-F238E27FC236}">
                  <a16:creationId xmlns:a16="http://schemas.microsoft.com/office/drawing/2014/main" id="{126FD8C6-BE7C-48CF-84BC-54B0BDA593C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5581" y="5891048"/>
              <a:ext cx="171583" cy="266908"/>
            </a:xfrm>
            <a:prstGeom prst="rect">
              <a:avLst/>
            </a:prstGeom>
          </p:spPr>
        </p:pic>
      </p:grpSp>
      <p:sp>
        <p:nvSpPr>
          <p:cNvPr id="36" name="object 33">
            <a:extLst>
              <a:ext uri="{FF2B5EF4-FFF2-40B4-BE49-F238E27FC236}">
                <a16:creationId xmlns:a16="http://schemas.microsoft.com/office/drawing/2014/main" id="{5A6DCD18-BDBD-40BE-A59D-9F71846FAF07}"/>
              </a:ext>
            </a:extLst>
          </p:cNvPr>
          <p:cNvSpPr txBox="1"/>
          <p:nvPr/>
        </p:nvSpPr>
        <p:spPr>
          <a:xfrm>
            <a:off x="991381" y="4318271"/>
            <a:ext cx="1120140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流程风险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计划混乱、信息同步滞后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4">
            <a:extLst>
              <a:ext uri="{FF2B5EF4-FFF2-40B4-BE49-F238E27FC236}">
                <a16:creationId xmlns:a16="http://schemas.microsoft.com/office/drawing/2014/main" id="{CD700936-D8E9-4BB8-9BE7-32B9A5D9D00C}"/>
              </a:ext>
            </a:extLst>
          </p:cNvPr>
          <p:cNvGrpSpPr/>
          <p:nvPr/>
        </p:nvGrpSpPr>
        <p:grpSpPr>
          <a:xfrm>
            <a:off x="3982178" y="1086699"/>
            <a:ext cx="4711541" cy="1573054"/>
            <a:chOff x="5309570" y="1448931"/>
            <a:chExt cx="6282055" cy="2097405"/>
          </a:xfrm>
        </p:grpSpPr>
        <p:pic>
          <p:nvPicPr>
            <p:cNvPr id="38" name="object 35">
              <a:extLst>
                <a:ext uri="{FF2B5EF4-FFF2-40B4-BE49-F238E27FC236}">
                  <a16:creationId xmlns:a16="http://schemas.microsoft.com/office/drawing/2014/main" id="{072DE5DD-67F2-4939-A942-1BD67D8EB96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09570" y="1448931"/>
              <a:ext cx="6281879" cy="2097137"/>
            </a:xfrm>
            <a:prstGeom prst="rect">
              <a:avLst/>
            </a:prstGeom>
          </p:spPr>
        </p:pic>
        <p:pic>
          <p:nvPicPr>
            <p:cNvPr id="39" name="object 36">
              <a:extLst>
                <a:ext uri="{FF2B5EF4-FFF2-40B4-BE49-F238E27FC236}">
                  <a16:creationId xmlns:a16="http://schemas.microsoft.com/office/drawing/2014/main" id="{BA04E2A5-3FB3-4AF8-A810-E76CC867432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38348" y="3164770"/>
              <a:ext cx="171583" cy="190648"/>
            </a:xfrm>
            <a:prstGeom prst="rect">
              <a:avLst/>
            </a:prstGeom>
          </p:spPr>
        </p:pic>
      </p:grpSp>
      <p:sp>
        <p:nvSpPr>
          <p:cNvPr id="40" name="object 37">
            <a:extLst>
              <a:ext uri="{FF2B5EF4-FFF2-40B4-BE49-F238E27FC236}">
                <a16:creationId xmlns:a16="http://schemas.microsoft.com/office/drawing/2014/main" id="{55DA91B9-E9AE-40E3-99DB-9D89E8B5B086}"/>
              </a:ext>
            </a:extLst>
          </p:cNvPr>
          <p:cNvSpPr txBox="1"/>
          <p:nvPr/>
        </p:nvSpPr>
        <p:spPr>
          <a:xfrm>
            <a:off x="4328890" y="2342605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风险防御机制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38">
            <a:extLst>
              <a:ext uri="{FF2B5EF4-FFF2-40B4-BE49-F238E27FC236}">
                <a16:creationId xmlns:a16="http://schemas.microsoft.com/office/drawing/2014/main" id="{451A6BEF-01BE-4280-A290-FE6626C350AA}"/>
              </a:ext>
            </a:extLst>
          </p:cNvPr>
          <p:cNvGrpSpPr/>
          <p:nvPr/>
        </p:nvGrpSpPr>
        <p:grpSpPr>
          <a:xfrm>
            <a:off x="3982177" y="3088510"/>
            <a:ext cx="2302193" cy="801053"/>
            <a:chOff x="5309570" y="4118014"/>
            <a:chExt cx="3069590" cy="1068070"/>
          </a:xfrm>
        </p:grpSpPr>
        <p:sp>
          <p:nvSpPr>
            <p:cNvPr id="42" name="object 39">
              <a:extLst>
                <a:ext uri="{FF2B5EF4-FFF2-40B4-BE49-F238E27FC236}">
                  <a16:creationId xmlns:a16="http://schemas.microsoft.com/office/drawing/2014/main" id="{76064CAF-4BA4-46D1-ABA6-8C97D67D65E9}"/>
                </a:ext>
              </a:extLst>
            </p:cNvPr>
            <p:cNvSpPr/>
            <p:nvPr/>
          </p:nvSpPr>
          <p:spPr>
            <a:xfrm>
              <a:off x="5314336" y="4122781"/>
              <a:ext cx="3060065" cy="1058545"/>
            </a:xfrm>
            <a:custGeom>
              <a:avLst/>
              <a:gdLst/>
              <a:ahLst/>
              <a:cxnLst/>
              <a:rect l="l" t="t" r="r" b="b"/>
              <a:pathLst>
                <a:path w="3060065" h="1058545">
                  <a:moveTo>
                    <a:pt x="2993114" y="1058100"/>
                  </a:moveTo>
                  <a:lnTo>
                    <a:pt x="66798" y="1058100"/>
                  </a:lnTo>
                  <a:lnTo>
                    <a:pt x="62149" y="1057643"/>
                  </a:lnTo>
                  <a:lnTo>
                    <a:pt x="24259" y="1040480"/>
                  </a:lnTo>
                  <a:lnTo>
                    <a:pt x="2289" y="1005159"/>
                  </a:lnTo>
                  <a:lnTo>
                    <a:pt x="0" y="991302"/>
                  </a:lnTo>
                  <a:lnTo>
                    <a:pt x="0" y="986607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2993114" y="0"/>
                  </a:lnTo>
                  <a:lnTo>
                    <a:pt x="3032042" y="14656"/>
                  </a:lnTo>
                  <a:lnTo>
                    <a:pt x="3056267" y="48470"/>
                  </a:lnTo>
                  <a:lnTo>
                    <a:pt x="3059913" y="66798"/>
                  </a:lnTo>
                  <a:lnTo>
                    <a:pt x="3059913" y="991302"/>
                  </a:lnTo>
                  <a:lnTo>
                    <a:pt x="3045256" y="1030230"/>
                  </a:lnTo>
                  <a:lnTo>
                    <a:pt x="3011442" y="1054455"/>
                  </a:lnTo>
                  <a:lnTo>
                    <a:pt x="2997763" y="1057643"/>
                  </a:lnTo>
                  <a:lnTo>
                    <a:pt x="2993114" y="1058100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0">
              <a:extLst>
                <a:ext uri="{FF2B5EF4-FFF2-40B4-BE49-F238E27FC236}">
                  <a16:creationId xmlns:a16="http://schemas.microsoft.com/office/drawing/2014/main" id="{83CE96ED-123D-4484-AE0D-A7011834F2AC}"/>
                </a:ext>
              </a:extLst>
            </p:cNvPr>
            <p:cNvSpPr/>
            <p:nvPr/>
          </p:nvSpPr>
          <p:spPr>
            <a:xfrm>
              <a:off x="5314336" y="4122781"/>
              <a:ext cx="3060065" cy="1058545"/>
            </a:xfrm>
            <a:custGeom>
              <a:avLst/>
              <a:gdLst/>
              <a:ahLst/>
              <a:cxnLst/>
              <a:rect l="l" t="t" r="r" b="b"/>
              <a:pathLst>
                <a:path w="3060065" h="1058545">
                  <a:moveTo>
                    <a:pt x="0" y="986607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2988420" y="0"/>
                  </a:lnTo>
                  <a:lnTo>
                    <a:pt x="2993114" y="0"/>
                  </a:lnTo>
                  <a:lnTo>
                    <a:pt x="2997763" y="457"/>
                  </a:lnTo>
                  <a:lnTo>
                    <a:pt x="3002367" y="1373"/>
                  </a:lnTo>
                  <a:lnTo>
                    <a:pt x="3006971" y="2289"/>
                  </a:lnTo>
                  <a:lnTo>
                    <a:pt x="3028139" y="12048"/>
                  </a:lnTo>
                  <a:lnTo>
                    <a:pt x="3032042" y="14656"/>
                  </a:lnTo>
                  <a:lnTo>
                    <a:pt x="3056267" y="48470"/>
                  </a:lnTo>
                  <a:lnTo>
                    <a:pt x="3059913" y="71493"/>
                  </a:lnTo>
                  <a:lnTo>
                    <a:pt x="3059913" y="986607"/>
                  </a:lnTo>
                  <a:lnTo>
                    <a:pt x="3047864" y="1026327"/>
                  </a:lnTo>
                  <a:lnTo>
                    <a:pt x="3045256" y="1030230"/>
                  </a:lnTo>
                  <a:lnTo>
                    <a:pt x="3011442" y="1054455"/>
                  </a:lnTo>
                  <a:lnTo>
                    <a:pt x="3002367" y="1056727"/>
                  </a:lnTo>
                  <a:lnTo>
                    <a:pt x="2997763" y="1057643"/>
                  </a:lnTo>
                  <a:lnTo>
                    <a:pt x="2993114" y="1058100"/>
                  </a:lnTo>
                  <a:lnTo>
                    <a:pt x="2988420" y="1058101"/>
                  </a:lnTo>
                  <a:lnTo>
                    <a:pt x="71493" y="1058101"/>
                  </a:lnTo>
                  <a:lnTo>
                    <a:pt x="66798" y="1058100"/>
                  </a:lnTo>
                  <a:lnTo>
                    <a:pt x="62149" y="1057643"/>
                  </a:lnTo>
                  <a:lnTo>
                    <a:pt x="57545" y="1056727"/>
                  </a:lnTo>
                  <a:lnTo>
                    <a:pt x="52941" y="1055811"/>
                  </a:lnTo>
                  <a:lnTo>
                    <a:pt x="20939" y="1037161"/>
                  </a:lnTo>
                  <a:lnTo>
                    <a:pt x="17620" y="1033841"/>
                  </a:lnTo>
                  <a:lnTo>
                    <a:pt x="14656" y="1030230"/>
                  </a:lnTo>
                  <a:lnTo>
                    <a:pt x="12048" y="1026327"/>
                  </a:lnTo>
                  <a:lnTo>
                    <a:pt x="9440" y="1022423"/>
                  </a:lnTo>
                  <a:lnTo>
                    <a:pt x="7238" y="1018303"/>
                  </a:lnTo>
                  <a:lnTo>
                    <a:pt x="5442" y="1013966"/>
                  </a:lnTo>
                  <a:lnTo>
                    <a:pt x="3645" y="1009629"/>
                  </a:lnTo>
                  <a:lnTo>
                    <a:pt x="2289" y="1005159"/>
                  </a:lnTo>
                  <a:lnTo>
                    <a:pt x="1373" y="1000555"/>
                  </a:lnTo>
                  <a:lnTo>
                    <a:pt x="457" y="995951"/>
                  </a:lnTo>
                  <a:lnTo>
                    <a:pt x="0" y="991302"/>
                  </a:lnTo>
                  <a:lnTo>
                    <a:pt x="0" y="986607"/>
                  </a:lnTo>
                  <a:close/>
                </a:path>
              </a:pathLst>
            </a:custGeom>
            <a:ln w="9532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41">
              <a:extLst>
                <a:ext uri="{FF2B5EF4-FFF2-40B4-BE49-F238E27FC236}">
                  <a16:creationId xmlns:a16="http://schemas.microsoft.com/office/drawing/2014/main" id="{DD13FF59-F75E-468A-A5B1-FCFFF94A8FF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71621" y="4451650"/>
              <a:ext cx="152519" cy="152519"/>
            </a:xfrm>
            <a:prstGeom prst="rect">
              <a:avLst/>
            </a:prstGeom>
          </p:spPr>
        </p:pic>
      </p:grpSp>
      <p:sp>
        <p:nvSpPr>
          <p:cNvPr id="45" name="object 42">
            <a:extLst>
              <a:ext uri="{FF2B5EF4-FFF2-40B4-BE49-F238E27FC236}">
                <a16:creationId xmlns:a16="http://schemas.microsoft.com/office/drawing/2014/main" id="{DCA932A5-1B85-477D-A1C4-1FFFD8C8B719}"/>
              </a:ext>
            </a:extLst>
          </p:cNvPr>
          <p:cNvSpPr txBox="1"/>
          <p:nvPr/>
        </p:nvSpPr>
        <p:spPr>
          <a:xfrm>
            <a:off x="4096537" y="3307764"/>
            <a:ext cx="2021205" cy="3406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0975" defTabSz="685800">
              <a:spcBef>
                <a:spcPts val="75"/>
              </a:spcBef>
            </a:pPr>
            <a:r>
              <a:rPr sz="938" b="1" kern="0" spc="-8" dirty="0">
                <a:solidFill>
                  <a:srgbClr val="1C4ED8"/>
                </a:solidFill>
                <a:latin typeface="微软雅黑"/>
                <a:cs typeface="微软雅黑"/>
              </a:rPr>
              <a:t>规避 (Avoid)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4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调整计划或技术路线，彻底绕开高风险区域。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6" name="object 43">
            <a:extLst>
              <a:ext uri="{FF2B5EF4-FFF2-40B4-BE49-F238E27FC236}">
                <a16:creationId xmlns:a16="http://schemas.microsoft.com/office/drawing/2014/main" id="{0DD38D1D-96D9-45DF-8E20-5FF1CA63F3CA}"/>
              </a:ext>
            </a:extLst>
          </p:cNvPr>
          <p:cNvGrpSpPr/>
          <p:nvPr/>
        </p:nvGrpSpPr>
        <p:grpSpPr>
          <a:xfrm>
            <a:off x="6398652" y="3088510"/>
            <a:ext cx="2295049" cy="801053"/>
            <a:chOff x="8531535" y="4118014"/>
            <a:chExt cx="3060065" cy="1068070"/>
          </a:xfrm>
        </p:grpSpPr>
        <p:sp>
          <p:nvSpPr>
            <p:cNvPr id="47" name="object 44">
              <a:extLst>
                <a:ext uri="{FF2B5EF4-FFF2-40B4-BE49-F238E27FC236}">
                  <a16:creationId xmlns:a16="http://schemas.microsoft.com/office/drawing/2014/main" id="{CED6E776-3257-4C00-A2C1-F4ABB9C4950C}"/>
                </a:ext>
              </a:extLst>
            </p:cNvPr>
            <p:cNvSpPr/>
            <p:nvPr/>
          </p:nvSpPr>
          <p:spPr>
            <a:xfrm>
              <a:off x="8536301" y="4122781"/>
              <a:ext cx="3050540" cy="1058545"/>
            </a:xfrm>
            <a:custGeom>
              <a:avLst/>
              <a:gdLst/>
              <a:ahLst/>
              <a:cxnLst/>
              <a:rect l="l" t="t" r="r" b="b"/>
              <a:pathLst>
                <a:path w="3050540" h="1058545">
                  <a:moveTo>
                    <a:pt x="2983582" y="1058100"/>
                  </a:moveTo>
                  <a:lnTo>
                    <a:pt x="66798" y="1058100"/>
                  </a:lnTo>
                  <a:lnTo>
                    <a:pt x="62149" y="1057643"/>
                  </a:lnTo>
                  <a:lnTo>
                    <a:pt x="24259" y="1040480"/>
                  </a:lnTo>
                  <a:lnTo>
                    <a:pt x="2289" y="1005159"/>
                  </a:lnTo>
                  <a:lnTo>
                    <a:pt x="0" y="991302"/>
                  </a:lnTo>
                  <a:lnTo>
                    <a:pt x="0" y="986607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2983582" y="0"/>
                  </a:lnTo>
                  <a:lnTo>
                    <a:pt x="3022510" y="14656"/>
                  </a:lnTo>
                  <a:lnTo>
                    <a:pt x="3046735" y="48470"/>
                  </a:lnTo>
                  <a:lnTo>
                    <a:pt x="3050381" y="66798"/>
                  </a:lnTo>
                  <a:lnTo>
                    <a:pt x="3050381" y="991302"/>
                  </a:lnTo>
                  <a:lnTo>
                    <a:pt x="3035724" y="1030230"/>
                  </a:lnTo>
                  <a:lnTo>
                    <a:pt x="3001909" y="1054455"/>
                  </a:lnTo>
                  <a:lnTo>
                    <a:pt x="2988231" y="1057643"/>
                  </a:lnTo>
                  <a:lnTo>
                    <a:pt x="2983582" y="1058100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45">
              <a:extLst>
                <a:ext uri="{FF2B5EF4-FFF2-40B4-BE49-F238E27FC236}">
                  <a16:creationId xmlns:a16="http://schemas.microsoft.com/office/drawing/2014/main" id="{6F6E1343-5808-4618-975E-5B552467855E}"/>
                </a:ext>
              </a:extLst>
            </p:cNvPr>
            <p:cNvSpPr/>
            <p:nvPr/>
          </p:nvSpPr>
          <p:spPr>
            <a:xfrm>
              <a:off x="8536301" y="4122781"/>
              <a:ext cx="3050540" cy="1058545"/>
            </a:xfrm>
            <a:custGeom>
              <a:avLst/>
              <a:gdLst/>
              <a:ahLst/>
              <a:cxnLst/>
              <a:rect l="l" t="t" r="r" b="b"/>
              <a:pathLst>
                <a:path w="3050540" h="1058545">
                  <a:moveTo>
                    <a:pt x="0" y="986607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2978888" y="0"/>
                  </a:lnTo>
                  <a:lnTo>
                    <a:pt x="2983582" y="0"/>
                  </a:lnTo>
                  <a:lnTo>
                    <a:pt x="2988231" y="457"/>
                  </a:lnTo>
                  <a:lnTo>
                    <a:pt x="2992835" y="1373"/>
                  </a:lnTo>
                  <a:lnTo>
                    <a:pt x="2997439" y="2289"/>
                  </a:lnTo>
                  <a:lnTo>
                    <a:pt x="3018607" y="12048"/>
                  </a:lnTo>
                  <a:lnTo>
                    <a:pt x="3022510" y="14656"/>
                  </a:lnTo>
                  <a:lnTo>
                    <a:pt x="3026121" y="17620"/>
                  </a:lnTo>
                  <a:lnTo>
                    <a:pt x="3029441" y="20939"/>
                  </a:lnTo>
                  <a:lnTo>
                    <a:pt x="3032760" y="24259"/>
                  </a:lnTo>
                  <a:lnTo>
                    <a:pt x="3044938" y="44134"/>
                  </a:lnTo>
                  <a:lnTo>
                    <a:pt x="3046735" y="48470"/>
                  </a:lnTo>
                  <a:lnTo>
                    <a:pt x="3048091" y="52941"/>
                  </a:lnTo>
                  <a:lnTo>
                    <a:pt x="3049007" y="57545"/>
                  </a:lnTo>
                  <a:lnTo>
                    <a:pt x="3049923" y="62149"/>
                  </a:lnTo>
                  <a:lnTo>
                    <a:pt x="3050381" y="66798"/>
                  </a:lnTo>
                  <a:lnTo>
                    <a:pt x="3050381" y="71493"/>
                  </a:lnTo>
                  <a:lnTo>
                    <a:pt x="3050381" y="986607"/>
                  </a:lnTo>
                  <a:lnTo>
                    <a:pt x="3050381" y="991302"/>
                  </a:lnTo>
                  <a:lnTo>
                    <a:pt x="3049923" y="995951"/>
                  </a:lnTo>
                  <a:lnTo>
                    <a:pt x="3049007" y="1000555"/>
                  </a:lnTo>
                  <a:lnTo>
                    <a:pt x="3048091" y="1005159"/>
                  </a:lnTo>
                  <a:lnTo>
                    <a:pt x="3046735" y="1009629"/>
                  </a:lnTo>
                  <a:lnTo>
                    <a:pt x="3044938" y="1013966"/>
                  </a:lnTo>
                  <a:lnTo>
                    <a:pt x="3043142" y="1018303"/>
                  </a:lnTo>
                  <a:lnTo>
                    <a:pt x="3040939" y="1022423"/>
                  </a:lnTo>
                  <a:lnTo>
                    <a:pt x="3038332" y="1026327"/>
                  </a:lnTo>
                  <a:lnTo>
                    <a:pt x="3035724" y="1030230"/>
                  </a:lnTo>
                  <a:lnTo>
                    <a:pt x="3032760" y="1033841"/>
                  </a:lnTo>
                  <a:lnTo>
                    <a:pt x="3029441" y="1037161"/>
                  </a:lnTo>
                  <a:lnTo>
                    <a:pt x="3026121" y="1040480"/>
                  </a:lnTo>
                  <a:lnTo>
                    <a:pt x="3022510" y="1043444"/>
                  </a:lnTo>
                  <a:lnTo>
                    <a:pt x="3018607" y="1046052"/>
                  </a:lnTo>
                  <a:lnTo>
                    <a:pt x="3014703" y="1048660"/>
                  </a:lnTo>
                  <a:lnTo>
                    <a:pt x="2992835" y="1056727"/>
                  </a:lnTo>
                  <a:lnTo>
                    <a:pt x="2988231" y="1057643"/>
                  </a:lnTo>
                  <a:lnTo>
                    <a:pt x="2983582" y="1058100"/>
                  </a:lnTo>
                  <a:lnTo>
                    <a:pt x="2978888" y="1058101"/>
                  </a:lnTo>
                  <a:lnTo>
                    <a:pt x="71493" y="1058101"/>
                  </a:lnTo>
                  <a:lnTo>
                    <a:pt x="66798" y="1058100"/>
                  </a:lnTo>
                  <a:lnTo>
                    <a:pt x="62149" y="1057643"/>
                  </a:lnTo>
                  <a:lnTo>
                    <a:pt x="57545" y="1056727"/>
                  </a:lnTo>
                  <a:lnTo>
                    <a:pt x="52941" y="1055811"/>
                  </a:lnTo>
                  <a:lnTo>
                    <a:pt x="20939" y="1037161"/>
                  </a:lnTo>
                  <a:lnTo>
                    <a:pt x="17620" y="1033841"/>
                  </a:lnTo>
                  <a:lnTo>
                    <a:pt x="14656" y="1030230"/>
                  </a:lnTo>
                  <a:lnTo>
                    <a:pt x="12048" y="1026327"/>
                  </a:lnTo>
                  <a:lnTo>
                    <a:pt x="9440" y="1022423"/>
                  </a:lnTo>
                  <a:lnTo>
                    <a:pt x="7238" y="1018303"/>
                  </a:lnTo>
                  <a:lnTo>
                    <a:pt x="5442" y="1013966"/>
                  </a:lnTo>
                  <a:lnTo>
                    <a:pt x="3645" y="1009629"/>
                  </a:lnTo>
                  <a:lnTo>
                    <a:pt x="2289" y="1005159"/>
                  </a:lnTo>
                  <a:lnTo>
                    <a:pt x="1373" y="1000555"/>
                  </a:lnTo>
                  <a:lnTo>
                    <a:pt x="457" y="995951"/>
                  </a:lnTo>
                  <a:lnTo>
                    <a:pt x="0" y="991302"/>
                  </a:lnTo>
                  <a:lnTo>
                    <a:pt x="0" y="986607"/>
                  </a:lnTo>
                  <a:close/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46">
              <a:extLst>
                <a:ext uri="{FF2B5EF4-FFF2-40B4-BE49-F238E27FC236}">
                  <a16:creationId xmlns:a16="http://schemas.microsoft.com/office/drawing/2014/main" id="{15C15912-B74B-442F-9820-2217EAEDFDF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93586" y="4451650"/>
              <a:ext cx="152519" cy="152519"/>
            </a:xfrm>
            <a:prstGeom prst="rect">
              <a:avLst/>
            </a:prstGeom>
          </p:spPr>
        </p:pic>
      </p:grpSp>
      <p:sp>
        <p:nvSpPr>
          <p:cNvPr id="50" name="object 47">
            <a:extLst>
              <a:ext uri="{FF2B5EF4-FFF2-40B4-BE49-F238E27FC236}">
                <a16:creationId xmlns:a16="http://schemas.microsoft.com/office/drawing/2014/main" id="{1DD14780-6DA1-4711-BEF6-02A64DA16F00}"/>
              </a:ext>
            </a:extLst>
          </p:cNvPr>
          <p:cNvSpPr txBox="1"/>
          <p:nvPr/>
        </p:nvSpPr>
        <p:spPr>
          <a:xfrm>
            <a:off x="6508207" y="3307764"/>
            <a:ext cx="2021205" cy="3406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0975" defTabSz="685800">
              <a:spcBef>
                <a:spcPts val="75"/>
              </a:spcBef>
            </a:pPr>
            <a:r>
              <a:rPr sz="938" b="1" kern="0" dirty="0">
                <a:solidFill>
                  <a:srgbClr val="0E756E"/>
                </a:solidFill>
                <a:latin typeface="微软雅黑"/>
                <a:cs typeface="微软雅黑"/>
              </a:rPr>
              <a:t>缓解 </a:t>
            </a:r>
            <a:r>
              <a:rPr sz="938" b="1" kern="0" spc="-8" dirty="0">
                <a:solidFill>
                  <a:srgbClr val="0E756E"/>
                </a:solidFill>
                <a:latin typeface="微软雅黑"/>
                <a:cs typeface="微软雅黑"/>
              </a:rPr>
              <a:t>(Mitigate)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4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采取灰度发布等措施，降低发生概率或影响。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1" name="object 48">
            <a:extLst>
              <a:ext uri="{FF2B5EF4-FFF2-40B4-BE49-F238E27FC236}">
                <a16:creationId xmlns:a16="http://schemas.microsoft.com/office/drawing/2014/main" id="{13674425-B393-4FD3-8768-BA112CB4D74C}"/>
              </a:ext>
            </a:extLst>
          </p:cNvPr>
          <p:cNvGrpSpPr/>
          <p:nvPr/>
        </p:nvGrpSpPr>
        <p:grpSpPr>
          <a:xfrm>
            <a:off x="3982177" y="4003625"/>
            <a:ext cx="2302193" cy="801053"/>
            <a:chOff x="5309570" y="5338167"/>
            <a:chExt cx="3069590" cy="1068070"/>
          </a:xfrm>
        </p:grpSpPr>
        <p:sp>
          <p:nvSpPr>
            <p:cNvPr id="52" name="object 49">
              <a:extLst>
                <a:ext uri="{FF2B5EF4-FFF2-40B4-BE49-F238E27FC236}">
                  <a16:creationId xmlns:a16="http://schemas.microsoft.com/office/drawing/2014/main" id="{6C23E47E-D39E-44F7-8929-1805F7BD9E87}"/>
                </a:ext>
              </a:extLst>
            </p:cNvPr>
            <p:cNvSpPr/>
            <p:nvPr/>
          </p:nvSpPr>
          <p:spPr>
            <a:xfrm>
              <a:off x="5314336" y="5342933"/>
              <a:ext cx="3060065" cy="1058545"/>
            </a:xfrm>
            <a:custGeom>
              <a:avLst/>
              <a:gdLst/>
              <a:ahLst/>
              <a:cxnLst/>
              <a:rect l="l" t="t" r="r" b="b"/>
              <a:pathLst>
                <a:path w="3060065" h="1058545">
                  <a:moveTo>
                    <a:pt x="2993114" y="1058100"/>
                  </a:moveTo>
                  <a:lnTo>
                    <a:pt x="66798" y="1058100"/>
                  </a:lnTo>
                  <a:lnTo>
                    <a:pt x="62149" y="1057643"/>
                  </a:lnTo>
                  <a:lnTo>
                    <a:pt x="24259" y="1040480"/>
                  </a:lnTo>
                  <a:lnTo>
                    <a:pt x="2289" y="1005159"/>
                  </a:lnTo>
                  <a:lnTo>
                    <a:pt x="0" y="991302"/>
                  </a:lnTo>
                  <a:lnTo>
                    <a:pt x="0" y="986607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2993114" y="0"/>
                  </a:lnTo>
                  <a:lnTo>
                    <a:pt x="3032042" y="14656"/>
                  </a:lnTo>
                  <a:lnTo>
                    <a:pt x="3056267" y="48470"/>
                  </a:lnTo>
                  <a:lnTo>
                    <a:pt x="3059913" y="66798"/>
                  </a:lnTo>
                  <a:lnTo>
                    <a:pt x="3059913" y="991302"/>
                  </a:lnTo>
                  <a:lnTo>
                    <a:pt x="3045256" y="1030230"/>
                  </a:lnTo>
                  <a:lnTo>
                    <a:pt x="3011442" y="1054455"/>
                  </a:lnTo>
                  <a:lnTo>
                    <a:pt x="2997763" y="1057643"/>
                  </a:lnTo>
                  <a:lnTo>
                    <a:pt x="2993114" y="1058100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50">
              <a:extLst>
                <a:ext uri="{FF2B5EF4-FFF2-40B4-BE49-F238E27FC236}">
                  <a16:creationId xmlns:a16="http://schemas.microsoft.com/office/drawing/2014/main" id="{6CFCE0D9-6EC4-41DF-A45F-D5F93B93094E}"/>
                </a:ext>
              </a:extLst>
            </p:cNvPr>
            <p:cNvSpPr/>
            <p:nvPr/>
          </p:nvSpPr>
          <p:spPr>
            <a:xfrm>
              <a:off x="5314336" y="5342933"/>
              <a:ext cx="3060065" cy="1058545"/>
            </a:xfrm>
            <a:custGeom>
              <a:avLst/>
              <a:gdLst/>
              <a:ahLst/>
              <a:cxnLst/>
              <a:rect l="l" t="t" r="r" b="b"/>
              <a:pathLst>
                <a:path w="3060065" h="1058545">
                  <a:moveTo>
                    <a:pt x="0" y="986607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2988420" y="0"/>
                  </a:lnTo>
                  <a:lnTo>
                    <a:pt x="2993114" y="0"/>
                  </a:lnTo>
                  <a:lnTo>
                    <a:pt x="2997763" y="457"/>
                  </a:lnTo>
                  <a:lnTo>
                    <a:pt x="3002367" y="1373"/>
                  </a:lnTo>
                  <a:lnTo>
                    <a:pt x="3006971" y="2289"/>
                  </a:lnTo>
                  <a:lnTo>
                    <a:pt x="3028139" y="12048"/>
                  </a:lnTo>
                  <a:lnTo>
                    <a:pt x="3032042" y="14656"/>
                  </a:lnTo>
                  <a:lnTo>
                    <a:pt x="3056267" y="48470"/>
                  </a:lnTo>
                  <a:lnTo>
                    <a:pt x="3059913" y="71493"/>
                  </a:lnTo>
                  <a:lnTo>
                    <a:pt x="3059913" y="986607"/>
                  </a:lnTo>
                  <a:lnTo>
                    <a:pt x="3047864" y="1026327"/>
                  </a:lnTo>
                  <a:lnTo>
                    <a:pt x="3045256" y="1030230"/>
                  </a:lnTo>
                  <a:lnTo>
                    <a:pt x="3011442" y="1054455"/>
                  </a:lnTo>
                  <a:lnTo>
                    <a:pt x="3002367" y="1056727"/>
                  </a:lnTo>
                  <a:lnTo>
                    <a:pt x="2997763" y="1057643"/>
                  </a:lnTo>
                  <a:lnTo>
                    <a:pt x="2993114" y="1058100"/>
                  </a:lnTo>
                  <a:lnTo>
                    <a:pt x="2988420" y="1058101"/>
                  </a:lnTo>
                  <a:lnTo>
                    <a:pt x="71493" y="1058101"/>
                  </a:lnTo>
                  <a:lnTo>
                    <a:pt x="66798" y="1058100"/>
                  </a:lnTo>
                  <a:lnTo>
                    <a:pt x="62149" y="1057643"/>
                  </a:lnTo>
                  <a:lnTo>
                    <a:pt x="57545" y="1056727"/>
                  </a:lnTo>
                  <a:lnTo>
                    <a:pt x="52941" y="1055811"/>
                  </a:lnTo>
                  <a:lnTo>
                    <a:pt x="20939" y="1037161"/>
                  </a:lnTo>
                  <a:lnTo>
                    <a:pt x="17620" y="1033841"/>
                  </a:lnTo>
                  <a:lnTo>
                    <a:pt x="14656" y="1030230"/>
                  </a:lnTo>
                  <a:lnTo>
                    <a:pt x="12048" y="1026327"/>
                  </a:lnTo>
                  <a:lnTo>
                    <a:pt x="9440" y="1022423"/>
                  </a:lnTo>
                  <a:lnTo>
                    <a:pt x="7238" y="1018303"/>
                  </a:lnTo>
                  <a:lnTo>
                    <a:pt x="5442" y="1013966"/>
                  </a:lnTo>
                  <a:lnTo>
                    <a:pt x="3645" y="1009629"/>
                  </a:lnTo>
                  <a:lnTo>
                    <a:pt x="2289" y="1005159"/>
                  </a:lnTo>
                  <a:lnTo>
                    <a:pt x="1373" y="1000555"/>
                  </a:lnTo>
                  <a:lnTo>
                    <a:pt x="457" y="995951"/>
                  </a:lnTo>
                  <a:lnTo>
                    <a:pt x="0" y="991302"/>
                  </a:lnTo>
                  <a:lnTo>
                    <a:pt x="0" y="986607"/>
                  </a:lnTo>
                  <a:close/>
                </a:path>
              </a:pathLst>
            </a:custGeom>
            <a:ln w="9532">
              <a:solidFill>
                <a:srgbClr val="DFE7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4" name="object 51">
              <a:extLst>
                <a:ext uri="{FF2B5EF4-FFF2-40B4-BE49-F238E27FC236}">
                  <a16:creationId xmlns:a16="http://schemas.microsoft.com/office/drawing/2014/main" id="{04759DFF-0D98-445A-A4A0-EAEF37404BA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71621" y="5671802"/>
              <a:ext cx="152519" cy="152519"/>
            </a:xfrm>
            <a:prstGeom prst="rect">
              <a:avLst/>
            </a:prstGeom>
          </p:spPr>
        </p:pic>
      </p:grpSp>
      <p:sp>
        <p:nvSpPr>
          <p:cNvPr id="55" name="object 52">
            <a:extLst>
              <a:ext uri="{FF2B5EF4-FFF2-40B4-BE49-F238E27FC236}">
                <a16:creationId xmlns:a16="http://schemas.microsoft.com/office/drawing/2014/main" id="{E566C048-3CCB-4CF8-AB0D-E41FC3A62D3D}"/>
              </a:ext>
            </a:extLst>
          </p:cNvPr>
          <p:cNvSpPr txBox="1"/>
          <p:nvPr/>
        </p:nvSpPr>
        <p:spPr>
          <a:xfrm>
            <a:off x="4096537" y="4222879"/>
            <a:ext cx="2021205" cy="3406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0975" defTabSz="685800">
              <a:spcBef>
                <a:spcPts val="75"/>
              </a:spcBef>
            </a:pPr>
            <a:r>
              <a:rPr sz="938" b="1" kern="0" spc="-4" dirty="0">
                <a:solidFill>
                  <a:srgbClr val="4237CA"/>
                </a:solidFill>
                <a:latin typeface="微软雅黑"/>
                <a:cs typeface="微软雅黑"/>
              </a:rPr>
              <a:t>转移 (</a:t>
            </a:r>
            <a:r>
              <a:rPr sz="938" b="1" kern="0" spc="-8" dirty="0">
                <a:solidFill>
                  <a:srgbClr val="4237CA"/>
                </a:solidFill>
                <a:latin typeface="微软雅黑"/>
                <a:cs typeface="微软雅黑"/>
              </a:rPr>
              <a:t>Transfer)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4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通过外包或保险，将风险后果转嫁给第三方。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6" name="object 53">
            <a:extLst>
              <a:ext uri="{FF2B5EF4-FFF2-40B4-BE49-F238E27FC236}">
                <a16:creationId xmlns:a16="http://schemas.microsoft.com/office/drawing/2014/main" id="{AFF0F904-9855-4111-BBE4-804B23A4ADD2}"/>
              </a:ext>
            </a:extLst>
          </p:cNvPr>
          <p:cNvGrpSpPr/>
          <p:nvPr/>
        </p:nvGrpSpPr>
        <p:grpSpPr>
          <a:xfrm>
            <a:off x="6398652" y="4003625"/>
            <a:ext cx="2295049" cy="801053"/>
            <a:chOff x="8531535" y="5338167"/>
            <a:chExt cx="3060065" cy="1068070"/>
          </a:xfrm>
        </p:grpSpPr>
        <p:sp>
          <p:nvSpPr>
            <p:cNvPr id="57" name="object 54">
              <a:extLst>
                <a:ext uri="{FF2B5EF4-FFF2-40B4-BE49-F238E27FC236}">
                  <a16:creationId xmlns:a16="http://schemas.microsoft.com/office/drawing/2014/main" id="{18031B50-5292-44A7-83F6-67085EA8C6BA}"/>
                </a:ext>
              </a:extLst>
            </p:cNvPr>
            <p:cNvSpPr/>
            <p:nvPr/>
          </p:nvSpPr>
          <p:spPr>
            <a:xfrm>
              <a:off x="8536301" y="5342933"/>
              <a:ext cx="3050540" cy="1058545"/>
            </a:xfrm>
            <a:custGeom>
              <a:avLst/>
              <a:gdLst/>
              <a:ahLst/>
              <a:cxnLst/>
              <a:rect l="l" t="t" r="r" b="b"/>
              <a:pathLst>
                <a:path w="3050540" h="1058545">
                  <a:moveTo>
                    <a:pt x="2983582" y="1058100"/>
                  </a:moveTo>
                  <a:lnTo>
                    <a:pt x="66798" y="1058100"/>
                  </a:lnTo>
                  <a:lnTo>
                    <a:pt x="62149" y="1057643"/>
                  </a:lnTo>
                  <a:lnTo>
                    <a:pt x="24259" y="1040480"/>
                  </a:lnTo>
                  <a:lnTo>
                    <a:pt x="2289" y="1005159"/>
                  </a:lnTo>
                  <a:lnTo>
                    <a:pt x="0" y="991302"/>
                  </a:lnTo>
                  <a:lnTo>
                    <a:pt x="0" y="986607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2983582" y="0"/>
                  </a:lnTo>
                  <a:lnTo>
                    <a:pt x="3022510" y="14656"/>
                  </a:lnTo>
                  <a:lnTo>
                    <a:pt x="3046735" y="48470"/>
                  </a:lnTo>
                  <a:lnTo>
                    <a:pt x="3050381" y="66798"/>
                  </a:lnTo>
                  <a:lnTo>
                    <a:pt x="3050381" y="991302"/>
                  </a:lnTo>
                  <a:lnTo>
                    <a:pt x="3035724" y="1030230"/>
                  </a:lnTo>
                  <a:lnTo>
                    <a:pt x="3001909" y="1054455"/>
                  </a:lnTo>
                  <a:lnTo>
                    <a:pt x="2988231" y="1057643"/>
                  </a:lnTo>
                  <a:lnTo>
                    <a:pt x="2983582" y="1058100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55">
              <a:extLst>
                <a:ext uri="{FF2B5EF4-FFF2-40B4-BE49-F238E27FC236}">
                  <a16:creationId xmlns:a16="http://schemas.microsoft.com/office/drawing/2014/main" id="{34782596-722A-41BD-9827-BE9FCF5B9D14}"/>
                </a:ext>
              </a:extLst>
            </p:cNvPr>
            <p:cNvSpPr/>
            <p:nvPr/>
          </p:nvSpPr>
          <p:spPr>
            <a:xfrm>
              <a:off x="8536301" y="5342933"/>
              <a:ext cx="3050540" cy="1058545"/>
            </a:xfrm>
            <a:custGeom>
              <a:avLst/>
              <a:gdLst/>
              <a:ahLst/>
              <a:cxnLst/>
              <a:rect l="l" t="t" r="r" b="b"/>
              <a:pathLst>
                <a:path w="3050540" h="1058545">
                  <a:moveTo>
                    <a:pt x="0" y="986607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2978888" y="0"/>
                  </a:lnTo>
                  <a:lnTo>
                    <a:pt x="2983582" y="0"/>
                  </a:lnTo>
                  <a:lnTo>
                    <a:pt x="2988231" y="457"/>
                  </a:lnTo>
                  <a:lnTo>
                    <a:pt x="2992835" y="1373"/>
                  </a:lnTo>
                  <a:lnTo>
                    <a:pt x="2997439" y="2289"/>
                  </a:lnTo>
                  <a:lnTo>
                    <a:pt x="3018607" y="12048"/>
                  </a:lnTo>
                  <a:lnTo>
                    <a:pt x="3022510" y="14656"/>
                  </a:lnTo>
                  <a:lnTo>
                    <a:pt x="3026121" y="17620"/>
                  </a:lnTo>
                  <a:lnTo>
                    <a:pt x="3029441" y="20939"/>
                  </a:lnTo>
                  <a:lnTo>
                    <a:pt x="3032760" y="24259"/>
                  </a:lnTo>
                  <a:lnTo>
                    <a:pt x="3044938" y="44134"/>
                  </a:lnTo>
                  <a:lnTo>
                    <a:pt x="3046735" y="48470"/>
                  </a:lnTo>
                  <a:lnTo>
                    <a:pt x="3048091" y="52941"/>
                  </a:lnTo>
                  <a:lnTo>
                    <a:pt x="3049007" y="57545"/>
                  </a:lnTo>
                  <a:lnTo>
                    <a:pt x="3049923" y="62149"/>
                  </a:lnTo>
                  <a:lnTo>
                    <a:pt x="3050381" y="66798"/>
                  </a:lnTo>
                  <a:lnTo>
                    <a:pt x="3050381" y="71493"/>
                  </a:lnTo>
                  <a:lnTo>
                    <a:pt x="3050381" y="986607"/>
                  </a:lnTo>
                  <a:lnTo>
                    <a:pt x="3050381" y="991302"/>
                  </a:lnTo>
                  <a:lnTo>
                    <a:pt x="3049923" y="995951"/>
                  </a:lnTo>
                  <a:lnTo>
                    <a:pt x="3049007" y="1000555"/>
                  </a:lnTo>
                  <a:lnTo>
                    <a:pt x="3048091" y="1005159"/>
                  </a:lnTo>
                  <a:lnTo>
                    <a:pt x="3046735" y="1009629"/>
                  </a:lnTo>
                  <a:lnTo>
                    <a:pt x="3044938" y="1013966"/>
                  </a:lnTo>
                  <a:lnTo>
                    <a:pt x="3043142" y="1018303"/>
                  </a:lnTo>
                  <a:lnTo>
                    <a:pt x="3040939" y="1022423"/>
                  </a:lnTo>
                  <a:lnTo>
                    <a:pt x="3038332" y="1026327"/>
                  </a:lnTo>
                  <a:lnTo>
                    <a:pt x="3035724" y="1030230"/>
                  </a:lnTo>
                  <a:lnTo>
                    <a:pt x="3032760" y="1033841"/>
                  </a:lnTo>
                  <a:lnTo>
                    <a:pt x="3029441" y="1037161"/>
                  </a:lnTo>
                  <a:lnTo>
                    <a:pt x="3026121" y="1040480"/>
                  </a:lnTo>
                  <a:lnTo>
                    <a:pt x="3022510" y="1043444"/>
                  </a:lnTo>
                  <a:lnTo>
                    <a:pt x="3018607" y="1046052"/>
                  </a:lnTo>
                  <a:lnTo>
                    <a:pt x="3014703" y="1048660"/>
                  </a:lnTo>
                  <a:lnTo>
                    <a:pt x="2992835" y="1056727"/>
                  </a:lnTo>
                  <a:lnTo>
                    <a:pt x="2988231" y="1057643"/>
                  </a:lnTo>
                  <a:lnTo>
                    <a:pt x="2983582" y="1058100"/>
                  </a:lnTo>
                  <a:lnTo>
                    <a:pt x="2978888" y="1058101"/>
                  </a:lnTo>
                  <a:lnTo>
                    <a:pt x="71493" y="1058101"/>
                  </a:lnTo>
                  <a:lnTo>
                    <a:pt x="66798" y="1058100"/>
                  </a:lnTo>
                  <a:lnTo>
                    <a:pt x="62149" y="1057643"/>
                  </a:lnTo>
                  <a:lnTo>
                    <a:pt x="57545" y="1056727"/>
                  </a:lnTo>
                  <a:lnTo>
                    <a:pt x="52941" y="1055811"/>
                  </a:lnTo>
                  <a:lnTo>
                    <a:pt x="20939" y="1037161"/>
                  </a:lnTo>
                  <a:lnTo>
                    <a:pt x="17620" y="1033841"/>
                  </a:lnTo>
                  <a:lnTo>
                    <a:pt x="14656" y="1030230"/>
                  </a:lnTo>
                  <a:lnTo>
                    <a:pt x="12048" y="1026327"/>
                  </a:lnTo>
                  <a:lnTo>
                    <a:pt x="9440" y="1022423"/>
                  </a:lnTo>
                  <a:lnTo>
                    <a:pt x="7238" y="1018303"/>
                  </a:lnTo>
                  <a:lnTo>
                    <a:pt x="5442" y="1013966"/>
                  </a:lnTo>
                  <a:lnTo>
                    <a:pt x="3645" y="1009629"/>
                  </a:lnTo>
                  <a:lnTo>
                    <a:pt x="2289" y="1005159"/>
                  </a:lnTo>
                  <a:lnTo>
                    <a:pt x="1373" y="1000555"/>
                  </a:lnTo>
                  <a:lnTo>
                    <a:pt x="457" y="995951"/>
                  </a:lnTo>
                  <a:lnTo>
                    <a:pt x="0" y="991302"/>
                  </a:lnTo>
                  <a:lnTo>
                    <a:pt x="0" y="986607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9" name="object 56">
              <a:extLst>
                <a:ext uri="{FF2B5EF4-FFF2-40B4-BE49-F238E27FC236}">
                  <a16:creationId xmlns:a16="http://schemas.microsoft.com/office/drawing/2014/main" id="{70BDDE09-5020-47C2-BB17-7215E65EAD5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93586" y="5671802"/>
              <a:ext cx="152519" cy="152519"/>
            </a:xfrm>
            <a:prstGeom prst="rect">
              <a:avLst/>
            </a:prstGeom>
          </p:spPr>
        </p:pic>
      </p:grpSp>
      <p:sp>
        <p:nvSpPr>
          <p:cNvPr id="60" name="object 57">
            <a:extLst>
              <a:ext uri="{FF2B5EF4-FFF2-40B4-BE49-F238E27FC236}">
                <a16:creationId xmlns:a16="http://schemas.microsoft.com/office/drawing/2014/main" id="{677447CD-FD2E-491C-A08B-015C0176D05B}"/>
              </a:ext>
            </a:extLst>
          </p:cNvPr>
          <p:cNvSpPr txBox="1"/>
          <p:nvPr/>
        </p:nvSpPr>
        <p:spPr>
          <a:xfrm>
            <a:off x="6508207" y="4222879"/>
            <a:ext cx="1921193" cy="3406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0975" defTabSz="685800">
              <a:spcBef>
                <a:spcPts val="75"/>
              </a:spcBef>
            </a:pP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接受 </a:t>
            </a:r>
            <a:r>
              <a:rPr sz="938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(Accept)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4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针对低影响风险，制定应急回滚方案兜底。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项目管理职业素质培养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项目风险识别与应对策略</a:t>
            </a:r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853CD065-479D-4504-AC11-5C770B1F5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3168" y="1258282"/>
            <a:ext cx="2716745" cy="3431679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6381A59B-31EB-4872-A6F2-E417F137BFE9}"/>
              </a:ext>
            </a:extLst>
          </p:cNvPr>
          <p:cNvSpPr txBox="1"/>
          <p:nvPr/>
        </p:nvSpPr>
        <p:spPr>
          <a:xfrm>
            <a:off x="505226" y="4062529"/>
            <a:ext cx="920115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专业与协作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8" dirty="0">
                <a:solidFill>
                  <a:srgbClr val="DAE9FE"/>
                </a:solidFill>
                <a:latin typeface="微软雅黑"/>
                <a:cs typeface="微软雅黑"/>
              </a:rPr>
              <a:t>打造高效能项目团队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" name="object 4">
            <a:extLst>
              <a:ext uri="{FF2B5EF4-FFF2-40B4-BE49-F238E27FC236}">
                <a16:creationId xmlns:a16="http://schemas.microsoft.com/office/drawing/2014/main" id="{8D2425AA-9E69-496E-8A5B-1520AEAA9832}"/>
              </a:ext>
            </a:extLst>
          </p:cNvPr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C944AF3D-4CA3-4E35-B42D-AC068434E4B7}"/>
                </a:ext>
              </a:extLst>
            </p:cNvPr>
            <p:cNvSpPr/>
            <p:nvPr/>
          </p:nvSpPr>
          <p:spPr>
            <a:xfrm>
              <a:off x="8102575" y="2221059"/>
              <a:ext cx="0" cy="1764030"/>
            </a:xfrm>
            <a:custGeom>
              <a:avLst/>
              <a:gdLst/>
              <a:ahLst/>
              <a:cxnLst/>
              <a:rect l="l" t="t" r="r" b="b"/>
              <a:pathLst>
                <a:path h="1764029">
                  <a:moveTo>
                    <a:pt x="0" y="0"/>
                  </a:moveTo>
                  <a:lnTo>
                    <a:pt x="0" y="1763501"/>
                  </a:lnTo>
                </a:path>
              </a:pathLst>
            </a:custGeom>
            <a:ln w="19064">
              <a:solidFill>
                <a:srgbClr val="3B81F5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0DE56001-9A71-4825-8355-CB3CF5B506D8}"/>
                </a:ext>
              </a:extLst>
            </p:cNvPr>
            <p:cNvSpPr/>
            <p:nvPr/>
          </p:nvSpPr>
          <p:spPr>
            <a:xfrm>
              <a:off x="5553600" y="3031316"/>
              <a:ext cx="2549525" cy="953769"/>
            </a:xfrm>
            <a:custGeom>
              <a:avLst/>
              <a:gdLst/>
              <a:ahLst/>
              <a:cxnLst/>
              <a:rect l="l" t="t" r="r" b="b"/>
              <a:pathLst>
                <a:path w="2549525" h="953770">
                  <a:moveTo>
                    <a:pt x="2548974" y="953244"/>
                  </a:moveTo>
                  <a:lnTo>
                    <a:pt x="0" y="0"/>
                  </a:lnTo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0BA0F282-6068-44B4-990D-755EB038ED1F}"/>
                </a:ext>
              </a:extLst>
            </p:cNvPr>
            <p:cNvSpPr/>
            <p:nvPr/>
          </p:nvSpPr>
          <p:spPr>
            <a:xfrm>
              <a:off x="5554608" y="3024013"/>
              <a:ext cx="2551430" cy="969644"/>
            </a:xfrm>
            <a:custGeom>
              <a:avLst/>
              <a:gdLst/>
              <a:ahLst/>
              <a:cxnLst/>
              <a:rect l="l" t="t" r="r" b="b"/>
              <a:pathLst>
                <a:path w="2551429" h="969645">
                  <a:moveTo>
                    <a:pt x="2544627" y="969475"/>
                  </a:moveTo>
                  <a:lnTo>
                    <a:pt x="2499985" y="952780"/>
                  </a:lnTo>
                  <a:lnTo>
                    <a:pt x="2506663" y="934923"/>
                  </a:lnTo>
                  <a:lnTo>
                    <a:pt x="2551305" y="951618"/>
                  </a:lnTo>
                  <a:lnTo>
                    <a:pt x="2544627" y="969475"/>
                  </a:lnTo>
                  <a:close/>
                </a:path>
                <a:path w="2551429" h="969645">
                  <a:moveTo>
                    <a:pt x="2455342" y="936085"/>
                  </a:moveTo>
                  <a:lnTo>
                    <a:pt x="2410700" y="919390"/>
                  </a:lnTo>
                  <a:lnTo>
                    <a:pt x="2417378" y="901533"/>
                  </a:lnTo>
                  <a:lnTo>
                    <a:pt x="2462020" y="918228"/>
                  </a:lnTo>
                  <a:lnTo>
                    <a:pt x="2455342" y="936085"/>
                  </a:lnTo>
                  <a:close/>
                </a:path>
                <a:path w="2551429" h="969645">
                  <a:moveTo>
                    <a:pt x="2366057" y="902695"/>
                  </a:moveTo>
                  <a:lnTo>
                    <a:pt x="2321414" y="886000"/>
                  </a:lnTo>
                  <a:lnTo>
                    <a:pt x="2328092" y="868143"/>
                  </a:lnTo>
                  <a:lnTo>
                    <a:pt x="2372735" y="884838"/>
                  </a:lnTo>
                  <a:lnTo>
                    <a:pt x="2366057" y="902695"/>
                  </a:lnTo>
                  <a:close/>
                </a:path>
                <a:path w="2551429" h="969645">
                  <a:moveTo>
                    <a:pt x="2276772" y="869305"/>
                  </a:moveTo>
                  <a:lnTo>
                    <a:pt x="2232129" y="852610"/>
                  </a:lnTo>
                  <a:lnTo>
                    <a:pt x="2238807" y="834753"/>
                  </a:lnTo>
                  <a:lnTo>
                    <a:pt x="2283450" y="851448"/>
                  </a:lnTo>
                  <a:lnTo>
                    <a:pt x="2276772" y="869305"/>
                  </a:lnTo>
                  <a:close/>
                </a:path>
                <a:path w="2551429" h="969645">
                  <a:moveTo>
                    <a:pt x="2187487" y="835915"/>
                  </a:moveTo>
                  <a:lnTo>
                    <a:pt x="2142844" y="819220"/>
                  </a:lnTo>
                  <a:lnTo>
                    <a:pt x="2149522" y="801363"/>
                  </a:lnTo>
                  <a:lnTo>
                    <a:pt x="2194165" y="818058"/>
                  </a:lnTo>
                  <a:lnTo>
                    <a:pt x="2187487" y="835915"/>
                  </a:lnTo>
                  <a:close/>
                </a:path>
                <a:path w="2551429" h="969645">
                  <a:moveTo>
                    <a:pt x="2098201" y="802524"/>
                  </a:moveTo>
                  <a:lnTo>
                    <a:pt x="2053559" y="785829"/>
                  </a:lnTo>
                  <a:lnTo>
                    <a:pt x="2060237" y="767972"/>
                  </a:lnTo>
                  <a:lnTo>
                    <a:pt x="2104880" y="784667"/>
                  </a:lnTo>
                  <a:lnTo>
                    <a:pt x="2098201" y="802524"/>
                  </a:lnTo>
                  <a:close/>
                </a:path>
                <a:path w="2551429" h="969645">
                  <a:moveTo>
                    <a:pt x="2008916" y="769134"/>
                  </a:moveTo>
                  <a:lnTo>
                    <a:pt x="1964274" y="752439"/>
                  </a:lnTo>
                  <a:lnTo>
                    <a:pt x="1970952" y="734582"/>
                  </a:lnTo>
                  <a:lnTo>
                    <a:pt x="2015594" y="751277"/>
                  </a:lnTo>
                  <a:lnTo>
                    <a:pt x="2008916" y="769134"/>
                  </a:lnTo>
                  <a:close/>
                </a:path>
                <a:path w="2551429" h="969645">
                  <a:moveTo>
                    <a:pt x="1919631" y="735744"/>
                  </a:moveTo>
                  <a:lnTo>
                    <a:pt x="1874989" y="719049"/>
                  </a:lnTo>
                  <a:lnTo>
                    <a:pt x="1881667" y="701192"/>
                  </a:lnTo>
                  <a:lnTo>
                    <a:pt x="1926309" y="717887"/>
                  </a:lnTo>
                  <a:lnTo>
                    <a:pt x="1919631" y="735744"/>
                  </a:lnTo>
                  <a:close/>
                </a:path>
                <a:path w="2551429" h="969645">
                  <a:moveTo>
                    <a:pt x="1830346" y="702354"/>
                  </a:moveTo>
                  <a:lnTo>
                    <a:pt x="1785703" y="685659"/>
                  </a:lnTo>
                  <a:lnTo>
                    <a:pt x="1792381" y="667802"/>
                  </a:lnTo>
                  <a:lnTo>
                    <a:pt x="1837024" y="684497"/>
                  </a:lnTo>
                  <a:lnTo>
                    <a:pt x="1830346" y="702354"/>
                  </a:lnTo>
                  <a:close/>
                </a:path>
                <a:path w="2551429" h="969645">
                  <a:moveTo>
                    <a:pt x="1741061" y="668964"/>
                  </a:moveTo>
                  <a:lnTo>
                    <a:pt x="1696418" y="652269"/>
                  </a:lnTo>
                  <a:lnTo>
                    <a:pt x="1703096" y="634412"/>
                  </a:lnTo>
                  <a:lnTo>
                    <a:pt x="1747739" y="651107"/>
                  </a:lnTo>
                  <a:lnTo>
                    <a:pt x="1741061" y="668964"/>
                  </a:lnTo>
                  <a:close/>
                </a:path>
                <a:path w="2551429" h="969645">
                  <a:moveTo>
                    <a:pt x="1651776" y="635574"/>
                  </a:moveTo>
                  <a:lnTo>
                    <a:pt x="1607133" y="618879"/>
                  </a:lnTo>
                  <a:lnTo>
                    <a:pt x="1613811" y="601022"/>
                  </a:lnTo>
                  <a:lnTo>
                    <a:pt x="1658454" y="617717"/>
                  </a:lnTo>
                  <a:lnTo>
                    <a:pt x="1651776" y="635574"/>
                  </a:lnTo>
                  <a:close/>
                </a:path>
                <a:path w="2551429" h="969645">
                  <a:moveTo>
                    <a:pt x="1562490" y="602184"/>
                  </a:moveTo>
                  <a:lnTo>
                    <a:pt x="1517848" y="585489"/>
                  </a:lnTo>
                  <a:lnTo>
                    <a:pt x="1524526" y="567632"/>
                  </a:lnTo>
                  <a:lnTo>
                    <a:pt x="1569168" y="584327"/>
                  </a:lnTo>
                  <a:lnTo>
                    <a:pt x="1562490" y="602184"/>
                  </a:lnTo>
                  <a:close/>
                </a:path>
                <a:path w="2551429" h="969645">
                  <a:moveTo>
                    <a:pt x="1473205" y="568794"/>
                  </a:moveTo>
                  <a:lnTo>
                    <a:pt x="1428563" y="552099"/>
                  </a:lnTo>
                  <a:lnTo>
                    <a:pt x="1435241" y="534242"/>
                  </a:lnTo>
                  <a:lnTo>
                    <a:pt x="1479883" y="550937"/>
                  </a:lnTo>
                  <a:lnTo>
                    <a:pt x="1473205" y="568794"/>
                  </a:lnTo>
                  <a:close/>
                </a:path>
                <a:path w="2551429" h="969645">
                  <a:moveTo>
                    <a:pt x="1383920" y="535404"/>
                  </a:moveTo>
                  <a:lnTo>
                    <a:pt x="1339277" y="518709"/>
                  </a:lnTo>
                  <a:lnTo>
                    <a:pt x="1345955" y="500852"/>
                  </a:lnTo>
                  <a:lnTo>
                    <a:pt x="1390598" y="517546"/>
                  </a:lnTo>
                  <a:lnTo>
                    <a:pt x="1383920" y="535404"/>
                  </a:lnTo>
                  <a:close/>
                </a:path>
                <a:path w="2551429" h="969645">
                  <a:moveTo>
                    <a:pt x="1294635" y="502013"/>
                  </a:moveTo>
                  <a:lnTo>
                    <a:pt x="1249992" y="485318"/>
                  </a:lnTo>
                  <a:lnTo>
                    <a:pt x="1256670" y="467461"/>
                  </a:lnTo>
                  <a:lnTo>
                    <a:pt x="1301313" y="484156"/>
                  </a:lnTo>
                  <a:lnTo>
                    <a:pt x="1294635" y="502013"/>
                  </a:lnTo>
                  <a:close/>
                </a:path>
                <a:path w="2551429" h="969645">
                  <a:moveTo>
                    <a:pt x="1205350" y="468623"/>
                  </a:moveTo>
                  <a:lnTo>
                    <a:pt x="1160707" y="451928"/>
                  </a:lnTo>
                  <a:lnTo>
                    <a:pt x="1167385" y="434071"/>
                  </a:lnTo>
                  <a:lnTo>
                    <a:pt x="1212028" y="450766"/>
                  </a:lnTo>
                  <a:lnTo>
                    <a:pt x="1205350" y="468623"/>
                  </a:lnTo>
                  <a:close/>
                </a:path>
                <a:path w="2551429" h="969645">
                  <a:moveTo>
                    <a:pt x="1116064" y="435233"/>
                  </a:moveTo>
                  <a:lnTo>
                    <a:pt x="1071422" y="418538"/>
                  </a:lnTo>
                  <a:lnTo>
                    <a:pt x="1078100" y="400681"/>
                  </a:lnTo>
                  <a:lnTo>
                    <a:pt x="1122742" y="417376"/>
                  </a:lnTo>
                  <a:lnTo>
                    <a:pt x="1116064" y="435233"/>
                  </a:lnTo>
                  <a:close/>
                </a:path>
                <a:path w="2551429" h="969645">
                  <a:moveTo>
                    <a:pt x="1026779" y="401843"/>
                  </a:moveTo>
                  <a:lnTo>
                    <a:pt x="982137" y="385148"/>
                  </a:lnTo>
                  <a:lnTo>
                    <a:pt x="988815" y="367291"/>
                  </a:lnTo>
                  <a:lnTo>
                    <a:pt x="1033457" y="383986"/>
                  </a:lnTo>
                  <a:lnTo>
                    <a:pt x="1026779" y="401843"/>
                  </a:lnTo>
                  <a:close/>
                </a:path>
                <a:path w="2551429" h="969645">
                  <a:moveTo>
                    <a:pt x="937494" y="368453"/>
                  </a:moveTo>
                  <a:lnTo>
                    <a:pt x="892851" y="351758"/>
                  </a:lnTo>
                  <a:lnTo>
                    <a:pt x="899529" y="333901"/>
                  </a:lnTo>
                  <a:lnTo>
                    <a:pt x="944172" y="350596"/>
                  </a:lnTo>
                  <a:lnTo>
                    <a:pt x="937494" y="368453"/>
                  </a:lnTo>
                  <a:close/>
                </a:path>
                <a:path w="2551429" h="969645">
                  <a:moveTo>
                    <a:pt x="848209" y="335063"/>
                  </a:moveTo>
                  <a:lnTo>
                    <a:pt x="803566" y="318368"/>
                  </a:lnTo>
                  <a:lnTo>
                    <a:pt x="810244" y="300511"/>
                  </a:lnTo>
                  <a:lnTo>
                    <a:pt x="854887" y="317206"/>
                  </a:lnTo>
                  <a:lnTo>
                    <a:pt x="848209" y="335063"/>
                  </a:lnTo>
                  <a:close/>
                </a:path>
                <a:path w="2551429" h="969645">
                  <a:moveTo>
                    <a:pt x="758924" y="301673"/>
                  </a:moveTo>
                  <a:lnTo>
                    <a:pt x="714281" y="284978"/>
                  </a:lnTo>
                  <a:lnTo>
                    <a:pt x="720959" y="267121"/>
                  </a:lnTo>
                  <a:lnTo>
                    <a:pt x="765602" y="283816"/>
                  </a:lnTo>
                  <a:lnTo>
                    <a:pt x="758924" y="301673"/>
                  </a:lnTo>
                  <a:close/>
                </a:path>
                <a:path w="2551429" h="969645">
                  <a:moveTo>
                    <a:pt x="669638" y="268283"/>
                  </a:moveTo>
                  <a:lnTo>
                    <a:pt x="624996" y="251588"/>
                  </a:lnTo>
                  <a:lnTo>
                    <a:pt x="631674" y="233731"/>
                  </a:lnTo>
                  <a:lnTo>
                    <a:pt x="676316" y="250426"/>
                  </a:lnTo>
                  <a:lnTo>
                    <a:pt x="669638" y="268283"/>
                  </a:lnTo>
                  <a:close/>
                </a:path>
                <a:path w="2551429" h="969645">
                  <a:moveTo>
                    <a:pt x="580353" y="234892"/>
                  </a:moveTo>
                  <a:lnTo>
                    <a:pt x="535711" y="218197"/>
                  </a:lnTo>
                  <a:lnTo>
                    <a:pt x="542389" y="200340"/>
                  </a:lnTo>
                  <a:lnTo>
                    <a:pt x="587031" y="217035"/>
                  </a:lnTo>
                  <a:lnTo>
                    <a:pt x="580353" y="234892"/>
                  </a:lnTo>
                  <a:close/>
                </a:path>
                <a:path w="2551429" h="969645">
                  <a:moveTo>
                    <a:pt x="491068" y="201502"/>
                  </a:moveTo>
                  <a:lnTo>
                    <a:pt x="446425" y="184807"/>
                  </a:lnTo>
                  <a:lnTo>
                    <a:pt x="453104" y="166950"/>
                  </a:lnTo>
                  <a:lnTo>
                    <a:pt x="497746" y="183645"/>
                  </a:lnTo>
                  <a:lnTo>
                    <a:pt x="491068" y="201502"/>
                  </a:lnTo>
                  <a:close/>
                </a:path>
                <a:path w="2551429" h="969645">
                  <a:moveTo>
                    <a:pt x="401783" y="168112"/>
                  </a:moveTo>
                  <a:lnTo>
                    <a:pt x="357140" y="151417"/>
                  </a:lnTo>
                  <a:lnTo>
                    <a:pt x="363818" y="133560"/>
                  </a:lnTo>
                  <a:lnTo>
                    <a:pt x="408461" y="150255"/>
                  </a:lnTo>
                  <a:lnTo>
                    <a:pt x="401783" y="168112"/>
                  </a:lnTo>
                  <a:close/>
                </a:path>
                <a:path w="2551429" h="969645">
                  <a:moveTo>
                    <a:pt x="312498" y="134722"/>
                  </a:moveTo>
                  <a:lnTo>
                    <a:pt x="267855" y="118027"/>
                  </a:lnTo>
                  <a:lnTo>
                    <a:pt x="274533" y="100170"/>
                  </a:lnTo>
                  <a:lnTo>
                    <a:pt x="319176" y="116865"/>
                  </a:lnTo>
                  <a:lnTo>
                    <a:pt x="312498" y="134722"/>
                  </a:lnTo>
                  <a:close/>
                </a:path>
                <a:path w="2551429" h="969645">
                  <a:moveTo>
                    <a:pt x="223212" y="101332"/>
                  </a:moveTo>
                  <a:lnTo>
                    <a:pt x="178570" y="84637"/>
                  </a:lnTo>
                  <a:lnTo>
                    <a:pt x="185248" y="66780"/>
                  </a:lnTo>
                  <a:lnTo>
                    <a:pt x="229891" y="83475"/>
                  </a:lnTo>
                  <a:lnTo>
                    <a:pt x="223212" y="101332"/>
                  </a:lnTo>
                  <a:close/>
                </a:path>
                <a:path w="2551429" h="969645">
                  <a:moveTo>
                    <a:pt x="133927" y="67942"/>
                  </a:moveTo>
                  <a:lnTo>
                    <a:pt x="89285" y="51247"/>
                  </a:lnTo>
                  <a:lnTo>
                    <a:pt x="95963" y="33390"/>
                  </a:lnTo>
                  <a:lnTo>
                    <a:pt x="140605" y="50085"/>
                  </a:lnTo>
                  <a:lnTo>
                    <a:pt x="133927" y="67942"/>
                  </a:lnTo>
                  <a:close/>
                </a:path>
                <a:path w="2551429" h="969645">
                  <a:moveTo>
                    <a:pt x="44642" y="34552"/>
                  </a:moveTo>
                  <a:lnTo>
                    <a:pt x="0" y="17857"/>
                  </a:lnTo>
                  <a:lnTo>
                    <a:pt x="6678" y="0"/>
                  </a:lnTo>
                  <a:lnTo>
                    <a:pt x="51320" y="16695"/>
                  </a:lnTo>
                  <a:lnTo>
                    <a:pt x="44642" y="34552"/>
                  </a:lnTo>
                  <a:close/>
                </a:path>
              </a:pathLst>
            </a:custGeom>
            <a:solidFill>
              <a:srgbClr val="3B81F5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EF7BECBF-6E9A-4B5E-98FC-9A6488604C7B}"/>
                </a:ext>
              </a:extLst>
            </p:cNvPr>
            <p:cNvSpPr/>
            <p:nvPr/>
          </p:nvSpPr>
          <p:spPr>
            <a:xfrm>
              <a:off x="8102575" y="3031316"/>
              <a:ext cx="2549525" cy="953769"/>
            </a:xfrm>
            <a:custGeom>
              <a:avLst/>
              <a:gdLst/>
              <a:ahLst/>
              <a:cxnLst/>
              <a:rect l="l" t="t" r="r" b="b"/>
              <a:pathLst>
                <a:path w="2549525" h="953770">
                  <a:moveTo>
                    <a:pt x="0" y="953244"/>
                  </a:moveTo>
                  <a:lnTo>
                    <a:pt x="2548975" y="0"/>
                  </a:lnTo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FA297252-89FF-4DAD-BFB0-F245073D3FEC}"/>
                </a:ext>
              </a:extLst>
            </p:cNvPr>
            <p:cNvSpPr/>
            <p:nvPr/>
          </p:nvSpPr>
          <p:spPr>
            <a:xfrm>
              <a:off x="8099236" y="3024013"/>
              <a:ext cx="2551430" cy="969644"/>
            </a:xfrm>
            <a:custGeom>
              <a:avLst/>
              <a:gdLst/>
              <a:ahLst/>
              <a:cxnLst/>
              <a:rect l="l" t="t" r="r" b="b"/>
              <a:pathLst>
                <a:path w="2551429" h="969645">
                  <a:moveTo>
                    <a:pt x="6678" y="969475"/>
                  </a:moveTo>
                  <a:lnTo>
                    <a:pt x="0" y="951618"/>
                  </a:lnTo>
                  <a:lnTo>
                    <a:pt x="44642" y="934923"/>
                  </a:lnTo>
                  <a:lnTo>
                    <a:pt x="51320" y="952780"/>
                  </a:lnTo>
                  <a:lnTo>
                    <a:pt x="6678" y="969475"/>
                  </a:lnTo>
                  <a:close/>
                </a:path>
                <a:path w="2551429" h="969645">
                  <a:moveTo>
                    <a:pt x="95963" y="936085"/>
                  </a:moveTo>
                  <a:lnTo>
                    <a:pt x="89285" y="918228"/>
                  </a:lnTo>
                  <a:lnTo>
                    <a:pt x="133927" y="901533"/>
                  </a:lnTo>
                  <a:lnTo>
                    <a:pt x="140605" y="919390"/>
                  </a:lnTo>
                  <a:lnTo>
                    <a:pt x="95963" y="936085"/>
                  </a:lnTo>
                  <a:close/>
                </a:path>
                <a:path w="2551429" h="969645">
                  <a:moveTo>
                    <a:pt x="185248" y="902695"/>
                  </a:moveTo>
                  <a:lnTo>
                    <a:pt x="178570" y="884838"/>
                  </a:lnTo>
                  <a:lnTo>
                    <a:pt x="223212" y="868142"/>
                  </a:lnTo>
                  <a:lnTo>
                    <a:pt x="229891" y="886000"/>
                  </a:lnTo>
                  <a:lnTo>
                    <a:pt x="185248" y="902695"/>
                  </a:lnTo>
                  <a:close/>
                </a:path>
                <a:path w="2551429" h="969645">
                  <a:moveTo>
                    <a:pt x="274533" y="869304"/>
                  </a:moveTo>
                  <a:lnTo>
                    <a:pt x="267855" y="851447"/>
                  </a:lnTo>
                  <a:lnTo>
                    <a:pt x="312498" y="834752"/>
                  </a:lnTo>
                  <a:lnTo>
                    <a:pt x="319176" y="852610"/>
                  </a:lnTo>
                  <a:lnTo>
                    <a:pt x="274533" y="869304"/>
                  </a:lnTo>
                  <a:close/>
                </a:path>
                <a:path w="2551429" h="969645">
                  <a:moveTo>
                    <a:pt x="363818" y="835914"/>
                  </a:moveTo>
                  <a:lnTo>
                    <a:pt x="357140" y="818057"/>
                  </a:lnTo>
                  <a:lnTo>
                    <a:pt x="401783" y="801362"/>
                  </a:lnTo>
                  <a:lnTo>
                    <a:pt x="408461" y="819219"/>
                  </a:lnTo>
                  <a:lnTo>
                    <a:pt x="363818" y="835914"/>
                  </a:lnTo>
                  <a:close/>
                </a:path>
                <a:path w="2551429" h="969645">
                  <a:moveTo>
                    <a:pt x="453104" y="802524"/>
                  </a:moveTo>
                  <a:lnTo>
                    <a:pt x="446425" y="784667"/>
                  </a:lnTo>
                  <a:lnTo>
                    <a:pt x="491068" y="767972"/>
                  </a:lnTo>
                  <a:lnTo>
                    <a:pt x="497746" y="785829"/>
                  </a:lnTo>
                  <a:lnTo>
                    <a:pt x="453104" y="802524"/>
                  </a:lnTo>
                  <a:close/>
                </a:path>
                <a:path w="2551429" h="969645">
                  <a:moveTo>
                    <a:pt x="542389" y="769134"/>
                  </a:moveTo>
                  <a:lnTo>
                    <a:pt x="535711" y="751277"/>
                  </a:lnTo>
                  <a:lnTo>
                    <a:pt x="580353" y="734582"/>
                  </a:lnTo>
                  <a:lnTo>
                    <a:pt x="587031" y="752439"/>
                  </a:lnTo>
                  <a:lnTo>
                    <a:pt x="542389" y="769134"/>
                  </a:lnTo>
                  <a:close/>
                </a:path>
                <a:path w="2551429" h="969645">
                  <a:moveTo>
                    <a:pt x="631674" y="735744"/>
                  </a:moveTo>
                  <a:lnTo>
                    <a:pt x="624996" y="717887"/>
                  </a:lnTo>
                  <a:lnTo>
                    <a:pt x="669638" y="701192"/>
                  </a:lnTo>
                  <a:lnTo>
                    <a:pt x="676316" y="719049"/>
                  </a:lnTo>
                  <a:lnTo>
                    <a:pt x="631674" y="735744"/>
                  </a:lnTo>
                  <a:close/>
                </a:path>
                <a:path w="2551429" h="969645">
                  <a:moveTo>
                    <a:pt x="720959" y="702354"/>
                  </a:moveTo>
                  <a:lnTo>
                    <a:pt x="714281" y="684497"/>
                  </a:lnTo>
                  <a:lnTo>
                    <a:pt x="758924" y="667802"/>
                  </a:lnTo>
                  <a:lnTo>
                    <a:pt x="765602" y="685659"/>
                  </a:lnTo>
                  <a:lnTo>
                    <a:pt x="720959" y="702354"/>
                  </a:lnTo>
                  <a:close/>
                </a:path>
                <a:path w="2551429" h="969645">
                  <a:moveTo>
                    <a:pt x="810244" y="668964"/>
                  </a:moveTo>
                  <a:lnTo>
                    <a:pt x="803566" y="651107"/>
                  </a:lnTo>
                  <a:lnTo>
                    <a:pt x="848209" y="634412"/>
                  </a:lnTo>
                  <a:lnTo>
                    <a:pt x="854887" y="652269"/>
                  </a:lnTo>
                  <a:lnTo>
                    <a:pt x="810244" y="668964"/>
                  </a:lnTo>
                  <a:close/>
                </a:path>
                <a:path w="2551429" h="969645">
                  <a:moveTo>
                    <a:pt x="899529" y="635574"/>
                  </a:moveTo>
                  <a:lnTo>
                    <a:pt x="892851" y="617717"/>
                  </a:lnTo>
                  <a:lnTo>
                    <a:pt x="937494" y="601022"/>
                  </a:lnTo>
                  <a:lnTo>
                    <a:pt x="944172" y="618879"/>
                  </a:lnTo>
                  <a:lnTo>
                    <a:pt x="899529" y="635574"/>
                  </a:lnTo>
                  <a:close/>
                </a:path>
                <a:path w="2551429" h="969645">
                  <a:moveTo>
                    <a:pt x="988815" y="602184"/>
                  </a:moveTo>
                  <a:lnTo>
                    <a:pt x="982137" y="584326"/>
                  </a:lnTo>
                  <a:lnTo>
                    <a:pt x="1026779" y="567631"/>
                  </a:lnTo>
                  <a:lnTo>
                    <a:pt x="1033457" y="585489"/>
                  </a:lnTo>
                  <a:lnTo>
                    <a:pt x="988815" y="602184"/>
                  </a:lnTo>
                  <a:close/>
                </a:path>
                <a:path w="2551429" h="969645">
                  <a:moveTo>
                    <a:pt x="1078100" y="568793"/>
                  </a:moveTo>
                  <a:lnTo>
                    <a:pt x="1071422" y="550936"/>
                  </a:lnTo>
                  <a:lnTo>
                    <a:pt x="1116064" y="534241"/>
                  </a:lnTo>
                  <a:lnTo>
                    <a:pt x="1122742" y="552098"/>
                  </a:lnTo>
                  <a:lnTo>
                    <a:pt x="1078100" y="568793"/>
                  </a:lnTo>
                  <a:close/>
                </a:path>
                <a:path w="2551429" h="969645">
                  <a:moveTo>
                    <a:pt x="1167385" y="535403"/>
                  </a:moveTo>
                  <a:lnTo>
                    <a:pt x="1160707" y="517546"/>
                  </a:lnTo>
                  <a:lnTo>
                    <a:pt x="1205350" y="500851"/>
                  </a:lnTo>
                  <a:lnTo>
                    <a:pt x="1212028" y="518708"/>
                  </a:lnTo>
                  <a:lnTo>
                    <a:pt x="1167385" y="535403"/>
                  </a:lnTo>
                  <a:close/>
                </a:path>
                <a:path w="2551429" h="969645">
                  <a:moveTo>
                    <a:pt x="1256670" y="502013"/>
                  </a:moveTo>
                  <a:lnTo>
                    <a:pt x="1249992" y="484156"/>
                  </a:lnTo>
                  <a:lnTo>
                    <a:pt x="1294635" y="467461"/>
                  </a:lnTo>
                  <a:lnTo>
                    <a:pt x="1301313" y="485318"/>
                  </a:lnTo>
                  <a:lnTo>
                    <a:pt x="1256670" y="502013"/>
                  </a:lnTo>
                  <a:close/>
                </a:path>
                <a:path w="2551429" h="969645">
                  <a:moveTo>
                    <a:pt x="1345955" y="468623"/>
                  </a:moveTo>
                  <a:lnTo>
                    <a:pt x="1339277" y="450766"/>
                  </a:lnTo>
                  <a:lnTo>
                    <a:pt x="1383920" y="434071"/>
                  </a:lnTo>
                  <a:lnTo>
                    <a:pt x="1390598" y="451928"/>
                  </a:lnTo>
                  <a:lnTo>
                    <a:pt x="1345955" y="468623"/>
                  </a:lnTo>
                  <a:close/>
                </a:path>
                <a:path w="2551429" h="969645">
                  <a:moveTo>
                    <a:pt x="1435241" y="435233"/>
                  </a:moveTo>
                  <a:lnTo>
                    <a:pt x="1428563" y="417376"/>
                  </a:lnTo>
                  <a:lnTo>
                    <a:pt x="1473205" y="400681"/>
                  </a:lnTo>
                  <a:lnTo>
                    <a:pt x="1479883" y="418538"/>
                  </a:lnTo>
                  <a:lnTo>
                    <a:pt x="1435241" y="435233"/>
                  </a:lnTo>
                  <a:close/>
                </a:path>
                <a:path w="2551429" h="969645">
                  <a:moveTo>
                    <a:pt x="1524526" y="401843"/>
                  </a:moveTo>
                  <a:lnTo>
                    <a:pt x="1517848" y="383986"/>
                  </a:lnTo>
                  <a:lnTo>
                    <a:pt x="1562490" y="367291"/>
                  </a:lnTo>
                  <a:lnTo>
                    <a:pt x="1569168" y="385148"/>
                  </a:lnTo>
                  <a:lnTo>
                    <a:pt x="1524526" y="401843"/>
                  </a:lnTo>
                  <a:close/>
                </a:path>
                <a:path w="2551429" h="969645">
                  <a:moveTo>
                    <a:pt x="1613811" y="368453"/>
                  </a:moveTo>
                  <a:lnTo>
                    <a:pt x="1607133" y="350596"/>
                  </a:lnTo>
                  <a:lnTo>
                    <a:pt x="1651776" y="333901"/>
                  </a:lnTo>
                  <a:lnTo>
                    <a:pt x="1658454" y="351758"/>
                  </a:lnTo>
                  <a:lnTo>
                    <a:pt x="1613811" y="368453"/>
                  </a:lnTo>
                  <a:close/>
                </a:path>
                <a:path w="2551429" h="969645">
                  <a:moveTo>
                    <a:pt x="1703096" y="335063"/>
                  </a:moveTo>
                  <a:lnTo>
                    <a:pt x="1696418" y="317206"/>
                  </a:lnTo>
                  <a:lnTo>
                    <a:pt x="1741061" y="300511"/>
                  </a:lnTo>
                  <a:lnTo>
                    <a:pt x="1747739" y="318368"/>
                  </a:lnTo>
                  <a:lnTo>
                    <a:pt x="1703096" y="335063"/>
                  </a:lnTo>
                  <a:close/>
                </a:path>
                <a:path w="2551429" h="969645">
                  <a:moveTo>
                    <a:pt x="1792381" y="301672"/>
                  </a:moveTo>
                  <a:lnTo>
                    <a:pt x="1785703" y="283815"/>
                  </a:lnTo>
                  <a:lnTo>
                    <a:pt x="1830346" y="267120"/>
                  </a:lnTo>
                  <a:lnTo>
                    <a:pt x="1837024" y="284977"/>
                  </a:lnTo>
                  <a:lnTo>
                    <a:pt x="1792381" y="301672"/>
                  </a:lnTo>
                  <a:close/>
                </a:path>
                <a:path w="2551429" h="969645">
                  <a:moveTo>
                    <a:pt x="1881667" y="268282"/>
                  </a:moveTo>
                  <a:lnTo>
                    <a:pt x="1874989" y="250425"/>
                  </a:lnTo>
                  <a:lnTo>
                    <a:pt x="1919631" y="233730"/>
                  </a:lnTo>
                  <a:lnTo>
                    <a:pt x="1926309" y="251587"/>
                  </a:lnTo>
                  <a:lnTo>
                    <a:pt x="1881667" y="268282"/>
                  </a:lnTo>
                  <a:close/>
                </a:path>
                <a:path w="2551429" h="969645">
                  <a:moveTo>
                    <a:pt x="1970952" y="234892"/>
                  </a:moveTo>
                  <a:lnTo>
                    <a:pt x="1964274" y="217035"/>
                  </a:lnTo>
                  <a:lnTo>
                    <a:pt x="2008916" y="200340"/>
                  </a:lnTo>
                  <a:lnTo>
                    <a:pt x="2015594" y="218197"/>
                  </a:lnTo>
                  <a:lnTo>
                    <a:pt x="1970952" y="234892"/>
                  </a:lnTo>
                  <a:close/>
                </a:path>
                <a:path w="2551429" h="969645">
                  <a:moveTo>
                    <a:pt x="2060237" y="201502"/>
                  </a:moveTo>
                  <a:lnTo>
                    <a:pt x="2053559" y="183645"/>
                  </a:lnTo>
                  <a:lnTo>
                    <a:pt x="2098201" y="166950"/>
                  </a:lnTo>
                  <a:lnTo>
                    <a:pt x="2104880" y="184807"/>
                  </a:lnTo>
                  <a:lnTo>
                    <a:pt x="2060237" y="201502"/>
                  </a:lnTo>
                  <a:close/>
                </a:path>
                <a:path w="2551429" h="969645">
                  <a:moveTo>
                    <a:pt x="2149522" y="168112"/>
                  </a:moveTo>
                  <a:lnTo>
                    <a:pt x="2142844" y="150255"/>
                  </a:lnTo>
                  <a:lnTo>
                    <a:pt x="2187487" y="133560"/>
                  </a:lnTo>
                  <a:lnTo>
                    <a:pt x="2194165" y="151417"/>
                  </a:lnTo>
                  <a:lnTo>
                    <a:pt x="2149522" y="168112"/>
                  </a:lnTo>
                  <a:close/>
                </a:path>
                <a:path w="2551429" h="969645">
                  <a:moveTo>
                    <a:pt x="2238807" y="134722"/>
                  </a:moveTo>
                  <a:lnTo>
                    <a:pt x="2232129" y="116865"/>
                  </a:lnTo>
                  <a:lnTo>
                    <a:pt x="2276772" y="100170"/>
                  </a:lnTo>
                  <a:lnTo>
                    <a:pt x="2283450" y="118027"/>
                  </a:lnTo>
                  <a:lnTo>
                    <a:pt x="2238807" y="134722"/>
                  </a:lnTo>
                  <a:close/>
                </a:path>
                <a:path w="2551429" h="969645">
                  <a:moveTo>
                    <a:pt x="2328092" y="101332"/>
                  </a:moveTo>
                  <a:lnTo>
                    <a:pt x="2321414" y="83475"/>
                  </a:lnTo>
                  <a:lnTo>
                    <a:pt x="2366057" y="66780"/>
                  </a:lnTo>
                  <a:lnTo>
                    <a:pt x="2372735" y="84637"/>
                  </a:lnTo>
                  <a:lnTo>
                    <a:pt x="2328092" y="101332"/>
                  </a:lnTo>
                  <a:close/>
                </a:path>
                <a:path w="2551429" h="969645">
                  <a:moveTo>
                    <a:pt x="2417378" y="67942"/>
                  </a:moveTo>
                  <a:lnTo>
                    <a:pt x="2410700" y="50085"/>
                  </a:lnTo>
                  <a:lnTo>
                    <a:pt x="2455342" y="33390"/>
                  </a:lnTo>
                  <a:lnTo>
                    <a:pt x="2462020" y="51247"/>
                  </a:lnTo>
                  <a:lnTo>
                    <a:pt x="2417378" y="67942"/>
                  </a:lnTo>
                  <a:close/>
                </a:path>
                <a:path w="2551429" h="969645">
                  <a:moveTo>
                    <a:pt x="2506663" y="34551"/>
                  </a:moveTo>
                  <a:lnTo>
                    <a:pt x="2499985" y="16694"/>
                  </a:lnTo>
                  <a:lnTo>
                    <a:pt x="2544627" y="0"/>
                  </a:lnTo>
                  <a:lnTo>
                    <a:pt x="2551305" y="17857"/>
                  </a:lnTo>
                  <a:lnTo>
                    <a:pt x="2506663" y="34551"/>
                  </a:lnTo>
                  <a:close/>
                </a:path>
              </a:pathLst>
            </a:custGeom>
            <a:solidFill>
              <a:srgbClr val="3B81F5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C6C71663-1F9D-4D5D-B869-9051B1102B32}"/>
                </a:ext>
              </a:extLst>
            </p:cNvPr>
            <p:cNvSpPr/>
            <p:nvPr/>
          </p:nvSpPr>
          <p:spPr>
            <a:xfrm>
              <a:off x="5917739" y="3984560"/>
              <a:ext cx="2185035" cy="1430020"/>
            </a:xfrm>
            <a:custGeom>
              <a:avLst/>
              <a:gdLst/>
              <a:ahLst/>
              <a:cxnLst/>
              <a:rect l="l" t="t" r="r" b="b"/>
              <a:pathLst>
                <a:path w="2185034" h="1430020">
                  <a:moveTo>
                    <a:pt x="0" y="1429866"/>
                  </a:moveTo>
                  <a:lnTo>
                    <a:pt x="2184835" y="0"/>
                  </a:lnTo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B0D6097B-411A-47A6-A2F0-84E97084CD19}"/>
                </a:ext>
              </a:extLst>
            </p:cNvPr>
            <p:cNvSpPr/>
            <p:nvPr/>
          </p:nvSpPr>
          <p:spPr>
            <a:xfrm>
              <a:off x="5912519" y="3976584"/>
              <a:ext cx="2195830" cy="1445895"/>
            </a:xfrm>
            <a:custGeom>
              <a:avLst/>
              <a:gdLst/>
              <a:ahLst/>
              <a:cxnLst/>
              <a:rect l="l" t="t" r="r" b="b"/>
              <a:pathLst>
                <a:path w="2195829" h="1445895">
                  <a:moveTo>
                    <a:pt x="2155394" y="42052"/>
                  </a:moveTo>
                  <a:lnTo>
                    <a:pt x="2144954" y="26100"/>
                  </a:lnTo>
                  <a:lnTo>
                    <a:pt x="2184835" y="0"/>
                  </a:lnTo>
                  <a:lnTo>
                    <a:pt x="2195275" y="15952"/>
                  </a:lnTo>
                  <a:lnTo>
                    <a:pt x="2155394" y="42052"/>
                  </a:lnTo>
                  <a:close/>
                </a:path>
                <a:path w="2195829" h="1445895">
                  <a:moveTo>
                    <a:pt x="2075633" y="94252"/>
                  </a:moveTo>
                  <a:lnTo>
                    <a:pt x="2065193" y="78299"/>
                  </a:lnTo>
                  <a:lnTo>
                    <a:pt x="2105074" y="52199"/>
                  </a:lnTo>
                  <a:lnTo>
                    <a:pt x="2115514" y="68152"/>
                  </a:lnTo>
                  <a:lnTo>
                    <a:pt x="2075633" y="94252"/>
                  </a:lnTo>
                  <a:close/>
                </a:path>
                <a:path w="2195829" h="1445895">
                  <a:moveTo>
                    <a:pt x="1995871" y="146452"/>
                  </a:moveTo>
                  <a:lnTo>
                    <a:pt x="1985431" y="130499"/>
                  </a:lnTo>
                  <a:lnTo>
                    <a:pt x="2025312" y="104399"/>
                  </a:lnTo>
                  <a:lnTo>
                    <a:pt x="2035752" y="120352"/>
                  </a:lnTo>
                  <a:lnTo>
                    <a:pt x="1995871" y="146452"/>
                  </a:lnTo>
                  <a:close/>
                </a:path>
                <a:path w="2195829" h="1445895">
                  <a:moveTo>
                    <a:pt x="1916110" y="198651"/>
                  </a:moveTo>
                  <a:lnTo>
                    <a:pt x="1905670" y="182699"/>
                  </a:lnTo>
                  <a:lnTo>
                    <a:pt x="1945550" y="156599"/>
                  </a:lnTo>
                  <a:lnTo>
                    <a:pt x="1955991" y="172552"/>
                  </a:lnTo>
                  <a:lnTo>
                    <a:pt x="1916110" y="198651"/>
                  </a:lnTo>
                  <a:close/>
                </a:path>
                <a:path w="2195829" h="1445895">
                  <a:moveTo>
                    <a:pt x="1836348" y="250852"/>
                  </a:moveTo>
                  <a:lnTo>
                    <a:pt x="1825908" y="234899"/>
                  </a:lnTo>
                  <a:lnTo>
                    <a:pt x="1865789" y="208799"/>
                  </a:lnTo>
                  <a:lnTo>
                    <a:pt x="1876229" y="224752"/>
                  </a:lnTo>
                  <a:lnTo>
                    <a:pt x="1836348" y="250852"/>
                  </a:lnTo>
                  <a:close/>
                </a:path>
                <a:path w="2195829" h="1445895">
                  <a:moveTo>
                    <a:pt x="1756587" y="303052"/>
                  </a:moveTo>
                  <a:lnTo>
                    <a:pt x="1746146" y="287099"/>
                  </a:lnTo>
                  <a:lnTo>
                    <a:pt x="1786027" y="260999"/>
                  </a:lnTo>
                  <a:lnTo>
                    <a:pt x="1796467" y="276951"/>
                  </a:lnTo>
                  <a:lnTo>
                    <a:pt x="1756587" y="303052"/>
                  </a:lnTo>
                  <a:close/>
                </a:path>
                <a:path w="2195829" h="1445895">
                  <a:moveTo>
                    <a:pt x="1676825" y="355251"/>
                  </a:moveTo>
                  <a:lnTo>
                    <a:pt x="1666385" y="339299"/>
                  </a:lnTo>
                  <a:lnTo>
                    <a:pt x="1706266" y="313199"/>
                  </a:lnTo>
                  <a:lnTo>
                    <a:pt x="1716706" y="329151"/>
                  </a:lnTo>
                  <a:lnTo>
                    <a:pt x="1676825" y="355251"/>
                  </a:lnTo>
                  <a:close/>
                </a:path>
                <a:path w="2195829" h="1445895">
                  <a:moveTo>
                    <a:pt x="1597064" y="407451"/>
                  </a:moveTo>
                  <a:lnTo>
                    <a:pt x="1586624" y="391499"/>
                  </a:lnTo>
                  <a:lnTo>
                    <a:pt x="1626504" y="365399"/>
                  </a:lnTo>
                  <a:lnTo>
                    <a:pt x="1636944" y="381352"/>
                  </a:lnTo>
                  <a:lnTo>
                    <a:pt x="1597064" y="407451"/>
                  </a:lnTo>
                  <a:close/>
                </a:path>
                <a:path w="2195829" h="1445895">
                  <a:moveTo>
                    <a:pt x="1517302" y="459652"/>
                  </a:moveTo>
                  <a:lnTo>
                    <a:pt x="1506862" y="443699"/>
                  </a:lnTo>
                  <a:lnTo>
                    <a:pt x="1546743" y="417599"/>
                  </a:lnTo>
                  <a:lnTo>
                    <a:pt x="1557183" y="433551"/>
                  </a:lnTo>
                  <a:lnTo>
                    <a:pt x="1517302" y="459652"/>
                  </a:lnTo>
                  <a:close/>
                </a:path>
                <a:path w="2195829" h="1445895">
                  <a:moveTo>
                    <a:pt x="1437540" y="511851"/>
                  </a:moveTo>
                  <a:lnTo>
                    <a:pt x="1427100" y="495899"/>
                  </a:lnTo>
                  <a:lnTo>
                    <a:pt x="1466981" y="469799"/>
                  </a:lnTo>
                  <a:lnTo>
                    <a:pt x="1477421" y="485751"/>
                  </a:lnTo>
                  <a:lnTo>
                    <a:pt x="1437540" y="511851"/>
                  </a:lnTo>
                  <a:close/>
                </a:path>
                <a:path w="2195829" h="1445895">
                  <a:moveTo>
                    <a:pt x="1357779" y="564051"/>
                  </a:moveTo>
                  <a:lnTo>
                    <a:pt x="1347339" y="548099"/>
                  </a:lnTo>
                  <a:lnTo>
                    <a:pt x="1387220" y="521999"/>
                  </a:lnTo>
                  <a:lnTo>
                    <a:pt x="1397660" y="537952"/>
                  </a:lnTo>
                  <a:lnTo>
                    <a:pt x="1357779" y="564051"/>
                  </a:lnTo>
                  <a:close/>
                </a:path>
                <a:path w="2195829" h="1445895">
                  <a:moveTo>
                    <a:pt x="1278017" y="616251"/>
                  </a:moveTo>
                  <a:lnTo>
                    <a:pt x="1267577" y="600299"/>
                  </a:lnTo>
                  <a:lnTo>
                    <a:pt x="1307458" y="574199"/>
                  </a:lnTo>
                  <a:lnTo>
                    <a:pt x="1317898" y="590151"/>
                  </a:lnTo>
                  <a:lnTo>
                    <a:pt x="1278017" y="616251"/>
                  </a:lnTo>
                  <a:close/>
                </a:path>
                <a:path w="2195829" h="1445895">
                  <a:moveTo>
                    <a:pt x="1198256" y="668452"/>
                  </a:moveTo>
                  <a:lnTo>
                    <a:pt x="1187816" y="652499"/>
                  </a:lnTo>
                  <a:lnTo>
                    <a:pt x="1227696" y="626399"/>
                  </a:lnTo>
                  <a:lnTo>
                    <a:pt x="1238136" y="642351"/>
                  </a:lnTo>
                  <a:lnTo>
                    <a:pt x="1198256" y="668452"/>
                  </a:lnTo>
                  <a:close/>
                </a:path>
                <a:path w="2195829" h="1445895">
                  <a:moveTo>
                    <a:pt x="1118494" y="720651"/>
                  </a:moveTo>
                  <a:lnTo>
                    <a:pt x="1108054" y="704699"/>
                  </a:lnTo>
                  <a:lnTo>
                    <a:pt x="1147935" y="678599"/>
                  </a:lnTo>
                  <a:lnTo>
                    <a:pt x="1158375" y="694551"/>
                  </a:lnTo>
                  <a:lnTo>
                    <a:pt x="1118494" y="720651"/>
                  </a:lnTo>
                  <a:close/>
                </a:path>
                <a:path w="2195829" h="1445895">
                  <a:moveTo>
                    <a:pt x="1038732" y="772851"/>
                  </a:moveTo>
                  <a:lnTo>
                    <a:pt x="1028292" y="756899"/>
                  </a:lnTo>
                  <a:lnTo>
                    <a:pt x="1068173" y="730799"/>
                  </a:lnTo>
                  <a:lnTo>
                    <a:pt x="1078613" y="746751"/>
                  </a:lnTo>
                  <a:lnTo>
                    <a:pt x="1038732" y="772851"/>
                  </a:lnTo>
                  <a:close/>
                </a:path>
                <a:path w="2195829" h="1445895">
                  <a:moveTo>
                    <a:pt x="958971" y="825051"/>
                  </a:moveTo>
                  <a:lnTo>
                    <a:pt x="948531" y="809099"/>
                  </a:lnTo>
                  <a:lnTo>
                    <a:pt x="988412" y="782999"/>
                  </a:lnTo>
                  <a:lnTo>
                    <a:pt x="998852" y="798951"/>
                  </a:lnTo>
                  <a:lnTo>
                    <a:pt x="958971" y="825051"/>
                  </a:lnTo>
                  <a:close/>
                </a:path>
                <a:path w="2195829" h="1445895">
                  <a:moveTo>
                    <a:pt x="879209" y="877251"/>
                  </a:moveTo>
                  <a:lnTo>
                    <a:pt x="868769" y="861299"/>
                  </a:lnTo>
                  <a:lnTo>
                    <a:pt x="908650" y="835199"/>
                  </a:lnTo>
                  <a:lnTo>
                    <a:pt x="919090" y="851151"/>
                  </a:lnTo>
                  <a:lnTo>
                    <a:pt x="879209" y="877251"/>
                  </a:lnTo>
                  <a:close/>
                </a:path>
                <a:path w="2195829" h="1445895">
                  <a:moveTo>
                    <a:pt x="799448" y="929451"/>
                  </a:moveTo>
                  <a:lnTo>
                    <a:pt x="789008" y="913499"/>
                  </a:lnTo>
                  <a:lnTo>
                    <a:pt x="828889" y="887399"/>
                  </a:lnTo>
                  <a:lnTo>
                    <a:pt x="839329" y="903351"/>
                  </a:lnTo>
                  <a:lnTo>
                    <a:pt x="799448" y="929451"/>
                  </a:lnTo>
                  <a:close/>
                </a:path>
                <a:path w="2195829" h="1445895">
                  <a:moveTo>
                    <a:pt x="719686" y="981651"/>
                  </a:moveTo>
                  <a:lnTo>
                    <a:pt x="709246" y="965699"/>
                  </a:lnTo>
                  <a:lnTo>
                    <a:pt x="749127" y="939599"/>
                  </a:lnTo>
                  <a:lnTo>
                    <a:pt x="759567" y="955551"/>
                  </a:lnTo>
                  <a:lnTo>
                    <a:pt x="719686" y="981651"/>
                  </a:lnTo>
                  <a:close/>
                </a:path>
                <a:path w="2195829" h="1445895">
                  <a:moveTo>
                    <a:pt x="639925" y="1033851"/>
                  </a:moveTo>
                  <a:lnTo>
                    <a:pt x="629485" y="1017899"/>
                  </a:lnTo>
                  <a:lnTo>
                    <a:pt x="669365" y="991799"/>
                  </a:lnTo>
                  <a:lnTo>
                    <a:pt x="679805" y="1007751"/>
                  </a:lnTo>
                  <a:lnTo>
                    <a:pt x="639925" y="1033851"/>
                  </a:lnTo>
                  <a:close/>
                </a:path>
                <a:path w="2195829" h="1445895">
                  <a:moveTo>
                    <a:pt x="560163" y="1086051"/>
                  </a:moveTo>
                  <a:lnTo>
                    <a:pt x="549723" y="1070099"/>
                  </a:lnTo>
                  <a:lnTo>
                    <a:pt x="589604" y="1043999"/>
                  </a:lnTo>
                  <a:lnTo>
                    <a:pt x="600044" y="1059951"/>
                  </a:lnTo>
                  <a:lnTo>
                    <a:pt x="560163" y="1086051"/>
                  </a:lnTo>
                  <a:close/>
                </a:path>
                <a:path w="2195829" h="1445895">
                  <a:moveTo>
                    <a:pt x="480402" y="1138251"/>
                  </a:moveTo>
                  <a:lnTo>
                    <a:pt x="469962" y="1122299"/>
                  </a:lnTo>
                  <a:lnTo>
                    <a:pt x="509842" y="1096199"/>
                  </a:lnTo>
                  <a:lnTo>
                    <a:pt x="520282" y="1112151"/>
                  </a:lnTo>
                  <a:lnTo>
                    <a:pt x="480402" y="1138251"/>
                  </a:lnTo>
                  <a:close/>
                </a:path>
                <a:path w="2195829" h="1445895">
                  <a:moveTo>
                    <a:pt x="400640" y="1190451"/>
                  </a:moveTo>
                  <a:lnTo>
                    <a:pt x="390200" y="1174499"/>
                  </a:lnTo>
                  <a:lnTo>
                    <a:pt x="430081" y="1148399"/>
                  </a:lnTo>
                  <a:lnTo>
                    <a:pt x="440521" y="1164351"/>
                  </a:lnTo>
                  <a:lnTo>
                    <a:pt x="400640" y="1190451"/>
                  </a:lnTo>
                  <a:close/>
                </a:path>
                <a:path w="2195829" h="1445895">
                  <a:moveTo>
                    <a:pt x="320879" y="1242651"/>
                  </a:moveTo>
                  <a:lnTo>
                    <a:pt x="310438" y="1226699"/>
                  </a:lnTo>
                  <a:lnTo>
                    <a:pt x="350319" y="1200599"/>
                  </a:lnTo>
                  <a:lnTo>
                    <a:pt x="360759" y="1216551"/>
                  </a:lnTo>
                  <a:lnTo>
                    <a:pt x="320879" y="1242651"/>
                  </a:lnTo>
                  <a:close/>
                </a:path>
                <a:path w="2195829" h="1445895">
                  <a:moveTo>
                    <a:pt x="241117" y="1294851"/>
                  </a:moveTo>
                  <a:lnTo>
                    <a:pt x="230677" y="1278899"/>
                  </a:lnTo>
                  <a:lnTo>
                    <a:pt x="270558" y="1252799"/>
                  </a:lnTo>
                  <a:lnTo>
                    <a:pt x="280998" y="1268751"/>
                  </a:lnTo>
                  <a:lnTo>
                    <a:pt x="241117" y="1294851"/>
                  </a:lnTo>
                  <a:close/>
                </a:path>
                <a:path w="2195829" h="1445895">
                  <a:moveTo>
                    <a:pt x="161355" y="1347051"/>
                  </a:moveTo>
                  <a:lnTo>
                    <a:pt x="150915" y="1331099"/>
                  </a:lnTo>
                  <a:lnTo>
                    <a:pt x="190796" y="1304999"/>
                  </a:lnTo>
                  <a:lnTo>
                    <a:pt x="201236" y="1320951"/>
                  </a:lnTo>
                  <a:lnTo>
                    <a:pt x="161355" y="1347051"/>
                  </a:lnTo>
                  <a:close/>
                </a:path>
                <a:path w="2195829" h="1445895">
                  <a:moveTo>
                    <a:pt x="81594" y="1399251"/>
                  </a:moveTo>
                  <a:lnTo>
                    <a:pt x="71154" y="1383299"/>
                  </a:lnTo>
                  <a:lnTo>
                    <a:pt x="111034" y="1357199"/>
                  </a:lnTo>
                  <a:lnTo>
                    <a:pt x="121475" y="1373151"/>
                  </a:lnTo>
                  <a:lnTo>
                    <a:pt x="81594" y="1399251"/>
                  </a:lnTo>
                  <a:close/>
                </a:path>
                <a:path w="2195829" h="1445895">
                  <a:moveTo>
                    <a:pt x="10440" y="1445818"/>
                  </a:moveTo>
                  <a:lnTo>
                    <a:pt x="0" y="1429866"/>
                  </a:lnTo>
                  <a:lnTo>
                    <a:pt x="31273" y="1409399"/>
                  </a:lnTo>
                  <a:lnTo>
                    <a:pt x="41713" y="1425351"/>
                  </a:lnTo>
                  <a:lnTo>
                    <a:pt x="10440" y="1445818"/>
                  </a:lnTo>
                  <a:close/>
                </a:path>
              </a:pathLst>
            </a:custGeom>
            <a:solidFill>
              <a:srgbClr val="3B81F5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2">
              <a:extLst>
                <a:ext uri="{FF2B5EF4-FFF2-40B4-BE49-F238E27FC236}">
                  <a16:creationId xmlns:a16="http://schemas.microsoft.com/office/drawing/2014/main" id="{456D430A-AF0C-412B-BEFA-79CB9B4CA423}"/>
                </a:ext>
              </a:extLst>
            </p:cNvPr>
            <p:cNvSpPr/>
            <p:nvPr/>
          </p:nvSpPr>
          <p:spPr>
            <a:xfrm>
              <a:off x="8102575" y="3984560"/>
              <a:ext cx="2185035" cy="1430020"/>
            </a:xfrm>
            <a:custGeom>
              <a:avLst/>
              <a:gdLst/>
              <a:ahLst/>
              <a:cxnLst/>
              <a:rect l="l" t="t" r="r" b="b"/>
              <a:pathLst>
                <a:path w="2185034" h="1430020">
                  <a:moveTo>
                    <a:pt x="2184835" y="1429866"/>
                  </a:moveTo>
                  <a:lnTo>
                    <a:pt x="0" y="0"/>
                  </a:lnTo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A6DAC751-EC5D-42D7-BA34-1171031A692A}"/>
                </a:ext>
              </a:extLst>
            </p:cNvPr>
            <p:cNvSpPr/>
            <p:nvPr/>
          </p:nvSpPr>
          <p:spPr>
            <a:xfrm>
              <a:off x="8097355" y="3976584"/>
              <a:ext cx="2195830" cy="1445895"/>
            </a:xfrm>
            <a:custGeom>
              <a:avLst/>
              <a:gdLst/>
              <a:ahLst/>
              <a:cxnLst/>
              <a:rect l="l" t="t" r="r" b="b"/>
              <a:pathLst>
                <a:path w="2195829" h="1445895">
                  <a:moveTo>
                    <a:pt x="39880" y="42052"/>
                  </a:moveTo>
                  <a:lnTo>
                    <a:pt x="0" y="15952"/>
                  </a:lnTo>
                  <a:lnTo>
                    <a:pt x="10440" y="0"/>
                  </a:lnTo>
                  <a:lnTo>
                    <a:pt x="50320" y="26100"/>
                  </a:lnTo>
                  <a:lnTo>
                    <a:pt x="39880" y="42052"/>
                  </a:lnTo>
                  <a:close/>
                </a:path>
                <a:path w="2195829" h="1445895">
                  <a:moveTo>
                    <a:pt x="119642" y="94252"/>
                  </a:moveTo>
                  <a:lnTo>
                    <a:pt x="79761" y="68152"/>
                  </a:lnTo>
                  <a:lnTo>
                    <a:pt x="90201" y="52199"/>
                  </a:lnTo>
                  <a:lnTo>
                    <a:pt x="130082" y="78299"/>
                  </a:lnTo>
                  <a:lnTo>
                    <a:pt x="119642" y="94252"/>
                  </a:lnTo>
                  <a:close/>
                </a:path>
                <a:path w="2195829" h="1445895">
                  <a:moveTo>
                    <a:pt x="199404" y="146452"/>
                  </a:moveTo>
                  <a:lnTo>
                    <a:pt x="159523" y="120352"/>
                  </a:lnTo>
                  <a:lnTo>
                    <a:pt x="169963" y="104399"/>
                  </a:lnTo>
                  <a:lnTo>
                    <a:pt x="209844" y="130499"/>
                  </a:lnTo>
                  <a:lnTo>
                    <a:pt x="199404" y="146452"/>
                  </a:lnTo>
                  <a:close/>
                </a:path>
                <a:path w="2195829" h="1445895">
                  <a:moveTo>
                    <a:pt x="279165" y="198651"/>
                  </a:moveTo>
                  <a:lnTo>
                    <a:pt x="239284" y="172552"/>
                  </a:lnTo>
                  <a:lnTo>
                    <a:pt x="249724" y="156599"/>
                  </a:lnTo>
                  <a:lnTo>
                    <a:pt x="289605" y="182699"/>
                  </a:lnTo>
                  <a:lnTo>
                    <a:pt x="279165" y="198651"/>
                  </a:lnTo>
                  <a:close/>
                </a:path>
                <a:path w="2195829" h="1445895">
                  <a:moveTo>
                    <a:pt x="358926" y="250852"/>
                  </a:moveTo>
                  <a:lnTo>
                    <a:pt x="319046" y="224752"/>
                  </a:lnTo>
                  <a:lnTo>
                    <a:pt x="329486" y="208799"/>
                  </a:lnTo>
                  <a:lnTo>
                    <a:pt x="369367" y="234899"/>
                  </a:lnTo>
                  <a:lnTo>
                    <a:pt x="358926" y="250852"/>
                  </a:lnTo>
                  <a:close/>
                </a:path>
                <a:path w="2195829" h="1445895">
                  <a:moveTo>
                    <a:pt x="438688" y="303052"/>
                  </a:moveTo>
                  <a:lnTo>
                    <a:pt x="398808" y="276951"/>
                  </a:lnTo>
                  <a:lnTo>
                    <a:pt x="409248" y="260999"/>
                  </a:lnTo>
                  <a:lnTo>
                    <a:pt x="449128" y="287099"/>
                  </a:lnTo>
                  <a:lnTo>
                    <a:pt x="438688" y="303052"/>
                  </a:lnTo>
                  <a:close/>
                </a:path>
                <a:path w="2195829" h="1445895">
                  <a:moveTo>
                    <a:pt x="518450" y="355251"/>
                  </a:moveTo>
                  <a:lnTo>
                    <a:pt x="478569" y="329151"/>
                  </a:lnTo>
                  <a:lnTo>
                    <a:pt x="489009" y="313199"/>
                  </a:lnTo>
                  <a:lnTo>
                    <a:pt x="528890" y="339299"/>
                  </a:lnTo>
                  <a:lnTo>
                    <a:pt x="518450" y="355251"/>
                  </a:lnTo>
                  <a:close/>
                </a:path>
                <a:path w="2195829" h="1445895">
                  <a:moveTo>
                    <a:pt x="598211" y="407451"/>
                  </a:moveTo>
                  <a:lnTo>
                    <a:pt x="558330" y="381352"/>
                  </a:lnTo>
                  <a:lnTo>
                    <a:pt x="568770" y="365399"/>
                  </a:lnTo>
                  <a:lnTo>
                    <a:pt x="608651" y="391499"/>
                  </a:lnTo>
                  <a:lnTo>
                    <a:pt x="598211" y="407451"/>
                  </a:lnTo>
                  <a:close/>
                </a:path>
                <a:path w="2195829" h="1445895">
                  <a:moveTo>
                    <a:pt x="677973" y="459652"/>
                  </a:moveTo>
                  <a:lnTo>
                    <a:pt x="638092" y="433551"/>
                  </a:lnTo>
                  <a:lnTo>
                    <a:pt x="648532" y="417599"/>
                  </a:lnTo>
                  <a:lnTo>
                    <a:pt x="688413" y="443699"/>
                  </a:lnTo>
                  <a:lnTo>
                    <a:pt x="677973" y="459652"/>
                  </a:lnTo>
                  <a:close/>
                </a:path>
                <a:path w="2195829" h="1445895">
                  <a:moveTo>
                    <a:pt x="757734" y="511851"/>
                  </a:moveTo>
                  <a:lnTo>
                    <a:pt x="717854" y="485751"/>
                  </a:lnTo>
                  <a:lnTo>
                    <a:pt x="728294" y="469799"/>
                  </a:lnTo>
                  <a:lnTo>
                    <a:pt x="768174" y="495899"/>
                  </a:lnTo>
                  <a:lnTo>
                    <a:pt x="757734" y="511851"/>
                  </a:lnTo>
                  <a:close/>
                </a:path>
                <a:path w="2195829" h="1445895">
                  <a:moveTo>
                    <a:pt x="837496" y="564051"/>
                  </a:moveTo>
                  <a:lnTo>
                    <a:pt x="797615" y="537952"/>
                  </a:lnTo>
                  <a:lnTo>
                    <a:pt x="808055" y="521999"/>
                  </a:lnTo>
                  <a:lnTo>
                    <a:pt x="847936" y="548099"/>
                  </a:lnTo>
                  <a:lnTo>
                    <a:pt x="837496" y="564051"/>
                  </a:lnTo>
                  <a:close/>
                </a:path>
                <a:path w="2195829" h="1445895">
                  <a:moveTo>
                    <a:pt x="917258" y="616251"/>
                  </a:moveTo>
                  <a:lnTo>
                    <a:pt x="877377" y="590151"/>
                  </a:lnTo>
                  <a:lnTo>
                    <a:pt x="887817" y="574199"/>
                  </a:lnTo>
                  <a:lnTo>
                    <a:pt x="927698" y="600299"/>
                  </a:lnTo>
                  <a:lnTo>
                    <a:pt x="917258" y="616251"/>
                  </a:lnTo>
                  <a:close/>
                </a:path>
                <a:path w="2195829" h="1445895">
                  <a:moveTo>
                    <a:pt x="997019" y="668452"/>
                  </a:moveTo>
                  <a:lnTo>
                    <a:pt x="957138" y="642351"/>
                  </a:lnTo>
                  <a:lnTo>
                    <a:pt x="967578" y="626399"/>
                  </a:lnTo>
                  <a:lnTo>
                    <a:pt x="1007459" y="652499"/>
                  </a:lnTo>
                  <a:lnTo>
                    <a:pt x="997019" y="668452"/>
                  </a:lnTo>
                  <a:close/>
                </a:path>
                <a:path w="2195829" h="1445895">
                  <a:moveTo>
                    <a:pt x="1076781" y="720651"/>
                  </a:moveTo>
                  <a:lnTo>
                    <a:pt x="1036900" y="694551"/>
                  </a:lnTo>
                  <a:lnTo>
                    <a:pt x="1047340" y="678599"/>
                  </a:lnTo>
                  <a:lnTo>
                    <a:pt x="1087221" y="704699"/>
                  </a:lnTo>
                  <a:lnTo>
                    <a:pt x="1076781" y="720651"/>
                  </a:lnTo>
                  <a:close/>
                </a:path>
                <a:path w="2195829" h="1445895">
                  <a:moveTo>
                    <a:pt x="1156542" y="772851"/>
                  </a:moveTo>
                  <a:lnTo>
                    <a:pt x="1116661" y="746751"/>
                  </a:lnTo>
                  <a:lnTo>
                    <a:pt x="1127101" y="730799"/>
                  </a:lnTo>
                  <a:lnTo>
                    <a:pt x="1166982" y="756899"/>
                  </a:lnTo>
                  <a:lnTo>
                    <a:pt x="1156542" y="772851"/>
                  </a:lnTo>
                  <a:close/>
                </a:path>
                <a:path w="2195829" h="1445895">
                  <a:moveTo>
                    <a:pt x="1236304" y="825051"/>
                  </a:moveTo>
                  <a:lnTo>
                    <a:pt x="1196423" y="798951"/>
                  </a:lnTo>
                  <a:lnTo>
                    <a:pt x="1206863" y="782999"/>
                  </a:lnTo>
                  <a:lnTo>
                    <a:pt x="1246744" y="809099"/>
                  </a:lnTo>
                  <a:lnTo>
                    <a:pt x="1236304" y="825051"/>
                  </a:lnTo>
                  <a:close/>
                </a:path>
                <a:path w="2195829" h="1445895">
                  <a:moveTo>
                    <a:pt x="1316065" y="877251"/>
                  </a:moveTo>
                  <a:lnTo>
                    <a:pt x="1276184" y="851151"/>
                  </a:lnTo>
                  <a:lnTo>
                    <a:pt x="1286624" y="835199"/>
                  </a:lnTo>
                  <a:lnTo>
                    <a:pt x="1326505" y="861299"/>
                  </a:lnTo>
                  <a:lnTo>
                    <a:pt x="1316065" y="877251"/>
                  </a:lnTo>
                  <a:close/>
                </a:path>
                <a:path w="2195829" h="1445895">
                  <a:moveTo>
                    <a:pt x="1395827" y="929451"/>
                  </a:moveTo>
                  <a:lnTo>
                    <a:pt x="1355946" y="903351"/>
                  </a:lnTo>
                  <a:lnTo>
                    <a:pt x="1366386" y="887399"/>
                  </a:lnTo>
                  <a:lnTo>
                    <a:pt x="1406267" y="913499"/>
                  </a:lnTo>
                  <a:lnTo>
                    <a:pt x="1395827" y="929451"/>
                  </a:lnTo>
                  <a:close/>
                </a:path>
                <a:path w="2195829" h="1445895">
                  <a:moveTo>
                    <a:pt x="1475588" y="981651"/>
                  </a:moveTo>
                  <a:lnTo>
                    <a:pt x="1435708" y="955551"/>
                  </a:lnTo>
                  <a:lnTo>
                    <a:pt x="1446148" y="939599"/>
                  </a:lnTo>
                  <a:lnTo>
                    <a:pt x="1486028" y="965699"/>
                  </a:lnTo>
                  <a:lnTo>
                    <a:pt x="1475588" y="981651"/>
                  </a:lnTo>
                  <a:close/>
                </a:path>
                <a:path w="2195829" h="1445895">
                  <a:moveTo>
                    <a:pt x="1555350" y="1033851"/>
                  </a:moveTo>
                  <a:lnTo>
                    <a:pt x="1515469" y="1007751"/>
                  </a:lnTo>
                  <a:lnTo>
                    <a:pt x="1525909" y="991799"/>
                  </a:lnTo>
                  <a:lnTo>
                    <a:pt x="1565790" y="1017899"/>
                  </a:lnTo>
                  <a:lnTo>
                    <a:pt x="1555350" y="1033851"/>
                  </a:lnTo>
                  <a:close/>
                </a:path>
                <a:path w="2195829" h="1445895">
                  <a:moveTo>
                    <a:pt x="1635112" y="1086051"/>
                  </a:moveTo>
                  <a:lnTo>
                    <a:pt x="1595231" y="1059951"/>
                  </a:lnTo>
                  <a:lnTo>
                    <a:pt x="1605671" y="1043999"/>
                  </a:lnTo>
                  <a:lnTo>
                    <a:pt x="1645552" y="1070099"/>
                  </a:lnTo>
                  <a:lnTo>
                    <a:pt x="1635112" y="1086051"/>
                  </a:lnTo>
                  <a:close/>
                </a:path>
                <a:path w="2195829" h="1445895">
                  <a:moveTo>
                    <a:pt x="1714873" y="1138251"/>
                  </a:moveTo>
                  <a:lnTo>
                    <a:pt x="1674992" y="1112151"/>
                  </a:lnTo>
                  <a:lnTo>
                    <a:pt x="1685432" y="1096199"/>
                  </a:lnTo>
                  <a:lnTo>
                    <a:pt x="1725313" y="1122299"/>
                  </a:lnTo>
                  <a:lnTo>
                    <a:pt x="1714873" y="1138251"/>
                  </a:lnTo>
                  <a:close/>
                </a:path>
                <a:path w="2195829" h="1445895">
                  <a:moveTo>
                    <a:pt x="1794635" y="1190451"/>
                  </a:moveTo>
                  <a:lnTo>
                    <a:pt x="1754754" y="1164351"/>
                  </a:lnTo>
                  <a:lnTo>
                    <a:pt x="1765194" y="1148399"/>
                  </a:lnTo>
                  <a:lnTo>
                    <a:pt x="1805075" y="1174499"/>
                  </a:lnTo>
                  <a:lnTo>
                    <a:pt x="1794635" y="1190451"/>
                  </a:lnTo>
                  <a:close/>
                </a:path>
                <a:path w="2195829" h="1445895">
                  <a:moveTo>
                    <a:pt x="1874396" y="1242651"/>
                  </a:moveTo>
                  <a:lnTo>
                    <a:pt x="1834516" y="1216551"/>
                  </a:lnTo>
                  <a:lnTo>
                    <a:pt x="1844956" y="1200599"/>
                  </a:lnTo>
                  <a:lnTo>
                    <a:pt x="1884836" y="1226699"/>
                  </a:lnTo>
                  <a:lnTo>
                    <a:pt x="1874396" y="1242651"/>
                  </a:lnTo>
                  <a:close/>
                </a:path>
                <a:path w="2195829" h="1445895">
                  <a:moveTo>
                    <a:pt x="1954158" y="1294851"/>
                  </a:moveTo>
                  <a:lnTo>
                    <a:pt x="1914277" y="1268751"/>
                  </a:lnTo>
                  <a:lnTo>
                    <a:pt x="1924717" y="1252799"/>
                  </a:lnTo>
                  <a:lnTo>
                    <a:pt x="1964598" y="1278899"/>
                  </a:lnTo>
                  <a:lnTo>
                    <a:pt x="1954158" y="1294851"/>
                  </a:lnTo>
                  <a:close/>
                </a:path>
                <a:path w="2195829" h="1445895">
                  <a:moveTo>
                    <a:pt x="2033920" y="1347051"/>
                  </a:moveTo>
                  <a:lnTo>
                    <a:pt x="1994039" y="1320951"/>
                  </a:lnTo>
                  <a:lnTo>
                    <a:pt x="2004479" y="1304999"/>
                  </a:lnTo>
                  <a:lnTo>
                    <a:pt x="2044360" y="1331099"/>
                  </a:lnTo>
                  <a:lnTo>
                    <a:pt x="2033920" y="1347051"/>
                  </a:lnTo>
                  <a:close/>
                </a:path>
                <a:path w="2195829" h="1445895">
                  <a:moveTo>
                    <a:pt x="2113681" y="1399251"/>
                  </a:moveTo>
                  <a:lnTo>
                    <a:pt x="2073800" y="1373151"/>
                  </a:lnTo>
                  <a:lnTo>
                    <a:pt x="2084240" y="1357199"/>
                  </a:lnTo>
                  <a:lnTo>
                    <a:pt x="2124121" y="1383299"/>
                  </a:lnTo>
                  <a:lnTo>
                    <a:pt x="2113681" y="1399251"/>
                  </a:lnTo>
                  <a:close/>
                </a:path>
                <a:path w="2195829" h="1445895">
                  <a:moveTo>
                    <a:pt x="2184835" y="1445818"/>
                  </a:moveTo>
                  <a:lnTo>
                    <a:pt x="2153562" y="1425351"/>
                  </a:lnTo>
                  <a:lnTo>
                    <a:pt x="2164002" y="1409399"/>
                  </a:lnTo>
                  <a:lnTo>
                    <a:pt x="2195275" y="1429866"/>
                  </a:lnTo>
                  <a:lnTo>
                    <a:pt x="2184835" y="1445818"/>
                  </a:lnTo>
                  <a:close/>
                </a:path>
              </a:pathLst>
            </a:custGeom>
            <a:solidFill>
              <a:srgbClr val="3B81F5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F740060B-38DD-4439-ABEF-41234642656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30895" y="0"/>
              <a:ext cx="4260955" cy="4273295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D5AC8B58-F602-432C-BD75-774D1767C97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981200"/>
              <a:ext cx="5644895" cy="4876651"/>
            </a:xfrm>
            <a:prstGeom prst="rect">
              <a:avLst/>
            </a:prstGeom>
          </p:spPr>
        </p:pic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A352766-03D0-45AA-91A6-62A16BA2E91F}"/>
                </a:ext>
              </a:extLst>
            </p:cNvPr>
            <p:cNvSpPr/>
            <p:nvPr/>
          </p:nvSpPr>
          <p:spPr>
            <a:xfrm>
              <a:off x="8102575" y="1715839"/>
              <a:ext cx="2440305" cy="1010919"/>
            </a:xfrm>
            <a:custGeom>
              <a:avLst/>
              <a:gdLst/>
              <a:ahLst/>
              <a:cxnLst/>
              <a:rect l="l" t="t" r="r" b="b"/>
              <a:pathLst>
                <a:path w="2440304" h="1010919">
                  <a:moveTo>
                    <a:pt x="2333426" y="1010438"/>
                  </a:moveTo>
                  <a:lnTo>
                    <a:pt x="106878" y="1010438"/>
                  </a:lnTo>
                  <a:lnTo>
                    <a:pt x="99439" y="1009706"/>
                  </a:lnTo>
                  <a:lnTo>
                    <a:pt x="57083" y="995333"/>
                  </a:lnTo>
                  <a:lnTo>
                    <a:pt x="23450" y="965845"/>
                  </a:lnTo>
                  <a:lnTo>
                    <a:pt x="3663" y="925732"/>
                  </a:lnTo>
                  <a:lnTo>
                    <a:pt x="0" y="903560"/>
                  </a:lnTo>
                  <a:lnTo>
                    <a:pt x="0" y="896049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903560"/>
                  </a:lnTo>
                  <a:lnTo>
                    <a:pt x="2428723" y="946763"/>
                  </a:lnTo>
                  <a:lnTo>
                    <a:pt x="2401490" y="982245"/>
                  </a:lnTo>
                  <a:lnTo>
                    <a:pt x="2362751" y="1004605"/>
                  </a:lnTo>
                  <a:lnTo>
                    <a:pt x="2340865" y="1009706"/>
                  </a:lnTo>
                  <a:lnTo>
                    <a:pt x="2333426" y="10104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8B5D9AC9-9341-4BF5-9299-4C3DCA38517D}"/>
                </a:ext>
              </a:extLst>
            </p:cNvPr>
            <p:cNvSpPr/>
            <p:nvPr/>
          </p:nvSpPr>
          <p:spPr>
            <a:xfrm>
              <a:off x="8102575" y="1696774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0" y="114389"/>
                  </a:moveTo>
                  <a:lnTo>
                    <a:pt x="543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4897" y="81233"/>
                  </a:lnTo>
                  <a:lnTo>
                    <a:pt x="8706" y="70614"/>
                  </a:lnTo>
                  <a:lnTo>
                    <a:pt x="13521" y="60411"/>
                  </a:lnTo>
                  <a:lnTo>
                    <a:pt x="19173" y="50969"/>
                  </a:lnTo>
                  <a:lnTo>
                    <a:pt x="19259" y="50825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5" y="0"/>
                  </a:lnTo>
                  <a:lnTo>
                    <a:pt x="2369689" y="8707"/>
                  </a:lnTo>
                  <a:lnTo>
                    <a:pt x="2406800" y="33503"/>
                  </a:lnTo>
                  <a:lnTo>
                    <a:pt x="2410999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3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440304" h="114935">
                  <a:moveTo>
                    <a:pt x="2440305" y="114389"/>
                  </a:moveTo>
                  <a:lnTo>
                    <a:pt x="2426780" y="78404"/>
                  </a:lnTo>
                  <a:lnTo>
                    <a:pt x="2389477" y="50969"/>
                  </a:lnTo>
                  <a:lnTo>
                    <a:pt x="2348235" y="39580"/>
                  </a:lnTo>
                  <a:lnTo>
                    <a:pt x="2325915" y="38129"/>
                  </a:lnTo>
                  <a:lnTo>
                    <a:pt x="2410999" y="38129"/>
                  </a:lnTo>
                  <a:lnTo>
                    <a:pt x="2431595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F7707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8">
              <a:extLst>
                <a:ext uri="{FF2B5EF4-FFF2-40B4-BE49-F238E27FC236}">
                  <a16:creationId xmlns:a16="http://schemas.microsoft.com/office/drawing/2014/main" id="{0E39D4F6-C46F-40FD-98E0-D0D2A05246F9}"/>
                </a:ext>
              </a:extLst>
            </p:cNvPr>
            <p:cNvSpPr/>
            <p:nvPr/>
          </p:nvSpPr>
          <p:spPr>
            <a:xfrm>
              <a:off x="8255094" y="188742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9">
              <a:extLst>
                <a:ext uri="{FF2B5EF4-FFF2-40B4-BE49-F238E27FC236}">
                  <a16:creationId xmlns:a16="http://schemas.microsoft.com/office/drawing/2014/main" id="{16ACAAB3-27A0-4A10-AD29-AD85DBE7C86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69483" y="2001812"/>
              <a:ext cx="152519" cy="152519"/>
            </a:xfrm>
            <a:prstGeom prst="rect">
              <a:avLst/>
            </a:prstGeom>
          </p:spPr>
        </p:pic>
      </p:grpSp>
      <p:sp>
        <p:nvSpPr>
          <p:cNvPr id="24" name="object 20">
            <a:extLst>
              <a:ext uri="{FF2B5EF4-FFF2-40B4-BE49-F238E27FC236}">
                <a16:creationId xmlns:a16="http://schemas.microsoft.com/office/drawing/2014/main" id="{4F35F9A0-6EA5-4FCA-AA73-B756804BB795}"/>
              </a:ext>
            </a:extLst>
          </p:cNvPr>
          <p:cNvSpPr txBox="1"/>
          <p:nvPr/>
        </p:nvSpPr>
        <p:spPr>
          <a:xfrm>
            <a:off x="6582158" y="1350277"/>
            <a:ext cx="1220153" cy="52052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抗压能力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293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冷静应对突发状况，保持情</a:t>
            </a: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绪稳定。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21">
            <a:extLst>
              <a:ext uri="{FF2B5EF4-FFF2-40B4-BE49-F238E27FC236}">
                <a16:creationId xmlns:a16="http://schemas.microsoft.com/office/drawing/2014/main" id="{940A8E41-0820-41A5-80D0-4C4E34DBECF5}"/>
              </a:ext>
            </a:extLst>
          </p:cNvPr>
          <p:cNvGrpSpPr/>
          <p:nvPr/>
        </p:nvGrpSpPr>
        <p:grpSpPr>
          <a:xfrm>
            <a:off x="3345888" y="1916021"/>
            <a:ext cx="1830229" cy="743902"/>
            <a:chOff x="4461183" y="2554694"/>
            <a:chExt cx="2440305" cy="991869"/>
          </a:xfrm>
        </p:grpSpPr>
        <p:sp>
          <p:nvSpPr>
            <p:cNvPr id="26" name="object 22">
              <a:extLst>
                <a:ext uri="{FF2B5EF4-FFF2-40B4-BE49-F238E27FC236}">
                  <a16:creationId xmlns:a16="http://schemas.microsoft.com/office/drawing/2014/main" id="{0DAA18EF-41B1-4A06-ACDF-DEB4448FBF56}"/>
                </a:ext>
              </a:extLst>
            </p:cNvPr>
            <p:cNvSpPr/>
            <p:nvPr/>
          </p:nvSpPr>
          <p:spPr>
            <a:xfrm>
              <a:off x="4480247" y="2554694"/>
              <a:ext cx="2421255" cy="991869"/>
            </a:xfrm>
            <a:custGeom>
              <a:avLst/>
              <a:gdLst/>
              <a:ahLst/>
              <a:cxnLst/>
              <a:rect l="l" t="t" r="r" b="b"/>
              <a:pathLst>
                <a:path w="2421254" h="991870">
                  <a:moveTo>
                    <a:pt x="2314361" y="991373"/>
                  </a:moveTo>
                  <a:lnTo>
                    <a:pt x="89065" y="991373"/>
                  </a:lnTo>
                  <a:lnTo>
                    <a:pt x="82866" y="990641"/>
                  </a:lnTo>
                  <a:lnTo>
                    <a:pt x="47569" y="976268"/>
                  </a:lnTo>
                  <a:lnTo>
                    <a:pt x="19542" y="946780"/>
                  </a:lnTo>
                  <a:lnTo>
                    <a:pt x="3052" y="906667"/>
                  </a:lnTo>
                  <a:lnTo>
                    <a:pt x="0" y="884495"/>
                  </a:lnTo>
                  <a:lnTo>
                    <a:pt x="0" y="876984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314361" y="0"/>
                  </a:lnTo>
                  <a:lnTo>
                    <a:pt x="2357564" y="11581"/>
                  </a:lnTo>
                  <a:lnTo>
                    <a:pt x="2393047" y="38814"/>
                  </a:lnTo>
                  <a:lnTo>
                    <a:pt x="2415406" y="77553"/>
                  </a:lnTo>
                  <a:lnTo>
                    <a:pt x="2421240" y="106878"/>
                  </a:lnTo>
                  <a:lnTo>
                    <a:pt x="2421240" y="884495"/>
                  </a:lnTo>
                  <a:lnTo>
                    <a:pt x="2409658" y="927698"/>
                  </a:lnTo>
                  <a:lnTo>
                    <a:pt x="2382425" y="963180"/>
                  </a:lnTo>
                  <a:lnTo>
                    <a:pt x="2343686" y="985540"/>
                  </a:lnTo>
                  <a:lnTo>
                    <a:pt x="2321800" y="990641"/>
                  </a:lnTo>
                  <a:lnTo>
                    <a:pt x="2314361" y="9913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3">
              <a:extLst>
                <a:ext uri="{FF2B5EF4-FFF2-40B4-BE49-F238E27FC236}">
                  <a16:creationId xmlns:a16="http://schemas.microsoft.com/office/drawing/2014/main" id="{7D6594A7-AD2C-49AB-B2EA-71AADF226206}"/>
                </a:ext>
              </a:extLst>
            </p:cNvPr>
            <p:cNvSpPr/>
            <p:nvPr/>
          </p:nvSpPr>
          <p:spPr>
            <a:xfrm>
              <a:off x="4461183" y="2554694"/>
              <a:ext cx="114935" cy="991869"/>
            </a:xfrm>
            <a:custGeom>
              <a:avLst/>
              <a:gdLst/>
              <a:ahLst/>
              <a:cxnLst/>
              <a:rect l="l" t="t" r="r" b="b"/>
              <a:pathLst>
                <a:path w="114935" h="991870">
                  <a:moveTo>
                    <a:pt x="114389" y="991373"/>
                  </a:moveTo>
                  <a:lnTo>
                    <a:pt x="70614" y="982666"/>
                  </a:lnTo>
                  <a:lnTo>
                    <a:pt x="33503" y="957869"/>
                  </a:lnTo>
                  <a:lnTo>
                    <a:pt x="8706" y="920758"/>
                  </a:lnTo>
                  <a:lnTo>
                    <a:pt x="0" y="876984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3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876984"/>
                  </a:lnTo>
                  <a:lnTo>
                    <a:pt x="43933" y="920758"/>
                  </a:lnTo>
                  <a:lnTo>
                    <a:pt x="60465" y="957869"/>
                  </a:lnTo>
                  <a:lnTo>
                    <a:pt x="92284" y="986475"/>
                  </a:lnTo>
                  <a:lnTo>
                    <a:pt x="106876" y="990829"/>
                  </a:lnTo>
                  <a:lnTo>
                    <a:pt x="114389" y="991373"/>
                  </a:lnTo>
                  <a:close/>
                </a:path>
              </a:pathLst>
            </a:custGeom>
            <a:solidFill>
              <a:srgbClr val="FACC1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4">
              <a:extLst>
                <a:ext uri="{FF2B5EF4-FFF2-40B4-BE49-F238E27FC236}">
                  <a16:creationId xmlns:a16="http://schemas.microsoft.com/office/drawing/2014/main" id="{CCD57813-370C-43F7-923C-91FDCB8185EB}"/>
                </a:ext>
              </a:extLst>
            </p:cNvPr>
            <p:cNvSpPr/>
            <p:nvPr/>
          </p:nvSpPr>
          <p:spPr>
            <a:xfrm>
              <a:off x="4651831" y="270721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F9C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5">
              <a:extLst>
                <a:ext uri="{FF2B5EF4-FFF2-40B4-BE49-F238E27FC236}">
                  <a16:creationId xmlns:a16="http://schemas.microsoft.com/office/drawing/2014/main" id="{38FE8F01-99A4-4D6B-BB8D-4F1CFAF81C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85285" y="2821602"/>
              <a:ext cx="114389" cy="152519"/>
            </a:xfrm>
            <a:prstGeom prst="rect">
              <a:avLst/>
            </a:prstGeom>
          </p:spPr>
        </p:pic>
      </p:grpSp>
      <p:sp>
        <p:nvSpPr>
          <p:cNvPr id="30" name="object 26">
            <a:extLst>
              <a:ext uri="{FF2B5EF4-FFF2-40B4-BE49-F238E27FC236}">
                <a16:creationId xmlns:a16="http://schemas.microsoft.com/office/drawing/2014/main" id="{D5C471BF-FCFC-4A9A-AA1F-3744319CC946}"/>
              </a:ext>
            </a:extLst>
          </p:cNvPr>
          <p:cNvSpPr txBox="1"/>
          <p:nvPr/>
        </p:nvSpPr>
        <p:spPr>
          <a:xfrm>
            <a:off x="3879711" y="1965120"/>
            <a:ext cx="1120140" cy="52052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时间管理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293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高效利用资源，确保按期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交付。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27">
            <a:extLst>
              <a:ext uri="{FF2B5EF4-FFF2-40B4-BE49-F238E27FC236}">
                <a16:creationId xmlns:a16="http://schemas.microsoft.com/office/drawing/2014/main" id="{60C7C47E-A4E8-4818-BD00-EDD62A589853}"/>
              </a:ext>
            </a:extLst>
          </p:cNvPr>
          <p:cNvGrpSpPr/>
          <p:nvPr/>
        </p:nvGrpSpPr>
        <p:grpSpPr>
          <a:xfrm>
            <a:off x="6977748" y="1916021"/>
            <a:ext cx="1830229" cy="743902"/>
            <a:chOff x="9303663" y="2554694"/>
            <a:chExt cx="2440305" cy="991869"/>
          </a:xfrm>
        </p:grpSpPr>
        <p:sp>
          <p:nvSpPr>
            <p:cNvPr id="32" name="object 28">
              <a:extLst>
                <a:ext uri="{FF2B5EF4-FFF2-40B4-BE49-F238E27FC236}">
                  <a16:creationId xmlns:a16="http://schemas.microsoft.com/office/drawing/2014/main" id="{E112D22F-9062-4EDE-821C-3CCBC2F3549E}"/>
                </a:ext>
              </a:extLst>
            </p:cNvPr>
            <p:cNvSpPr/>
            <p:nvPr/>
          </p:nvSpPr>
          <p:spPr>
            <a:xfrm>
              <a:off x="9303663" y="2554694"/>
              <a:ext cx="2421255" cy="991869"/>
            </a:xfrm>
            <a:custGeom>
              <a:avLst/>
              <a:gdLst/>
              <a:ahLst/>
              <a:cxnLst/>
              <a:rect l="l" t="t" r="r" b="b"/>
              <a:pathLst>
                <a:path w="2421254" h="991870">
                  <a:moveTo>
                    <a:pt x="2332174" y="991373"/>
                  </a:moveTo>
                  <a:lnTo>
                    <a:pt x="106878" y="991373"/>
                  </a:lnTo>
                  <a:lnTo>
                    <a:pt x="99439" y="990641"/>
                  </a:lnTo>
                  <a:lnTo>
                    <a:pt x="57083" y="976268"/>
                  </a:lnTo>
                  <a:lnTo>
                    <a:pt x="23450" y="946780"/>
                  </a:lnTo>
                  <a:lnTo>
                    <a:pt x="3663" y="906667"/>
                  </a:lnTo>
                  <a:lnTo>
                    <a:pt x="0" y="884495"/>
                  </a:lnTo>
                  <a:lnTo>
                    <a:pt x="0" y="876984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2332174" y="0"/>
                  </a:lnTo>
                  <a:lnTo>
                    <a:pt x="2373670" y="15105"/>
                  </a:lnTo>
                  <a:lnTo>
                    <a:pt x="2401697" y="44592"/>
                  </a:lnTo>
                  <a:lnTo>
                    <a:pt x="2418187" y="84706"/>
                  </a:lnTo>
                  <a:lnTo>
                    <a:pt x="2421240" y="106878"/>
                  </a:lnTo>
                  <a:lnTo>
                    <a:pt x="2421240" y="884495"/>
                  </a:lnTo>
                  <a:lnTo>
                    <a:pt x="2411588" y="927698"/>
                  </a:lnTo>
                  <a:lnTo>
                    <a:pt x="2388894" y="963180"/>
                  </a:lnTo>
                  <a:lnTo>
                    <a:pt x="2356611" y="985540"/>
                  </a:lnTo>
                  <a:lnTo>
                    <a:pt x="2338373" y="990641"/>
                  </a:lnTo>
                  <a:lnTo>
                    <a:pt x="2332174" y="9913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29">
              <a:extLst>
                <a:ext uri="{FF2B5EF4-FFF2-40B4-BE49-F238E27FC236}">
                  <a16:creationId xmlns:a16="http://schemas.microsoft.com/office/drawing/2014/main" id="{2DBD439F-8A47-4022-B739-137F36861027}"/>
                </a:ext>
              </a:extLst>
            </p:cNvPr>
            <p:cNvSpPr/>
            <p:nvPr/>
          </p:nvSpPr>
          <p:spPr>
            <a:xfrm>
              <a:off x="11629578" y="2554694"/>
              <a:ext cx="114935" cy="991869"/>
            </a:xfrm>
            <a:custGeom>
              <a:avLst/>
              <a:gdLst/>
              <a:ahLst/>
              <a:cxnLst/>
              <a:rect l="l" t="t" r="r" b="b"/>
              <a:pathLst>
                <a:path w="114934" h="991870">
                  <a:moveTo>
                    <a:pt x="0" y="991373"/>
                  </a:moveTo>
                  <a:lnTo>
                    <a:pt x="35982" y="977851"/>
                  </a:lnTo>
                  <a:lnTo>
                    <a:pt x="63417" y="940547"/>
                  </a:lnTo>
                  <a:lnTo>
                    <a:pt x="74807" y="899304"/>
                  </a:lnTo>
                  <a:lnTo>
                    <a:pt x="76259" y="876984"/>
                  </a:lnTo>
                  <a:lnTo>
                    <a:pt x="76259" y="114389"/>
                  </a:lnTo>
                  <a:lnTo>
                    <a:pt x="70452" y="70614"/>
                  </a:lnTo>
                  <a:lnTo>
                    <a:pt x="53922" y="33503"/>
                  </a:lnTo>
                  <a:lnTo>
                    <a:pt x="22102" y="4897"/>
                  </a:lnTo>
                  <a:lnTo>
                    <a:pt x="0" y="0"/>
                  </a:lnTo>
                  <a:lnTo>
                    <a:pt x="11267" y="544"/>
                  </a:lnTo>
                  <a:lnTo>
                    <a:pt x="53975" y="13522"/>
                  </a:lnTo>
                  <a:lnTo>
                    <a:pt x="88466" y="41856"/>
                  </a:lnTo>
                  <a:lnTo>
                    <a:pt x="109489" y="81233"/>
                  </a:lnTo>
                  <a:lnTo>
                    <a:pt x="114389" y="114389"/>
                  </a:lnTo>
                  <a:lnTo>
                    <a:pt x="114389" y="876984"/>
                  </a:lnTo>
                  <a:lnTo>
                    <a:pt x="105680" y="920758"/>
                  </a:lnTo>
                  <a:lnTo>
                    <a:pt x="80884" y="957869"/>
                  </a:lnTo>
                  <a:lnTo>
                    <a:pt x="43773" y="982666"/>
                  </a:lnTo>
                  <a:lnTo>
                    <a:pt x="11267" y="990829"/>
                  </a:lnTo>
                  <a:lnTo>
                    <a:pt x="0" y="991373"/>
                  </a:lnTo>
                  <a:close/>
                </a:path>
              </a:pathLst>
            </a:custGeom>
            <a:solidFill>
              <a:srgbClr val="BF83F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4" name="object 30">
            <a:extLst>
              <a:ext uri="{FF2B5EF4-FFF2-40B4-BE49-F238E27FC236}">
                <a16:creationId xmlns:a16="http://schemas.microsoft.com/office/drawing/2014/main" id="{731A3541-458C-4D31-B6EB-4C331F1969BA}"/>
              </a:ext>
            </a:extLst>
          </p:cNvPr>
          <p:cNvSpPr txBox="1"/>
          <p:nvPr/>
        </p:nvSpPr>
        <p:spPr>
          <a:xfrm>
            <a:off x="7154105" y="1965120"/>
            <a:ext cx="1120140" cy="541047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595313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协作沟通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47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尊重多元观点，促进团队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183"/>
              </a:spcBef>
            </a:pP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共识。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5" name="object 31">
            <a:extLst>
              <a:ext uri="{FF2B5EF4-FFF2-40B4-BE49-F238E27FC236}">
                <a16:creationId xmlns:a16="http://schemas.microsoft.com/office/drawing/2014/main" id="{8917B7CA-D17A-4A71-BF1A-597110179F31}"/>
              </a:ext>
            </a:extLst>
          </p:cNvPr>
          <p:cNvGrpSpPr/>
          <p:nvPr/>
        </p:nvGrpSpPr>
        <p:grpSpPr>
          <a:xfrm>
            <a:off x="3617561" y="2030410"/>
            <a:ext cx="5047774" cy="2566988"/>
            <a:chOff x="4823414" y="2707213"/>
            <a:chExt cx="6730365" cy="3422650"/>
          </a:xfrm>
        </p:grpSpPr>
        <p:sp>
          <p:nvSpPr>
            <p:cNvPr id="36" name="object 32">
              <a:extLst>
                <a:ext uri="{FF2B5EF4-FFF2-40B4-BE49-F238E27FC236}">
                  <a16:creationId xmlns:a16="http://schemas.microsoft.com/office/drawing/2014/main" id="{8DBD1206-4B9A-4AC1-B2FF-E8A256FFE78E}"/>
                </a:ext>
              </a:extLst>
            </p:cNvPr>
            <p:cNvSpPr/>
            <p:nvPr/>
          </p:nvSpPr>
          <p:spPr>
            <a:xfrm>
              <a:off x="11172021" y="270721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29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6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33">
              <a:extLst>
                <a:ext uri="{FF2B5EF4-FFF2-40B4-BE49-F238E27FC236}">
                  <a16:creationId xmlns:a16="http://schemas.microsoft.com/office/drawing/2014/main" id="{58008F41-1260-4AC9-9159-90E04F659C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67345" y="2821602"/>
              <a:ext cx="190648" cy="152519"/>
            </a:xfrm>
            <a:prstGeom prst="rect">
              <a:avLst/>
            </a:prstGeom>
          </p:spPr>
        </p:pic>
        <p:sp>
          <p:nvSpPr>
            <p:cNvPr id="38" name="object 34">
              <a:extLst>
                <a:ext uri="{FF2B5EF4-FFF2-40B4-BE49-F238E27FC236}">
                  <a16:creationId xmlns:a16="http://schemas.microsoft.com/office/drawing/2014/main" id="{4924BA1D-9464-421C-BD07-0C0D6C189AAC}"/>
                </a:ext>
              </a:extLst>
            </p:cNvPr>
            <p:cNvSpPr/>
            <p:nvPr/>
          </p:nvSpPr>
          <p:spPr>
            <a:xfrm>
              <a:off x="4842480" y="5137985"/>
              <a:ext cx="2421255" cy="991869"/>
            </a:xfrm>
            <a:custGeom>
              <a:avLst/>
              <a:gdLst/>
              <a:ahLst/>
              <a:cxnLst/>
              <a:rect l="l" t="t" r="r" b="b"/>
              <a:pathLst>
                <a:path w="2421254" h="991870">
                  <a:moveTo>
                    <a:pt x="2314361" y="991373"/>
                  </a:moveTo>
                  <a:lnTo>
                    <a:pt x="89065" y="991373"/>
                  </a:lnTo>
                  <a:lnTo>
                    <a:pt x="82866" y="990641"/>
                  </a:lnTo>
                  <a:lnTo>
                    <a:pt x="47569" y="976268"/>
                  </a:lnTo>
                  <a:lnTo>
                    <a:pt x="19542" y="946780"/>
                  </a:lnTo>
                  <a:lnTo>
                    <a:pt x="3052" y="906667"/>
                  </a:lnTo>
                  <a:lnTo>
                    <a:pt x="0" y="884495"/>
                  </a:lnTo>
                  <a:lnTo>
                    <a:pt x="0" y="876984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314361" y="0"/>
                  </a:lnTo>
                  <a:lnTo>
                    <a:pt x="2357564" y="11581"/>
                  </a:lnTo>
                  <a:lnTo>
                    <a:pt x="2393047" y="38814"/>
                  </a:lnTo>
                  <a:lnTo>
                    <a:pt x="2415406" y="77553"/>
                  </a:lnTo>
                  <a:lnTo>
                    <a:pt x="2421240" y="106878"/>
                  </a:lnTo>
                  <a:lnTo>
                    <a:pt x="2421240" y="884495"/>
                  </a:lnTo>
                  <a:lnTo>
                    <a:pt x="2409658" y="927698"/>
                  </a:lnTo>
                  <a:lnTo>
                    <a:pt x="2382425" y="963180"/>
                  </a:lnTo>
                  <a:lnTo>
                    <a:pt x="2343686" y="985540"/>
                  </a:lnTo>
                  <a:lnTo>
                    <a:pt x="2321800" y="990641"/>
                  </a:lnTo>
                  <a:lnTo>
                    <a:pt x="2314361" y="9913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5">
              <a:extLst>
                <a:ext uri="{FF2B5EF4-FFF2-40B4-BE49-F238E27FC236}">
                  <a16:creationId xmlns:a16="http://schemas.microsoft.com/office/drawing/2014/main" id="{73EFB7CF-763F-485D-A266-33CD28AF8B10}"/>
                </a:ext>
              </a:extLst>
            </p:cNvPr>
            <p:cNvSpPr/>
            <p:nvPr/>
          </p:nvSpPr>
          <p:spPr>
            <a:xfrm>
              <a:off x="4823414" y="5137985"/>
              <a:ext cx="114935" cy="991869"/>
            </a:xfrm>
            <a:custGeom>
              <a:avLst/>
              <a:gdLst/>
              <a:ahLst/>
              <a:cxnLst/>
              <a:rect l="l" t="t" r="r" b="b"/>
              <a:pathLst>
                <a:path w="114935" h="991870">
                  <a:moveTo>
                    <a:pt x="114389" y="991373"/>
                  </a:moveTo>
                  <a:lnTo>
                    <a:pt x="70613" y="982665"/>
                  </a:lnTo>
                  <a:lnTo>
                    <a:pt x="33503" y="957870"/>
                  </a:lnTo>
                  <a:lnTo>
                    <a:pt x="8706" y="920759"/>
                  </a:lnTo>
                  <a:lnTo>
                    <a:pt x="0" y="876984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876984"/>
                  </a:lnTo>
                  <a:lnTo>
                    <a:pt x="43933" y="920759"/>
                  </a:lnTo>
                  <a:lnTo>
                    <a:pt x="60465" y="957870"/>
                  </a:lnTo>
                  <a:lnTo>
                    <a:pt x="92285" y="986475"/>
                  </a:lnTo>
                  <a:lnTo>
                    <a:pt x="106876" y="990829"/>
                  </a:lnTo>
                  <a:lnTo>
                    <a:pt x="114389" y="991373"/>
                  </a:lnTo>
                  <a:close/>
                </a:path>
              </a:pathLst>
            </a:custGeom>
            <a:solidFill>
              <a:srgbClr val="4ADE8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D6A53E2E-A702-459E-8C4B-8653DC7DBD50}"/>
                </a:ext>
              </a:extLst>
            </p:cNvPr>
            <p:cNvSpPr/>
            <p:nvPr/>
          </p:nvSpPr>
          <p:spPr>
            <a:xfrm>
              <a:off x="5014064" y="529050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1" name="object 37">
              <a:extLst>
                <a:ext uri="{FF2B5EF4-FFF2-40B4-BE49-F238E27FC236}">
                  <a16:creationId xmlns:a16="http://schemas.microsoft.com/office/drawing/2014/main" id="{8582E602-D341-4AFB-84B2-D07321451B7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8453" y="5404894"/>
              <a:ext cx="152519" cy="152519"/>
            </a:xfrm>
            <a:prstGeom prst="rect">
              <a:avLst/>
            </a:prstGeom>
          </p:spPr>
        </p:pic>
      </p:grpSp>
      <p:sp>
        <p:nvSpPr>
          <p:cNvPr id="42" name="object 38">
            <a:extLst>
              <a:ext uri="{FF2B5EF4-FFF2-40B4-BE49-F238E27FC236}">
                <a16:creationId xmlns:a16="http://schemas.microsoft.com/office/drawing/2014/main" id="{9C104AFC-43B6-4749-BF2F-2FF2A80CFB71}"/>
              </a:ext>
            </a:extLst>
          </p:cNvPr>
          <p:cNvSpPr txBox="1"/>
          <p:nvPr/>
        </p:nvSpPr>
        <p:spPr>
          <a:xfrm>
            <a:off x="4152726" y="3902588"/>
            <a:ext cx="1120140" cy="52052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质量意识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293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精益求精，坚持持续优化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思维。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3" name="object 39">
            <a:extLst>
              <a:ext uri="{FF2B5EF4-FFF2-40B4-BE49-F238E27FC236}">
                <a16:creationId xmlns:a16="http://schemas.microsoft.com/office/drawing/2014/main" id="{CF3D1448-CCDB-403C-AD25-A330E5D1A811}"/>
              </a:ext>
            </a:extLst>
          </p:cNvPr>
          <p:cNvGrpSpPr/>
          <p:nvPr/>
        </p:nvGrpSpPr>
        <p:grpSpPr>
          <a:xfrm>
            <a:off x="6706073" y="3853489"/>
            <a:ext cx="1830229" cy="743902"/>
            <a:chOff x="8941430" y="5137985"/>
            <a:chExt cx="2440305" cy="991869"/>
          </a:xfrm>
        </p:grpSpPr>
        <p:sp>
          <p:nvSpPr>
            <p:cNvPr id="44" name="object 40">
              <a:extLst>
                <a:ext uri="{FF2B5EF4-FFF2-40B4-BE49-F238E27FC236}">
                  <a16:creationId xmlns:a16="http://schemas.microsoft.com/office/drawing/2014/main" id="{4E07526A-D420-4907-8285-C531E605906E}"/>
                </a:ext>
              </a:extLst>
            </p:cNvPr>
            <p:cNvSpPr/>
            <p:nvPr/>
          </p:nvSpPr>
          <p:spPr>
            <a:xfrm>
              <a:off x="8941430" y="5137986"/>
              <a:ext cx="2421255" cy="991869"/>
            </a:xfrm>
            <a:custGeom>
              <a:avLst/>
              <a:gdLst/>
              <a:ahLst/>
              <a:cxnLst/>
              <a:rect l="l" t="t" r="r" b="b"/>
              <a:pathLst>
                <a:path w="2421254" h="991870">
                  <a:moveTo>
                    <a:pt x="2332174" y="991373"/>
                  </a:moveTo>
                  <a:lnTo>
                    <a:pt x="106878" y="991373"/>
                  </a:lnTo>
                  <a:lnTo>
                    <a:pt x="99439" y="990641"/>
                  </a:lnTo>
                  <a:lnTo>
                    <a:pt x="57083" y="976268"/>
                  </a:lnTo>
                  <a:lnTo>
                    <a:pt x="23450" y="946780"/>
                  </a:lnTo>
                  <a:lnTo>
                    <a:pt x="3663" y="906667"/>
                  </a:lnTo>
                  <a:lnTo>
                    <a:pt x="0" y="884495"/>
                  </a:lnTo>
                  <a:lnTo>
                    <a:pt x="0" y="876984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2332174" y="0"/>
                  </a:lnTo>
                  <a:lnTo>
                    <a:pt x="2373670" y="15105"/>
                  </a:lnTo>
                  <a:lnTo>
                    <a:pt x="2401697" y="44592"/>
                  </a:lnTo>
                  <a:lnTo>
                    <a:pt x="2418187" y="84706"/>
                  </a:lnTo>
                  <a:lnTo>
                    <a:pt x="2421240" y="106878"/>
                  </a:lnTo>
                  <a:lnTo>
                    <a:pt x="2421240" y="884495"/>
                  </a:lnTo>
                  <a:lnTo>
                    <a:pt x="2411588" y="927698"/>
                  </a:lnTo>
                  <a:lnTo>
                    <a:pt x="2388894" y="963180"/>
                  </a:lnTo>
                  <a:lnTo>
                    <a:pt x="2356611" y="985540"/>
                  </a:lnTo>
                  <a:lnTo>
                    <a:pt x="2338373" y="990641"/>
                  </a:lnTo>
                  <a:lnTo>
                    <a:pt x="2332174" y="9913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41">
              <a:extLst>
                <a:ext uri="{FF2B5EF4-FFF2-40B4-BE49-F238E27FC236}">
                  <a16:creationId xmlns:a16="http://schemas.microsoft.com/office/drawing/2014/main" id="{67ED2235-BBE5-498B-89A2-8F5A9BA22F92}"/>
                </a:ext>
              </a:extLst>
            </p:cNvPr>
            <p:cNvSpPr/>
            <p:nvPr/>
          </p:nvSpPr>
          <p:spPr>
            <a:xfrm>
              <a:off x="11267346" y="5137985"/>
              <a:ext cx="114935" cy="991869"/>
            </a:xfrm>
            <a:custGeom>
              <a:avLst/>
              <a:gdLst/>
              <a:ahLst/>
              <a:cxnLst/>
              <a:rect l="l" t="t" r="r" b="b"/>
              <a:pathLst>
                <a:path w="114934" h="991870">
                  <a:moveTo>
                    <a:pt x="0" y="991373"/>
                  </a:moveTo>
                  <a:lnTo>
                    <a:pt x="35983" y="977851"/>
                  </a:lnTo>
                  <a:lnTo>
                    <a:pt x="63418" y="940547"/>
                  </a:lnTo>
                  <a:lnTo>
                    <a:pt x="74807" y="899304"/>
                  </a:lnTo>
                  <a:lnTo>
                    <a:pt x="76259" y="876984"/>
                  </a:lnTo>
                  <a:lnTo>
                    <a:pt x="76259" y="114389"/>
                  </a:lnTo>
                  <a:lnTo>
                    <a:pt x="70453" y="70614"/>
                  </a:lnTo>
                  <a:lnTo>
                    <a:pt x="53922" y="33503"/>
                  </a:lnTo>
                  <a:lnTo>
                    <a:pt x="22102" y="4897"/>
                  </a:lnTo>
                  <a:lnTo>
                    <a:pt x="0" y="0"/>
                  </a:lnTo>
                  <a:lnTo>
                    <a:pt x="11267" y="544"/>
                  </a:lnTo>
                  <a:lnTo>
                    <a:pt x="53976" y="13522"/>
                  </a:lnTo>
                  <a:lnTo>
                    <a:pt x="88467" y="41856"/>
                  </a:lnTo>
                  <a:lnTo>
                    <a:pt x="109490" y="81232"/>
                  </a:lnTo>
                  <a:lnTo>
                    <a:pt x="114389" y="114389"/>
                  </a:lnTo>
                  <a:lnTo>
                    <a:pt x="114389" y="876984"/>
                  </a:lnTo>
                  <a:lnTo>
                    <a:pt x="105680" y="920759"/>
                  </a:lnTo>
                  <a:lnTo>
                    <a:pt x="80884" y="957870"/>
                  </a:lnTo>
                  <a:lnTo>
                    <a:pt x="43774" y="982665"/>
                  </a:lnTo>
                  <a:lnTo>
                    <a:pt x="11267" y="990829"/>
                  </a:lnTo>
                  <a:lnTo>
                    <a:pt x="0" y="991373"/>
                  </a:lnTo>
                  <a:close/>
                </a:path>
              </a:pathLst>
            </a:custGeom>
            <a:solidFill>
              <a:srgbClr val="21D3E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6" name="object 42">
            <a:extLst>
              <a:ext uri="{FF2B5EF4-FFF2-40B4-BE49-F238E27FC236}">
                <a16:creationId xmlns:a16="http://schemas.microsoft.com/office/drawing/2014/main" id="{9FBF37E5-6F1C-4570-8B63-FBBACFBA062A}"/>
              </a:ext>
            </a:extLst>
          </p:cNvPr>
          <p:cNvSpPr txBox="1"/>
          <p:nvPr/>
        </p:nvSpPr>
        <p:spPr>
          <a:xfrm>
            <a:off x="6881090" y="3902589"/>
            <a:ext cx="1120140" cy="541047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595313" defTabSz="685800">
              <a:spcBef>
                <a:spcPts val="68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规范意识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47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严守行业规范，履行合同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183"/>
              </a:spcBef>
            </a:pP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义务。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7" name="object 43">
            <a:extLst>
              <a:ext uri="{FF2B5EF4-FFF2-40B4-BE49-F238E27FC236}">
                <a16:creationId xmlns:a16="http://schemas.microsoft.com/office/drawing/2014/main" id="{CC4F1B54-00F1-409E-98D2-DA3DF2246FC7}"/>
              </a:ext>
            </a:extLst>
          </p:cNvPr>
          <p:cNvGrpSpPr/>
          <p:nvPr/>
        </p:nvGrpSpPr>
        <p:grpSpPr>
          <a:xfrm>
            <a:off x="5390368" y="2301858"/>
            <a:ext cx="3003233" cy="1952149"/>
            <a:chOff x="7187158" y="3069143"/>
            <a:chExt cx="4004310" cy="2602865"/>
          </a:xfrm>
        </p:grpSpPr>
        <p:sp>
          <p:nvSpPr>
            <p:cNvPr id="48" name="object 44">
              <a:extLst>
                <a:ext uri="{FF2B5EF4-FFF2-40B4-BE49-F238E27FC236}">
                  <a16:creationId xmlns:a16="http://schemas.microsoft.com/office/drawing/2014/main" id="{6F899ADB-18E1-47D8-A97F-94687063698A}"/>
                </a:ext>
              </a:extLst>
            </p:cNvPr>
            <p:cNvSpPr/>
            <p:nvPr/>
          </p:nvSpPr>
          <p:spPr>
            <a:xfrm>
              <a:off x="10809789" y="529050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29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6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FF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45">
              <a:extLst>
                <a:ext uri="{FF2B5EF4-FFF2-40B4-BE49-F238E27FC236}">
                  <a16:creationId xmlns:a16="http://schemas.microsoft.com/office/drawing/2014/main" id="{E19F9214-DC24-468F-8F72-7A8407831FD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943243" y="5404894"/>
              <a:ext cx="114389" cy="152519"/>
            </a:xfrm>
            <a:prstGeom prst="rect">
              <a:avLst/>
            </a:prstGeom>
          </p:spPr>
        </p:pic>
        <p:sp>
          <p:nvSpPr>
            <p:cNvPr id="50" name="object 46">
              <a:extLst>
                <a:ext uri="{FF2B5EF4-FFF2-40B4-BE49-F238E27FC236}">
                  <a16:creationId xmlns:a16="http://schemas.microsoft.com/office/drawing/2014/main" id="{4B931549-124D-403A-814B-3012E1A8F84E}"/>
                </a:ext>
              </a:extLst>
            </p:cNvPr>
            <p:cNvSpPr/>
            <p:nvPr/>
          </p:nvSpPr>
          <p:spPr>
            <a:xfrm>
              <a:off x="7206526" y="3088510"/>
              <a:ext cx="1792605" cy="1792605"/>
            </a:xfrm>
            <a:custGeom>
              <a:avLst/>
              <a:gdLst/>
              <a:ahLst/>
              <a:cxnLst/>
              <a:rect l="l" t="t" r="r" b="b"/>
              <a:pathLst>
                <a:path w="1792604" h="1792604">
                  <a:moveTo>
                    <a:pt x="1792099" y="896049"/>
                  </a:moveTo>
                  <a:lnTo>
                    <a:pt x="1791019" y="940016"/>
                  </a:lnTo>
                  <a:lnTo>
                    <a:pt x="1787784" y="983877"/>
                  </a:lnTo>
                  <a:lnTo>
                    <a:pt x="1782400" y="1027527"/>
                  </a:lnTo>
                  <a:lnTo>
                    <a:pt x="1774881" y="1070860"/>
                  </a:lnTo>
                  <a:lnTo>
                    <a:pt x="1765245" y="1113771"/>
                  </a:lnTo>
                  <a:lnTo>
                    <a:pt x="1753515" y="1156158"/>
                  </a:lnTo>
                  <a:lnTo>
                    <a:pt x="1739719" y="1197919"/>
                  </a:lnTo>
                  <a:lnTo>
                    <a:pt x="1723891" y="1238952"/>
                  </a:lnTo>
                  <a:lnTo>
                    <a:pt x="1706068" y="1279159"/>
                  </a:lnTo>
                  <a:lnTo>
                    <a:pt x="1686294" y="1318444"/>
                  </a:lnTo>
                  <a:lnTo>
                    <a:pt x="1664616" y="1356711"/>
                  </a:lnTo>
                  <a:lnTo>
                    <a:pt x="1641087" y="1393867"/>
                  </a:lnTo>
                  <a:lnTo>
                    <a:pt x="1615763" y="1429825"/>
                  </a:lnTo>
                  <a:lnTo>
                    <a:pt x="1588705" y="1464497"/>
                  </a:lnTo>
                  <a:lnTo>
                    <a:pt x="1559978" y="1497799"/>
                  </a:lnTo>
                  <a:lnTo>
                    <a:pt x="1529652" y="1529652"/>
                  </a:lnTo>
                  <a:lnTo>
                    <a:pt x="1497799" y="1559978"/>
                  </a:lnTo>
                  <a:lnTo>
                    <a:pt x="1464497" y="1588705"/>
                  </a:lnTo>
                  <a:lnTo>
                    <a:pt x="1429825" y="1615763"/>
                  </a:lnTo>
                  <a:lnTo>
                    <a:pt x="1393867" y="1641087"/>
                  </a:lnTo>
                  <a:lnTo>
                    <a:pt x="1356711" y="1664616"/>
                  </a:lnTo>
                  <a:lnTo>
                    <a:pt x="1318444" y="1686294"/>
                  </a:lnTo>
                  <a:lnTo>
                    <a:pt x="1279159" y="1706068"/>
                  </a:lnTo>
                  <a:lnTo>
                    <a:pt x="1238952" y="1723891"/>
                  </a:lnTo>
                  <a:lnTo>
                    <a:pt x="1197919" y="1739719"/>
                  </a:lnTo>
                  <a:lnTo>
                    <a:pt x="1156158" y="1753515"/>
                  </a:lnTo>
                  <a:lnTo>
                    <a:pt x="1113771" y="1765245"/>
                  </a:lnTo>
                  <a:lnTo>
                    <a:pt x="1070860" y="1774881"/>
                  </a:lnTo>
                  <a:lnTo>
                    <a:pt x="1027527" y="1782400"/>
                  </a:lnTo>
                  <a:lnTo>
                    <a:pt x="983877" y="1787784"/>
                  </a:lnTo>
                  <a:lnTo>
                    <a:pt x="940016" y="1791019"/>
                  </a:lnTo>
                  <a:lnTo>
                    <a:pt x="896049" y="1792099"/>
                  </a:lnTo>
                  <a:lnTo>
                    <a:pt x="885052" y="1792031"/>
                  </a:lnTo>
                  <a:lnTo>
                    <a:pt x="841102" y="1790412"/>
                  </a:lnTo>
                  <a:lnTo>
                    <a:pt x="797284" y="1786639"/>
                  </a:lnTo>
                  <a:lnTo>
                    <a:pt x="753703" y="1780720"/>
                  </a:lnTo>
                  <a:lnTo>
                    <a:pt x="710466" y="1772670"/>
                  </a:lnTo>
                  <a:lnTo>
                    <a:pt x="667676" y="1762508"/>
                  </a:lnTo>
                  <a:lnTo>
                    <a:pt x="625436" y="1750258"/>
                  </a:lnTo>
                  <a:lnTo>
                    <a:pt x="583848" y="1735951"/>
                  </a:lnTo>
                  <a:lnTo>
                    <a:pt x="543012" y="1719620"/>
                  </a:lnTo>
                  <a:lnTo>
                    <a:pt x="503026" y="1701305"/>
                  </a:lnTo>
                  <a:lnTo>
                    <a:pt x="463988" y="1681051"/>
                  </a:lnTo>
                  <a:lnTo>
                    <a:pt x="425990" y="1658905"/>
                  </a:lnTo>
                  <a:lnTo>
                    <a:pt x="389125" y="1634921"/>
                  </a:lnTo>
                  <a:lnTo>
                    <a:pt x="353480" y="1609158"/>
                  </a:lnTo>
                  <a:lnTo>
                    <a:pt x="319143" y="1581676"/>
                  </a:lnTo>
                  <a:lnTo>
                    <a:pt x="286196" y="1552543"/>
                  </a:lnTo>
                  <a:lnTo>
                    <a:pt x="254718" y="1521828"/>
                  </a:lnTo>
                  <a:lnTo>
                    <a:pt x="224785" y="1489606"/>
                  </a:lnTo>
                  <a:lnTo>
                    <a:pt x="196469" y="1455953"/>
                  </a:lnTo>
                  <a:lnTo>
                    <a:pt x="169839" y="1420952"/>
                  </a:lnTo>
                  <a:lnTo>
                    <a:pt x="144958" y="1384686"/>
                  </a:lnTo>
                  <a:lnTo>
                    <a:pt x="121886" y="1347244"/>
                  </a:lnTo>
                  <a:lnTo>
                    <a:pt x="100680" y="1308714"/>
                  </a:lnTo>
                  <a:lnTo>
                    <a:pt x="81389" y="1269190"/>
                  </a:lnTo>
                  <a:lnTo>
                    <a:pt x="64061" y="1228767"/>
                  </a:lnTo>
                  <a:lnTo>
                    <a:pt x="48738" y="1187542"/>
                  </a:lnTo>
                  <a:lnTo>
                    <a:pt x="35455" y="1145616"/>
                  </a:lnTo>
                  <a:lnTo>
                    <a:pt x="24246" y="1103088"/>
                  </a:lnTo>
                  <a:lnTo>
                    <a:pt x="15138" y="1060061"/>
                  </a:lnTo>
                  <a:lnTo>
                    <a:pt x="8151" y="1016639"/>
                  </a:lnTo>
                  <a:lnTo>
                    <a:pt x="3303" y="972927"/>
                  </a:lnTo>
                  <a:lnTo>
                    <a:pt x="607" y="929029"/>
                  </a:lnTo>
                  <a:lnTo>
                    <a:pt x="0" y="896049"/>
                  </a:lnTo>
                  <a:lnTo>
                    <a:pt x="67" y="885052"/>
                  </a:lnTo>
                  <a:lnTo>
                    <a:pt x="1686" y="841102"/>
                  </a:lnTo>
                  <a:lnTo>
                    <a:pt x="5459" y="797284"/>
                  </a:lnTo>
                  <a:lnTo>
                    <a:pt x="11378" y="753703"/>
                  </a:lnTo>
                  <a:lnTo>
                    <a:pt x="19428" y="710466"/>
                  </a:lnTo>
                  <a:lnTo>
                    <a:pt x="29590" y="667676"/>
                  </a:lnTo>
                  <a:lnTo>
                    <a:pt x="41840" y="625436"/>
                  </a:lnTo>
                  <a:lnTo>
                    <a:pt x="56147" y="583848"/>
                  </a:lnTo>
                  <a:lnTo>
                    <a:pt x="72478" y="543012"/>
                  </a:lnTo>
                  <a:lnTo>
                    <a:pt x="90793" y="503026"/>
                  </a:lnTo>
                  <a:lnTo>
                    <a:pt x="111047" y="463988"/>
                  </a:lnTo>
                  <a:lnTo>
                    <a:pt x="133193" y="425990"/>
                  </a:lnTo>
                  <a:lnTo>
                    <a:pt x="157177" y="389125"/>
                  </a:lnTo>
                  <a:lnTo>
                    <a:pt x="182940" y="353480"/>
                  </a:lnTo>
                  <a:lnTo>
                    <a:pt x="210422" y="319143"/>
                  </a:lnTo>
                  <a:lnTo>
                    <a:pt x="239555" y="286196"/>
                  </a:lnTo>
                  <a:lnTo>
                    <a:pt x="270270" y="254718"/>
                  </a:lnTo>
                  <a:lnTo>
                    <a:pt x="302492" y="224785"/>
                  </a:lnTo>
                  <a:lnTo>
                    <a:pt x="336145" y="196469"/>
                  </a:lnTo>
                  <a:lnTo>
                    <a:pt x="371146" y="169839"/>
                  </a:lnTo>
                  <a:lnTo>
                    <a:pt x="407411" y="144958"/>
                  </a:lnTo>
                  <a:lnTo>
                    <a:pt x="444854" y="121886"/>
                  </a:lnTo>
                  <a:lnTo>
                    <a:pt x="483384" y="100680"/>
                  </a:lnTo>
                  <a:lnTo>
                    <a:pt x="522908" y="81389"/>
                  </a:lnTo>
                  <a:lnTo>
                    <a:pt x="563331" y="64061"/>
                  </a:lnTo>
                  <a:lnTo>
                    <a:pt x="604556" y="48738"/>
                  </a:lnTo>
                  <a:lnTo>
                    <a:pt x="646482" y="35455"/>
                  </a:lnTo>
                  <a:lnTo>
                    <a:pt x="689010" y="24246"/>
                  </a:lnTo>
                  <a:lnTo>
                    <a:pt x="732037" y="15138"/>
                  </a:lnTo>
                  <a:lnTo>
                    <a:pt x="775459" y="8151"/>
                  </a:lnTo>
                  <a:lnTo>
                    <a:pt x="819171" y="3303"/>
                  </a:lnTo>
                  <a:lnTo>
                    <a:pt x="863069" y="607"/>
                  </a:lnTo>
                  <a:lnTo>
                    <a:pt x="896049" y="0"/>
                  </a:lnTo>
                  <a:lnTo>
                    <a:pt x="907046" y="67"/>
                  </a:lnTo>
                  <a:lnTo>
                    <a:pt x="950996" y="1686"/>
                  </a:lnTo>
                  <a:lnTo>
                    <a:pt x="994814" y="5459"/>
                  </a:lnTo>
                  <a:lnTo>
                    <a:pt x="1038395" y="11378"/>
                  </a:lnTo>
                  <a:lnTo>
                    <a:pt x="1081632" y="19428"/>
                  </a:lnTo>
                  <a:lnTo>
                    <a:pt x="1124422" y="29590"/>
                  </a:lnTo>
                  <a:lnTo>
                    <a:pt x="1166662" y="41840"/>
                  </a:lnTo>
                  <a:lnTo>
                    <a:pt x="1208250" y="56147"/>
                  </a:lnTo>
                  <a:lnTo>
                    <a:pt x="1249086" y="72478"/>
                  </a:lnTo>
                  <a:lnTo>
                    <a:pt x="1289071" y="90793"/>
                  </a:lnTo>
                  <a:lnTo>
                    <a:pt x="1328110" y="111047"/>
                  </a:lnTo>
                  <a:lnTo>
                    <a:pt x="1366108" y="133193"/>
                  </a:lnTo>
                  <a:lnTo>
                    <a:pt x="1402973" y="157177"/>
                  </a:lnTo>
                  <a:lnTo>
                    <a:pt x="1438618" y="182940"/>
                  </a:lnTo>
                  <a:lnTo>
                    <a:pt x="1472954" y="210422"/>
                  </a:lnTo>
                  <a:lnTo>
                    <a:pt x="1505902" y="239555"/>
                  </a:lnTo>
                  <a:lnTo>
                    <a:pt x="1537380" y="270270"/>
                  </a:lnTo>
                  <a:lnTo>
                    <a:pt x="1567313" y="302492"/>
                  </a:lnTo>
                  <a:lnTo>
                    <a:pt x="1595629" y="336145"/>
                  </a:lnTo>
                  <a:lnTo>
                    <a:pt x="1622259" y="371146"/>
                  </a:lnTo>
                  <a:lnTo>
                    <a:pt x="1647140" y="407411"/>
                  </a:lnTo>
                  <a:lnTo>
                    <a:pt x="1670212" y="444854"/>
                  </a:lnTo>
                  <a:lnTo>
                    <a:pt x="1691418" y="483384"/>
                  </a:lnTo>
                  <a:lnTo>
                    <a:pt x="1710709" y="522908"/>
                  </a:lnTo>
                  <a:lnTo>
                    <a:pt x="1728037" y="563331"/>
                  </a:lnTo>
                  <a:lnTo>
                    <a:pt x="1743360" y="604556"/>
                  </a:lnTo>
                  <a:lnTo>
                    <a:pt x="1756643" y="646482"/>
                  </a:lnTo>
                  <a:lnTo>
                    <a:pt x="1767851" y="689010"/>
                  </a:lnTo>
                  <a:lnTo>
                    <a:pt x="1776960" y="732037"/>
                  </a:lnTo>
                  <a:lnTo>
                    <a:pt x="1783947" y="775459"/>
                  </a:lnTo>
                  <a:lnTo>
                    <a:pt x="1788795" y="819171"/>
                  </a:lnTo>
                  <a:lnTo>
                    <a:pt x="1791491" y="863069"/>
                  </a:lnTo>
                  <a:lnTo>
                    <a:pt x="1792099" y="896049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1" name="object 47">
              <a:extLst>
                <a:ext uri="{FF2B5EF4-FFF2-40B4-BE49-F238E27FC236}">
                  <a16:creationId xmlns:a16="http://schemas.microsoft.com/office/drawing/2014/main" id="{B610249C-4385-4B0D-9C00-A49E2FF8A95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30991" y="3507938"/>
              <a:ext cx="343167" cy="381297"/>
            </a:xfrm>
            <a:prstGeom prst="rect">
              <a:avLst/>
            </a:prstGeom>
          </p:spPr>
        </p:pic>
      </p:grpSp>
      <p:sp>
        <p:nvSpPr>
          <p:cNvPr id="52" name="object 48">
            <a:extLst>
              <a:ext uri="{FF2B5EF4-FFF2-40B4-BE49-F238E27FC236}">
                <a16:creationId xmlns:a16="http://schemas.microsoft.com/office/drawing/2014/main" id="{A5409136-6016-4C57-B2B0-B330652322A0}"/>
              </a:ext>
            </a:extLst>
          </p:cNvPr>
          <p:cNvSpPr txBox="1"/>
          <p:nvPr/>
        </p:nvSpPr>
        <p:spPr>
          <a:xfrm>
            <a:off x="5698434" y="2861646"/>
            <a:ext cx="757238" cy="453329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35243" defTabSz="685800">
              <a:spcBef>
                <a:spcPts val="885"/>
              </a:spcBef>
            </a:pPr>
            <a:r>
              <a:rPr sz="1275" b="1" kern="0" spc="-11" dirty="0">
                <a:latin typeface="微软雅黑"/>
                <a:cs typeface="微软雅黑"/>
              </a:rPr>
              <a:t>职业素质</a:t>
            </a:r>
            <a:endParaRPr sz="1350" kern="0" dirty="0">
              <a:latin typeface="微软雅黑"/>
              <a:cs typeface="微软雅黑"/>
            </a:endParaRPr>
          </a:p>
          <a:p>
            <a:pPr marL="9525" defTabSz="685800">
              <a:spcBef>
                <a:spcPts val="405"/>
              </a:spcBef>
            </a:pPr>
            <a:r>
              <a:rPr sz="600" kern="0" dirty="0">
                <a:latin typeface="微软雅黑"/>
                <a:cs typeface="微软雅黑"/>
              </a:rPr>
              <a:t>Core</a:t>
            </a:r>
            <a:r>
              <a:rPr sz="600" kern="0" spc="-19" dirty="0">
                <a:latin typeface="微软雅黑"/>
                <a:cs typeface="微软雅黑"/>
              </a:rPr>
              <a:t> </a:t>
            </a:r>
            <a:r>
              <a:rPr sz="600" kern="0" spc="-8" dirty="0">
                <a:latin typeface="微软雅黑"/>
                <a:cs typeface="微软雅黑"/>
              </a:rPr>
              <a:t>Competence</a:t>
            </a:r>
            <a:endParaRPr sz="675" kern="0" dirty="0">
              <a:latin typeface="微软雅黑"/>
              <a:cs typeface="微软雅黑"/>
            </a:endParaRPr>
          </a:p>
        </p:txBody>
      </p:sp>
      <p:grpSp>
        <p:nvGrpSpPr>
          <p:cNvPr id="57" name="object 53">
            <a:extLst>
              <a:ext uri="{FF2B5EF4-FFF2-40B4-BE49-F238E27FC236}">
                <a16:creationId xmlns:a16="http://schemas.microsoft.com/office/drawing/2014/main" id="{690D33DC-3252-4F75-B78B-EBE7F6F7CE08}"/>
              </a:ext>
            </a:extLst>
          </p:cNvPr>
          <p:cNvGrpSpPr/>
          <p:nvPr/>
        </p:nvGrpSpPr>
        <p:grpSpPr>
          <a:xfrm>
            <a:off x="8350419" y="336019"/>
            <a:ext cx="457676" cy="457676"/>
            <a:chOff x="11133891" y="448024"/>
            <a:chExt cx="610235" cy="610235"/>
          </a:xfrm>
        </p:grpSpPr>
        <p:sp>
          <p:nvSpPr>
            <p:cNvPr id="58" name="object 54">
              <a:extLst>
                <a:ext uri="{FF2B5EF4-FFF2-40B4-BE49-F238E27FC236}">
                  <a16:creationId xmlns:a16="http://schemas.microsoft.com/office/drawing/2014/main" id="{4337AF14-E5ED-47B4-832A-491BAD257389}"/>
                </a:ext>
              </a:extLst>
            </p:cNvPr>
            <p:cNvSpPr/>
            <p:nvPr/>
          </p:nvSpPr>
          <p:spPr>
            <a:xfrm>
              <a:off x="11133891" y="448024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8" y="606774"/>
                  </a:lnTo>
                  <a:lnTo>
                    <a:pt x="216488" y="596941"/>
                  </a:lnTo>
                  <a:lnTo>
                    <a:pt x="174615" y="580789"/>
                  </a:lnTo>
                  <a:lnTo>
                    <a:pt x="135566" y="558667"/>
                  </a:lnTo>
                  <a:lnTo>
                    <a:pt x="100185" y="531056"/>
                  </a:lnTo>
                  <a:lnTo>
                    <a:pt x="69239" y="498552"/>
                  </a:lnTo>
                  <a:lnTo>
                    <a:pt x="43396" y="461859"/>
                  </a:lnTo>
                  <a:lnTo>
                    <a:pt x="23217" y="421771"/>
                  </a:lnTo>
                  <a:lnTo>
                    <a:pt x="9140" y="379156"/>
                  </a:lnTo>
                  <a:lnTo>
                    <a:pt x="1469" y="334937"/>
                  </a:lnTo>
                  <a:lnTo>
                    <a:pt x="0" y="305038"/>
                  </a:lnTo>
                  <a:lnTo>
                    <a:pt x="366" y="290070"/>
                  </a:lnTo>
                  <a:lnTo>
                    <a:pt x="5860" y="245528"/>
                  </a:lnTo>
                  <a:lnTo>
                    <a:pt x="17830" y="202273"/>
                  </a:lnTo>
                  <a:lnTo>
                    <a:pt x="36016" y="161244"/>
                  </a:lnTo>
                  <a:lnTo>
                    <a:pt x="60027" y="123326"/>
                  </a:lnTo>
                  <a:lnTo>
                    <a:pt x="89342" y="89343"/>
                  </a:lnTo>
                  <a:lnTo>
                    <a:pt x="123326" y="60028"/>
                  </a:lnTo>
                  <a:lnTo>
                    <a:pt x="161242" y="36018"/>
                  </a:lnTo>
                  <a:lnTo>
                    <a:pt x="202271" y="17831"/>
                  </a:lnTo>
                  <a:lnTo>
                    <a:pt x="245526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6" y="367"/>
                  </a:lnTo>
                  <a:lnTo>
                    <a:pt x="364547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7" y="60028"/>
                  </a:lnTo>
                  <a:lnTo>
                    <a:pt x="520731" y="89343"/>
                  </a:lnTo>
                  <a:lnTo>
                    <a:pt x="550045" y="123326"/>
                  </a:lnTo>
                  <a:lnTo>
                    <a:pt x="574056" y="161244"/>
                  </a:lnTo>
                  <a:lnTo>
                    <a:pt x="592244" y="202273"/>
                  </a:lnTo>
                  <a:lnTo>
                    <a:pt x="604213" y="245528"/>
                  </a:lnTo>
                  <a:lnTo>
                    <a:pt x="609710" y="290070"/>
                  </a:lnTo>
                  <a:lnTo>
                    <a:pt x="610076" y="305038"/>
                  </a:lnTo>
                  <a:lnTo>
                    <a:pt x="609710" y="320005"/>
                  </a:lnTo>
                  <a:lnTo>
                    <a:pt x="604213" y="364548"/>
                  </a:lnTo>
                  <a:lnTo>
                    <a:pt x="592244" y="407802"/>
                  </a:lnTo>
                  <a:lnTo>
                    <a:pt x="574056" y="448832"/>
                  </a:lnTo>
                  <a:lnTo>
                    <a:pt x="550045" y="486749"/>
                  </a:lnTo>
                  <a:lnTo>
                    <a:pt x="520731" y="520732"/>
                  </a:lnTo>
                  <a:lnTo>
                    <a:pt x="486747" y="550047"/>
                  </a:lnTo>
                  <a:lnTo>
                    <a:pt x="448831" y="574057"/>
                  </a:lnTo>
                  <a:lnTo>
                    <a:pt x="407802" y="592245"/>
                  </a:lnTo>
                  <a:lnTo>
                    <a:pt x="364547" y="604215"/>
                  </a:lnTo>
                  <a:lnTo>
                    <a:pt x="320006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9" name="object 55">
              <a:extLst>
                <a:ext uri="{FF2B5EF4-FFF2-40B4-BE49-F238E27FC236}">
                  <a16:creationId xmlns:a16="http://schemas.microsoft.com/office/drawing/2014/main" id="{940DEA31-844F-4CE9-90A4-09A7ED035A98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315007" y="581478"/>
              <a:ext cx="247843" cy="3431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9071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美团项目管理实践案例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项目风险识别与应对策略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215F7E0E-FD2B-45AB-A88F-ADF097558203}"/>
              </a:ext>
            </a:extLst>
          </p:cNvPr>
          <p:cNvGrpSpPr/>
          <p:nvPr/>
        </p:nvGrpSpPr>
        <p:grpSpPr>
          <a:xfrm>
            <a:off x="457558" y="1587152"/>
            <a:ext cx="4682966" cy="1301591"/>
            <a:chOff x="610076" y="2116202"/>
            <a:chExt cx="6243955" cy="1735455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043FF30B-AFFF-4196-A0C0-180A10840AEA}"/>
                </a:ext>
              </a:extLst>
            </p:cNvPr>
            <p:cNvSpPr/>
            <p:nvPr/>
          </p:nvSpPr>
          <p:spPr>
            <a:xfrm>
              <a:off x="638673" y="2116202"/>
              <a:ext cx="6215380" cy="1735455"/>
            </a:xfrm>
            <a:custGeom>
              <a:avLst/>
              <a:gdLst/>
              <a:ahLst/>
              <a:cxnLst/>
              <a:rect l="l" t="t" r="r" b="b"/>
              <a:pathLst>
                <a:path w="6215380" h="1735454">
                  <a:moveTo>
                    <a:pt x="6108273" y="1734904"/>
                  </a:moveTo>
                  <a:lnTo>
                    <a:pt x="80158" y="1734904"/>
                  </a:lnTo>
                  <a:lnTo>
                    <a:pt x="74579" y="1734171"/>
                  </a:lnTo>
                  <a:lnTo>
                    <a:pt x="33444" y="1711453"/>
                  </a:lnTo>
                  <a:lnTo>
                    <a:pt x="11328" y="1677821"/>
                  </a:lnTo>
                  <a:lnTo>
                    <a:pt x="549" y="1635464"/>
                  </a:lnTo>
                  <a:lnTo>
                    <a:pt x="0" y="1628026"/>
                  </a:lnTo>
                  <a:lnTo>
                    <a:pt x="0" y="1620515"/>
                  </a:lnTo>
                  <a:lnTo>
                    <a:pt x="0" y="106878"/>
                  </a:lnTo>
                  <a:lnTo>
                    <a:pt x="8686" y="63675"/>
                  </a:lnTo>
                  <a:lnTo>
                    <a:pt x="29111" y="28192"/>
                  </a:lnTo>
                  <a:lnTo>
                    <a:pt x="63529" y="3663"/>
                  </a:lnTo>
                  <a:lnTo>
                    <a:pt x="80158" y="0"/>
                  </a:lnTo>
                  <a:lnTo>
                    <a:pt x="6108273" y="0"/>
                  </a:lnTo>
                  <a:lnTo>
                    <a:pt x="6151476" y="11581"/>
                  </a:lnTo>
                  <a:lnTo>
                    <a:pt x="6186958" y="38814"/>
                  </a:lnTo>
                  <a:lnTo>
                    <a:pt x="6209318" y="77553"/>
                  </a:lnTo>
                  <a:lnTo>
                    <a:pt x="6215151" y="106878"/>
                  </a:lnTo>
                  <a:lnTo>
                    <a:pt x="6215151" y="1628026"/>
                  </a:lnTo>
                  <a:lnTo>
                    <a:pt x="6203569" y="1671228"/>
                  </a:lnTo>
                  <a:lnTo>
                    <a:pt x="6176336" y="1706711"/>
                  </a:lnTo>
                  <a:lnTo>
                    <a:pt x="6137598" y="1729071"/>
                  </a:lnTo>
                  <a:lnTo>
                    <a:pt x="6115712" y="1734171"/>
                  </a:lnTo>
                  <a:lnTo>
                    <a:pt x="6108273" y="173490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9C96394B-1217-43E1-B059-75B21468A1DB}"/>
                </a:ext>
              </a:extLst>
            </p:cNvPr>
            <p:cNvSpPr/>
            <p:nvPr/>
          </p:nvSpPr>
          <p:spPr>
            <a:xfrm>
              <a:off x="610076" y="2116618"/>
              <a:ext cx="106045" cy="1734185"/>
            </a:xfrm>
            <a:custGeom>
              <a:avLst/>
              <a:gdLst/>
              <a:ahLst/>
              <a:cxnLst/>
              <a:rect l="l" t="t" r="r" b="b"/>
              <a:pathLst>
                <a:path w="106045" h="1734185">
                  <a:moveTo>
                    <a:pt x="105757" y="1734070"/>
                  </a:moveTo>
                  <a:lnTo>
                    <a:pt x="60411" y="1720964"/>
                  </a:lnTo>
                  <a:lnTo>
                    <a:pt x="25920" y="1692630"/>
                  </a:lnTo>
                  <a:lnTo>
                    <a:pt x="4897" y="1653253"/>
                  </a:lnTo>
                  <a:lnTo>
                    <a:pt x="0" y="1620098"/>
                  </a:lnTo>
                  <a:lnTo>
                    <a:pt x="0" y="113972"/>
                  </a:lnTo>
                  <a:lnTo>
                    <a:pt x="8707" y="70197"/>
                  </a:lnTo>
                  <a:lnTo>
                    <a:pt x="33503" y="33086"/>
                  </a:lnTo>
                  <a:lnTo>
                    <a:pt x="70614" y="8290"/>
                  </a:lnTo>
                  <a:lnTo>
                    <a:pt x="105756" y="0"/>
                  </a:lnTo>
                  <a:lnTo>
                    <a:pt x="99508" y="2485"/>
                  </a:lnTo>
                  <a:lnTo>
                    <a:pt x="92501" y="8290"/>
                  </a:lnTo>
                  <a:lnTo>
                    <a:pt x="70154" y="41439"/>
                  </a:lnTo>
                  <a:lnTo>
                    <a:pt x="59643" y="80816"/>
                  </a:lnTo>
                  <a:lnTo>
                    <a:pt x="57194" y="113972"/>
                  </a:lnTo>
                  <a:lnTo>
                    <a:pt x="57194" y="1620098"/>
                  </a:lnTo>
                  <a:lnTo>
                    <a:pt x="61548" y="1663872"/>
                  </a:lnTo>
                  <a:lnTo>
                    <a:pt x="73946" y="1700983"/>
                  </a:lnTo>
                  <a:lnTo>
                    <a:pt x="99508" y="1731584"/>
                  </a:lnTo>
                  <a:lnTo>
                    <a:pt x="105757" y="1734070"/>
                  </a:lnTo>
                  <a:close/>
                </a:path>
              </a:pathLst>
            </a:custGeom>
            <a:solidFill>
              <a:srgbClr val="FACC1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10">
              <a:extLst>
                <a:ext uri="{FF2B5EF4-FFF2-40B4-BE49-F238E27FC236}">
                  <a16:creationId xmlns:a16="http://schemas.microsoft.com/office/drawing/2014/main" id="{98F6E5D4-5559-488D-BA6D-D4255BD1AF1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6049" y="2344980"/>
              <a:ext cx="610076" cy="610076"/>
            </a:xfrm>
            <a:prstGeom prst="rect">
              <a:avLst/>
            </a:prstGeom>
          </p:spPr>
        </p:pic>
        <p:pic>
          <p:nvPicPr>
            <p:cNvPr id="10" name="object 11">
              <a:extLst>
                <a:ext uri="{FF2B5EF4-FFF2-40B4-BE49-F238E27FC236}">
                  <a16:creationId xmlns:a16="http://schemas.microsoft.com/office/drawing/2014/main" id="{6A7FBC26-6195-4139-A44D-AB3EA3A26CB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8101" y="2478434"/>
              <a:ext cx="285973" cy="343167"/>
            </a:xfrm>
            <a:prstGeom prst="rect">
              <a:avLst/>
            </a:prstGeom>
          </p:spPr>
        </p:pic>
        <p:pic>
          <p:nvPicPr>
            <p:cNvPr id="11" name="object 12">
              <a:extLst>
                <a:ext uri="{FF2B5EF4-FFF2-40B4-BE49-F238E27FC236}">
                  <a16:creationId xmlns:a16="http://schemas.microsoft.com/office/drawing/2014/main" id="{A13668ED-1310-41BE-86F3-76C12DC5895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4904" y="2821602"/>
              <a:ext cx="85791" cy="171583"/>
            </a:xfrm>
            <a:prstGeom prst="rect">
              <a:avLst/>
            </a:prstGeom>
          </p:spPr>
        </p:pic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9DB3CBD5-E3AC-4298-B908-BF7626DA058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4904" y="3136173"/>
              <a:ext cx="85791" cy="171583"/>
            </a:xfrm>
            <a:prstGeom prst="rect">
              <a:avLst/>
            </a:prstGeom>
          </p:spPr>
        </p:pic>
        <p:pic>
          <p:nvPicPr>
            <p:cNvPr id="13" name="object 14">
              <a:extLst>
                <a:ext uri="{FF2B5EF4-FFF2-40B4-BE49-F238E27FC236}">
                  <a16:creationId xmlns:a16="http://schemas.microsoft.com/office/drawing/2014/main" id="{DEE68EA6-095D-45CE-884C-E9F3D2025BB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4904" y="3441211"/>
              <a:ext cx="85791" cy="171583"/>
            </a:xfrm>
            <a:prstGeom prst="rect">
              <a:avLst/>
            </a:prstGeom>
          </p:spPr>
        </p:pic>
      </p:grpSp>
      <p:sp>
        <p:nvSpPr>
          <p:cNvPr id="14" name="object 15">
            <a:extLst>
              <a:ext uri="{FF2B5EF4-FFF2-40B4-BE49-F238E27FC236}">
                <a16:creationId xmlns:a16="http://schemas.microsoft.com/office/drawing/2014/main" id="{19749520-12E9-4238-ADB3-560E1F558703}"/>
              </a:ext>
            </a:extLst>
          </p:cNvPr>
          <p:cNvSpPr txBox="1"/>
          <p:nvPr/>
        </p:nvSpPr>
        <p:spPr>
          <a:xfrm>
            <a:off x="1291653" y="1749210"/>
            <a:ext cx="2356009" cy="90723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敏捷 + </a:t>
            </a: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OKR</a:t>
            </a:r>
            <a:r>
              <a:rPr sz="127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双驱动模式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45256" marR="176213" defTabSz="685800">
              <a:lnSpc>
                <a:spcPct val="152900"/>
              </a:lnSpc>
              <a:spcBef>
                <a:spcPts val="270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推行</a:t>
            </a: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日站会+周例会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，高频同步进度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利用</a:t>
            </a: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飞书+Jira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构建透明化协作环境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45256" defTabSz="685800">
              <a:spcBef>
                <a:spcPts val="585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OKR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对齐目标，确保团队聚焦核心价值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5" name="object 16">
            <a:extLst>
              <a:ext uri="{FF2B5EF4-FFF2-40B4-BE49-F238E27FC236}">
                <a16:creationId xmlns:a16="http://schemas.microsoft.com/office/drawing/2014/main" id="{D46041D1-791D-4E14-86D2-6EA747F22920}"/>
              </a:ext>
            </a:extLst>
          </p:cNvPr>
          <p:cNvGrpSpPr/>
          <p:nvPr/>
        </p:nvGrpSpPr>
        <p:grpSpPr>
          <a:xfrm>
            <a:off x="457558" y="3059914"/>
            <a:ext cx="4682966" cy="1301591"/>
            <a:chOff x="610076" y="4079885"/>
            <a:chExt cx="6243955" cy="1735455"/>
          </a:xfrm>
        </p:grpSpPr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EC94444D-2252-4B98-8F92-065B8045771B}"/>
                </a:ext>
              </a:extLst>
            </p:cNvPr>
            <p:cNvSpPr/>
            <p:nvPr/>
          </p:nvSpPr>
          <p:spPr>
            <a:xfrm>
              <a:off x="638673" y="4079885"/>
              <a:ext cx="6215380" cy="1735455"/>
            </a:xfrm>
            <a:custGeom>
              <a:avLst/>
              <a:gdLst/>
              <a:ahLst/>
              <a:cxnLst/>
              <a:rect l="l" t="t" r="r" b="b"/>
              <a:pathLst>
                <a:path w="6215380" h="1735454">
                  <a:moveTo>
                    <a:pt x="6108273" y="1734904"/>
                  </a:moveTo>
                  <a:lnTo>
                    <a:pt x="80158" y="1734904"/>
                  </a:lnTo>
                  <a:lnTo>
                    <a:pt x="74579" y="1734171"/>
                  </a:lnTo>
                  <a:lnTo>
                    <a:pt x="33444" y="1711453"/>
                  </a:lnTo>
                  <a:lnTo>
                    <a:pt x="11328" y="1677821"/>
                  </a:lnTo>
                  <a:lnTo>
                    <a:pt x="549" y="1635464"/>
                  </a:lnTo>
                  <a:lnTo>
                    <a:pt x="0" y="1628026"/>
                  </a:lnTo>
                  <a:lnTo>
                    <a:pt x="0" y="1620515"/>
                  </a:lnTo>
                  <a:lnTo>
                    <a:pt x="0" y="106878"/>
                  </a:lnTo>
                  <a:lnTo>
                    <a:pt x="8686" y="63675"/>
                  </a:lnTo>
                  <a:lnTo>
                    <a:pt x="29111" y="28192"/>
                  </a:lnTo>
                  <a:lnTo>
                    <a:pt x="63529" y="3663"/>
                  </a:lnTo>
                  <a:lnTo>
                    <a:pt x="80158" y="0"/>
                  </a:lnTo>
                  <a:lnTo>
                    <a:pt x="6108273" y="0"/>
                  </a:lnTo>
                  <a:lnTo>
                    <a:pt x="6151476" y="11581"/>
                  </a:lnTo>
                  <a:lnTo>
                    <a:pt x="6186958" y="38814"/>
                  </a:lnTo>
                  <a:lnTo>
                    <a:pt x="6209318" y="77553"/>
                  </a:lnTo>
                  <a:lnTo>
                    <a:pt x="6215151" y="106878"/>
                  </a:lnTo>
                  <a:lnTo>
                    <a:pt x="6215151" y="1628026"/>
                  </a:lnTo>
                  <a:lnTo>
                    <a:pt x="6203569" y="1671228"/>
                  </a:lnTo>
                  <a:lnTo>
                    <a:pt x="6176336" y="1706711"/>
                  </a:lnTo>
                  <a:lnTo>
                    <a:pt x="6137598" y="1729071"/>
                  </a:lnTo>
                  <a:lnTo>
                    <a:pt x="6115712" y="1734171"/>
                  </a:lnTo>
                  <a:lnTo>
                    <a:pt x="6108273" y="173490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A3B49E34-EA00-4BE2-AB4C-771AFBD137D9}"/>
                </a:ext>
              </a:extLst>
            </p:cNvPr>
            <p:cNvSpPr/>
            <p:nvPr/>
          </p:nvSpPr>
          <p:spPr>
            <a:xfrm>
              <a:off x="610076" y="4080301"/>
              <a:ext cx="106045" cy="1734185"/>
            </a:xfrm>
            <a:custGeom>
              <a:avLst/>
              <a:gdLst/>
              <a:ahLst/>
              <a:cxnLst/>
              <a:rect l="l" t="t" r="r" b="b"/>
              <a:pathLst>
                <a:path w="106045" h="1734185">
                  <a:moveTo>
                    <a:pt x="105757" y="1734070"/>
                  </a:moveTo>
                  <a:lnTo>
                    <a:pt x="60411" y="1720964"/>
                  </a:lnTo>
                  <a:lnTo>
                    <a:pt x="25920" y="1692630"/>
                  </a:lnTo>
                  <a:lnTo>
                    <a:pt x="4897" y="1653253"/>
                  </a:lnTo>
                  <a:lnTo>
                    <a:pt x="0" y="1620098"/>
                  </a:lnTo>
                  <a:lnTo>
                    <a:pt x="0" y="113972"/>
                  </a:lnTo>
                  <a:lnTo>
                    <a:pt x="8707" y="70197"/>
                  </a:lnTo>
                  <a:lnTo>
                    <a:pt x="33503" y="33086"/>
                  </a:lnTo>
                  <a:lnTo>
                    <a:pt x="70613" y="8290"/>
                  </a:lnTo>
                  <a:lnTo>
                    <a:pt x="105756" y="0"/>
                  </a:lnTo>
                  <a:lnTo>
                    <a:pt x="99508" y="2485"/>
                  </a:lnTo>
                  <a:lnTo>
                    <a:pt x="92501" y="8289"/>
                  </a:lnTo>
                  <a:lnTo>
                    <a:pt x="70154" y="41439"/>
                  </a:lnTo>
                  <a:lnTo>
                    <a:pt x="59643" y="80816"/>
                  </a:lnTo>
                  <a:lnTo>
                    <a:pt x="57194" y="113972"/>
                  </a:lnTo>
                  <a:lnTo>
                    <a:pt x="57194" y="1620098"/>
                  </a:lnTo>
                  <a:lnTo>
                    <a:pt x="61548" y="1663872"/>
                  </a:lnTo>
                  <a:lnTo>
                    <a:pt x="73946" y="1700983"/>
                  </a:lnTo>
                  <a:lnTo>
                    <a:pt x="99508" y="1731584"/>
                  </a:lnTo>
                  <a:lnTo>
                    <a:pt x="105757" y="1734070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9">
              <a:extLst>
                <a:ext uri="{FF2B5EF4-FFF2-40B4-BE49-F238E27FC236}">
                  <a16:creationId xmlns:a16="http://schemas.microsoft.com/office/drawing/2014/main" id="{DB16BB21-F263-473B-A644-0D8419225D2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6049" y="4308663"/>
              <a:ext cx="610076" cy="610076"/>
            </a:xfrm>
            <a:prstGeom prst="rect">
              <a:avLst/>
            </a:prstGeom>
          </p:spPr>
        </p:pic>
        <p:pic>
          <p:nvPicPr>
            <p:cNvPr id="19" name="object 20">
              <a:extLst>
                <a:ext uri="{FF2B5EF4-FFF2-40B4-BE49-F238E27FC236}">
                  <a16:creationId xmlns:a16="http://schemas.microsoft.com/office/drawing/2014/main" id="{20501A0C-D6DD-480D-9B24-E726E42D764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8101" y="4442117"/>
              <a:ext cx="285973" cy="343167"/>
            </a:xfrm>
            <a:prstGeom prst="rect">
              <a:avLst/>
            </a:prstGeom>
          </p:spPr>
        </p:pic>
        <p:pic>
          <p:nvPicPr>
            <p:cNvPr id="20" name="object 21">
              <a:extLst>
                <a:ext uri="{FF2B5EF4-FFF2-40B4-BE49-F238E27FC236}">
                  <a16:creationId xmlns:a16="http://schemas.microsoft.com/office/drawing/2014/main" id="{8D5AED3A-F98F-4955-A15F-BE606D37D97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4904" y="4785285"/>
              <a:ext cx="85791" cy="171583"/>
            </a:xfrm>
            <a:prstGeom prst="rect">
              <a:avLst/>
            </a:prstGeom>
          </p:spPr>
        </p:pic>
        <p:pic>
          <p:nvPicPr>
            <p:cNvPr id="21" name="object 22">
              <a:extLst>
                <a:ext uri="{FF2B5EF4-FFF2-40B4-BE49-F238E27FC236}">
                  <a16:creationId xmlns:a16="http://schemas.microsoft.com/office/drawing/2014/main" id="{2BAC7898-E306-49B2-897A-B51695A88AD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4904" y="5099856"/>
              <a:ext cx="85791" cy="171583"/>
            </a:xfrm>
            <a:prstGeom prst="rect">
              <a:avLst/>
            </a:prstGeom>
          </p:spPr>
        </p:pic>
        <p:pic>
          <p:nvPicPr>
            <p:cNvPr id="22" name="object 23">
              <a:extLst>
                <a:ext uri="{FF2B5EF4-FFF2-40B4-BE49-F238E27FC236}">
                  <a16:creationId xmlns:a16="http://schemas.microsoft.com/office/drawing/2014/main" id="{B6B8AF08-191B-429F-BA72-7A17D7DF83E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4904" y="5414426"/>
              <a:ext cx="85791" cy="171583"/>
            </a:xfrm>
            <a:prstGeom prst="rect">
              <a:avLst/>
            </a:prstGeom>
          </p:spPr>
        </p:pic>
      </p:grpSp>
      <p:sp>
        <p:nvSpPr>
          <p:cNvPr id="23" name="object 24">
            <a:extLst>
              <a:ext uri="{FF2B5EF4-FFF2-40B4-BE49-F238E27FC236}">
                <a16:creationId xmlns:a16="http://schemas.microsoft.com/office/drawing/2014/main" id="{2927BA40-B627-4C4F-95FB-8A8234884A97}"/>
              </a:ext>
            </a:extLst>
          </p:cNvPr>
          <p:cNvSpPr txBox="1"/>
          <p:nvPr/>
        </p:nvSpPr>
        <p:spPr>
          <a:xfrm>
            <a:off x="1291653" y="3221973"/>
            <a:ext cx="2406968" cy="88017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缺陷分级质量保障机制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45256" marR="3810" defTabSz="685800">
              <a:lnSpc>
                <a:spcPct val="152900"/>
              </a:lnSpc>
              <a:spcBef>
                <a:spcPts val="270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建立</a:t>
            </a: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缺陷分级标准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(P0-P4)，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优先级清晰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核心BUG启用</a:t>
            </a: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绿色通道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，实现极速修复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在敏捷迭代速度与交付质量间寻找平衡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5">
            <a:extLst>
              <a:ext uri="{FF2B5EF4-FFF2-40B4-BE49-F238E27FC236}">
                <a16:creationId xmlns:a16="http://schemas.microsoft.com/office/drawing/2014/main" id="{451F12FF-6F0A-451A-A414-C38A1D7C7B28}"/>
              </a:ext>
            </a:extLst>
          </p:cNvPr>
          <p:cNvGrpSpPr/>
          <p:nvPr/>
        </p:nvGrpSpPr>
        <p:grpSpPr>
          <a:xfrm>
            <a:off x="5426343" y="1238959"/>
            <a:ext cx="3267551" cy="3377565"/>
            <a:chOff x="7235123" y="1651945"/>
            <a:chExt cx="4356735" cy="4503420"/>
          </a:xfrm>
        </p:grpSpPr>
        <p:sp>
          <p:nvSpPr>
            <p:cNvPr id="25" name="object 26">
              <a:extLst>
                <a:ext uri="{FF2B5EF4-FFF2-40B4-BE49-F238E27FC236}">
                  <a16:creationId xmlns:a16="http://schemas.microsoft.com/office/drawing/2014/main" id="{094E9B64-6F65-4A87-A500-BE66D2398A8F}"/>
                </a:ext>
              </a:extLst>
            </p:cNvPr>
            <p:cNvSpPr/>
            <p:nvPr/>
          </p:nvSpPr>
          <p:spPr>
            <a:xfrm>
              <a:off x="7330309" y="1651945"/>
              <a:ext cx="4261485" cy="4503420"/>
            </a:xfrm>
            <a:custGeom>
              <a:avLst/>
              <a:gdLst/>
              <a:ahLst/>
              <a:cxnLst/>
              <a:rect l="l" t="t" r="r" b="b"/>
              <a:pathLst>
                <a:path w="4261484" h="4503420">
                  <a:moveTo>
                    <a:pt x="3729578" y="4502370"/>
                  </a:moveTo>
                  <a:lnTo>
                    <a:pt x="136574" y="4124730"/>
                  </a:lnTo>
                  <a:lnTo>
                    <a:pt x="93229" y="4113571"/>
                  </a:lnTo>
                  <a:lnTo>
                    <a:pt x="54990" y="4090308"/>
                  </a:lnTo>
                  <a:lnTo>
                    <a:pt x="25149" y="4056950"/>
                  </a:lnTo>
                  <a:lnTo>
                    <a:pt x="6279" y="4016363"/>
                  </a:lnTo>
                  <a:lnTo>
                    <a:pt x="0" y="3972048"/>
                  </a:lnTo>
                  <a:lnTo>
                    <a:pt x="232" y="3964574"/>
                  </a:lnTo>
                  <a:lnTo>
                    <a:pt x="402387" y="136574"/>
                  </a:lnTo>
                  <a:lnTo>
                    <a:pt x="413545" y="93229"/>
                  </a:lnTo>
                  <a:lnTo>
                    <a:pt x="436808" y="54990"/>
                  </a:lnTo>
                  <a:lnTo>
                    <a:pt x="470167" y="25149"/>
                  </a:lnTo>
                  <a:lnTo>
                    <a:pt x="510753" y="6279"/>
                  </a:lnTo>
                  <a:lnTo>
                    <a:pt x="555069" y="0"/>
                  </a:lnTo>
                  <a:lnTo>
                    <a:pt x="562542" y="232"/>
                  </a:lnTo>
                  <a:lnTo>
                    <a:pt x="4163017" y="378473"/>
                  </a:lnTo>
                  <a:lnTo>
                    <a:pt x="4206362" y="389631"/>
                  </a:lnTo>
                  <a:lnTo>
                    <a:pt x="4244601" y="412894"/>
                  </a:lnTo>
                  <a:lnTo>
                    <a:pt x="4261233" y="429038"/>
                  </a:lnTo>
                  <a:lnTo>
                    <a:pt x="4261233" y="903125"/>
                  </a:lnTo>
                  <a:lnTo>
                    <a:pt x="3897204" y="4366629"/>
                  </a:lnTo>
                  <a:lnTo>
                    <a:pt x="3886046" y="4409974"/>
                  </a:lnTo>
                  <a:lnTo>
                    <a:pt x="3862783" y="4448212"/>
                  </a:lnTo>
                  <a:lnTo>
                    <a:pt x="3829424" y="4478054"/>
                  </a:lnTo>
                  <a:lnTo>
                    <a:pt x="3788838" y="4496924"/>
                  </a:lnTo>
                  <a:lnTo>
                    <a:pt x="3744522" y="4503203"/>
                  </a:lnTo>
                  <a:lnTo>
                    <a:pt x="3737049" y="4502971"/>
                  </a:lnTo>
                  <a:lnTo>
                    <a:pt x="3729578" y="4502370"/>
                  </a:lnTo>
                  <a:close/>
                </a:path>
              </a:pathLst>
            </a:custGeom>
            <a:solidFill>
              <a:srgbClr val="FACC15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7">
              <a:extLst>
                <a:ext uri="{FF2B5EF4-FFF2-40B4-BE49-F238E27FC236}">
                  <a16:creationId xmlns:a16="http://schemas.microsoft.com/office/drawing/2014/main" id="{64F03FED-826A-4066-A2FE-B0664523BD19}"/>
                </a:ext>
              </a:extLst>
            </p:cNvPr>
            <p:cNvSpPr/>
            <p:nvPr/>
          </p:nvSpPr>
          <p:spPr>
            <a:xfrm>
              <a:off x="7270479" y="1814578"/>
              <a:ext cx="4114165" cy="4330700"/>
            </a:xfrm>
            <a:custGeom>
              <a:avLst/>
              <a:gdLst/>
              <a:ahLst/>
              <a:cxnLst/>
              <a:rect l="l" t="t" r="r" b="b"/>
              <a:pathLst>
                <a:path w="4114165" h="4330700">
                  <a:moveTo>
                    <a:pt x="3969398" y="4141138"/>
                  </a:moveTo>
                  <a:lnTo>
                    <a:pt x="361553" y="4330217"/>
                  </a:lnTo>
                  <a:lnTo>
                    <a:pt x="354061" y="4330426"/>
                  </a:lnTo>
                  <a:lnTo>
                    <a:pt x="346586" y="4330268"/>
                  </a:lnTo>
                  <a:lnTo>
                    <a:pt x="302659" y="4321677"/>
                  </a:lnTo>
                  <a:lnTo>
                    <a:pt x="263116" y="4300709"/>
                  </a:lnTo>
                  <a:lnTo>
                    <a:pt x="231365" y="4269163"/>
                  </a:lnTo>
                  <a:lnTo>
                    <a:pt x="210135" y="4229759"/>
                  </a:lnTo>
                  <a:lnTo>
                    <a:pt x="201261" y="4185889"/>
                  </a:lnTo>
                  <a:lnTo>
                    <a:pt x="209" y="349580"/>
                  </a:lnTo>
                  <a:lnTo>
                    <a:pt x="0" y="342088"/>
                  </a:lnTo>
                  <a:lnTo>
                    <a:pt x="158" y="334613"/>
                  </a:lnTo>
                  <a:lnTo>
                    <a:pt x="8748" y="290686"/>
                  </a:lnTo>
                  <a:lnTo>
                    <a:pt x="29716" y="251143"/>
                  </a:lnTo>
                  <a:lnTo>
                    <a:pt x="61263" y="219391"/>
                  </a:lnTo>
                  <a:lnTo>
                    <a:pt x="100666" y="198162"/>
                  </a:lnTo>
                  <a:lnTo>
                    <a:pt x="144537" y="189288"/>
                  </a:lnTo>
                  <a:lnTo>
                    <a:pt x="3752381" y="209"/>
                  </a:lnTo>
                  <a:lnTo>
                    <a:pt x="3759873" y="0"/>
                  </a:lnTo>
                  <a:lnTo>
                    <a:pt x="3767348" y="158"/>
                  </a:lnTo>
                  <a:lnTo>
                    <a:pt x="3811274" y="8748"/>
                  </a:lnTo>
                  <a:lnTo>
                    <a:pt x="3850818" y="29716"/>
                  </a:lnTo>
                  <a:lnTo>
                    <a:pt x="3882569" y="61263"/>
                  </a:lnTo>
                  <a:lnTo>
                    <a:pt x="3903799" y="100666"/>
                  </a:lnTo>
                  <a:lnTo>
                    <a:pt x="3912673" y="144537"/>
                  </a:lnTo>
                  <a:lnTo>
                    <a:pt x="4113726" y="3980846"/>
                  </a:lnTo>
                  <a:lnTo>
                    <a:pt x="4113935" y="3988338"/>
                  </a:lnTo>
                  <a:lnTo>
                    <a:pt x="4113776" y="3995813"/>
                  </a:lnTo>
                  <a:lnTo>
                    <a:pt x="4105186" y="4039739"/>
                  </a:lnTo>
                  <a:lnTo>
                    <a:pt x="4084217" y="4079283"/>
                  </a:lnTo>
                  <a:lnTo>
                    <a:pt x="4052671" y="4111034"/>
                  </a:lnTo>
                  <a:lnTo>
                    <a:pt x="4013267" y="4132264"/>
                  </a:lnTo>
                  <a:lnTo>
                    <a:pt x="3969398" y="4141138"/>
                  </a:lnTo>
                  <a:close/>
                </a:path>
              </a:pathLst>
            </a:custGeom>
            <a:solidFill>
              <a:srgbClr val="1F2937">
                <a:alpha val="4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8">
              <a:extLst>
                <a:ext uri="{FF2B5EF4-FFF2-40B4-BE49-F238E27FC236}">
                  <a16:creationId xmlns:a16="http://schemas.microsoft.com/office/drawing/2014/main" id="{1B62BB43-E4F8-41CF-9134-702F8DA4F76C}"/>
                </a:ext>
              </a:extLst>
            </p:cNvPr>
            <p:cNvSpPr/>
            <p:nvPr/>
          </p:nvSpPr>
          <p:spPr>
            <a:xfrm>
              <a:off x="7254188" y="2078072"/>
              <a:ext cx="4318635" cy="3775075"/>
            </a:xfrm>
            <a:custGeom>
              <a:avLst/>
              <a:gdLst/>
              <a:ahLst/>
              <a:cxnLst/>
              <a:rect l="l" t="t" r="r" b="b"/>
              <a:pathLst>
                <a:path w="4318634" h="3775075">
                  <a:moveTo>
                    <a:pt x="0" y="3641392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184741" y="0"/>
                  </a:lnTo>
                  <a:lnTo>
                    <a:pt x="4223481" y="5744"/>
                  </a:lnTo>
                  <a:lnTo>
                    <a:pt x="4258884" y="22491"/>
                  </a:lnTo>
                  <a:lnTo>
                    <a:pt x="4287904" y="48790"/>
                  </a:lnTo>
                  <a:lnTo>
                    <a:pt x="4308037" y="82383"/>
                  </a:lnTo>
                  <a:lnTo>
                    <a:pt x="4317554" y="120373"/>
                  </a:lnTo>
                  <a:lnTo>
                    <a:pt x="4318196" y="133454"/>
                  </a:lnTo>
                  <a:lnTo>
                    <a:pt x="4318196" y="3641392"/>
                  </a:lnTo>
                  <a:lnTo>
                    <a:pt x="4312450" y="3680132"/>
                  </a:lnTo>
                  <a:lnTo>
                    <a:pt x="4295704" y="3715535"/>
                  </a:lnTo>
                  <a:lnTo>
                    <a:pt x="4269405" y="3744554"/>
                  </a:lnTo>
                  <a:lnTo>
                    <a:pt x="4235812" y="3764687"/>
                  </a:lnTo>
                  <a:lnTo>
                    <a:pt x="4197822" y="3774205"/>
                  </a:lnTo>
                  <a:lnTo>
                    <a:pt x="4184741" y="3774846"/>
                  </a:lnTo>
                  <a:lnTo>
                    <a:pt x="133454" y="3774846"/>
                  </a:lnTo>
                  <a:lnTo>
                    <a:pt x="94714" y="3769101"/>
                  </a:lnTo>
                  <a:lnTo>
                    <a:pt x="59311" y="3752355"/>
                  </a:lnTo>
                  <a:lnTo>
                    <a:pt x="30291" y="3726055"/>
                  </a:lnTo>
                  <a:lnTo>
                    <a:pt x="10158" y="3692463"/>
                  </a:lnTo>
                  <a:lnTo>
                    <a:pt x="641" y="3654473"/>
                  </a:lnTo>
                  <a:lnTo>
                    <a:pt x="0" y="364139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9">
              <a:extLst>
                <a:ext uri="{FF2B5EF4-FFF2-40B4-BE49-F238E27FC236}">
                  <a16:creationId xmlns:a16="http://schemas.microsoft.com/office/drawing/2014/main" id="{029140D1-F23D-4F5D-B977-8E4155BA2C7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73253" y="2097137"/>
              <a:ext cx="4280067" cy="3736717"/>
            </a:xfrm>
            <a:prstGeom prst="rect">
              <a:avLst/>
            </a:prstGeom>
          </p:spPr>
        </p:pic>
        <p:pic>
          <p:nvPicPr>
            <p:cNvPr id="29" name="object 30">
              <a:extLst>
                <a:ext uri="{FF2B5EF4-FFF2-40B4-BE49-F238E27FC236}">
                  <a16:creationId xmlns:a16="http://schemas.microsoft.com/office/drawing/2014/main" id="{3E7C9BE6-159F-4CA9-9087-3BE0B77EB7D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02031" y="5128453"/>
              <a:ext cx="114389" cy="152519"/>
            </a:xfrm>
            <a:prstGeom prst="rect">
              <a:avLst/>
            </a:prstGeom>
          </p:spPr>
        </p:pic>
      </p:grpSp>
      <p:sp>
        <p:nvSpPr>
          <p:cNvPr id="30" name="object 31">
            <a:extLst>
              <a:ext uri="{FF2B5EF4-FFF2-40B4-BE49-F238E27FC236}">
                <a16:creationId xmlns:a16="http://schemas.microsoft.com/office/drawing/2014/main" id="{28A81199-CCE4-42D1-87D6-4FCC87307E7C}"/>
              </a:ext>
            </a:extLst>
          </p:cNvPr>
          <p:cNvSpPr txBox="1"/>
          <p:nvPr/>
        </p:nvSpPr>
        <p:spPr>
          <a:xfrm>
            <a:off x="5619345" y="3778509"/>
            <a:ext cx="1140619" cy="379239"/>
          </a:xfrm>
          <a:prstGeom prst="rect">
            <a:avLst/>
          </a:prstGeom>
        </p:spPr>
        <p:txBody>
          <a:bodyPr vert="horz" wrap="square" lIns="0" tIns="60484" rIns="0" bIns="0" rtlCol="0">
            <a:spAutoFit/>
          </a:bodyPr>
          <a:lstStyle/>
          <a:p>
            <a:pPr marL="152400" defTabSz="685800">
              <a:spcBef>
                <a:spcPts val="476"/>
              </a:spcBef>
            </a:pPr>
            <a:r>
              <a:rPr sz="713" b="1" kern="0" spc="8" dirty="0">
                <a:solidFill>
                  <a:srgbClr val="FACC15"/>
                </a:solidFill>
                <a:latin typeface="微软雅黑"/>
                <a:cs typeface="微软雅黑"/>
              </a:rPr>
              <a:t>ENTERPRISE</a:t>
            </a:r>
            <a:r>
              <a:rPr sz="713" b="1" kern="0" spc="319" dirty="0">
                <a:solidFill>
                  <a:srgbClr val="FACC15"/>
                </a:solidFill>
                <a:latin typeface="微软雅黑"/>
                <a:cs typeface="微软雅黑"/>
              </a:rPr>
              <a:t> </a:t>
            </a:r>
            <a:r>
              <a:rPr sz="713" b="1" kern="0" spc="-15" dirty="0">
                <a:solidFill>
                  <a:srgbClr val="FACC15"/>
                </a:solidFill>
                <a:latin typeface="微软雅黑"/>
                <a:cs typeface="微软雅黑"/>
              </a:rPr>
              <a:t>CASE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21"/>
              </a:spcBef>
            </a:pPr>
            <a:r>
              <a:rPr sz="938" kern="0" spc="-8" dirty="0">
                <a:solidFill>
                  <a:srgbClr val="FFFFFF"/>
                </a:solidFill>
                <a:latin typeface="微软雅黑"/>
                <a:cs typeface="微软雅黑"/>
              </a:rPr>
              <a:t>美团闪购业务场景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36272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课程思考研讨</a:t>
            </a:r>
          </a:p>
        </p:txBody>
      </p:sp>
      <p:grpSp>
        <p:nvGrpSpPr>
          <p:cNvPr id="4" name="object 5">
            <a:extLst>
              <a:ext uri="{FF2B5EF4-FFF2-40B4-BE49-F238E27FC236}">
                <a16:creationId xmlns:a16="http://schemas.microsoft.com/office/drawing/2014/main" id="{B5FB944A-6AC7-4EDC-9840-77295497968C}"/>
              </a:ext>
            </a:extLst>
          </p:cNvPr>
          <p:cNvGrpSpPr/>
          <p:nvPr/>
        </p:nvGrpSpPr>
        <p:grpSpPr>
          <a:xfrm>
            <a:off x="571946" y="1143892"/>
            <a:ext cx="3345180" cy="3546158"/>
            <a:chOff x="762595" y="1525190"/>
            <a:chExt cx="4460240" cy="4728210"/>
          </a:xfrm>
        </p:grpSpPr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987A5477-33FD-4F57-835B-58F5D9BE5F25}"/>
                </a:ext>
              </a:extLst>
            </p:cNvPr>
            <p:cNvSpPr/>
            <p:nvPr/>
          </p:nvSpPr>
          <p:spPr>
            <a:xfrm>
              <a:off x="802036" y="1578956"/>
              <a:ext cx="4420870" cy="4674870"/>
            </a:xfrm>
            <a:custGeom>
              <a:avLst/>
              <a:gdLst/>
              <a:ahLst/>
              <a:cxnLst/>
              <a:rect l="l" t="t" r="r" b="b"/>
              <a:pathLst>
                <a:path w="4420870" h="4674870">
                  <a:moveTo>
                    <a:pt x="41784" y="4674324"/>
                  </a:moveTo>
                  <a:lnTo>
                    <a:pt x="17769" y="4640959"/>
                  </a:lnTo>
                  <a:lnTo>
                    <a:pt x="2835" y="4598784"/>
                  </a:lnTo>
                  <a:lnTo>
                    <a:pt x="0" y="4569020"/>
                  </a:lnTo>
                  <a:lnTo>
                    <a:pt x="209" y="4561528"/>
                  </a:lnTo>
                  <a:lnTo>
                    <a:pt x="231693" y="144537"/>
                  </a:lnTo>
                  <a:lnTo>
                    <a:pt x="240567" y="100666"/>
                  </a:lnTo>
                  <a:lnTo>
                    <a:pt x="261797" y="61263"/>
                  </a:lnTo>
                  <a:lnTo>
                    <a:pt x="293548" y="29716"/>
                  </a:lnTo>
                  <a:lnTo>
                    <a:pt x="333092" y="8748"/>
                  </a:lnTo>
                  <a:lnTo>
                    <a:pt x="377018" y="158"/>
                  </a:lnTo>
                  <a:lnTo>
                    <a:pt x="384494" y="0"/>
                  </a:lnTo>
                  <a:lnTo>
                    <a:pt x="391986" y="209"/>
                  </a:lnTo>
                  <a:lnTo>
                    <a:pt x="4275892" y="203756"/>
                  </a:lnTo>
                  <a:lnTo>
                    <a:pt x="4319762" y="212629"/>
                  </a:lnTo>
                  <a:lnTo>
                    <a:pt x="4359165" y="233859"/>
                  </a:lnTo>
                  <a:lnTo>
                    <a:pt x="4390712" y="265610"/>
                  </a:lnTo>
                  <a:lnTo>
                    <a:pt x="4411680" y="305154"/>
                  </a:lnTo>
                  <a:lnTo>
                    <a:pt x="4420270" y="349080"/>
                  </a:lnTo>
                  <a:lnTo>
                    <a:pt x="4420429" y="356556"/>
                  </a:lnTo>
                  <a:lnTo>
                    <a:pt x="4420220" y="364048"/>
                  </a:lnTo>
                  <a:lnTo>
                    <a:pt x="4194328" y="4674324"/>
                  </a:lnTo>
                  <a:lnTo>
                    <a:pt x="41784" y="467432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7">
              <a:extLst>
                <a:ext uri="{FF2B5EF4-FFF2-40B4-BE49-F238E27FC236}">
                  <a16:creationId xmlns:a16="http://schemas.microsoft.com/office/drawing/2014/main" id="{F0424402-0793-4C8E-887F-ACBDF644835A}"/>
                </a:ext>
              </a:extLst>
            </p:cNvPr>
            <p:cNvSpPr/>
            <p:nvPr/>
          </p:nvSpPr>
          <p:spPr>
            <a:xfrm>
              <a:off x="762595" y="1525190"/>
              <a:ext cx="4194175" cy="4718685"/>
            </a:xfrm>
            <a:custGeom>
              <a:avLst/>
              <a:gdLst/>
              <a:ahLst/>
              <a:cxnLst/>
              <a:rect l="l" t="t" r="r" b="b"/>
              <a:pathLst>
                <a:path w="4194175" h="4718685">
                  <a:moveTo>
                    <a:pt x="4046815" y="4582515"/>
                  </a:moveTo>
                  <a:lnTo>
                    <a:pt x="159948" y="4718247"/>
                  </a:lnTo>
                  <a:lnTo>
                    <a:pt x="152453" y="4718326"/>
                  </a:lnTo>
                  <a:lnTo>
                    <a:pt x="144981" y="4718037"/>
                  </a:lnTo>
                  <a:lnTo>
                    <a:pt x="101211" y="4708681"/>
                  </a:lnTo>
                  <a:lnTo>
                    <a:pt x="62040" y="4687026"/>
                  </a:lnTo>
                  <a:lnTo>
                    <a:pt x="30844" y="4654930"/>
                  </a:lnTo>
                  <a:lnTo>
                    <a:pt x="10305" y="4615162"/>
                  </a:lnTo>
                  <a:lnTo>
                    <a:pt x="2199" y="4571144"/>
                  </a:lnTo>
                  <a:lnTo>
                    <a:pt x="0" y="4508171"/>
                  </a:lnTo>
                  <a:lnTo>
                    <a:pt x="0" y="0"/>
                  </a:lnTo>
                  <a:lnTo>
                    <a:pt x="4039293" y="0"/>
                  </a:lnTo>
                  <a:lnTo>
                    <a:pt x="4193918" y="4424766"/>
                  </a:lnTo>
                  <a:lnTo>
                    <a:pt x="4193996" y="4432260"/>
                  </a:lnTo>
                  <a:lnTo>
                    <a:pt x="4193707" y="4439732"/>
                  </a:lnTo>
                  <a:lnTo>
                    <a:pt x="4184351" y="4483502"/>
                  </a:lnTo>
                  <a:lnTo>
                    <a:pt x="4162696" y="4522673"/>
                  </a:lnTo>
                  <a:lnTo>
                    <a:pt x="4130600" y="4553869"/>
                  </a:lnTo>
                  <a:lnTo>
                    <a:pt x="4090832" y="4574408"/>
                  </a:lnTo>
                  <a:lnTo>
                    <a:pt x="4046815" y="4582515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85AABE98-DF42-461D-A225-FCAFAEDDF358}"/>
                </a:ext>
              </a:extLst>
            </p:cNvPr>
            <p:cNvSpPr/>
            <p:nvPr/>
          </p:nvSpPr>
          <p:spPr>
            <a:xfrm>
              <a:off x="781660" y="1715839"/>
              <a:ext cx="4156710" cy="4347210"/>
            </a:xfrm>
            <a:custGeom>
              <a:avLst/>
              <a:gdLst/>
              <a:ahLst/>
              <a:cxnLst/>
              <a:rect l="l" t="t" r="r" b="b"/>
              <a:pathLst>
                <a:path w="4156710" h="4347210">
                  <a:moveTo>
                    <a:pt x="0" y="4213339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22690" y="0"/>
                  </a:lnTo>
                  <a:lnTo>
                    <a:pt x="4061430" y="5744"/>
                  </a:lnTo>
                  <a:lnTo>
                    <a:pt x="4096833" y="22491"/>
                  </a:lnTo>
                  <a:lnTo>
                    <a:pt x="4125852" y="48790"/>
                  </a:lnTo>
                  <a:lnTo>
                    <a:pt x="4145985" y="82383"/>
                  </a:lnTo>
                  <a:lnTo>
                    <a:pt x="4155503" y="120373"/>
                  </a:lnTo>
                  <a:lnTo>
                    <a:pt x="4156144" y="133454"/>
                  </a:lnTo>
                  <a:lnTo>
                    <a:pt x="4156144" y="4213339"/>
                  </a:lnTo>
                  <a:lnTo>
                    <a:pt x="4150398" y="4252079"/>
                  </a:lnTo>
                  <a:lnTo>
                    <a:pt x="4133653" y="4287481"/>
                  </a:lnTo>
                  <a:lnTo>
                    <a:pt x="4107353" y="4316501"/>
                  </a:lnTo>
                  <a:lnTo>
                    <a:pt x="4073760" y="4336634"/>
                  </a:lnTo>
                  <a:lnTo>
                    <a:pt x="4035771" y="4346152"/>
                  </a:lnTo>
                  <a:lnTo>
                    <a:pt x="4022690" y="4346793"/>
                  </a:lnTo>
                  <a:lnTo>
                    <a:pt x="133454" y="4346793"/>
                  </a:lnTo>
                  <a:lnTo>
                    <a:pt x="94714" y="4341047"/>
                  </a:lnTo>
                  <a:lnTo>
                    <a:pt x="59311" y="4324301"/>
                  </a:lnTo>
                  <a:lnTo>
                    <a:pt x="30291" y="4298002"/>
                  </a:lnTo>
                  <a:lnTo>
                    <a:pt x="10158" y="4264409"/>
                  </a:lnTo>
                  <a:lnTo>
                    <a:pt x="641" y="4226420"/>
                  </a:lnTo>
                  <a:lnTo>
                    <a:pt x="0" y="4213339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id="{16B61B0F-7366-4297-8902-E746214ED7F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0725" y="1734904"/>
              <a:ext cx="4118014" cy="4308663"/>
            </a:xfrm>
            <a:prstGeom prst="rect">
              <a:avLst/>
            </a:prstGeom>
          </p:spPr>
        </p:pic>
      </p:grpSp>
      <p:sp>
        <p:nvSpPr>
          <p:cNvPr id="11" name="object 10">
            <a:extLst>
              <a:ext uri="{FF2B5EF4-FFF2-40B4-BE49-F238E27FC236}">
                <a16:creationId xmlns:a16="http://schemas.microsoft.com/office/drawing/2014/main" id="{B8F19850-7B8E-4980-B359-8411119B9ADD}"/>
              </a:ext>
            </a:extLst>
          </p:cNvPr>
          <p:cNvSpPr txBox="1"/>
          <p:nvPr/>
        </p:nvSpPr>
        <p:spPr>
          <a:xfrm>
            <a:off x="762603" y="4172834"/>
            <a:ext cx="169211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FFFFFF"/>
                </a:solidFill>
                <a:latin typeface="微软雅黑"/>
                <a:cs typeface="微软雅黑"/>
              </a:rPr>
              <a:t>项目管理与测试落地实践研讨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1">
            <a:extLst>
              <a:ext uri="{FF2B5EF4-FFF2-40B4-BE49-F238E27FC236}">
                <a16:creationId xmlns:a16="http://schemas.microsoft.com/office/drawing/2014/main" id="{33EC5A88-95BE-4A34-A923-6E26C23505F9}"/>
              </a:ext>
            </a:extLst>
          </p:cNvPr>
          <p:cNvGrpSpPr/>
          <p:nvPr/>
        </p:nvGrpSpPr>
        <p:grpSpPr>
          <a:xfrm>
            <a:off x="4175210" y="1529957"/>
            <a:ext cx="4404360" cy="808196"/>
            <a:chOff x="5566946" y="2039942"/>
            <a:chExt cx="5872480" cy="1077595"/>
          </a:xfrm>
        </p:grpSpPr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EB8D56F4-1890-427F-A509-F696F53D6BC0}"/>
                </a:ext>
              </a:extLst>
            </p:cNvPr>
            <p:cNvSpPr/>
            <p:nvPr/>
          </p:nvSpPr>
          <p:spPr>
            <a:xfrm>
              <a:off x="5605075" y="2039942"/>
              <a:ext cx="5834380" cy="1077595"/>
            </a:xfrm>
            <a:custGeom>
              <a:avLst/>
              <a:gdLst/>
              <a:ahLst/>
              <a:cxnLst/>
              <a:rect l="l" t="t" r="r" b="b"/>
              <a:pathLst>
                <a:path w="5834380" h="1077595">
                  <a:moveTo>
                    <a:pt x="5726975" y="1077165"/>
                  </a:moveTo>
                  <a:lnTo>
                    <a:pt x="71252" y="1077165"/>
                  </a:lnTo>
                  <a:lnTo>
                    <a:pt x="66293" y="1076433"/>
                  </a:lnTo>
                  <a:lnTo>
                    <a:pt x="29728" y="1053714"/>
                  </a:lnTo>
                  <a:lnTo>
                    <a:pt x="10070" y="1020082"/>
                  </a:lnTo>
                  <a:lnTo>
                    <a:pt x="488" y="977726"/>
                  </a:lnTo>
                  <a:lnTo>
                    <a:pt x="0" y="970287"/>
                  </a:lnTo>
                  <a:lnTo>
                    <a:pt x="0" y="962776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726975" y="0"/>
                  </a:lnTo>
                  <a:lnTo>
                    <a:pt x="5770177" y="11581"/>
                  </a:lnTo>
                  <a:lnTo>
                    <a:pt x="5805660" y="38814"/>
                  </a:lnTo>
                  <a:lnTo>
                    <a:pt x="5828020" y="77553"/>
                  </a:lnTo>
                  <a:lnTo>
                    <a:pt x="5833854" y="106878"/>
                  </a:lnTo>
                  <a:lnTo>
                    <a:pt x="5833854" y="970287"/>
                  </a:lnTo>
                  <a:lnTo>
                    <a:pt x="5822271" y="1013490"/>
                  </a:lnTo>
                  <a:lnTo>
                    <a:pt x="5795038" y="1048973"/>
                  </a:lnTo>
                  <a:lnTo>
                    <a:pt x="5756299" y="1071332"/>
                  </a:lnTo>
                  <a:lnTo>
                    <a:pt x="5734414" y="1076433"/>
                  </a:lnTo>
                  <a:lnTo>
                    <a:pt x="5726975" y="10771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6C8F19FC-CBCE-47FA-AAF2-7854953C652B}"/>
                </a:ext>
              </a:extLst>
            </p:cNvPr>
            <p:cNvSpPr/>
            <p:nvPr/>
          </p:nvSpPr>
          <p:spPr>
            <a:xfrm>
              <a:off x="5566946" y="2040208"/>
              <a:ext cx="109220" cy="1076960"/>
            </a:xfrm>
            <a:custGeom>
              <a:avLst/>
              <a:gdLst/>
              <a:ahLst/>
              <a:cxnLst/>
              <a:rect l="l" t="t" r="r" b="b"/>
              <a:pathLst>
                <a:path w="109220" h="1076960">
                  <a:moveTo>
                    <a:pt x="108887" y="1076634"/>
                  </a:moveTo>
                  <a:lnTo>
                    <a:pt x="70613" y="1068192"/>
                  </a:lnTo>
                  <a:lnTo>
                    <a:pt x="33503" y="1043396"/>
                  </a:lnTo>
                  <a:lnTo>
                    <a:pt x="8707" y="1006285"/>
                  </a:lnTo>
                  <a:lnTo>
                    <a:pt x="0" y="96251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7" y="8441"/>
                  </a:lnTo>
                  <a:lnTo>
                    <a:pt x="82678" y="50559"/>
                  </a:lnTo>
                  <a:lnTo>
                    <a:pt x="76984" y="91802"/>
                  </a:lnTo>
                  <a:lnTo>
                    <a:pt x="76259" y="114123"/>
                  </a:lnTo>
                  <a:lnTo>
                    <a:pt x="76259" y="962511"/>
                  </a:lnTo>
                  <a:lnTo>
                    <a:pt x="79161" y="1006285"/>
                  </a:lnTo>
                  <a:lnTo>
                    <a:pt x="90211" y="1050979"/>
                  </a:lnTo>
                  <a:lnTo>
                    <a:pt x="104468" y="1073997"/>
                  </a:lnTo>
                  <a:lnTo>
                    <a:pt x="108887" y="1076634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4">
              <a:extLst>
                <a:ext uri="{FF2B5EF4-FFF2-40B4-BE49-F238E27FC236}">
                  <a16:creationId xmlns:a16="http://schemas.microsoft.com/office/drawing/2014/main" id="{8C508C74-AD77-431B-9FF9-786D84488163}"/>
                </a:ext>
              </a:extLst>
            </p:cNvPr>
            <p:cNvSpPr/>
            <p:nvPr/>
          </p:nvSpPr>
          <p:spPr>
            <a:xfrm>
              <a:off x="5871984" y="230685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5">
              <a:extLst>
                <a:ext uri="{FF2B5EF4-FFF2-40B4-BE49-F238E27FC236}">
                  <a16:creationId xmlns:a16="http://schemas.microsoft.com/office/drawing/2014/main" id="{3CC69567-6A8F-46ED-A5C8-2992FA95686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14970" y="2459369"/>
              <a:ext cx="257375" cy="228778"/>
            </a:xfrm>
            <a:prstGeom prst="rect">
              <a:avLst/>
            </a:prstGeom>
          </p:spPr>
        </p:pic>
      </p:grpSp>
      <p:sp>
        <p:nvSpPr>
          <p:cNvPr id="17" name="object 16">
            <a:extLst>
              <a:ext uri="{FF2B5EF4-FFF2-40B4-BE49-F238E27FC236}">
                <a16:creationId xmlns:a16="http://schemas.microsoft.com/office/drawing/2014/main" id="{511CB896-3625-4C9A-9236-B943EB1E32E0}"/>
              </a:ext>
            </a:extLst>
          </p:cNvPr>
          <p:cNvSpPr txBox="1"/>
          <p:nvPr/>
        </p:nvSpPr>
        <p:spPr>
          <a:xfrm>
            <a:off x="4966410" y="1699165"/>
            <a:ext cx="2593181" cy="4181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协作管理手段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8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本项目采用了哪些管理手段助力跨团队协作？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7">
            <a:extLst>
              <a:ext uri="{FF2B5EF4-FFF2-40B4-BE49-F238E27FC236}">
                <a16:creationId xmlns:a16="http://schemas.microsoft.com/office/drawing/2014/main" id="{5B0AC8C6-CBD0-46F6-9815-8FA0FF839BB6}"/>
              </a:ext>
            </a:extLst>
          </p:cNvPr>
          <p:cNvGrpSpPr/>
          <p:nvPr/>
        </p:nvGrpSpPr>
        <p:grpSpPr>
          <a:xfrm>
            <a:off x="4175210" y="2509415"/>
            <a:ext cx="4404360" cy="815340"/>
            <a:chOff x="5566946" y="3345887"/>
            <a:chExt cx="5872480" cy="1087120"/>
          </a:xfrm>
        </p:grpSpPr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919AA69A-71DD-4263-A40C-8136D81DE6B3}"/>
                </a:ext>
              </a:extLst>
            </p:cNvPr>
            <p:cNvSpPr/>
            <p:nvPr/>
          </p:nvSpPr>
          <p:spPr>
            <a:xfrm>
              <a:off x="5605075" y="3345887"/>
              <a:ext cx="5834380" cy="1087120"/>
            </a:xfrm>
            <a:custGeom>
              <a:avLst/>
              <a:gdLst/>
              <a:ahLst/>
              <a:cxnLst/>
              <a:rect l="l" t="t" r="r" b="b"/>
              <a:pathLst>
                <a:path w="5834380" h="1087120">
                  <a:moveTo>
                    <a:pt x="5726975" y="1086698"/>
                  </a:moveTo>
                  <a:lnTo>
                    <a:pt x="71252" y="1086698"/>
                  </a:lnTo>
                  <a:lnTo>
                    <a:pt x="66293" y="1085965"/>
                  </a:lnTo>
                  <a:lnTo>
                    <a:pt x="29728" y="1063247"/>
                  </a:lnTo>
                  <a:lnTo>
                    <a:pt x="10070" y="1029615"/>
                  </a:lnTo>
                  <a:lnTo>
                    <a:pt x="488" y="987258"/>
                  </a:lnTo>
                  <a:lnTo>
                    <a:pt x="0" y="979819"/>
                  </a:lnTo>
                  <a:lnTo>
                    <a:pt x="0" y="972309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726975" y="0"/>
                  </a:lnTo>
                  <a:lnTo>
                    <a:pt x="5770177" y="11581"/>
                  </a:lnTo>
                  <a:lnTo>
                    <a:pt x="5805660" y="38814"/>
                  </a:lnTo>
                  <a:lnTo>
                    <a:pt x="5828020" y="77553"/>
                  </a:lnTo>
                  <a:lnTo>
                    <a:pt x="5833854" y="106878"/>
                  </a:lnTo>
                  <a:lnTo>
                    <a:pt x="5833854" y="979819"/>
                  </a:lnTo>
                  <a:lnTo>
                    <a:pt x="5822271" y="1023023"/>
                  </a:lnTo>
                  <a:lnTo>
                    <a:pt x="5795038" y="1058505"/>
                  </a:lnTo>
                  <a:lnTo>
                    <a:pt x="5756299" y="1080865"/>
                  </a:lnTo>
                  <a:lnTo>
                    <a:pt x="5734414" y="1085965"/>
                  </a:lnTo>
                  <a:lnTo>
                    <a:pt x="5726975" y="10866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9">
              <a:extLst>
                <a:ext uri="{FF2B5EF4-FFF2-40B4-BE49-F238E27FC236}">
                  <a16:creationId xmlns:a16="http://schemas.microsoft.com/office/drawing/2014/main" id="{2263C825-043F-4F59-B909-15047F544346}"/>
                </a:ext>
              </a:extLst>
            </p:cNvPr>
            <p:cNvSpPr/>
            <p:nvPr/>
          </p:nvSpPr>
          <p:spPr>
            <a:xfrm>
              <a:off x="5566946" y="3346153"/>
              <a:ext cx="109220" cy="1086485"/>
            </a:xfrm>
            <a:custGeom>
              <a:avLst/>
              <a:gdLst/>
              <a:ahLst/>
              <a:cxnLst/>
              <a:rect l="l" t="t" r="r" b="b"/>
              <a:pathLst>
                <a:path w="109220" h="1086485">
                  <a:moveTo>
                    <a:pt x="108887" y="1086166"/>
                  </a:moveTo>
                  <a:lnTo>
                    <a:pt x="70613" y="1077724"/>
                  </a:lnTo>
                  <a:lnTo>
                    <a:pt x="33503" y="1052928"/>
                  </a:lnTo>
                  <a:lnTo>
                    <a:pt x="8707" y="1015817"/>
                  </a:lnTo>
                  <a:lnTo>
                    <a:pt x="0" y="972043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2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7" y="8441"/>
                  </a:lnTo>
                  <a:lnTo>
                    <a:pt x="82678" y="50559"/>
                  </a:lnTo>
                  <a:lnTo>
                    <a:pt x="76984" y="91802"/>
                  </a:lnTo>
                  <a:lnTo>
                    <a:pt x="76259" y="114123"/>
                  </a:lnTo>
                  <a:lnTo>
                    <a:pt x="76259" y="972043"/>
                  </a:lnTo>
                  <a:lnTo>
                    <a:pt x="79161" y="1015817"/>
                  </a:lnTo>
                  <a:lnTo>
                    <a:pt x="90211" y="1060511"/>
                  </a:lnTo>
                  <a:lnTo>
                    <a:pt x="104468" y="1083529"/>
                  </a:lnTo>
                  <a:lnTo>
                    <a:pt x="108887" y="1086166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0">
              <a:extLst>
                <a:ext uri="{FF2B5EF4-FFF2-40B4-BE49-F238E27FC236}">
                  <a16:creationId xmlns:a16="http://schemas.microsoft.com/office/drawing/2014/main" id="{91769AD9-9F5C-486D-8A1B-ADFE777837B0}"/>
                </a:ext>
              </a:extLst>
            </p:cNvPr>
            <p:cNvSpPr/>
            <p:nvPr/>
          </p:nvSpPr>
          <p:spPr>
            <a:xfrm>
              <a:off x="5871984" y="361279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1">
              <a:extLst>
                <a:ext uri="{FF2B5EF4-FFF2-40B4-BE49-F238E27FC236}">
                  <a16:creationId xmlns:a16="http://schemas.microsoft.com/office/drawing/2014/main" id="{89D77D4E-D1FC-4B34-B9CE-A7942DE1B71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24503" y="3765314"/>
              <a:ext cx="228778" cy="228778"/>
            </a:xfrm>
            <a:prstGeom prst="rect">
              <a:avLst/>
            </a:prstGeom>
          </p:spPr>
        </p:pic>
      </p:grpSp>
      <p:sp>
        <p:nvSpPr>
          <p:cNvPr id="23" name="object 22">
            <a:extLst>
              <a:ext uri="{FF2B5EF4-FFF2-40B4-BE49-F238E27FC236}">
                <a16:creationId xmlns:a16="http://schemas.microsoft.com/office/drawing/2014/main" id="{F810A4C2-4538-4C59-9835-BB0EC2942C9E}"/>
              </a:ext>
            </a:extLst>
          </p:cNvPr>
          <p:cNvSpPr txBox="1"/>
          <p:nvPr/>
        </p:nvSpPr>
        <p:spPr>
          <a:xfrm>
            <a:off x="4966409" y="2678623"/>
            <a:ext cx="2206943" cy="4181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测试效率与质量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8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自动化测试如何提升上线效率与质量？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3">
            <a:extLst>
              <a:ext uri="{FF2B5EF4-FFF2-40B4-BE49-F238E27FC236}">
                <a16:creationId xmlns:a16="http://schemas.microsoft.com/office/drawing/2014/main" id="{E23DEFD0-F5CC-4D59-B469-2509C664C842}"/>
              </a:ext>
            </a:extLst>
          </p:cNvPr>
          <p:cNvGrpSpPr/>
          <p:nvPr/>
        </p:nvGrpSpPr>
        <p:grpSpPr>
          <a:xfrm>
            <a:off x="4175210" y="3496023"/>
            <a:ext cx="4404360" cy="808196"/>
            <a:chOff x="5566946" y="4661363"/>
            <a:chExt cx="5872480" cy="1077595"/>
          </a:xfrm>
        </p:grpSpPr>
        <p:sp>
          <p:nvSpPr>
            <p:cNvPr id="25" name="object 24">
              <a:extLst>
                <a:ext uri="{FF2B5EF4-FFF2-40B4-BE49-F238E27FC236}">
                  <a16:creationId xmlns:a16="http://schemas.microsoft.com/office/drawing/2014/main" id="{3763142C-0E80-4366-9EF0-03D3A51D46CA}"/>
                </a:ext>
              </a:extLst>
            </p:cNvPr>
            <p:cNvSpPr/>
            <p:nvPr/>
          </p:nvSpPr>
          <p:spPr>
            <a:xfrm>
              <a:off x="5605075" y="4661363"/>
              <a:ext cx="5834380" cy="1077595"/>
            </a:xfrm>
            <a:custGeom>
              <a:avLst/>
              <a:gdLst/>
              <a:ahLst/>
              <a:cxnLst/>
              <a:rect l="l" t="t" r="r" b="b"/>
              <a:pathLst>
                <a:path w="5834380" h="1077595">
                  <a:moveTo>
                    <a:pt x="5726975" y="1077165"/>
                  </a:moveTo>
                  <a:lnTo>
                    <a:pt x="71252" y="1077165"/>
                  </a:lnTo>
                  <a:lnTo>
                    <a:pt x="66293" y="1076433"/>
                  </a:lnTo>
                  <a:lnTo>
                    <a:pt x="29728" y="1053714"/>
                  </a:lnTo>
                  <a:lnTo>
                    <a:pt x="10070" y="1020082"/>
                  </a:lnTo>
                  <a:lnTo>
                    <a:pt x="488" y="977726"/>
                  </a:lnTo>
                  <a:lnTo>
                    <a:pt x="0" y="970287"/>
                  </a:lnTo>
                  <a:lnTo>
                    <a:pt x="0" y="962776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726975" y="0"/>
                  </a:lnTo>
                  <a:lnTo>
                    <a:pt x="5770177" y="11581"/>
                  </a:lnTo>
                  <a:lnTo>
                    <a:pt x="5805660" y="38814"/>
                  </a:lnTo>
                  <a:lnTo>
                    <a:pt x="5828020" y="77553"/>
                  </a:lnTo>
                  <a:lnTo>
                    <a:pt x="5833854" y="106878"/>
                  </a:lnTo>
                  <a:lnTo>
                    <a:pt x="5833854" y="970287"/>
                  </a:lnTo>
                  <a:lnTo>
                    <a:pt x="5822271" y="1013490"/>
                  </a:lnTo>
                  <a:lnTo>
                    <a:pt x="5795038" y="1048973"/>
                  </a:lnTo>
                  <a:lnTo>
                    <a:pt x="5756299" y="1071332"/>
                  </a:lnTo>
                  <a:lnTo>
                    <a:pt x="5734414" y="1076433"/>
                  </a:lnTo>
                  <a:lnTo>
                    <a:pt x="5726975" y="10771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5">
              <a:extLst>
                <a:ext uri="{FF2B5EF4-FFF2-40B4-BE49-F238E27FC236}">
                  <a16:creationId xmlns:a16="http://schemas.microsoft.com/office/drawing/2014/main" id="{A90DAE71-7909-4AB1-AEC2-22CD5260F557}"/>
                </a:ext>
              </a:extLst>
            </p:cNvPr>
            <p:cNvSpPr/>
            <p:nvPr/>
          </p:nvSpPr>
          <p:spPr>
            <a:xfrm>
              <a:off x="5566946" y="4661629"/>
              <a:ext cx="109220" cy="1076960"/>
            </a:xfrm>
            <a:custGeom>
              <a:avLst/>
              <a:gdLst/>
              <a:ahLst/>
              <a:cxnLst/>
              <a:rect l="l" t="t" r="r" b="b"/>
              <a:pathLst>
                <a:path w="109220" h="1076960">
                  <a:moveTo>
                    <a:pt x="108887" y="1076634"/>
                  </a:moveTo>
                  <a:lnTo>
                    <a:pt x="70613" y="1068191"/>
                  </a:lnTo>
                  <a:lnTo>
                    <a:pt x="33503" y="1043395"/>
                  </a:lnTo>
                  <a:lnTo>
                    <a:pt x="8707" y="1006284"/>
                  </a:lnTo>
                  <a:lnTo>
                    <a:pt x="0" y="96251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7" y="8441"/>
                  </a:lnTo>
                  <a:lnTo>
                    <a:pt x="82678" y="50559"/>
                  </a:lnTo>
                  <a:lnTo>
                    <a:pt x="76984" y="91802"/>
                  </a:lnTo>
                  <a:lnTo>
                    <a:pt x="76259" y="114123"/>
                  </a:lnTo>
                  <a:lnTo>
                    <a:pt x="76259" y="962511"/>
                  </a:lnTo>
                  <a:lnTo>
                    <a:pt x="79161" y="1006284"/>
                  </a:lnTo>
                  <a:lnTo>
                    <a:pt x="90211" y="1050978"/>
                  </a:lnTo>
                  <a:lnTo>
                    <a:pt x="104468" y="1073996"/>
                  </a:lnTo>
                  <a:lnTo>
                    <a:pt x="108887" y="1076634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6">
              <a:extLst>
                <a:ext uri="{FF2B5EF4-FFF2-40B4-BE49-F238E27FC236}">
                  <a16:creationId xmlns:a16="http://schemas.microsoft.com/office/drawing/2014/main" id="{78476D24-47AA-4BE7-A3A2-BEDAD561FAFD}"/>
                </a:ext>
              </a:extLst>
            </p:cNvPr>
            <p:cNvSpPr/>
            <p:nvPr/>
          </p:nvSpPr>
          <p:spPr>
            <a:xfrm>
              <a:off x="5871984" y="4928272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7">
              <a:extLst>
                <a:ext uri="{FF2B5EF4-FFF2-40B4-BE49-F238E27FC236}">
                  <a16:creationId xmlns:a16="http://schemas.microsoft.com/office/drawing/2014/main" id="{828A2375-D0ED-4E23-995A-2BFC9A65155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43568" y="5080791"/>
              <a:ext cx="200181" cy="228778"/>
            </a:xfrm>
            <a:prstGeom prst="rect">
              <a:avLst/>
            </a:prstGeom>
          </p:spPr>
        </p:pic>
      </p:grpSp>
      <p:sp>
        <p:nvSpPr>
          <p:cNvPr id="29" name="object 28">
            <a:extLst>
              <a:ext uri="{FF2B5EF4-FFF2-40B4-BE49-F238E27FC236}">
                <a16:creationId xmlns:a16="http://schemas.microsoft.com/office/drawing/2014/main" id="{A8C7D19D-E858-41CB-98D0-C24E5B1F4700}"/>
              </a:ext>
            </a:extLst>
          </p:cNvPr>
          <p:cNvSpPr txBox="1"/>
          <p:nvPr/>
        </p:nvSpPr>
        <p:spPr>
          <a:xfrm>
            <a:off x="4966410" y="3665230"/>
            <a:ext cx="2593181" cy="4181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进度控制与反馈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8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项目经理如何优化进度控制与测试反馈机制？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95197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课程核心内容总结</a:t>
            </a: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A78AA3F9-9BFE-4126-8D1D-42468C505C7B}"/>
              </a:ext>
            </a:extLst>
          </p:cNvPr>
          <p:cNvGrpSpPr/>
          <p:nvPr/>
        </p:nvGrpSpPr>
        <p:grpSpPr>
          <a:xfrm>
            <a:off x="4030027" y="-205327"/>
            <a:ext cx="5113973" cy="5143500"/>
            <a:chOff x="5373623" y="0"/>
            <a:chExt cx="6818630" cy="6858000"/>
          </a:xfrm>
        </p:grpSpPr>
        <p:pic>
          <p:nvPicPr>
            <p:cNvPr id="5" name="object 3">
              <a:extLst>
                <a:ext uri="{FF2B5EF4-FFF2-40B4-BE49-F238E27FC236}">
                  <a16:creationId xmlns:a16="http://schemas.microsoft.com/office/drawing/2014/main" id="{92297EB8-8DB5-49F6-A693-9C3364D0733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5847" y="0"/>
              <a:ext cx="5026003" cy="6102095"/>
            </a:xfrm>
            <a:prstGeom prst="rect">
              <a:avLst/>
            </a:prstGeom>
          </p:spPr>
        </p:pic>
        <p:pic>
          <p:nvPicPr>
            <p:cNvPr id="6" name="object 4">
              <a:extLst>
                <a:ext uri="{FF2B5EF4-FFF2-40B4-BE49-F238E27FC236}">
                  <a16:creationId xmlns:a16="http://schemas.microsoft.com/office/drawing/2014/main" id="{E1DF2B66-C0CB-4579-B12D-59FAF56FC27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73623" y="2313431"/>
              <a:ext cx="6114287" cy="4544419"/>
            </a:xfrm>
            <a:prstGeom prst="rect">
              <a:avLst/>
            </a:prstGeom>
          </p:spPr>
        </p:pic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6508C104-7BDD-4E0E-8BF9-BD7940855F4F}"/>
                </a:ext>
              </a:extLst>
            </p:cNvPr>
            <p:cNvSpPr/>
            <p:nvPr/>
          </p:nvSpPr>
          <p:spPr>
            <a:xfrm>
              <a:off x="7158483" y="1782233"/>
              <a:ext cx="4338320" cy="4862195"/>
            </a:xfrm>
            <a:custGeom>
              <a:avLst/>
              <a:gdLst/>
              <a:ahLst/>
              <a:cxnLst/>
              <a:rect l="l" t="t" r="r" b="b"/>
              <a:pathLst>
                <a:path w="4338320" h="4862195">
                  <a:moveTo>
                    <a:pt x="68" y="4587248"/>
                  </a:moveTo>
                  <a:lnTo>
                    <a:pt x="155761" y="128784"/>
                  </a:lnTo>
                  <a:lnTo>
                    <a:pt x="162855" y="90267"/>
                  </a:lnTo>
                  <a:lnTo>
                    <a:pt x="180826" y="55470"/>
                  </a:lnTo>
                  <a:lnTo>
                    <a:pt x="208123" y="27386"/>
                  </a:lnTo>
                  <a:lnTo>
                    <a:pt x="242397" y="8438"/>
                  </a:lnTo>
                  <a:lnTo>
                    <a:pt x="280696" y="252"/>
                  </a:lnTo>
                  <a:lnTo>
                    <a:pt x="287234" y="0"/>
                  </a:lnTo>
                  <a:lnTo>
                    <a:pt x="293792" y="68"/>
                  </a:lnTo>
                  <a:lnTo>
                    <a:pt x="4209238" y="136799"/>
                  </a:lnTo>
                  <a:lnTo>
                    <a:pt x="4247754" y="143892"/>
                  </a:lnTo>
                  <a:lnTo>
                    <a:pt x="4282551" y="161863"/>
                  </a:lnTo>
                  <a:lnTo>
                    <a:pt x="4310635" y="189160"/>
                  </a:lnTo>
                  <a:lnTo>
                    <a:pt x="4329583" y="223435"/>
                  </a:lnTo>
                  <a:lnTo>
                    <a:pt x="4337769" y="261734"/>
                  </a:lnTo>
                  <a:lnTo>
                    <a:pt x="4338022" y="268271"/>
                  </a:lnTo>
                  <a:lnTo>
                    <a:pt x="4337954" y="274829"/>
                  </a:lnTo>
                  <a:lnTo>
                    <a:pt x="4182261" y="4733294"/>
                  </a:lnTo>
                  <a:lnTo>
                    <a:pt x="4175167" y="4771809"/>
                  </a:lnTo>
                  <a:lnTo>
                    <a:pt x="4157195" y="4806606"/>
                  </a:lnTo>
                  <a:lnTo>
                    <a:pt x="4129899" y="4834690"/>
                  </a:lnTo>
                  <a:lnTo>
                    <a:pt x="4095624" y="4853638"/>
                  </a:lnTo>
                  <a:lnTo>
                    <a:pt x="4057325" y="4861825"/>
                  </a:lnTo>
                  <a:lnTo>
                    <a:pt x="4050788" y="4862078"/>
                  </a:lnTo>
                  <a:lnTo>
                    <a:pt x="4044230" y="4862009"/>
                  </a:lnTo>
                  <a:lnTo>
                    <a:pt x="128784" y="4725279"/>
                  </a:lnTo>
                  <a:lnTo>
                    <a:pt x="90267" y="4718184"/>
                  </a:lnTo>
                  <a:lnTo>
                    <a:pt x="55470" y="4700213"/>
                  </a:lnTo>
                  <a:lnTo>
                    <a:pt x="27386" y="4672917"/>
                  </a:lnTo>
                  <a:lnTo>
                    <a:pt x="8438" y="4638642"/>
                  </a:lnTo>
                  <a:lnTo>
                    <a:pt x="252" y="4600343"/>
                  </a:lnTo>
                  <a:lnTo>
                    <a:pt x="0" y="4593806"/>
                  </a:lnTo>
                  <a:lnTo>
                    <a:pt x="68" y="4587248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0DC6C21C-93E5-480E-A3AD-0E676EA3C54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77605" y="1801355"/>
              <a:ext cx="4299779" cy="4823834"/>
            </a:xfrm>
            <a:prstGeom prst="rect">
              <a:avLst/>
            </a:prstGeom>
          </p:spPr>
        </p:pic>
      </p:grpSp>
      <p:sp>
        <p:nvSpPr>
          <p:cNvPr id="11" name="object 7">
            <a:extLst>
              <a:ext uri="{FF2B5EF4-FFF2-40B4-BE49-F238E27FC236}">
                <a16:creationId xmlns:a16="http://schemas.microsoft.com/office/drawing/2014/main" id="{400424F9-6E72-4C51-BF0E-ED2DC16CF2C9}"/>
              </a:ext>
            </a:extLst>
          </p:cNvPr>
          <p:cNvSpPr txBox="1"/>
          <p:nvPr/>
        </p:nvSpPr>
        <p:spPr>
          <a:xfrm rot="120000">
            <a:off x="6038535" y="4385976"/>
            <a:ext cx="1811971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685800">
              <a:lnSpc>
                <a:spcPts val="1013"/>
              </a:lnSpc>
            </a:pPr>
            <a:r>
              <a:rPr sz="938" b="1" kern="0" spc="-4" dirty="0">
                <a:solidFill>
                  <a:srgbClr val="FFFFFF"/>
                </a:solidFill>
                <a:latin typeface="微软雅黑"/>
                <a:cs typeface="微软雅黑"/>
              </a:rPr>
              <a:t>"交付的不只是代码，更是价值"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8">
            <a:extLst>
              <a:ext uri="{FF2B5EF4-FFF2-40B4-BE49-F238E27FC236}">
                <a16:creationId xmlns:a16="http://schemas.microsoft.com/office/drawing/2014/main" id="{C8B9BCCD-32EF-417A-891A-FC87D850E141}"/>
              </a:ext>
            </a:extLst>
          </p:cNvPr>
          <p:cNvGrpSpPr/>
          <p:nvPr/>
        </p:nvGrpSpPr>
        <p:grpSpPr>
          <a:xfrm>
            <a:off x="571757" y="2625808"/>
            <a:ext cx="4554379" cy="2312670"/>
            <a:chOff x="762595" y="3774847"/>
            <a:chExt cx="6072505" cy="3083560"/>
          </a:xfrm>
        </p:grpSpPr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994EB969-AFD7-4B6A-8F9F-01CBD009E5B5}"/>
                </a:ext>
              </a:extLst>
            </p:cNvPr>
            <p:cNvSpPr/>
            <p:nvPr/>
          </p:nvSpPr>
          <p:spPr>
            <a:xfrm>
              <a:off x="800725" y="3774847"/>
              <a:ext cx="6034405" cy="915669"/>
            </a:xfrm>
            <a:custGeom>
              <a:avLst/>
              <a:gdLst/>
              <a:ahLst/>
              <a:cxnLst/>
              <a:rect l="l" t="t" r="r" b="b"/>
              <a:pathLst>
                <a:path w="6034405" h="915670">
                  <a:moveTo>
                    <a:pt x="5927157" y="915114"/>
                  </a:moveTo>
                  <a:lnTo>
                    <a:pt x="71252" y="915114"/>
                  </a:lnTo>
                  <a:lnTo>
                    <a:pt x="66293" y="914381"/>
                  </a:lnTo>
                  <a:lnTo>
                    <a:pt x="29728" y="891663"/>
                  </a:lnTo>
                  <a:lnTo>
                    <a:pt x="10070" y="858031"/>
                  </a:lnTo>
                  <a:lnTo>
                    <a:pt x="488" y="815674"/>
                  </a:lnTo>
                  <a:lnTo>
                    <a:pt x="0" y="808236"/>
                  </a:lnTo>
                  <a:lnTo>
                    <a:pt x="0" y="80072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808236"/>
                  </a:lnTo>
                  <a:lnTo>
                    <a:pt x="6022453" y="851439"/>
                  </a:lnTo>
                  <a:lnTo>
                    <a:pt x="5995219" y="886921"/>
                  </a:lnTo>
                  <a:lnTo>
                    <a:pt x="5956481" y="909281"/>
                  </a:lnTo>
                  <a:lnTo>
                    <a:pt x="5934595" y="914381"/>
                  </a:lnTo>
                  <a:lnTo>
                    <a:pt x="5927157" y="915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9429E0CA-9BAF-4DBD-9062-35343A46B48B}"/>
                </a:ext>
              </a:extLst>
            </p:cNvPr>
            <p:cNvSpPr/>
            <p:nvPr/>
          </p:nvSpPr>
          <p:spPr>
            <a:xfrm>
              <a:off x="762595" y="3775112"/>
              <a:ext cx="109220" cy="915035"/>
            </a:xfrm>
            <a:custGeom>
              <a:avLst/>
              <a:gdLst/>
              <a:ahLst/>
              <a:cxnLst/>
              <a:rect l="l" t="t" r="r" b="b"/>
              <a:pathLst>
                <a:path w="109219" h="915035">
                  <a:moveTo>
                    <a:pt x="108888" y="914582"/>
                  </a:moveTo>
                  <a:lnTo>
                    <a:pt x="70614" y="906140"/>
                  </a:lnTo>
                  <a:lnTo>
                    <a:pt x="33503" y="881344"/>
                  </a:lnTo>
                  <a:lnTo>
                    <a:pt x="8707" y="844233"/>
                  </a:lnTo>
                  <a:lnTo>
                    <a:pt x="0" y="80045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800459"/>
                  </a:lnTo>
                  <a:lnTo>
                    <a:pt x="79161" y="844233"/>
                  </a:lnTo>
                  <a:lnTo>
                    <a:pt x="90211" y="888927"/>
                  </a:lnTo>
                  <a:lnTo>
                    <a:pt x="104469" y="911945"/>
                  </a:lnTo>
                  <a:lnTo>
                    <a:pt x="108888" y="91458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D54E2C51-EC7E-48BE-9C23-F901D6E721ED}"/>
                </a:ext>
              </a:extLst>
            </p:cNvPr>
            <p:cNvSpPr/>
            <p:nvPr/>
          </p:nvSpPr>
          <p:spPr>
            <a:xfrm>
              <a:off x="1029503" y="396549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06CA1530-2C2A-4D64-AC4F-84A6EB6C9A8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0620" y="4079885"/>
              <a:ext cx="171583" cy="305038"/>
            </a:xfrm>
            <a:prstGeom prst="rect">
              <a:avLst/>
            </a:prstGeom>
          </p:spPr>
        </p:pic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BCFEEB24-C8ED-46FC-8F55-CDE8316CE41C}"/>
                </a:ext>
              </a:extLst>
            </p:cNvPr>
            <p:cNvSpPr/>
            <p:nvPr/>
          </p:nvSpPr>
          <p:spPr>
            <a:xfrm>
              <a:off x="800725" y="4880610"/>
              <a:ext cx="6034405" cy="915669"/>
            </a:xfrm>
            <a:custGeom>
              <a:avLst/>
              <a:gdLst/>
              <a:ahLst/>
              <a:cxnLst/>
              <a:rect l="l" t="t" r="r" b="b"/>
              <a:pathLst>
                <a:path w="6034405" h="915670">
                  <a:moveTo>
                    <a:pt x="5927157" y="915114"/>
                  </a:moveTo>
                  <a:lnTo>
                    <a:pt x="71252" y="915114"/>
                  </a:lnTo>
                  <a:lnTo>
                    <a:pt x="66293" y="914381"/>
                  </a:lnTo>
                  <a:lnTo>
                    <a:pt x="29728" y="891663"/>
                  </a:lnTo>
                  <a:lnTo>
                    <a:pt x="10070" y="858031"/>
                  </a:lnTo>
                  <a:lnTo>
                    <a:pt x="488" y="815674"/>
                  </a:lnTo>
                  <a:lnTo>
                    <a:pt x="0" y="808236"/>
                  </a:lnTo>
                  <a:lnTo>
                    <a:pt x="0" y="80072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808236"/>
                  </a:lnTo>
                  <a:lnTo>
                    <a:pt x="6022453" y="851439"/>
                  </a:lnTo>
                  <a:lnTo>
                    <a:pt x="5995219" y="886921"/>
                  </a:lnTo>
                  <a:lnTo>
                    <a:pt x="5956481" y="909281"/>
                  </a:lnTo>
                  <a:lnTo>
                    <a:pt x="5934595" y="914381"/>
                  </a:lnTo>
                  <a:lnTo>
                    <a:pt x="5927157" y="915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4">
              <a:extLst>
                <a:ext uri="{FF2B5EF4-FFF2-40B4-BE49-F238E27FC236}">
                  <a16:creationId xmlns:a16="http://schemas.microsoft.com/office/drawing/2014/main" id="{51AE73D3-7ED5-43E8-953A-46F0304D9CFD}"/>
                </a:ext>
              </a:extLst>
            </p:cNvPr>
            <p:cNvSpPr/>
            <p:nvPr/>
          </p:nvSpPr>
          <p:spPr>
            <a:xfrm>
              <a:off x="762595" y="4880875"/>
              <a:ext cx="109220" cy="915035"/>
            </a:xfrm>
            <a:custGeom>
              <a:avLst/>
              <a:gdLst/>
              <a:ahLst/>
              <a:cxnLst/>
              <a:rect l="l" t="t" r="r" b="b"/>
              <a:pathLst>
                <a:path w="109219" h="915035">
                  <a:moveTo>
                    <a:pt x="108888" y="914582"/>
                  </a:moveTo>
                  <a:lnTo>
                    <a:pt x="70614" y="906140"/>
                  </a:lnTo>
                  <a:lnTo>
                    <a:pt x="33503" y="881344"/>
                  </a:lnTo>
                  <a:lnTo>
                    <a:pt x="8707" y="844233"/>
                  </a:lnTo>
                  <a:lnTo>
                    <a:pt x="0" y="80045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800459"/>
                  </a:lnTo>
                  <a:lnTo>
                    <a:pt x="79161" y="844233"/>
                  </a:lnTo>
                  <a:lnTo>
                    <a:pt x="90211" y="888927"/>
                  </a:lnTo>
                  <a:lnTo>
                    <a:pt x="104469" y="911945"/>
                  </a:lnTo>
                  <a:lnTo>
                    <a:pt x="108888" y="914582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5">
              <a:extLst>
                <a:ext uri="{FF2B5EF4-FFF2-40B4-BE49-F238E27FC236}">
                  <a16:creationId xmlns:a16="http://schemas.microsoft.com/office/drawing/2014/main" id="{457B5A0A-EDB7-49A9-8AE6-CC961CA09AB3}"/>
                </a:ext>
              </a:extLst>
            </p:cNvPr>
            <p:cNvSpPr/>
            <p:nvPr/>
          </p:nvSpPr>
          <p:spPr>
            <a:xfrm>
              <a:off x="1029503" y="507125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6">
              <a:extLst>
                <a:ext uri="{FF2B5EF4-FFF2-40B4-BE49-F238E27FC236}">
                  <a16:creationId xmlns:a16="http://schemas.microsoft.com/office/drawing/2014/main" id="{670FF3FD-E579-47BB-83E7-D3A52038526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82022" y="5185648"/>
              <a:ext cx="228778" cy="305038"/>
            </a:xfrm>
            <a:prstGeom prst="rect">
              <a:avLst/>
            </a:prstGeom>
          </p:spPr>
        </p:pic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94E064B4-913F-43FF-9CA3-FAFA0F4156F9}"/>
                </a:ext>
              </a:extLst>
            </p:cNvPr>
            <p:cNvSpPr/>
            <p:nvPr/>
          </p:nvSpPr>
          <p:spPr>
            <a:xfrm>
              <a:off x="800725" y="5986373"/>
              <a:ext cx="6034405" cy="871855"/>
            </a:xfrm>
            <a:custGeom>
              <a:avLst/>
              <a:gdLst/>
              <a:ahLst/>
              <a:cxnLst/>
              <a:rect l="l" t="t" r="r" b="b"/>
              <a:pathLst>
                <a:path w="6034405" h="871854">
                  <a:moveTo>
                    <a:pt x="6009799" y="871477"/>
                  </a:moveTo>
                  <a:lnTo>
                    <a:pt x="16157" y="871477"/>
                  </a:lnTo>
                  <a:lnTo>
                    <a:pt x="10070" y="858031"/>
                  </a:lnTo>
                  <a:lnTo>
                    <a:pt x="488" y="815674"/>
                  </a:lnTo>
                  <a:lnTo>
                    <a:pt x="0" y="808236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808236"/>
                  </a:lnTo>
                  <a:lnTo>
                    <a:pt x="6022453" y="851439"/>
                  </a:lnTo>
                  <a:lnTo>
                    <a:pt x="6009799" y="8714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8">
              <a:extLst>
                <a:ext uri="{FF2B5EF4-FFF2-40B4-BE49-F238E27FC236}">
                  <a16:creationId xmlns:a16="http://schemas.microsoft.com/office/drawing/2014/main" id="{85281A96-54CC-4B67-8CDB-0588D1F7BFC7}"/>
                </a:ext>
              </a:extLst>
            </p:cNvPr>
            <p:cNvSpPr/>
            <p:nvPr/>
          </p:nvSpPr>
          <p:spPr>
            <a:xfrm>
              <a:off x="762595" y="5986639"/>
              <a:ext cx="109220" cy="871219"/>
            </a:xfrm>
            <a:custGeom>
              <a:avLst/>
              <a:gdLst/>
              <a:ahLst/>
              <a:cxnLst/>
              <a:rect l="l" t="t" r="r" b="b"/>
              <a:pathLst>
                <a:path w="109219" h="871220">
                  <a:moveTo>
                    <a:pt x="84428" y="871212"/>
                  </a:moveTo>
                  <a:lnTo>
                    <a:pt x="24599" y="871212"/>
                  </a:lnTo>
                  <a:lnTo>
                    <a:pt x="19260" y="864021"/>
                  </a:lnTo>
                  <a:lnTo>
                    <a:pt x="2176" y="822779"/>
                  </a:lnTo>
                  <a:lnTo>
                    <a:pt x="0" y="80045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800459"/>
                  </a:lnTo>
                  <a:lnTo>
                    <a:pt x="76770" y="819739"/>
                  </a:lnTo>
                  <a:lnTo>
                    <a:pt x="78301" y="837957"/>
                  </a:lnTo>
                  <a:lnTo>
                    <a:pt x="80854" y="855115"/>
                  </a:lnTo>
                  <a:lnTo>
                    <a:pt x="84428" y="871212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9">
              <a:extLst>
                <a:ext uri="{FF2B5EF4-FFF2-40B4-BE49-F238E27FC236}">
                  <a16:creationId xmlns:a16="http://schemas.microsoft.com/office/drawing/2014/main" id="{3E2301E9-72DA-46F6-8472-1910578C3E91}"/>
                </a:ext>
              </a:extLst>
            </p:cNvPr>
            <p:cNvSpPr/>
            <p:nvPr/>
          </p:nvSpPr>
          <p:spPr>
            <a:xfrm>
              <a:off x="1029503" y="6177022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4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0">
              <a:extLst>
                <a:ext uri="{FF2B5EF4-FFF2-40B4-BE49-F238E27FC236}">
                  <a16:creationId xmlns:a16="http://schemas.microsoft.com/office/drawing/2014/main" id="{398A6996-899F-4385-9704-28ACF1421BA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82022" y="6291411"/>
              <a:ext cx="228778" cy="305038"/>
            </a:xfrm>
            <a:prstGeom prst="rect">
              <a:avLst/>
            </a:prstGeom>
          </p:spPr>
        </p:pic>
      </p:grpSp>
      <p:sp>
        <p:nvSpPr>
          <p:cNvPr id="25" name="object 21">
            <a:extLst>
              <a:ext uri="{FF2B5EF4-FFF2-40B4-BE49-F238E27FC236}">
                <a16:creationId xmlns:a16="http://schemas.microsoft.com/office/drawing/2014/main" id="{35574728-7E5A-40CC-B19A-9F5D104B60EE}"/>
              </a:ext>
            </a:extLst>
          </p:cNvPr>
          <p:cNvSpPr txBox="1"/>
          <p:nvPr/>
        </p:nvSpPr>
        <p:spPr>
          <a:xfrm>
            <a:off x="562231" y="929041"/>
            <a:ext cx="4571048" cy="397826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项目计划与管理</a:t>
            </a:r>
            <a:endParaRPr sz="20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05"/>
              </a:spcBef>
            </a:pPr>
            <a:r>
              <a:rPr sz="19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贯穿产品全生命周期</a:t>
            </a:r>
            <a:endParaRPr sz="20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689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科学的管理体系不仅仅是进度的记录，更是连接需求与交付的桥梁。它直接决定了产品能否在有限的资源约束下，实现商业价值与用户体验的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双重成功。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1391"/>
              </a:spcBef>
            </a:pP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781526" defTabSz="685800">
              <a:spcBef>
                <a:spcPts val="4"/>
              </a:spcBef>
            </a:pPr>
            <a:endParaRPr lang="en-US" sz="1050" b="1" kern="0" dirty="0">
              <a:solidFill>
                <a:srgbClr val="1F2937"/>
              </a:solidFill>
              <a:latin typeface="微软雅黑"/>
              <a:cs typeface="微软雅黑"/>
            </a:endParaRPr>
          </a:p>
          <a:p>
            <a:pPr marL="781526" defTabSz="685800">
              <a:spcBef>
                <a:spcPts val="4"/>
              </a:spcBef>
            </a:pPr>
            <a:endParaRPr lang="en-US" sz="1050" b="1" kern="0" dirty="0">
              <a:solidFill>
                <a:srgbClr val="1F2937"/>
              </a:solidFill>
              <a:latin typeface="微软雅黑"/>
              <a:cs typeface="微软雅黑"/>
            </a:endParaRPr>
          </a:p>
          <a:p>
            <a:pPr marL="781526" defTabSz="685800">
              <a:spcBef>
                <a:spcPts val="600"/>
              </a:spcBef>
            </a:pPr>
            <a:r>
              <a:rPr sz="1050" b="1" kern="0" dirty="0" err="1">
                <a:solidFill>
                  <a:srgbClr val="1F2937"/>
                </a:solidFill>
                <a:latin typeface="微软雅黑"/>
                <a:cs typeface="微软雅黑"/>
              </a:rPr>
              <a:t>如期交付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(Time)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781526" defTabSz="685800">
              <a:spcBef>
                <a:spcPts val="450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精准把控时间节点，确保产品抢占市场先机，避免延期风险。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559"/>
              </a:spcBef>
            </a:pP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781526" defTabSz="685800">
              <a:spcBef>
                <a:spcPts val="1200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如质交付 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(Quality)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781526" defTabSz="685800">
              <a:spcBef>
                <a:spcPts val="454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建立全流程质量保障机制，严控缺陷率，提升用户满意度。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559"/>
              </a:spcBef>
            </a:pP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781526" defTabSz="685800">
              <a:spcBef>
                <a:spcPts val="900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如预算交付 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(Cost)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781526" defTabSz="685800">
              <a:spcBef>
                <a:spcPts val="454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优化人力与资源配置，最大化投入产出比，控制隐性成本。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25120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946" y="1143892"/>
            <a:ext cx="2481263" cy="3546158"/>
            <a:chOff x="762595" y="1525190"/>
            <a:chExt cx="3308350" cy="4728210"/>
          </a:xfrm>
        </p:grpSpPr>
        <p:sp>
          <p:nvSpPr>
            <p:cNvPr id="3" name="object 3"/>
            <p:cNvSpPr/>
            <p:nvPr/>
          </p:nvSpPr>
          <p:spPr>
            <a:xfrm>
              <a:off x="762595" y="1525190"/>
              <a:ext cx="3308350" cy="4728210"/>
            </a:xfrm>
            <a:custGeom>
              <a:avLst/>
              <a:gdLst/>
              <a:ahLst/>
              <a:cxnLst/>
              <a:rect l="l" t="t" r="r" b="b"/>
              <a:pathLst>
                <a:path w="3308350" h="4728210">
                  <a:moveTo>
                    <a:pt x="3155238" y="4728091"/>
                  </a:moveTo>
                  <a:lnTo>
                    <a:pt x="152519" y="4728091"/>
                  </a:lnTo>
                  <a:lnTo>
                    <a:pt x="145026" y="4727907"/>
                  </a:lnTo>
                  <a:lnTo>
                    <a:pt x="101145" y="4719179"/>
                  </a:lnTo>
                  <a:lnTo>
                    <a:pt x="61655" y="4698071"/>
                  </a:lnTo>
                  <a:lnTo>
                    <a:pt x="30019" y="4666435"/>
                  </a:lnTo>
                  <a:lnTo>
                    <a:pt x="8911" y="4626945"/>
                  </a:lnTo>
                  <a:lnTo>
                    <a:pt x="183" y="4583064"/>
                  </a:lnTo>
                  <a:lnTo>
                    <a:pt x="0" y="4575572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6565"/>
                  </a:lnTo>
                  <a:lnTo>
                    <a:pt x="3239973" y="25704"/>
                  </a:lnTo>
                  <a:lnTo>
                    <a:pt x="3273138" y="55760"/>
                  </a:lnTo>
                  <a:lnTo>
                    <a:pt x="3296147" y="94152"/>
                  </a:lnTo>
                  <a:lnTo>
                    <a:pt x="3307024" y="137569"/>
                  </a:lnTo>
                  <a:lnTo>
                    <a:pt x="3307757" y="152519"/>
                  </a:lnTo>
                  <a:lnTo>
                    <a:pt x="3307757" y="4575572"/>
                  </a:lnTo>
                  <a:lnTo>
                    <a:pt x="3301191" y="4619846"/>
                  </a:lnTo>
                  <a:lnTo>
                    <a:pt x="3282052" y="4660306"/>
                  </a:lnTo>
                  <a:lnTo>
                    <a:pt x="3251995" y="4693472"/>
                  </a:lnTo>
                  <a:lnTo>
                    <a:pt x="3213604" y="4716480"/>
                  </a:lnTo>
                  <a:lnTo>
                    <a:pt x="3170187" y="4727358"/>
                  </a:lnTo>
                  <a:lnTo>
                    <a:pt x="3155238" y="4728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067633" y="3660457"/>
              <a:ext cx="457834" cy="38735"/>
            </a:xfrm>
            <a:custGeom>
              <a:avLst/>
              <a:gdLst/>
              <a:ahLst/>
              <a:cxnLst/>
              <a:rect l="l" t="t" r="r" b="b"/>
              <a:pathLst>
                <a:path w="457834" h="38735">
                  <a:moveTo>
                    <a:pt x="441020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441020" y="0"/>
                  </a:lnTo>
                  <a:lnTo>
                    <a:pt x="457557" y="16536"/>
                  </a:lnTo>
                  <a:lnTo>
                    <a:pt x="457557" y="21592"/>
                  </a:lnTo>
                  <a:lnTo>
                    <a:pt x="443452" y="37645"/>
                  </a:lnTo>
                  <a:lnTo>
                    <a:pt x="441020" y="3812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7633" y="3984560"/>
              <a:ext cx="171583" cy="17158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05680" y="2957448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掌握项目管理概念分类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0725" y="3310141"/>
            <a:ext cx="128687" cy="12868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05680" y="3279168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熟悉核心工具使用场景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0725" y="3639010"/>
            <a:ext cx="128687" cy="12868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005680" y="3608037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识别开发过程风险类型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1946" y="1143893"/>
            <a:ext cx="2481263" cy="1373029"/>
            <a:chOff x="762595" y="1525190"/>
            <a:chExt cx="3308350" cy="183070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595" y="1525190"/>
              <a:ext cx="3307757" cy="183022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62595" y="1525190"/>
              <a:ext cx="3308350" cy="1830705"/>
            </a:xfrm>
            <a:custGeom>
              <a:avLst/>
              <a:gdLst/>
              <a:ahLst/>
              <a:cxnLst/>
              <a:rect l="l" t="t" r="r" b="b"/>
              <a:pathLst>
                <a:path w="3308350" h="1830704">
                  <a:moveTo>
                    <a:pt x="3307757" y="1830229"/>
                  </a:moveTo>
                  <a:lnTo>
                    <a:pt x="0" y="1830229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8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445" y="6530"/>
                  </a:lnTo>
                  <a:lnTo>
                    <a:pt x="3239989" y="25680"/>
                  </a:lnTo>
                  <a:lnTo>
                    <a:pt x="3273196" y="55808"/>
                  </a:lnTo>
                  <a:lnTo>
                    <a:pt x="3296147" y="94152"/>
                  </a:lnTo>
                  <a:lnTo>
                    <a:pt x="3307031" y="137494"/>
                  </a:lnTo>
                  <a:lnTo>
                    <a:pt x="3307757" y="152519"/>
                  </a:lnTo>
                  <a:lnTo>
                    <a:pt x="3307757" y="1830229"/>
                  </a:lnTo>
                  <a:close/>
                </a:path>
              </a:pathLst>
            </a:custGeom>
            <a:solidFill>
              <a:srgbClr val="1D3A8A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991373" y="282160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6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6698" y="2878797"/>
              <a:ext cx="190648" cy="266908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105771" y="2135274"/>
            <a:ext cx="718661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知识目标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338738" y="1143892"/>
            <a:ext cx="2474119" cy="3546158"/>
            <a:chOff x="4451650" y="1525190"/>
            <a:chExt cx="3298825" cy="4728210"/>
          </a:xfrm>
        </p:grpSpPr>
        <p:sp>
          <p:nvSpPr>
            <p:cNvPr id="18" name="object 18"/>
            <p:cNvSpPr/>
            <p:nvPr/>
          </p:nvSpPr>
          <p:spPr>
            <a:xfrm>
              <a:off x="4451650" y="1525190"/>
              <a:ext cx="3298825" cy="4728210"/>
            </a:xfrm>
            <a:custGeom>
              <a:avLst/>
              <a:gdLst/>
              <a:ahLst/>
              <a:cxnLst/>
              <a:rect l="l" t="t" r="r" b="b"/>
              <a:pathLst>
                <a:path w="3298825" h="4728210">
                  <a:moveTo>
                    <a:pt x="3145705" y="4728091"/>
                  </a:moveTo>
                  <a:lnTo>
                    <a:pt x="152519" y="4728091"/>
                  </a:lnTo>
                  <a:lnTo>
                    <a:pt x="145026" y="4727907"/>
                  </a:lnTo>
                  <a:lnTo>
                    <a:pt x="101145" y="4719179"/>
                  </a:lnTo>
                  <a:lnTo>
                    <a:pt x="61655" y="4698071"/>
                  </a:lnTo>
                  <a:lnTo>
                    <a:pt x="30019" y="4666435"/>
                  </a:lnTo>
                  <a:lnTo>
                    <a:pt x="8911" y="4626945"/>
                  </a:lnTo>
                  <a:lnTo>
                    <a:pt x="183" y="4583064"/>
                  </a:lnTo>
                  <a:lnTo>
                    <a:pt x="0" y="4575572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79" y="6565"/>
                  </a:lnTo>
                  <a:lnTo>
                    <a:pt x="3230440" y="25704"/>
                  </a:lnTo>
                  <a:lnTo>
                    <a:pt x="3263605" y="55760"/>
                  </a:lnTo>
                  <a:lnTo>
                    <a:pt x="3286614" y="94152"/>
                  </a:lnTo>
                  <a:lnTo>
                    <a:pt x="3297491" y="137569"/>
                  </a:lnTo>
                  <a:lnTo>
                    <a:pt x="3298224" y="152519"/>
                  </a:lnTo>
                  <a:lnTo>
                    <a:pt x="3298224" y="4575572"/>
                  </a:lnTo>
                  <a:lnTo>
                    <a:pt x="3291658" y="4619846"/>
                  </a:lnTo>
                  <a:lnTo>
                    <a:pt x="3272520" y="4660306"/>
                  </a:lnTo>
                  <a:lnTo>
                    <a:pt x="3242463" y="4693472"/>
                  </a:lnTo>
                  <a:lnTo>
                    <a:pt x="3204071" y="4716480"/>
                  </a:lnTo>
                  <a:lnTo>
                    <a:pt x="3160655" y="4727358"/>
                  </a:lnTo>
                  <a:lnTo>
                    <a:pt x="3145705" y="4728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756688" y="3660457"/>
              <a:ext cx="457834" cy="38735"/>
            </a:xfrm>
            <a:custGeom>
              <a:avLst/>
              <a:gdLst/>
              <a:ahLst/>
              <a:cxnLst/>
              <a:rect l="l" t="t" r="r" b="b"/>
              <a:pathLst>
                <a:path w="457835" h="38735">
                  <a:moveTo>
                    <a:pt x="441020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441020" y="0"/>
                  </a:lnTo>
                  <a:lnTo>
                    <a:pt x="457557" y="16536"/>
                  </a:lnTo>
                  <a:lnTo>
                    <a:pt x="457557" y="21592"/>
                  </a:lnTo>
                  <a:lnTo>
                    <a:pt x="443452" y="37645"/>
                  </a:lnTo>
                  <a:lnTo>
                    <a:pt x="441020" y="3812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56688" y="3984560"/>
              <a:ext cx="171583" cy="171583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770014" y="2957448"/>
            <a:ext cx="1177290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制定详细的项目计划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338737" y="1143892"/>
            <a:ext cx="2474119" cy="2624138"/>
            <a:chOff x="4451649" y="1525190"/>
            <a:chExt cx="3298825" cy="3498850"/>
          </a:xfrm>
        </p:grpSpPr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56688" y="4413520"/>
              <a:ext cx="171583" cy="17158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56688" y="4852012"/>
              <a:ext cx="171583" cy="17158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51650" y="1525190"/>
              <a:ext cx="3298224" cy="183022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451649" y="1525190"/>
              <a:ext cx="3298825" cy="1830705"/>
            </a:xfrm>
            <a:custGeom>
              <a:avLst/>
              <a:gdLst/>
              <a:ahLst/>
              <a:cxnLst/>
              <a:rect l="l" t="t" r="r" b="b"/>
              <a:pathLst>
                <a:path w="3298825" h="1830704">
                  <a:moveTo>
                    <a:pt x="3298225" y="1830229"/>
                  </a:moveTo>
                  <a:lnTo>
                    <a:pt x="0" y="1830229"/>
                  </a:lnTo>
                  <a:lnTo>
                    <a:pt x="0" y="152519"/>
                  </a:lnTo>
                  <a:lnTo>
                    <a:pt x="6529" y="108311"/>
                  </a:lnTo>
                  <a:lnTo>
                    <a:pt x="25679" y="67768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13" y="6530"/>
                  </a:lnTo>
                  <a:lnTo>
                    <a:pt x="3230456" y="25680"/>
                  </a:lnTo>
                  <a:lnTo>
                    <a:pt x="3263663" y="55808"/>
                  </a:lnTo>
                  <a:lnTo>
                    <a:pt x="3286614" y="94152"/>
                  </a:lnTo>
                  <a:lnTo>
                    <a:pt x="3297499" y="137494"/>
                  </a:lnTo>
                  <a:lnTo>
                    <a:pt x="3298225" y="152519"/>
                  </a:lnTo>
                  <a:lnTo>
                    <a:pt x="3298225" y="1830229"/>
                  </a:lnTo>
                  <a:close/>
                </a:path>
              </a:pathLst>
            </a:custGeom>
            <a:solidFill>
              <a:srgbClr val="124E4A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680428" y="282160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6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56688" y="2878797"/>
              <a:ext cx="219246" cy="266908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3770014" y="3279168"/>
            <a:ext cx="1434941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运用工具可视化管理进度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770014" y="3608037"/>
            <a:ext cx="1177290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编写测试计划与用例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70105" y="2135274"/>
            <a:ext cx="718661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能力目标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098379" y="1143892"/>
            <a:ext cx="2481263" cy="3546158"/>
            <a:chOff x="8131172" y="1525190"/>
            <a:chExt cx="3308350" cy="4728210"/>
          </a:xfrm>
        </p:grpSpPr>
        <p:sp>
          <p:nvSpPr>
            <p:cNvPr id="33" name="object 33"/>
            <p:cNvSpPr/>
            <p:nvPr/>
          </p:nvSpPr>
          <p:spPr>
            <a:xfrm>
              <a:off x="8131172" y="1525190"/>
              <a:ext cx="3308350" cy="4728210"/>
            </a:xfrm>
            <a:custGeom>
              <a:avLst/>
              <a:gdLst/>
              <a:ahLst/>
              <a:cxnLst/>
              <a:rect l="l" t="t" r="r" b="b"/>
              <a:pathLst>
                <a:path w="3308350" h="4728210">
                  <a:moveTo>
                    <a:pt x="3155238" y="4728091"/>
                  </a:moveTo>
                  <a:lnTo>
                    <a:pt x="152519" y="4728091"/>
                  </a:lnTo>
                  <a:lnTo>
                    <a:pt x="145026" y="4727907"/>
                  </a:lnTo>
                  <a:lnTo>
                    <a:pt x="101145" y="4719179"/>
                  </a:lnTo>
                  <a:lnTo>
                    <a:pt x="61655" y="4698071"/>
                  </a:lnTo>
                  <a:lnTo>
                    <a:pt x="30019" y="4666435"/>
                  </a:lnTo>
                  <a:lnTo>
                    <a:pt x="8911" y="4626945"/>
                  </a:lnTo>
                  <a:lnTo>
                    <a:pt x="183" y="4583064"/>
                  </a:lnTo>
                  <a:lnTo>
                    <a:pt x="0" y="4575572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6565"/>
                  </a:lnTo>
                  <a:lnTo>
                    <a:pt x="3239973" y="25704"/>
                  </a:lnTo>
                  <a:lnTo>
                    <a:pt x="3273138" y="55760"/>
                  </a:lnTo>
                  <a:lnTo>
                    <a:pt x="3296147" y="94152"/>
                  </a:lnTo>
                  <a:lnTo>
                    <a:pt x="3307024" y="137569"/>
                  </a:lnTo>
                  <a:lnTo>
                    <a:pt x="3307757" y="152519"/>
                  </a:lnTo>
                  <a:lnTo>
                    <a:pt x="3307757" y="4575572"/>
                  </a:lnTo>
                  <a:lnTo>
                    <a:pt x="3301191" y="4619846"/>
                  </a:lnTo>
                  <a:lnTo>
                    <a:pt x="3282052" y="4660306"/>
                  </a:lnTo>
                  <a:lnTo>
                    <a:pt x="3251995" y="4693472"/>
                  </a:lnTo>
                  <a:lnTo>
                    <a:pt x="3213604" y="4716480"/>
                  </a:lnTo>
                  <a:lnTo>
                    <a:pt x="3170187" y="4727358"/>
                  </a:lnTo>
                  <a:lnTo>
                    <a:pt x="3155238" y="4728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8436211" y="3660457"/>
              <a:ext cx="457834" cy="38735"/>
            </a:xfrm>
            <a:custGeom>
              <a:avLst/>
              <a:gdLst/>
              <a:ahLst/>
              <a:cxnLst/>
              <a:rect l="l" t="t" r="r" b="b"/>
              <a:pathLst>
                <a:path w="457834" h="38735">
                  <a:moveTo>
                    <a:pt x="441020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441020" y="0"/>
                  </a:lnTo>
                  <a:lnTo>
                    <a:pt x="457557" y="16536"/>
                  </a:lnTo>
                  <a:lnTo>
                    <a:pt x="457557" y="21592"/>
                  </a:lnTo>
                  <a:lnTo>
                    <a:pt x="443452" y="37645"/>
                  </a:lnTo>
                  <a:lnTo>
                    <a:pt x="441020" y="3812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36210" y="3984560"/>
              <a:ext cx="171583" cy="171583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6534460" y="2957448"/>
            <a:ext cx="1434941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培养团队协作与沟通能力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098380" y="1143892"/>
            <a:ext cx="2481263" cy="2624138"/>
            <a:chOff x="8131173" y="1525190"/>
            <a:chExt cx="3308350" cy="3498850"/>
          </a:xfrm>
        </p:grpSpPr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36211" y="4413520"/>
              <a:ext cx="171583" cy="17158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36211" y="4852012"/>
              <a:ext cx="171583" cy="17158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31173" y="1525190"/>
              <a:ext cx="3307757" cy="183022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131173" y="1525190"/>
              <a:ext cx="3308350" cy="1830705"/>
            </a:xfrm>
            <a:custGeom>
              <a:avLst/>
              <a:gdLst/>
              <a:ahLst/>
              <a:cxnLst/>
              <a:rect l="l" t="t" r="r" b="b"/>
              <a:pathLst>
                <a:path w="3308350" h="1830704">
                  <a:moveTo>
                    <a:pt x="3307757" y="1830229"/>
                  </a:moveTo>
                  <a:lnTo>
                    <a:pt x="0" y="1830229"/>
                  </a:lnTo>
                  <a:lnTo>
                    <a:pt x="0" y="152519"/>
                  </a:lnTo>
                  <a:lnTo>
                    <a:pt x="6529" y="108311"/>
                  </a:lnTo>
                  <a:lnTo>
                    <a:pt x="25678" y="67768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8" y="0"/>
                  </a:lnTo>
                  <a:lnTo>
                    <a:pt x="3155238" y="0"/>
                  </a:lnTo>
                  <a:lnTo>
                    <a:pt x="3199445" y="6530"/>
                  </a:lnTo>
                  <a:lnTo>
                    <a:pt x="3239988" y="25680"/>
                  </a:lnTo>
                  <a:lnTo>
                    <a:pt x="3273195" y="55808"/>
                  </a:lnTo>
                  <a:lnTo>
                    <a:pt x="3296146" y="94152"/>
                  </a:lnTo>
                  <a:lnTo>
                    <a:pt x="3307031" y="137494"/>
                  </a:lnTo>
                  <a:lnTo>
                    <a:pt x="3307757" y="152519"/>
                  </a:lnTo>
                  <a:lnTo>
                    <a:pt x="3307757" y="1830229"/>
                  </a:lnTo>
                  <a:close/>
                </a:path>
              </a:pathLst>
            </a:custGeom>
            <a:solidFill>
              <a:srgbClr val="581B86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8359952" y="282160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6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64808" y="2878797"/>
              <a:ext cx="171583" cy="266908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6534459" y="3279168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提升复杂问题解决能力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534460" y="3608037"/>
            <a:ext cx="1434941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树立项目规范与质量意识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634550" y="2135274"/>
            <a:ext cx="718661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素质目标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7" name="object 4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" y="1943100"/>
            <a:ext cx="3204971" cy="3200288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571947" y="0"/>
            <a:ext cx="8572024" cy="3205163"/>
            <a:chOff x="762595" y="0"/>
            <a:chExt cx="11429365" cy="4273550"/>
          </a:xfrm>
        </p:grpSpPr>
        <p:pic>
          <p:nvPicPr>
            <p:cNvPr id="49" name="object 4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30895" y="0"/>
              <a:ext cx="4260955" cy="427329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762595" y="1201087"/>
              <a:ext cx="10676890" cy="19685"/>
            </a:xfrm>
            <a:custGeom>
              <a:avLst/>
              <a:gdLst/>
              <a:ahLst/>
              <a:cxnLst/>
              <a:rect l="l" t="t" r="r" b="b"/>
              <a:pathLst>
                <a:path w="10676890" h="19684">
                  <a:moveTo>
                    <a:pt x="10676334" y="19064"/>
                  </a:moveTo>
                  <a:lnTo>
                    <a:pt x="0" y="19064"/>
                  </a:lnTo>
                  <a:lnTo>
                    <a:pt x="0" y="0"/>
                  </a:lnTo>
                  <a:lnTo>
                    <a:pt x="10676334" y="0"/>
                  </a:lnTo>
                  <a:lnTo>
                    <a:pt x="10676334" y="1906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1" name="object 5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18777" y="714933"/>
              <a:ext cx="1220152" cy="76259"/>
            </a:xfrm>
            <a:prstGeom prst="rect">
              <a:avLst/>
            </a:prstGeom>
          </p:spPr>
        </p:pic>
      </p:grp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562421" y="179216"/>
            <a:ext cx="2437448" cy="614977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9525">
              <a:spcBef>
                <a:spcPts val="840"/>
              </a:spcBef>
            </a:pPr>
            <a:r>
              <a:rPr b="1" spc="34" dirty="0">
                <a:solidFill>
                  <a:srgbClr val="1F2937"/>
                </a:solidFill>
                <a:latin typeface="微软雅黑"/>
                <a:cs typeface="微软雅黑"/>
              </a:rPr>
              <a:t>三维学习目标</a:t>
            </a:r>
          </a:p>
          <a:p>
            <a:pPr marL="9525">
              <a:spcBef>
                <a:spcPts val="386"/>
              </a:spcBef>
            </a:pPr>
            <a:r>
              <a:rPr sz="938" spc="-8" dirty="0">
                <a:solidFill>
                  <a:srgbClr val="6A7280"/>
                </a:solidFill>
                <a:latin typeface="微软雅黑"/>
                <a:cs typeface="微软雅黑"/>
              </a:rPr>
              <a:t>Three-</a:t>
            </a:r>
            <a:r>
              <a:rPr sz="938" dirty="0">
                <a:solidFill>
                  <a:srgbClr val="6A7280"/>
                </a:solidFill>
                <a:latin typeface="微软雅黑"/>
                <a:cs typeface="微软雅黑"/>
              </a:rPr>
              <a:t>Dimensional</a:t>
            </a:r>
            <a:r>
              <a:rPr sz="938" spc="-38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938" dirty="0">
                <a:solidFill>
                  <a:srgbClr val="6A7280"/>
                </a:solidFill>
                <a:latin typeface="微软雅黑"/>
                <a:cs typeface="微软雅黑"/>
              </a:rPr>
              <a:t>Learning</a:t>
            </a:r>
            <a:r>
              <a:rPr sz="938" spc="-38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938" spc="-8" dirty="0">
                <a:solidFill>
                  <a:srgbClr val="6A7280"/>
                </a:solidFill>
                <a:latin typeface="微软雅黑"/>
                <a:cs typeface="微软雅黑"/>
              </a:rPr>
              <a:t>Objectives</a:t>
            </a:r>
            <a:endParaRPr sz="1013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946" y="1015205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422" y="236412"/>
            <a:ext cx="4100036" cy="614977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9525">
              <a:spcBef>
                <a:spcPts val="840"/>
              </a:spcBef>
            </a:pPr>
            <a:r>
              <a:rPr b="1" spc="-4" dirty="0">
                <a:solidFill>
                  <a:srgbClr val="1F2937"/>
                </a:solidFill>
                <a:latin typeface="微软雅黑"/>
                <a:cs typeface="微软雅黑"/>
              </a:rPr>
              <a:t>项目导入：小红书智能推荐优化</a:t>
            </a:r>
          </a:p>
          <a:p>
            <a:pPr marL="9525">
              <a:spcBef>
                <a:spcPts val="386"/>
              </a:spcBef>
            </a:pPr>
            <a:r>
              <a:rPr sz="938" dirty="0">
                <a:solidFill>
                  <a:srgbClr val="9CA2AF"/>
                </a:solidFill>
                <a:latin typeface="微软雅黑"/>
                <a:cs typeface="微软雅黑"/>
              </a:rPr>
              <a:t>Project</a:t>
            </a:r>
            <a:r>
              <a:rPr sz="938" spc="-26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dirty="0">
                <a:solidFill>
                  <a:srgbClr val="9CA2AF"/>
                </a:solidFill>
                <a:latin typeface="微软雅黑"/>
                <a:cs typeface="微软雅黑"/>
              </a:rPr>
              <a:t>Case:</a:t>
            </a:r>
            <a:r>
              <a:rPr sz="938" spc="-26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dirty="0">
                <a:solidFill>
                  <a:srgbClr val="9CA2AF"/>
                </a:solidFill>
                <a:latin typeface="微软雅黑"/>
                <a:cs typeface="微软雅黑"/>
              </a:rPr>
              <a:t>Xiaohongshu</a:t>
            </a:r>
            <a:r>
              <a:rPr sz="938" spc="-26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spc="-8" dirty="0">
                <a:solidFill>
                  <a:srgbClr val="9CA2AF"/>
                </a:solidFill>
                <a:latin typeface="微软雅黑"/>
                <a:cs typeface="微软雅黑"/>
              </a:rPr>
              <a:t>Recommendation</a:t>
            </a:r>
            <a:r>
              <a:rPr sz="938" spc="-30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dirty="0">
                <a:solidFill>
                  <a:srgbClr val="9CA2AF"/>
                </a:solidFill>
                <a:latin typeface="微软雅黑"/>
                <a:cs typeface="微软雅黑"/>
              </a:rPr>
              <a:t>System</a:t>
            </a:r>
            <a:r>
              <a:rPr sz="938" spc="-26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spc="-8" dirty="0">
                <a:solidFill>
                  <a:srgbClr val="9CA2AF"/>
                </a:solidFill>
                <a:latin typeface="微软雅黑"/>
                <a:cs typeface="微软雅黑"/>
              </a:rPr>
              <a:t>Optimization</a:t>
            </a:r>
            <a:endParaRPr sz="1013">
              <a:latin typeface="微软雅黑"/>
              <a:cs typeface="微软雅黑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1947" y="1508509"/>
            <a:ext cx="400526" cy="400526"/>
            <a:chOff x="762595" y="2011345"/>
            <a:chExt cx="534035" cy="534035"/>
          </a:xfrm>
        </p:grpSpPr>
        <p:sp>
          <p:nvSpPr>
            <p:cNvPr id="5" name="object 5"/>
            <p:cNvSpPr/>
            <p:nvPr/>
          </p:nvSpPr>
          <p:spPr>
            <a:xfrm>
              <a:off x="762595" y="201134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79" y="2125734"/>
              <a:ext cx="200181" cy="305038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71947" y="2545162"/>
            <a:ext cx="400526" cy="400526"/>
            <a:chOff x="762595" y="3393549"/>
            <a:chExt cx="534035" cy="534035"/>
          </a:xfrm>
        </p:grpSpPr>
        <p:sp>
          <p:nvSpPr>
            <p:cNvPr id="8" name="object 8"/>
            <p:cNvSpPr/>
            <p:nvPr/>
          </p:nvSpPr>
          <p:spPr>
            <a:xfrm>
              <a:off x="762595" y="339354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FE3E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3507938"/>
              <a:ext cx="228778" cy="30503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1171784" y="1508509"/>
            <a:ext cx="3948052" cy="1615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pc="-8" dirty="0">
                <a:ea typeface="微软雅黑"/>
              </a:rPr>
              <a:t>项目背景启动</a:t>
            </a:r>
          </a:p>
          <a:p>
            <a:pPr marL="9525" marR="3810">
              <a:lnSpc>
                <a:spcPct val="133400"/>
              </a:lnSpc>
              <a:spcBef>
                <a:spcPts val="349"/>
              </a:spcBef>
            </a:pPr>
            <a:r>
              <a:rPr sz="1050" b="0" dirty="0">
                <a:solidFill>
                  <a:srgbClr val="4A5462"/>
                </a:solidFill>
              </a:rPr>
              <a:t>2023</a:t>
            </a:r>
            <a:r>
              <a:rPr sz="1050" b="0" spc="-4" dirty="0">
                <a:solidFill>
                  <a:srgbClr val="4A5462"/>
                </a:solidFill>
              </a:rPr>
              <a:t>年启动首页推荐全链路优化项目，旨在应对用户规模快速增长带来的系统性能挑战。</a:t>
            </a:r>
            <a:endParaRPr sz="1125" dirty="0"/>
          </a:p>
          <a:p>
            <a:pPr>
              <a:spcBef>
                <a:spcPts val="660"/>
              </a:spcBef>
            </a:pPr>
            <a:endParaRPr sz="1125" dirty="0"/>
          </a:p>
          <a:p>
            <a:pPr marL="9525"/>
            <a:r>
              <a:rPr spc="-8" dirty="0">
                <a:ea typeface="微软雅黑"/>
              </a:rPr>
              <a:t>核心量化目标</a:t>
            </a:r>
          </a:p>
          <a:p>
            <a:pPr marL="9525" marR="95250">
              <a:lnSpc>
                <a:spcPct val="133400"/>
              </a:lnSpc>
              <a:spcBef>
                <a:spcPts val="353"/>
              </a:spcBef>
            </a:pPr>
            <a:r>
              <a:rPr sz="1050" b="0" dirty="0">
                <a:solidFill>
                  <a:srgbClr val="4A5462"/>
                </a:solidFill>
              </a:rPr>
              <a:t>设定关键KPI：系统接口</a:t>
            </a:r>
            <a:r>
              <a:rPr sz="1050" dirty="0">
                <a:solidFill>
                  <a:srgbClr val="F43F5D"/>
                </a:solidFill>
                <a:ea typeface="微软雅黑"/>
              </a:rPr>
              <a:t>响应时间缩短30%</a:t>
            </a:r>
            <a:r>
              <a:rPr sz="1050" b="0" dirty="0">
                <a:solidFill>
                  <a:srgbClr val="4A5462"/>
                </a:solidFill>
              </a:rPr>
              <a:t>，用户</a:t>
            </a:r>
            <a:r>
              <a:rPr sz="1050" spc="-8" dirty="0">
                <a:solidFill>
                  <a:srgbClr val="F43F5D"/>
                </a:solidFill>
                <a:ea typeface="微软雅黑"/>
              </a:rPr>
              <a:t>浏览页数提升</a:t>
            </a:r>
            <a:r>
              <a:rPr sz="1050" spc="-38" dirty="0">
                <a:solidFill>
                  <a:srgbClr val="F43F5D"/>
                </a:solidFill>
                <a:ea typeface="微软雅黑"/>
              </a:rPr>
              <a:t> </a:t>
            </a:r>
            <a:r>
              <a:rPr sz="1050" spc="-15" dirty="0">
                <a:solidFill>
                  <a:srgbClr val="F43F5D"/>
                </a:solidFill>
                <a:ea typeface="微软雅黑"/>
              </a:rPr>
              <a:t>10%</a:t>
            </a:r>
            <a:r>
              <a:rPr sz="1050" b="0" spc="-38" dirty="0">
                <a:solidFill>
                  <a:srgbClr val="4A5462"/>
                </a:solidFill>
              </a:rPr>
              <a:t>。</a:t>
            </a:r>
            <a:endParaRPr sz="1125" dirty="0"/>
          </a:p>
        </p:txBody>
      </p:sp>
      <p:grpSp>
        <p:nvGrpSpPr>
          <p:cNvPr id="11" name="object 11"/>
          <p:cNvGrpSpPr/>
          <p:nvPr/>
        </p:nvGrpSpPr>
        <p:grpSpPr>
          <a:xfrm>
            <a:off x="571947" y="3581815"/>
            <a:ext cx="400526" cy="400526"/>
            <a:chOff x="762595" y="4775753"/>
            <a:chExt cx="534035" cy="534035"/>
          </a:xfrm>
        </p:grpSpPr>
        <p:sp>
          <p:nvSpPr>
            <p:cNvPr id="12" name="object 12"/>
            <p:cNvSpPr/>
            <p:nvPr/>
          </p:nvSpPr>
          <p:spPr>
            <a:xfrm>
              <a:off x="762595" y="477575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581" y="4890142"/>
              <a:ext cx="257375" cy="30503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134368" y="3572290"/>
            <a:ext cx="4022884" cy="6524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管理价值引入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49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通过此真实案例，深入解析项目管理在协调资源、控制进度与确保交付中的核心价值。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583628" y="1415568"/>
            <a:ext cx="2995613" cy="3002756"/>
            <a:chOff x="7444837" y="1887423"/>
            <a:chExt cx="3994150" cy="4003675"/>
          </a:xfrm>
        </p:grpSpPr>
        <p:sp>
          <p:nvSpPr>
            <p:cNvPr id="16" name="object 16"/>
            <p:cNvSpPr/>
            <p:nvPr/>
          </p:nvSpPr>
          <p:spPr>
            <a:xfrm>
              <a:off x="7595286" y="1964603"/>
              <a:ext cx="3693160" cy="3849370"/>
            </a:xfrm>
            <a:custGeom>
              <a:avLst/>
              <a:gdLst/>
              <a:ahLst/>
              <a:cxnLst/>
              <a:rect l="l" t="t" r="r" b="b"/>
              <a:pathLst>
                <a:path w="3693159" h="3849370">
                  <a:moveTo>
                    <a:pt x="120502" y="3711378"/>
                  </a:moveTo>
                  <a:lnTo>
                    <a:pt x="73" y="262736"/>
                  </a:lnTo>
                  <a:lnTo>
                    <a:pt x="0" y="255710"/>
                  </a:lnTo>
                  <a:lnTo>
                    <a:pt x="270" y="248706"/>
                  </a:lnTo>
                  <a:lnTo>
                    <a:pt x="9041" y="207671"/>
                  </a:lnTo>
                  <a:lnTo>
                    <a:pt x="29343" y="170948"/>
                  </a:lnTo>
                  <a:lnTo>
                    <a:pt x="59433" y="141702"/>
                  </a:lnTo>
                  <a:lnTo>
                    <a:pt x="96715" y="122447"/>
                  </a:lnTo>
                  <a:lnTo>
                    <a:pt x="137982" y="114847"/>
                  </a:lnTo>
                  <a:lnTo>
                    <a:pt x="3424671" y="73"/>
                  </a:lnTo>
                  <a:lnTo>
                    <a:pt x="3431697" y="0"/>
                  </a:lnTo>
                  <a:lnTo>
                    <a:pt x="3438702" y="270"/>
                  </a:lnTo>
                  <a:lnTo>
                    <a:pt x="3479736" y="9041"/>
                  </a:lnTo>
                  <a:lnTo>
                    <a:pt x="3516459" y="29343"/>
                  </a:lnTo>
                  <a:lnTo>
                    <a:pt x="3545705" y="59433"/>
                  </a:lnTo>
                  <a:lnTo>
                    <a:pt x="3564960" y="96715"/>
                  </a:lnTo>
                  <a:lnTo>
                    <a:pt x="3572561" y="137982"/>
                  </a:lnTo>
                  <a:lnTo>
                    <a:pt x="3692990" y="3586624"/>
                  </a:lnTo>
                  <a:lnTo>
                    <a:pt x="3693064" y="3593650"/>
                  </a:lnTo>
                  <a:lnTo>
                    <a:pt x="3692793" y="3600655"/>
                  </a:lnTo>
                  <a:lnTo>
                    <a:pt x="3684021" y="3641689"/>
                  </a:lnTo>
                  <a:lnTo>
                    <a:pt x="3663720" y="3678412"/>
                  </a:lnTo>
                  <a:lnTo>
                    <a:pt x="3633630" y="3707658"/>
                  </a:lnTo>
                  <a:lnTo>
                    <a:pt x="3596348" y="3726913"/>
                  </a:lnTo>
                  <a:lnTo>
                    <a:pt x="3555081" y="3734514"/>
                  </a:lnTo>
                  <a:lnTo>
                    <a:pt x="268392" y="3849287"/>
                  </a:lnTo>
                  <a:lnTo>
                    <a:pt x="261366" y="3849361"/>
                  </a:lnTo>
                  <a:lnTo>
                    <a:pt x="254361" y="3849090"/>
                  </a:lnTo>
                  <a:lnTo>
                    <a:pt x="213327" y="3840319"/>
                  </a:lnTo>
                  <a:lnTo>
                    <a:pt x="176604" y="3820017"/>
                  </a:lnTo>
                  <a:lnTo>
                    <a:pt x="147358" y="3789927"/>
                  </a:lnTo>
                  <a:lnTo>
                    <a:pt x="128102" y="3752645"/>
                  </a:lnTo>
                  <a:lnTo>
                    <a:pt x="120502" y="3711378"/>
                  </a:lnTo>
                  <a:close/>
                </a:path>
              </a:pathLst>
            </a:custGeom>
            <a:ln w="19064">
              <a:solidFill>
                <a:srgbClr val="FECCD3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4837" y="1887423"/>
              <a:ext cx="3994093" cy="400362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798443" y="5280972"/>
              <a:ext cx="10160" cy="305435"/>
            </a:xfrm>
            <a:custGeom>
              <a:avLst/>
              <a:gdLst/>
              <a:ahLst/>
              <a:cxnLst/>
              <a:rect l="l" t="t" r="r" b="b"/>
              <a:pathLst>
                <a:path w="10159" h="305435">
                  <a:moveTo>
                    <a:pt x="9532" y="305038"/>
                  </a:moveTo>
                  <a:lnTo>
                    <a:pt x="0" y="305038"/>
                  </a:lnTo>
                  <a:lnTo>
                    <a:pt x="0" y="0"/>
                  </a:lnTo>
                  <a:lnTo>
                    <a:pt x="9532" y="0"/>
                  </a:lnTo>
                  <a:lnTo>
                    <a:pt x="9532" y="305038"/>
                  </a:lnTo>
                  <a:close/>
                </a:path>
              </a:pathLst>
            </a:custGeom>
            <a:solidFill>
              <a:srgbClr val="FFFFFF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744234" y="3888291"/>
            <a:ext cx="742950" cy="31675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9525" defTabSz="685800">
              <a:spcBef>
                <a:spcPts val="120"/>
              </a:spcBef>
            </a:pPr>
            <a:r>
              <a:rPr sz="600" kern="0" dirty="0">
                <a:solidFill>
                  <a:srgbClr val="FFFFFF"/>
                </a:solidFill>
                <a:latin typeface="微软雅黑"/>
                <a:cs typeface="微软雅黑"/>
              </a:rPr>
              <a:t>RESPONSE</a:t>
            </a:r>
            <a:r>
              <a:rPr sz="600" kern="0" spc="259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600" kern="0" spc="-15" dirty="0">
                <a:solidFill>
                  <a:srgbClr val="FFFFFF"/>
                </a:solidFill>
                <a:latin typeface="微软雅黑"/>
                <a:cs typeface="微软雅黑"/>
              </a:rPr>
              <a:t>TIME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90"/>
              </a:spcBef>
            </a:pPr>
            <a:r>
              <a:rPr sz="1275" b="1" kern="0" dirty="0">
                <a:solidFill>
                  <a:srgbClr val="4ADE80"/>
                </a:solidFill>
                <a:latin typeface="微软雅黑"/>
                <a:cs typeface="微软雅黑"/>
              </a:rPr>
              <a:t>↓ </a:t>
            </a:r>
            <a:r>
              <a:rPr sz="1275" b="1" kern="0" spc="-19" dirty="0">
                <a:solidFill>
                  <a:srgbClr val="4ADE80"/>
                </a:solidFill>
                <a:latin typeface="微软雅黑"/>
                <a:cs typeface="微软雅黑"/>
              </a:rPr>
              <a:t>30%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08277" y="3888291"/>
            <a:ext cx="567214" cy="31675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9525" defTabSz="685800">
              <a:spcBef>
                <a:spcPts val="120"/>
              </a:spcBef>
            </a:pPr>
            <a:r>
              <a:rPr sz="600" kern="0" dirty="0">
                <a:solidFill>
                  <a:srgbClr val="FFFFFF"/>
                </a:solidFill>
                <a:latin typeface="微软雅黑"/>
                <a:cs typeface="微软雅黑"/>
              </a:rPr>
              <a:t>PAGE</a:t>
            </a:r>
            <a:r>
              <a:rPr sz="600" kern="0" spc="79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600" kern="0" spc="-8" dirty="0">
                <a:solidFill>
                  <a:srgbClr val="FFFFFF"/>
                </a:solidFill>
                <a:latin typeface="微软雅黑"/>
                <a:cs typeface="微软雅黑"/>
              </a:rPr>
              <a:t>VIEWS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90"/>
              </a:spcBef>
            </a:pPr>
            <a:r>
              <a:rPr sz="1275" b="1" kern="0" dirty="0">
                <a:solidFill>
                  <a:srgbClr val="FACC15"/>
                </a:solidFill>
                <a:latin typeface="微软雅黑"/>
                <a:cs typeface="微软雅黑"/>
              </a:rPr>
              <a:t>↑ </a:t>
            </a:r>
            <a:r>
              <a:rPr sz="1275" b="1" kern="0" spc="-19" dirty="0">
                <a:solidFill>
                  <a:srgbClr val="FACC15"/>
                </a:solidFill>
                <a:latin typeface="微软雅黑"/>
                <a:cs typeface="微软雅黑"/>
              </a:rPr>
              <a:t>10%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95287-3382-4C49-A0A1-077351ADA07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EA45119-115F-4DB7-8EB8-83C65A6239C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1AEF221-A195-4563-9B60-8EA4D3811F2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59D885-7590-4D29-AF53-45DE549F50D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8050BC2-598B-4484-A2B8-EF5BAC3242AF}"/>
              </a:ext>
            </a:extLst>
          </p:cNvPr>
          <p:cNvSpPr txBox="1"/>
          <p:nvPr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EB53B99-A1FC-4AE6-80C9-0C9F0BD5DEF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880830-4C93-4DDE-ADE3-4AE756BABFE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E3FC801-8150-477C-A159-9C15F54CE00C}"/>
              </a:ext>
            </a:extLst>
          </p:cNvPr>
          <p:cNvSpPr txBox="1"/>
          <p:nvPr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sp>
        <p:nvSpPr>
          <p:cNvPr id="11" name="标题 92">
            <a:extLst>
              <a:ext uri="{FF2B5EF4-FFF2-40B4-BE49-F238E27FC236}">
                <a16:creationId xmlns:a16="http://schemas.microsoft.com/office/drawing/2014/main" id="{729171B7-1BE3-455A-A102-9A3B5006170D}"/>
              </a:ext>
            </a:extLst>
          </p:cNvPr>
          <p:cNvSpPr txBox="1">
            <a:spLocks/>
          </p:cNvSpPr>
          <p:nvPr/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</a:rPr>
              <a:t>项目管理概述与分类</a:t>
            </a:r>
          </a:p>
        </p:txBody>
      </p:sp>
      <p:sp>
        <p:nvSpPr>
          <p:cNvPr id="12" name="文本占位符 98">
            <a:extLst>
              <a:ext uri="{FF2B5EF4-FFF2-40B4-BE49-F238E27FC236}">
                <a16:creationId xmlns:a16="http://schemas.microsoft.com/office/drawing/2014/main" id="{849E1523-8573-48C3-913C-45DFB22C416A}"/>
              </a:ext>
            </a:extLst>
          </p:cNvPr>
          <p:cNvSpPr txBox="1">
            <a:spLocks/>
          </p:cNvSpPr>
          <p:nvPr/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tx1"/>
                </a:solidFill>
              </a:rPr>
              <a:t>项目管理工具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76A7571B-9B22-4ACB-AA6B-9DB3C4F983A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283405" y="3704729"/>
            <a:ext cx="3856215" cy="861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AE39FF-8681-4A99-8223-DBE0BA8BFA8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9000"/>
          </a:blip>
          <a:stretch>
            <a:fillRect/>
          </a:stretch>
        </p:blipFill>
        <p:spPr>
          <a:xfrm>
            <a:off x="1245952" y="3018007"/>
            <a:ext cx="408505" cy="40850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322D897-F88A-427E-8A79-BCDD0806A1B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3405" y="3055460"/>
            <a:ext cx="333598" cy="333598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67D346A1-1EE2-48E1-8C85-1DBCCC523622}"/>
              </a:ext>
            </a:extLst>
          </p:cNvPr>
          <p:cNvSpPr txBox="1"/>
          <p:nvPr/>
        </p:nvSpPr>
        <p:spPr>
          <a:xfrm>
            <a:off x="1313924" y="3089311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31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31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文本占位符 98">
            <a:extLst>
              <a:ext uri="{FF2B5EF4-FFF2-40B4-BE49-F238E27FC236}">
                <a16:creationId xmlns:a16="http://schemas.microsoft.com/office/drawing/2014/main" id="{F316B1C3-8606-44DB-97FB-962C058519AB}"/>
              </a:ext>
            </a:extLst>
          </p:cNvPr>
          <p:cNvSpPr txBox="1">
            <a:spLocks/>
          </p:cNvSpPr>
          <p:nvPr/>
        </p:nvSpPr>
        <p:spPr>
          <a:xfrm>
            <a:off x="1748831" y="3032358"/>
            <a:ext cx="2957513" cy="41640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tx1"/>
                </a:solidFill>
              </a:rPr>
              <a:t>项目风险识别与应对策略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590" y="1394522"/>
            <a:ext cx="5022464" cy="1660727"/>
          </a:xfrm>
        </p:spPr>
        <p:txBody>
          <a:bodyPr/>
          <a:lstStyle/>
          <a:p>
            <a:r>
              <a:rPr lang="zh-CN" altLang="en-US" dirty="0"/>
              <a:t>项目管理概述与分类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项目计划与管理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项目管理核心认知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项目管理概述与分类</a:t>
            </a:r>
          </a:p>
        </p:txBody>
      </p:sp>
      <p:grpSp>
        <p:nvGrpSpPr>
          <p:cNvPr id="36" name="object 4">
            <a:extLst>
              <a:ext uri="{FF2B5EF4-FFF2-40B4-BE49-F238E27FC236}">
                <a16:creationId xmlns:a16="http://schemas.microsoft.com/office/drawing/2014/main" id="{4CAE012B-77D9-4A67-BDFF-F64D5ADEF0D2}"/>
              </a:ext>
            </a:extLst>
          </p:cNvPr>
          <p:cNvGrpSpPr/>
          <p:nvPr/>
        </p:nvGrpSpPr>
        <p:grpSpPr>
          <a:xfrm>
            <a:off x="571946" y="1143893"/>
            <a:ext cx="8007668" cy="1093946"/>
            <a:chOff x="762595" y="1525190"/>
            <a:chExt cx="10676890" cy="1458595"/>
          </a:xfrm>
        </p:grpSpPr>
        <p:sp>
          <p:nvSpPr>
            <p:cNvPr id="37" name="object 5">
              <a:extLst>
                <a:ext uri="{FF2B5EF4-FFF2-40B4-BE49-F238E27FC236}">
                  <a16:creationId xmlns:a16="http://schemas.microsoft.com/office/drawing/2014/main" id="{2C35F109-3F53-4D6D-A96B-84CF37FCDCB9}"/>
                </a:ext>
              </a:extLst>
            </p:cNvPr>
            <p:cNvSpPr/>
            <p:nvPr/>
          </p:nvSpPr>
          <p:spPr>
            <a:xfrm>
              <a:off x="800725" y="1525190"/>
              <a:ext cx="10638790" cy="1458595"/>
            </a:xfrm>
            <a:custGeom>
              <a:avLst/>
              <a:gdLst/>
              <a:ahLst/>
              <a:cxnLst/>
              <a:rect l="l" t="t" r="r" b="b"/>
              <a:pathLst>
                <a:path w="10638790" h="1458595">
                  <a:moveTo>
                    <a:pt x="10531325" y="1458463"/>
                  </a:moveTo>
                  <a:lnTo>
                    <a:pt x="71252" y="1458463"/>
                  </a:lnTo>
                  <a:lnTo>
                    <a:pt x="66293" y="1457730"/>
                  </a:lnTo>
                  <a:lnTo>
                    <a:pt x="29728" y="1435012"/>
                  </a:lnTo>
                  <a:lnTo>
                    <a:pt x="10070" y="1401380"/>
                  </a:lnTo>
                  <a:lnTo>
                    <a:pt x="488" y="1359023"/>
                  </a:lnTo>
                  <a:lnTo>
                    <a:pt x="0" y="1351585"/>
                  </a:lnTo>
                  <a:lnTo>
                    <a:pt x="0" y="1344074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10531325" y="0"/>
                  </a:lnTo>
                  <a:lnTo>
                    <a:pt x="10574527" y="11581"/>
                  </a:lnTo>
                  <a:lnTo>
                    <a:pt x="10610011" y="38814"/>
                  </a:lnTo>
                  <a:lnTo>
                    <a:pt x="10632370" y="77553"/>
                  </a:lnTo>
                  <a:lnTo>
                    <a:pt x="10638205" y="106878"/>
                  </a:lnTo>
                  <a:lnTo>
                    <a:pt x="10638205" y="1351585"/>
                  </a:lnTo>
                  <a:lnTo>
                    <a:pt x="10626621" y="1394788"/>
                  </a:lnTo>
                  <a:lnTo>
                    <a:pt x="10599388" y="1430270"/>
                  </a:lnTo>
                  <a:lnTo>
                    <a:pt x="10560650" y="1452630"/>
                  </a:lnTo>
                  <a:lnTo>
                    <a:pt x="10538764" y="1457730"/>
                  </a:lnTo>
                  <a:lnTo>
                    <a:pt x="10531325" y="14584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8" name="object 6">
              <a:extLst>
                <a:ext uri="{FF2B5EF4-FFF2-40B4-BE49-F238E27FC236}">
                  <a16:creationId xmlns:a16="http://schemas.microsoft.com/office/drawing/2014/main" id="{DE0B4440-31C7-4E3A-8A44-AA4F012EA052}"/>
                </a:ext>
              </a:extLst>
            </p:cNvPr>
            <p:cNvSpPr/>
            <p:nvPr/>
          </p:nvSpPr>
          <p:spPr>
            <a:xfrm>
              <a:off x="762595" y="1525456"/>
              <a:ext cx="109220" cy="1457960"/>
            </a:xfrm>
            <a:custGeom>
              <a:avLst/>
              <a:gdLst/>
              <a:ahLst/>
              <a:cxnLst/>
              <a:rect l="l" t="t" r="r" b="b"/>
              <a:pathLst>
                <a:path w="109219" h="1457960">
                  <a:moveTo>
                    <a:pt x="108887" y="1457932"/>
                  </a:moveTo>
                  <a:lnTo>
                    <a:pt x="70614" y="1449489"/>
                  </a:lnTo>
                  <a:lnTo>
                    <a:pt x="33503" y="1424693"/>
                  </a:lnTo>
                  <a:lnTo>
                    <a:pt x="8707" y="1387582"/>
                  </a:lnTo>
                  <a:lnTo>
                    <a:pt x="0" y="1343808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343808"/>
                  </a:lnTo>
                  <a:lnTo>
                    <a:pt x="79161" y="1387582"/>
                  </a:lnTo>
                  <a:lnTo>
                    <a:pt x="90211" y="1432276"/>
                  </a:lnTo>
                  <a:lnTo>
                    <a:pt x="104469" y="1455295"/>
                  </a:lnTo>
                  <a:lnTo>
                    <a:pt x="108887" y="1457932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9" name="object 7">
              <a:extLst>
                <a:ext uri="{FF2B5EF4-FFF2-40B4-BE49-F238E27FC236}">
                  <a16:creationId xmlns:a16="http://schemas.microsoft.com/office/drawing/2014/main" id="{EC68B49A-C8BB-4205-9116-6322A5517A90}"/>
                </a:ext>
              </a:extLst>
            </p:cNvPr>
            <p:cNvSpPr/>
            <p:nvPr/>
          </p:nvSpPr>
          <p:spPr>
            <a:xfrm>
              <a:off x="1067633" y="1753969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8" y="123326"/>
                  </a:lnTo>
                  <a:lnTo>
                    <a:pt x="89343" y="89343"/>
                  </a:lnTo>
                  <a:lnTo>
                    <a:pt x="123327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0" name="object 8">
              <a:extLst>
                <a:ext uri="{FF2B5EF4-FFF2-40B4-BE49-F238E27FC236}">
                  <a16:creationId xmlns:a16="http://schemas.microsoft.com/office/drawing/2014/main" id="{6ADCE55C-C8A4-485A-8326-B0D430ED66D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9684" y="1887423"/>
              <a:ext cx="285973" cy="343167"/>
            </a:xfrm>
            <a:prstGeom prst="rect">
              <a:avLst/>
            </a:prstGeom>
          </p:spPr>
        </p:pic>
      </p:grpSp>
      <p:sp>
        <p:nvSpPr>
          <p:cNvPr id="41" name="object 9">
            <a:extLst>
              <a:ext uri="{FF2B5EF4-FFF2-40B4-BE49-F238E27FC236}">
                <a16:creationId xmlns:a16="http://schemas.microsoft.com/office/drawing/2014/main" id="{BDCFF2E6-3B1A-44C2-8AFE-A3544F0D2969}"/>
              </a:ext>
            </a:extLst>
          </p:cNvPr>
          <p:cNvSpPr txBox="1"/>
          <p:nvPr/>
        </p:nvSpPr>
        <p:spPr>
          <a:xfrm>
            <a:off x="1420341" y="1305952"/>
            <a:ext cx="6739890" cy="66665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75" b="1" spc="-8" dirty="0">
                <a:solidFill>
                  <a:srgbClr val="1F2937"/>
                </a:solidFill>
                <a:latin typeface="微软雅黑"/>
                <a:cs typeface="微软雅黑"/>
              </a:rPr>
              <a:t>项目管理基本概念</a:t>
            </a:r>
            <a:endParaRPr sz="1350" dirty="0">
              <a:latin typeface="微软雅黑"/>
              <a:cs typeface="微软雅黑"/>
            </a:endParaRPr>
          </a:p>
          <a:p>
            <a:pPr marL="9525" marR="3810">
              <a:lnSpc>
                <a:spcPct val="137600"/>
              </a:lnSpc>
              <a:spcBef>
                <a:spcPts val="293"/>
              </a:spcBef>
            </a:pPr>
            <a:r>
              <a:rPr sz="1050" dirty="0" err="1">
                <a:solidFill>
                  <a:srgbClr val="4A5462"/>
                </a:solidFill>
                <a:latin typeface="微软雅黑"/>
                <a:cs typeface="微软雅黑"/>
              </a:rPr>
              <a:t>在有限资源约束下，通过运用专业知识与工具，对项目活动进行统筹规划，综合管理</a:t>
            </a:r>
            <a:r>
              <a:rPr sz="1050" b="1" dirty="0" err="1">
                <a:solidFill>
                  <a:srgbClr val="1C4ED8"/>
                </a:solidFill>
                <a:latin typeface="微软雅黑"/>
                <a:cs typeface="微软雅黑"/>
              </a:rPr>
              <a:t>时间、成本</a:t>
            </a:r>
            <a:r>
              <a:rPr lang="zh-CN" altLang="en-US" sz="1050" b="1" dirty="0">
                <a:solidFill>
                  <a:srgbClr val="1C4ED8"/>
                </a:solidFill>
                <a:latin typeface="微软雅黑"/>
                <a:cs typeface="微软雅黑"/>
              </a:rPr>
              <a:t>、质量</a:t>
            </a:r>
            <a:r>
              <a:rPr sz="1050" spc="-19" dirty="0" err="1">
                <a:solidFill>
                  <a:srgbClr val="4A5462"/>
                </a:solidFill>
                <a:latin typeface="微软雅黑"/>
                <a:cs typeface="微软雅黑"/>
              </a:rPr>
              <a:t>等维</a:t>
            </a:r>
            <a:r>
              <a:rPr sz="1050" spc="-4" dirty="0" err="1">
                <a:solidFill>
                  <a:srgbClr val="4A5462"/>
                </a:solidFill>
                <a:latin typeface="微软雅黑"/>
                <a:cs typeface="微软雅黑"/>
              </a:rPr>
              <a:t>度，以实现预定目标与交付价值</a:t>
            </a:r>
            <a:r>
              <a:rPr sz="1050" spc="-4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125" dirty="0">
              <a:latin typeface="微软雅黑"/>
              <a:cs typeface="微软雅黑"/>
            </a:endParaRPr>
          </a:p>
        </p:txBody>
      </p:sp>
      <p:grpSp>
        <p:nvGrpSpPr>
          <p:cNvPr id="42" name="object 10">
            <a:extLst>
              <a:ext uri="{FF2B5EF4-FFF2-40B4-BE49-F238E27FC236}">
                <a16:creationId xmlns:a16="http://schemas.microsoft.com/office/drawing/2014/main" id="{82B9F02E-3CCC-4050-8645-88BF09D21E29}"/>
              </a:ext>
            </a:extLst>
          </p:cNvPr>
          <p:cNvGrpSpPr/>
          <p:nvPr/>
        </p:nvGrpSpPr>
        <p:grpSpPr>
          <a:xfrm>
            <a:off x="571947" y="2466520"/>
            <a:ext cx="3167539" cy="2223611"/>
            <a:chOff x="762595" y="3288692"/>
            <a:chExt cx="4223385" cy="2964815"/>
          </a:xfrm>
        </p:grpSpPr>
        <p:pic>
          <p:nvPicPr>
            <p:cNvPr id="43" name="object 11">
              <a:extLst>
                <a:ext uri="{FF2B5EF4-FFF2-40B4-BE49-F238E27FC236}">
                  <a16:creationId xmlns:a16="http://schemas.microsoft.com/office/drawing/2014/main" id="{0B8E8DD8-F670-410C-B7F3-AB8F424F171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595" y="3288692"/>
              <a:ext cx="4222871" cy="2964589"/>
            </a:xfrm>
            <a:prstGeom prst="rect">
              <a:avLst/>
            </a:prstGeom>
          </p:spPr>
        </p:pic>
        <p:sp>
          <p:nvSpPr>
            <p:cNvPr id="44" name="object 12">
              <a:extLst>
                <a:ext uri="{FF2B5EF4-FFF2-40B4-BE49-F238E27FC236}">
                  <a16:creationId xmlns:a16="http://schemas.microsoft.com/office/drawing/2014/main" id="{EB3B3726-DF12-4ED9-AE7F-548BA8BF3875}"/>
                </a:ext>
              </a:extLst>
            </p:cNvPr>
            <p:cNvSpPr/>
            <p:nvPr/>
          </p:nvSpPr>
          <p:spPr>
            <a:xfrm>
              <a:off x="991373" y="6167489"/>
              <a:ext cx="762635" cy="86360"/>
            </a:xfrm>
            <a:custGeom>
              <a:avLst/>
              <a:gdLst/>
              <a:ahLst/>
              <a:cxnLst/>
              <a:rect l="l" t="t" r="r" b="b"/>
              <a:pathLst>
                <a:path w="762635" h="86360">
                  <a:moveTo>
                    <a:pt x="762595" y="85792"/>
                  </a:moveTo>
                  <a:lnTo>
                    <a:pt x="0" y="85792"/>
                  </a:lnTo>
                  <a:lnTo>
                    <a:pt x="0" y="53438"/>
                  </a:lnTo>
                  <a:lnTo>
                    <a:pt x="19407" y="14096"/>
                  </a:lnTo>
                  <a:lnTo>
                    <a:pt x="53439" y="0"/>
                  </a:lnTo>
                  <a:lnTo>
                    <a:pt x="709156" y="0"/>
                  </a:lnTo>
                  <a:lnTo>
                    <a:pt x="748498" y="19407"/>
                  </a:lnTo>
                  <a:lnTo>
                    <a:pt x="762595" y="85792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45" name="object 13">
            <a:extLst>
              <a:ext uri="{FF2B5EF4-FFF2-40B4-BE49-F238E27FC236}">
                <a16:creationId xmlns:a16="http://schemas.microsoft.com/office/drawing/2014/main" id="{F8C0BB9F-BF3D-4396-8B6D-2E9A226DFB37}"/>
              </a:ext>
            </a:extLst>
          </p:cNvPr>
          <p:cNvGrpSpPr/>
          <p:nvPr/>
        </p:nvGrpSpPr>
        <p:grpSpPr>
          <a:xfrm>
            <a:off x="4025073" y="2466519"/>
            <a:ext cx="4554379" cy="686752"/>
            <a:chOff x="5366764" y="3288692"/>
            <a:chExt cx="6072505" cy="915669"/>
          </a:xfrm>
        </p:grpSpPr>
        <p:sp>
          <p:nvSpPr>
            <p:cNvPr id="46" name="object 14">
              <a:extLst>
                <a:ext uri="{FF2B5EF4-FFF2-40B4-BE49-F238E27FC236}">
                  <a16:creationId xmlns:a16="http://schemas.microsoft.com/office/drawing/2014/main" id="{59CF1AE1-9E50-4E61-B6FE-43B7FAB4380F}"/>
                </a:ext>
              </a:extLst>
            </p:cNvPr>
            <p:cNvSpPr/>
            <p:nvPr/>
          </p:nvSpPr>
          <p:spPr>
            <a:xfrm>
              <a:off x="5385829" y="3288692"/>
              <a:ext cx="6053455" cy="915669"/>
            </a:xfrm>
            <a:custGeom>
              <a:avLst/>
              <a:gdLst/>
              <a:ahLst/>
              <a:cxnLst/>
              <a:rect l="l" t="t" r="r" b="b"/>
              <a:pathLst>
                <a:path w="6053455" h="915670">
                  <a:moveTo>
                    <a:pt x="5981848" y="915114"/>
                  </a:moveTo>
                  <a:lnTo>
                    <a:pt x="53439" y="915114"/>
                  </a:lnTo>
                  <a:lnTo>
                    <a:pt x="49719" y="914625"/>
                  </a:lnTo>
                  <a:lnTo>
                    <a:pt x="14096" y="889237"/>
                  </a:lnTo>
                  <a:lnTo>
                    <a:pt x="366" y="848821"/>
                  </a:lnTo>
                  <a:lnTo>
                    <a:pt x="0" y="843862"/>
                  </a:lnTo>
                  <a:lnTo>
                    <a:pt x="0" y="838854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981848" y="0"/>
                  </a:lnTo>
                  <a:lnTo>
                    <a:pt x="6023370" y="15633"/>
                  </a:lnTo>
                  <a:lnTo>
                    <a:pt x="6049211" y="51702"/>
                  </a:lnTo>
                  <a:lnTo>
                    <a:pt x="6053100" y="71252"/>
                  </a:lnTo>
                  <a:lnTo>
                    <a:pt x="6053100" y="843862"/>
                  </a:lnTo>
                  <a:lnTo>
                    <a:pt x="6037465" y="885385"/>
                  </a:lnTo>
                  <a:lnTo>
                    <a:pt x="6001397" y="911225"/>
                  </a:lnTo>
                  <a:lnTo>
                    <a:pt x="5986806" y="914625"/>
                  </a:lnTo>
                  <a:lnTo>
                    <a:pt x="5981848" y="915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7" name="object 15">
              <a:extLst>
                <a:ext uri="{FF2B5EF4-FFF2-40B4-BE49-F238E27FC236}">
                  <a16:creationId xmlns:a16="http://schemas.microsoft.com/office/drawing/2014/main" id="{11FC89A0-B223-4047-905C-F0D0D9CCD9E9}"/>
                </a:ext>
              </a:extLst>
            </p:cNvPr>
            <p:cNvSpPr/>
            <p:nvPr/>
          </p:nvSpPr>
          <p:spPr>
            <a:xfrm>
              <a:off x="5366764" y="3288970"/>
              <a:ext cx="71120" cy="915035"/>
            </a:xfrm>
            <a:custGeom>
              <a:avLst/>
              <a:gdLst/>
              <a:ahLst/>
              <a:cxnLst/>
              <a:rect l="l" t="t" r="r" b="b"/>
              <a:pathLst>
                <a:path w="71120" h="915035">
                  <a:moveTo>
                    <a:pt x="70504" y="914558"/>
                  </a:moveTo>
                  <a:lnTo>
                    <a:pt x="33883" y="901995"/>
                  </a:lnTo>
                  <a:lnTo>
                    <a:pt x="5804" y="867759"/>
                  </a:lnTo>
                  <a:lnTo>
                    <a:pt x="0" y="838576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5" y="5526"/>
                  </a:lnTo>
                  <a:lnTo>
                    <a:pt x="70504" y="0"/>
                  </a:lnTo>
                  <a:lnTo>
                    <a:pt x="66338" y="1656"/>
                  </a:lnTo>
                  <a:lnTo>
                    <a:pt x="56995" y="9396"/>
                  </a:lnTo>
                  <a:lnTo>
                    <a:pt x="41031" y="46797"/>
                  </a:lnTo>
                  <a:lnTo>
                    <a:pt x="38129" y="75981"/>
                  </a:lnTo>
                  <a:lnTo>
                    <a:pt x="38129" y="838576"/>
                  </a:lnTo>
                  <a:lnTo>
                    <a:pt x="44549" y="880951"/>
                  </a:lnTo>
                  <a:lnTo>
                    <a:pt x="66338" y="912900"/>
                  </a:lnTo>
                  <a:lnTo>
                    <a:pt x="70504" y="914558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8" name="object 16">
              <a:extLst>
                <a:ext uri="{FF2B5EF4-FFF2-40B4-BE49-F238E27FC236}">
                  <a16:creationId xmlns:a16="http://schemas.microsoft.com/office/drawing/2014/main" id="{DE298BAA-1861-409B-AEBE-8E0097BC491D}"/>
                </a:ext>
              </a:extLst>
            </p:cNvPr>
            <p:cNvSpPr/>
            <p:nvPr/>
          </p:nvSpPr>
          <p:spPr>
            <a:xfrm>
              <a:off x="5595543" y="347934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9" name="object 17">
              <a:extLst>
                <a:ext uri="{FF2B5EF4-FFF2-40B4-BE49-F238E27FC236}">
                  <a16:creationId xmlns:a16="http://schemas.microsoft.com/office/drawing/2014/main" id="{F67EF8A2-68AE-4B1D-9BCD-E6DFB58850F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48062" y="3593730"/>
              <a:ext cx="228778" cy="305038"/>
            </a:xfrm>
            <a:prstGeom prst="rect">
              <a:avLst/>
            </a:prstGeom>
          </p:spPr>
        </p:pic>
      </p:grpSp>
      <p:sp>
        <p:nvSpPr>
          <p:cNvPr id="50" name="object 18">
            <a:extLst>
              <a:ext uri="{FF2B5EF4-FFF2-40B4-BE49-F238E27FC236}">
                <a16:creationId xmlns:a16="http://schemas.microsoft.com/office/drawing/2014/main" id="{53D451D3-F336-4DC9-A9E3-DA485B366EBD}"/>
              </a:ext>
            </a:extLst>
          </p:cNvPr>
          <p:cNvSpPr txBox="1"/>
          <p:nvPr/>
        </p:nvSpPr>
        <p:spPr>
          <a:xfrm>
            <a:off x="4732828" y="2535637"/>
            <a:ext cx="2650331" cy="434414"/>
          </a:xfrm>
          <a:prstGeom prst="rect">
            <a:avLst/>
          </a:prstGeom>
        </p:spPr>
        <p:txBody>
          <a:bodyPr vert="horz" wrap="square" lIns="0" tIns="80963" rIns="0" bIns="0" rtlCol="0">
            <a:spAutoFit/>
          </a:bodyPr>
          <a:lstStyle/>
          <a:p>
            <a:pPr marL="9525">
              <a:spcBef>
                <a:spcPts val="638"/>
              </a:spcBef>
            </a:pPr>
            <a:r>
              <a:rPr sz="1050" b="1" dirty="0">
                <a:solidFill>
                  <a:srgbClr val="1F2937"/>
                </a:solidFill>
                <a:latin typeface="微软雅黑"/>
                <a:cs typeface="微软雅黑"/>
              </a:rPr>
              <a:t>时间 </a:t>
            </a:r>
            <a:r>
              <a:rPr sz="1050" b="1" spc="-8" dirty="0">
                <a:solidFill>
                  <a:srgbClr val="1F2937"/>
                </a:solidFill>
                <a:latin typeface="微软雅黑"/>
                <a:cs typeface="微软雅黑"/>
              </a:rPr>
              <a:t>(Time)</a:t>
            </a:r>
            <a:endParaRPr sz="1125">
              <a:latin typeface="微软雅黑"/>
              <a:cs typeface="微软雅黑"/>
            </a:endParaRPr>
          </a:p>
          <a:p>
            <a:pPr marL="9525">
              <a:spcBef>
                <a:spcPts val="450"/>
              </a:spcBef>
            </a:pPr>
            <a:r>
              <a:rPr sz="825" spc="-4" dirty="0">
                <a:solidFill>
                  <a:srgbClr val="4A5462"/>
                </a:solidFill>
                <a:latin typeface="微软雅黑"/>
                <a:cs typeface="微软雅黑"/>
              </a:rPr>
              <a:t>规划工期与阶段计划，是衡量项目进度的核心基准。</a:t>
            </a:r>
            <a:endParaRPr sz="900">
              <a:latin typeface="微软雅黑"/>
              <a:cs typeface="微软雅黑"/>
            </a:endParaRPr>
          </a:p>
        </p:txBody>
      </p:sp>
      <p:grpSp>
        <p:nvGrpSpPr>
          <p:cNvPr id="51" name="object 19">
            <a:extLst>
              <a:ext uri="{FF2B5EF4-FFF2-40B4-BE49-F238E27FC236}">
                <a16:creationId xmlns:a16="http://schemas.microsoft.com/office/drawing/2014/main" id="{CBD6ECB5-03F8-4B31-8E77-C6E20E282B0E}"/>
              </a:ext>
            </a:extLst>
          </p:cNvPr>
          <p:cNvGrpSpPr/>
          <p:nvPr/>
        </p:nvGrpSpPr>
        <p:grpSpPr>
          <a:xfrm>
            <a:off x="4025073" y="3481725"/>
            <a:ext cx="4554379" cy="686752"/>
            <a:chOff x="5366764" y="4642299"/>
            <a:chExt cx="6072505" cy="915669"/>
          </a:xfrm>
        </p:grpSpPr>
        <p:sp>
          <p:nvSpPr>
            <p:cNvPr id="52" name="object 20">
              <a:extLst>
                <a:ext uri="{FF2B5EF4-FFF2-40B4-BE49-F238E27FC236}">
                  <a16:creationId xmlns:a16="http://schemas.microsoft.com/office/drawing/2014/main" id="{A7F0D32D-B437-4476-B27B-D840D13787A2}"/>
                </a:ext>
              </a:extLst>
            </p:cNvPr>
            <p:cNvSpPr/>
            <p:nvPr/>
          </p:nvSpPr>
          <p:spPr>
            <a:xfrm>
              <a:off x="5385829" y="4642299"/>
              <a:ext cx="6053455" cy="915669"/>
            </a:xfrm>
            <a:custGeom>
              <a:avLst/>
              <a:gdLst/>
              <a:ahLst/>
              <a:cxnLst/>
              <a:rect l="l" t="t" r="r" b="b"/>
              <a:pathLst>
                <a:path w="6053455" h="915670">
                  <a:moveTo>
                    <a:pt x="5981848" y="915114"/>
                  </a:moveTo>
                  <a:lnTo>
                    <a:pt x="53439" y="915114"/>
                  </a:lnTo>
                  <a:lnTo>
                    <a:pt x="49719" y="914625"/>
                  </a:lnTo>
                  <a:lnTo>
                    <a:pt x="14096" y="889237"/>
                  </a:lnTo>
                  <a:lnTo>
                    <a:pt x="366" y="848821"/>
                  </a:lnTo>
                  <a:lnTo>
                    <a:pt x="0" y="843862"/>
                  </a:lnTo>
                  <a:lnTo>
                    <a:pt x="0" y="838854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981848" y="0"/>
                  </a:lnTo>
                  <a:lnTo>
                    <a:pt x="6023370" y="15633"/>
                  </a:lnTo>
                  <a:lnTo>
                    <a:pt x="6049211" y="51702"/>
                  </a:lnTo>
                  <a:lnTo>
                    <a:pt x="6053100" y="71252"/>
                  </a:lnTo>
                  <a:lnTo>
                    <a:pt x="6053100" y="843862"/>
                  </a:lnTo>
                  <a:lnTo>
                    <a:pt x="6037465" y="885385"/>
                  </a:lnTo>
                  <a:lnTo>
                    <a:pt x="6001397" y="911225"/>
                  </a:lnTo>
                  <a:lnTo>
                    <a:pt x="5986806" y="914625"/>
                  </a:lnTo>
                  <a:lnTo>
                    <a:pt x="5981848" y="915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3" name="object 21">
              <a:extLst>
                <a:ext uri="{FF2B5EF4-FFF2-40B4-BE49-F238E27FC236}">
                  <a16:creationId xmlns:a16="http://schemas.microsoft.com/office/drawing/2014/main" id="{14D1F844-217F-432C-9137-9EC946597D60}"/>
                </a:ext>
              </a:extLst>
            </p:cNvPr>
            <p:cNvSpPr/>
            <p:nvPr/>
          </p:nvSpPr>
          <p:spPr>
            <a:xfrm>
              <a:off x="5366764" y="4642577"/>
              <a:ext cx="71120" cy="915035"/>
            </a:xfrm>
            <a:custGeom>
              <a:avLst/>
              <a:gdLst/>
              <a:ahLst/>
              <a:cxnLst/>
              <a:rect l="l" t="t" r="r" b="b"/>
              <a:pathLst>
                <a:path w="71120" h="915035">
                  <a:moveTo>
                    <a:pt x="70505" y="914558"/>
                  </a:moveTo>
                  <a:lnTo>
                    <a:pt x="33883" y="901995"/>
                  </a:lnTo>
                  <a:lnTo>
                    <a:pt x="5804" y="867758"/>
                  </a:lnTo>
                  <a:lnTo>
                    <a:pt x="0" y="838576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4" y="5526"/>
                  </a:lnTo>
                  <a:lnTo>
                    <a:pt x="70504" y="0"/>
                  </a:lnTo>
                  <a:lnTo>
                    <a:pt x="66338" y="1656"/>
                  </a:lnTo>
                  <a:lnTo>
                    <a:pt x="56995" y="9396"/>
                  </a:lnTo>
                  <a:lnTo>
                    <a:pt x="41031" y="46797"/>
                  </a:lnTo>
                  <a:lnTo>
                    <a:pt x="38129" y="75981"/>
                  </a:lnTo>
                  <a:lnTo>
                    <a:pt x="38129" y="838576"/>
                  </a:lnTo>
                  <a:lnTo>
                    <a:pt x="44549" y="880951"/>
                  </a:lnTo>
                  <a:lnTo>
                    <a:pt x="66338" y="912901"/>
                  </a:lnTo>
                  <a:lnTo>
                    <a:pt x="70505" y="914558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4" name="object 22">
              <a:extLst>
                <a:ext uri="{FF2B5EF4-FFF2-40B4-BE49-F238E27FC236}">
                  <a16:creationId xmlns:a16="http://schemas.microsoft.com/office/drawing/2014/main" id="{E66CE010-F227-478A-B8AE-1B42DE0DB36C}"/>
                </a:ext>
              </a:extLst>
            </p:cNvPr>
            <p:cNvSpPr/>
            <p:nvPr/>
          </p:nvSpPr>
          <p:spPr>
            <a:xfrm>
              <a:off x="5595543" y="4832948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55" name="object 23">
              <a:extLst>
                <a:ext uri="{FF2B5EF4-FFF2-40B4-BE49-F238E27FC236}">
                  <a16:creationId xmlns:a16="http://schemas.microsoft.com/office/drawing/2014/main" id="{1CEA7C6C-62E4-4837-AA48-8D3AFA5282E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8062" y="4947337"/>
              <a:ext cx="228778" cy="305038"/>
            </a:xfrm>
            <a:prstGeom prst="rect">
              <a:avLst/>
            </a:prstGeom>
          </p:spPr>
        </p:pic>
      </p:grpSp>
      <p:sp>
        <p:nvSpPr>
          <p:cNvPr id="56" name="object 24">
            <a:extLst>
              <a:ext uri="{FF2B5EF4-FFF2-40B4-BE49-F238E27FC236}">
                <a16:creationId xmlns:a16="http://schemas.microsoft.com/office/drawing/2014/main" id="{B0AC8EBC-C1DA-4F2C-94FC-8D25BB416B5F}"/>
              </a:ext>
            </a:extLst>
          </p:cNvPr>
          <p:cNvSpPr txBox="1"/>
          <p:nvPr/>
        </p:nvSpPr>
        <p:spPr>
          <a:xfrm>
            <a:off x="4732828" y="3550842"/>
            <a:ext cx="2878931" cy="434414"/>
          </a:xfrm>
          <a:prstGeom prst="rect">
            <a:avLst/>
          </a:prstGeom>
        </p:spPr>
        <p:txBody>
          <a:bodyPr vert="horz" wrap="square" lIns="0" tIns="80963" rIns="0" bIns="0" rtlCol="0">
            <a:spAutoFit/>
          </a:bodyPr>
          <a:lstStyle/>
          <a:p>
            <a:pPr marL="9525">
              <a:spcBef>
                <a:spcPts val="638"/>
              </a:spcBef>
            </a:pPr>
            <a:r>
              <a:rPr sz="1050" b="1" dirty="0">
                <a:solidFill>
                  <a:srgbClr val="1F2937"/>
                </a:solidFill>
                <a:latin typeface="微软雅黑"/>
                <a:cs typeface="微软雅黑"/>
              </a:rPr>
              <a:t>成本 </a:t>
            </a:r>
            <a:r>
              <a:rPr sz="1050" b="1" spc="-8" dirty="0">
                <a:solidFill>
                  <a:srgbClr val="1F2937"/>
                </a:solidFill>
                <a:latin typeface="微软雅黑"/>
                <a:cs typeface="微软雅黑"/>
              </a:rPr>
              <a:t>(Cost)</a:t>
            </a:r>
            <a:endParaRPr sz="1125" dirty="0">
              <a:latin typeface="微软雅黑"/>
              <a:cs typeface="微软雅黑"/>
            </a:endParaRPr>
          </a:p>
          <a:p>
            <a:pPr marL="9525">
              <a:spcBef>
                <a:spcPts val="450"/>
              </a:spcBef>
            </a:pPr>
            <a:r>
              <a:rPr sz="825" spc="-4" dirty="0">
                <a:solidFill>
                  <a:srgbClr val="4A5462"/>
                </a:solidFill>
                <a:latin typeface="微软雅黑"/>
                <a:cs typeface="微软雅黑"/>
              </a:rPr>
              <a:t>包含人力资源、开发工具及测试环境等直接与间接支出。</a:t>
            </a:r>
            <a:endParaRPr sz="900" dirty="0">
              <a:latin typeface="微软雅黑"/>
              <a:cs typeface="微软雅黑"/>
            </a:endParaRPr>
          </a:p>
        </p:txBody>
      </p:sp>
      <p:sp>
        <p:nvSpPr>
          <p:cNvPr id="57" name="object 26">
            <a:extLst>
              <a:ext uri="{FF2B5EF4-FFF2-40B4-BE49-F238E27FC236}">
                <a16:creationId xmlns:a16="http://schemas.microsoft.com/office/drawing/2014/main" id="{1DD5145B-FF6E-49E7-BD38-51B0F146D958}"/>
              </a:ext>
            </a:extLst>
          </p:cNvPr>
          <p:cNvSpPr/>
          <p:nvPr/>
        </p:nvSpPr>
        <p:spPr>
          <a:xfrm>
            <a:off x="4054363" y="4311190"/>
            <a:ext cx="4540091" cy="606867"/>
          </a:xfrm>
          <a:custGeom>
            <a:avLst/>
            <a:gdLst/>
            <a:ahLst/>
            <a:cxnLst/>
            <a:rect l="l" t="t" r="r" b="b"/>
            <a:pathLst>
              <a:path w="6053455" h="257810">
                <a:moveTo>
                  <a:pt x="6053100" y="257376"/>
                </a:moveTo>
                <a:lnTo>
                  <a:pt x="0" y="257376"/>
                </a:lnTo>
                <a:lnTo>
                  <a:pt x="0" y="71252"/>
                </a:lnTo>
                <a:lnTo>
                  <a:pt x="366" y="66293"/>
                </a:lnTo>
                <a:lnTo>
                  <a:pt x="11725" y="29728"/>
                </a:lnTo>
                <a:lnTo>
                  <a:pt x="42353" y="2442"/>
                </a:lnTo>
                <a:lnTo>
                  <a:pt x="53439" y="0"/>
                </a:lnTo>
                <a:lnTo>
                  <a:pt x="5981848" y="0"/>
                </a:lnTo>
                <a:lnTo>
                  <a:pt x="6023370" y="15633"/>
                </a:lnTo>
                <a:lnTo>
                  <a:pt x="6049211" y="51702"/>
                </a:lnTo>
                <a:lnTo>
                  <a:pt x="6053100" y="71252"/>
                </a:lnTo>
                <a:lnTo>
                  <a:pt x="6053100" y="2573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8" name="object 27">
            <a:extLst>
              <a:ext uri="{FF2B5EF4-FFF2-40B4-BE49-F238E27FC236}">
                <a16:creationId xmlns:a16="http://schemas.microsoft.com/office/drawing/2014/main" id="{83910029-3E13-4795-B524-89375360C15B}"/>
              </a:ext>
            </a:extLst>
          </p:cNvPr>
          <p:cNvSpPr/>
          <p:nvPr/>
        </p:nvSpPr>
        <p:spPr>
          <a:xfrm>
            <a:off x="4040064" y="4311845"/>
            <a:ext cx="53340" cy="605372"/>
          </a:xfrm>
          <a:custGeom>
            <a:avLst/>
            <a:gdLst/>
            <a:ahLst/>
            <a:cxnLst/>
            <a:rect l="l" t="t" r="r" b="b"/>
            <a:pathLst>
              <a:path w="71120" h="257175">
                <a:moveTo>
                  <a:pt x="38129" y="257098"/>
                </a:moveTo>
                <a:lnTo>
                  <a:pt x="0" y="257098"/>
                </a:lnTo>
                <a:lnTo>
                  <a:pt x="0" y="75981"/>
                </a:lnTo>
                <a:lnTo>
                  <a:pt x="12839" y="33605"/>
                </a:lnTo>
                <a:lnTo>
                  <a:pt x="47075" y="5526"/>
                </a:lnTo>
                <a:lnTo>
                  <a:pt x="70504" y="0"/>
                </a:lnTo>
                <a:lnTo>
                  <a:pt x="66338" y="1656"/>
                </a:lnTo>
                <a:lnTo>
                  <a:pt x="56995" y="9396"/>
                </a:lnTo>
                <a:lnTo>
                  <a:pt x="41031" y="46797"/>
                </a:lnTo>
                <a:lnTo>
                  <a:pt x="38129" y="75981"/>
                </a:lnTo>
                <a:lnTo>
                  <a:pt x="38129" y="257098"/>
                </a:lnTo>
                <a:close/>
              </a:path>
            </a:pathLst>
          </a:custGeom>
          <a:solidFill>
            <a:srgbClr val="6266F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ABA1DAA9-E0EE-4EB7-9D85-D1A9B37CE03E}"/>
              </a:ext>
            </a:extLst>
          </p:cNvPr>
          <p:cNvSpPr/>
          <p:nvPr/>
        </p:nvSpPr>
        <p:spPr>
          <a:xfrm>
            <a:off x="4209471" y="4425592"/>
            <a:ext cx="387712" cy="400050"/>
          </a:xfrm>
          <a:prstGeom prst="roundRect">
            <a:avLst/>
          </a:prstGeom>
          <a:solidFill>
            <a:schemeClr val="tx2">
              <a:lumMod val="60000"/>
              <a:lumOff val="4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0" name="图形 59" descr="锁定">
            <a:extLst>
              <a:ext uri="{FF2B5EF4-FFF2-40B4-BE49-F238E27FC236}">
                <a16:creationId xmlns:a16="http://schemas.microsoft.com/office/drawing/2014/main" id="{E441C3A6-0A23-48E2-ABE2-823B0508D8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60354" y="4477303"/>
            <a:ext cx="296627" cy="296627"/>
          </a:xfrm>
          <a:prstGeom prst="rect">
            <a:avLst/>
          </a:prstGeom>
        </p:spPr>
      </p:pic>
      <p:sp>
        <p:nvSpPr>
          <p:cNvPr id="61" name="object 24">
            <a:extLst>
              <a:ext uri="{FF2B5EF4-FFF2-40B4-BE49-F238E27FC236}">
                <a16:creationId xmlns:a16="http://schemas.microsoft.com/office/drawing/2014/main" id="{6DEA446C-B21B-446F-AB88-DE9A84295676}"/>
              </a:ext>
            </a:extLst>
          </p:cNvPr>
          <p:cNvSpPr txBox="1"/>
          <p:nvPr/>
        </p:nvSpPr>
        <p:spPr>
          <a:xfrm>
            <a:off x="4732828" y="4397255"/>
            <a:ext cx="2878931" cy="561372"/>
          </a:xfrm>
          <a:prstGeom prst="rect">
            <a:avLst/>
          </a:prstGeom>
        </p:spPr>
        <p:txBody>
          <a:bodyPr vert="horz" wrap="square" lIns="0" tIns="80963" rIns="0" bIns="0" rtlCol="0">
            <a:spAutoFit/>
          </a:bodyPr>
          <a:lstStyle/>
          <a:p>
            <a:pPr marL="9525">
              <a:spcBef>
                <a:spcPts val="638"/>
              </a:spcBef>
            </a:pPr>
            <a:r>
              <a:rPr lang="zh-CN" altLang="en-US" sz="1050" b="1" dirty="0">
                <a:solidFill>
                  <a:srgbClr val="1F2937"/>
                </a:solidFill>
                <a:latin typeface="微软雅黑"/>
                <a:cs typeface="微软雅黑"/>
              </a:rPr>
              <a:t>质量</a:t>
            </a:r>
            <a:r>
              <a:rPr sz="1050" b="1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050" b="1" spc="-8" dirty="0">
                <a:solidFill>
                  <a:srgbClr val="1F2937"/>
                </a:solidFill>
                <a:latin typeface="微软雅黑"/>
                <a:cs typeface="微软雅黑"/>
              </a:rPr>
              <a:t>(</a:t>
            </a:r>
            <a:r>
              <a:rPr lang="en-US" sz="1050" b="1" spc="-8" dirty="0">
                <a:solidFill>
                  <a:srgbClr val="1F2937"/>
                </a:solidFill>
                <a:latin typeface="微软雅黑"/>
                <a:cs typeface="微软雅黑"/>
              </a:rPr>
              <a:t>Quality</a:t>
            </a:r>
            <a:r>
              <a:rPr lang="en-US" altLang="zh-CN" sz="1050" b="1" spc="-8" dirty="0">
                <a:solidFill>
                  <a:srgbClr val="1F2937"/>
                </a:solidFill>
                <a:latin typeface="微软雅黑"/>
                <a:cs typeface="微软雅黑"/>
              </a:rPr>
              <a:t>)</a:t>
            </a:r>
          </a:p>
          <a:p>
            <a:pPr marL="9525">
              <a:spcBef>
                <a:spcPts val="450"/>
              </a:spcBef>
            </a:pPr>
            <a:r>
              <a:rPr lang="zh-CN" altLang="en-US" sz="825" spc="-4" dirty="0">
                <a:solidFill>
                  <a:srgbClr val="4A5462"/>
                </a:solidFill>
                <a:latin typeface="微软雅黑"/>
                <a:cs typeface="微软雅黑"/>
              </a:rPr>
              <a:t>指产品最终交付的稳定性、易用性、功能完整性与用户满意度等指标。</a:t>
            </a:r>
            <a:endParaRPr lang="zh-CN" altLang="en-US" sz="9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871978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互联网产品特性与生命周期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项目管理概述与分类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294C138C-4EC8-44EA-90BE-945312548FEE}"/>
              </a:ext>
            </a:extLst>
          </p:cNvPr>
          <p:cNvGrpSpPr/>
          <p:nvPr/>
        </p:nvGrpSpPr>
        <p:grpSpPr>
          <a:xfrm>
            <a:off x="457557" y="1220555"/>
            <a:ext cx="1952149" cy="1143953"/>
            <a:chOff x="610076" y="1448931"/>
            <a:chExt cx="2602865" cy="1525270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794CB997-2D71-44C9-B08F-C9A2F3374A2F}"/>
                </a:ext>
              </a:extLst>
            </p:cNvPr>
            <p:cNvSpPr/>
            <p:nvPr/>
          </p:nvSpPr>
          <p:spPr>
            <a:xfrm>
              <a:off x="610076" y="1467996"/>
              <a:ext cx="2602865" cy="1506220"/>
            </a:xfrm>
            <a:custGeom>
              <a:avLst/>
              <a:gdLst/>
              <a:ahLst/>
              <a:cxnLst/>
              <a:rect l="l" t="t" r="r" b="b"/>
              <a:pathLst>
                <a:path w="2602865" h="1506220">
                  <a:moveTo>
                    <a:pt x="2495478" y="1506125"/>
                  </a:moveTo>
                  <a:lnTo>
                    <a:pt x="106878" y="1506125"/>
                  </a:lnTo>
                  <a:lnTo>
                    <a:pt x="99439" y="1505393"/>
                  </a:lnTo>
                  <a:lnTo>
                    <a:pt x="57083" y="1491020"/>
                  </a:lnTo>
                  <a:lnTo>
                    <a:pt x="23450" y="1461532"/>
                  </a:lnTo>
                  <a:lnTo>
                    <a:pt x="3663" y="1421419"/>
                  </a:lnTo>
                  <a:lnTo>
                    <a:pt x="0" y="1399247"/>
                  </a:lnTo>
                  <a:lnTo>
                    <a:pt x="0" y="1391736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495478" y="0"/>
                  </a:lnTo>
                  <a:lnTo>
                    <a:pt x="2538681" y="9651"/>
                  </a:lnTo>
                  <a:lnTo>
                    <a:pt x="2574163" y="32345"/>
                  </a:lnTo>
                  <a:lnTo>
                    <a:pt x="2596523" y="64627"/>
                  </a:lnTo>
                  <a:lnTo>
                    <a:pt x="2602356" y="89065"/>
                  </a:lnTo>
                  <a:lnTo>
                    <a:pt x="2602356" y="1399247"/>
                  </a:lnTo>
                  <a:lnTo>
                    <a:pt x="2590774" y="1442450"/>
                  </a:lnTo>
                  <a:lnTo>
                    <a:pt x="2563541" y="1477932"/>
                  </a:lnTo>
                  <a:lnTo>
                    <a:pt x="2524802" y="1500292"/>
                  </a:lnTo>
                  <a:lnTo>
                    <a:pt x="2502916" y="1505393"/>
                  </a:lnTo>
                  <a:lnTo>
                    <a:pt x="2495478" y="15061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5051A6CA-5CD1-403C-857E-06CDECB7B665}"/>
                </a:ext>
              </a:extLst>
            </p:cNvPr>
            <p:cNvSpPr/>
            <p:nvPr/>
          </p:nvSpPr>
          <p:spPr>
            <a:xfrm>
              <a:off x="610076" y="1448931"/>
              <a:ext cx="2602865" cy="114935"/>
            </a:xfrm>
            <a:custGeom>
              <a:avLst/>
              <a:gdLst/>
              <a:ahLst/>
              <a:cxnLst/>
              <a:rect l="l" t="t" r="r" b="b"/>
              <a:pathLst>
                <a:path w="2602865" h="114934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4" y="50969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487967" y="0"/>
                  </a:lnTo>
                  <a:lnTo>
                    <a:pt x="2531741" y="8707"/>
                  </a:lnTo>
                  <a:lnTo>
                    <a:pt x="2568852" y="33503"/>
                  </a:lnTo>
                  <a:lnTo>
                    <a:pt x="2573052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7"/>
                  </a:lnTo>
                  <a:lnTo>
                    <a:pt x="0" y="114389"/>
                  </a:lnTo>
                  <a:close/>
                </a:path>
                <a:path w="2602865" h="114934">
                  <a:moveTo>
                    <a:pt x="2602356" y="114389"/>
                  </a:moveTo>
                  <a:lnTo>
                    <a:pt x="2588833" y="78404"/>
                  </a:lnTo>
                  <a:lnTo>
                    <a:pt x="2551530" y="50969"/>
                  </a:lnTo>
                  <a:lnTo>
                    <a:pt x="2510287" y="39580"/>
                  </a:lnTo>
                  <a:lnTo>
                    <a:pt x="2487967" y="38129"/>
                  </a:lnTo>
                  <a:lnTo>
                    <a:pt x="2573052" y="38129"/>
                  </a:lnTo>
                  <a:lnTo>
                    <a:pt x="2593648" y="70614"/>
                  </a:lnTo>
                  <a:lnTo>
                    <a:pt x="2601812" y="103120"/>
                  </a:lnTo>
                  <a:lnTo>
                    <a:pt x="2602356" y="11438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CB84DFB3-BA03-426D-BF3D-315CC086DC05}"/>
                </a:ext>
              </a:extLst>
            </p:cNvPr>
            <p:cNvSpPr/>
            <p:nvPr/>
          </p:nvSpPr>
          <p:spPr>
            <a:xfrm>
              <a:off x="800725" y="167770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11">
              <a:extLst>
                <a:ext uri="{FF2B5EF4-FFF2-40B4-BE49-F238E27FC236}">
                  <a16:creationId xmlns:a16="http://schemas.microsoft.com/office/drawing/2014/main" id="{72EA2499-7F4B-4799-892D-AF4F80CB9BE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517" y="1734904"/>
              <a:ext cx="209713" cy="266908"/>
            </a:xfrm>
            <a:prstGeom prst="rect">
              <a:avLst/>
            </a:prstGeom>
          </p:spPr>
        </p:pic>
      </p:grpSp>
      <p:sp>
        <p:nvSpPr>
          <p:cNvPr id="11" name="object 12">
            <a:extLst>
              <a:ext uri="{FF2B5EF4-FFF2-40B4-BE49-F238E27FC236}">
                <a16:creationId xmlns:a16="http://schemas.microsoft.com/office/drawing/2014/main" id="{21CE8A28-7B95-4CD6-A25C-C28595C74731}"/>
              </a:ext>
            </a:extLst>
          </p:cNvPr>
          <p:cNvSpPr txBox="1"/>
          <p:nvPr/>
        </p:nvSpPr>
        <p:spPr>
          <a:xfrm>
            <a:off x="962784" y="1432660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需求波动频繁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id="{667120A9-8E35-4EA5-A682-BF3DEF3EE03F}"/>
              </a:ext>
            </a:extLst>
          </p:cNvPr>
          <p:cNvSpPr txBox="1"/>
          <p:nvPr/>
        </p:nvSpPr>
        <p:spPr>
          <a:xfrm>
            <a:off x="591019" y="1931683"/>
            <a:ext cx="1620679" cy="2482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3199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市场环境瞬息万变，用户需求快速迭代，要求产品具备极高的灵活性。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4">
            <a:extLst>
              <a:ext uri="{FF2B5EF4-FFF2-40B4-BE49-F238E27FC236}">
                <a16:creationId xmlns:a16="http://schemas.microsoft.com/office/drawing/2014/main" id="{EAB4AAE8-E63D-4A15-B187-3F222DF0B220}"/>
              </a:ext>
            </a:extLst>
          </p:cNvPr>
          <p:cNvGrpSpPr/>
          <p:nvPr/>
        </p:nvGrpSpPr>
        <p:grpSpPr>
          <a:xfrm>
            <a:off x="2552311" y="1220555"/>
            <a:ext cx="1952149" cy="1143953"/>
            <a:chOff x="3403081" y="1448931"/>
            <a:chExt cx="2602865" cy="1525270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60BC641A-965B-4968-A7FE-0346D4366E19}"/>
                </a:ext>
              </a:extLst>
            </p:cNvPr>
            <p:cNvSpPr/>
            <p:nvPr/>
          </p:nvSpPr>
          <p:spPr>
            <a:xfrm>
              <a:off x="3403081" y="1467996"/>
              <a:ext cx="2602865" cy="1506220"/>
            </a:xfrm>
            <a:custGeom>
              <a:avLst/>
              <a:gdLst/>
              <a:ahLst/>
              <a:cxnLst/>
              <a:rect l="l" t="t" r="r" b="b"/>
              <a:pathLst>
                <a:path w="2602865" h="1506220">
                  <a:moveTo>
                    <a:pt x="2495478" y="1506125"/>
                  </a:moveTo>
                  <a:lnTo>
                    <a:pt x="106878" y="1506125"/>
                  </a:lnTo>
                  <a:lnTo>
                    <a:pt x="99439" y="1505393"/>
                  </a:lnTo>
                  <a:lnTo>
                    <a:pt x="57083" y="1491020"/>
                  </a:lnTo>
                  <a:lnTo>
                    <a:pt x="23450" y="1461532"/>
                  </a:lnTo>
                  <a:lnTo>
                    <a:pt x="3663" y="1421419"/>
                  </a:lnTo>
                  <a:lnTo>
                    <a:pt x="0" y="1399247"/>
                  </a:lnTo>
                  <a:lnTo>
                    <a:pt x="0" y="1391736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495478" y="0"/>
                  </a:lnTo>
                  <a:lnTo>
                    <a:pt x="2538681" y="9651"/>
                  </a:lnTo>
                  <a:lnTo>
                    <a:pt x="2574163" y="32345"/>
                  </a:lnTo>
                  <a:lnTo>
                    <a:pt x="2596523" y="64627"/>
                  </a:lnTo>
                  <a:lnTo>
                    <a:pt x="2602356" y="89065"/>
                  </a:lnTo>
                  <a:lnTo>
                    <a:pt x="2602356" y="1399247"/>
                  </a:lnTo>
                  <a:lnTo>
                    <a:pt x="2590774" y="1442450"/>
                  </a:lnTo>
                  <a:lnTo>
                    <a:pt x="2563541" y="1477932"/>
                  </a:lnTo>
                  <a:lnTo>
                    <a:pt x="2524802" y="1500292"/>
                  </a:lnTo>
                  <a:lnTo>
                    <a:pt x="2502916" y="1505393"/>
                  </a:lnTo>
                  <a:lnTo>
                    <a:pt x="2495478" y="15061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57F792D4-0D20-4D15-8C9B-EAAEC196F391}"/>
                </a:ext>
              </a:extLst>
            </p:cNvPr>
            <p:cNvSpPr/>
            <p:nvPr/>
          </p:nvSpPr>
          <p:spPr>
            <a:xfrm>
              <a:off x="3403081" y="1448931"/>
              <a:ext cx="2602865" cy="114935"/>
            </a:xfrm>
            <a:custGeom>
              <a:avLst/>
              <a:gdLst/>
              <a:ahLst/>
              <a:cxnLst/>
              <a:rect l="l" t="t" r="r" b="b"/>
              <a:pathLst>
                <a:path w="2602865" h="114934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487967" y="0"/>
                  </a:lnTo>
                  <a:lnTo>
                    <a:pt x="2531741" y="8707"/>
                  </a:lnTo>
                  <a:lnTo>
                    <a:pt x="2568852" y="33503"/>
                  </a:lnTo>
                  <a:lnTo>
                    <a:pt x="2573052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7"/>
                  </a:lnTo>
                  <a:lnTo>
                    <a:pt x="0" y="114389"/>
                  </a:lnTo>
                  <a:close/>
                </a:path>
                <a:path w="2602865" h="114934">
                  <a:moveTo>
                    <a:pt x="2602356" y="114389"/>
                  </a:moveTo>
                  <a:lnTo>
                    <a:pt x="2588833" y="78404"/>
                  </a:lnTo>
                  <a:lnTo>
                    <a:pt x="2551530" y="50969"/>
                  </a:lnTo>
                  <a:lnTo>
                    <a:pt x="2510287" y="39580"/>
                  </a:lnTo>
                  <a:lnTo>
                    <a:pt x="2487967" y="38129"/>
                  </a:lnTo>
                  <a:lnTo>
                    <a:pt x="2573052" y="38129"/>
                  </a:lnTo>
                  <a:lnTo>
                    <a:pt x="2593648" y="70614"/>
                  </a:lnTo>
                  <a:lnTo>
                    <a:pt x="2601812" y="103120"/>
                  </a:lnTo>
                  <a:lnTo>
                    <a:pt x="2602356" y="11438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956884A1-3481-4EEB-BA3F-615D941F0251}"/>
                </a:ext>
              </a:extLst>
            </p:cNvPr>
            <p:cNvSpPr/>
            <p:nvPr/>
          </p:nvSpPr>
          <p:spPr>
            <a:xfrm>
              <a:off x="3593730" y="167770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8">
              <a:extLst>
                <a:ext uri="{FF2B5EF4-FFF2-40B4-BE49-F238E27FC236}">
                  <a16:creationId xmlns:a16="http://schemas.microsoft.com/office/drawing/2014/main" id="{D1183DC7-1969-45B8-A31D-F274E7A4F66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98587" y="1734904"/>
              <a:ext cx="171583" cy="266908"/>
            </a:xfrm>
            <a:prstGeom prst="rect">
              <a:avLst/>
            </a:prstGeom>
          </p:spPr>
        </p:pic>
      </p:grpSp>
      <p:sp>
        <p:nvSpPr>
          <p:cNvPr id="18" name="object 19">
            <a:extLst>
              <a:ext uri="{FF2B5EF4-FFF2-40B4-BE49-F238E27FC236}">
                <a16:creationId xmlns:a16="http://schemas.microsoft.com/office/drawing/2014/main" id="{AA1DA14B-C04B-473D-9548-109C0FA3865A}"/>
              </a:ext>
            </a:extLst>
          </p:cNvPr>
          <p:cNvSpPr txBox="1"/>
          <p:nvPr/>
        </p:nvSpPr>
        <p:spPr>
          <a:xfrm>
            <a:off x="3057538" y="1432660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技术栈更新快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20">
            <a:extLst>
              <a:ext uri="{FF2B5EF4-FFF2-40B4-BE49-F238E27FC236}">
                <a16:creationId xmlns:a16="http://schemas.microsoft.com/office/drawing/2014/main" id="{59CC434B-AD6C-4B88-9780-43DE5B18CA8B}"/>
              </a:ext>
            </a:extLst>
          </p:cNvPr>
          <p:cNvSpPr txBox="1"/>
          <p:nvPr/>
        </p:nvSpPr>
        <p:spPr>
          <a:xfrm>
            <a:off x="2685773" y="1931683"/>
            <a:ext cx="1620679" cy="2482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3199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新技术层出不穷，架构持续演进，需不断引入前沿技术保持竞争力。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21">
            <a:extLst>
              <a:ext uri="{FF2B5EF4-FFF2-40B4-BE49-F238E27FC236}">
                <a16:creationId xmlns:a16="http://schemas.microsoft.com/office/drawing/2014/main" id="{C6FF8974-D663-4125-88C6-BFD1A61DF321}"/>
              </a:ext>
            </a:extLst>
          </p:cNvPr>
          <p:cNvGrpSpPr/>
          <p:nvPr/>
        </p:nvGrpSpPr>
        <p:grpSpPr>
          <a:xfrm>
            <a:off x="4647065" y="1220555"/>
            <a:ext cx="1952149" cy="1143953"/>
            <a:chOff x="6196086" y="1448931"/>
            <a:chExt cx="2602865" cy="1525270"/>
          </a:xfrm>
        </p:grpSpPr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2B94558E-0420-4F97-8523-634417947C69}"/>
                </a:ext>
              </a:extLst>
            </p:cNvPr>
            <p:cNvSpPr/>
            <p:nvPr/>
          </p:nvSpPr>
          <p:spPr>
            <a:xfrm>
              <a:off x="6196086" y="1467996"/>
              <a:ext cx="2602865" cy="1506220"/>
            </a:xfrm>
            <a:custGeom>
              <a:avLst/>
              <a:gdLst/>
              <a:ahLst/>
              <a:cxnLst/>
              <a:rect l="l" t="t" r="r" b="b"/>
              <a:pathLst>
                <a:path w="2602865" h="1506220">
                  <a:moveTo>
                    <a:pt x="2495478" y="1506125"/>
                  </a:moveTo>
                  <a:lnTo>
                    <a:pt x="106878" y="1506125"/>
                  </a:lnTo>
                  <a:lnTo>
                    <a:pt x="99439" y="1505393"/>
                  </a:lnTo>
                  <a:lnTo>
                    <a:pt x="57083" y="1491020"/>
                  </a:lnTo>
                  <a:lnTo>
                    <a:pt x="23450" y="1461532"/>
                  </a:lnTo>
                  <a:lnTo>
                    <a:pt x="3663" y="1421419"/>
                  </a:lnTo>
                  <a:lnTo>
                    <a:pt x="0" y="1399247"/>
                  </a:lnTo>
                  <a:lnTo>
                    <a:pt x="0" y="1391736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495478" y="0"/>
                  </a:lnTo>
                  <a:lnTo>
                    <a:pt x="2538681" y="9651"/>
                  </a:lnTo>
                  <a:lnTo>
                    <a:pt x="2574163" y="32345"/>
                  </a:lnTo>
                  <a:lnTo>
                    <a:pt x="2596523" y="64627"/>
                  </a:lnTo>
                  <a:lnTo>
                    <a:pt x="2602356" y="89065"/>
                  </a:lnTo>
                  <a:lnTo>
                    <a:pt x="2602356" y="1399247"/>
                  </a:lnTo>
                  <a:lnTo>
                    <a:pt x="2590774" y="1442450"/>
                  </a:lnTo>
                  <a:lnTo>
                    <a:pt x="2563541" y="1477932"/>
                  </a:lnTo>
                  <a:lnTo>
                    <a:pt x="2524802" y="1500292"/>
                  </a:lnTo>
                  <a:lnTo>
                    <a:pt x="2502916" y="1505393"/>
                  </a:lnTo>
                  <a:lnTo>
                    <a:pt x="2495478" y="15061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50B6E08D-4138-4EA1-AB2B-60DA6DA76CDF}"/>
                </a:ext>
              </a:extLst>
            </p:cNvPr>
            <p:cNvSpPr/>
            <p:nvPr/>
          </p:nvSpPr>
          <p:spPr>
            <a:xfrm>
              <a:off x="6196086" y="1448931"/>
              <a:ext cx="2602865" cy="114935"/>
            </a:xfrm>
            <a:custGeom>
              <a:avLst/>
              <a:gdLst/>
              <a:ahLst/>
              <a:cxnLst/>
              <a:rect l="l" t="t" r="r" b="b"/>
              <a:pathLst>
                <a:path w="2602865" h="114934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487967" y="0"/>
                  </a:lnTo>
                  <a:lnTo>
                    <a:pt x="2531741" y="8707"/>
                  </a:lnTo>
                  <a:lnTo>
                    <a:pt x="2568851" y="33503"/>
                  </a:lnTo>
                  <a:lnTo>
                    <a:pt x="2573051" y="38129"/>
                  </a:lnTo>
                  <a:lnTo>
                    <a:pt x="114389" y="38129"/>
                  </a:lnTo>
                  <a:lnTo>
                    <a:pt x="103121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7"/>
                  </a:lnTo>
                  <a:lnTo>
                    <a:pt x="0" y="114389"/>
                  </a:lnTo>
                  <a:close/>
                </a:path>
                <a:path w="2602865" h="114934">
                  <a:moveTo>
                    <a:pt x="2602357" y="114389"/>
                  </a:moveTo>
                  <a:lnTo>
                    <a:pt x="2588833" y="78404"/>
                  </a:lnTo>
                  <a:lnTo>
                    <a:pt x="2551529" y="50969"/>
                  </a:lnTo>
                  <a:lnTo>
                    <a:pt x="2510286" y="39580"/>
                  </a:lnTo>
                  <a:lnTo>
                    <a:pt x="2487967" y="38129"/>
                  </a:lnTo>
                  <a:lnTo>
                    <a:pt x="2573051" y="38129"/>
                  </a:lnTo>
                  <a:lnTo>
                    <a:pt x="2593648" y="70614"/>
                  </a:lnTo>
                  <a:lnTo>
                    <a:pt x="2601812" y="103120"/>
                  </a:lnTo>
                  <a:lnTo>
                    <a:pt x="2602357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4">
              <a:extLst>
                <a:ext uri="{FF2B5EF4-FFF2-40B4-BE49-F238E27FC236}">
                  <a16:creationId xmlns:a16="http://schemas.microsoft.com/office/drawing/2014/main" id="{CE84D7F5-729C-404B-B587-A4D9E9119B29}"/>
                </a:ext>
              </a:extLst>
            </p:cNvPr>
            <p:cNvSpPr/>
            <p:nvPr/>
          </p:nvSpPr>
          <p:spPr>
            <a:xfrm>
              <a:off x="6386735" y="167770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5">
              <a:extLst>
                <a:ext uri="{FF2B5EF4-FFF2-40B4-BE49-F238E27FC236}">
                  <a16:creationId xmlns:a16="http://schemas.microsoft.com/office/drawing/2014/main" id="{BF95CE9C-A1D7-41C7-B5A0-86FC3D2CE69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2528" y="1734904"/>
              <a:ext cx="209713" cy="266908"/>
            </a:xfrm>
            <a:prstGeom prst="rect">
              <a:avLst/>
            </a:prstGeom>
          </p:spPr>
        </p:pic>
      </p:grpSp>
      <p:sp>
        <p:nvSpPr>
          <p:cNvPr id="25" name="object 26">
            <a:extLst>
              <a:ext uri="{FF2B5EF4-FFF2-40B4-BE49-F238E27FC236}">
                <a16:creationId xmlns:a16="http://schemas.microsoft.com/office/drawing/2014/main" id="{E8423AD7-A580-4D07-B49F-3B5F518D3C12}"/>
              </a:ext>
            </a:extLst>
          </p:cNvPr>
          <p:cNvSpPr txBox="1"/>
          <p:nvPr/>
        </p:nvSpPr>
        <p:spPr>
          <a:xfrm>
            <a:off x="5152292" y="1432660"/>
            <a:ext cx="734377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多角色协同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6" name="object 27">
            <a:extLst>
              <a:ext uri="{FF2B5EF4-FFF2-40B4-BE49-F238E27FC236}">
                <a16:creationId xmlns:a16="http://schemas.microsoft.com/office/drawing/2014/main" id="{9EB3BD0C-4A45-49A7-BC19-5A688FCCF085}"/>
              </a:ext>
            </a:extLst>
          </p:cNvPr>
          <p:cNvSpPr txBox="1"/>
          <p:nvPr/>
        </p:nvSpPr>
        <p:spPr>
          <a:xfrm>
            <a:off x="4780527" y="1781547"/>
            <a:ext cx="1620679" cy="257475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 marR="3810" algn="just" defTabSz="685800">
              <a:lnSpc>
                <a:spcPct val="116199"/>
              </a:lnSpc>
              <a:spcBef>
                <a:spcPts val="101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产品、设计、开发、测试等多职能紧密配合，沟通成本与协作效率至关重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要。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7" name="object 28">
            <a:extLst>
              <a:ext uri="{FF2B5EF4-FFF2-40B4-BE49-F238E27FC236}">
                <a16:creationId xmlns:a16="http://schemas.microsoft.com/office/drawing/2014/main" id="{4CA01FBD-A14F-407B-855C-E43699B5B3DA}"/>
              </a:ext>
            </a:extLst>
          </p:cNvPr>
          <p:cNvGrpSpPr/>
          <p:nvPr/>
        </p:nvGrpSpPr>
        <p:grpSpPr>
          <a:xfrm>
            <a:off x="6741819" y="1220555"/>
            <a:ext cx="1952149" cy="1143953"/>
            <a:chOff x="8989092" y="1448931"/>
            <a:chExt cx="2602865" cy="1525270"/>
          </a:xfrm>
        </p:grpSpPr>
        <p:sp>
          <p:nvSpPr>
            <p:cNvPr id="28" name="object 29">
              <a:extLst>
                <a:ext uri="{FF2B5EF4-FFF2-40B4-BE49-F238E27FC236}">
                  <a16:creationId xmlns:a16="http://schemas.microsoft.com/office/drawing/2014/main" id="{77C828C8-0A40-4104-8C8E-6FFBA302A74F}"/>
                </a:ext>
              </a:extLst>
            </p:cNvPr>
            <p:cNvSpPr/>
            <p:nvPr/>
          </p:nvSpPr>
          <p:spPr>
            <a:xfrm>
              <a:off x="8989092" y="1467996"/>
              <a:ext cx="2602865" cy="1506220"/>
            </a:xfrm>
            <a:custGeom>
              <a:avLst/>
              <a:gdLst/>
              <a:ahLst/>
              <a:cxnLst/>
              <a:rect l="l" t="t" r="r" b="b"/>
              <a:pathLst>
                <a:path w="2602865" h="1506220">
                  <a:moveTo>
                    <a:pt x="2495478" y="1506125"/>
                  </a:moveTo>
                  <a:lnTo>
                    <a:pt x="106878" y="1506125"/>
                  </a:lnTo>
                  <a:lnTo>
                    <a:pt x="99439" y="1505393"/>
                  </a:lnTo>
                  <a:lnTo>
                    <a:pt x="57083" y="1491020"/>
                  </a:lnTo>
                  <a:lnTo>
                    <a:pt x="23450" y="1461532"/>
                  </a:lnTo>
                  <a:lnTo>
                    <a:pt x="3663" y="1421419"/>
                  </a:lnTo>
                  <a:lnTo>
                    <a:pt x="0" y="1399247"/>
                  </a:lnTo>
                  <a:lnTo>
                    <a:pt x="0" y="1391736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495478" y="0"/>
                  </a:lnTo>
                  <a:lnTo>
                    <a:pt x="2538681" y="9651"/>
                  </a:lnTo>
                  <a:lnTo>
                    <a:pt x="2574163" y="32345"/>
                  </a:lnTo>
                  <a:lnTo>
                    <a:pt x="2596523" y="64627"/>
                  </a:lnTo>
                  <a:lnTo>
                    <a:pt x="2602356" y="89065"/>
                  </a:lnTo>
                  <a:lnTo>
                    <a:pt x="2602356" y="1399247"/>
                  </a:lnTo>
                  <a:lnTo>
                    <a:pt x="2590774" y="1442450"/>
                  </a:lnTo>
                  <a:lnTo>
                    <a:pt x="2563541" y="1477932"/>
                  </a:lnTo>
                  <a:lnTo>
                    <a:pt x="2524802" y="1500292"/>
                  </a:lnTo>
                  <a:lnTo>
                    <a:pt x="2502916" y="1505393"/>
                  </a:lnTo>
                  <a:lnTo>
                    <a:pt x="2495478" y="15061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30">
              <a:extLst>
                <a:ext uri="{FF2B5EF4-FFF2-40B4-BE49-F238E27FC236}">
                  <a16:creationId xmlns:a16="http://schemas.microsoft.com/office/drawing/2014/main" id="{0AD89914-9FEB-43FF-B9D3-FCA5B35F4082}"/>
                </a:ext>
              </a:extLst>
            </p:cNvPr>
            <p:cNvSpPr/>
            <p:nvPr/>
          </p:nvSpPr>
          <p:spPr>
            <a:xfrm>
              <a:off x="8989092" y="1448931"/>
              <a:ext cx="2602865" cy="114935"/>
            </a:xfrm>
            <a:custGeom>
              <a:avLst/>
              <a:gdLst/>
              <a:ahLst/>
              <a:cxnLst/>
              <a:rect l="l" t="t" r="r" b="b"/>
              <a:pathLst>
                <a:path w="2602865" h="114934">
                  <a:moveTo>
                    <a:pt x="0" y="114389"/>
                  </a:moveTo>
                  <a:lnTo>
                    <a:pt x="543" y="103120"/>
                  </a:lnTo>
                  <a:lnTo>
                    <a:pt x="2143" y="92285"/>
                  </a:lnTo>
                  <a:lnTo>
                    <a:pt x="2175" y="92068"/>
                  </a:lnTo>
                  <a:lnTo>
                    <a:pt x="19172" y="50969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487967" y="0"/>
                  </a:lnTo>
                  <a:lnTo>
                    <a:pt x="2531740" y="8707"/>
                  </a:lnTo>
                  <a:lnTo>
                    <a:pt x="2568852" y="33503"/>
                  </a:lnTo>
                  <a:lnTo>
                    <a:pt x="2573051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19" y="66034"/>
                  </a:lnTo>
                  <a:lnTo>
                    <a:pt x="2175" y="99508"/>
                  </a:lnTo>
                  <a:lnTo>
                    <a:pt x="543" y="106877"/>
                  </a:lnTo>
                  <a:lnTo>
                    <a:pt x="0" y="114389"/>
                  </a:lnTo>
                  <a:close/>
                </a:path>
                <a:path w="2602865" h="114934">
                  <a:moveTo>
                    <a:pt x="2602356" y="114389"/>
                  </a:moveTo>
                  <a:lnTo>
                    <a:pt x="2588832" y="78404"/>
                  </a:lnTo>
                  <a:lnTo>
                    <a:pt x="2551529" y="50969"/>
                  </a:lnTo>
                  <a:lnTo>
                    <a:pt x="2510287" y="39580"/>
                  </a:lnTo>
                  <a:lnTo>
                    <a:pt x="2487967" y="38129"/>
                  </a:lnTo>
                  <a:lnTo>
                    <a:pt x="2573051" y="38129"/>
                  </a:lnTo>
                  <a:lnTo>
                    <a:pt x="2593647" y="70614"/>
                  </a:lnTo>
                  <a:lnTo>
                    <a:pt x="2601811" y="103120"/>
                  </a:lnTo>
                  <a:lnTo>
                    <a:pt x="2602356" y="114389"/>
                  </a:lnTo>
                  <a:close/>
                </a:path>
              </a:pathLst>
            </a:custGeom>
            <a:solidFill>
              <a:srgbClr val="F43F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1">
              <a:extLst>
                <a:ext uri="{FF2B5EF4-FFF2-40B4-BE49-F238E27FC236}">
                  <a16:creationId xmlns:a16="http://schemas.microsoft.com/office/drawing/2014/main" id="{8987B611-A785-45EE-B0B5-21015D6A96A5}"/>
                </a:ext>
              </a:extLst>
            </p:cNvPr>
            <p:cNvSpPr/>
            <p:nvPr/>
          </p:nvSpPr>
          <p:spPr>
            <a:xfrm>
              <a:off x="9179741" y="167770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FF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1" name="object 32">
              <a:extLst>
                <a:ext uri="{FF2B5EF4-FFF2-40B4-BE49-F238E27FC236}">
                  <a16:creationId xmlns:a16="http://schemas.microsoft.com/office/drawing/2014/main" id="{FC76463B-B979-4DC7-B228-AAD0980ACF0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65533" y="1734904"/>
              <a:ext cx="209713" cy="266908"/>
            </a:xfrm>
            <a:prstGeom prst="rect">
              <a:avLst/>
            </a:prstGeom>
          </p:spPr>
        </p:pic>
      </p:grpSp>
      <p:sp>
        <p:nvSpPr>
          <p:cNvPr id="32" name="object 33">
            <a:extLst>
              <a:ext uri="{FF2B5EF4-FFF2-40B4-BE49-F238E27FC236}">
                <a16:creationId xmlns:a16="http://schemas.microsoft.com/office/drawing/2014/main" id="{1757700F-4E2C-4DEE-B63C-17A4DBB97FB8}"/>
              </a:ext>
            </a:extLst>
          </p:cNvPr>
          <p:cNvSpPr txBox="1"/>
          <p:nvPr/>
        </p:nvSpPr>
        <p:spPr>
          <a:xfrm>
            <a:off x="7247046" y="1432660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用户参与感强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3" name="object 34">
            <a:extLst>
              <a:ext uri="{FF2B5EF4-FFF2-40B4-BE49-F238E27FC236}">
                <a16:creationId xmlns:a16="http://schemas.microsoft.com/office/drawing/2014/main" id="{6BBCEFF2-9E9C-4DBC-AA25-B8F2A1056F10}"/>
              </a:ext>
            </a:extLst>
          </p:cNvPr>
          <p:cNvSpPr txBox="1"/>
          <p:nvPr/>
        </p:nvSpPr>
        <p:spPr>
          <a:xfrm>
            <a:off x="6875281" y="1931683"/>
            <a:ext cx="1620679" cy="2482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3199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重视用户反馈与数据驱动，用户深度参与产品定义与优化过程。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35">
            <a:extLst>
              <a:ext uri="{FF2B5EF4-FFF2-40B4-BE49-F238E27FC236}">
                <a16:creationId xmlns:a16="http://schemas.microsoft.com/office/drawing/2014/main" id="{10FDE60B-BBD6-4C17-B279-B0D87C931486}"/>
              </a:ext>
            </a:extLst>
          </p:cNvPr>
          <p:cNvGrpSpPr/>
          <p:nvPr/>
        </p:nvGrpSpPr>
        <p:grpSpPr>
          <a:xfrm>
            <a:off x="457322" y="2535797"/>
            <a:ext cx="8236744" cy="2402681"/>
            <a:chOff x="609762" y="3202586"/>
            <a:chExt cx="10982325" cy="3203575"/>
          </a:xfrm>
        </p:grpSpPr>
        <p:sp>
          <p:nvSpPr>
            <p:cNvPr id="35" name="object 36">
              <a:extLst>
                <a:ext uri="{FF2B5EF4-FFF2-40B4-BE49-F238E27FC236}">
                  <a16:creationId xmlns:a16="http://schemas.microsoft.com/office/drawing/2014/main" id="{5F13A939-93BE-406D-8B36-EE3D1A1C7495}"/>
                </a:ext>
              </a:extLst>
            </p:cNvPr>
            <p:cNvSpPr/>
            <p:nvPr/>
          </p:nvSpPr>
          <p:spPr>
            <a:xfrm>
              <a:off x="614842" y="3207666"/>
              <a:ext cx="10972165" cy="3193415"/>
            </a:xfrm>
            <a:custGeom>
              <a:avLst/>
              <a:gdLst/>
              <a:ahLst/>
              <a:cxnLst/>
              <a:rect l="l" t="t" r="r" b="b"/>
              <a:pathLst>
                <a:path w="10972165" h="3193415">
                  <a:moveTo>
                    <a:pt x="10869414" y="3193367"/>
                  </a:moveTo>
                  <a:lnTo>
                    <a:pt x="102425" y="3193367"/>
                  </a:lnTo>
                  <a:lnTo>
                    <a:pt x="95296" y="3192665"/>
                  </a:lnTo>
                  <a:lnTo>
                    <a:pt x="54704" y="3178892"/>
                  </a:lnTo>
                  <a:lnTo>
                    <a:pt x="22473" y="3150632"/>
                  </a:lnTo>
                  <a:lnTo>
                    <a:pt x="3510" y="3112190"/>
                  </a:lnTo>
                  <a:lnTo>
                    <a:pt x="0" y="3090942"/>
                  </a:lnTo>
                  <a:lnTo>
                    <a:pt x="0" y="308374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10869414" y="0"/>
                  </a:lnTo>
                  <a:lnTo>
                    <a:pt x="10910816" y="11099"/>
                  </a:lnTo>
                  <a:lnTo>
                    <a:pt x="10944821" y="37197"/>
                  </a:lnTo>
                  <a:lnTo>
                    <a:pt x="10966249" y="74322"/>
                  </a:lnTo>
                  <a:lnTo>
                    <a:pt x="10971839" y="102425"/>
                  </a:lnTo>
                  <a:lnTo>
                    <a:pt x="10971839" y="3090942"/>
                  </a:lnTo>
                  <a:lnTo>
                    <a:pt x="10960740" y="3132345"/>
                  </a:lnTo>
                  <a:lnTo>
                    <a:pt x="10934641" y="3166349"/>
                  </a:lnTo>
                  <a:lnTo>
                    <a:pt x="10897516" y="3187777"/>
                  </a:lnTo>
                  <a:lnTo>
                    <a:pt x="10876542" y="3192665"/>
                  </a:lnTo>
                  <a:lnTo>
                    <a:pt x="10869414" y="31933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7">
              <a:extLst>
                <a:ext uri="{FF2B5EF4-FFF2-40B4-BE49-F238E27FC236}">
                  <a16:creationId xmlns:a16="http://schemas.microsoft.com/office/drawing/2014/main" id="{098F8A3C-6B82-4EF1-8987-809FBFD7557F}"/>
                </a:ext>
              </a:extLst>
            </p:cNvPr>
            <p:cNvSpPr/>
            <p:nvPr/>
          </p:nvSpPr>
          <p:spPr>
            <a:xfrm>
              <a:off x="614842" y="3207666"/>
              <a:ext cx="10972165" cy="3193415"/>
            </a:xfrm>
            <a:custGeom>
              <a:avLst/>
              <a:gdLst/>
              <a:ahLst/>
              <a:cxnLst/>
              <a:rect l="l" t="t" r="r" b="b"/>
              <a:pathLst>
                <a:path w="10972165" h="3193415">
                  <a:moveTo>
                    <a:pt x="0" y="308374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862217" y="0"/>
                  </a:lnTo>
                  <a:lnTo>
                    <a:pt x="10869414" y="0"/>
                  </a:lnTo>
                  <a:lnTo>
                    <a:pt x="10876542" y="702"/>
                  </a:lnTo>
                  <a:lnTo>
                    <a:pt x="10883602" y="2106"/>
                  </a:lnTo>
                  <a:lnTo>
                    <a:pt x="10890662" y="3510"/>
                  </a:lnTo>
                  <a:lnTo>
                    <a:pt x="10897516" y="5590"/>
                  </a:lnTo>
                  <a:lnTo>
                    <a:pt x="10904166" y="8344"/>
                  </a:lnTo>
                  <a:lnTo>
                    <a:pt x="10910816" y="11099"/>
                  </a:lnTo>
                  <a:lnTo>
                    <a:pt x="10917133" y="14475"/>
                  </a:lnTo>
                  <a:lnTo>
                    <a:pt x="10923118" y="18474"/>
                  </a:lnTo>
                  <a:lnTo>
                    <a:pt x="10929103" y="22473"/>
                  </a:lnTo>
                  <a:lnTo>
                    <a:pt x="10934641" y="27018"/>
                  </a:lnTo>
                  <a:lnTo>
                    <a:pt x="10939731" y="32107"/>
                  </a:lnTo>
                  <a:lnTo>
                    <a:pt x="10944821" y="37197"/>
                  </a:lnTo>
                  <a:lnTo>
                    <a:pt x="10966249" y="74322"/>
                  </a:lnTo>
                  <a:lnTo>
                    <a:pt x="10971840" y="109623"/>
                  </a:lnTo>
                  <a:lnTo>
                    <a:pt x="10971840" y="3083744"/>
                  </a:lnTo>
                  <a:lnTo>
                    <a:pt x="10963495" y="3125695"/>
                  </a:lnTo>
                  <a:lnTo>
                    <a:pt x="10939731" y="3161259"/>
                  </a:lnTo>
                  <a:lnTo>
                    <a:pt x="10923118" y="3174893"/>
                  </a:lnTo>
                  <a:lnTo>
                    <a:pt x="10917133" y="3178892"/>
                  </a:lnTo>
                  <a:lnTo>
                    <a:pt x="10876542" y="3192665"/>
                  </a:lnTo>
                  <a:lnTo>
                    <a:pt x="10862217" y="3193368"/>
                  </a:lnTo>
                  <a:lnTo>
                    <a:pt x="109623" y="3193368"/>
                  </a:lnTo>
                  <a:lnTo>
                    <a:pt x="67672" y="3185023"/>
                  </a:lnTo>
                  <a:lnTo>
                    <a:pt x="32107" y="3161259"/>
                  </a:lnTo>
                  <a:lnTo>
                    <a:pt x="18474" y="3144647"/>
                  </a:lnTo>
                  <a:lnTo>
                    <a:pt x="14475" y="3138662"/>
                  </a:lnTo>
                  <a:lnTo>
                    <a:pt x="11099" y="3132345"/>
                  </a:lnTo>
                  <a:lnTo>
                    <a:pt x="8344" y="3125695"/>
                  </a:lnTo>
                  <a:lnTo>
                    <a:pt x="5590" y="3119045"/>
                  </a:lnTo>
                  <a:lnTo>
                    <a:pt x="3510" y="3112190"/>
                  </a:lnTo>
                  <a:lnTo>
                    <a:pt x="2106" y="3105131"/>
                  </a:lnTo>
                  <a:lnTo>
                    <a:pt x="702" y="3098071"/>
                  </a:lnTo>
                  <a:lnTo>
                    <a:pt x="0" y="3090942"/>
                  </a:lnTo>
                  <a:lnTo>
                    <a:pt x="0" y="308374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8">
              <a:extLst>
                <a:ext uri="{FF2B5EF4-FFF2-40B4-BE49-F238E27FC236}">
                  <a16:creationId xmlns:a16="http://schemas.microsoft.com/office/drawing/2014/main" id="{5161CC27-CDF7-4917-A0CE-316B145D0A06}"/>
                </a:ext>
              </a:extLst>
            </p:cNvPr>
            <p:cNvSpPr/>
            <p:nvPr/>
          </p:nvSpPr>
          <p:spPr>
            <a:xfrm>
              <a:off x="772127" y="3364951"/>
              <a:ext cx="10657840" cy="2879090"/>
            </a:xfrm>
            <a:custGeom>
              <a:avLst/>
              <a:gdLst/>
              <a:ahLst/>
              <a:cxnLst/>
              <a:rect l="l" t="t" r="r" b="b"/>
              <a:pathLst>
                <a:path w="10657840" h="2879090">
                  <a:moveTo>
                    <a:pt x="10586017" y="2878797"/>
                  </a:moveTo>
                  <a:lnTo>
                    <a:pt x="71252" y="2878797"/>
                  </a:lnTo>
                  <a:lnTo>
                    <a:pt x="66293" y="2878308"/>
                  </a:lnTo>
                  <a:lnTo>
                    <a:pt x="29728" y="2863163"/>
                  </a:lnTo>
                  <a:lnTo>
                    <a:pt x="3888" y="2827094"/>
                  </a:lnTo>
                  <a:lnTo>
                    <a:pt x="0" y="2807545"/>
                  </a:lnTo>
                  <a:lnTo>
                    <a:pt x="0" y="280253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0586017" y="0"/>
                  </a:lnTo>
                  <a:lnTo>
                    <a:pt x="10627540" y="15633"/>
                  </a:lnTo>
                  <a:lnTo>
                    <a:pt x="10653380" y="51702"/>
                  </a:lnTo>
                  <a:lnTo>
                    <a:pt x="10657269" y="71252"/>
                  </a:lnTo>
                  <a:lnTo>
                    <a:pt x="10657269" y="2807545"/>
                  </a:lnTo>
                  <a:lnTo>
                    <a:pt x="10641634" y="2849068"/>
                  </a:lnTo>
                  <a:lnTo>
                    <a:pt x="10605565" y="2874908"/>
                  </a:lnTo>
                  <a:lnTo>
                    <a:pt x="10590977" y="2878308"/>
                  </a:lnTo>
                  <a:lnTo>
                    <a:pt x="10586017" y="2878797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9">
              <a:extLst>
                <a:ext uri="{FF2B5EF4-FFF2-40B4-BE49-F238E27FC236}">
                  <a16:creationId xmlns:a16="http://schemas.microsoft.com/office/drawing/2014/main" id="{853ED836-B129-4A61-B2CC-B008400825C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18015" y="3364952"/>
              <a:ext cx="3965495" cy="2878797"/>
            </a:xfrm>
            <a:prstGeom prst="rect">
              <a:avLst/>
            </a:prstGeom>
          </p:spPr>
        </p:pic>
        <p:sp>
          <p:nvSpPr>
            <p:cNvPr id="39" name="object 40">
              <a:extLst>
                <a:ext uri="{FF2B5EF4-FFF2-40B4-BE49-F238E27FC236}">
                  <a16:creationId xmlns:a16="http://schemas.microsoft.com/office/drawing/2014/main" id="{24CAB080-FFCD-49FE-B60B-E3F3EEC24CEE}"/>
                </a:ext>
              </a:extLst>
            </p:cNvPr>
            <p:cNvSpPr/>
            <p:nvPr/>
          </p:nvSpPr>
          <p:spPr>
            <a:xfrm>
              <a:off x="8822274" y="5924412"/>
              <a:ext cx="2602865" cy="314960"/>
            </a:xfrm>
            <a:custGeom>
              <a:avLst/>
              <a:gdLst/>
              <a:ahLst/>
              <a:cxnLst/>
              <a:rect l="l" t="t" r="r" b="b"/>
              <a:pathLst>
                <a:path w="2602865" h="314960">
                  <a:moveTo>
                    <a:pt x="2535557" y="314570"/>
                  </a:moveTo>
                  <a:lnTo>
                    <a:pt x="66799" y="314570"/>
                  </a:lnTo>
                  <a:lnTo>
                    <a:pt x="62149" y="314112"/>
                  </a:lnTo>
                  <a:lnTo>
                    <a:pt x="24259" y="296949"/>
                  </a:lnTo>
                  <a:lnTo>
                    <a:pt x="2288" y="261629"/>
                  </a:lnTo>
                  <a:lnTo>
                    <a:pt x="0" y="247771"/>
                  </a:lnTo>
                  <a:lnTo>
                    <a:pt x="0" y="243077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2535557" y="0"/>
                  </a:lnTo>
                  <a:lnTo>
                    <a:pt x="2574485" y="14656"/>
                  </a:lnTo>
                  <a:lnTo>
                    <a:pt x="2598709" y="48470"/>
                  </a:lnTo>
                  <a:lnTo>
                    <a:pt x="2602356" y="66798"/>
                  </a:lnTo>
                  <a:lnTo>
                    <a:pt x="2602356" y="247771"/>
                  </a:lnTo>
                  <a:lnTo>
                    <a:pt x="2587697" y="286699"/>
                  </a:lnTo>
                  <a:lnTo>
                    <a:pt x="2553885" y="310924"/>
                  </a:lnTo>
                  <a:lnTo>
                    <a:pt x="2540206" y="314112"/>
                  </a:lnTo>
                  <a:lnTo>
                    <a:pt x="2535557" y="31457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41">
              <a:extLst>
                <a:ext uri="{FF2B5EF4-FFF2-40B4-BE49-F238E27FC236}">
                  <a16:creationId xmlns:a16="http://schemas.microsoft.com/office/drawing/2014/main" id="{997681DA-D076-427D-91A2-ACB57ECC1AC3}"/>
                </a:ext>
              </a:extLst>
            </p:cNvPr>
            <p:cNvSpPr/>
            <p:nvPr/>
          </p:nvSpPr>
          <p:spPr>
            <a:xfrm>
              <a:off x="8822274" y="5924412"/>
              <a:ext cx="2602865" cy="314960"/>
            </a:xfrm>
            <a:custGeom>
              <a:avLst/>
              <a:gdLst/>
              <a:ahLst/>
              <a:cxnLst/>
              <a:rect l="l" t="t" r="r" b="b"/>
              <a:pathLst>
                <a:path w="2602865" h="314960">
                  <a:moveTo>
                    <a:pt x="0" y="243077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8" y="52941"/>
                  </a:lnTo>
                  <a:lnTo>
                    <a:pt x="3645" y="48470"/>
                  </a:lnTo>
                  <a:lnTo>
                    <a:pt x="5441" y="44133"/>
                  </a:lnTo>
                  <a:lnTo>
                    <a:pt x="7238" y="39796"/>
                  </a:lnTo>
                  <a:lnTo>
                    <a:pt x="9441" y="35676"/>
                  </a:lnTo>
                  <a:lnTo>
                    <a:pt x="12049" y="31773"/>
                  </a:lnTo>
                  <a:lnTo>
                    <a:pt x="14656" y="27870"/>
                  </a:lnTo>
                  <a:lnTo>
                    <a:pt x="17620" y="24259"/>
                  </a:lnTo>
                  <a:lnTo>
                    <a:pt x="20940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4" y="12048"/>
                  </a:lnTo>
                  <a:lnTo>
                    <a:pt x="35676" y="9440"/>
                  </a:lnTo>
                  <a:lnTo>
                    <a:pt x="39796" y="7238"/>
                  </a:lnTo>
                  <a:lnTo>
                    <a:pt x="44134" y="5441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6" y="1373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2530863" y="0"/>
                  </a:lnTo>
                  <a:lnTo>
                    <a:pt x="2535557" y="0"/>
                  </a:lnTo>
                  <a:lnTo>
                    <a:pt x="2540206" y="457"/>
                  </a:lnTo>
                  <a:lnTo>
                    <a:pt x="2544811" y="1373"/>
                  </a:lnTo>
                  <a:lnTo>
                    <a:pt x="2549415" y="2289"/>
                  </a:lnTo>
                  <a:lnTo>
                    <a:pt x="2584735" y="24259"/>
                  </a:lnTo>
                  <a:lnTo>
                    <a:pt x="2590305" y="31773"/>
                  </a:lnTo>
                  <a:lnTo>
                    <a:pt x="2592914" y="35676"/>
                  </a:lnTo>
                  <a:lnTo>
                    <a:pt x="2602357" y="71493"/>
                  </a:lnTo>
                  <a:lnTo>
                    <a:pt x="2602357" y="243077"/>
                  </a:lnTo>
                  <a:lnTo>
                    <a:pt x="2590305" y="282796"/>
                  </a:lnTo>
                  <a:lnTo>
                    <a:pt x="2587697" y="286699"/>
                  </a:lnTo>
                  <a:lnTo>
                    <a:pt x="2553885" y="310924"/>
                  </a:lnTo>
                  <a:lnTo>
                    <a:pt x="2544811" y="313196"/>
                  </a:lnTo>
                  <a:lnTo>
                    <a:pt x="2540206" y="314112"/>
                  </a:lnTo>
                  <a:lnTo>
                    <a:pt x="2535557" y="314570"/>
                  </a:lnTo>
                  <a:lnTo>
                    <a:pt x="2530863" y="314570"/>
                  </a:lnTo>
                  <a:lnTo>
                    <a:pt x="71493" y="314570"/>
                  </a:lnTo>
                  <a:lnTo>
                    <a:pt x="66799" y="314570"/>
                  </a:lnTo>
                  <a:lnTo>
                    <a:pt x="62149" y="314112"/>
                  </a:lnTo>
                  <a:lnTo>
                    <a:pt x="57546" y="313196"/>
                  </a:lnTo>
                  <a:lnTo>
                    <a:pt x="52941" y="312280"/>
                  </a:lnTo>
                  <a:lnTo>
                    <a:pt x="48470" y="310924"/>
                  </a:lnTo>
                  <a:lnTo>
                    <a:pt x="44134" y="309128"/>
                  </a:lnTo>
                  <a:lnTo>
                    <a:pt x="39796" y="307331"/>
                  </a:lnTo>
                  <a:lnTo>
                    <a:pt x="35676" y="305129"/>
                  </a:lnTo>
                  <a:lnTo>
                    <a:pt x="31774" y="302521"/>
                  </a:lnTo>
                  <a:lnTo>
                    <a:pt x="27870" y="299913"/>
                  </a:lnTo>
                  <a:lnTo>
                    <a:pt x="24259" y="296949"/>
                  </a:lnTo>
                  <a:lnTo>
                    <a:pt x="20940" y="293630"/>
                  </a:lnTo>
                  <a:lnTo>
                    <a:pt x="17620" y="290310"/>
                  </a:lnTo>
                  <a:lnTo>
                    <a:pt x="14656" y="286699"/>
                  </a:lnTo>
                  <a:lnTo>
                    <a:pt x="12048" y="282796"/>
                  </a:lnTo>
                  <a:lnTo>
                    <a:pt x="9440" y="278893"/>
                  </a:lnTo>
                  <a:lnTo>
                    <a:pt x="1373" y="257024"/>
                  </a:lnTo>
                  <a:lnTo>
                    <a:pt x="457" y="252420"/>
                  </a:lnTo>
                  <a:lnTo>
                    <a:pt x="0" y="247771"/>
                  </a:lnTo>
                  <a:lnTo>
                    <a:pt x="0" y="24307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1" name="object 42">
              <a:extLst>
                <a:ext uri="{FF2B5EF4-FFF2-40B4-BE49-F238E27FC236}">
                  <a16:creationId xmlns:a16="http://schemas.microsoft.com/office/drawing/2014/main" id="{DC622068-4208-4009-B121-60341F2370A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79559" y="6043568"/>
              <a:ext cx="76260" cy="76259"/>
            </a:xfrm>
            <a:prstGeom prst="rect">
              <a:avLst/>
            </a:prstGeom>
          </p:spPr>
        </p:pic>
      </p:grpSp>
      <p:sp>
        <p:nvSpPr>
          <p:cNvPr id="42" name="object 43">
            <a:extLst>
              <a:ext uri="{FF2B5EF4-FFF2-40B4-BE49-F238E27FC236}">
                <a16:creationId xmlns:a16="http://schemas.microsoft.com/office/drawing/2014/main" id="{042DD9FB-BDFB-4E0B-A2B5-81B707ED4E23}"/>
              </a:ext>
            </a:extLst>
          </p:cNvPr>
          <p:cNvSpPr txBox="1"/>
          <p:nvPr/>
        </p:nvSpPr>
        <p:spPr>
          <a:xfrm>
            <a:off x="6810937" y="4628411"/>
            <a:ext cx="276701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引入期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3" name="object 44">
            <a:extLst>
              <a:ext uri="{FF2B5EF4-FFF2-40B4-BE49-F238E27FC236}">
                <a16:creationId xmlns:a16="http://schemas.microsoft.com/office/drawing/2014/main" id="{CDC5D773-7DFC-45CE-8288-53541A992E0D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92226" y="4666534"/>
            <a:ext cx="57195" cy="57194"/>
          </a:xfrm>
          <a:prstGeom prst="rect">
            <a:avLst/>
          </a:prstGeom>
        </p:spPr>
      </p:pic>
      <p:sp>
        <p:nvSpPr>
          <p:cNvPr id="44" name="object 45">
            <a:extLst>
              <a:ext uri="{FF2B5EF4-FFF2-40B4-BE49-F238E27FC236}">
                <a16:creationId xmlns:a16="http://schemas.microsoft.com/office/drawing/2014/main" id="{5EC43DBF-C97A-4FA9-803C-CAEFA24F3149}"/>
              </a:ext>
            </a:extLst>
          </p:cNvPr>
          <p:cNvSpPr txBox="1"/>
          <p:nvPr/>
        </p:nvSpPr>
        <p:spPr>
          <a:xfrm>
            <a:off x="7268494" y="4628411"/>
            <a:ext cx="276701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成长期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5" name="object 46">
            <a:extLst>
              <a:ext uri="{FF2B5EF4-FFF2-40B4-BE49-F238E27FC236}">
                <a16:creationId xmlns:a16="http://schemas.microsoft.com/office/drawing/2014/main" id="{23735FB6-D3B6-4F73-B8E4-CA7074006211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649784" y="4666534"/>
            <a:ext cx="57195" cy="57194"/>
          </a:xfrm>
          <a:prstGeom prst="rect">
            <a:avLst/>
          </a:prstGeom>
        </p:spPr>
      </p:pic>
      <p:sp>
        <p:nvSpPr>
          <p:cNvPr id="46" name="object 47">
            <a:extLst>
              <a:ext uri="{FF2B5EF4-FFF2-40B4-BE49-F238E27FC236}">
                <a16:creationId xmlns:a16="http://schemas.microsoft.com/office/drawing/2014/main" id="{A0B614F1-6FDC-4E30-A36A-D924AA94B520}"/>
              </a:ext>
            </a:extLst>
          </p:cNvPr>
          <p:cNvSpPr txBox="1"/>
          <p:nvPr/>
        </p:nvSpPr>
        <p:spPr>
          <a:xfrm>
            <a:off x="7726051" y="4628411"/>
            <a:ext cx="276701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成熟期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7" name="object 48">
            <a:extLst>
              <a:ext uri="{FF2B5EF4-FFF2-40B4-BE49-F238E27FC236}">
                <a16:creationId xmlns:a16="http://schemas.microsoft.com/office/drawing/2014/main" id="{37C94818-45C3-4266-8851-E929705F7619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107340" y="4666534"/>
            <a:ext cx="57195" cy="57194"/>
          </a:xfrm>
          <a:prstGeom prst="rect">
            <a:avLst/>
          </a:prstGeom>
        </p:spPr>
      </p:pic>
      <p:sp>
        <p:nvSpPr>
          <p:cNvPr id="48" name="object 49">
            <a:extLst>
              <a:ext uri="{FF2B5EF4-FFF2-40B4-BE49-F238E27FC236}">
                <a16:creationId xmlns:a16="http://schemas.microsoft.com/office/drawing/2014/main" id="{468EFDB9-EF00-491F-86E3-740668C56D3C}"/>
              </a:ext>
            </a:extLst>
          </p:cNvPr>
          <p:cNvSpPr txBox="1"/>
          <p:nvPr/>
        </p:nvSpPr>
        <p:spPr>
          <a:xfrm>
            <a:off x="8183609" y="4628411"/>
            <a:ext cx="276701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衰退期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9" name="object 50">
            <a:extLst>
              <a:ext uri="{FF2B5EF4-FFF2-40B4-BE49-F238E27FC236}">
                <a16:creationId xmlns:a16="http://schemas.microsoft.com/office/drawing/2014/main" id="{0E98E5B6-D899-485B-A4DE-5849D20D4C9F}"/>
              </a:ext>
            </a:extLst>
          </p:cNvPr>
          <p:cNvGrpSpPr/>
          <p:nvPr/>
        </p:nvGrpSpPr>
        <p:grpSpPr>
          <a:xfrm>
            <a:off x="579096" y="2657571"/>
            <a:ext cx="1487329" cy="229076"/>
            <a:chOff x="772127" y="3364951"/>
            <a:chExt cx="1983105" cy="305435"/>
          </a:xfrm>
        </p:grpSpPr>
        <p:pic>
          <p:nvPicPr>
            <p:cNvPr id="50" name="object 51">
              <a:extLst>
                <a:ext uri="{FF2B5EF4-FFF2-40B4-BE49-F238E27FC236}">
                  <a16:creationId xmlns:a16="http://schemas.microsoft.com/office/drawing/2014/main" id="{00BD4B9F-8833-4365-B613-2B0E78D991C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2127" y="3364951"/>
              <a:ext cx="1982747" cy="305038"/>
            </a:xfrm>
            <a:prstGeom prst="rect">
              <a:avLst/>
            </a:prstGeom>
          </p:spPr>
        </p:pic>
        <p:pic>
          <p:nvPicPr>
            <p:cNvPr id="51" name="object 52">
              <a:extLst>
                <a:ext uri="{FF2B5EF4-FFF2-40B4-BE49-F238E27FC236}">
                  <a16:creationId xmlns:a16="http://schemas.microsoft.com/office/drawing/2014/main" id="{379D8D27-839E-48A9-91FA-22540CA14BCB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24646" y="3450744"/>
              <a:ext cx="133454" cy="133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4006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主流项目管理模式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项目管理概述与分类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2D1D7869-1D17-45EA-9095-23D386CF7E71}"/>
              </a:ext>
            </a:extLst>
          </p:cNvPr>
          <p:cNvGrpSpPr/>
          <p:nvPr/>
        </p:nvGrpSpPr>
        <p:grpSpPr>
          <a:xfrm>
            <a:off x="571947" y="1201088"/>
            <a:ext cx="4668679" cy="993934"/>
            <a:chOff x="762595" y="1601450"/>
            <a:chExt cx="6224905" cy="1325245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2653130-DAE5-413E-B892-C1B531BBD17E}"/>
                </a:ext>
              </a:extLst>
            </p:cNvPr>
            <p:cNvSpPr/>
            <p:nvPr/>
          </p:nvSpPr>
          <p:spPr>
            <a:xfrm>
              <a:off x="781660" y="1601450"/>
              <a:ext cx="6205855" cy="1325245"/>
            </a:xfrm>
            <a:custGeom>
              <a:avLst/>
              <a:gdLst/>
              <a:ahLst/>
              <a:cxnLst/>
              <a:rect l="l" t="t" r="r" b="b"/>
              <a:pathLst>
                <a:path w="6205855" h="1325245">
                  <a:moveTo>
                    <a:pt x="6098740" y="1325009"/>
                  </a:moveTo>
                  <a:lnTo>
                    <a:pt x="89065" y="1325009"/>
                  </a:lnTo>
                  <a:lnTo>
                    <a:pt x="82866" y="1324276"/>
                  </a:lnTo>
                  <a:lnTo>
                    <a:pt x="47569" y="1309904"/>
                  </a:lnTo>
                  <a:lnTo>
                    <a:pt x="19542" y="1280416"/>
                  </a:lnTo>
                  <a:lnTo>
                    <a:pt x="3052" y="1240302"/>
                  </a:lnTo>
                  <a:lnTo>
                    <a:pt x="0" y="1218130"/>
                  </a:lnTo>
                  <a:lnTo>
                    <a:pt x="0" y="1210620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6098740" y="0"/>
                  </a:lnTo>
                  <a:lnTo>
                    <a:pt x="6141943" y="11581"/>
                  </a:lnTo>
                  <a:lnTo>
                    <a:pt x="6177426" y="38814"/>
                  </a:lnTo>
                  <a:lnTo>
                    <a:pt x="6199785" y="77553"/>
                  </a:lnTo>
                  <a:lnTo>
                    <a:pt x="6205619" y="106878"/>
                  </a:lnTo>
                  <a:lnTo>
                    <a:pt x="6205619" y="1218130"/>
                  </a:lnTo>
                  <a:lnTo>
                    <a:pt x="6194036" y="1261333"/>
                  </a:lnTo>
                  <a:lnTo>
                    <a:pt x="6166804" y="1296816"/>
                  </a:lnTo>
                  <a:lnTo>
                    <a:pt x="6128065" y="1319176"/>
                  </a:lnTo>
                  <a:lnTo>
                    <a:pt x="6106179" y="1324276"/>
                  </a:lnTo>
                  <a:lnTo>
                    <a:pt x="6098740" y="13250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6D591319-AED7-4802-9BFA-E43E8324471E}"/>
                </a:ext>
              </a:extLst>
            </p:cNvPr>
            <p:cNvSpPr/>
            <p:nvPr/>
          </p:nvSpPr>
          <p:spPr>
            <a:xfrm>
              <a:off x="762595" y="1601450"/>
              <a:ext cx="114935" cy="1325245"/>
            </a:xfrm>
            <a:custGeom>
              <a:avLst/>
              <a:gdLst/>
              <a:ahLst/>
              <a:cxnLst/>
              <a:rect l="l" t="t" r="r" b="b"/>
              <a:pathLst>
                <a:path w="114934" h="1325245">
                  <a:moveTo>
                    <a:pt x="114389" y="1325009"/>
                  </a:moveTo>
                  <a:lnTo>
                    <a:pt x="70614" y="1316301"/>
                  </a:lnTo>
                  <a:lnTo>
                    <a:pt x="33503" y="1291505"/>
                  </a:lnTo>
                  <a:lnTo>
                    <a:pt x="8707" y="1254394"/>
                  </a:lnTo>
                  <a:lnTo>
                    <a:pt x="0" y="1210620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210620"/>
                  </a:lnTo>
                  <a:lnTo>
                    <a:pt x="43934" y="1254394"/>
                  </a:lnTo>
                  <a:lnTo>
                    <a:pt x="60465" y="1291505"/>
                  </a:lnTo>
                  <a:lnTo>
                    <a:pt x="92285" y="1320111"/>
                  </a:lnTo>
                  <a:lnTo>
                    <a:pt x="106877" y="1324465"/>
                  </a:lnTo>
                  <a:lnTo>
                    <a:pt x="114389" y="132500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C7CB047B-4F94-414B-8C2D-5E2E263A8377}"/>
                </a:ext>
              </a:extLst>
            </p:cNvPr>
            <p:cNvSpPr/>
            <p:nvPr/>
          </p:nvSpPr>
          <p:spPr>
            <a:xfrm>
              <a:off x="991373" y="1830228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7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5B36DF79-6E4F-4E4F-9AB6-6EBF9331625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4360" y="1944618"/>
              <a:ext cx="257375" cy="305038"/>
            </a:xfrm>
            <a:prstGeom prst="rect">
              <a:avLst/>
            </a:prstGeom>
          </p:spPr>
        </p:pic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2017003C-99D1-4503-9732-96EFE1782466}"/>
                </a:ext>
              </a:extLst>
            </p:cNvPr>
            <p:cNvSpPr/>
            <p:nvPr/>
          </p:nvSpPr>
          <p:spPr>
            <a:xfrm>
              <a:off x="1715839" y="2497499"/>
              <a:ext cx="2287905" cy="229235"/>
            </a:xfrm>
            <a:custGeom>
              <a:avLst/>
              <a:gdLst/>
              <a:ahLst/>
              <a:cxnLst/>
              <a:rect l="l" t="t" r="r" b="b"/>
              <a:pathLst>
                <a:path w="2287904" h="229235">
                  <a:moveTo>
                    <a:pt x="2254712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254712" y="0"/>
                  </a:lnTo>
                  <a:lnTo>
                    <a:pt x="2286818" y="28209"/>
                  </a:lnTo>
                  <a:lnTo>
                    <a:pt x="2287785" y="33073"/>
                  </a:lnTo>
                  <a:lnTo>
                    <a:pt x="2287785" y="195705"/>
                  </a:lnTo>
                  <a:lnTo>
                    <a:pt x="2259576" y="227811"/>
                  </a:lnTo>
                  <a:lnTo>
                    <a:pt x="2254712" y="228778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" name="object 10">
            <a:extLst>
              <a:ext uri="{FF2B5EF4-FFF2-40B4-BE49-F238E27FC236}">
                <a16:creationId xmlns:a16="http://schemas.microsoft.com/office/drawing/2014/main" id="{57C10AAC-43D6-4CB1-AF99-BAA5B32BCB84}"/>
              </a:ext>
            </a:extLst>
          </p:cNvPr>
          <p:cNvSpPr txBox="1"/>
          <p:nvPr/>
        </p:nvSpPr>
        <p:spPr>
          <a:xfrm>
            <a:off x="1277354" y="1334549"/>
            <a:ext cx="2206943" cy="6522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瀑布式 (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Waterfall)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99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阶段顺序推进，流程清晰且文档完备。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6675" defTabSz="685800">
              <a:spcBef>
                <a:spcPts val="701"/>
              </a:spcBef>
            </a:pPr>
            <a:r>
              <a:rPr sz="713" b="1" kern="0" spc="-4" dirty="0">
                <a:solidFill>
                  <a:srgbClr val="3B81F5"/>
                </a:solidFill>
                <a:latin typeface="微软雅黑"/>
                <a:cs typeface="微软雅黑"/>
              </a:rPr>
              <a:t>适用：需求明确、变动少的稳定项目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1">
            <a:extLst>
              <a:ext uri="{FF2B5EF4-FFF2-40B4-BE49-F238E27FC236}">
                <a16:creationId xmlns:a16="http://schemas.microsoft.com/office/drawing/2014/main" id="{5D48011B-BFB1-424B-A6F3-BF03ED2E619C}"/>
              </a:ext>
            </a:extLst>
          </p:cNvPr>
          <p:cNvGrpSpPr/>
          <p:nvPr/>
        </p:nvGrpSpPr>
        <p:grpSpPr>
          <a:xfrm>
            <a:off x="571947" y="2423623"/>
            <a:ext cx="4668679" cy="986790"/>
            <a:chOff x="762595" y="3231497"/>
            <a:chExt cx="6224905" cy="1315720"/>
          </a:xfrm>
        </p:grpSpPr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23F06D28-4E80-4EBD-953A-E751FB1AEFF0}"/>
                </a:ext>
              </a:extLst>
            </p:cNvPr>
            <p:cNvSpPr/>
            <p:nvPr/>
          </p:nvSpPr>
          <p:spPr>
            <a:xfrm>
              <a:off x="781660" y="3231497"/>
              <a:ext cx="6205855" cy="1315720"/>
            </a:xfrm>
            <a:custGeom>
              <a:avLst/>
              <a:gdLst/>
              <a:ahLst/>
              <a:cxnLst/>
              <a:rect l="l" t="t" r="r" b="b"/>
              <a:pathLst>
                <a:path w="6205855" h="1315720">
                  <a:moveTo>
                    <a:pt x="6098740" y="1315476"/>
                  </a:moveTo>
                  <a:lnTo>
                    <a:pt x="89065" y="1315476"/>
                  </a:lnTo>
                  <a:lnTo>
                    <a:pt x="82866" y="1314744"/>
                  </a:lnTo>
                  <a:lnTo>
                    <a:pt x="47569" y="1300371"/>
                  </a:lnTo>
                  <a:lnTo>
                    <a:pt x="19542" y="1270883"/>
                  </a:lnTo>
                  <a:lnTo>
                    <a:pt x="3052" y="1230770"/>
                  </a:lnTo>
                  <a:lnTo>
                    <a:pt x="0" y="1208598"/>
                  </a:lnTo>
                  <a:lnTo>
                    <a:pt x="0" y="1201087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6098740" y="0"/>
                  </a:lnTo>
                  <a:lnTo>
                    <a:pt x="6141943" y="11581"/>
                  </a:lnTo>
                  <a:lnTo>
                    <a:pt x="6177426" y="38814"/>
                  </a:lnTo>
                  <a:lnTo>
                    <a:pt x="6199785" y="77553"/>
                  </a:lnTo>
                  <a:lnTo>
                    <a:pt x="6205619" y="106878"/>
                  </a:lnTo>
                  <a:lnTo>
                    <a:pt x="6205619" y="1208598"/>
                  </a:lnTo>
                  <a:lnTo>
                    <a:pt x="6194036" y="1251801"/>
                  </a:lnTo>
                  <a:lnTo>
                    <a:pt x="6166804" y="1287284"/>
                  </a:lnTo>
                  <a:lnTo>
                    <a:pt x="6128065" y="1309643"/>
                  </a:lnTo>
                  <a:lnTo>
                    <a:pt x="6106179" y="1314744"/>
                  </a:lnTo>
                  <a:lnTo>
                    <a:pt x="6098740" y="13154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228F10EF-0F21-403F-9BBC-86D49D16BA97}"/>
                </a:ext>
              </a:extLst>
            </p:cNvPr>
            <p:cNvSpPr/>
            <p:nvPr/>
          </p:nvSpPr>
          <p:spPr>
            <a:xfrm>
              <a:off x="762595" y="3231498"/>
              <a:ext cx="114935" cy="1315720"/>
            </a:xfrm>
            <a:custGeom>
              <a:avLst/>
              <a:gdLst/>
              <a:ahLst/>
              <a:cxnLst/>
              <a:rect l="l" t="t" r="r" b="b"/>
              <a:pathLst>
                <a:path w="114934" h="1315720">
                  <a:moveTo>
                    <a:pt x="114389" y="1315476"/>
                  </a:moveTo>
                  <a:lnTo>
                    <a:pt x="70614" y="1306768"/>
                  </a:lnTo>
                  <a:lnTo>
                    <a:pt x="33503" y="1281972"/>
                  </a:lnTo>
                  <a:lnTo>
                    <a:pt x="8707" y="1244862"/>
                  </a:lnTo>
                  <a:lnTo>
                    <a:pt x="0" y="1201087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201087"/>
                  </a:lnTo>
                  <a:lnTo>
                    <a:pt x="43934" y="1244862"/>
                  </a:lnTo>
                  <a:lnTo>
                    <a:pt x="60465" y="1281972"/>
                  </a:lnTo>
                  <a:lnTo>
                    <a:pt x="92285" y="1310578"/>
                  </a:lnTo>
                  <a:lnTo>
                    <a:pt x="106877" y="1314932"/>
                  </a:lnTo>
                  <a:lnTo>
                    <a:pt x="114389" y="1315476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5A8536F4-C70F-419D-A685-A2EDA388181D}"/>
                </a:ext>
              </a:extLst>
            </p:cNvPr>
            <p:cNvSpPr/>
            <p:nvPr/>
          </p:nvSpPr>
          <p:spPr>
            <a:xfrm>
              <a:off x="991373" y="346027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7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5F82635C-BE1E-4A19-BC71-20CC7393CB9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892" y="3574665"/>
              <a:ext cx="228778" cy="305038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AD28B2CF-F7F4-4E66-884B-18D892129DF9}"/>
                </a:ext>
              </a:extLst>
            </p:cNvPr>
            <p:cNvSpPr/>
            <p:nvPr/>
          </p:nvSpPr>
          <p:spPr>
            <a:xfrm>
              <a:off x="1715839" y="4118015"/>
              <a:ext cx="2555240" cy="229235"/>
            </a:xfrm>
            <a:custGeom>
              <a:avLst/>
              <a:gdLst/>
              <a:ahLst/>
              <a:cxnLst/>
              <a:rect l="l" t="t" r="r" b="b"/>
              <a:pathLst>
                <a:path w="2555240" h="229235">
                  <a:moveTo>
                    <a:pt x="2521621" y="228778"/>
                  </a:moveTo>
                  <a:lnTo>
                    <a:pt x="33073" y="228778"/>
                  </a:lnTo>
                  <a:lnTo>
                    <a:pt x="28209" y="227810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521621" y="0"/>
                  </a:lnTo>
                  <a:lnTo>
                    <a:pt x="2553726" y="28209"/>
                  </a:lnTo>
                  <a:lnTo>
                    <a:pt x="2554694" y="33073"/>
                  </a:lnTo>
                  <a:lnTo>
                    <a:pt x="2554694" y="195705"/>
                  </a:lnTo>
                  <a:lnTo>
                    <a:pt x="2526484" y="227810"/>
                  </a:lnTo>
                  <a:lnTo>
                    <a:pt x="2521621" y="228778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9" name="object 17">
            <a:extLst>
              <a:ext uri="{FF2B5EF4-FFF2-40B4-BE49-F238E27FC236}">
                <a16:creationId xmlns:a16="http://schemas.microsoft.com/office/drawing/2014/main" id="{36118651-7079-44E5-918B-495D45C61DC0}"/>
              </a:ext>
            </a:extLst>
          </p:cNvPr>
          <p:cNvSpPr txBox="1"/>
          <p:nvPr/>
        </p:nvSpPr>
        <p:spPr>
          <a:xfrm>
            <a:off x="1277354" y="2557085"/>
            <a:ext cx="2464118" cy="6394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敏捷式 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(Agile)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99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小步快跑，迭代交付，快速响应市场变化。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6675" defTabSz="685800">
              <a:spcBef>
                <a:spcPts val="645"/>
              </a:spcBef>
            </a:pPr>
            <a:r>
              <a:rPr sz="713" b="1" kern="0" spc="-4" dirty="0">
                <a:solidFill>
                  <a:srgbClr val="0D9487"/>
                </a:solidFill>
                <a:latin typeface="微软雅黑"/>
                <a:cs typeface="微软雅黑"/>
              </a:rPr>
              <a:t>适用：创新型、需求波动大的互联网产品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8">
            <a:extLst>
              <a:ext uri="{FF2B5EF4-FFF2-40B4-BE49-F238E27FC236}">
                <a16:creationId xmlns:a16="http://schemas.microsoft.com/office/drawing/2014/main" id="{EEB1B6D8-FA08-4098-AF10-1101CFC74338}"/>
              </a:ext>
            </a:extLst>
          </p:cNvPr>
          <p:cNvGrpSpPr/>
          <p:nvPr/>
        </p:nvGrpSpPr>
        <p:grpSpPr>
          <a:xfrm>
            <a:off x="571947" y="3639009"/>
            <a:ext cx="4668679" cy="993934"/>
            <a:chOff x="762595" y="4852012"/>
            <a:chExt cx="6224905" cy="1325245"/>
          </a:xfrm>
        </p:grpSpPr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AA6C6986-22C5-421C-B014-AD9CBFDD33B9}"/>
                </a:ext>
              </a:extLst>
            </p:cNvPr>
            <p:cNvSpPr/>
            <p:nvPr/>
          </p:nvSpPr>
          <p:spPr>
            <a:xfrm>
              <a:off x="781660" y="4852012"/>
              <a:ext cx="6205855" cy="1325245"/>
            </a:xfrm>
            <a:custGeom>
              <a:avLst/>
              <a:gdLst/>
              <a:ahLst/>
              <a:cxnLst/>
              <a:rect l="l" t="t" r="r" b="b"/>
              <a:pathLst>
                <a:path w="6205855" h="1325245">
                  <a:moveTo>
                    <a:pt x="6098740" y="1325009"/>
                  </a:moveTo>
                  <a:lnTo>
                    <a:pt x="89065" y="1325009"/>
                  </a:lnTo>
                  <a:lnTo>
                    <a:pt x="82866" y="1324276"/>
                  </a:lnTo>
                  <a:lnTo>
                    <a:pt x="47569" y="1309904"/>
                  </a:lnTo>
                  <a:lnTo>
                    <a:pt x="19542" y="1280416"/>
                  </a:lnTo>
                  <a:lnTo>
                    <a:pt x="3052" y="1240302"/>
                  </a:lnTo>
                  <a:lnTo>
                    <a:pt x="0" y="1218130"/>
                  </a:lnTo>
                  <a:lnTo>
                    <a:pt x="0" y="1210620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6098740" y="0"/>
                  </a:lnTo>
                  <a:lnTo>
                    <a:pt x="6141943" y="11581"/>
                  </a:lnTo>
                  <a:lnTo>
                    <a:pt x="6177426" y="38814"/>
                  </a:lnTo>
                  <a:lnTo>
                    <a:pt x="6199785" y="77553"/>
                  </a:lnTo>
                  <a:lnTo>
                    <a:pt x="6205619" y="106878"/>
                  </a:lnTo>
                  <a:lnTo>
                    <a:pt x="6205619" y="1218130"/>
                  </a:lnTo>
                  <a:lnTo>
                    <a:pt x="6194036" y="1261333"/>
                  </a:lnTo>
                  <a:lnTo>
                    <a:pt x="6166804" y="1296816"/>
                  </a:lnTo>
                  <a:lnTo>
                    <a:pt x="6128065" y="1319176"/>
                  </a:lnTo>
                  <a:lnTo>
                    <a:pt x="6106179" y="1324276"/>
                  </a:lnTo>
                  <a:lnTo>
                    <a:pt x="6098740" y="13250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825B781B-F226-499C-B2A0-4D00B19D23C6}"/>
                </a:ext>
              </a:extLst>
            </p:cNvPr>
            <p:cNvSpPr/>
            <p:nvPr/>
          </p:nvSpPr>
          <p:spPr>
            <a:xfrm>
              <a:off x="762595" y="4852012"/>
              <a:ext cx="114935" cy="1325245"/>
            </a:xfrm>
            <a:custGeom>
              <a:avLst/>
              <a:gdLst/>
              <a:ahLst/>
              <a:cxnLst/>
              <a:rect l="l" t="t" r="r" b="b"/>
              <a:pathLst>
                <a:path w="114934" h="1325245">
                  <a:moveTo>
                    <a:pt x="114389" y="1325009"/>
                  </a:moveTo>
                  <a:lnTo>
                    <a:pt x="70614" y="1316301"/>
                  </a:lnTo>
                  <a:lnTo>
                    <a:pt x="33503" y="1291504"/>
                  </a:lnTo>
                  <a:lnTo>
                    <a:pt x="8707" y="1254394"/>
                  </a:lnTo>
                  <a:lnTo>
                    <a:pt x="0" y="1210620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6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210620"/>
                  </a:lnTo>
                  <a:lnTo>
                    <a:pt x="43934" y="1254394"/>
                  </a:lnTo>
                  <a:lnTo>
                    <a:pt x="60465" y="1291504"/>
                  </a:lnTo>
                  <a:lnTo>
                    <a:pt x="92285" y="1320110"/>
                  </a:lnTo>
                  <a:lnTo>
                    <a:pt x="106877" y="1324464"/>
                  </a:lnTo>
                  <a:lnTo>
                    <a:pt x="114389" y="132500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1">
              <a:extLst>
                <a:ext uri="{FF2B5EF4-FFF2-40B4-BE49-F238E27FC236}">
                  <a16:creationId xmlns:a16="http://schemas.microsoft.com/office/drawing/2014/main" id="{4B217969-30B1-484C-A8D4-EA32EB76F792}"/>
                </a:ext>
              </a:extLst>
            </p:cNvPr>
            <p:cNvSpPr/>
            <p:nvPr/>
          </p:nvSpPr>
          <p:spPr>
            <a:xfrm>
              <a:off x="991373" y="508079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7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2">
              <a:extLst>
                <a:ext uri="{FF2B5EF4-FFF2-40B4-BE49-F238E27FC236}">
                  <a16:creationId xmlns:a16="http://schemas.microsoft.com/office/drawing/2014/main" id="{891171AC-BA41-4F1D-ABC7-58D2D824F1D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892" y="5195180"/>
              <a:ext cx="228778" cy="305038"/>
            </a:xfrm>
            <a:prstGeom prst="rect">
              <a:avLst/>
            </a:prstGeom>
          </p:spPr>
        </p:pic>
        <p:sp>
          <p:nvSpPr>
            <p:cNvPr id="25" name="object 23">
              <a:extLst>
                <a:ext uri="{FF2B5EF4-FFF2-40B4-BE49-F238E27FC236}">
                  <a16:creationId xmlns:a16="http://schemas.microsoft.com/office/drawing/2014/main" id="{477F59B0-B237-4DC8-9152-3C4B3DDB493A}"/>
                </a:ext>
              </a:extLst>
            </p:cNvPr>
            <p:cNvSpPr/>
            <p:nvPr/>
          </p:nvSpPr>
          <p:spPr>
            <a:xfrm>
              <a:off x="1715839" y="5748062"/>
              <a:ext cx="2688590" cy="229235"/>
            </a:xfrm>
            <a:custGeom>
              <a:avLst/>
              <a:gdLst/>
              <a:ahLst/>
              <a:cxnLst/>
              <a:rect l="l" t="t" r="r" b="b"/>
              <a:pathLst>
                <a:path w="2688590" h="229235">
                  <a:moveTo>
                    <a:pt x="2655075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655075" y="0"/>
                  </a:lnTo>
                  <a:lnTo>
                    <a:pt x="2687180" y="28209"/>
                  </a:lnTo>
                  <a:lnTo>
                    <a:pt x="2688148" y="33073"/>
                  </a:lnTo>
                  <a:lnTo>
                    <a:pt x="2688148" y="195705"/>
                  </a:lnTo>
                  <a:lnTo>
                    <a:pt x="2659938" y="227811"/>
                  </a:lnTo>
                  <a:lnTo>
                    <a:pt x="2655075" y="228778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6" name="object 24">
            <a:extLst>
              <a:ext uri="{FF2B5EF4-FFF2-40B4-BE49-F238E27FC236}">
                <a16:creationId xmlns:a16="http://schemas.microsoft.com/office/drawing/2014/main" id="{CD83D741-B75E-40A9-AD8B-43714C567AD9}"/>
              </a:ext>
            </a:extLst>
          </p:cNvPr>
          <p:cNvSpPr txBox="1"/>
          <p:nvPr/>
        </p:nvSpPr>
        <p:spPr>
          <a:xfrm>
            <a:off x="1277355" y="3772471"/>
            <a:ext cx="2593181" cy="6522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混合式 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(Hybrid)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99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前期瀑布规划设计，开发阶段采用敏捷迭代。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6675" defTabSz="685800">
              <a:spcBef>
                <a:spcPts val="701"/>
              </a:spcBef>
            </a:pPr>
            <a:r>
              <a:rPr sz="713" b="1" kern="0" spc="-4" dirty="0">
                <a:solidFill>
                  <a:srgbClr val="4E45E4"/>
                </a:solidFill>
                <a:latin typeface="微软雅黑"/>
                <a:cs typeface="微软雅黑"/>
              </a:rPr>
              <a:t>适用：兼顾计划严谨性与执行灵活性的项目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7" name="object 25">
            <a:extLst>
              <a:ext uri="{FF2B5EF4-FFF2-40B4-BE49-F238E27FC236}">
                <a16:creationId xmlns:a16="http://schemas.microsoft.com/office/drawing/2014/main" id="{9C2F2BEB-02D7-47C6-BEEB-0DC0EF372033}"/>
              </a:ext>
            </a:extLst>
          </p:cNvPr>
          <p:cNvGrpSpPr/>
          <p:nvPr/>
        </p:nvGrpSpPr>
        <p:grpSpPr>
          <a:xfrm>
            <a:off x="5536077" y="1310974"/>
            <a:ext cx="3090863" cy="3098006"/>
            <a:chOff x="7381436" y="1747965"/>
            <a:chExt cx="4121150" cy="4130675"/>
          </a:xfrm>
        </p:grpSpPr>
        <p:sp>
          <p:nvSpPr>
            <p:cNvPr id="28" name="object 26">
              <a:extLst>
                <a:ext uri="{FF2B5EF4-FFF2-40B4-BE49-F238E27FC236}">
                  <a16:creationId xmlns:a16="http://schemas.microsoft.com/office/drawing/2014/main" id="{6D2B154A-C4DC-40AE-8B1A-1C9EAC975ACB}"/>
                </a:ext>
              </a:extLst>
            </p:cNvPr>
            <p:cNvSpPr/>
            <p:nvPr/>
          </p:nvSpPr>
          <p:spPr>
            <a:xfrm>
              <a:off x="7381436" y="1747965"/>
              <a:ext cx="4121150" cy="4130675"/>
            </a:xfrm>
            <a:custGeom>
              <a:avLst/>
              <a:gdLst/>
              <a:ahLst/>
              <a:cxnLst/>
              <a:rect l="l" t="t" r="r" b="b"/>
              <a:pathLst>
                <a:path w="4121150" h="4130675">
                  <a:moveTo>
                    <a:pt x="3973713" y="4001264"/>
                  </a:moveTo>
                  <a:lnTo>
                    <a:pt x="286906" y="4130011"/>
                  </a:lnTo>
                  <a:lnTo>
                    <a:pt x="279411" y="4130089"/>
                  </a:lnTo>
                  <a:lnTo>
                    <a:pt x="271940" y="4129800"/>
                  </a:lnTo>
                  <a:lnTo>
                    <a:pt x="228170" y="4120444"/>
                  </a:lnTo>
                  <a:lnTo>
                    <a:pt x="188998" y="4098789"/>
                  </a:lnTo>
                  <a:lnTo>
                    <a:pt x="157802" y="4066693"/>
                  </a:lnTo>
                  <a:lnTo>
                    <a:pt x="137264" y="4026925"/>
                  </a:lnTo>
                  <a:lnTo>
                    <a:pt x="129157" y="3982907"/>
                  </a:lnTo>
                  <a:lnTo>
                    <a:pt x="78" y="286573"/>
                  </a:lnTo>
                  <a:lnTo>
                    <a:pt x="0" y="279078"/>
                  </a:lnTo>
                  <a:lnTo>
                    <a:pt x="288" y="271607"/>
                  </a:lnTo>
                  <a:lnTo>
                    <a:pt x="9644" y="227837"/>
                  </a:lnTo>
                  <a:lnTo>
                    <a:pt x="31299" y="188666"/>
                  </a:lnTo>
                  <a:lnTo>
                    <a:pt x="63395" y="157470"/>
                  </a:lnTo>
                  <a:lnTo>
                    <a:pt x="103163" y="136931"/>
                  </a:lnTo>
                  <a:lnTo>
                    <a:pt x="147181" y="128824"/>
                  </a:lnTo>
                  <a:lnTo>
                    <a:pt x="3833989" y="78"/>
                  </a:lnTo>
                  <a:lnTo>
                    <a:pt x="3841483" y="0"/>
                  </a:lnTo>
                  <a:lnTo>
                    <a:pt x="3848955" y="288"/>
                  </a:lnTo>
                  <a:lnTo>
                    <a:pt x="3892725" y="9644"/>
                  </a:lnTo>
                  <a:lnTo>
                    <a:pt x="3931896" y="31299"/>
                  </a:lnTo>
                  <a:lnTo>
                    <a:pt x="3963092" y="63395"/>
                  </a:lnTo>
                  <a:lnTo>
                    <a:pt x="3983630" y="103163"/>
                  </a:lnTo>
                  <a:lnTo>
                    <a:pt x="3991738" y="147181"/>
                  </a:lnTo>
                  <a:lnTo>
                    <a:pt x="4120817" y="3843515"/>
                  </a:lnTo>
                  <a:lnTo>
                    <a:pt x="4120895" y="3851010"/>
                  </a:lnTo>
                  <a:lnTo>
                    <a:pt x="4120606" y="3858481"/>
                  </a:lnTo>
                  <a:lnTo>
                    <a:pt x="4111250" y="3902251"/>
                  </a:lnTo>
                  <a:lnTo>
                    <a:pt x="4089595" y="3941422"/>
                  </a:lnTo>
                  <a:lnTo>
                    <a:pt x="4057499" y="3972618"/>
                  </a:lnTo>
                  <a:lnTo>
                    <a:pt x="4017731" y="3993157"/>
                  </a:lnTo>
                  <a:lnTo>
                    <a:pt x="3973713" y="4001264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7">
              <a:extLst>
                <a:ext uri="{FF2B5EF4-FFF2-40B4-BE49-F238E27FC236}">
                  <a16:creationId xmlns:a16="http://schemas.microsoft.com/office/drawing/2014/main" id="{25AD3035-418E-426B-BA41-2C4A0DDC3AB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4837" y="1811164"/>
              <a:ext cx="3994093" cy="4003625"/>
            </a:xfrm>
            <a:prstGeom prst="rect">
              <a:avLst/>
            </a:prstGeom>
          </p:spPr>
        </p:pic>
        <p:sp>
          <p:nvSpPr>
            <p:cNvPr id="30" name="object 28">
              <a:extLst>
                <a:ext uri="{FF2B5EF4-FFF2-40B4-BE49-F238E27FC236}">
                  <a16:creationId xmlns:a16="http://schemas.microsoft.com/office/drawing/2014/main" id="{DBBD165E-AB4F-4488-807A-24FD2369AB62}"/>
                </a:ext>
              </a:extLst>
            </p:cNvPr>
            <p:cNvSpPr/>
            <p:nvPr/>
          </p:nvSpPr>
          <p:spPr>
            <a:xfrm>
              <a:off x="7454369" y="5385816"/>
              <a:ext cx="3975100" cy="419734"/>
            </a:xfrm>
            <a:custGeom>
              <a:avLst/>
              <a:gdLst/>
              <a:ahLst/>
              <a:cxnLst/>
              <a:rect l="l" t="t" r="r" b="b"/>
              <a:pathLst>
                <a:path w="3975100" h="419735">
                  <a:moveTo>
                    <a:pt x="3832042" y="419441"/>
                  </a:moveTo>
                  <a:lnTo>
                    <a:pt x="142986" y="419441"/>
                  </a:lnTo>
                  <a:lnTo>
                    <a:pt x="128900" y="418760"/>
                  </a:lnTo>
                  <a:lnTo>
                    <a:pt x="88267" y="408556"/>
                  </a:lnTo>
                  <a:lnTo>
                    <a:pt x="52320" y="387039"/>
                  </a:lnTo>
                  <a:lnTo>
                    <a:pt x="24074" y="355908"/>
                  </a:lnTo>
                  <a:lnTo>
                    <a:pt x="6122" y="317898"/>
                  </a:lnTo>
                  <a:lnTo>
                    <a:pt x="0" y="276454"/>
                  </a:lnTo>
                  <a:lnTo>
                    <a:pt x="0" y="0"/>
                  </a:lnTo>
                  <a:lnTo>
                    <a:pt x="3975028" y="0"/>
                  </a:lnTo>
                  <a:lnTo>
                    <a:pt x="3975028" y="276454"/>
                  </a:lnTo>
                  <a:lnTo>
                    <a:pt x="3968905" y="317898"/>
                  </a:lnTo>
                  <a:lnTo>
                    <a:pt x="3950952" y="355908"/>
                  </a:lnTo>
                  <a:lnTo>
                    <a:pt x="3922706" y="387039"/>
                  </a:lnTo>
                  <a:lnTo>
                    <a:pt x="3886758" y="408556"/>
                  </a:lnTo>
                  <a:lnTo>
                    <a:pt x="3846127" y="418760"/>
                  </a:lnTo>
                  <a:lnTo>
                    <a:pt x="3832042" y="419441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1" name="object 29">
            <a:extLst>
              <a:ext uri="{FF2B5EF4-FFF2-40B4-BE49-F238E27FC236}">
                <a16:creationId xmlns:a16="http://schemas.microsoft.com/office/drawing/2014/main" id="{C45D5172-D8CB-445B-AAD5-8CF1B3718A61}"/>
              </a:ext>
            </a:extLst>
          </p:cNvPr>
          <p:cNvSpPr txBox="1"/>
          <p:nvPr/>
        </p:nvSpPr>
        <p:spPr>
          <a:xfrm>
            <a:off x="6268928" y="4122788"/>
            <a:ext cx="162115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15" dirty="0">
                <a:solidFill>
                  <a:srgbClr val="FFFFFF"/>
                </a:solidFill>
                <a:latin typeface="微软雅黑"/>
                <a:cs typeface="微软雅黑"/>
              </a:rPr>
              <a:t>图示：传统瀑布流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"/>
              </a:rPr>
              <a:t>vs</a:t>
            </a:r>
            <a:r>
              <a:rPr sz="713" kern="0" spc="11" dirty="0">
                <a:solidFill>
                  <a:srgbClr val="FFFFFF"/>
                </a:solidFill>
                <a:latin typeface="微软雅黑"/>
                <a:cs typeface="微软雅黑"/>
              </a:rPr>
              <a:t> 敏捷迭代流程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29031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590" y="1394522"/>
            <a:ext cx="5022464" cy="1660727"/>
          </a:xfrm>
        </p:spPr>
        <p:txBody>
          <a:bodyPr/>
          <a:lstStyle/>
          <a:p>
            <a:r>
              <a:rPr lang="zh-CN" altLang="en-US" dirty="0"/>
              <a:t>项目管理工具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项目计划与管理</a:t>
            </a:r>
          </a:p>
        </p:txBody>
      </p:sp>
    </p:spTree>
    <p:extLst>
      <p:ext uri="{BB962C8B-B14F-4D97-AF65-F5344CB8AC3E}">
        <p14:creationId xmlns:p14="http://schemas.microsoft.com/office/powerpoint/2010/main" val="16025274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3005</Words>
  <Application>Microsoft Office PowerPoint</Application>
  <DocSecurity>0</DocSecurity>
  <PresentationFormat>全屏显示(16:9)</PresentationFormat>
  <Paragraphs>418</Paragraphs>
  <Slides>19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8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微软雅黑 Light</vt:lpstr>
      <vt:lpstr>Arial</vt:lpstr>
      <vt:lpstr>Calibri</vt:lpstr>
      <vt:lpstr>Times New Roman</vt:lpstr>
      <vt:lpstr>Wingdings</vt:lpstr>
      <vt:lpstr>unioffice Theme</vt:lpstr>
      <vt:lpstr>Office Theme</vt:lpstr>
      <vt:lpstr>PowerPoint 演示文稿</vt:lpstr>
      <vt:lpstr>三维学习目标 Three-Dimensional Learning Objectives</vt:lpstr>
      <vt:lpstr>项目导入：小红书智能推荐优化 Project Case: Xiaohongshu Recommendation System Optimization</vt:lpstr>
      <vt:lpstr>PowerPoint 演示文稿</vt:lpstr>
      <vt:lpstr>项目管理概述与分类</vt:lpstr>
      <vt:lpstr>项目管理概述与分类</vt:lpstr>
      <vt:lpstr>项目管理概述与分类</vt:lpstr>
      <vt:lpstr>项目管理概述与分类</vt:lpstr>
      <vt:lpstr>项目管理工具</vt:lpstr>
      <vt:lpstr>项目管理工具</vt:lpstr>
      <vt:lpstr>项目管理工具</vt:lpstr>
      <vt:lpstr>项目管理工具</vt:lpstr>
      <vt:lpstr>项目风险识别与应对策略</vt:lpstr>
      <vt:lpstr>项目风险识别与应对策略</vt:lpstr>
      <vt:lpstr>项目风险识别与应对策略</vt:lpstr>
      <vt:lpstr>项目风险识别与应对策略</vt:lpstr>
      <vt:lpstr>课程思考研讨</vt:lpstr>
      <vt:lpstr>课程核心内容总结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19</cp:revision>
  <dcterms:modified xsi:type="dcterms:W3CDTF">2026-01-21T12:30:32Z</dcterms:modified>
</cp:coreProperties>
</file>