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367" r:id="rId3"/>
    <p:sldId id="258" r:id="rId4"/>
    <p:sldId id="624" r:id="rId5"/>
    <p:sldId id="370" r:id="rId6"/>
    <p:sldId id="372" r:id="rId7"/>
    <p:sldId id="603" r:id="rId8"/>
    <p:sldId id="602" r:id="rId9"/>
    <p:sldId id="604" r:id="rId10"/>
    <p:sldId id="605" r:id="rId11"/>
    <p:sldId id="620" r:id="rId12"/>
    <p:sldId id="625" r:id="rId13"/>
    <p:sldId id="619" r:id="rId14"/>
    <p:sldId id="610" r:id="rId15"/>
    <p:sldId id="611" r:id="rId16"/>
    <p:sldId id="612" r:id="rId17"/>
    <p:sldId id="613" r:id="rId18"/>
    <p:sldId id="626" r:id="rId19"/>
    <p:sldId id="627" r:id="rId20"/>
    <p:sldId id="621" r:id="rId21"/>
    <p:sldId id="628" r:id="rId22"/>
    <p:sldId id="629" r:id="rId23"/>
    <p:sldId id="630" r:id="rId24"/>
    <p:sldId id="631" r:id="rId25"/>
    <p:sldId id="632" r:id="rId26"/>
    <p:sldId id="633" r:id="rId27"/>
    <p:sldId id="634" r:id="rId28"/>
    <p:sldId id="617" r:id="rId29"/>
    <p:sldId id="274" r:id="rId30"/>
    <p:sldId id="618" r:id="rId31"/>
    <p:sldId id="275" r:id="rId32"/>
  </p:sldIdLst>
  <p:sldSz cx="9144000" cy="5143500" type="screen16x9"/>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CF0"/>
    <a:srgbClr val="E54C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8" autoAdjust="0"/>
    <p:restoredTop sz="90613" autoAdjust="0"/>
  </p:normalViewPr>
  <p:slideViewPr>
    <p:cSldViewPr snapToGrid="0">
      <p:cViewPr>
        <p:scale>
          <a:sx n="100" d="100"/>
          <a:sy n="100" d="100"/>
        </p:scale>
        <p:origin x="931"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6E170E-CD8A-408F-9FE5-4C3FF328FEC5}" type="datetimeFigureOut">
              <a:rPr lang="zh-CN" altLang="en-US" smtClean="0"/>
              <a:t>2026/1/22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0A32B-E869-47EC-B4CF-CC94D6F9DF39}" type="slidenum">
              <a:rPr lang="zh-CN" altLang="en-US" smtClean="0"/>
              <a:t>‹#›</a:t>
            </a:fld>
            <a:endParaRPr lang="zh-CN" altLang="en-US"/>
          </a:p>
        </p:txBody>
      </p:sp>
    </p:spTree>
    <p:extLst>
      <p:ext uri="{BB962C8B-B14F-4D97-AF65-F5344CB8AC3E}">
        <p14:creationId xmlns:p14="http://schemas.microsoft.com/office/powerpoint/2010/main" val="4135248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1.1</a:t>
            </a:r>
            <a:r>
              <a:rPr lang="zh-CN" altLang="zh-CN" sz="1800" dirty="0">
                <a:latin typeface="思源宋体 CN Light" panose="02020300000000000000" pitchFamily="18" charset="-122"/>
                <a:ea typeface="思源宋体 CN Light" panose="02020300000000000000" pitchFamily="18" charset="-122"/>
              </a:rPr>
              <a:t>标题命名要求</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微课</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标题命名：知识点名称</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教学</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标题命名：教学任务名称（几个知识点合成是一个任务）</a:t>
            </a: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1.2</a:t>
            </a:r>
            <a:r>
              <a:rPr lang="zh-CN" altLang="zh-CN" sz="1800" dirty="0">
                <a:latin typeface="思源宋体 CN Light" panose="02020300000000000000" pitchFamily="18" charset="-122"/>
                <a:ea typeface="思源宋体 CN Light" panose="02020300000000000000" pitchFamily="18" charset="-122"/>
              </a:rPr>
              <a:t>文字要求</a:t>
            </a:r>
            <a:endParaRPr lang="en-US" altLang="zh-CN" sz="1800" dirty="0">
              <a:latin typeface="思源宋体 CN Light" panose="02020300000000000000" pitchFamily="18" charset="-122"/>
              <a:ea typeface="思源宋体 CN Light" panose="02020300000000000000" pitchFamily="18" charset="-122"/>
            </a:endParaRP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字体大小：思源宋体</a:t>
            </a:r>
            <a:r>
              <a:rPr lang="en-US" altLang="zh-CN" sz="1800" dirty="0">
                <a:latin typeface="思源宋体 CN Light" panose="02020300000000000000" pitchFamily="18" charset="-122"/>
                <a:ea typeface="思源宋体 CN Light" panose="02020300000000000000" pitchFamily="18" charset="-122"/>
              </a:rPr>
              <a:t> CN Heavy</a:t>
            </a:r>
            <a:r>
              <a:rPr lang="zh-CN" altLang="zh-CN" sz="1800" dirty="0">
                <a:latin typeface="思源宋体 CN Light" panose="02020300000000000000" pitchFamily="18" charset="-122"/>
                <a:ea typeface="思源宋体 CN Light" panose="02020300000000000000" pitchFamily="18" charset="-122"/>
              </a:rPr>
              <a:t>、</a:t>
            </a:r>
            <a:r>
              <a:rPr lang="en-US" altLang="zh-CN" sz="1800" dirty="0">
                <a:latin typeface="思源宋体 CN Light" panose="02020300000000000000" pitchFamily="18" charset="-122"/>
                <a:ea typeface="思源宋体 CN Light" panose="02020300000000000000" pitchFamily="18" charset="-122"/>
              </a:rPr>
              <a:t>36-48</a:t>
            </a:r>
            <a:r>
              <a:rPr lang="zh-CN" altLang="zh-CN" sz="1800" dirty="0">
                <a:latin typeface="思源宋体 CN Light" panose="02020300000000000000" pitchFamily="18" charset="-122"/>
                <a:ea typeface="思源宋体 CN Light" panose="02020300000000000000" pitchFamily="18" charset="-122"/>
              </a:rPr>
              <a:t>号字、白色、单倍行距</a:t>
            </a:r>
          </a:p>
          <a:p>
            <a:endParaRPr lang="zh-CN" altLang="en-US" sz="1800"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1</a:t>
            </a:fld>
            <a:endParaRPr lang="zh-CN" altLang="en-US"/>
          </a:p>
        </p:txBody>
      </p:sp>
    </p:spTree>
    <p:extLst>
      <p:ext uri="{BB962C8B-B14F-4D97-AF65-F5344CB8AC3E}">
        <p14:creationId xmlns:p14="http://schemas.microsoft.com/office/powerpoint/2010/main" val="1010641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10</a:t>
            </a:fld>
            <a:endParaRPr lang="zh-CN" altLang="en-US"/>
          </a:p>
        </p:txBody>
      </p:sp>
    </p:spTree>
    <p:extLst>
      <p:ext uri="{BB962C8B-B14F-4D97-AF65-F5344CB8AC3E}">
        <p14:creationId xmlns:p14="http://schemas.microsoft.com/office/powerpoint/2010/main" val="1469615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11</a:t>
            </a:fld>
            <a:endParaRPr lang="zh-CN" altLang="en-US"/>
          </a:p>
        </p:txBody>
      </p:sp>
    </p:spTree>
    <p:extLst>
      <p:ext uri="{BB962C8B-B14F-4D97-AF65-F5344CB8AC3E}">
        <p14:creationId xmlns:p14="http://schemas.microsoft.com/office/powerpoint/2010/main" val="2910672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12</a:t>
            </a:fld>
            <a:endParaRPr lang="zh-CN" altLang="en-US"/>
          </a:p>
        </p:txBody>
      </p:sp>
    </p:spTree>
    <p:extLst>
      <p:ext uri="{BB962C8B-B14F-4D97-AF65-F5344CB8AC3E}">
        <p14:creationId xmlns:p14="http://schemas.microsoft.com/office/powerpoint/2010/main" val="3596097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13</a:t>
            </a:fld>
            <a:endParaRPr lang="zh-CN" altLang="en-US"/>
          </a:p>
        </p:txBody>
      </p:sp>
    </p:spTree>
    <p:extLst>
      <p:ext uri="{BB962C8B-B14F-4D97-AF65-F5344CB8AC3E}">
        <p14:creationId xmlns:p14="http://schemas.microsoft.com/office/powerpoint/2010/main" val="2507654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0A32B-E869-47EC-B4CF-CC94D6F9DF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29754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28036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8628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352661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85373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9572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字体大小：思源宋体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a:t>
            </a:r>
            <a:r>
              <a:rPr lang="en-US" altLang="zh-CN" sz="1200" kern="100" dirty="0" err="1">
                <a:effectLst/>
                <a:latin typeface="等线" panose="02010600030101010101" pitchFamily="2" charset="-122"/>
                <a:ea typeface="宋体" panose="02010600030101010101" pitchFamily="2" charset="-122"/>
                <a:cs typeface="Times New Roman" panose="02020603050405020304" pitchFamily="18" charset="0"/>
              </a:rPr>
              <a:t>SemiBold</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号字、白色、行距固定不要更改</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如微课内容仅一个时则不需要添加目录页，反之多个内容需添加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2</a:t>
            </a:fld>
            <a:endParaRPr lang="zh-CN" altLang="en-US"/>
          </a:p>
        </p:txBody>
      </p:sp>
    </p:spTree>
    <p:extLst>
      <p:ext uri="{BB962C8B-B14F-4D97-AF65-F5344CB8AC3E}">
        <p14:creationId xmlns:p14="http://schemas.microsoft.com/office/powerpoint/2010/main" val="35787269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811938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79795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38797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970832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65627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858141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14730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371115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0A32B-E869-47EC-B4CF-CC94D6F9DF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7186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3</a:t>
            </a:fld>
            <a:endParaRPr lang="zh-CN" altLang="en-US"/>
          </a:p>
        </p:txBody>
      </p:sp>
    </p:spTree>
    <p:extLst>
      <p:ext uri="{BB962C8B-B14F-4D97-AF65-F5344CB8AC3E}">
        <p14:creationId xmlns:p14="http://schemas.microsoft.com/office/powerpoint/2010/main" val="2290040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45208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5</a:t>
            </a:fld>
            <a:endParaRPr lang="zh-CN" altLang="en-US"/>
          </a:p>
        </p:txBody>
      </p:sp>
    </p:spTree>
    <p:extLst>
      <p:ext uri="{BB962C8B-B14F-4D97-AF65-F5344CB8AC3E}">
        <p14:creationId xmlns:p14="http://schemas.microsoft.com/office/powerpoint/2010/main" val="1009212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6</a:t>
            </a:fld>
            <a:endParaRPr lang="zh-CN" altLang="en-US"/>
          </a:p>
        </p:txBody>
      </p:sp>
    </p:spTree>
    <p:extLst>
      <p:ext uri="{BB962C8B-B14F-4D97-AF65-F5344CB8AC3E}">
        <p14:creationId xmlns:p14="http://schemas.microsoft.com/office/powerpoint/2010/main" val="221710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7</a:t>
            </a:fld>
            <a:endParaRPr lang="zh-CN" altLang="en-US"/>
          </a:p>
        </p:txBody>
      </p:sp>
    </p:spTree>
    <p:extLst>
      <p:ext uri="{BB962C8B-B14F-4D97-AF65-F5344CB8AC3E}">
        <p14:creationId xmlns:p14="http://schemas.microsoft.com/office/powerpoint/2010/main" val="573253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8</a:t>
            </a:fld>
            <a:endParaRPr lang="zh-CN" altLang="en-US"/>
          </a:p>
        </p:txBody>
      </p:sp>
    </p:spTree>
    <p:extLst>
      <p:ext uri="{BB962C8B-B14F-4D97-AF65-F5344CB8AC3E}">
        <p14:creationId xmlns:p14="http://schemas.microsoft.com/office/powerpoint/2010/main" val="2630170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9</a:t>
            </a:fld>
            <a:endParaRPr lang="zh-CN" altLang="en-US"/>
          </a:p>
        </p:txBody>
      </p:sp>
    </p:spTree>
    <p:extLst>
      <p:ext uri="{BB962C8B-B14F-4D97-AF65-F5344CB8AC3E}">
        <p14:creationId xmlns:p14="http://schemas.microsoft.com/office/powerpoint/2010/main" val="2376739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8.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png"/><Relationship Id="rId16"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2.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png"/><Relationship Id="rId4"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EBE7CE7-7EFA-4037-A765-491A1040445A}"/>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A27E8803-CC88-4ADE-8E59-BE7D3038ECD1}"/>
              </a:ext>
            </a:extLst>
          </p:cNvPr>
          <p:cNvPicPr>
            <a:picLocks noChangeAspect="1"/>
          </p:cNvPicPr>
          <p:nvPr userDrawn="1"/>
        </p:nvPicPr>
        <p:blipFill>
          <a:blip r:embed="rId3">
            <a:alphaModFix amt="80000"/>
          </a:blip>
          <a:stretch>
            <a:fillRect/>
          </a:stretch>
        </p:blipFill>
        <p:spPr>
          <a:xfrm>
            <a:off x="1234474" y="1802204"/>
            <a:ext cx="3856215" cy="8611"/>
          </a:xfrm>
          <a:prstGeom prst="rect">
            <a:avLst/>
          </a:prstGeom>
        </p:spPr>
      </p:pic>
      <p:pic>
        <p:nvPicPr>
          <p:cNvPr id="5" name="图片 4">
            <a:extLst>
              <a:ext uri="{FF2B5EF4-FFF2-40B4-BE49-F238E27FC236}">
                <a16:creationId xmlns:a16="http://schemas.microsoft.com/office/drawing/2014/main" id="{B78D63C0-645F-4FF8-92CB-29CE49A39021}"/>
              </a:ext>
            </a:extLst>
          </p:cNvPr>
          <p:cNvPicPr>
            <a:picLocks noChangeAspect="1"/>
          </p:cNvPicPr>
          <p:nvPr userDrawn="1"/>
        </p:nvPicPr>
        <p:blipFill>
          <a:blip r:embed="rId3">
            <a:alphaModFix amt="80000"/>
          </a:blip>
          <a:stretch>
            <a:fillRect/>
          </a:stretch>
        </p:blipFill>
        <p:spPr>
          <a:xfrm>
            <a:off x="1283405" y="2724367"/>
            <a:ext cx="3856215" cy="8611"/>
          </a:xfrm>
          <a:prstGeom prst="rect">
            <a:avLst/>
          </a:prstGeom>
        </p:spPr>
      </p:pic>
      <p:pic>
        <p:nvPicPr>
          <p:cNvPr id="6" name="图片 5">
            <a:extLst>
              <a:ext uri="{FF2B5EF4-FFF2-40B4-BE49-F238E27FC236}">
                <a16:creationId xmlns:a16="http://schemas.microsoft.com/office/drawing/2014/main" id="{97F6B9D8-BE54-4972-BC96-C8589FDD3419}"/>
              </a:ext>
            </a:extLst>
          </p:cNvPr>
          <p:cNvPicPr>
            <a:picLocks noChangeAspect="1"/>
          </p:cNvPicPr>
          <p:nvPr userDrawn="1"/>
        </p:nvPicPr>
        <p:blipFill>
          <a:blip r:embed="rId3">
            <a:alphaModFix amt="80000"/>
          </a:blip>
          <a:stretch>
            <a:fillRect/>
          </a:stretch>
        </p:blipFill>
        <p:spPr>
          <a:xfrm>
            <a:off x="1283405" y="3684170"/>
            <a:ext cx="3856215" cy="8611"/>
          </a:xfrm>
          <a:prstGeom prst="rect">
            <a:avLst/>
          </a:prstGeom>
        </p:spPr>
      </p:pic>
      <p:pic>
        <p:nvPicPr>
          <p:cNvPr id="7" name="图片 6">
            <a:extLst>
              <a:ext uri="{FF2B5EF4-FFF2-40B4-BE49-F238E27FC236}">
                <a16:creationId xmlns:a16="http://schemas.microsoft.com/office/drawing/2014/main" id="{20D5F7A8-157F-47C4-B884-2A28D7088C98}"/>
              </a:ext>
            </a:extLst>
          </p:cNvPr>
          <p:cNvPicPr>
            <a:picLocks noChangeAspect="1"/>
          </p:cNvPicPr>
          <p:nvPr userDrawn="1"/>
        </p:nvPicPr>
        <p:blipFill>
          <a:blip r:embed="rId4">
            <a:alphaModFix/>
          </a:blip>
          <a:stretch>
            <a:fillRect/>
          </a:stretch>
        </p:blipFill>
        <p:spPr>
          <a:xfrm>
            <a:off x="6174684" y="-82700"/>
            <a:ext cx="2962861" cy="5276156"/>
          </a:xfrm>
          <a:prstGeom prst="rect">
            <a:avLst/>
          </a:prstGeom>
        </p:spPr>
      </p:pic>
      <p:pic>
        <p:nvPicPr>
          <p:cNvPr id="8" name="图片 7">
            <a:extLst>
              <a:ext uri="{FF2B5EF4-FFF2-40B4-BE49-F238E27FC236}">
                <a16:creationId xmlns:a16="http://schemas.microsoft.com/office/drawing/2014/main" id="{DD4D3746-374F-45AC-8673-2FC05669B3F2}"/>
              </a:ext>
            </a:extLst>
          </p:cNvPr>
          <p:cNvPicPr>
            <a:picLocks noChangeAspect="1"/>
          </p:cNvPicPr>
          <p:nvPr userDrawn="1"/>
        </p:nvPicPr>
        <p:blipFill>
          <a:blip r:embed="rId5">
            <a:alphaModFix amt="75000"/>
          </a:blip>
          <a:stretch>
            <a:fillRect/>
          </a:stretch>
        </p:blipFill>
        <p:spPr>
          <a:xfrm>
            <a:off x="6174684" y="-16372"/>
            <a:ext cx="2969315" cy="5242572"/>
          </a:xfrm>
          <a:prstGeom prst="rect">
            <a:avLst/>
          </a:prstGeom>
        </p:spPr>
      </p:pic>
      <p:sp>
        <p:nvSpPr>
          <p:cNvPr id="9" name="文本框 8">
            <a:extLst>
              <a:ext uri="{FF2B5EF4-FFF2-40B4-BE49-F238E27FC236}">
                <a16:creationId xmlns:a16="http://schemas.microsoft.com/office/drawing/2014/main" id="{0C57A39A-5B85-49EB-A29E-91A62598E7EA}"/>
              </a:ext>
            </a:extLst>
          </p:cNvPr>
          <p:cNvSpPr txBox="1"/>
          <p:nvPr userDrawn="1"/>
        </p:nvSpPr>
        <p:spPr>
          <a:xfrm>
            <a:off x="6297683" y="1840449"/>
            <a:ext cx="2723317" cy="753648"/>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3600" kern="100" spc="0" dirty="0">
                <a:solidFill>
                  <a:srgbClr val="FFFFFF">
                    <a:alpha val="100000"/>
                  </a:srgbClr>
                </a:solidFill>
                <a:latin typeface="CKT Kuaile Bold" panose="02010800040101010101" pitchFamily="1" charset="-122"/>
                <a:ea typeface="CKT Kuaile Bold" panose="02010800040101010101" pitchFamily="1" charset="-122"/>
              </a:rPr>
              <a:t>CONTENTS</a:t>
            </a:r>
          </a:p>
        </p:txBody>
      </p:sp>
      <p:pic>
        <p:nvPicPr>
          <p:cNvPr id="10" name="图片 9">
            <a:extLst>
              <a:ext uri="{FF2B5EF4-FFF2-40B4-BE49-F238E27FC236}">
                <a16:creationId xmlns:a16="http://schemas.microsoft.com/office/drawing/2014/main" id="{5DC47268-F3A1-45C2-AAB4-1B12A30ABE30}"/>
              </a:ext>
            </a:extLst>
          </p:cNvPr>
          <p:cNvPicPr>
            <a:picLocks noChangeAspect="1"/>
          </p:cNvPicPr>
          <p:nvPr userDrawn="1"/>
        </p:nvPicPr>
        <p:blipFill>
          <a:blip r:embed="rId6">
            <a:alphaModFix/>
          </a:blip>
          <a:stretch>
            <a:fillRect/>
          </a:stretch>
        </p:blipFill>
        <p:spPr>
          <a:xfrm>
            <a:off x="7577074" y="100758"/>
            <a:ext cx="810536" cy="543073"/>
          </a:xfrm>
          <a:prstGeom prst="rect">
            <a:avLst/>
          </a:prstGeom>
        </p:spPr>
      </p:pic>
      <p:pic>
        <p:nvPicPr>
          <p:cNvPr id="11" name="图片 10">
            <a:extLst>
              <a:ext uri="{FF2B5EF4-FFF2-40B4-BE49-F238E27FC236}">
                <a16:creationId xmlns:a16="http://schemas.microsoft.com/office/drawing/2014/main" id="{9E07A20B-AFB0-4BF8-B75C-82DDF2D8C69D}"/>
              </a:ext>
            </a:extLst>
          </p:cNvPr>
          <p:cNvPicPr>
            <a:picLocks noChangeAspect="1"/>
          </p:cNvPicPr>
          <p:nvPr userDrawn="1"/>
        </p:nvPicPr>
        <p:blipFill>
          <a:blip r:embed="rId6">
            <a:alphaModFix/>
          </a:blip>
          <a:stretch>
            <a:fillRect/>
          </a:stretch>
        </p:blipFill>
        <p:spPr>
          <a:xfrm>
            <a:off x="8507333" y="100758"/>
            <a:ext cx="810536" cy="543073"/>
          </a:xfrm>
          <a:prstGeom prst="rect">
            <a:avLst/>
          </a:prstGeom>
        </p:spPr>
      </p:pic>
      <p:sp>
        <p:nvSpPr>
          <p:cNvPr id="12" name="文本框 11">
            <a:extLst>
              <a:ext uri="{FF2B5EF4-FFF2-40B4-BE49-F238E27FC236}">
                <a16:creationId xmlns:a16="http://schemas.microsoft.com/office/drawing/2014/main" id="{507B79C8-E5B9-42E4-B3E2-EE47AF3341EF}"/>
              </a:ext>
            </a:extLst>
          </p:cNvPr>
          <p:cNvSpPr txBox="1"/>
          <p:nvPr userDrawn="1"/>
        </p:nvSpPr>
        <p:spPr>
          <a:xfrm>
            <a:off x="7171504" y="2323941"/>
            <a:ext cx="975676" cy="58927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2579" kern="100" spc="0">
                <a:solidFill>
                  <a:srgbClr val="FFFFFF">
                    <a:alpha val="100000"/>
                  </a:srgbClr>
                </a:solidFill>
                <a:latin typeface="GEETYPE-XinGothicGB-W7" panose="02010800040101010101" pitchFamily="1" charset="-122"/>
                <a:ea typeface="GEETYPE-XinGothicGB-W7" panose="02010800040101010101" pitchFamily="1" charset="-122"/>
              </a:rPr>
              <a:t>目 录</a:t>
            </a:r>
          </a:p>
        </p:txBody>
      </p:sp>
      <p:pic>
        <p:nvPicPr>
          <p:cNvPr id="13" name="图片 12">
            <a:extLst>
              <a:ext uri="{FF2B5EF4-FFF2-40B4-BE49-F238E27FC236}">
                <a16:creationId xmlns:a16="http://schemas.microsoft.com/office/drawing/2014/main" id="{AB2426FB-A1B6-4A87-97FC-B7F9AF86A50F}"/>
              </a:ext>
            </a:extLst>
          </p:cNvPr>
          <p:cNvPicPr>
            <a:picLocks noChangeAspect="1"/>
          </p:cNvPicPr>
          <p:nvPr userDrawn="1"/>
        </p:nvPicPr>
        <p:blipFill>
          <a:blip r:embed="rId6">
            <a:alphaModFix/>
          </a:blip>
          <a:stretch>
            <a:fillRect/>
          </a:stretch>
        </p:blipFill>
        <p:spPr>
          <a:xfrm>
            <a:off x="-140864" y="3303699"/>
            <a:ext cx="810536" cy="543073"/>
          </a:xfrm>
          <a:prstGeom prst="rect">
            <a:avLst/>
          </a:prstGeom>
        </p:spPr>
      </p:pic>
      <p:pic>
        <p:nvPicPr>
          <p:cNvPr id="14" name="图片 13">
            <a:extLst>
              <a:ext uri="{FF2B5EF4-FFF2-40B4-BE49-F238E27FC236}">
                <a16:creationId xmlns:a16="http://schemas.microsoft.com/office/drawing/2014/main" id="{E183A8F3-CBEC-40F1-94E4-4B5019190EA8}"/>
              </a:ext>
            </a:extLst>
          </p:cNvPr>
          <p:cNvPicPr>
            <a:picLocks noChangeAspect="1"/>
          </p:cNvPicPr>
          <p:nvPr userDrawn="1"/>
        </p:nvPicPr>
        <p:blipFill>
          <a:blip r:embed="rId7">
            <a:alphaModFix amt="49000"/>
          </a:blip>
          <a:stretch>
            <a:fillRect/>
          </a:stretch>
        </p:blipFill>
        <p:spPr>
          <a:xfrm>
            <a:off x="1245952" y="1092206"/>
            <a:ext cx="408505" cy="408505"/>
          </a:xfrm>
          <a:prstGeom prst="rect">
            <a:avLst/>
          </a:prstGeom>
        </p:spPr>
      </p:pic>
      <p:pic>
        <p:nvPicPr>
          <p:cNvPr id="15" name="图片 14">
            <a:extLst>
              <a:ext uri="{FF2B5EF4-FFF2-40B4-BE49-F238E27FC236}">
                <a16:creationId xmlns:a16="http://schemas.microsoft.com/office/drawing/2014/main" id="{7C5A8490-2328-4826-B7F1-5D255BB0327B}"/>
              </a:ext>
            </a:extLst>
          </p:cNvPr>
          <p:cNvPicPr>
            <a:picLocks noChangeAspect="1"/>
          </p:cNvPicPr>
          <p:nvPr userDrawn="1"/>
        </p:nvPicPr>
        <p:blipFill>
          <a:blip r:embed="rId8">
            <a:alphaModFix/>
          </a:blip>
          <a:stretch>
            <a:fillRect/>
          </a:stretch>
        </p:blipFill>
        <p:spPr>
          <a:xfrm>
            <a:off x="1283405" y="1129659"/>
            <a:ext cx="333598" cy="333598"/>
          </a:xfrm>
          <a:prstGeom prst="rect">
            <a:avLst/>
          </a:prstGeom>
        </p:spPr>
      </p:pic>
      <p:sp>
        <p:nvSpPr>
          <p:cNvPr id="18" name="文本框 17">
            <a:extLst>
              <a:ext uri="{FF2B5EF4-FFF2-40B4-BE49-F238E27FC236}">
                <a16:creationId xmlns:a16="http://schemas.microsoft.com/office/drawing/2014/main" id="{527817E5-8104-42ED-8921-B71D1CC6558E}"/>
              </a:ext>
            </a:extLst>
          </p:cNvPr>
          <p:cNvSpPr txBox="1"/>
          <p:nvPr userDrawn="1"/>
        </p:nvSpPr>
        <p:spPr>
          <a:xfrm>
            <a:off x="1313924" y="1163510"/>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01</a:t>
            </a:r>
          </a:p>
        </p:txBody>
      </p:sp>
      <p:pic>
        <p:nvPicPr>
          <p:cNvPr id="19" name="图片 18">
            <a:extLst>
              <a:ext uri="{FF2B5EF4-FFF2-40B4-BE49-F238E27FC236}">
                <a16:creationId xmlns:a16="http://schemas.microsoft.com/office/drawing/2014/main" id="{4A385446-0FBC-4CAD-97E2-0B07B7286DF9}"/>
              </a:ext>
            </a:extLst>
          </p:cNvPr>
          <p:cNvPicPr>
            <a:picLocks noChangeAspect="1"/>
          </p:cNvPicPr>
          <p:nvPr userDrawn="1"/>
        </p:nvPicPr>
        <p:blipFill>
          <a:blip r:embed="rId7">
            <a:alphaModFix amt="49000"/>
          </a:blip>
          <a:stretch>
            <a:fillRect/>
          </a:stretch>
        </p:blipFill>
        <p:spPr>
          <a:xfrm>
            <a:off x="1245952" y="2037645"/>
            <a:ext cx="408505" cy="408505"/>
          </a:xfrm>
          <a:prstGeom prst="rect">
            <a:avLst/>
          </a:prstGeom>
        </p:spPr>
      </p:pic>
      <p:pic>
        <p:nvPicPr>
          <p:cNvPr id="20" name="图片 19">
            <a:extLst>
              <a:ext uri="{FF2B5EF4-FFF2-40B4-BE49-F238E27FC236}">
                <a16:creationId xmlns:a16="http://schemas.microsoft.com/office/drawing/2014/main" id="{759C6DF3-F12C-46E2-AEF6-5AC04A532493}"/>
              </a:ext>
            </a:extLst>
          </p:cNvPr>
          <p:cNvPicPr>
            <a:picLocks noChangeAspect="1"/>
          </p:cNvPicPr>
          <p:nvPr userDrawn="1"/>
        </p:nvPicPr>
        <p:blipFill>
          <a:blip r:embed="rId8">
            <a:alphaModFix/>
          </a:blip>
          <a:stretch>
            <a:fillRect/>
          </a:stretch>
        </p:blipFill>
        <p:spPr>
          <a:xfrm>
            <a:off x="1283405" y="2075098"/>
            <a:ext cx="333598" cy="333598"/>
          </a:xfrm>
          <a:prstGeom prst="rect">
            <a:avLst/>
          </a:prstGeom>
        </p:spPr>
      </p:pic>
      <p:sp>
        <p:nvSpPr>
          <p:cNvPr id="23" name="文本框 22">
            <a:extLst>
              <a:ext uri="{FF2B5EF4-FFF2-40B4-BE49-F238E27FC236}">
                <a16:creationId xmlns:a16="http://schemas.microsoft.com/office/drawing/2014/main" id="{9A819E88-4D50-45D4-9500-8BF8909A4AE9}"/>
              </a:ext>
            </a:extLst>
          </p:cNvPr>
          <p:cNvSpPr txBox="1"/>
          <p:nvPr userDrawn="1"/>
        </p:nvSpPr>
        <p:spPr>
          <a:xfrm>
            <a:off x="1313924" y="2108949"/>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02</a:t>
            </a:r>
          </a:p>
        </p:txBody>
      </p:sp>
      <p:pic>
        <p:nvPicPr>
          <p:cNvPr id="24" name="图片 23">
            <a:extLst>
              <a:ext uri="{FF2B5EF4-FFF2-40B4-BE49-F238E27FC236}">
                <a16:creationId xmlns:a16="http://schemas.microsoft.com/office/drawing/2014/main" id="{471A4A83-536C-4889-95BF-322002C8B77C}"/>
              </a:ext>
            </a:extLst>
          </p:cNvPr>
          <p:cNvPicPr>
            <a:picLocks noChangeAspect="1"/>
          </p:cNvPicPr>
          <p:nvPr userDrawn="1"/>
        </p:nvPicPr>
        <p:blipFill>
          <a:blip r:embed="rId7">
            <a:alphaModFix amt="49000"/>
          </a:blip>
          <a:stretch>
            <a:fillRect/>
          </a:stretch>
        </p:blipFill>
        <p:spPr>
          <a:xfrm>
            <a:off x="1245952" y="2983084"/>
            <a:ext cx="408505" cy="408505"/>
          </a:xfrm>
          <a:prstGeom prst="rect">
            <a:avLst/>
          </a:prstGeom>
        </p:spPr>
      </p:pic>
      <p:pic>
        <p:nvPicPr>
          <p:cNvPr id="25" name="图片 24">
            <a:extLst>
              <a:ext uri="{FF2B5EF4-FFF2-40B4-BE49-F238E27FC236}">
                <a16:creationId xmlns:a16="http://schemas.microsoft.com/office/drawing/2014/main" id="{A3EF30B4-20B6-4C05-A44F-AB146FD041FE}"/>
              </a:ext>
            </a:extLst>
          </p:cNvPr>
          <p:cNvPicPr>
            <a:picLocks noChangeAspect="1"/>
          </p:cNvPicPr>
          <p:nvPr userDrawn="1"/>
        </p:nvPicPr>
        <p:blipFill>
          <a:blip r:embed="rId8">
            <a:alphaModFix/>
          </a:blip>
          <a:stretch>
            <a:fillRect/>
          </a:stretch>
        </p:blipFill>
        <p:spPr>
          <a:xfrm>
            <a:off x="1283405" y="3020537"/>
            <a:ext cx="333598" cy="333598"/>
          </a:xfrm>
          <a:prstGeom prst="rect">
            <a:avLst/>
          </a:prstGeom>
        </p:spPr>
      </p:pic>
      <p:sp>
        <p:nvSpPr>
          <p:cNvPr id="28" name="文本框 27">
            <a:extLst>
              <a:ext uri="{FF2B5EF4-FFF2-40B4-BE49-F238E27FC236}">
                <a16:creationId xmlns:a16="http://schemas.microsoft.com/office/drawing/2014/main" id="{24C51FB3-62C0-46B2-B624-0D73E6133C73}"/>
              </a:ext>
            </a:extLst>
          </p:cNvPr>
          <p:cNvSpPr txBox="1"/>
          <p:nvPr userDrawn="1"/>
        </p:nvSpPr>
        <p:spPr>
          <a:xfrm>
            <a:off x="1313924" y="3054388"/>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03</a:t>
            </a:r>
          </a:p>
        </p:txBody>
      </p:sp>
      <p:pic>
        <p:nvPicPr>
          <p:cNvPr id="29" name="图片 28">
            <a:extLst>
              <a:ext uri="{FF2B5EF4-FFF2-40B4-BE49-F238E27FC236}">
                <a16:creationId xmlns:a16="http://schemas.microsoft.com/office/drawing/2014/main" id="{43D6D498-66D0-4EA0-B1BA-52DFF18DEE2E}"/>
              </a:ext>
            </a:extLst>
          </p:cNvPr>
          <p:cNvPicPr>
            <a:picLocks noChangeAspect="1"/>
          </p:cNvPicPr>
          <p:nvPr userDrawn="1"/>
        </p:nvPicPr>
        <p:blipFill>
          <a:blip r:embed="rId7">
            <a:alphaModFix amt="49000"/>
          </a:blip>
          <a:stretch>
            <a:fillRect/>
          </a:stretch>
        </p:blipFill>
        <p:spPr>
          <a:xfrm>
            <a:off x="1245952" y="3928523"/>
            <a:ext cx="408505" cy="408505"/>
          </a:xfrm>
          <a:prstGeom prst="rect">
            <a:avLst/>
          </a:prstGeom>
        </p:spPr>
      </p:pic>
      <p:pic>
        <p:nvPicPr>
          <p:cNvPr id="30" name="图片 29">
            <a:extLst>
              <a:ext uri="{FF2B5EF4-FFF2-40B4-BE49-F238E27FC236}">
                <a16:creationId xmlns:a16="http://schemas.microsoft.com/office/drawing/2014/main" id="{141E65F3-3E48-44AF-B48D-D6FBC7461B2E}"/>
              </a:ext>
            </a:extLst>
          </p:cNvPr>
          <p:cNvPicPr>
            <a:picLocks noChangeAspect="1"/>
          </p:cNvPicPr>
          <p:nvPr userDrawn="1"/>
        </p:nvPicPr>
        <p:blipFill>
          <a:blip r:embed="rId8">
            <a:alphaModFix/>
          </a:blip>
          <a:stretch>
            <a:fillRect/>
          </a:stretch>
        </p:blipFill>
        <p:spPr>
          <a:xfrm>
            <a:off x="1283405" y="3965977"/>
            <a:ext cx="333598" cy="333598"/>
          </a:xfrm>
          <a:prstGeom prst="rect">
            <a:avLst/>
          </a:prstGeom>
        </p:spPr>
      </p:pic>
      <p:sp>
        <p:nvSpPr>
          <p:cNvPr id="33" name="文本框 32">
            <a:extLst>
              <a:ext uri="{FF2B5EF4-FFF2-40B4-BE49-F238E27FC236}">
                <a16:creationId xmlns:a16="http://schemas.microsoft.com/office/drawing/2014/main" id="{4739A6DC-46FE-483E-8B89-26C1655C7389}"/>
              </a:ext>
            </a:extLst>
          </p:cNvPr>
          <p:cNvSpPr txBox="1"/>
          <p:nvPr userDrawn="1"/>
        </p:nvSpPr>
        <p:spPr>
          <a:xfrm>
            <a:off x="1313924" y="3999827"/>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04</a:t>
            </a:r>
          </a:p>
        </p:txBody>
      </p:sp>
      <p:pic>
        <p:nvPicPr>
          <p:cNvPr id="34" name="图片 33">
            <a:extLst>
              <a:ext uri="{FF2B5EF4-FFF2-40B4-BE49-F238E27FC236}">
                <a16:creationId xmlns:a16="http://schemas.microsoft.com/office/drawing/2014/main" id="{AA7DA2F6-F69B-4EF2-9EDC-A39A3A1CBDB4}"/>
              </a:ext>
            </a:extLst>
          </p:cNvPr>
          <p:cNvPicPr>
            <a:picLocks noChangeAspect="1"/>
          </p:cNvPicPr>
          <p:nvPr userDrawn="1"/>
        </p:nvPicPr>
        <p:blipFill>
          <a:blip r:embed="rId9">
            <a:alphaModFix/>
          </a:blip>
          <a:stretch>
            <a:fillRect/>
          </a:stretch>
        </p:blipFill>
        <p:spPr>
          <a:xfrm>
            <a:off x="-194204" y="586714"/>
            <a:ext cx="599472" cy="599472"/>
          </a:xfrm>
          <a:prstGeom prst="rect">
            <a:avLst/>
          </a:prstGeom>
        </p:spPr>
      </p:pic>
      <p:pic>
        <p:nvPicPr>
          <p:cNvPr id="35" name="图片 34">
            <a:extLst>
              <a:ext uri="{FF2B5EF4-FFF2-40B4-BE49-F238E27FC236}">
                <a16:creationId xmlns:a16="http://schemas.microsoft.com/office/drawing/2014/main" id="{8332CA54-08F8-476F-9756-589D7468C121}"/>
              </a:ext>
            </a:extLst>
          </p:cNvPr>
          <p:cNvPicPr>
            <a:picLocks noChangeAspect="1"/>
          </p:cNvPicPr>
          <p:nvPr userDrawn="1"/>
        </p:nvPicPr>
        <p:blipFill>
          <a:blip r:embed="rId10">
            <a:alphaModFix/>
          </a:blip>
          <a:stretch>
            <a:fillRect/>
          </a:stretch>
        </p:blipFill>
        <p:spPr>
          <a:xfrm>
            <a:off x="-140864" y="640054"/>
            <a:ext cx="492866" cy="492866"/>
          </a:xfrm>
          <a:prstGeom prst="rect">
            <a:avLst/>
          </a:prstGeom>
        </p:spPr>
      </p:pic>
      <p:pic>
        <p:nvPicPr>
          <p:cNvPr id="36" name="图片 35">
            <a:extLst>
              <a:ext uri="{FF2B5EF4-FFF2-40B4-BE49-F238E27FC236}">
                <a16:creationId xmlns:a16="http://schemas.microsoft.com/office/drawing/2014/main" id="{FEFE61B4-811F-40DC-BF9F-8355D0244500}"/>
              </a:ext>
            </a:extLst>
          </p:cNvPr>
          <p:cNvPicPr>
            <a:picLocks noChangeAspect="1"/>
          </p:cNvPicPr>
          <p:nvPr userDrawn="1"/>
        </p:nvPicPr>
        <p:blipFill>
          <a:blip r:embed="rId11">
            <a:alphaModFix/>
          </a:blip>
          <a:stretch>
            <a:fillRect/>
          </a:stretch>
        </p:blipFill>
        <p:spPr>
          <a:xfrm rot="19800000">
            <a:off x="4876076" y="-798658"/>
            <a:ext cx="1700037" cy="1671828"/>
          </a:xfrm>
          <a:prstGeom prst="rect">
            <a:avLst/>
          </a:prstGeom>
        </p:spPr>
      </p:pic>
      <p:pic>
        <p:nvPicPr>
          <p:cNvPr id="37" name="图片 36">
            <a:extLst>
              <a:ext uri="{FF2B5EF4-FFF2-40B4-BE49-F238E27FC236}">
                <a16:creationId xmlns:a16="http://schemas.microsoft.com/office/drawing/2014/main" id="{099403BC-2B9B-4C09-8ED8-72129F4CC1A6}"/>
              </a:ext>
            </a:extLst>
          </p:cNvPr>
          <p:cNvPicPr>
            <a:picLocks noChangeAspect="1"/>
          </p:cNvPicPr>
          <p:nvPr userDrawn="1"/>
        </p:nvPicPr>
        <p:blipFill>
          <a:blip r:embed="rId11">
            <a:alphaModFix/>
          </a:blip>
          <a:stretch>
            <a:fillRect/>
          </a:stretch>
        </p:blipFill>
        <p:spPr>
          <a:xfrm rot="19800000">
            <a:off x="-291722" y="4335522"/>
            <a:ext cx="1700037" cy="1671828"/>
          </a:xfrm>
          <a:prstGeom prst="rect">
            <a:avLst/>
          </a:prstGeom>
        </p:spPr>
      </p:pic>
      <p:pic>
        <p:nvPicPr>
          <p:cNvPr id="38" name="图片 37">
            <a:extLst>
              <a:ext uri="{FF2B5EF4-FFF2-40B4-BE49-F238E27FC236}">
                <a16:creationId xmlns:a16="http://schemas.microsoft.com/office/drawing/2014/main" id="{CA2EC181-AEE2-405F-B412-879CE4B7FB19}"/>
              </a:ext>
            </a:extLst>
          </p:cNvPr>
          <p:cNvPicPr>
            <a:picLocks noChangeAspect="1"/>
          </p:cNvPicPr>
          <p:nvPr userDrawn="1"/>
        </p:nvPicPr>
        <p:blipFill>
          <a:blip r:embed="rId12">
            <a:alphaModFix/>
          </a:blip>
          <a:stretch>
            <a:fillRect/>
          </a:stretch>
        </p:blipFill>
        <p:spPr>
          <a:xfrm>
            <a:off x="5852013" y="3879018"/>
            <a:ext cx="513605" cy="513605"/>
          </a:xfrm>
          <a:prstGeom prst="rect">
            <a:avLst/>
          </a:prstGeom>
        </p:spPr>
      </p:pic>
      <p:sp>
        <p:nvSpPr>
          <p:cNvPr id="54" name="标题 92">
            <a:extLst>
              <a:ext uri="{FF2B5EF4-FFF2-40B4-BE49-F238E27FC236}">
                <a16:creationId xmlns:a16="http://schemas.microsoft.com/office/drawing/2014/main" id="{89DC4C33-C7D1-4D2F-9E95-79AE140CA033}"/>
              </a:ext>
            </a:extLst>
          </p:cNvPr>
          <p:cNvSpPr>
            <a:spLocks noGrp="1"/>
          </p:cNvSpPr>
          <p:nvPr>
            <p:ph type="title" hasCustomPrompt="1"/>
          </p:nvPr>
        </p:nvSpPr>
        <p:spPr>
          <a:xfrm>
            <a:off x="1748831" y="1129659"/>
            <a:ext cx="2957395" cy="446300"/>
          </a:xfrm>
          <a:prstGeom prst="rect">
            <a:avLst/>
          </a:prstGeom>
        </p:spPr>
        <p:txBody>
          <a:bodyPr>
            <a:normAutofit/>
          </a:bodyPr>
          <a:lstStyle>
            <a:lvl1pPr marL="0" algn="l" defTabSz="914400" rtl="0" eaLnBrk="1" latinLnBrk="0" hangingPunct="1">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p>
        </p:txBody>
      </p:sp>
      <p:sp>
        <p:nvSpPr>
          <p:cNvPr id="55" name="文本占位符 98">
            <a:extLst>
              <a:ext uri="{FF2B5EF4-FFF2-40B4-BE49-F238E27FC236}">
                <a16:creationId xmlns:a16="http://schemas.microsoft.com/office/drawing/2014/main" id="{A412FBD9-A001-4EA5-A7B4-B21CF1CC397D}"/>
              </a:ext>
            </a:extLst>
          </p:cNvPr>
          <p:cNvSpPr>
            <a:spLocks noGrp="1"/>
          </p:cNvSpPr>
          <p:nvPr>
            <p:ph type="body" sz="quarter" idx="10" hasCustomPrompt="1"/>
          </p:nvPr>
        </p:nvSpPr>
        <p:spPr>
          <a:xfrm>
            <a:off x="1748831" y="205199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6" name="文本占位符 98">
            <a:extLst>
              <a:ext uri="{FF2B5EF4-FFF2-40B4-BE49-F238E27FC236}">
                <a16:creationId xmlns:a16="http://schemas.microsoft.com/office/drawing/2014/main" id="{4963A221-22F6-4010-B31E-4B0982F4299C}"/>
              </a:ext>
            </a:extLst>
          </p:cNvPr>
          <p:cNvSpPr>
            <a:spLocks noGrp="1"/>
          </p:cNvSpPr>
          <p:nvPr>
            <p:ph type="body" sz="quarter" idx="11" hasCustomPrompt="1"/>
          </p:nvPr>
        </p:nvSpPr>
        <p:spPr>
          <a:xfrm>
            <a:off x="1748831" y="3000373"/>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7" name="文本占位符 98">
            <a:extLst>
              <a:ext uri="{FF2B5EF4-FFF2-40B4-BE49-F238E27FC236}">
                <a16:creationId xmlns:a16="http://schemas.microsoft.com/office/drawing/2014/main" id="{66137276-87F7-45CC-9C45-D592E6DEBB8D}"/>
              </a:ext>
            </a:extLst>
          </p:cNvPr>
          <p:cNvSpPr>
            <a:spLocks noGrp="1"/>
          </p:cNvSpPr>
          <p:nvPr>
            <p:ph type="body" sz="quarter" idx="12" hasCustomPrompt="1"/>
          </p:nvPr>
        </p:nvSpPr>
        <p:spPr>
          <a:xfrm>
            <a:off x="1748831" y="392062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Tree>
    <p:extLst>
      <p:ext uri="{BB962C8B-B14F-4D97-AF65-F5344CB8AC3E}">
        <p14:creationId xmlns:p14="http://schemas.microsoft.com/office/powerpoint/2010/main" val="4272624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208AD87-A6F9-4AF9-94A3-024AE084124B}"/>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43CFDFB2-ECBE-4BA2-9779-96B1B285A869}"/>
              </a:ext>
            </a:extLst>
          </p:cNvPr>
          <p:cNvPicPr>
            <a:picLocks noChangeAspect="1"/>
          </p:cNvPicPr>
          <p:nvPr userDrawn="1"/>
        </p:nvPicPr>
        <p:blipFill>
          <a:blip r:embed="rId3">
            <a:alphaModFix/>
          </a:blip>
          <a:stretch>
            <a:fillRect/>
          </a:stretch>
        </p:blipFill>
        <p:spPr>
          <a:xfrm rot="19800000">
            <a:off x="6298768" y="-1387707"/>
            <a:ext cx="2241226" cy="2204037"/>
          </a:xfrm>
          <a:prstGeom prst="rect">
            <a:avLst/>
          </a:prstGeom>
        </p:spPr>
      </p:pic>
      <p:pic>
        <p:nvPicPr>
          <p:cNvPr id="5" name="图片 4">
            <a:extLst>
              <a:ext uri="{FF2B5EF4-FFF2-40B4-BE49-F238E27FC236}">
                <a16:creationId xmlns:a16="http://schemas.microsoft.com/office/drawing/2014/main" id="{420F206E-E0AF-443E-8C9A-8CF0419EA371}"/>
              </a:ext>
            </a:extLst>
          </p:cNvPr>
          <p:cNvPicPr>
            <a:picLocks noChangeAspect="1"/>
          </p:cNvPicPr>
          <p:nvPr userDrawn="1"/>
        </p:nvPicPr>
        <p:blipFill>
          <a:blip r:embed="rId4">
            <a:alphaModFix/>
          </a:blip>
          <a:stretch>
            <a:fillRect/>
          </a:stretch>
        </p:blipFill>
        <p:spPr>
          <a:xfrm>
            <a:off x="4014753" y="1577266"/>
            <a:ext cx="877999" cy="588274"/>
          </a:xfrm>
          <a:prstGeom prst="rect">
            <a:avLst/>
          </a:prstGeom>
        </p:spPr>
      </p:pic>
      <p:pic>
        <p:nvPicPr>
          <p:cNvPr id="6" name="图片 5">
            <a:extLst>
              <a:ext uri="{FF2B5EF4-FFF2-40B4-BE49-F238E27FC236}">
                <a16:creationId xmlns:a16="http://schemas.microsoft.com/office/drawing/2014/main" id="{C5F6FC45-9046-4349-B38C-DDE8C087D352}"/>
              </a:ext>
            </a:extLst>
          </p:cNvPr>
          <p:cNvPicPr>
            <a:picLocks noChangeAspect="1"/>
          </p:cNvPicPr>
          <p:nvPr userDrawn="1"/>
        </p:nvPicPr>
        <p:blipFill>
          <a:blip r:embed="rId4">
            <a:alphaModFix/>
          </a:blip>
          <a:stretch>
            <a:fillRect/>
          </a:stretch>
        </p:blipFill>
        <p:spPr>
          <a:xfrm>
            <a:off x="5022440" y="1577266"/>
            <a:ext cx="877999" cy="588274"/>
          </a:xfrm>
          <a:prstGeom prst="rect">
            <a:avLst/>
          </a:prstGeom>
        </p:spPr>
      </p:pic>
      <p:pic>
        <p:nvPicPr>
          <p:cNvPr id="7" name="图片 6">
            <a:extLst>
              <a:ext uri="{FF2B5EF4-FFF2-40B4-BE49-F238E27FC236}">
                <a16:creationId xmlns:a16="http://schemas.microsoft.com/office/drawing/2014/main" id="{444085AE-48AD-4BF7-84D3-9BF7D4938BD0}"/>
              </a:ext>
            </a:extLst>
          </p:cNvPr>
          <p:cNvPicPr>
            <a:picLocks noChangeAspect="1"/>
          </p:cNvPicPr>
          <p:nvPr userDrawn="1"/>
        </p:nvPicPr>
        <p:blipFill>
          <a:blip r:embed="rId5">
            <a:alphaModFix amt="8000"/>
          </a:blip>
          <a:stretch>
            <a:fillRect/>
          </a:stretch>
        </p:blipFill>
        <p:spPr>
          <a:xfrm rot="16200000">
            <a:off x="1267434" y="1228994"/>
            <a:ext cx="2685511" cy="2685511"/>
          </a:xfrm>
          <a:prstGeom prst="rect">
            <a:avLst/>
          </a:prstGeom>
        </p:spPr>
      </p:pic>
      <p:pic>
        <p:nvPicPr>
          <p:cNvPr id="8" name="图片 7">
            <a:extLst>
              <a:ext uri="{FF2B5EF4-FFF2-40B4-BE49-F238E27FC236}">
                <a16:creationId xmlns:a16="http://schemas.microsoft.com/office/drawing/2014/main" id="{7A5AD73C-DFC7-4CC7-AA27-4C98346015D4}"/>
              </a:ext>
            </a:extLst>
          </p:cNvPr>
          <p:cNvPicPr>
            <a:picLocks noChangeAspect="1"/>
          </p:cNvPicPr>
          <p:nvPr userDrawn="1"/>
        </p:nvPicPr>
        <p:blipFill>
          <a:blip r:embed="rId6">
            <a:alphaModFix/>
          </a:blip>
          <a:stretch>
            <a:fillRect/>
          </a:stretch>
        </p:blipFill>
        <p:spPr>
          <a:xfrm rot="16200000">
            <a:off x="860017" y="780032"/>
            <a:ext cx="1863371" cy="3583406"/>
          </a:xfrm>
          <a:prstGeom prst="rect">
            <a:avLst/>
          </a:prstGeom>
        </p:spPr>
      </p:pic>
      <p:pic>
        <p:nvPicPr>
          <p:cNvPr id="9" name="图片 8">
            <a:extLst>
              <a:ext uri="{FF2B5EF4-FFF2-40B4-BE49-F238E27FC236}">
                <a16:creationId xmlns:a16="http://schemas.microsoft.com/office/drawing/2014/main" id="{7893385F-D126-4171-9A10-238044B393D7}"/>
              </a:ext>
            </a:extLst>
          </p:cNvPr>
          <p:cNvPicPr>
            <a:picLocks noChangeAspect="1"/>
          </p:cNvPicPr>
          <p:nvPr userDrawn="1"/>
        </p:nvPicPr>
        <p:blipFill>
          <a:blip r:embed="rId7">
            <a:alphaModFix amt="17000"/>
          </a:blip>
          <a:stretch>
            <a:fillRect/>
          </a:stretch>
        </p:blipFill>
        <p:spPr>
          <a:xfrm rot="16200000">
            <a:off x="1428475" y="1390033"/>
            <a:ext cx="2363430" cy="2363430"/>
          </a:xfrm>
          <a:prstGeom prst="rect">
            <a:avLst/>
          </a:prstGeom>
        </p:spPr>
      </p:pic>
      <p:pic>
        <p:nvPicPr>
          <p:cNvPr id="10" name="图片 9">
            <a:extLst>
              <a:ext uri="{FF2B5EF4-FFF2-40B4-BE49-F238E27FC236}">
                <a16:creationId xmlns:a16="http://schemas.microsoft.com/office/drawing/2014/main" id="{BEBEE8C9-A892-41B3-A8DA-9062ECA6176F}"/>
              </a:ext>
            </a:extLst>
          </p:cNvPr>
          <p:cNvPicPr>
            <a:picLocks noChangeAspect="1"/>
          </p:cNvPicPr>
          <p:nvPr userDrawn="1"/>
        </p:nvPicPr>
        <p:blipFill>
          <a:blip r:embed="rId8">
            <a:alphaModFix/>
          </a:blip>
          <a:stretch>
            <a:fillRect/>
          </a:stretch>
        </p:blipFill>
        <p:spPr>
          <a:xfrm rot="16200000">
            <a:off x="1635794" y="1597377"/>
            <a:ext cx="1948768" cy="1948768"/>
          </a:xfrm>
          <a:prstGeom prst="rect">
            <a:avLst/>
          </a:prstGeom>
        </p:spPr>
      </p:pic>
      <p:pic>
        <p:nvPicPr>
          <p:cNvPr id="11" name="图片 10">
            <a:extLst>
              <a:ext uri="{FF2B5EF4-FFF2-40B4-BE49-F238E27FC236}">
                <a16:creationId xmlns:a16="http://schemas.microsoft.com/office/drawing/2014/main" id="{DB66FD49-E54D-4DC4-8988-8E31F4D0BED9}"/>
              </a:ext>
            </a:extLst>
          </p:cNvPr>
          <p:cNvPicPr>
            <a:picLocks noChangeAspect="1"/>
          </p:cNvPicPr>
          <p:nvPr userDrawn="1"/>
        </p:nvPicPr>
        <p:blipFill>
          <a:blip r:embed="rId9">
            <a:alphaModFix/>
          </a:blip>
          <a:stretch>
            <a:fillRect/>
          </a:stretch>
        </p:blipFill>
        <p:spPr>
          <a:xfrm rot="16200000">
            <a:off x="1723104" y="1684689"/>
            <a:ext cx="1774146" cy="1774146"/>
          </a:xfrm>
          <a:prstGeom prst="rect">
            <a:avLst/>
          </a:prstGeom>
        </p:spPr>
      </p:pic>
      <p:pic>
        <p:nvPicPr>
          <p:cNvPr id="12" name="图片 11">
            <a:extLst>
              <a:ext uri="{FF2B5EF4-FFF2-40B4-BE49-F238E27FC236}">
                <a16:creationId xmlns:a16="http://schemas.microsoft.com/office/drawing/2014/main" id="{AB43C28E-8324-4FB1-A0F2-AEB2C881E5F9}"/>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16652" r="16652"/>
          <a:stretch/>
        </p:blipFill>
        <p:spPr>
          <a:xfrm>
            <a:off x="1826109" y="1787694"/>
            <a:ext cx="1568136" cy="1568136"/>
          </a:xfrm>
          <a:prstGeom prst="flowChartConnector">
            <a:avLst/>
          </a:prstGeom>
        </p:spPr>
      </p:pic>
      <p:pic>
        <p:nvPicPr>
          <p:cNvPr id="15" name="图片 14">
            <a:extLst>
              <a:ext uri="{FF2B5EF4-FFF2-40B4-BE49-F238E27FC236}">
                <a16:creationId xmlns:a16="http://schemas.microsoft.com/office/drawing/2014/main" id="{4955AB53-E040-4748-84F2-8153A5F67439}"/>
              </a:ext>
            </a:extLst>
          </p:cNvPr>
          <p:cNvPicPr>
            <a:picLocks noChangeAspect="1"/>
          </p:cNvPicPr>
          <p:nvPr userDrawn="1"/>
        </p:nvPicPr>
        <p:blipFill>
          <a:blip r:embed="rId11">
            <a:alphaModFix/>
          </a:blip>
          <a:stretch>
            <a:fillRect/>
          </a:stretch>
        </p:blipFill>
        <p:spPr>
          <a:xfrm>
            <a:off x="614092" y="1239521"/>
            <a:ext cx="539146" cy="539146"/>
          </a:xfrm>
          <a:prstGeom prst="rect">
            <a:avLst/>
          </a:prstGeom>
        </p:spPr>
      </p:pic>
      <p:pic>
        <p:nvPicPr>
          <p:cNvPr id="16" name="图片 15">
            <a:extLst>
              <a:ext uri="{FF2B5EF4-FFF2-40B4-BE49-F238E27FC236}">
                <a16:creationId xmlns:a16="http://schemas.microsoft.com/office/drawing/2014/main" id="{006394E7-850B-4BCF-8E9E-169F23223EC9}"/>
              </a:ext>
            </a:extLst>
          </p:cNvPr>
          <p:cNvPicPr>
            <a:picLocks noChangeAspect="1"/>
          </p:cNvPicPr>
          <p:nvPr userDrawn="1"/>
        </p:nvPicPr>
        <p:blipFill>
          <a:blip r:embed="rId12">
            <a:alphaModFix/>
          </a:blip>
          <a:stretch>
            <a:fillRect/>
          </a:stretch>
        </p:blipFill>
        <p:spPr>
          <a:xfrm>
            <a:off x="4190132" y="3697440"/>
            <a:ext cx="381867" cy="381867"/>
          </a:xfrm>
          <a:prstGeom prst="rect">
            <a:avLst/>
          </a:prstGeom>
        </p:spPr>
      </p:pic>
      <p:pic>
        <p:nvPicPr>
          <p:cNvPr id="17" name="图片 16">
            <a:extLst>
              <a:ext uri="{FF2B5EF4-FFF2-40B4-BE49-F238E27FC236}">
                <a16:creationId xmlns:a16="http://schemas.microsoft.com/office/drawing/2014/main" id="{9EDE5ABB-738C-4ADF-97F3-EB2B07B4AB40}"/>
              </a:ext>
            </a:extLst>
          </p:cNvPr>
          <p:cNvPicPr>
            <a:picLocks noChangeAspect="1"/>
          </p:cNvPicPr>
          <p:nvPr userDrawn="1"/>
        </p:nvPicPr>
        <p:blipFill>
          <a:blip r:embed="rId13">
            <a:alphaModFix/>
          </a:blip>
          <a:stretch>
            <a:fillRect/>
          </a:stretch>
        </p:blipFill>
        <p:spPr>
          <a:xfrm>
            <a:off x="7958067" y="1209358"/>
            <a:ext cx="599472" cy="599472"/>
          </a:xfrm>
          <a:prstGeom prst="rect">
            <a:avLst/>
          </a:prstGeom>
        </p:spPr>
      </p:pic>
      <p:pic>
        <p:nvPicPr>
          <p:cNvPr id="18" name="图片 17">
            <a:extLst>
              <a:ext uri="{FF2B5EF4-FFF2-40B4-BE49-F238E27FC236}">
                <a16:creationId xmlns:a16="http://schemas.microsoft.com/office/drawing/2014/main" id="{A480415A-88CD-4D43-ABFE-78A10281649B}"/>
              </a:ext>
            </a:extLst>
          </p:cNvPr>
          <p:cNvPicPr>
            <a:picLocks noChangeAspect="1"/>
          </p:cNvPicPr>
          <p:nvPr userDrawn="1"/>
        </p:nvPicPr>
        <p:blipFill>
          <a:blip r:embed="rId14">
            <a:alphaModFix/>
          </a:blip>
          <a:stretch>
            <a:fillRect/>
          </a:stretch>
        </p:blipFill>
        <p:spPr>
          <a:xfrm>
            <a:off x="8011407" y="1262698"/>
            <a:ext cx="492866" cy="492866"/>
          </a:xfrm>
          <a:prstGeom prst="rect">
            <a:avLst/>
          </a:prstGeom>
        </p:spPr>
      </p:pic>
      <p:pic>
        <p:nvPicPr>
          <p:cNvPr id="19" name="图片 18">
            <a:extLst>
              <a:ext uri="{FF2B5EF4-FFF2-40B4-BE49-F238E27FC236}">
                <a16:creationId xmlns:a16="http://schemas.microsoft.com/office/drawing/2014/main" id="{4BA5EF20-D41A-48B9-8991-8749206FC3A9}"/>
              </a:ext>
            </a:extLst>
          </p:cNvPr>
          <p:cNvPicPr>
            <a:picLocks noChangeAspect="1"/>
          </p:cNvPicPr>
          <p:nvPr userDrawn="1"/>
        </p:nvPicPr>
        <p:blipFill>
          <a:blip r:embed="rId4">
            <a:alphaModFix/>
          </a:blip>
          <a:stretch>
            <a:fillRect/>
          </a:stretch>
        </p:blipFill>
        <p:spPr>
          <a:xfrm>
            <a:off x="8381945" y="2796101"/>
            <a:ext cx="877999" cy="588274"/>
          </a:xfrm>
          <a:prstGeom prst="rect">
            <a:avLst/>
          </a:prstGeom>
        </p:spPr>
      </p:pic>
      <p:pic>
        <p:nvPicPr>
          <p:cNvPr id="20" name="图片 19">
            <a:extLst>
              <a:ext uri="{FF2B5EF4-FFF2-40B4-BE49-F238E27FC236}">
                <a16:creationId xmlns:a16="http://schemas.microsoft.com/office/drawing/2014/main" id="{7889A307-CAFA-4D8B-BF81-DC45AA5F7F8C}"/>
              </a:ext>
            </a:extLst>
          </p:cNvPr>
          <p:cNvPicPr>
            <a:picLocks noChangeAspect="1"/>
          </p:cNvPicPr>
          <p:nvPr userDrawn="1"/>
        </p:nvPicPr>
        <p:blipFill>
          <a:blip r:embed="rId4">
            <a:alphaModFix/>
          </a:blip>
          <a:stretch>
            <a:fillRect/>
          </a:stretch>
        </p:blipFill>
        <p:spPr>
          <a:xfrm>
            <a:off x="-5256" y="3252008"/>
            <a:ext cx="877999" cy="588274"/>
          </a:xfrm>
          <a:prstGeom prst="rect">
            <a:avLst/>
          </a:prstGeom>
        </p:spPr>
      </p:pic>
      <p:pic>
        <p:nvPicPr>
          <p:cNvPr id="21" name="图片 20">
            <a:extLst>
              <a:ext uri="{FF2B5EF4-FFF2-40B4-BE49-F238E27FC236}">
                <a16:creationId xmlns:a16="http://schemas.microsoft.com/office/drawing/2014/main" id="{02ED08C7-0C5C-4569-BCAC-6AFB0579F227}"/>
              </a:ext>
            </a:extLst>
          </p:cNvPr>
          <p:cNvPicPr>
            <a:picLocks noChangeAspect="1"/>
          </p:cNvPicPr>
          <p:nvPr userDrawn="1"/>
        </p:nvPicPr>
        <p:blipFill>
          <a:blip r:embed="rId15">
            <a:alphaModFix/>
          </a:blip>
          <a:stretch>
            <a:fillRect/>
          </a:stretch>
        </p:blipFill>
        <p:spPr>
          <a:xfrm>
            <a:off x="-236468" y="4079307"/>
            <a:ext cx="757588" cy="757588"/>
          </a:xfrm>
          <a:prstGeom prst="rect">
            <a:avLst/>
          </a:prstGeom>
        </p:spPr>
      </p:pic>
      <p:sp>
        <p:nvSpPr>
          <p:cNvPr id="26" name="标题 1">
            <a:extLst>
              <a:ext uri="{FF2B5EF4-FFF2-40B4-BE49-F238E27FC236}">
                <a16:creationId xmlns:a16="http://schemas.microsoft.com/office/drawing/2014/main" id="{73781395-A217-4FB7-A665-5AC9CC81F82D}"/>
              </a:ext>
            </a:extLst>
          </p:cNvPr>
          <p:cNvSpPr>
            <a:spLocks noGrp="1"/>
          </p:cNvSpPr>
          <p:nvPr>
            <p:ph type="title" hasCustomPrompt="1"/>
          </p:nvPr>
        </p:nvSpPr>
        <p:spPr>
          <a:xfrm>
            <a:off x="4041847" y="1815437"/>
            <a:ext cx="5022464" cy="1660727"/>
          </a:xfrm>
          <a:prstGeom prst="rect">
            <a:avLst/>
          </a:prstGeom>
        </p:spPr>
        <p:txBody>
          <a:bodyPr anchor="b">
            <a:normAutofit/>
          </a:bodyPr>
          <a:lstStyle>
            <a:lvl1pPr>
              <a:lnSpc>
                <a:spcPct val="120000"/>
              </a:lnSpc>
              <a:defRPr lang="zh-CN" altLang="en-US" sz="4000" kern="1200" dirty="0">
                <a:solidFill>
                  <a:srgbClr val="2B74F7"/>
                </a:solidFill>
                <a:latin typeface="思源宋体 CN Heavy" panose="02020900000000000000" pitchFamily="18" charset="-122"/>
                <a:ea typeface="思源宋体 CN Heavy" panose="02020900000000000000" pitchFamily="18" charset="-122"/>
                <a:cs typeface="+mn-cs"/>
              </a:defRPr>
            </a:lvl1pPr>
          </a:lstStyle>
          <a:p>
            <a:r>
              <a:rPr lang="zh-CN" altLang="en-US" dirty="0"/>
              <a:t>字体大小</a:t>
            </a:r>
            <a:r>
              <a:rPr lang="en-US" altLang="zh-CN" dirty="0"/>
              <a:t>36-44</a:t>
            </a:r>
            <a:r>
              <a:rPr lang="zh-CN" altLang="en-US" dirty="0"/>
              <a:t>大小</a:t>
            </a:r>
            <a:br>
              <a:rPr lang="en-US" altLang="zh-CN" dirty="0"/>
            </a:br>
            <a:r>
              <a:rPr lang="zh-CN" altLang="en-US" dirty="0"/>
              <a:t>字间距</a:t>
            </a:r>
            <a:r>
              <a:rPr lang="en-US" altLang="zh-CN" dirty="0"/>
              <a:t>1.5</a:t>
            </a:r>
            <a:endParaRPr lang="zh-CN" altLang="en-US" dirty="0"/>
          </a:p>
        </p:txBody>
      </p:sp>
      <p:sp>
        <p:nvSpPr>
          <p:cNvPr id="30" name="内容占位符 29">
            <a:extLst>
              <a:ext uri="{FF2B5EF4-FFF2-40B4-BE49-F238E27FC236}">
                <a16:creationId xmlns:a16="http://schemas.microsoft.com/office/drawing/2014/main" id="{06A3B7B3-F46A-4562-AA32-2F086B9D117D}"/>
              </a:ext>
            </a:extLst>
          </p:cNvPr>
          <p:cNvSpPr>
            <a:spLocks noGrp="1"/>
          </p:cNvSpPr>
          <p:nvPr>
            <p:ph sz="quarter" idx="10"/>
          </p:nvPr>
        </p:nvSpPr>
        <p:spPr>
          <a:xfrm>
            <a:off x="826988" y="254221"/>
            <a:ext cx="4882515" cy="395661"/>
          </a:xfrm>
          <a:prstGeom prst="rect">
            <a:avLst/>
          </a:prstGeom>
        </p:spPr>
        <p:txBody>
          <a:bodyPr/>
          <a:lstStyle>
            <a:lvl1pPr marL="0" indent="0">
              <a:buFontTx/>
              <a:buNone/>
              <a:defRPr sz="2400">
                <a:solidFill>
                  <a:schemeClr val="tx1">
                    <a:lumMod val="50000"/>
                    <a:lumOff val="50000"/>
                  </a:schemeClr>
                </a:solidFill>
                <a:latin typeface="思源黑体 CN Regular" panose="020B0500000000000000" pitchFamily="34" charset="-122"/>
                <a:ea typeface="思源黑体 CN Regular" panose="020B0500000000000000" pitchFamily="34" charset="-122"/>
              </a:defRPr>
            </a:lvl1pPr>
          </a:lstStyle>
          <a:p>
            <a:pPr lvl="0"/>
            <a:r>
              <a:rPr lang="zh-CN" altLang="en-US" dirty="0"/>
              <a:t>单击此处编辑母版文本样式</a:t>
            </a:r>
          </a:p>
        </p:txBody>
      </p:sp>
      <p:pic>
        <p:nvPicPr>
          <p:cNvPr id="32" name="图片 31">
            <a:extLst>
              <a:ext uri="{FF2B5EF4-FFF2-40B4-BE49-F238E27FC236}">
                <a16:creationId xmlns:a16="http://schemas.microsoft.com/office/drawing/2014/main" id="{8AA3CD9A-74C2-47E7-B6C0-1329B7D7AE9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71990" y="161757"/>
            <a:ext cx="600753" cy="600753"/>
          </a:xfrm>
          <a:prstGeom prst="rect">
            <a:avLst/>
          </a:prstGeom>
        </p:spPr>
      </p:pic>
    </p:spTree>
    <p:extLst>
      <p:ext uri="{BB962C8B-B14F-4D97-AF65-F5344CB8AC3E}">
        <p14:creationId xmlns:p14="http://schemas.microsoft.com/office/powerpoint/2010/main" val="1076946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内容1">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441F4A0-E762-4AA9-8A94-875DCAF3E511}"/>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6303" t="34763" r="15663" b="20651"/>
          <a:stretch>
            <a:fillRect/>
          </a:stretch>
        </p:blipFill>
        <p:spPr>
          <a:xfrm flipH="1" flipV="1">
            <a:off x="0" y="0"/>
            <a:ext cx="9144000" cy="51435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15" name="矩形 14">
            <a:extLst>
              <a:ext uri="{FF2B5EF4-FFF2-40B4-BE49-F238E27FC236}">
                <a16:creationId xmlns:a16="http://schemas.microsoft.com/office/drawing/2014/main" id="{5647028F-2ABA-4FF3-A438-1F88726D3413}"/>
              </a:ext>
            </a:extLst>
          </p:cNvPr>
          <p:cNvSpPr/>
          <p:nvPr userDrawn="1"/>
        </p:nvSpPr>
        <p:spPr>
          <a:xfrm>
            <a:off x="0" y="0"/>
            <a:ext cx="9144000" cy="5143500"/>
          </a:xfrm>
          <a:prstGeom prst="rect">
            <a:avLst/>
          </a:prstGeom>
          <a:solidFill>
            <a:schemeClr val="bg1">
              <a:alpha val="82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2" name="图片 11">
            <a:extLst>
              <a:ext uri="{FF2B5EF4-FFF2-40B4-BE49-F238E27FC236}">
                <a16:creationId xmlns:a16="http://schemas.microsoft.com/office/drawing/2014/main" id="{3E0DE139-8687-4969-936F-4FE03E53D72C}"/>
              </a:ext>
            </a:extLst>
          </p:cNvPr>
          <p:cNvPicPr>
            <a:picLocks noChangeAspect="1"/>
          </p:cNvPicPr>
          <p:nvPr userDrawn="1"/>
        </p:nvPicPr>
        <p:blipFill>
          <a:blip r:embed="rId3">
            <a:alphaModFix/>
          </a:blip>
          <a:stretch>
            <a:fillRect/>
          </a:stretch>
        </p:blipFill>
        <p:spPr>
          <a:xfrm>
            <a:off x="0" y="0"/>
            <a:ext cx="9164028" cy="5143500"/>
          </a:xfrm>
          <a:prstGeom prst="rect">
            <a:avLst/>
          </a:prstGeom>
        </p:spPr>
      </p:pic>
      <p:cxnSp>
        <p:nvCxnSpPr>
          <p:cNvPr id="16" name="直接连接符 15">
            <a:extLst>
              <a:ext uri="{FF2B5EF4-FFF2-40B4-BE49-F238E27FC236}">
                <a16:creationId xmlns:a16="http://schemas.microsoft.com/office/drawing/2014/main" id="{EC5B9B8F-E5C1-4A8F-9ECC-DAB5BDB72B07}"/>
              </a:ext>
            </a:extLst>
          </p:cNvPr>
          <p:cNvCxnSpPr>
            <a:cxnSpLocks/>
          </p:cNvCxnSpPr>
          <p:nvPr userDrawn="1"/>
        </p:nvCxnSpPr>
        <p:spPr>
          <a:xfrm>
            <a:off x="522043" y="645836"/>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sp>
        <p:nvSpPr>
          <p:cNvPr id="18" name="文本占位符 2">
            <a:extLst>
              <a:ext uri="{FF2B5EF4-FFF2-40B4-BE49-F238E27FC236}">
                <a16:creationId xmlns:a16="http://schemas.microsoft.com/office/drawing/2014/main" id="{6FB418E4-15F4-4E4A-AB3E-7B2A6F789639}"/>
              </a:ext>
            </a:extLst>
          </p:cNvPr>
          <p:cNvSpPr>
            <a:spLocks noGrp="1"/>
          </p:cNvSpPr>
          <p:nvPr>
            <p:ph idx="10" hasCustomPrompt="1"/>
          </p:nvPr>
        </p:nvSpPr>
        <p:spPr>
          <a:xfrm>
            <a:off x="522043" y="722814"/>
            <a:ext cx="7879157" cy="386225"/>
          </a:xfrm>
          <a:prstGeom prst="rect">
            <a:avLst/>
          </a:prstGeom>
        </p:spPr>
        <p:txBody>
          <a:bodyPr vert="horz" lIns="91440" tIns="45720" rIns="91440" bIns="45720" rtlCol="0">
            <a:noAutofit/>
          </a:bodyPr>
          <a:lstStyle>
            <a:lvl1pPr marL="0" indent="0" algn="l" defTabSz="685800" rtl="0" eaLnBrk="1" latinLnBrk="0" hangingPunct="1">
              <a:lnSpc>
                <a:spcPct val="100000"/>
              </a:lnSpc>
              <a:buClrTx/>
              <a:buFontTx/>
              <a:buNone/>
              <a:defRPr lang="zh-CN" altLang="en-US" sz="2000" b="0" kern="1200" dirty="0">
                <a:solidFill>
                  <a:schemeClr val="tx1"/>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单击此处编辑一级标题</a:t>
            </a:r>
          </a:p>
        </p:txBody>
      </p:sp>
      <p:sp>
        <p:nvSpPr>
          <p:cNvPr id="19" name="文本占位符 2">
            <a:extLst>
              <a:ext uri="{FF2B5EF4-FFF2-40B4-BE49-F238E27FC236}">
                <a16:creationId xmlns:a16="http://schemas.microsoft.com/office/drawing/2014/main" id="{0F050589-8A25-4E52-BB6A-242134FF3EB7}"/>
              </a:ext>
            </a:extLst>
          </p:cNvPr>
          <p:cNvSpPr>
            <a:spLocks noGrp="1"/>
          </p:cNvSpPr>
          <p:nvPr>
            <p:ph idx="11" hasCustomPrompt="1"/>
          </p:nvPr>
        </p:nvSpPr>
        <p:spPr>
          <a:xfrm>
            <a:off x="522042" y="1195181"/>
            <a:ext cx="7904399" cy="300083"/>
          </a:xfrm>
          <a:prstGeom prst="rect">
            <a:avLst/>
          </a:prstGeom>
        </p:spPr>
        <p:txBody>
          <a:bodyPr vert="horz" lIns="91440" tIns="45720" rIns="91440" bIns="45720" rtlCol="0">
            <a:noAutofit/>
          </a:bodyPr>
          <a:lstStyle>
            <a:lvl1pPr marL="0" indent="0" algn="l" defTabSz="685800" rtl="0" eaLnBrk="1" latinLnBrk="0" hangingPunct="1">
              <a:lnSpc>
                <a:spcPct val="100000"/>
              </a:lnSpc>
              <a:buFontTx/>
              <a:buNone/>
              <a:defRPr lang="zh-CN" altLang="en-US" sz="1600" kern="1200" dirty="0">
                <a:solidFill>
                  <a:schemeClr val="bg2">
                    <a:lumMod val="50000"/>
                  </a:schemeClr>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单击此处编辑二级标题</a:t>
            </a:r>
          </a:p>
        </p:txBody>
      </p:sp>
      <p:sp>
        <p:nvSpPr>
          <p:cNvPr id="20" name="文本占位符 2">
            <a:extLst>
              <a:ext uri="{FF2B5EF4-FFF2-40B4-BE49-F238E27FC236}">
                <a16:creationId xmlns:a16="http://schemas.microsoft.com/office/drawing/2014/main" id="{4B5BECD7-90B4-489E-A0EB-75A76A390914}"/>
              </a:ext>
            </a:extLst>
          </p:cNvPr>
          <p:cNvSpPr>
            <a:spLocks noGrp="1"/>
          </p:cNvSpPr>
          <p:nvPr>
            <p:ph type="body" sz="quarter" idx="12" hasCustomPrompt="1"/>
          </p:nvPr>
        </p:nvSpPr>
        <p:spPr>
          <a:xfrm>
            <a:off x="522309" y="1633677"/>
            <a:ext cx="8139439" cy="3148134"/>
          </a:xfrm>
        </p:spPr>
        <p:txBody>
          <a:bodyPr/>
          <a:lstStyle>
            <a:lvl1pPr indent="-342900" algn="just">
              <a:lnSpc>
                <a:spcPct val="100000"/>
              </a:lnSpc>
              <a:spcBef>
                <a:spcPts val="0"/>
              </a:spcBef>
              <a:defRPr lang="zh-CN" altLang="en-US" sz="16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a:defRPr/>
            </a:lvl2pPr>
            <a:lvl4pPr marL="1028700" indent="0">
              <a:buNone/>
              <a:defRPr/>
            </a:lvl4pPr>
            <a:lvl5pPr>
              <a:lnSpc>
                <a:spcPct val="120000"/>
              </a:lnSpc>
              <a:spcBef>
                <a:spcPts val="0"/>
              </a:spcBef>
              <a:defRPr/>
            </a:lvl5pPr>
          </a:lstStyle>
          <a:p>
            <a:pPr marL="0" marR="0" lvl="0" indent="0" algn="l" defTabSz="685800" rtl="0" eaLnBrk="1" fontAlgn="auto" latinLnBrk="0" hangingPunct="0">
              <a:lnSpc>
                <a:spcPct val="150000"/>
              </a:lnSpc>
              <a:spcBef>
                <a:spcPts val="750"/>
              </a:spcBef>
              <a:spcAft>
                <a:spcPts val="0"/>
              </a:spcAft>
              <a:buClrTx/>
              <a:buSzTx/>
              <a:buFont typeface="Wingdings" panose="05000000000000000000" pitchFamily="2" charset="2"/>
              <a:buNone/>
              <a:tabLst/>
              <a:defRPr/>
            </a:pPr>
            <a:r>
              <a:rPr lang="zh-CN" altLang="en-US" dirty="0"/>
              <a:t>文本内容</a:t>
            </a:r>
            <a:r>
              <a:rPr lang="en-US" altLang="zh-CN" dirty="0"/>
              <a:t>16-18</a:t>
            </a:r>
            <a:r>
              <a:rPr lang="zh-CN" altLang="en-US" dirty="0"/>
              <a:t>号字、行距</a:t>
            </a:r>
            <a:r>
              <a:rPr lang="en-US" altLang="zh-CN" dirty="0"/>
              <a:t>1.5</a:t>
            </a:r>
            <a:r>
              <a:rPr lang="zh-CN" altLang="en-US" dirty="0"/>
              <a:t>、首行缩进</a:t>
            </a:r>
            <a:r>
              <a:rPr lang="en-US" altLang="zh-CN" dirty="0"/>
              <a:t>2</a:t>
            </a:r>
            <a:r>
              <a:rPr lang="zh-CN" altLang="en-US" dirty="0"/>
              <a:t>个字</a:t>
            </a:r>
            <a:endParaRPr lang="en-US" altLang="zh-CN" dirty="0"/>
          </a:p>
        </p:txBody>
      </p:sp>
      <p:cxnSp>
        <p:nvCxnSpPr>
          <p:cNvPr id="21" name="直接连接符 20">
            <a:extLst>
              <a:ext uri="{FF2B5EF4-FFF2-40B4-BE49-F238E27FC236}">
                <a16:creationId xmlns:a16="http://schemas.microsoft.com/office/drawing/2014/main" id="{A11C590E-7C79-45E9-880E-F674090D9B66}"/>
              </a:ext>
            </a:extLst>
          </p:cNvPr>
          <p:cNvCxnSpPr>
            <a:cxnSpLocks/>
          </p:cNvCxnSpPr>
          <p:nvPr userDrawn="1"/>
        </p:nvCxnSpPr>
        <p:spPr>
          <a:xfrm>
            <a:off x="522043" y="659088"/>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pic>
        <p:nvPicPr>
          <p:cNvPr id="23" name="图片 22">
            <a:extLst>
              <a:ext uri="{FF2B5EF4-FFF2-40B4-BE49-F238E27FC236}">
                <a16:creationId xmlns:a16="http://schemas.microsoft.com/office/drawing/2014/main" id="{FE6BD7AC-73F9-490C-99EB-81E3EFCFE14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64046" y="763680"/>
            <a:ext cx="163328" cy="191488"/>
          </a:xfrm>
          <a:prstGeom prst="rect">
            <a:avLst/>
          </a:prstGeom>
        </p:spPr>
      </p:pic>
      <p:sp>
        <p:nvSpPr>
          <p:cNvPr id="24" name="标题 1">
            <a:extLst>
              <a:ext uri="{FF2B5EF4-FFF2-40B4-BE49-F238E27FC236}">
                <a16:creationId xmlns:a16="http://schemas.microsoft.com/office/drawing/2014/main" id="{023D5630-711D-4AD4-A9F9-095BBDCE1CD4}"/>
              </a:ext>
            </a:extLst>
          </p:cNvPr>
          <p:cNvSpPr>
            <a:spLocks noGrp="1"/>
          </p:cNvSpPr>
          <p:nvPr>
            <p:ph type="title"/>
          </p:nvPr>
        </p:nvSpPr>
        <p:spPr>
          <a:xfrm>
            <a:off x="596967" y="205022"/>
            <a:ext cx="5370757" cy="367928"/>
          </a:xfrm>
        </p:spPr>
        <p:txBody>
          <a:bodyPr>
            <a:noAutofit/>
          </a:bodyPr>
          <a:lstStyle>
            <a:lvl1pPr>
              <a:lnSpc>
                <a:spcPct val="100000"/>
              </a:lnSpc>
              <a:defRPr lang="zh-CN" altLang="en-US" sz="2800" kern="1200" dirty="0">
                <a:solidFill>
                  <a:srgbClr val="04529A"/>
                </a:solidFill>
                <a:latin typeface="思源宋体 CN Heavy" panose="02020900000000000000" pitchFamily="18" charset="-122"/>
                <a:ea typeface="思源宋体 CN Heavy" panose="02020900000000000000" pitchFamily="18" charset="-122"/>
                <a:cs typeface="+mn-cs"/>
              </a:defRPr>
            </a:lvl1pPr>
          </a:lstStyle>
          <a:p>
            <a:r>
              <a:rPr lang="zh-CN" altLang="en-US" dirty="0"/>
              <a:t>单击此处编辑母版标题样式</a:t>
            </a:r>
          </a:p>
        </p:txBody>
      </p:sp>
      <p:pic>
        <p:nvPicPr>
          <p:cNvPr id="31" name="图片 30">
            <a:extLst>
              <a:ext uri="{FF2B5EF4-FFF2-40B4-BE49-F238E27FC236}">
                <a16:creationId xmlns:a16="http://schemas.microsoft.com/office/drawing/2014/main" id="{0F519971-794B-4FC0-9ACE-B63E7D3F4AF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669" y="162927"/>
            <a:ext cx="600753" cy="600753"/>
          </a:xfrm>
          <a:prstGeom prst="rect">
            <a:avLst/>
          </a:prstGeom>
        </p:spPr>
      </p:pic>
    </p:spTree>
    <p:extLst>
      <p:ext uri="{BB962C8B-B14F-4D97-AF65-F5344CB8AC3E}">
        <p14:creationId xmlns:p14="http://schemas.microsoft.com/office/powerpoint/2010/main" val="4197899128"/>
      </p:ext>
    </p:extLst>
  </p:cSld>
  <p:clrMapOvr>
    <a:masterClrMapping/>
  </p:clrMapOvr>
  <p:extLst>
    <p:ext uri="{DCECCB84-F9BA-43D5-87BE-67443E8EF086}">
      <p15:sldGuideLst xmlns:p15="http://schemas.microsoft.com/office/powerpoint/2012/main">
        <p15:guide id="1" orient="horz" pos="4042">
          <p15:clr>
            <a:srgbClr val="FBAE40"/>
          </p15:clr>
        </p15:guide>
        <p15:guide id="2" pos="438">
          <p15:clr>
            <a:srgbClr val="FBAE40"/>
          </p15:clr>
        </p15:guide>
        <p15:guide id="3" pos="7277">
          <p15:clr>
            <a:srgbClr val="FBAE40"/>
          </p15:clr>
        </p15:guide>
        <p15:guide id="4" orient="horz" pos="173">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1.wdp"/><Relationship Id="rId18" Type="http://schemas.openxmlformats.org/officeDocument/2006/relationships/image" Target="../media/image5.png"/><Relationship Id="rId3" Type="http://schemas.openxmlformats.org/officeDocument/2006/relationships/image" Target="../media/image1.png"/><Relationship Id="rId21" Type="http://schemas.openxmlformats.org/officeDocument/2006/relationships/image" Target="../media/image41.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8.png"/><Relationship Id="rId25" Type="http://schemas.openxmlformats.org/officeDocument/2006/relationships/image" Target="../media/image43.png"/><Relationship Id="rId2" Type="http://schemas.openxmlformats.org/officeDocument/2006/relationships/notesSlide" Target="../notesSlides/notesSlide1.xml"/><Relationship Id="rId16" Type="http://schemas.openxmlformats.org/officeDocument/2006/relationships/image" Target="../media/image37.png"/><Relationship Id="rId20"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9.png"/><Relationship Id="rId5" Type="http://schemas.openxmlformats.org/officeDocument/2006/relationships/image" Target="../media/image27.png"/><Relationship Id="rId15" Type="http://schemas.openxmlformats.org/officeDocument/2006/relationships/image" Target="../media/image36.png"/><Relationship Id="rId23" Type="http://schemas.openxmlformats.org/officeDocument/2006/relationships/image" Target="../media/image8.png"/><Relationship Id="rId10" Type="http://schemas.openxmlformats.org/officeDocument/2006/relationships/image" Target="../media/image32.png"/><Relationship Id="rId19" Type="http://schemas.openxmlformats.org/officeDocument/2006/relationships/image" Target="../media/image39.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 Id="rId22" Type="http://schemas.openxmlformats.org/officeDocument/2006/relationships/image" Target="../media/image42.png"/></Relationships>
</file>

<file path=ppt/slides/_rels/slide1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54.png"/></Relationships>
</file>

<file path=ppt/slides/_rels/slide1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7.png"/><Relationship Id="rId18" Type="http://schemas.openxmlformats.org/officeDocument/2006/relationships/image" Target="../media/image41.png"/><Relationship Id="rId3" Type="http://schemas.openxmlformats.org/officeDocument/2006/relationships/image" Target="../media/image71.png"/><Relationship Id="rId21" Type="http://schemas.openxmlformats.org/officeDocument/2006/relationships/image" Target="../media/image74.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1.png"/><Relationship Id="rId16" Type="http://schemas.openxmlformats.org/officeDocument/2006/relationships/image" Target="../media/image39.png"/><Relationship Id="rId20" Type="http://schemas.openxmlformats.org/officeDocument/2006/relationships/image" Target="../media/image73.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72.png"/><Relationship Id="rId5" Type="http://schemas.openxmlformats.org/officeDocument/2006/relationships/image" Target="../media/image28.png"/><Relationship Id="rId15" Type="http://schemas.openxmlformats.org/officeDocument/2006/relationships/image" Target="../media/image5.png"/><Relationship Id="rId23" Type="http://schemas.openxmlformats.org/officeDocument/2006/relationships/image" Target="../media/image43.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8.png"/><Relationship Id="rId22" Type="http://schemas.openxmlformats.org/officeDocument/2006/relationships/image" Target="../media/image75.png"/></Relationships>
</file>

<file path=ppt/slides/_rels/slide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3">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4">
            <a:alphaModFix/>
          </a:blip>
          <a:stretch>
            <a:fillRect/>
          </a:stretch>
        </p:blipFill>
        <p:spPr>
          <a:xfrm>
            <a:off x="6540674" y="4173093"/>
            <a:ext cx="384233" cy="384233"/>
          </a:xfrm>
          <a:prstGeom prst="rect">
            <a:avLst/>
          </a:prstGeom>
        </p:spPr>
      </p:pic>
      <p:pic>
        <p:nvPicPr>
          <p:cNvPr id="3" name="图片 2"/>
          <p:cNvPicPr>
            <a:picLocks noChangeAspect="1"/>
          </p:cNvPicPr>
          <p:nvPr/>
        </p:nvPicPr>
        <p:blipFill>
          <a:blip r:embed="rId5">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6">
            <a:alphaModFix/>
          </a:blip>
          <a:stretch>
            <a:fillRect/>
          </a:stretch>
        </p:blipFill>
        <p:spPr>
          <a:xfrm rot="-1800000">
            <a:off x="7329630" y="-583358"/>
            <a:ext cx="1367566" cy="1344873"/>
          </a:xfrm>
          <a:prstGeom prst="rect">
            <a:avLst/>
          </a:prstGeom>
        </p:spPr>
      </p:pic>
      <p:pic>
        <p:nvPicPr>
          <p:cNvPr id="5" name="图片 4"/>
          <p:cNvPicPr>
            <a:picLocks noChangeAspect="1"/>
          </p:cNvPicPr>
          <p:nvPr/>
        </p:nvPicPr>
        <p:blipFill>
          <a:blip r:embed="rId7">
            <a:alphaModFix/>
          </a:blip>
          <a:stretch>
            <a:fillRect/>
          </a:stretch>
        </p:blipFill>
        <p:spPr>
          <a:xfrm>
            <a:off x="3939949" y="686586"/>
            <a:ext cx="4572333" cy="3023482"/>
          </a:xfrm>
          <a:prstGeom prst="rect">
            <a:avLst/>
          </a:prstGeom>
        </p:spPr>
      </p:pic>
      <p:pic>
        <p:nvPicPr>
          <p:cNvPr id="6" name="图片 5"/>
          <p:cNvPicPr>
            <a:picLocks noChangeAspect="1"/>
          </p:cNvPicPr>
          <p:nvPr/>
        </p:nvPicPr>
        <p:blipFill>
          <a:blip r:embed="rId8">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9">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10">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1">
            <a:alphaModFix/>
          </a:blip>
          <a:stretch>
            <a:fillRect/>
          </a:stretch>
        </p:blipFill>
        <p:spPr>
          <a:xfrm>
            <a:off x="947213" y="1789842"/>
            <a:ext cx="1997421" cy="1997421"/>
          </a:xfrm>
          <a:prstGeom prst="rect">
            <a:avLst/>
          </a:prstGeom>
        </p:spPr>
      </p:pic>
      <p:pic>
        <p:nvPicPr>
          <p:cNvPr id="10" name="图片 9"/>
          <p:cNvPicPr>
            <a:picLocks noChangeAspect="1"/>
          </p:cNvPicPr>
          <p:nvPr/>
        </p:nvPicPr>
        <p:blipFill rotWithShape="1">
          <a:blip r:embed="rId12">
            <a:extLst>
              <a:ext uri="{BEBA8EAE-BF5A-486C-A8C5-ECC9F3942E4B}">
                <a14:imgProps xmlns:a14="http://schemas.microsoft.com/office/drawing/2010/main">
                  <a14:imgLayer r:embed="rId13">
                    <a14:imgEffect>
                      <a14:colorTemperature colorTemp="4700"/>
                    </a14:imgEffect>
                  </a14:imgLayer>
                </a14:imgProps>
              </a:ext>
              <a:ext uri="{28A0092B-C50C-407E-A947-70E740481C1C}">
                <a14:useLocalDpi xmlns:a14="http://schemas.microsoft.com/office/drawing/2010/main" val="0"/>
              </a:ext>
            </a:extLst>
          </a:blip>
          <a:srcRect l="14286" r="14286"/>
          <a:stretch/>
        </p:blipFill>
        <p:spPr>
          <a:xfrm>
            <a:off x="1074652" y="1917281"/>
            <a:ext cx="1742544" cy="1742544"/>
          </a:xfrm>
          <a:prstGeom prst="flowChartConnector">
            <a:avLst/>
          </a:prstGeom>
        </p:spPr>
      </p:pic>
      <p:sp>
        <p:nvSpPr>
          <p:cNvPr id="24" name="文本框 23"/>
          <p:cNvSpPr txBox="1"/>
          <p:nvPr/>
        </p:nvSpPr>
        <p:spPr>
          <a:xfrm>
            <a:off x="4555103" y="577224"/>
            <a:ext cx="3458310"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dirty="0">
                <a:solidFill>
                  <a:srgbClr val="FFFFFF">
                    <a:alpha val="100000"/>
                  </a:srgbClr>
                </a:solidFill>
                <a:latin typeface="CKT Kuaile Bold" panose="02010800040101010101" pitchFamily="1" charset="-122"/>
                <a:ea typeface="CKT Kuaile Bold" panose="02010800040101010101" pitchFamily="1" charset="-122"/>
              </a:rPr>
              <a:t>PRODUCT</a:t>
            </a:r>
          </a:p>
        </p:txBody>
      </p:sp>
      <p:sp>
        <p:nvSpPr>
          <p:cNvPr id="25" name="文本框 24"/>
          <p:cNvSpPr txBox="1"/>
          <p:nvPr/>
        </p:nvSpPr>
        <p:spPr>
          <a:xfrm>
            <a:off x="4067251" y="1372645"/>
            <a:ext cx="4406844"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zh-CN" altLang="en-US" sz="36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互联网产品交互设计与开发</a:t>
            </a:r>
            <a:endParaRPr lang="zh-CN" altLang="en-US" sz="3600" kern="3800" spc="115" dirty="0">
              <a:solidFill>
                <a:schemeClr val="tx1">
                  <a:lumMod val="95000"/>
                  <a:lumOff val="5000"/>
                </a:schemeClr>
              </a:soli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endParaRPr>
          </a:p>
        </p:txBody>
      </p:sp>
      <p:pic>
        <p:nvPicPr>
          <p:cNvPr id="11" name="图片 10"/>
          <p:cNvPicPr>
            <a:picLocks noChangeAspect="1"/>
          </p:cNvPicPr>
          <p:nvPr/>
        </p:nvPicPr>
        <p:blipFill>
          <a:blip r:embed="rId14">
            <a:alphaModFix/>
          </a:blip>
          <a:stretch>
            <a:fillRect/>
          </a:stretch>
        </p:blipFill>
        <p:spPr>
          <a:xfrm>
            <a:off x="5244288" y="3293301"/>
            <a:ext cx="2113103" cy="262863"/>
          </a:xfrm>
          <a:prstGeom prst="rect">
            <a:avLst/>
          </a:prstGeom>
          <a:effectLst>
            <a:outerShdw blurRad="190500" dist="69850" dir="2700000" algn="ctr" rotWithShape="0">
              <a:srgbClr val="000000">
                <a:alpha val="17000"/>
              </a:srgbClr>
            </a:outerShdw>
          </a:effectLst>
        </p:spPr>
      </p:pic>
      <p:sp>
        <p:nvSpPr>
          <p:cNvPr id="27" name="文本框 26"/>
          <p:cNvSpPr txBox="1"/>
          <p:nvPr/>
        </p:nvSpPr>
        <p:spPr>
          <a:xfrm>
            <a:off x="5342872" y="327358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b="1" kern="100" spc="0" dirty="0" err="1">
                <a:solidFill>
                  <a:srgbClr val="FFFFFF">
                    <a:alpha val="100000"/>
                  </a:srgbClr>
                </a:solidFill>
                <a:latin typeface="思源黑体 CN Normal" panose="020B0400000000000000" pitchFamily="34" charset="-122"/>
                <a:ea typeface="思源黑体 CN Normal" panose="020B0400000000000000" pitchFamily="34" charset="-122"/>
              </a:rPr>
              <a:t>主讲人</a:t>
            </a:r>
            <a:r>
              <a:rPr sz="999" b="1" kern="100" spc="0" dirty="0">
                <a:solidFill>
                  <a:srgbClr val="FFFFFF">
                    <a:alpha val="100000"/>
                  </a:srgbClr>
                </a:solidFill>
                <a:latin typeface="思源黑体 CN Normal" panose="020B0400000000000000" pitchFamily="34" charset="-122"/>
                <a:ea typeface="思源黑体 CN Normal" panose="020B0400000000000000" pitchFamily="34" charset="-122"/>
              </a:rPr>
              <a:t>：</a:t>
            </a:r>
            <a:r>
              <a:rPr lang="zh-CN" altLang="en-US" sz="999" b="1" kern="100" dirty="0">
                <a:solidFill>
                  <a:srgbClr val="FFFFFF">
                    <a:alpha val="100000"/>
                  </a:srgbClr>
                </a:solidFill>
                <a:latin typeface="思源黑体 CN Normal" panose="020B0400000000000000" pitchFamily="34" charset="-122"/>
                <a:ea typeface="思源黑体 CN Normal" panose="020B0400000000000000" pitchFamily="34" charset="-122"/>
              </a:rPr>
              <a:t>马胜铭</a:t>
            </a:r>
            <a:endParaRPr sz="999" b="1" kern="100" spc="0" dirty="0">
              <a:solidFill>
                <a:srgbClr val="FFFFFF">
                  <a:alpha val="100000"/>
                </a:srgbClr>
              </a:solidFill>
              <a:latin typeface="思源黑体 CN Normal" panose="020B0400000000000000" pitchFamily="34" charset="-122"/>
              <a:ea typeface="思源黑体 CN Normal" panose="020B0400000000000000" pitchFamily="34" charset="-122"/>
            </a:endParaRPr>
          </a:p>
        </p:txBody>
      </p:sp>
      <p:pic>
        <p:nvPicPr>
          <p:cNvPr id="12" name="图片 11"/>
          <p:cNvPicPr>
            <a:picLocks noChangeAspect="1"/>
          </p:cNvPicPr>
          <p:nvPr/>
        </p:nvPicPr>
        <p:blipFill>
          <a:blip r:embed="rId15">
            <a:alphaModFix/>
          </a:blip>
          <a:stretch>
            <a:fillRect/>
          </a:stretch>
        </p:blipFill>
        <p:spPr>
          <a:xfrm rot="5400000">
            <a:off x="7853648" y="3320748"/>
            <a:ext cx="632655" cy="2112959"/>
          </a:xfrm>
          <a:prstGeom prst="rect">
            <a:avLst/>
          </a:prstGeom>
        </p:spPr>
      </p:pic>
      <p:pic>
        <p:nvPicPr>
          <p:cNvPr id="13" name="图片 12"/>
          <p:cNvPicPr>
            <a:picLocks noChangeAspect="1"/>
          </p:cNvPicPr>
          <p:nvPr/>
        </p:nvPicPr>
        <p:blipFill>
          <a:blip r:embed="rId16">
            <a:alphaModFix/>
          </a:blip>
          <a:stretch>
            <a:fillRect/>
          </a:stretch>
        </p:blipFill>
        <p:spPr>
          <a:xfrm>
            <a:off x="8160353" y="-376523"/>
            <a:ext cx="1301699" cy="1301699"/>
          </a:xfrm>
          <a:prstGeom prst="rect">
            <a:avLst/>
          </a:prstGeom>
        </p:spPr>
      </p:pic>
      <p:sp>
        <p:nvSpPr>
          <p:cNvPr id="29" name="文本框 28"/>
          <p:cNvSpPr txBox="1"/>
          <p:nvPr/>
        </p:nvSpPr>
        <p:spPr>
          <a:xfrm>
            <a:off x="6296086" y="3281744"/>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b="1" kern="100" spc="0" dirty="0">
                <a:solidFill>
                  <a:srgbClr val="FFFFFF">
                    <a:alpha val="100000"/>
                  </a:srgbClr>
                </a:solidFill>
                <a:latin typeface="思源黑体 CN Normal" panose="020B0400000000000000" pitchFamily="34" charset="-122"/>
                <a:ea typeface="思源黑体 CN Normal" panose="020B0400000000000000" pitchFamily="34" charset="-122"/>
              </a:rPr>
              <a:t>时间：</a:t>
            </a:r>
            <a:r>
              <a:rPr lang="en-US" sz="999" b="1" kern="100" dirty="0">
                <a:solidFill>
                  <a:srgbClr val="FFFFFF">
                    <a:alpha val="100000"/>
                  </a:srgbClr>
                </a:solidFill>
                <a:latin typeface="思源黑体 CN Normal" panose="020B0400000000000000" pitchFamily="34" charset="-122"/>
                <a:ea typeface="思源黑体 CN Normal" panose="020B0400000000000000" pitchFamily="34" charset="-122"/>
              </a:rPr>
              <a:t>2026</a:t>
            </a:r>
            <a:endParaRPr sz="999" b="1" kern="100" spc="0" dirty="0">
              <a:solidFill>
                <a:srgbClr val="FFFFFF">
                  <a:alpha val="100000"/>
                </a:srgbClr>
              </a:solidFill>
              <a:latin typeface="思源黑体 CN Normal" panose="020B0400000000000000" pitchFamily="34" charset="-122"/>
              <a:ea typeface="思源黑体 CN Normal" panose="020B0400000000000000" pitchFamily="34" charset="-122"/>
            </a:endParaRPr>
          </a:p>
        </p:txBody>
      </p:sp>
      <p:pic>
        <p:nvPicPr>
          <p:cNvPr id="14" name="图片 13"/>
          <p:cNvPicPr>
            <a:picLocks noChangeAspect="1"/>
          </p:cNvPicPr>
          <p:nvPr/>
        </p:nvPicPr>
        <p:blipFill>
          <a:blip r:embed="rId17">
            <a:alphaModFix/>
          </a:blip>
          <a:stretch>
            <a:fillRect/>
          </a:stretch>
        </p:blipFill>
        <p:spPr>
          <a:xfrm>
            <a:off x="2438209" y="690181"/>
            <a:ext cx="1012891" cy="678654"/>
          </a:xfrm>
          <a:prstGeom prst="rect">
            <a:avLst/>
          </a:prstGeom>
        </p:spPr>
      </p:pic>
      <p:pic>
        <p:nvPicPr>
          <p:cNvPr id="15" name="图片 14"/>
          <p:cNvPicPr>
            <a:picLocks noChangeAspect="1"/>
          </p:cNvPicPr>
          <p:nvPr/>
        </p:nvPicPr>
        <p:blipFill>
          <a:blip r:embed="rId18">
            <a:alphaModFix/>
          </a:blip>
          <a:stretch>
            <a:fillRect/>
          </a:stretch>
        </p:blipFill>
        <p:spPr>
          <a:xfrm>
            <a:off x="11572" y="4600432"/>
            <a:ext cx="810536" cy="543073"/>
          </a:xfrm>
          <a:prstGeom prst="rect">
            <a:avLst/>
          </a:prstGeom>
        </p:spPr>
      </p:pic>
      <p:pic>
        <p:nvPicPr>
          <p:cNvPr id="16" name="图片 15"/>
          <p:cNvPicPr>
            <a:picLocks noChangeAspect="1"/>
          </p:cNvPicPr>
          <p:nvPr/>
        </p:nvPicPr>
        <p:blipFill>
          <a:blip r:embed="rId18">
            <a:alphaModFix/>
          </a:blip>
          <a:stretch>
            <a:fillRect/>
          </a:stretch>
        </p:blipFill>
        <p:spPr>
          <a:xfrm>
            <a:off x="941832" y="4600432"/>
            <a:ext cx="810536" cy="543073"/>
          </a:xfrm>
          <a:prstGeom prst="rect">
            <a:avLst/>
          </a:prstGeom>
        </p:spPr>
      </p:pic>
      <p:pic>
        <p:nvPicPr>
          <p:cNvPr id="17" name="图片 16"/>
          <p:cNvPicPr>
            <a:picLocks noChangeAspect="1"/>
          </p:cNvPicPr>
          <p:nvPr/>
        </p:nvPicPr>
        <p:blipFill>
          <a:blip r:embed="rId19">
            <a:alphaModFix/>
          </a:blip>
          <a:stretch>
            <a:fillRect/>
          </a:stretch>
        </p:blipFill>
        <p:spPr>
          <a:xfrm>
            <a:off x="2867453" y="1581912"/>
            <a:ext cx="381867" cy="381867"/>
          </a:xfrm>
          <a:prstGeom prst="rect">
            <a:avLst/>
          </a:prstGeom>
        </p:spPr>
      </p:pic>
      <p:pic>
        <p:nvPicPr>
          <p:cNvPr id="18" name="图片 17"/>
          <p:cNvPicPr>
            <a:picLocks noChangeAspect="1"/>
          </p:cNvPicPr>
          <p:nvPr/>
        </p:nvPicPr>
        <p:blipFill>
          <a:blip r:embed="rId20">
            <a:alphaModFix/>
          </a:blip>
          <a:stretch>
            <a:fillRect/>
          </a:stretch>
        </p:blipFill>
        <p:spPr>
          <a:xfrm>
            <a:off x="-185975" y="3711082"/>
            <a:ext cx="620151" cy="620151"/>
          </a:xfrm>
          <a:prstGeom prst="rect">
            <a:avLst/>
          </a:prstGeom>
        </p:spPr>
      </p:pic>
      <p:pic>
        <p:nvPicPr>
          <p:cNvPr id="19" name="图片 18"/>
          <p:cNvPicPr>
            <a:picLocks noChangeAspect="1"/>
          </p:cNvPicPr>
          <p:nvPr/>
        </p:nvPicPr>
        <p:blipFill>
          <a:blip r:embed="rId21">
            <a:alphaModFix/>
          </a:blip>
          <a:stretch>
            <a:fillRect/>
          </a:stretch>
        </p:blipFill>
        <p:spPr>
          <a:xfrm>
            <a:off x="8841914" y="3252978"/>
            <a:ext cx="532774" cy="532774"/>
          </a:xfrm>
          <a:prstGeom prst="rect">
            <a:avLst/>
          </a:prstGeom>
        </p:spPr>
      </p:pic>
      <p:pic>
        <p:nvPicPr>
          <p:cNvPr id="20" name="图片 19"/>
          <p:cNvPicPr>
            <a:picLocks noChangeAspect="1"/>
          </p:cNvPicPr>
          <p:nvPr/>
        </p:nvPicPr>
        <p:blipFill>
          <a:blip r:embed="rId22">
            <a:alphaModFix/>
          </a:blip>
          <a:stretch>
            <a:fillRect/>
          </a:stretch>
        </p:blipFill>
        <p:spPr>
          <a:xfrm rot="-1800000">
            <a:off x="209883" y="-398097"/>
            <a:ext cx="1367566" cy="1344873"/>
          </a:xfrm>
          <a:prstGeom prst="rect">
            <a:avLst/>
          </a:prstGeom>
        </p:spPr>
      </p:pic>
      <p:pic>
        <p:nvPicPr>
          <p:cNvPr id="21" name="图片 20"/>
          <p:cNvPicPr>
            <a:picLocks noChangeAspect="1"/>
          </p:cNvPicPr>
          <p:nvPr/>
        </p:nvPicPr>
        <p:blipFill>
          <a:blip r:embed="rId23">
            <a:alphaModFix/>
          </a:blip>
          <a:stretch>
            <a:fillRect/>
          </a:stretch>
        </p:blipFill>
        <p:spPr>
          <a:xfrm>
            <a:off x="2567701" y="4843748"/>
            <a:ext cx="599472" cy="599472"/>
          </a:xfrm>
          <a:prstGeom prst="rect">
            <a:avLst/>
          </a:prstGeom>
        </p:spPr>
      </p:pic>
      <p:pic>
        <p:nvPicPr>
          <p:cNvPr id="22" name="图片 21"/>
          <p:cNvPicPr>
            <a:picLocks noChangeAspect="1"/>
          </p:cNvPicPr>
          <p:nvPr/>
        </p:nvPicPr>
        <p:blipFill>
          <a:blip r:embed="rId24">
            <a:alphaModFix/>
          </a:blip>
          <a:stretch>
            <a:fillRect/>
          </a:stretch>
        </p:blipFill>
        <p:spPr>
          <a:xfrm>
            <a:off x="2621041" y="4897088"/>
            <a:ext cx="492866" cy="492866"/>
          </a:xfrm>
          <a:prstGeom prst="rect">
            <a:avLst/>
          </a:prstGeom>
        </p:spPr>
      </p:pic>
      <p:sp>
        <p:nvSpPr>
          <p:cNvPr id="32" name="文本框 31">
            <a:extLst>
              <a:ext uri="{FF2B5EF4-FFF2-40B4-BE49-F238E27FC236}">
                <a16:creationId xmlns:a16="http://schemas.microsoft.com/office/drawing/2014/main" id="{575954D8-AA3E-406D-8911-B8D9E2073CBE}"/>
              </a:ext>
            </a:extLst>
          </p:cNvPr>
          <p:cNvSpPr txBox="1"/>
          <p:nvPr/>
        </p:nvSpPr>
        <p:spPr>
          <a:xfrm>
            <a:off x="4240796" y="2481667"/>
            <a:ext cx="3828552"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en-US" altLang="zh-CN"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6-4 AIGC</a:t>
            </a:r>
            <a:r>
              <a:rPr lang="zh-CN" altLang="en-US"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辅助互联网产品交互设计与开发</a:t>
            </a:r>
          </a:p>
        </p:txBody>
      </p:sp>
      <p:pic>
        <p:nvPicPr>
          <p:cNvPr id="37" name="图片 36">
            <a:extLst>
              <a:ext uri="{FF2B5EF4-FFF2-40B4-BE49-F238E27FC236}">
                <a16:creationId xmlns:a16="http://schemas.microsoft.com/office/drawing/2014/main" id="{DCD38086-3DCF-416F-96A3-3924D2BECD3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UXbot</a:t>
            </a:r>
            <a:r>
              <a:rPr lang="zh-CN" altLang="en-US" dirty="0"/>
              <a:t>进行高校图书馆小程序的交互设计与优化</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6866586" cy="367928"/>
          </a:xfrm>
        </p:spPr>
        <p:txBody>
          <a:bodyPr>
            <a:normAutofit fontScale="90000"/>
          </a:bodyPr>
          <a:lstStyle/>
          <a:p>
            <a:r>
              <a:rPr lang="zh-CN" altLang="en-US" dirty="0"/>
              <a:t>使用</a:t>
            </a:r>
            <a:r>
              <a:rPr lang="en-US" altLang="zh-CN" dirty="0"/>
              <a:t>AIGC</a:t>
            </a:r>
            <a:r>
              <a:rPr lang="zh-CN" altLang="en-US" dirty="0"/>
              <a:t>辅助优化互联网产品交互设计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862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步骤五：选择合适的产品风格</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）优化产品交互动作</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2015548"/>
            <a:ext cx="8139439" cy="1500803"/>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err="1">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UXbot</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提供了多种产品风格，可以根据实际情况和产品用户画像选择合适的产品风格。此处选择“经典学院”风格，如图所示。选择风格后单击“生成产品界面”即可完成原型的初步制作，如图所示</a:t>
            </a:r>
            <a:endPar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endParaRPr>
          </a:p>
        </p:txBody>
      </p:sp>
      <p:pic>
        <p:nvPicPr>
          <p:cNvPr id="11" name="图片 10">
            <a:extLst>
              <a:ext uri="{FF2B5EF4-FFF2-40B4-BE49-F238E27FC236}">
                <a16:creationId xmlns:a16="http://schemas.microsoft.com/office/drawing/2014/main" id="{6E9B8E7F-5638-4937-9F9C-7AC40D592224}"/>
              </a:ext>
            </a:extLst>
          </p:cNvPr>
          <p:cNvPicPr/>
          <p:nvPr/>
        </p:nvPicPr>
        <p:blipFill>
          <a:blip r:embed="rId3">
            <a:extLst>
              <a:ext uri="{28A0092B-C50C-407E-A947-70E740481C1C}">
                <a14:useLocalDpi xmlns:a14="http://schemas.microsoft.com/office/drawing/2010/main" val="0"/>
              </a:ext>
            </a:extLst>
          </a:blip>
          <a:srcRect/>
          <a:stretch>
            <a:fillRect/>
          </a:stretch>
        </p:blipFill>
        <p:spPr>
          <a:xfrm>
            <a:off x="634468" y="3012750"/>
            <a:ext cx="3589655" cy="1734820"/>
          </a:xfrm>
          <a:prstGeom prst="rect">
            <a:avLst/>
          </a:prstGeom>
          <a:noFill/>
          <a:ln>
            <a:noFill/>
          </a:ln>
        </p:spPr>
      </p:pic>
      <p:pic>
        <p:nvPicPr>
          <p:cNvPr id="13" name="图片 12">
            <a:extLst>
              <a:ext uri="{FF2B5EF4-FFF2-40B4-BE49-F238E27FC236}">
                <a16:creationId xmlns:a16="http://schemas.microsoft.com/office/drawing/2014/main" id="{541CDC54-89E6-41BE-A90D-214EB796DBDB}"/>
              </a:ext>
            </a:extLst>
          </p:cNvPr>
          <p:cNvPicPr/>
          <p:nvPr/>
        </p:nvPicPr>
        <p:blipFill>
          <a:blip r:embed="rId4"/>
          <a:stretch>
            <a:fillRect/>
          </a:stretch>
        </p:blipFill>
        <p:spPr>
          <a:xfrm>
            <a:off x="4634502" y="3012750"/>
            <a:ext cx="3694038" cy="1734820"/>
          </a:xfrm>
          <a:prstGeom prst="rect">
            <a:avLst/>
          </a:prstGeom>
        </p:spPr>
      </p:pic>
    </p:spTree>
    <p:extLst>
      <p:ext uri="{BB962C8B-B14F-4D97-AF65-F5344CB8AC3E}">
        <p14:creationId xmlns:p14="http://schemas.microsoft.com/office/powerpoint/2010/main" val="3751040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UXbot</a:t>
            </a:r>
            <a:r>
              <a:rPr lang="zh-CN" altLang="en-US" dirty="0"/>
              <a:t>进行高校图书馆小程序的交互设计与优化</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6554352" cy="367928"/>
          </a:xfrm>
        </p:spPr>
        <p:txBody>
          <a:bodyPr>
            <a:normAutofit fontScale="90000"/>
          </a:bodyPr>
          <a:lstStyle/>
          <a:p>
            <a:r>
              <a:rPr lang="zh-CN" altLang="en-US" dirty="0"/>
              <a:t>使用</a:t>
            </a:r>
            <a:r>
              <a:rPr lang="en-US" altLang="zh-CN" dirty="0"/>
              <a:t>AIGC</a:t>
            </a:r>
            <a:r>
              <a:rPr lang="zh-CN" altLang="en-US" dirty="0"/>
              <a:t>辅助优化互联网产品交互设计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862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步骤一：选择需要优化的元件或界面</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2</a:t>
            </a:r>
            <a:r>
              <a:rPr lang="zh-CN" altLang="en-US" b="1" dirty="0"/>
              <a:t>）优化产品交互动作</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482519" y="2036398"/>
            <a:ext cx="8139439" cy="966997"/>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通过预览最终的原型发现，在</a:t>
            </a:r>
            <a:r>
              <a:rPr kumimoji="0" lang="en-US" altLang="zh-CN"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3D</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流程导航页面中“智能推荐座位”按钮的交互存在一定的问题，当单击时，可选择的座位动画效果不够明显，因此选中“智能推荐座位”按钮，重新撰写描述词：</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单击智能推荐座位时，将推荐的可预约座位变换颜色，并动态展示变换效果。</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如图所示。单击“重新生成”则会根据描述重新优化交互效果。</a:t>
            </a:r>
            <a:endPar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endParaRPr>
          </a:p>
        </p:txBody>
      </p:sp>
      <p:pic>
        <p:nvPicPr>
          <p:cNvPr id="13" name="图片 12">
            <a:extLst>
              <a:ext uri="{FF2B5EF4-FFF2-40B4-BE49-F238E27FC236}">
                <a16:creationId xmlns:a16="http://schemas.microsoft.com/office/drawing/2014/main" id="{EEF7BE2D-387F-46AA-9F16-51A224698C28}"/>
              </a:ext>
            </a:extLst>
          </p:cNvPr>
          <p:cNvPicPr/>
          <p:nvPr/>
        </p:nvPicPr>
        <p:blipFill>
          <a:blip r:embed="rId3"/>
          <a:stretch>
            <a:fillRect/>
          </a:stretch>
        </p:blipFill>
        <p:spPr>
          <a:xfrm>
            <a:off x="3373058" y="3003395"/>
            <a:ext cx="3215640" cy="1911350"/>
          </a:xfrm>
          <a:prstGeom prst="rect">
            <a:avLst/>
          </a:prstGeom>
        </p:spPr>
      </p:pic>
    </p:spTree>
    <p:extLst>
      <p:ext uri="{BB962C8B-B14F-4D97-AF65-F5344CB8AC3E}">
        <p14:creationId xmlns:p14="http://schemas.microsoft.com/office/powerpoint/2010/main" val="2449503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UXbot</a:t>
            </a:r>
            <a:r>
              <a:rPr lang="zh-CN" altLang="en-US" dirty="0"/>
              <a:t>进行高校图书馆小程序的交互设计与优化</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6554352" cy="367928"/>
          </a:xfrm>
        </p:spPr>
        <p:txBody>
          <a:bodyPr>
            <a:normAutofit fontScale="90000"/>
          </a:bodyPr>
          <a:lstStyle/>
          <a:p>
            <a:r>
              <a:rPr lang="zh-CN" altLang="en-US" dirty="0"/>
              <a:t>使用</a:t>
            </a:r>
            <a:r>
              <a:rPr lang="en-US" altLang="zh-CN" dirty="0"/>
              <a:t>AIGC</a:t>
            </a:r>
            <a:r>
              <a:rPr lang="zh-CN" altLang="en-US" dirty="0"/>
              <a:t>辅助优化互联网产品交互设计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862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步骤二：预览优化效果</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2</a:t>
            </a:r>
            <a:r>
              <a:rPr lang="zh-CN" altLang="en-US" b="1" dirty="0"/>
              <a:t>）优化产品交互动作</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482519" y="2036398"/>
            <a:ext cx="8139439" cy="966997"/>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单击右上角“预览”按钮，鼠标单击“智能推荐座位”按钮，可以看到淡绿色的可选座位颜色变化，并且有明显的动态效果，更易于用户使用和查看。</a:t>
            </a:r>
            <a:endPar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endParaRPr>
          </a:p>
        </p:txBody>
      </p:sp>
      <p:pic>
        <p:nvPicPr>
          <p:cNvPr id="11" name="图片 10">
            <a:extLst>
              <a:ext uri="{FF2B5EF4-FFF2-40B4-BE49-F238E27FC236}">
                <a16:creationId xmlns:a16="http://schemas.microsoft.com/office/drawing/2014/main" id="{DCB0BB18-06FC-4B99-B5A8-5F4426D8197B}"/>
              </a:ext>
            </a:extLst>
          </p:cNvPr>
          <p:cNvPicPr/>
          <p:nvPr/>
        </p:nvPicPr>
        <p:blipFill>
          <a:blip r:embed="rId3"/>
          <a:stretch>
            <a:fillRect/>
          </a:stretch>
        </p:blipFill>
        <p:spPr>
          <a:xfrm>
            <a:off x="2670027" y="2694127"/>
            <a:ext cx="4236295" cy="1956646"/>
          </a:xfrm>
          <a:prstGeom prst="rect">
            <a:avLst/>
          </a:prstGeom>
        </p:spPr>
      </p:pic>
      <p:sp>
        <p:nvSpPr>
          <p:cNvPr id="14" name="文本框 13">
            <a:extLst>
              <a:ext uri="{FF2B5EF4-FFF2-40B4-BE49-F238E27FC236}">
                <a16:creationId xmlns:a16="http://schemas.microsoft.com/office/drawing/2014/main" id="{504BECAD-CD8A-49B3-94BB-CEA6D369F715}"/>
              </a:ext>
            </a:extLst>
          </p:cNvPr>
          <p:cNvSpPr txBox="1"/>
          <p:nvPr/>
        </p:nvSpPr>
        <p:spPr>
          <a:xfrm>
            <a:off x="482519" y="4700875"/>
            <a:ext cx="8139438" cy="276999"/>
          </a:xfrm>
          <a:prstGeom prst="rect">
            <a:avLst/>
          </a:prstGeom>
          <a:noFill/>
        </p:spPr>
        <p:txBody>
          <a:bodyPr wrap="square">
            <a:spAutoFit/>
          </a:bodyPr>
          <a:lstStyle/>
          <a:p>
            <a:r>
              <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其他界面或按钮的交互可以参照上边的操作步骤进行优化，最终完成苏信图书馆借书高保真系统的制作</a:t>
            </a: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a:t>
            </a:r>
          </a:p>
        </p:txBody>
      </p:sp>
    </p:spTree>
    <p:extLst>
      <p:ext uri="{BB962C8B-B14F-4D97-AF65-F5344CB8AC3E}">
        <p14:creationId xmlns:p14="http://schemas.microsoft.com/office/powerpoint/2010/main" val="3621282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B4E61B0A-3ECB-45A9-8EEA-D2BD0AE9D9A6}"/>
              </a:ext>
            </a:extLst>
          </p:cNvPr>
          <p:cNvSpPr/>
          <p:nvPr/>
        </p:nvSpPr>
        <p:spPr>
          <a:xfrm>
            <a:off x="5638800" y="1428428"/>
            <a:ext cx="3352800" cy="2957718"/>
          </a:xfrm>
          <a:prstGeom prst="rect">
            <a:avLst/>
          </a:prstGeom>
          <a:solidFill>
            <a:schemeClr val="accent1">
              <a:lumMod val="50000"/>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标题 7">
            <a:extLst>
              <a:ext uri="{FF2B5EF4-FFF2-40B4-BE49-F238E27FC236}">
                <a16:creationId xmlns:a16="http://schemas.microsoft.com/office/drawing/2014/main" id="{5CD8AFBD-77EF-4AEC-889D-B46F6C937D2D}"/>
              </a:ext>
            </a:extLst>
          </p:cNvPr>
          <p:cNvSpPr>
            <a:spLocks noGrp="1"/>
          </p:cNvSpPr>
          <p:nvPr>
            <p:ph type="title"/>
          </p:nvPr>
        </p:nvSpPr>
        <p:spPr>
          <a:xfrm>
            <a:off x="634468" y="205022"/>
            <a:ext cx="7939906" cy="367928"/>
          </a:xfrm>
        </p:spPr>
        <p:txBody>
          <a:bodyPr>
            <a:normAutofit fontScale="90000"/>
          </a:bodyPr>
          <a:lstStyle/>
          <a:p>
            <a:r>
              <a:rPr lang="zh-CN" altLang="en-US" dirty="0"/>
              <a:t>适老化设计贴心服务</a:t>
            </a:r>
          </a:p>
        </p:txBody>
      </p:sp>
      <p:pic>
        <p:nvPicPr>
          <p:cNvPr id="3" name="图片 2">
            <a:extLst>
              <a:ext uri="{FF2B5EF4-FFF2-40B4-BE49-F238E27FC236}">
                <a16:creationId xmlns:a16="http://schemas.microsoft.com/office/drawing/2014/main" id="{68FF00BA-9DC3-41C4-8631-7C4C7098ED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501" y="1428428"/>
            <a:ext cx="5260305" cy="2957718"/>
          </a:xfrm>
          <a:prstGeom prst="rect">
            <a:avLst/>
          </a:prstGeom>
        </p:spPr>
      </p:pic>
      <p:sp>
        <p:nvSpPr>
          <p:cNvPr id="9" name="文本框 8">
            <a:extLst>
              <a:ext uri="{FF2B5EF4-FFF2-40B4-BE49-F238E27FC236}">
                <a16:creationId xmlns:a16="http://schemas.microsoft.com/office/drawing/2014/main" id="{DB0C90FD-AAD4-4F8E-98E2-1C6AC545CCEF}"/>
              </a:ext>
            </a:extLst>
          </p:cNvPr>
          <p:cNvSpPr txBox="1"/>
          <p:nvPr/>
        </p:nvSpPr>
        <p:spPr>
          <a:xfrm>
            <a:off x="5754030" y="1649382"/>
            <a:ext cx="3192084" cy="2514599"/>
          </a:xfrm>
          <a:prstGeom prst="rect">
            <a:avLst/>
          </a:prstGeom>
          <a:noFill/>
        </p:spPr>
        <p:txBody>
          <a:bodyPr wrap="square">
            <a:spAutoFit/>
          </a:bodyPr>
          <a:lstStyle/>
          <a:p>
            <a:pPr indent="279400">
              <a:lnSpc>
                <a:spcPct val="115000"/>
              </a:lnSpc>
              <a:spcAft>
                <a:spcPts val="800"/>
              </a:spcAft>
            </a:pPr>
            <a:r>
              <a:rPr lang="zh-CN" altLang="zh-CN" sz="1200" kern="100" dirty="0">
                <a:solidFill>
                  <a:schemeClr val="bg1"/>
                </a:solidFill>
                <a:effectLst/>
                <a:latin typeface="思源黑体 CN Normal" panose="020B0400000000000000" pitchFamily="34" charset="-122"/>
                <a:ea typeface="思源黑体 CN Normal" panose="020B0400000000000000" pitchFamily="34" charset="-122"/>
                <a:cs typeface="Times New Roman" panose="02020603050405020304" pitchFamily="18" charset="0"/>
              </a:rPr>
              <a:t>对于当代大学生来说，在进行互联网产品开发时，特别需要关注老年人等特殊群体的需求，要认识到为特殊群体设计产品的重要性，培养自己的社会责任感和爱心，将关爱他人、服务社会的理念贯彻到未来的产品开发中。</a:t>
            </a:r>
            <a:endParaRPr lang="en-US" altLang="zh-CN" sz="1200" kern="100" dirty="0">
              <a:solidFill>
                <a:schemeClr val="bg1"/>
              </a:solidFill>
              <a:effectLst/>
              <a:latin typeface="思源黑体 CN Normal" panose="020B0400000000000000" pitchFamily="34" charset="-122"/>
              <a:ea typeface="思源黑体 CN Normal" panose="020B0400000000000000" pitchFamily="34" charset="-122"/>
              <a:cs typeface="Times New Roman" panose="02020603050405020304" pitchFamily="18" charset="0"/>
            </a:endParaRPr>
          </a:p>
          <a:p>
            <a:pPr indent="279400">
              <a:lnSpc>
                <a:spcPct val="115000"/>
              </a:lnSpc>
              <a:spcAft>
                <a:spcPts val="800"/>
              </a:spcAft>
            </a:pPr>
            <a:r>
              <a:rPr lang="zh-CN" altLang="zh-CN" sz="1200" kern="100" dirty="0">
                <a:solidFill>
                  <a:schemeClr val="bg1"/>
                </a:solidFill>
                <a:effectLst/>
                <a:latin typeface="思源黑体 CN Normal" panose="020B0400000000000000" pitchFamily="34" charset="-122"/>
                <a:ea typeface="思源黑体 CN Normal" panose="020B0400000000000000" pitchFamily="34" charset="-122"/>
                <a:cs typeface="Times New Roman" panose="02020603050405020304" pitchFamily="18" charset="0"/>
              </a:rPr>
              <a:t>另外要深入了解用户需求和使用习惯。这不仅体现对用户的尊重，只有将用户放在中心位置，才能设计出有价值的产品，还与社会主义核心价值观中的</a:t>
            </a:r>
            <a:r>
              <a:rPr lang="en-US" altLang="zh-CN" sz="1200" kern="100" dirty="0">
                <a:solidFill>
                  <a:schemeClr val="bg1"/>
                </a:solidFill>
                <a:effectLst/>
                <a:latin typeface="思源黑体 CN Normal" panose="020B0400000000000000" pitchFamily="34" charset="-122"/>
                <a:ea typeface="思源黑体 CN Normal" panose="020B0400000000000000" pitchFamily="34" charset="-122"/>
                <a:cs typeface="Times New Roman" panose="02020603050405020304" pitchFamily="18" charset="0"/>
              </a:rPr>
              <a:t> “</a:t>
            </a:r>
            <a:r>
              <a:rPr lang="zh-CN" altLang="zh-CN" sz="1200" kern="100" dirty="0">
                <a:solidFill>
                  <a:schemeClr val="bg1"/>
                </a:solidFill>
                <a:effectLst/>
                <a:latin typeface="思源黑体 CN Normal" panose="020B0400000000000000" pitchFamily="34" charset="-122"/>
                <a:ea typeface="思源黑体 CN Normal" panose="020B0400000000000000" pitchFamily="34" charset="-122"/>
                <a:cs typeface="Times New Roman" panose="02020603050405020304" pitchFamily="18" charset="0"/>
              </a:rPr>
              <a:t>以人民为中心</a:t>
            </a:r>
            <a:r>
              <a:rPr lang="en-US" altLang="zh-CN" sz="1200" kern="100" dirty="0">
                <a:solidFill>
                  <a:schemeClr val="bg1"/>
                </a:solidFill>
                <a:effectLst/>
                <a:latin typeface="思源黑体 CN Normal" panose="020B0400000000000000" pitchFamily="34" charset="-122"/>
                <a:ea typeface="思源黑体 CN Normal" panose="020B0400000000000000" pitchFamily="34" charset="-122"/>
                <a:cs typeface="Times New Roman" panose="02020603050405020304" pitchFamily="18" charset="0"/>
              </a:rPr>
              <a:t>” </a:t>
            </a:r>
            <a:r>
              <a:rPr lang="zh-CN" altLang="zh-CN" sz="1200" kern="100" dirty="0">
                <a:solidFill>
                  <a:schemeClr val="bg1"/>
                </a:solidFill>
                <a:effectLst/>
                <a:latin typeface="思源黑体 CN Normal" panose="020B0400000000000000" pitchFamily="34" charset="-122"/>
                <a:ea typeface="思源黑体 CN Normal" panose="020B0400000000000000" pitchFamily="34" charset="-122"/>
                <a:cs typeface="Times New Roman" panose="02020603050405020304" pitchFamily="18" charset="0"/>
              </a:rPr>
              <a:t>的发展思想相契合。</a:t>
            </a:r>
          </a:p>
        </p:txBody>
      </p:sp>
    </p:spTree>
    <p:extLst>
      <p:ext uri="{BB962C8B-B14F-4D97-AF65-F5344CB8AC3E}">
        <p14:creationId xmlns:p14="http://schemas.microsoft.com/office/powerpoint/2010/main" val="1854595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marL="0" marR="0" lvl="0" indent="0" algn="r" defTabSz="914400" rtl="0" eaLnBrk="1" fontAlgn="auto" latinLnBrk="0" hangingPunct="1">
              <a:lnSpc>
                <a:spcPct val="117500"/>
              </a:lnSpc>
              <a:spcBef>
                <a:spcPts val="0"/>
              </a:spcBef>
              <a:spcAft>
                <a:spcPts val="0"/>
              </a:spcAft>
              <a:buClrTx/>
              <a:buSzTx/>
              <a:buFontTx/>
              <a:buNone/>
              <a:tabLst/>
              <a:defRPr/>
            </a:pPr>
            <a:r>
              <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rPr>
              <a:t>0</a:t>
            </a:r>
            <a:r>
              <a:rPr kumimoji="0" lang="en-US"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rPr>
              <a:t>2</a:t>
            </a:r>
            <a:endPar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endParaRP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217228" y="1647797"/>
            <a:ext cx="5022464" cy="1660727"/>
          </a:xfrm>
        </p:spPr>
        <p:txBody>
          <a:bodyPr>
            <a:normAutofit/>
          </a:bodyPr>
          <a:lstStyle/>
          <a:p>
            <a:r>
              <a:rPr lang="zh-CN" altLang="en-US" dirty="0"/>
              <a:t>使用</a:t>
            </a:r>
            <a:r>
              <a:rPr lang="en-US" altLang="zh-CN" dirty="0"/>
              <a:t>AIGC</a:t>
            </a:r>
            <a:r>
              <a:rPr lang="zh-CN" altLang="en-US" dirty="0"/>
              <a:t>进行互联网产品开发</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901472" cy="395661"/>
          </a:xfrm>
        </p:spPr>
        <p:txBody>
          <a:bodyPr/>
          <a:lstStyle/>
          <a:p>
            <a:r>
              <a:rPr lang="en-US" altLang="zh-CN" dirty="0"/>
              <a:t>AIGC</a:t>
            </a:r>
            <a:r>
              <a:rPr lang="zh-CN" altLang="en-US" dirty="0"/>
              <a:t>辅助互联网产品交互设计与开发</a:t>
            </a:r>
          </a:p>
        </p:txBody>
      </p:sp>
    </p:spTree>
    <p:extLst>
      <p:ext uri="{BB962C8B-B14F-4D97-AF65-F5344CB8AC3E}">
        <p14:creationId xmlns:p14="http://schemas.microsoft.com/office/powerpoint/2010/main" val="4058191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应用场景</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49458" y="216473"/>
            <a:ext cx="7033001" cy="367928"/>
          </a:xfrm>
        </p:spPr>
        <p:txBody>
          <a:bodyPr>
            <a:normAutofit fontScale="90000"/>
          </a:bodyPr>
          <a:lstStyle/>
          <a:p>
            <a:r>
              <a:rPr lang="zh-CN" altLang="en-US" dirty="0"/>
              <a:t>使用</a:t>
            </a:r>
            <a:r>
              <a:rPr lang="en-US" altLang="zh-CN" dirty="0"/>
              <a:t>AIGC</a:t>
            </a:r>
            <a:r>
              <a:rPr lang="zh-CN" altLang="en-US" dirty="0"/>
              <a:t>进行互联网产品开发</a:t>
            </a:r>
          </a:p>
        </p:txBody>
      </p:sp>
      <p:grpSp>
        <p:nvGrpSpPr>
          <p:cNvPr id="20" name="组合 19">
            <a:extLst>
              <a:ext uri="{FF2B5EF4-FFF2-40B4-BE49-F238E27FC236}">
                <a16:creationId xmlns:a16="http://schemas.microsoft.com/office/drawing/2014/main" id="{399B0216-EDCE-4C5B-84AB-5CCC67BD846F}"/>
              </a:ext>
            </a:extLst>
          </p:cNvPr>
          <p:cNvGrpSpPr/>
          <p:nvPr/>
        </p:nvGrpSpPr>
        <p:grpSpPr>
          <a:xfrm>
            <a:off x="495300" y="847726"/>
            <a:ext cx="8221980" cy="4109366"/>
            <a:chOff x="1962747" y="1130301"/>
            <a:chExt cx="10962640" cy="5479154"/>
          </a:xfrm>
        </p:grpSpPr>
        <p:sp>
          <p:nvSpPr>
            <p:cNvPr id="21" name="Title">
              <a:extLst>
                <a:ext uri="{FF2B5EF4-FFF2-40B4-BE49-F238E27FC236}">
                  <a16:creationId xmlns:a16="http://schemas.microsoft.com/office/drawing/2014/main" id="{3E095450-F368-41FC-881C-545F8F1912B7}"/>
                </a:ext>
              </a:extLst>
            </p:cNvPr>
            <p:cNvSpPr txBox="1"/>
            <p:nvPr/>
          </p:nvSpPr>
          <p:spPr>
            <a:xfrm>
              <a:off x="1962747" y="1130301"/>
              <a:ext cx="1714500" cy="5003800"/>
            </a:xfrm>
            <a:prstGeom prst="rect">
              <a:avLst/>
            </a:prstGeom>
            <a:noFill/>
            <a:ln>
              <a:noFill/>
            </a:ln>
          </p:spPr>
          <p:txBody>
            <a:bodyPr wrap="square" lIns="68580" tIns="34290" rIns="68580" bIns="34290" anchor="ctr" anchorCtr="0">
              <a:normAutofit/>
            </a:bodyPr>
            <a:lstStyle/>
            <a:p>
              <a:pPr algn="ctr">
                <a:buSzPct val="25000"/>
              </a:pPr>
              <a:r>
                <a:rPr lang="zh-CN" altLang="en-US" b="1" dirty="0">
                  <a:latin typeface="思源黑体 CN Bold" panose="020B0800000000000000" pitchFamily="34" charset="-122"/>
                  <a:ea typeface="思源黑体 CN Bold" panose="020B0800000000000000" pitchFamily="34" charset="-122"/>
                </a:rPr>
                <a:t>扣子空间（</a:t>
              </a:r>
              <a:r>
                <a:rPr lang="en-US" altLang="zh-CN" b="1" dirty="0" err="1">
                  <a:latin typeface="思源黑体 CN Bold" panose="020B0800000000000000" pitchFamily="34" charset="-122"/>
                  <a:ea typeface="思源黑体 CN Bold" panose="020B0800000000000000" pitchFamily="34" charset="-122"/>
                </a:rPr>
                <a:t>Coze</a:t>
              </a:r>
              <a:r>
                <a:rPr lang="zh-CN" altLang="en-US" b="1" dirty="0">
                  <a:latin typeface="思源黑体 CN Bold" panose="020B0800000000000000" pitchFamily="34" charset="-122"/>
                  <a:ea typeface="思源黑体 CN Bold" panose="020B0800000000000000" pitchFamily="34" charset="-122"/>
                </a:rPr>
                <a:t>）</a:t>
              </a:r>
              <a:endParaRPr lang="en-US" altLang="zh-CN" b="1" dirty="0">
                <a:latin typeface="思源黑体 CN Bold" panose="020B0800000000000000" pitchFamily="34" charset="-122"/>
                <a:ea typeface="思源黑体 CN Bold" panose="020B0800000000000000" pitchFamily="34" charset="-122"/>
              </a:endParaRPr>
            </a:p>
          </p:txBody>
        </p:sp>
        <p:sp>
          <p:nvSpPr>
            <p:cNvPr id="22" name="íṩ1íḍe">
              <a:extLst>
                <a:ext uri="{FF2B5EF4-FFF2-40B4-BE49-F238E27FC236}">
                  <a16:creationId xmlns:a16="http://schemas.microsoft.com/office/drawing/2014/main" id="{71BE08FF-5518-4D14-9DB7-F0E18F32EECB}"/>
                </a:ext>
              </a:extLst>
            </p:cNvPr>
            <p:cNvSpPr/>
            <p:nvPr/>
          </p:nvSpPr>
          <p:spPr>
            <a:xfrm>
              <a:off x="6694094" y="1593617"/>
              <a:ext cx="614248" cy="4124325"/>
            </a:xfrm>
            <a:prstGeom prst="leftBrace">
              <a:avLst>
                <a:gd name="adj1" fmla="val 170131"/>
                <a:gd name="adj2" fmla="val 50000"/>
              </a:avLst>
            </a:prstGeom>
            <a:ln>
              <a:solidFill>
                <a:schemeClr val="tx2">
                  <a:alpha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grpSp>
          <p:nvGrpSpPr>
            <p:cNvPr id="23" name="组合 22">
              <a:extLst>
                <a:ext uri="{FF2B5EF4-FFF2-40B4-BE49-F238E27FC236}">
                  <a16:creationId xmlns:a16="http://schemas.microsoft.com/office/drawing/2014/main" id="{3E27080D-0915-477A-82AB-3CD19E52BB29}"/>
                </a:ext>
              </a:extLst>
            </p:cNvPr>
            <p:cNvGrpSpPr/>
            <p:nvPr/>
          </p:nvGrpSpPr>
          <p:grpSpPr>
            <a:xfrm>
              <a:off x="3677247" y="1178802"/>
              <a:ext cx="9248140" cy="3929885"/>
              <a:chOff x="3677247" y="1178802"/>
              <a:chExt cx="9248140" cy="3929885"/>
            </a:xfrm>
          </p:grpSpPr>
          <p:sp>
            <p:nvSpPr>
              <p:cNvPr id="52" name="PictureMisc">
                <a:extLst>
                  <a:ext uri="{FF2B5EF4-FFF2-40B4-BE49-F238E27FC236}">
                    <a16:creationId xmlns:a16="http://schemas.microsoft.com/office/drawing/2014/main" id="{D08AAB10-5033-45CA-862C-42EAD0BE1186}"/>
                  </a:ext>
                </a:extLst>
              </p:cNvPr>
              <p:cNvSpPr/>
              <p:nvPr/>
            </p:nvSpPr>
            <p:spPr>
              <a:xfrm>
                <a:off x="3677247" y="2091840"/>
                <a:ext cx="3016847" cy="3016847"/>
              </a:xfrm>
              <a:prstGeom prst="ellipse">
                <a:avLst/>
              </a:prstGeom>
              <a:blipFill>
                <a:blip r:embed="rId3"/>
                <a:stretch>
                  <a:fillRect l="-37511" r="-37511"/>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a:endParaRPr lang="zh-CN" altLang="en-US" sz="1350" dirty="0"/>
              </a:p>
            </p:txBody>
          </p:sp>
          <p:sp>
            <p:nvSpPr>
              <p:cNvPr id="53" name="Bullet1">
                <a:extLst>
                  <a:ext uri="{FF2B5EF4-FFF2-40B4-BE49-F238E27FC236}">
                    <a16:creationId xmlns:a16="http://schemas.microsoft.com/office/drawing/2014/main" id="{7CA029BA-67CC-4378-BF91-040B9540B403}"/>
                  </a:ext>
                </a:extLst>
              </p:cNvPr>
              <p:cNvSpPr txBox="1"/>
              <p:nvPr/>
            </p:nvSpPr>
            <p:spPr>
              <a:xfrm>
                <a:off x="8245986" y="1178802"/>
                <a:ext cx="4575261" cy="412935"/>
              </a:xfrm>
              <a:prstGeom prst="roundRect">
                <a:avLst>
                  <a:gd name="adj" fmla="val 50000"/>
                </a:avLst>
              </a:prstGeom>
              <a:solidFill>
                <a:schemeClr val="accent1"/>
              </a:solidFill>
              <a:ln w="12700" cap="rnd">
                <a:noFill/>
                <a:prstDash val="solid"/>
                <a:round/>
                <a:headEnd/>
                <a:tailE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智能体创建与集成</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54" name="Number1">
                <a:extLst>
                  <a:ext uri="{FF2B5EF4-FFF2-40B4-BE49-F238E27FC236}">
                    <a16:creationId xmlns:a16="http://schemas.microsoft.com/office/drawing/2014/main" id="{43B7A4D3-DD09-4C2D-AE07-373A95E2FD71}"/>
                  </a:ext>
                </a:extLst>
              </p:cNvPr>
              <p:cNvSpPr txBox="1"/>
              <p:nvPr/>
            </p:nvSpPr>
            <p:spPr>
              <a:xfrm>
                <a:off x="7326796" y="1322948"/>
                <a:ext cx="684803" cy="523220"/>
              </a:xfrm>
              <a:prstGeom prst="rect">
                <a:avLst/>
              </a:prstGeom>
              <a:noFill/>
            </p:spPr>
            <p:txBody>
              <a:bodyPr wrap="none" rtlCol="0">
                <a:normAutofit lnSpcReduction="10000"/>
              </a:bodyPr>
              <a:lstStyle/>
              <a:p>
                <a:r>
                  <a:rPr lang="en-US" altLang="zh-CN" sz="2100" b="1" i="1" dirty="0"/>
                  <a:t>1</a:t>
                </a:r>
                <a:endParaRPr lang="zh-CN" altLang="en-US" sz="2100" b="1" i="1" dirty="0"/>
              </a:p>
            </p:txBody>
          </p:sp>
          <p:sp>
            <p:nvSpPr>
              <p:cNvPr id="55" name="Text1">
                <a:extLst>
                  <a:ext uri="{FF2B5EF4-FFF2-40B4-BE49-F238E27FC236}">
                    <a16:creationId xmlns:a16="http://schemas.microsoft.com/office/drawing/2014/main" id="{447C25CB-0E9C-4D0A-9168-E90D89186BD4}"/>
                  </a:ext>
                </a:extLst>
              </p:cNvPr>
              <p:cNvSpPr/>
              <p:nvPr/>
            </p:nvSpPr>
            <p:spPr bwMode="auto">
              <a:xfrm>
                <a:off x="8245984" y="1605569"/>
                <a:ext cx="467940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fontScale="92500"/>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800" dirty="0">
                    <a:latin typeface="思源黑体 CN Normal" panose="020B0400000000000000" pitchFamily="34" charset="-122"/>
                    <a:ea typeface="思源黑体 CN Normal" panose="020B0400000000000000" pitchFamily="34" charset="-122"/>
                  </a:rPr>
                  <a:t>扣子空间（</a:t>
                </a:r>
                <a:r>
                  <a:rPr lang="en-US" altLang="zh-CN" sz="800" dirty="0" err="1">
                    <a:latin typeface="思源黑体 CN Normal" panose="020B0400000000000000" pitchFamily="34" charset="-122"/>
                    <a:ea typeface="思源黑体 CN Normal" panose="020B0400000000000000" pitchFamily="34" charset="-122"/>
                  </a:rPr>
                  <a:t>Coze</a:t>
                </a:r>
                <a:r>
                  <a:rPr lang="zh-CN" altLang="en-US" sz="800" dirty="0">
                    <a:latin typeface="思源黑体 CN Normal" panose="020B0400000000000000" pitchFamily="34" charset="-122"/>
                    <a:ea typeface="思源黑体 CN Normal" panose="020B0400000000000000" pitchFamily="34" charset="-122"/>
                  </a:rPr>
                  <a:t>）可快速创建智能体，并将其集成到互联网产品中。平台提供了简洁易用的界面和丰富的开发工具，即使不具备深厚人工智能专业知识的开发人员，也能高效地构建智能体，为产品赋予智能问答、智能推荐、自动化流程处理等人工智能能力，丰富产品功能，提升用户对产品的满意度和依赖度。</a:t>
                </a:r>
                <a:endParaRPr lang="en-US" altLang="zh-CN" sz="800" dirty="0">
                  <a:latin typeface="思源黑体 CN Normal" panose="020B0400000000000000" pitchFamily="34" charset="-122"/>
                  <a:ea typeface="思源黑体 CN Normal" panose="020B0400000000000000" pitchFamily="34" charset="-122"/>
                </a:endParaRPr>
              </a:p>
            </p:txBody>
          </p:sp>
        </p:grpSp>
        <p:grpSp>
          <p:nvGrpSpPr>
            <p:cNvPr id="25" name="组合 24">
              <a:extLst>
                <a:ext uri="{FF2B5EF4-FFF2-40B4-BE49-F238E27FC236}">
                  <a16:creationId xmlns:a16="http://schemas.microsoft.com/office/drawing/2014/main" id="{09D172B7-4C40-4ED9-BC71-7FF160922116}"/>
                </a:ext>
              </a:extLst>
            </p:cNvPr>
            <p:cNvGrpSpPr/>
            <p:nvPr/>
          </p:nvGrpSpPr>
          <p:grpSpPr>
            <a:xfrm>
              <a:off x="7326796" y="3222532"/>
              <a:ext cx="5494451" cy="1355477"/>
              <a:chOff x="7326796" y="3222532"/>
              <a:chExt cx="5494451" cy="1355477"/>
            </a:xfrm>
          </p:grpSpPr>
          <p:sp>
            <p:nvSpPr>
              <p:cNvPr id="49" name="Bullet2">
                <a:extLst>
                  <a:ext uri="{FF2B5EF4-FFF2-40B4-BE49-F238E27FC236}">
                    <a16:creationId xmlns:a16="http://schemas.microsoft.com/office/drawing/2014/main" id="{6E3EDD88-F2FF-4861-A31A-036B101760E6}"/>
                  </a:ext>
                </a:extLst>
              </p:cNvPr>
              <p:cNvSpPr txBox="1"/>
              <p:nvPr/>
            </p:nvSpPr>
            <p:spPr>
              <a:xfrm>
                <a:off x="8245985" y="3222532"/>
                <a:ext cx="4575262" cy="412933"/>
              </a:xfrm>
              <a:prstGeom prst="roundRect">
                <a:avLst>
                  <a:gd name="adj" fmla="val 50000"/>
                </a:avLst>
              </a:prstGeom>
              <a:solidFill>
                <a:schemeClr val="accent5"/>
              </a:solidFill>
              <a:ln w="12700" cap="rnd">
                <a:noFill/>
                <a:prstDash val="solid"/>
                <a:round/>
                <a:headEnd/>
                <a:tailEnd/>
              </a:ln>
              <a:effectLst>
                <a:outerShdw blurRad="254000" dist="127000" algn="ctr" rotWithShape="0">
                  <a:schemeClr val="accent5">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智能功能开发与优化</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50" name="Number2">
                <a:extLst>
                  <a:ext uri="{FF2B5EF4-FFF2-40B4-BE49-F238E27FC236}">
                    <a16:creationId xmlns:a16="http://schemas.microsoft.com/office/drawing/2014/main" id="{926FF1B4-0632-482E-8721-E01FF503C0B0}"/>
                  </a:ext>
                </a:extLst>
              </p:cNvPr>
              <p:cNvSpPr txBox="1"/>
              <p:nvPr/>
            </p:nvSpPr>
            <p:spPr>
              <a:xfrm>
                <a:off x="7326796" y="3366679"/>
                <a:ext cx="684803" cy="523220"/>
              </a:xfrm>
              <a:prstGeom prst="rect">
                <a:avLst/>
              </a:prstGeom>
              <a:noFill/>
            </p:spPr>
            <p:txBody>
              <a:bodyPr wrap="none" rtlCol="0">
                <a:normAutofit lnSpcReduction="10000"/>
              </a:bodyPr>
              <a:lstStyle/>
              <a:p>
                <a:r>
                  <a:rPr lang="en-US" altLang="zh-CN" sz="2100" b="1" i="1" dirty="0"/>
                  <a:t>2</a:t>
                </a:r>
                <a:endParaRPr lang="zh-CN" altLang="en-US" sz="2100" b="1" i="1" dirty="0"/>
              </a:p>
            </p:txBody>
          </p:sp>
          <p:sp>
            <p:nvSpPr>
              <p:cNvPr id="51" name="Text2">
                <a:extLst>
                  <a:ext uri="{FF2B5EF4-FFF2-40B4-BE49-F238E27FC236}">
                    <a16:creationId xmlns:a16="http://schemas.microsoft.com/office/drawing/2014/main" id="{F5FC528B-82C7-4FDE-B4AF-DDDD62849624}"/>
                  </a:ext>
                </a:extLst>
              </p:cNvPr>
              <p:cNvSpPr/>
              <p:nvPr/>
            </p:nvSpPr>
            <p:spPr bwMode="auto">
              <a:xfrm>
                <a:off x="8245984" y="3652318"/>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fontScale="92500"/>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800" dirty="0">
                    <a:latin typeface="思源黑体 CN Normal" panose="020B0400000000000000" pitchFamily="34" charset="-122"/>
                    <a:ea typeface="思源黑体 CN Normal" panose="020B0400000000000000" pitchFamily="34" charset="-122"/>
                  </a:rPr>
                  <a:t>在开发过程中，扣子空间（</a:t>
                </a:r>
                <a:r>
                  <a:rPr lang="en-US" altLang="zh-CN" sz="800" dirty="0" err="1">
                    <a:latin typeface="思源黑体 CN Normal" panose="020B0400000000000000" pitchFamily="34" charset="-122"/>
                    <a:ea typeface="思源黑体 CN Normal" panose="020B0400000000000000" pitchFamily="34" charset="-122"/>
                  </a:rPr>
                  <a:t>Coze</a:t>
                </a:r>
                <a:r>
                  <a:rPr lang="zh-CN" altLang="en-US" sz="800" dirty="0">
                    <a:latin typeface="思源黑体 CN Normal" panose="020B0400000000000000" pitchFamily="34" charset="-122"/>
                    <a:ea typeface="思源黑体 CN Normal" panose="020B0400000000000000" pitchFamily="34" charset="-122"/>
                  </a:rPr>
                  <a:t>）的开发平台可以搭建完整的应用。扣子中搭建的</a:t>
                </a:r>
                <a:r>
                  <a:rPr lang="en-US" altLang="zh-CN" sz="800" dirty="0">
                    <a:latin typeface="思源黑体 CN Normal" panose="020B0400000000000000" pitchFamily="34" charset="-122"/>
                    <a:ea typeface="思源黑体 CN Normal" panose="020B0400000000000000" pitchFamily="34" charset="-122"/>
                  </a:rPr>
                  <a:t>AI</a:t>
                </a:r>
                <a:r>
                  <a:rPr lang="zh-CN" altLang="en-US" sz="800" dirty="0">
                    <a:latin typeface="思源黑体 CN Normal" panose="020B0400000000000000" pitchFamily="34" charset="-122"/>
                    <a:ea typeface="思源黑体 CN Normal" panose="020B0400000000000000" pitchFamily="34" charset="-122"/>
                  </a:rPr>
                  <a:t>应用具备完整业务逻辑和可视化用户界面，是一个独立的 </a:t>
                </a:r>
                <a:r>
                  <a:rPr lang="en-US" altLang="zh-CN" sz="800" dirty="0">
                    <a:latin typeface="思源黑体 CN Normal" panose="020B0400000000000000" pitchFamily="34" charset="-122"/>
                    <a:ea typeface="思源黑体 CN Normal" panose="020B0400000000000000" pitchFamily="34" charset="-122"/>
                  </a:rPr>
                  <a:t>AI </a:t>
                </a:r>
                <a:r>
                  <a:rPr lang="zh-CN" altLang="en-US" sz="800" dirty="0">
                    <a:latin typeface="思源黑体 CN Normal" panose="020B0400000000000000" pitchFamily="34" charset="-122"/>
                    <a:ea typeface="思源黑体 CN Normal" panose="020B0400000000000000" pitchFamily="34" charset="-122"/>
                  </a:rPr>
                  <a:t>项目。通过扣子开发的</a:t>
                </a:r>
                <a:r>
                  <a:rPr lang="en-US" altLang="zh-CN" sz="800" dirty="0">
                    <a:latin typeface="思源黑体 CN Normal" panose="020B0400000000000000" pitchFamily="34" charset="-122"/>
                    <a:ea typeface="思源黑体 CN Normal" panose="020B0400000000000000" pitchFamily="34" charset="-122"/>
                  </a:rPr>
                  <a:t>AI</a:t>
                </a:r>
                <a:r>
                  <a:rPr lang="zh-CN" altLang="en-US" sz="800" dirty="0">
                    <a:latin typeface="思源黑体 CN Normal" panose="020B0400000000000000" pitchFamily="34" charset="-122"/>
                    <a:ea typeface="思源黑体 CN Normal" panose="020B0400000000000000" pitchFamily="34" charset="-122"/>
                  </a:rPr>
                  <a:t>应用程序可以进行输入和输出，可以根据既定的业务逻辑和流程完成一系列简单或复杂的任务，例如 </a:t>
                </a:r>
                <a:r>
                  <a:rPr lang="en-US" altLang="zh-CN" sz="800" dirty="0">
                    <a:latin typeface="思源黑体 CN Normal" panose="020B0400000000000000" pitchFamily="34" charset="-122"/>
                    <a:ea typeface="思源黑体 CN Normal" panose="020B0400000000000000" pitchFamily="34" charset="-122"/>
                  </a:rPr>
                  <a:t>AI </a:t>
                </a:r>
                <a:r>
                  <a:rPr lang="zh-CN" altLang="en-US" sz="800" dirty="0">
                    <a:latin typeface="思源黑体 CN Normal" panose="020B0400000000000000" pitchFamily="34" charset="-122"/>
                    <a:ea typeface="思源黑体 CN Normal" panose="020B0400000000000000" pitchFamily="34" charset="-122"/>
                  </a:rPr>
                  <a:t>搜索、翻译工具、饮食记录等。</a:t>
                </a:r>
                <a:endParaRPr lang="en-US" altLang="zh-CN" sz="800" dirty="0">
                  <a:latin typeface="思源黑体 CN Normal" panose="020B0400000000000000" pitchFamily="34" charset="-122"/>
                  <a:ea typeface="思源黑体 CN Normal" panose="020B0400000000000000" pitchFamily="34" charset="-122"/>
                </a:endParaRPr>
              </a:p>
            </p:txBody>
          </p:sp>
        </p:grpSp>
        <p:grpSp>
          <p:nvGrpSpPr>
            <p:cNvPr id="26" name="组合 25">
              <a:extLst>
                <a:ext uri="{FF2B5EF4-FFF2-40B4-BE49-F238E27FC236}">
                  <a16:creationId xmlns:a16="http://schemas.microsoft.com/office/drawing/2014/main" id="{74A1CFF4-92A8-4939-BC46-B2D9B5EBFCB9}"/>
                </a:ext>
              </a:extLst>
            </p:cNvPr>
            <p:cNvGrpSpPr/>
            <p:nvPr/>
          </p:nvGrpSpPr>
          <p:grpSpPr>
            <a:xfrm>
              <a:off x="7326796" y="5252430"/>
              <a:ext cx="5494451" cy="1357025"/>
              <a:chOff x="7326796" y="5252430"/>
              <a:chExt cx="5494451" cy="1357025"/>
            </a:xfrm>
          </p:grpSpPr>
          <p:sp>
            <p:nvSpPr>
              <p:cNvPr id="46" name="Bullet3">
                <a:extLst>
                  <a:ext uri="{FF2B5EF4-FFF2-40B4-BE49-F238E27FC236}">
                    <a16:creationId xmlns:a16="http://schemas.microsoft.com/office/drawing/2014/main" id="{B7209963-8CC5-48B3-92CF-0B9D8C44A8BB}"/>
                  </a:ext>
                </a:extLst>
              </p:cNvPr>
              <p:cNvSpPr txBox="1"/>
              <p:nvPr/>
            </p:nvSpPr>
            <p:spPr>
              <a:xfrm>
                <a:off x="8245985" y="5252430"/>
                <a:ext cx="4575262" cy="412933"/>
              </a:xfrm>
              <a:prstGeom prst="roundRect">
                <a:avLst>
                  <a:gd name="adj" fmla="val 50000"/>
                </a:avLst>
              </a:prstGeom>
              <a:solidFill>
                <a:schemeClr val="accent4"/>
              </a:solidFill>
              <a:ln w="12700" cap="rnd">
                <a:noFill/>
                <a:prstDash val="solid"/>
                <a:round/>
                <a:headEnd/>
                <a:tailEnd/>
              </a:ln>
              <a:effectLst>
                <a:outerShdw blurRad="254000" dist="127000" algn="ctr" rotWithShape="0">
                  <a:schemeClr val="accent4">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开发效率提升与成本降低</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47" name="Number3">
                <a:extLst>
                  <a:ext uri="{FF2B5EF4-FFF2-40B4-BE49-F238E27FC236}">
                    <a16:creationId xmlns:a16="http://schemas.microsoft.com/office/drawing/2014/main" id="{2783A828-42A7-4266-ADE6-11DA60539F1B}"/>
                  </a:ext>
                </a:extLst>
              </p:cNvPr>
              <p:cNvSpPr txBox="1"/>
              <p:nvPr/>
            </p:nvSpPr>
            <p:spPr>
              <a:xfrm>
                <a:off x="7326796" y="5396577"/>
                <a:ext cx="684803" cy="523220"/>
              </a:xfrm>
              <a:prstGeom prst="rect">
                <a:avLst/>
              </a:prstGeom>
              <a:noFill/>
            </p:spPr>
            <p:txBody>
              <a:bodyPr wrap="none" rtlCol="0">
                <a:normAutofit lnSpcReduction="10000"/>
              </a:bodyPr>
              <a:lstStyle/>
              <a:p>
                <a:r>
                  <a:rPr lang="en-US" altLang="zh-CN" sz="2100" b="1" i="1" dirty="0"/>
                  <a:t>3</a:t>
                </a:r>
                <a:endParaRPr lang="zh-CN" altLang="en-US" sz="2100" b="1" i="1" dirty="0"/>
              </a:p>
            </p:txBody>
          </p:sp>
          <p:sp>
            <p:nvSpPr>
              <p:cNvPr id="48" name="Text3">
                <a:extLst>
                  <a:ext uri="{FF2B5EF4-FFF2-40B4-BE49-F238E27FC236}">
                    <a16:creationId xmlns:a16="http://schemas.microsoft.com/office/drawing/2014/main" id="{2A390A34-18E8-44BC-94D9-6C02A500D13E}"/>
                  </a:ext>
                </a:extLst>
              </p:cNvPr>
              <p:cNvSpPr/>
              <p:nvPr/>
            </p:nvSpPr>
            <p:spPr bwMode="auto">
              <a:xfrm>
                <a:off x="8245984" y="5683764"/>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fontScale="92500" lnSpcReduction="10000"/>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800" dirty="0">
                    <a:latin typeface="思源黑体 CN Normal" panose="020B0400000000000000" pitchFamily="34" charset="-122"/>
                    <a:ea typeface="思源黑体 CN Normal" panose="020B0400000000000000" pitchFamily="34" charset="-122"/>
                  </a:rPr>
                  <a:t>该平台的一站式开发环境整合了丰富的资源和工具，简化了开发流程，减少了开发人员在搭建环境、配置参数等基础工作上的时间消耗。其高效的开发模式和自动化测试工具，能够快速发现并修复问题，缩短开发周期。此外，平台还提供了灵活的扩展功能，方便开发人员根据产品发展需求逐步添加和升级智能功能，避免了一次性大规模投入，有效降低了开发成本。</a:t>
                </a:r>
                <a:endParaRPr lang="en-US" altLang="zh-CN" sz="800" dirty="0">
                  <a:latin typeface="思源黑体 CN Normal" panose="020B0400000000000000" pitchFamily="34" charset="-122"/>
                  <a:ea typeface="思源黑体 CN Normal" panose="020B0400000000000000" pitchFamily="34" charset="-122"/>
                </a:endParaRPr>
              </a:p>
            </p:txBody>
          </p:sp>
        </p:grpSp>
      </p:grpSp>
    </p:spTree>
    <p:extLst>
      <p:ext uri="{BB962C8B-B14F-4D97-AF65-F5344CB8AC3E}">
        <p14:creationId xmlns:p14="http://schemas.microsoft.com/office/powerpoint/2010/main" val="2807525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pic>
        <p:nvPicPr>
          <p:cNvPr id="13" name="Image 0" descr="preencoded.png">
            <a:extLst>
              <a:ext uri="{FF2B5EF4-FFF2-40B4-BE49-F238E27FC236}">
                <a16:creationId xmlns:a16="http://schemas.microsoft.com/office/drawing/2014/main" id="{704C26BC-A311-4375-8FE3-F4DBC1120E25}"/>
              </a:ext>
            </a:extLst>
          </p:cNvPr>
          <p:cNvPicPr>
            <a:picLocks noChangeAspect="1"/>
          </p:cNvPicPr>
          <p:nvPr/>
        </p:nvPicPr>
        <p:blipFill>
          <a:blip r:embed="rId3">
            <a:alphaModFix amt="10000"/>
          </a:blip>
          <a:stretch>
            <a:fillRect/>
          </a:stretch>
        </p:blipFill>
        <p:spPr>
          <a:xfrm>
            <a:off x="800403" y="1979281"/>
            <a:ext cx="7799070" cy="2517769"/>
          </a:xfrm>
          <a:prstGeom prst="rect">
            <a:avLst/>
          </a:prstGeom>
        </p:spPr>
      </p:pic>
      <p:pic>
        <p:nvPicPr>
          <p:cNvPr id="14" name="Image 1" descr="preencoded.png">
            <a:extLst>
              <a:ext uri="{FF2B5EF4-FFF2-40B4-BE49-F238E27FC236}">
                <a16:creationId xmlns:a16="http://schemas.microsoft.com/office/drawing/2014/main" id="{C316E836-BEF3-4A95-BC19-975331B950C0}"/>
              </a:ext>
            </a:extLst>
          </p:cNvPr>
          <p:cNvPicPr>
            <a:picLocks noChangeAspect="1"/>
          </p:cNvPicPr>
          <p:nvPr/>
        </p:nvPicPr>
        <p:blipFill>
          <a:blip r:embed="rId4"/>
          <a:stretch>
            <a:fillRect/>
          </a:stretch>
        </p:blipFill>
        <p:spPr>
          <a:xfrm>
            <a:off x="1055673" y="1816722"/>
            <a:ext cx="835660" cy="1794904"/>
          </a:xfrm>
          <a:prstGeom prst="rect">
            <a:avLst/>
          </a:prstGeom>
        </p:spPr>
      </p:pic>
      <p:pic>
        <p:nvPicPr>
          <p:cNvPr id="15" name="Image 2" descr="preencoded.png">
            <a:extLst>
              <a:ext uri="{FF2B5EF4-FFF2-40B4-BE49-F238E27FC236}">
                <a16:creationId xmlns:a16="http://schemas.microsoft.com/office/drawing/2014/main" id="{998381F1-96D0-4ABE-8556-0831F0CEAC36}"/>
              </a:ext>
            </a:extLst>
          </p:cNvPr>
          <p:cNvPicPr>
            <a:picLocks noChangeAspect="1"/>
          </p:cNvPicPr>
          <p:nvPr/>
        </p:nvPicPr>
        <p:blipFill>
          <a:blip r:embed="rId5"/>
          <a:stretch>
            <a:fillRect/>
          </a:stretch>
        </p:blipFill>
        <p:spPr>
          <a:xfrm>
            <a:off x="8328146" y="1898120"/>
            <a:ext cx="182880" cy="694862"/>
          </a:xfrm>
          <a:prstGeom prst="rect">
            <a:avLst/>
          </a:prstGeom>
        </p:spPr>
      </p:pic>
      <p:sp>
        <p:nvSpPr>
          <p:cNvPr id="16" name="Text 1">
            <a:extLst>
              <a:ext uri="{FF2B5EF4-FFF2-40B4-BE49-F238E27FC236}">
                <a16:creationId xmlns:a16="http://schemas.microsoft.com/office/drawing/2014/main" id="{12B5EAE6-86A6-4C23-9DB4-C6F05ACA54C9}"/>
              </a:ext>
            </a:extLst>
          </p:cNvPr>
          <p:cNvSpPr/>
          <p:nvPr/>
        </p:nvSpPr>
        <p:spPr>
          <a:xfrm>
            <a:off x="3455997" y="4012743"/>
            <a:ext cx="4455532" cy="402336"/>
          </a:xfrm>
          <a:prstGeom prst="rect">
            <a:avLst/>
          </a:prstGeom>
          <a:noFill/>
        </p:spPr>
        <p:txBody>
          <a:bodyPr wrap="square" lIns="95250" tIns="95250" rIns="95250" bIns="95250" rtlCol="0" anchor="t">
            <a:spAutoFit/>
          </a:bodyPr>
          <a:lstStyle/>
          <a:p>
            <a:pPr marL="0" marR="0" lvl="0" indent="0" algn="l" defTabSz="914400" rtl="0" eaLnBrk="1" fontAlgn="auto" latinLnBrk="0" hangingPunct="1">
              <a:lnSpc>
                <a:spcPct val="100000"/>
              </a:lnSpc>
              <a:spcBef>
                <a:spcPts val="375"/>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Text 2">
            <a:extLst>
              <a:ext uri="{FF2B5EF4-FFF2-40B4-BE49-F238E27FC236}">
                <a16:creationId xmlns:a16="http://schemas.microsoft.com/office/drawing/2014/main" id="{9EA0D8FD-0DEE-46BC-9991-8C4FDA6CEB0B}"/>
              </a:ext>
            </a:extLst>
          </p:cNvPr>
          <p:cNvSpPr/>
          <p:nvPr/>
        </p:nvSpPr>
        <p:spPr>
          <a:xfrm>
            <a:off x="1996334" y="2274963"/>
            <a:ext cx="6226810" cy="1979297"/>
          </a:xfrm>
          <a:prstGeom prst="rect">
            <a:avLst/>
          </a:prstGeom>
          <a:noFill/>
        </p:spPr>
        <p:txBody>
          <a:bodyPr wrap="square" lIns="95250" tIns="95250" rIns="95250" bIns="95250" rtlCol="0" anchor="ctr">
            <a:no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随着人工智能技术的飞速发展，众多</a:t>
            </a: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AIGC</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人工智能生成内容）工具和平台应运而生，例如扣子。这些平台能够助力开发者构建包含智能体的智能化应用。在当今社会和各行业快速发展的背景下，对于能够胜任场景化应用的人才需求日益迫切。本文旨在通过扣子开发</a:t>
            </a: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AI</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应用的案例，详细讲解开发流程，以启发学生掌握相关技能并拓展思维。</a:t>
            </a:r>
          </a:p>
        </p:txBody>
      </p:sp>
      <p:sp>
        <p:nvSpPr>
          <p:cNvPr id="6" name="文本框 5">
            <a:extLst>
              <a:ext uri="{FF2B5EF4-FFF2-40B4-BE49-F238E27FC236}">
                <a16:creationId xmlns:a16="http://schemas.microsoft.com/office/drawing/2014/main" id="{C19F9F5C-67B7-4F47-818D-8F64233ADC8A}"/>
              </a:ext>
            </a:extLst>
          </p:cNvPr>
          <p:cNvSpPr txBox="1"/>
          <p:nvPr/>
        </p:nvSpPr>
        <p:spPr>
          <a:xfrm>
            <a:off x="1196504" y="2060442"/>
            <a:ext cx="553998" cy="1632345"/>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200" normalizeH="0" baseline="0" noProof="0" dirty="0">
                <a:ln>
                  <a:noFill/>
                </a:ln>
                <a:solidFill>
                  <a:prstClr val="white"/>
                </a:solidFill>
                <a:effectLst/>
                <a:uLnTx/>
                <a:uFillTx/>
                <a:latin typeface="思源黑体 CN Bold" panose="020B0800000000000000" pitchFamily="34" charset="-122"/>
                <a:ea typeface="思源黑体 CN Bold" panose="020B0800000000000000" pitchFamily="34" charset="-122"/>
                <a:cs typeface="+mn-cs"/>
              </a:rPr>
              <a:t>任务情境</a:t>
            </a:r>
          </a:p>
        </p:txBody>
      </p:sp>
    </p:spTree>
    <p:extLst>
      <p:ext uri="{BB962C8B-B14F-4D97-AF65-F5344CB8AC3E}">
        <p14:creationId xmlns:p14="http://schemas.microsoft.com/office/powerpoint/2010/main" val="3720714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步骤一：创建</a:t>
            </a:r>
            <a:r>
              <a:rPr kumimoji="0" lang="en-US" altLang="zh-CN"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AI</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应用项目</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）设计你的应用功能</a:t>
            </a:r>
          </a:p>
        </p:txBody>
      </p:sp>
      <p:sp>
        <p:nvSpPr>
          <p:cNvPr id="11" name="文本框 10">
            <a:extLst>
              <a:ext uri="{FF2B5EF4-FFF2-40B4-BE49-F238E27FC236}">
                <a16:creationId xmlns:a16="http://schemas.microsoft.com/office/drawing/2014/main" id="{2351A2B5-DEEE-4789-B0EC-9B9073A17E11}"/>
              </a:ext>
            </a:extLst>
          </p:cNvPr>
          <p:cNvSpPr txBox="1"/>
          <p:nvPr/>
        </p:nvSpPr>
        <p:spPr>
          <a:xfrm>
            <a:off x="634468" y="2059542"/>
            <a:ext cx="6240258" cy="288349"/>
          </a:xfrm>
          <a:prstGeom prst="rect">
            <a:avLst/>
          </a:prstGeom>
          <a:noFill/>
        </p:spPr>
        <p:txBody>
          <a:bodyPr wrap="square">
            <a:spAutoFit/>
          </a:bodyPr>
          <a:lstStyle/>
          <a:p>
            <a:pPr>
              <a:lnSpc>
                <a:spcPct val="115000"/>
              </a:lnSpc>
              <a:spcAft>
                <a:spcPts val="800"/>
              </a:spcAft>
            </a:pPr>
            <a:r>
              <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登录扣子开发平台。在左侧菜单栏，单击“创建” 按钮，创建一个</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a:t>
            </a:r>
            <a:r>
              <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应用</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a:t>
            </a:r>
            <a:r>
              <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，如图所示。</a:t>
            </a:r>
          </a:p>
        </p:txBody>
      </p:sp>
      <p:pic>
        <p:nvPicPr>
          <p:cNvPr id="14" name="图片 13">
            <a:extLst>
              <a:ext uri="{FF2B5EF4-FFF2-40B4-BE49-F238E27FC236}">
                <a16:creationId xmlns:a16="http://schemas.microsoft.com/office/drawing/2014/main" id="{3BD0C8B7-77FD-40F7-AB07-3DAA2746EE4D}"/>
              </a:ext>
            </a:extLst>
          </p:cNvPr>
          <p:cNvPicPr/>
          <p:nvPr/>
        </p:nvPicPr>
        <p:blipFill>
          <a:blip r:embed="rId3"/>
          <a:stretch>
            <a:fillRect/>
          </a:stretch>
        </p:blipFill>
        <p:spPr>
          <a:xfrm>
            <a:off x="2113264" y="2374325"/>
            <a:ext cx="5274310" cy="2672715"/>
          </a:xfrm>
          <a:prstGeom prst="rect">
            <a:avLst/>
          </a:prstGeom>
        </p:spPr>
      </p:pic>
    </p:spTree>
    <p:extLst>
      <p:ext uri="{BB962C8B-B14F-4D97-AF65-F5344CB8AC3E}">
        <p14:creationId xmlns:p14="http://schemas.microsoft.com/office/powerpoint/2010/main" val="1662853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步骤一：创建</a:t>
            </a:r>
            <a:r>
              <a:rPr kumimoji="0" lang="en-US" altLang="zh-CN"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AI</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应用项目</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）设计你的应用功能</a:t>
            </a:r>
          </a:p>
        </p:txBody>
      </p:sp>
      <p:sp>
        <p:nvSpPr>
          <p:cNvPr id="11" name="文本框 10">
            <a:extLst>
              <a:ext uri="{FF2B5EF4-FFF2-40B4-BE49-F238E27FC236}">
                <a16:creationId xmlns:a16="http://schemas.microsoft.com/office/drawing/2014/main" id="{2351A2B5-DEEE-4789-B0EC-9B9073A17E11}"/>
              </a:ext>
            </a:extLst>
          </p:cNvPr>
          <p:cNvSpPr txBox="1"/>
          <p:nvPr/>
        </p:nvSpPr>
        <p:spPr>
          <a:xfrm>
            <a:off x="634468" y="2059542"/>
            <a:ext cx="6240258" cy="288349"/>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在应用模板页面，单击“创建空白应用”</a:t>
            </a:r>
            <a:endPar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endParaRPr>
          </a:p>
        </p:txBody>
      </p:sp>
      <p:pic>
        <p:nvPicPr>
          <p:cNvPr id="13" name="图片 12">
            <a:extLst>
              <a:ext uri="{FF2B5EF4-FFF2-40B4-BE49-F238E27FC236}">
                <a16:creationId xmlns:a16="http://schemas.microsoft.com/office/drawing/2014/main" id="{CC69C41E-80C7-4FAA-8DB1-B283CDC6F4C9}"/>
              </a:ext>
            </a:extLst>
          </p:cNvPr>
          <p:cNvPicPr/>
          <p:nvPr/>
        </p:nvPicPr>
        <p:blipFill>
          <a:blip r:embed="rId3"/>
          <a:stretch>
            <a:fillRect/>
          </a:stretch>
        </p:blipFill>
        <p:spPr>
          <a:xfrm>
            <a:off x="3048216" y="2374325"/>
            <a:ext cx="3826510" cy="2533650"/>
          </a:xfrm>
          <a:prstGeom prst="rect">
            <a:avLst/>
          </a:prstGeom>
        </p:spPr>
      </p:pic>
    </p:spTree>
    <p:extLst>
      <p:ext uri="{BB962C8B-B14F-4D97-AF65-F5344CB8AC3E}">
        <p14:creationId xmlns:p14="http://schemas.microsoft.com/office/powerpoint/2010/main" val="2028726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步骤一：创建</a:t>
            </a:r>
            <a:r>
              <a:rPr kumimoji="0" lang="en-US" altLang="zh-CN"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AI</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应用项目</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）设计你的应用功能</a:t>
            </a:r>
          </a:p>
        </p:txBody>
      </p:sp>
      <p:sp>
        <p:nvSpPr>
          <p:cNvPr id="11" name="文本框 10">
            <a:extLst>
              <a:ext uri="{FF2B5EF4-FFF2-40B4-BE49-F238E27FC236}">
                <a16:creationId xmlns:a16="http://schemas.microsoft.com/office/drawing/2014/main" id="{2351A2B5-DEEE-4789-B0EC-9B9073A17E11}"/>
              </a:ext>
            </a:extLst>
          </p:cNvPr>
          <p:cNvSpPr txBox="1"/>
          <p:nvPr/>
        </p:nvSpPr>
        <p:spPr>
          <a:xfrm>
            <a:off x="634468" y="2059542"/>
            <a:ext cx="8212166" cy="500715"/>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输入应用名称，并单击图标旁的</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AI</a:t>
            </a: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图标使用 </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AI </a:t>
            </a: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自动生成一个图标。然后单击确定，如图所示。应用创建成功后，会直接进入到应用的集成开发环境 </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(IDE)</a:t>
            </a: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a:t>
            </a:r>
            <a:endPar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endParaRPr>
          </a:p>
        </p:txBody>
      </p:sp>
      <p:pic>
        <p:nvPicPr>
          <p:cNvPr id="14" name="图片 13">
            <a:extLst>
              <a:ext uri="{FF2B5EF4-FFF2-40B4-BE49-F238E27FC236}">
                <a16:creationId xmlns:a16="http://schemas.microsoft.com/office/drawing/2014/main" id="{C678FAF9-BED9-4085-B263-D032F355AB93}"/>
              </a:ext>
            </a:extLst>
          </p:cNvPr>
          <p:cNvPicPr/>
          <p:nvPr/>
        </p:nvPicPr>
        <p:blipFill>
          <a:blip r:embed="rId3"/>
          <a:stretch>
            <a:fillRect/>
          </a:stretch>
        </p:blipFill>
        <p:spPr>
          <a:xfrm>
            <a:off x="3624703" y="2418715"/>
            <a:ext cx="2697480" cy="2724785"/>
          </a:xfrm>
          <a:prstGeom prst="rect">
            <a:avLst/>
          </a:prstGeom>
        </p:spPr>
      </p:pic>
    </p:spTree>
    <p:extLst>
      <p:ext uri="{BB962C8B-B14F-4D97-AF65-F5344CB8AC3E}">
        <p14:creationId xmlns:p14="http://schemas.microsoft.com/office/powerpoint/2010/main" val="3193057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标题 37">
            <a:extLst>
              <a:ext uri="{FF2B5EF4-FFF2-40B4-BE49-F238E27FC236}">
                <a16:creationId xmlns:a16="http://schemas.microsoft.com/office/drawing/2014/main" id="{10B30616-93FA-4721-A402-F6533B74BB73}"/>
              </a:ext>
            </a:extLst>
          </p:cNvPr>
          <p:cNvSpPr>
            <a:spLocks noGrp="1"/>
          </p:cNvSpPr>
          <p:nvPr>
            <p:ph type="title"/>
          </p:nvPr>
        </p:nvSpPr>
        <p:spPr>
          <a:xfrm>
            <a:off x="1748831" y="1129659"/>
            <a:ext cx="4537669" cy="446300"/>
          </a:xfrm>
        </p:spPr>
        <p:txBody>
          <a:bodyPr>
            <a:normAutofit fontScale="90000"/>
          </a:bodyPr>
          <a:lstStyle/>
          <a:p>
            <a:r>
              <a:rPr lang="zh-CN" altLang="en-US" dirty="0"/>
              <a:t>使用</a:t>
            </a:r>
            <a:r>
              <a:rPr lang="en-US" altLang="zh-CN" dirty="0"/>
              <a:t>AIGC</a:t>
            </a:r>
            <a:r>
              <a:rPr lang="zh-CN" altLang="en-US" dirty="0"/>
              <a:t>辅助优化互联网产品交互设计</a:t>
            </a:r>
          </a:p>
        </p:txBody>
      </p:sp>
      <p:sp>
        <p:nvSpPr>
          <p:cNvPr id="39" name="文本占位符 38">
            <a:extLst>
              <a:ext uri="{FF2B5EF4-FFF2-40B4-BE49-F238E27FC236}">
                <a16:creationId xmlns:a16="http://schemas.microsoft.com/office/drawing/2014/main" id="{D7DB335E-B35A-455C-BB5C-8D0F46C4E380}"/>
              </a:ext>
            </a:extLst>
          </p:cNvPr>
          <p:cNvSpPr>
            <a:spLocks noGrp="1"/>
          </p:cNvSpPr>
          <p:nvPr>
            <p:ph type="body" sz="quarter" idx="10"/>
          </p:nvPr>
        </p:nvSpPr>
        <p:spPr>
          <a:xfrm>
            <a:off x="1748831" y="2051996"/>
            <a:ext cx="6244549" cy="599764"/>
          </a:xfrm>
        </p:spPr>
        <p:txBody>
          <a:bodyPr>
            <a:normAutofit/>
          </a:bodyPr>
          <a:lstStyle/>
          <a:p>
            <a:r>
              <a:rPr lang="zh-CN" altLang="en-US" dirty="0"/>
              <a:t>使用</a:t>
            </a:r>
            <a:r>
              <a:rPr lang="en-US" altLang="zh-CN" dirty="0"/>
              <a:t>AIGC</a:t>
            </a:r>
            <a:r>
              <a:rPr lang="zh-CN" altLang="en-US" dirty="0"/>
              <a:t>进行互联网产品开发</a:t>
            </a:r>
          </a:p>
        </p:txBody>
      </p:sp>
      <p:pic>
        <p:nvPicPr>
          <p:cNvPr id="43" name="图片 42">
            <a:extLst>
              <a:ext uri="{FF2B5EF4-FFF2-40B4-BE49-F238E27FC236}">
                <a16:creationId xmlns:a16="http://schemas.microsoft.com/office/drawing/2014/main" id="{CF1219A2-28DB-4FC6-8879-A256FE663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071" y="0"/>
            <a:ext cx="2069609" cy="796003"/>
          </a:xfrm>
          <a:prstGeom prst="rect">
            <a:avLst/>
          </a:prstGeom>
        </p:spPr>
      </p:pic>
      <p:sp>
        <p:nvSpPr>
          <p:cNvPr id="4" name="矩形 3">
            <a:extLst>
              <a:ext uri="{FF2B5EF4-FFF2-40B4-BE49-F238E27FC236}">
                <a16:creationId xmlns:a16="http://schemas.microsoft.com/office/drawing/2014/main" id="{C4647EF1-70AC-459B-B79B-D609C004B90A}"/>
              </a:ext>
            </a:extLst>
          </p:cNvPr>
          <p:cNvSpPr/>
          <p:nvPr/>
        </p:nvSpPr>
        <p:spPr>
          <a:xfrm>
            <a:off x="1021080" y="2849880"/>
            <a:ext cx="4537669" cy="1524000"/>
          </a:xfrm>
          <a:prstGeom prst="rect">
            <a:avLst/>
          </a:prstGeom>
          <a:solidFill>
            <a:srgbClr val="EBEC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79539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步骤二：编排业务逻辑</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）设计你的应用功能</a:t>
            </a:r>
          </a:p>
        </p:txBody>
      </p:sp>
      <p:sp>
        <p:nvSpPr>
          <p:cNvPr id="11" name="文本框 10">
            <a:extLst>
              <a:ext uri="{FF2B5EF4-FFF2-40B4-BE49-F238E27FC236}">
                <a16:creationId xmlns:a16="http://schemas.microsoft.com/office/drawing/2014/main" id="{98460C5C-9066-4771-ADDD-8EF74BAE0E11}"/>
              </a:ext>
            </a:extLst>
          </p:cNvPr>
          <p:cNvSpPr txBox="1"/>
          <p:nvPr/>
        </p:nvSpPr>
        <p:spPr>
          <a:xfrm>
            <a:off x="522042" y="2033108"/>
            <a:ext cx="8309538" cy="603307"/>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在业务逻辑页面，找到工作流，然后单击“</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a:t>
            </a: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号，新建工作流，如图所示</a:t>
            </a:r>
            <a:endPar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endParaRPr>
          </a:p>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输入工作流名称和说明，然后单击确认。工作流名称只支持字母、数字和下划线，且必须以字母开头</a:t>
            </a:r>
            <a:endPar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endParaRPr>
          </a:p>
        </p:txBody>
      </p:sp>
      <p:pic>
        <p:nvPicPr>
          <p:cNvPr id="13" name="图片 12">
            <a:extLst>
              <a:ext uri="{FF2B5EF4-FFF2-40B4-BE49-F238E27FC236}">
                <a16:creationId xmlns:a16="http://schemas.microsoft.com/office/drawing/2014/main" id="{CA706B21-1826-4E8D-BB96-0D571F35B0FA}"/>
              </a:ext>
            </a:extLst>
          </p:cNvPr>
          <p:cNvPicPr/>
          <p:nvPr/>
        </p:nvPicPr>
        <p:blipFill>
          <a:blip r:embed="rId3"/>
          <a:stretch>
            <a:fillRect/>
          </a:stretch>
        </p:blipFill>
        <p:spPr>
          <a:xfrm>
            <a:off x="2120699" y="2881388"/>
            <a:ext cx="5765596" cy="1370943"/>
          </a:xfrm>
          <a:prstGeom prst="rect">
            <a:avLst/>
          </a:prstGeom>
        </p:spPr>
      </p:pic>
    </p:spTree>
    <p:extLst>
      <p:ext uri="{BB962C8B-B14F-4D97-AF65-F5344CB8AC3E}">
        <p14:creationId xmlns:p14="http://schemas.microsoft.com/office/powerpoint/2010/main" val="1884508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步骤二：编排业务逻辑</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）设计你的应用功能</a:t>
            </a:r>
          </a:p>
        </p:txBody>
      </p:sp>
      <p:sp>
        <p:nvSpPr>
          <p:cNvPr id="11" name="文本框 10">
            <a:extLst>
              <a:ext uri="{FF2B5EF4-FFF2-40B4-BE49-F238E27FC236}">
                <a16:creationId xmlns:a16="http://schemas.microsoft.com/office/drawing/2014/main" id="{98460C5C-9066-4771-ADDD-8EF74BAE0E11}"/>
              </a:ext>
            </a:extLst>
          </p:cNvPr>
          <p:cNvSpPr txBox="1"/>
          <p:nvPr/>
        </p:nvSpPr>
        <p:spPr>
          <a:xfrm>
            <a:off x="522042" y="2033108"/>
            <a:ext cx="8309538" cy="500715"/>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在工作流画布，单击开始节点的连接线或画布下方的添加节点按钮，然后依次添加插件、大模型、图像生成节点，并完成连线</a:t>
            </a:r>
            <a:endPar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endParaRPr>
          </a:p>
        </p:txBody>
      </p:sp>
      <p:pic>
        <p:nvPicPr>
          <p:cNvPr id="14" name="图片 13">
            <a:extLst>
              <a:ext uri="{FF2B5EF4-FFF2-40B4-BE49-F238E27FC236}">
                <a16:creationId xmlns:a16="http://schemas.microsoft.com/office/drawing/2014/main" id="{8632D70D-CF52-4707-99CB-03A3F19801A0}"/>
              </a:ext>
            </a:extLst>
          </p:cNvPr>
          <p:cNvPicPr/>
          <p:nvPr/>
        </p:nvPicPr>
        <p:blipFill>
          <a:blip r:embed="rId3"/>
          <a:stretch>
            <a:fillRect/>
          </a:stretch>
        </p:blipFill>
        <p:spPr>
          <a:xfrm>
            <a:off x="2705394" y="2751586"/>
            <a:ext cx="4268470" cy="2093595"/>
          </a:xfrm>
          <a:prstGeom prst="rect">
            <a:avLst/>
          </a:prstGeom>
        </p:spPr>
      </p:pic>
    </p:spTree>
    <p:extLst>
      <p:ext uri="{BB962C8B-B14F-4D97-AF65-F5344CB8AC3E}">
        <p14:creationId xmlns:p14="http://schemas.microsoft.com/office/powerpoint/2010/main" val="2822110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步骤二：编排业务逻辑</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）设计你的应用功能</a:t>
            </a:r>
          </a:p>
        </p:txBody>
      </p:sp>
      <p:sp>
        <p:nvSpPr>
          <p:cNvPr id="11" name="文本框 10">
            <a:extLst>
              <a:ext uri="{FF2B5EF4-FFF2-40B4-BE49-F238E27FC236}">
                <a16:creationId xmlns:a16="http://schemas.microsoft.com/office/drawing/2014/main" id="{98460C5C-9066-4771-ADDD-8EF74BAE0E11}"/>
              </a:ext>
            </a:extLst>
          </p:cNvPr>
          <p:cNvSpPr txBox="1"/>
          <p:nvPr/>
        </p:nvSpPr>
        <p:spPr>
          <a:xfrm>
            <a:off x="522042" y="2033108"/>
            <a:ext cx="8309538" cy="603307"/>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工作流的整体结构如下图所示</a:t>
            </a:r>
            <a:endPar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endParaRPr>
          </a:p>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然后依次单击工作流的每个部分，设置详细的参数</a:t>
            </a:r>
            <a:endPar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endParaRPr>
          </a:p>
        </p:txBody>
      </p:sp>
      <p:pic>
        <p:nvPicPr>
          <p:cNvPr id="15" name="图片 14">
            <a:extLst>
              <a:ext uri="{FF2B5EF4-FFF2-40B4-BE49-F238E27FC236}">
                <a16:creationId xmlns:a16="http://schemas.microsoft.com/office/drawing/2014/main" id="{4C4DEBA7-468F-44D3-879E-BE76C730FD25}"/>
              </a:ext>
            </a:extLst>
          </p:cNvPr>
          <p:cNvPicPr/>
          <p:nvPr/>
        </p:nvPicPr>
        <p:blipFill>
          <a:blip r:embed="rId3"/>
          <a:stretch>
            <a:fillRect/>
          </a:stretch>
        </p:blipFill>
        <p:spPr>
          <a:xfrm>
            <a:off x="2586818" y="2629234"/>
            <a:ext cx="4839201" cy="2090413"/>
          </a:xfrm>
          <a:prstGeom prst="rect">
            <a:avLst/>
          </a:prstGeom>
        </p:spPr>
      </p:pic>
    </p:spTree>
    <p:extLst>
      <p:ext uri="{BB962C8B-B14F-4D97-AF65-F5344CB8AC3E}">
        <p14:creationId xmlns:p14="http://schemas.microsoft.com/office/powerpoint/2010/main" val="4239494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步骤二：编排业务逻辑</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）设计你的应用功能</a:t>
            </a:r>
          </a:p>
        </p:txBody>
      </p:sp>
      <p:sp>
        <p:nvSpPr>
          <p:cNvPr id="11" name="文本框 10">
            <a:extLst>
              <a:ext uri="{FF2B5EF4-FFF2-40B4-BE49-F238E27FC236}">
                <a16:creationId xmlns:a16="http://schemas.microsoft.com/office/drawing/2014/main" id="{98460C5C-9066-4771-ADDD-8EF74BAE0E11}"/>
              </a:ext>
            </a:extLst>
          </p:cNvPr>
          <p:cNvSpPr txBox="1"/>
          <p:nvPr/>
        </p:nvSpPr>
        <p:spPr>
          <a:xfrm>
            <a:off x="522042" y="2033108"/>
            <a:ext cx="8309538" cy="500715"/>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为了保证业务逻辑实现符合预期，单击试运行测试工作流的执行，如图所示。在完成业务逻辑搭建并通过测试后，就可以开始用户界面搭建了。</a:t>
            </a:r>
            <a:endPar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endParaRPr>
          </a:p>
        </p:txBody>
      </p:sp>
      <p:pic>
        <p:nvPicPr>
          <p:cNvPr id="13" name="图片 12">
            <a:extLst>
              <a:ext uri="{FF2B5EF4-FFF2-40B4-BE49-F238E27FC236}">
                <a16:creationId xmlns:a16="http://schemas.microsoft.com/office/drawing/2014/main" id="{44C8A258-783B-473E-89CC-39B71BEB0EFF}"/>
              </a:ext>
            </a:extLst>
          </p:cNvPr>
          <p:cNvPicPr/>
          <p:nvPr/>
        </p:nvPicPr>
        <p:blipFill>
          <a:blip r:embed="rId3"/>
          <a:stretch>
            <a:fillRect/>
          </a:stretch>
        </p:blipFill>
        <p:spPr>
          <a:xfrm>
            <a:off x="2180172" y="2727681"/>
            <a:ext cx="5274310" cy="1844040"/>
          </a:xfrm>
          <a:prstGeom prst="rect">
            <a:avLst/>
          </a:prstGeom>
        </p:spPr>
      </p:pic>
    </p:spTree>
    <p:extLst>
      <p:ext uri="{BB962C8B-B14F-4D97-AF65-F5344CB8AC3E}">
        <p14:creationId xmlns:p14="http://schemas.microsoft.com/office/powerpoint/2010/main" val="1418057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步骤三：搭建用户界面</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）设计你的应用功能</a:t>
            </a:r>
          </a:p>
        </p:txBody>
      </p:sp>
      <p:sp>
        <p:nvSpPr>
          <p:cNvPr id="11" name="文本框 10">
            <a:extLst>
              <a:ext uri="{FF2B5EF4-FFF2-40B4-BE49-F238E27FC236}">
                <a16:creationId xmlns:a16="http://schemas.microsoft.com/office/drawing/2014/main" id="{98460C5C-9066-4771-ADDD-8EF74BAE0E11}"/>
              </a:ext>
            </a:extLst>
          </p:cNvPr>
          <p:cNvSpPr txBox="1"/>
          <p:nvPr/>
        </p:nvSpPr>
        <p:spPr>
          <a:xfrm>
            <a:off x="522042" y="2033108"/>
            <a:ext cx="8309538" cy="603307"/>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扣子提供了可视化的用户界面搭建能力，可以通过拖拉拽的方式搭建一个用户界面，无需写一行代码。</a:t>
            </a:r>
          </a:p>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在应用 </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IDE</a:t>
            </a: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，单击页面上方的用户界面页签。选择合适的</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UI</a:t>
            </a: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搭建类型，然后单击开始搭建</a:t>
            </a:r>
          </a:p>
        </p:txBody>
      </p:sp>
      <p:pic>
        <p:nvPicPr>
          <p:cNvPr id="14" name="图片 13">
            <a:extLst>
              <a:ext uri="{FF2B5EF4-FFF2-40B4-BE49-F238E27FC236}">
                <a16:creationId xmlns:a16="http://schemas.microsoft.com/office/drawing/2014/main" id="{6B9D423A-6DE6-4615-836A-7CDB9E3AD5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376325" y="2743789"/>
            <a:ext cx="2628900" cy="1946275"/>
          </a:xfrm>
          <a:prstGeom prst="rect">
            <a:avLst/>
          </a:prstGeom>
          <a:noFill/>
          <a:ln>
            <a:noFill/>
          </a:ln>
        </p:spPr>
      </p:pic>
    </p:spTree>
    <p:extLst>
      <p:ext uri="{BB962C8B-B14F-4D97-AF65-F5344CB8AC3E}">
        <p14:creationId xmlns:p14="http://schemas.microsoft.com/office/powerpoint/2010/main" val="4041984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步骤三：搭建用户界面</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）设计你的应用功能</a:t>
            </a:r>
          </a:p>
        </p:txBody>
      </p:sp>
      <p:sp>
        <p:nvSpPr>
          <p:cNvPr id="11" name="文本框 10">
            <a:extLst>
              <a:ext uri="{FF2B5EF4-FFF2-40B4-BE49-F238E27FC236}">
                <a16:creationId xmlns:a16="http://schemas.microsoft.com/office/drawing/2014/main" id="{98460C5C-9066-4771-ADDD-8EF74BAE0E11}"/>
              </a:ext>
            </a:extLst>
          </p:cNvPr>
          <p:cNvSpPr txBox="1"/>
          <p:nvPr/>
        </p:nvSpPr>
        <p:spPr>
          <a:xfrm>
            <a:off x="522042" y="2033108"/>
            <a:ext cx="8309538" cy="288349"/>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添加页面组件，完成页面搭建。具体使用的组件和</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Axure</a:t>
            </a: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类似，将不再详细介绍</a:t>
            </a:r>
          </a:p>
        </p:txBody>
      </p:sp>
      <p:pic>
        <p:nvPicPr>
          <p:cNvPr id="13" name="图片 12">
            <a:extLst>
              <a:ext uri="{FF2B5EF4-FFF2-40B4-BE49-F238E27FC236}">
                <a16:creationId xmlns:a16="http://schemas.microsoft.com/office/drawing/2014/main" id="{3FCCB01A-F218-46AB-9390-D6C3FC1C778C}"/>
              </a:ext>
            </a:extLst>
          </p:cNvPr>
          <p:cNvPicPr/>
          <p:nvPr/>
        </p:nvPicPr>
        <p:blipFill>
          <a:blip r:embed="rId3"/>
          <a:stretch>
            <a:fillRect/>
          </a:stretch>
        </p:blipFill>
        <p:spPr>
          <a:xfrm>
            <a:off x="2076466" y="2629234"/>
            <a:ext cx="5337176" cy="1905821"/>
          </a:xfrm>
          <a:prstGeom prst="rect">
            <a:avLst/>
          </a:prstGeom>
        </p:spPr>
      </p:pic>
    </p:spTree>
    <p:extLst>
      <p:ext uri="{BB962C8B-B14F-4D97-AF65-F5344CB8AC3E}">
        <p14:creationId xmlns:p14="http://schemas.microsoft.com/office/powerpoint/2010/main" val="672801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步骤四：为用户界面添加事件和设置参数</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）设计你的应用功能</a:t>
            </a:r>
          </a:p>
        </p:txBody>
      </p:sp>
      <p:sp>
        <p:nvSpPr>
          <p:cNvPr id="11" name="文本框 10">
            <a:extLst>
              <a:ext uri="{FF2B5EF4-FFF2-40B4-BE49-F238E27FC236}">
                <a16:creationId xmlns:a16="http://schemas.microsoft.com/office/drawing/2014/main" id="{98460C5C-9066-4771-ADDD-8EF74BAE0E11}"/>
              </a:ext>
            </a:extLst>
          </p:cNvPr>
          <p:cNvSpPr txBox="1"/>
          <p:nvPr/>
        </p:nvSpPr>
        <p:spPr>
          <a:xfrm>
            <a:off x="522042" y="2033108"/>
            <a:ext cx="8309538" cy="603307"/>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搭建好页面后，就可以通过配置事件和添加数据实现业务逻辑与用户页面的联动了。</a:t>
            </a:r>
          </a:p>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具体的参数配置如下图所示。</a:t>
            </a:r>
          </a:p>
        </p:txBody>
      </p:sp>
      <p:pic>
        <p:nvPicPr>
          <p:cNvPr id="14" name="图片 13">
            <a:extLst>
              <a:ext uri="{FF2B5EF4-FFF2-40B4-BE49-F238E27FC236}">
                <a16:creationId xmlns:a16="http://schemas.microsoft.com/office/drawing/2014/main" id="{4F408AA8-8C03-499A-A5E2-7B2F5852FF58}"/>
              </a:ext>
            </a:extLst>
          </p:cNvPr>
          <p:cNvPicPr/>
          <p:nvPr/>
        </p:nvPicPr>
        <p:blipFill>
          <a:blip r:embed="rId3"/>
          <a:stretch>
            <a:fillRect/>
          </a:stretch>
        </p:blipFill>
        <p:spPr>
          <a:xfrm>
            <a:off x="2379221" y="2743789"/>
            <a:ext cx="4801870" cy="2023745"/>
          </a:xfrm>
          <a:prstGeom prst="rect">
            <a:avLst/>
          </a:prstGeom>
        </p:spPr>
      </p:pic>
    </p:spTree>
    <p:extLst>
      <p:ext uri="{BB962C8B-B14F-4D97-AF65-F5344CB8AC3E}">
        <p14:creationId xmlns:p14="http://schemas.microsoft.com/office/powerpoint/2010/main" val="757817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：使用扣子（</a:t>
            </a:r>
            <a:r>
              <a:rPr lang="en-US" altLang="zh-CN" dirty="0" err="1"/>
              <a:t>Coze</a:t>
            </a:r>
            <a:r>
              <a:rPr lang="zh-CN" altLang="en-US" dirty="0"/>
              <a:t>）开发</a:t>
            </a:r>
            <a:r>
              <a:rPr lang="en-US" altLang="zh-CN" dirty="0"/>
              <a:t>AI</a:t>
            </a:r>
            <a:r>
              <a:rPr lang="zh-CN" altLang="en-US" dirty="0"/>
              <a:t>应用</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进行互联网产品开发</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步骤四：为用户界面添加事件和设置参数</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）设计你的应用功能</a:t>
            </a:r>
          </a:p>
        </p:txBody>
      </p:sp>
      <p:sp>
        <p:nvSpPr>
          <p:cNvPr id="11" name="文本框 10">
            <a:extLst>
              <a:ext uri="{FF2B5EF4-FFF2-40B4-BE49-F238E27FC236}">
                <a16:creationId xmlns:a16="http://schemas.microsoft.com/office/drawing/2014/main" id="{98460C5C-9066-4771-ADDD-8EF74BAE0E11}"/>
              </a:ext>
            </a:extLst>
          </p:cNvPr>
          <p:cNvSpPr txBox="1"/>
          <p:nvPr/>
        </p:nvSpPr>
        <p:spPr>
          <a:xfrm>
            <a:off x="522042" y="2033108"/>
            <a:ext cx="8309538" cy="288349"/>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完成参数设置后，单击右上角的“预览”按钮，即可查看最终效果。如图所示。</a:t>
            </a:r>
          </a:p>
        </p:txBody>
      </p:sp>
      <p:pic>
        <p:nvPicPr>
          <p:cNvPr id="13" name="图片 12">
            <a:extLst>
              <a:ext uri="{FF2B5EF4-FFF2-40B4-BE49-F238E27FC236}">
                <a16:creationId xmlns:a16="http://schemas.microsoft.com/office/drawing/2014/main" id="{46C60351-F788-4EBE-ADF5-6A98BD45C2D0}"/>
              </a:ext>
            </a:extLst>
          </p:cNvPr>
          <p:cNvPicPr/>
          <p:nvPr/>
        </p:nvPicPr>
        <p:blipFill>
          <a:blip r:embed="rId3"/>
          <a:stretch>
            <a:fillRect/>
          </a:stretch>
        </p:blipFill>
        <p:spPr>
          <a:xfrm>
            <a:off x="2263144" y="2629234"/>
            <a:ext cx="5022137" cy="2166470"/>
          </a:xfrm>
          <a:prstGeom prst="rect">
            <a:avLst/>
          </a:prstGeom>
        </p:spPr>
      </p:pic>
    </p:spTree>
    <p:extLst>
      <p:ext uri="{BB962C8B-B14F-4D97-AF65-F5344CB8AC3E}">
        <p14:creationId xmlns:p14="http://schemas.microsoft.com/office/powerpoint/2010/main" val="1359106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marL="0" marR="0" lvl="0" indent="0" algn="r" defTabSz="914400" rtl="0" eaLnBrk="1" fontAlgn="auto" latinLnBrk="0" hangingPunct="1">
              <a:lnSpc>
                <a:spcPct val="117500"/>
              </a:lnSpc>
              <a:spcBef>
                <a:spcPts val="0"/>
              </a:spcBef>
              <a:spcAft>
                <a:spcPts val="0"/>
              </a:spcAft>
              <a:buClrTx/>
              <a:buSzTx/>
              <a:buFontTx/>
              <a:buNone/>
              <a:tabLst/>
              <a:defRPr/>
            </a:pPr>
            <a:endPar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endParaRP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102004" y="1198652"/>
            <a:ext cx="4424517" cy="1660727"/>
          </a:xfrm>
        </p:spPr>
        <p:txBody>
          <a:bodyPr/>
          <a:lstStyle/>
          <a:p>
            <a:r>
              <a:rPr lang="zh-CN" altLang="en-US" dirty="0"/>
              <a:t>实训练习</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6015107" cy="395661"/>
          </a:xfrm>
        </p:spPr>
        <p:txBody>
          <a:bodyPr/>
          <a:lstStyle/>
          <a:p>
            <a:r>
              <a:rPr lang="en-US" altLang="zh-CN" dirty="0"/>
              <a:t>AIGC</a:t>
            </a:r>
            <a:r>
              <a:rPr lang="zh-CN" altLang="en-US" dirty="0"/>
              <a:t>辅助互联网产品交互设计与开发</a:t>
            </a:r>
          </a:p>
        </p:txBody>
      </p:sp>
      <p:sp>
        <p:nvSpPr>
          <p:cNvPr id="5" name="标题 1">
            <a:extLst>
              <a:ext uri="{FF2B5EF4-FFF2-40B4-BE49-F238E27FC236}">
                <a16:creationId xmlns:a16="http://schemas.microsoft.com/office/drawing/2014/main" id="{F15947F0-874B-4650-BCA8-8DE48E43536C}"/>
              </a:ext>
            </a:extLst>
          </p:cNvPr>
          <p:cNvSpPr txBox="1"/>
          <p:nvPr/>
        </p:nvSpPr>
        <p:spPr>
          <a:xfrm>
            <a:off x="5433934" y="2554518"/>
            <a:ext cx="3710066" cy="2588981"/>
          </a:xfrm>
          <a:custGeom>
            <a:avLst/>
            <a:gdLst>
              <a:gd name="connsiteX0" fmla="*/ 3347168 w 5926667"/>
              <a:gd name="connsiteY0" fmla="*/ 0 h 4135783"/>
              <a:gd name="connsiteX1" fmla="*/ 5878120 w 5926667"/>
              <a:gd name="connsiteY1" fmla="*/ 1156696 h 4135783"/>
              <a:gd name="connsiteX2" fmla="*/ 5926667 w 5926667"/>
              <a:gd name="connsiteY2" fmla="*/ 1216244 h 4135783"/>
              <a:gd name="connsiteX3" fmla="*/ 5926667 w 5926667"/>
              <a:gd name="connsiteY3" fmla="*/ 4135783 h 4135783"/>
              <a:gd name="connsiteX4" fmla="*/ 94558 w 5926667"/>
              <a:gd name="connsiteY4" fmla="*/ 4135783 h 4135783"/>
              <a:gd name="connsiteX5" fmla="*/ 85712 w 5926667"/>
              <a:gd name="connsiteY5" fmla="*/ 4103082 h 4135783"/>
              <a:gd name="connsiteX6" fmla="*/ 0 w 5926667"/>
              <a:gd name="connsiteY6" fmla="*/ 3347167 h 4135783"/>
              <a:gd name="connsiteX7" fmla="*/ 3347168 w 5926667"/>
              <a:gd name="connsiteY7" fmla="*/ 0 h 4135783"/>
            </a:gdLst>
            <a:ahLst/>
            <a:cxnLst/>
            <a:rect l="l" t="t" r="r" b="b"/>
            <a:pathLst>
              <a:path w="5926667" h="4135783">
                <a:moveTo>
                  <a:pt x="3347168" y="0"/>
                </a:moveTo>
                <a:cubicBezTo>
                  <a:pt x="4358116" y="0"/>
                  <a:pt x="5264385" y="448184"/>
                  <a:pt x="5878120" y="1156696"/>
                </a:cubicBezTo>
                <a:lnTo>
                  <a:pt x="5926667" y="1216244"/>
                </a:lnTo>
                <a:lnTo>
                  <a:pt x="5926667" y="4135783"/>
                </a:lnTo>
                <a:lnTo>
                  <a:pt x="94558" y="4135783"/>
                </a:lnTo>
                <a:lnTo>
                  <a:pt x="85712" y="4103082"/>
                </a:lnTo>
                <a:cubicBezTo>
                  <a:pt x="29636" y="3860162"/>
                  <a:pt x="0" y="3607126"/>
                  <a:pt x="0" y="3347167"/>
                </a:cubicBezTo>
                <a:cubicBezTo>
                  <a:pt x="0" y="1498577"/>
                  <a:pt x="1498578" y="0"/>
                  <a:pt x="3347168" y="0"/>
                </a:cubicBezTo>
                <a:close/>
              </a:path>
            </a:pathLst>
          </a:custGeom>
          <a:solidFill>
            <a:schemeClr val="accent2"/>
          </a:solidFill>
          <a:ln w="12700" cap="flat">
            <a:noFill/>
            <a:miter/>
          </a:ln>
          <a:effectLst>
            <a:outerShdw blurRad="428625" sx="102000" sy="102000" algn="ctr" rotWithShape="0">
              <a:srgbClr val="1B3698">
                <a:alpha val="14000"/>
              </a:srgbClr>
            </a:outerShdw>
          </a:effectLst>
        </p:spPr>
        <p:txBody>
          <a:bodyPr vert="horz" wrap="square" lIns="85725" tIns="42863" rIns="85725" bIns="42863"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pic>
        <p:nvPicPr>
          <p:cNvPr id="6" name="图片 5">
            <a:extLst>
              <a:ext uri="{FF2B5EF4-FFF2-40B4-BE49-F238E27FC236}">
                <a16:creationId xmlns:a16="http://schemas.microsoft.com/office/drawing/2014/main" id="{090A2ACC-0830-40CB-A020-4F0EF69A1A65}"/>
              </a:ext>
            </a:extLst>
          </p:cNvPr>
          <p:cNvPicPr>
            <a:picLocks noChangeAspect="1"/>
          </p:cNvPicPr>
          <p:nvPr/>
        </p:nvPicPr>
        <p:blipFill>
          <a:blip r:embed="rId3">
            <a:alphaModFix/>
          </a:blip>
          <a:srcRect t="15432" b="15432"/>
          <a:stretch>
            <a:fillRect/>
          </a:stretch>
        </p:blipFill>
        <p:spPr>
          <a:xfrm>
            <a:off x="5572098" y="2652456"/>
            <a:ext cx="3571901" cy="2491044"/>
          </a:xfrm>
          <a:custGeom>
            <a:avLst/>
            <a:gdLst>
              <a:gd name="connsiteX0" fmla="*/ 3110473 w 5705954"/>
              <a:gd name="connsiteY0" fmla="*/ 0 h 3979333"/>
              <a:gd name="connsiteX1" fmla="*/ 5689726 w 5705954"/>
              <a:gd name="connsiteY1" fmla="*/ 1371379 h 3979333"/>
              <a:gd name="connsiteX2" fmla="*/ 5705954 w 5705954"/>
              <a:gd name="connsiteY2" fmla="*/ 1398091 h 3979333"/>
              <a:gd name="connsiteX3" fmla="*/ 5705954 w 5705954"/>
              <a:gd name="connsiteY3" fmla="*/ 3979333 h 3979333"/>
              <a:gd name="connsiteX4" fmla="*/ 124666 w 5705954"/>
              <a:gd name="connsiteY4" fmla="*/ 3979333 h 3979333"/>
              <a:gd name="connsiteX5" fmla="*/ 79651 w 5705954"/>
              <a:gd name="connsiteY5" fmla="*/ 3812933 h 3979333"/>
              <a:gd name="connsiteX6" fmla="*/ 0 w 5705954"/>
              <a:gd name="connsiteY6" fmla="*/ 3110473 h 3979333"/>
              <a:gd name="connsiteX7" fmla="*/ 3110473 w 5705954"/>
              <a:gd name="connsiteY7" fmla="*/ 0 h 3979333"/>
            </a:gdLst>
            <a:ahLst/>
            <a:cxnLst/>
            <a:rect l="l" t="t" r="r" b="b"/>
            <a:pathLst>
              <a:path w="5705954" h="3979333">
                <a:moveTo>
                  <a:pt x="3110473" y="0"/>
                </a:moveTo>
                <a:cubicBezTo>
                  <a:pt x="4184140" y="0"/>
                  <a:pt x="5130753" y="543987"/>
                  <a:pt x="5689726" y="1371379"/>
                </a:cubicBezTo>
                <a:lnTo>
                  <a:pt x="5705954" y="1398091"/>
                </a:lnTo>
                <a:lnTo>
                  <a:pt x="5705954" y="3979333"/>
                </a:lnTo>
                <a:lnTo>
                  <a:pt x="124666" y="3979333"/>
                </a:lnTo>
                <a:lnTo>
                  <a:pt x="79651" y="3812933"/>
                </a:lnTo>
                <a:cubicBezTo>
                  <a:pt x="27540" y="3587191"/>
                  <a:pt x="0" y="3352048"/>
                  <a:pt x="0" y="3110473"/>
                </a:cubicBezTo>
                <a:cubicBezTo>
                  <a:pt x="0" y="1392606"/>
                  <a:pt x="1392606" y="0"/>
                  <a:pt x="3110473" y="0"/>
                </a:cubicBezTo>
                <a:close/>
              </a:path>
            </a:pathLst>
          </a:custGeom>
          <a:noFill/>
          <a:ln>
            <a:noFill/>
          </a:ln>
        </p:spPr>
      </p:pic>
    </p:spTree>
    <p:extLst>
      <p:ext uri="{BB962C8B-B14F-4D97-AF65-F5344CB8AC3E}">
        <p14:creationId xmlns:p14="http://schemas.microsoft.com/office/powerpoint/2010/main" val="1975754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9144000" cy="5143500"/>
          </a:xfrm>
          <a:prstGeom prst="rect">
            <a:avLst/>
          </a:prstGeom>
          <a:gradFill>
            <a:gsLst>
              <a:gs pos="0">
                <a:schemeClr val="accent1">
                  <a:lumMod val="20000"/>
                  <a:lumOff val="80000"/>
                  <a:alpha val="25000"/>
                </a:schemeClr>
              </a:gs>
              <a:gs pos="85000">
                <a:schemeClr val="bg1">
                  <a:alpha val="0"/>
                </a:schemeClr>
              </a:gs>
            </a:gsLst>
            <a:lin ang="162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3" name="标题 1"/>
          <p:cNvSpPr txBox="1"/>
          <p:nvPr/>
        </p:nvSpPr>
        <p:spPr>
          <a:xfrm>
            <a:off x="982358" y="1803875"/>
            <a:ext cx="2012282" cy="2012282"/>
          </a:xfrm>
          <a:prstGeom prst="ellipse">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4" name="标题 1"/>
          <p:cNvSpPr txBox="1"/>
          <p:nvPr/>
        </p:nvSpPr>
        <p:spPr>
          <a:xfrm>
            <a:off x="737215" y="1558732"/>
            <a:ext cx="2502569" cy="2502569"/>
          </a:xfrm>
          <a:prstGeom prst="ellipse">
            <a:avLst/>
          </a:prstGeom>
          <a:noFill/>
          <a:ln w="6350" cap="sq">
            <a:solidFill>
              <a:schemeClr val="accent2"/>
            </a:soli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5" name="标题 1"/>
          <p:cNvSpPr txBox="1"/>
          <p:nvPr/>
        </p:nvSpPr>
        <p:spPr>
          <a:xfrm>
            <a:off x="332152" y="1153669"/>
            <a:ext cx="3312695" cy="3312695"/>
          </a:xfrm>
          <a:prstGeom prst="ellipse">
            <a:avLst/>
          </a:prstGeom>
          <a:noFill/>
          <a:ln w="6350" cap="sq">
            <a:gradFill>
              <a:gsLst>
                <a:gs pos="39000">
                  <a:schemeClr val="accent1">
                    <a:lumMod val="5000"/>
                    <a:lumOff val="95000"/>
                    <a:alpha val="0"/>
                  </a:schemeClr>
                </a:gs>
                <a:gs pos="100000">
                  <a:schemeClr val="accent1"/>
                </a:gs>
              </a:gsLst>
              <a:lin ang="0" scaled="0"/>
            </a:gra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6" name="标题 1"/>
          <p:cNvSpPr txBox="1"/>
          <p:nvPr/>
        </p:nvSpPr>
        <p:spPr>
          <a:xfrm>
            <a:off x="630661" y="3255136"/>
            <a:ext cx="449351" cy="449351"/>
          </a:xfrm>
          <a:prstGeom prst="ellipse">
            <a:avLst/>
          </a:prstGeom>
          <a:solidFill>
            <a:schemeClr val="accent2"/>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7" name="标题 1"/>
          <p:cNvSpPr txBox="1"/>
          <p:nvPr/>
        </p:nvSpPr>
        <p:spPr>
          <a:xfrm>
            <a:off x="730406" y="3354882"/>
            <a:ext cx="249858" cy="249858"/>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w="1860" cap="flat">
            <a:noFill/>
            <a:miter/>
          </a:ln>
        </p:spPr>
        <p:txBody>
          <a:bodyPr vert="horz" wrap="square" lIns="68580" tIns="34290" rIns="68580" bIns="3429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8" name="标题 1"/>
          <p:cNvSpPr txBox="1"/>
          <p:nvPr/>
        </p:nvSpPr>
        <p:spPr>
          <a:xfrm>
            <a:off x="3375862" y="128905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200" b="0" i="0" u="none" strike="noStrike" kern="1200" cap="none" spc="0" normalizeH="0" baseline="0" noProof="0" dirty="0" err="1">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实训背景</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标题 1"/>
          <p:cNvSpPr txBox="1"/>
          <p:nvPr/>
        </p:nvSpPr>
        <p:spPr>
          <a:xfrm>
            <a:off x="3681484" y="1559889"/>
            <a:ext cx="5192692" cy="1294443"/>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江苏信息职业技术学院作为一所现代化的高等学府，拥有丰富的校园活动和社团文化。为了更好地服务师生、提升校园活动的组织效率和参与度，学校计划开发一款校园活动助手</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。该</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将涵盖活动发布、报名管理、活动提醒、现场签到、活动评价等功能，旨在打造一个便捷、高效的校园活动平台，促进师生之间的交流与互动，丰富校园文化生活。</a:t>
            </a:r>
          </a:p>
        </p:txBody>
      </p:sp>
      <p:sp>
        <p:nvSpPr>
          <p:cNvPr id="10" name="标题 1"/>
          <p:cNvSpPr txBox="1"/>
          <p:nvPr/>
        </p:nvSpPr>
        <p:spPr>
          <a:xfrm>
            <a:off x="2911749" y="1264645"/>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1" name="标题 1"/>
          <p:cNvSpPr txBox="1"/>
          <p:nvPr/>
        </p:nvSpPr>
        <p:spPr>
          <a:xfrm>
            <a:off x="2926511" y="1316196"/>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a:ln w="12700">
                  <a:noFill/>
                </a:ln>
                <a:solidFill>
                  <a:srgbClr val="FFFFFF">
                    <a:alpha val="100000"/>
                  </a:srgbClr>
                </a:solidFill>
                <a:effectLst/>
                <a:uLnTx/>
                <a:uFillTx/>
                <a:latin typeface="OPPOSans H"/>
                <a:ea typeface="OPPOSans H"/>
                <a:cs typeface="OPPOSans H"/>
              </a:rPr>
              <a:t>01</a:t>
            </a: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2" name="标题 1"/>
          <p:cNvSpPr txBox="1"/>
          <p:nvPr/>
        </p:nvSpPr>
        <p:spPr>
          <a:xfrm>
            <a:off x="3936936" y="2617333"/>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200" b="0" i="0" u="none" strike="noStrike" kern="1200" cap="none" spc="0" normalizeH="0" baseline="0" noProof="0" dirty="0" err="1">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实训要求</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标题 1"/>
          <p:cNvSpPr txBox="1"/>
          <p:nvPr/>
        </p:nvSpPr>
        <p:spPr>
          <a:xfrm>
            <a:off x="3677398" y="2907972"/>
            <a:ext cx="5229329" cy="1366783"/>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 </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学生分组：学生分为若干组，每组</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4 - 5</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人，模拟互联网产品开发团队，负责完成校园活动助手</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的交互设计与开发任务。</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 </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需求分析与原型设计：各小组深入调研校园活动的组织流程和师生参与活动的需求，完成校园活动助手</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的需求分析报告，并使用专业工具绘制低保真和高保真原型。</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3. </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交互设计实现：基于原型，运用所学的交互设计原则和方法，完成</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的交互设计，包括事件与用例定义、动作与交互样式设计、逻辑条件与变量应用、动态面板与中继器的应用等。</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4. AIGC </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辅助优化：借助</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工具（如</a:t>
            </a:r>
            <a:r>
              <a:rPr kumimoji="1" lang="en-US" altLang="zh-CN" sz="900" b="0" i="0" u="none" strike="noStrike" kern="1200" cap="none" spc="0" normalizeH="0" baseline="0" noProof="0" dirty="0" err="1">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UXbot</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）优化交互设计，提升设计效率和质量，并探索</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在产品开发中的应用。</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5. </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提交实训报告，需包含开发的背景、目的和意义、需求分析、原型设计、交互设计实现、</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应用和原型评审与优化；完成小组汇报</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PPT</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，需展示此次实训的主要过程与成果结论。</a:t>
            </a:r>
          </a:p>
        </p:txBody>
      </p:sp>
      <p:sp>
        <p:nvSpPr>
          <p:cNvPr id="14" name="标题 1"/>
          <p:cNvSpPr txBox="1"/>
          <p:nvPr/>
        </p:nvSpPr>
        <p:spPr>
          <a:xfrm>
            <a:off x="3487585" y="2506728"/>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5" name="标题 1"/>
          <p:cNvSpPr txBox="1"/>
          <p:nvPr/>
        </p:nvSpPr>
        <p:spPr>
          <a:xfrm>
            <a:off x="3502347" y="2558279"/>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dirty="0">
                <a:ln w="12700">
                  <a:noFill/>
                </a:ln>
                <a:solidFill>
                  <a:srgbClr val="FFFFFF">
                    <a:alpha val="100000"/>
                  </a:srgbClr>
                </a:solidFill>
                <a:effectLst/>
                <a:uLnTx/>
                <a:uFillTx/>
                <a:latin typeface="OPPOSans H"/>
                <a:ea typeface="OPPOSans H"/>
                <a:cs typeface="OPPOSans H"/>
              </a:rPr>
              <a:t>02</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图片 15"/>
          <p:cNvPicPr>
            <a:picLocks noChangeAspect="1"/>
          </p:cNvPicPr>
          <p:nvPr/>
        </p:nvPicPr>
        <p:blipFill>
          <a:blip r:embed="rId2">
            <a:alphaModFix/>
          </a:blip>
          <a:srcRect/>
          <a:stretch>
            <a:fillRect/>
          </a:stretch>
        </p:blipFill>
        <p:spPr>
          <a:xfrm>
            <a:off x="1112563" y="1934080"/>
            <a:ext cx="1751873" cy="1751873"/>
          </a:xfrm>
          <a:custGeom>
            <a:avLst/>
            <a:gdLst/>
            <a:ahLst/>
            <a:cxnLst/>
            <a:rect l="l" t="t" r="r" b="b"/>
            <a:pathLst>
              <a:path w="2336800" h="2336800">
                <a:moveTo>
                  <a:pt x="1167916" y="0"/>
                </a:moveTo>
                <a:cubicBezTo>
                  <a:pt x="1812937" y="0"/>
                  <a:pt x="2335831" y="522894"/>
                  <a:pt x="2335831" y="1167916"/>
                </a:cubicBezTo>
                <a:cubicBezTo>
                  <a:pt x="2335831" y="1812937"/>
                  <a:pt x="1812937" y="2335831"/>
                  <a:pt x="1167916" y="2335831"/>
                </a:cubicBezTo>
                <a:cubicBezTo>
                  <a:pt x="522894" y="2335831"/>
                  <a:pt x="0" y="1812937"/>
                  <a:pt x="0" y="1167916"/>
                </a:cubicBezTo>
                <a:cubicBezTo>
                  <a:pt x="0" y="522894"/>
                  <a:pt x="522894" y="0"/>
                  <a:pt x="1167916" y="0"/>
                </a:cubicBezTo>
                <a:close/>
              </a:path>
            </a:pathLst>
          </a:custGeom>
          <a:noFill/>
          <a:ln>
            <a:noFill/>
          </a:ln>
        </p:spPr>
      </p:pic>
      <p:sp>
        <p:nvSpPr>
          <p:cNvPr id="17" name="标题 1"/>
          <p:cNvSpPr txBox="1"/>
          <p:nvPr/>
        </p:nvSpPr>
        <p:spPr>
          <a:xfrm>
            <a:off x="224303" y="240659"/>
            <a:ext cx="3371850" cy="423863"/>
          </a:xfrm>
          <a:prstGeom prst="rect">
            <a:avLst/>
          </a:prstGeom>
          <a:gradFill>
            <a:gsLst>
              <a:gs pos="0">
                <a:schemeClr val="bg1">
                  <a:lumMod val="95000"/>
                </a:schemeClr>
              </a:gs>
              <a:gs pos="80000">
                <a:schemeClr val="bg1"/>
              </a:gs>
            </a:gsLst>
            <a:lin ang="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8" name="标题 1"/>
          <p:cNvSpPr txBox="1"/>
          <p:nvPr/>
        </p:nvSpPr>
        <p:spPr>
          <a:xfrm>
            <a:off x="444600" y="299434"/>
            <a:ext cx="8143875" cy="351000"/>
          </a:xfrm>
          <a:prstGeom prst="rect">
            <a:avLst/>
          </a:prstGeom>
          <a:noFill/>
          <a:ln>
            <a:noFill/>
          </a:ln>
        </p:spPr>
        <p:txBody>
          <a:bodyPr vert="horz"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2100" b="0" i="0" u="none" strike="noStrike" kern="1200" cap="none" spc="0" normalizeH="0" baseline="0" noProof="0" dirty="0" err="1">
                <a:ln w="12700">
                  <a:noFill/>
                </a:ln>
                <a:solidFill>
                  <a:srgbClr val="262626">
                    <a:alpha val="100000"/>
                  </a:srgbClr>
                </a:solidFill>
                <a:effectLst/>
                <a:uLnTx/>
                <a:uFillTx/>
                <a:latin typeface="Source Han Sans CN Bold"/>
                <a:ea typeface="Source Han Sans CN Bold"/>
                <a:cs typeface="Source Han Sans CN Bold"/>
              </a:rPr>
              <a:t>练习</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苏信校园活动助手</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APP</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交互设计与开发</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标题 1"/>
          <p:cNvSpPr txBox="1"/>
          <p:nvPr/>
        </p:nvSpPr>
        <p:spPr>
          <a:xfrm rot="5400000">
            <a:off x="-342900" y="85725"/>
            <a:ext cx="685800" cy="685800"/>
          </a:xfrm>
          <a:prstGeom prst="blockArc">
            <a:avLst>
              <a:gd name="adj1" fmla="val 10800000"/>
              <a:gd name="adj2" fmla="val 0"/>
              <a:gd name="adj3" fmla="val 28546"/>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algn="r">
              <a:lnSpc>
                <a:spcPct val="117500"/>
              </a:lnSpc>
            </a:pPr>
            <a:r>
              <a:rPr sz="16601" kern="100" spc="0" dirty="0">
                <a:solidFill>
                  <a:srgbClr val="FFFFFF">
                    <a:alpha val="100000"/>
                  </a:srgbClr>
                </a:solidFill>
                <a:latin typeface="CKT Kuaile Bold" panose="02010800040101010101" pitchFamily="1" charset="-122"/>
                <a:ea typeface="CKT Kuaile Bold" panose="02010800040101010101" pitchFamily="1" charset="-122"/>
              </a:rPr>
              <a:t>01</a:t>
            </a: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217228" y="1647797"/>
            <a:ext cx="5022464" cy="1660727"/>
          </a:xfrm>
        </p:spPr>
        <p:txBody>
          <a:bodyPr/>
          <a:lstStyle/>
          <a:p>
            <a:r>
              <a:rPr lang="zh-CN" altLang="en-US" dirty="0"/>
              <a:t>使用</a:t>
            </a:r>
            <a:r>
              <a:rPr lang="en-US" altLang="zh-CN" dirty="0"/>
              <a:t>AIGC</a:t>
            </a:r>
            <a:r>
              <a:rPr lang="zh-CN" altLang="en-US" dirty="0"/>
              <a:t>辅助优化互联网产品交互设计</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901472" cy="395661"/>
          </a:xfrm>
        </p:spPr>
        <p:txBody>
          <a:bodyPr/>
          <a:lstStyle/>
          <a:p>
            <a:r>
              <a:rPr lang="en-US" altLang="zh-CN" dirty="0"/>
              <a:t>AIGC</a:t>
            </a:r>
            <a:r>
              <a:rPr lang="zh-CN" altLang="en-US" dirty="0"/>
              <a:t>辅助互联网产品交互设计与开发</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9144000" cy="5143500"/>
          </a:xfrm>
          <a:prstGeom prst="rect">
            <a:avLst/>
          </a:prstGeom>
          <a:gradFill>
            <a:gsLst>
              <a:gs pos="0">
                <a:schemeClr val="accent1">
                  <a:lumMod val="20000"/>
                  <a:lumOff val="80000"/>
                  <a:alpha val="25000"/>
                </a:schemeClr>
              </a:gs>
              <a:gs pos="85000">
                <a:schemeClr val="bg1">
                  <a:alpha val="0"/>
                </a:schemeClr>
              </a:gs>
            </a:gsLst>
            <a:lin ang="162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3" name="标题 1"/>
          <p:cNvSpPr txBox="1"/>
          <p:nvPr/>
        </p:nvSpPr>
        <p:spPr>
          <a:xfrm>
            <a:off x="982358" y="1803875"/>
            <a:ext cx="2012282" cy="2012282"/>
          </a:xfrm>
          <a:prstGeom prst="ellipse">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4" name="标题 1"/>
          <p:cNvSpPr txBox="1"/>
          <p:nvPr/>
        </p:nvSpPr>
        <p:spPr>
          <a:xfrm>
            <a:off x="737215" y="1558732"/>
            <a:ext cx="2502569" cy="2502569"/>
          </a:xfrm>
          <a:prstGeom prst="ellipse">
            <a:avLst/>
          </a:prstGeom>
          <a:noFill/>
          <a:ln w="6350" cap="sq">
            <a:solidFill>
              <a:schemeClr val="accent2"/>
            </a:soli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5" name="标题 1"/>
          <p:cNvSpPr txBox="1"/>
          <p:nvPr/>
        </p:nvSpPr>
        <p:spPr>
          <a:xfrm>
            <a:off x="332152" y="1153669"/>
            <a:ext cx="3312695" cy="3312695"/>
          </a:xfrm>
          <a:prstGeom prst="ellipse">
            <a:avLst/>
          </a:prstGeom>
          <a:noFill/>
          <a:ln w="6350" cap="sq">
            <a:gradFill>
              <a:gsLst>
                <a:gs pos="39000">
                  <a:schemeClr val="accent1">
                    <a:lumMod val="5000"/>
                    <a:lumOff val="95000"/>
                    <a:alpha val="0"/>
                  </a:schemeClr>
                </a:gs>
                <a:gs pos="100000">
                  <a:schemeClr val="accent1"/>
                </a:gs>
              </a:gsLst>
              <a:lin ang="0" scaled="0"/>
            </a:gra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6" name="标题 1"/>
          <p:cNvSpPr txBox="1"/>
          <p:nvPr/>
        </p:nvSpPr>
        <p:spPr>
          <a:xfrm>
            <a:off x="630661" y="3255136"/>
            <a:ext cx="449351" cy="449351"/>
          </a:xfrm>
          <a:prstGeom prst="ellipse">
            <a:avLst/>
          </a:prstGeom>
          <a:solidFill>
            <a:schemeClr val="accent2"/>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7" name="标题 1"/>
          <p:cNvSpPr txBox="1"/>
          <p:nvPr/>
        </p:nvSpPr>
        <p:spPr>
          <a:xfrm>
            <a:off x="730406" y="3354882"/>
            <a:ext cx="249858" cy="249858"/>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w="1860" cap="flat">
            <a:noFill/>
            <a:miter/>
          </a:ln>
        </p:spPr>
        <p:txBody>
          <a:bodyPr vert="horz" wrap="square" lIns="68580" tIns="34290" rIns="68580" bIns="3429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8" name="标题 1"/>
          <p:cNvSpPr txBox="1"/>
          <p:nvPr/>
        </p:nvSpPr>
        <p:spPr>
          <a:xfrm>
            <a:off x="3375862" y="128905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0" i="0" u="none" strike="noStrike" kern="1200" cap="none" spc="0" normalizeH="0" baseline="0" noProof="0" dirty="0">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实训思路</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标题 1"/>
          <p:cNvSpPr txBox="1"/>
          <p:nvPr/>
        </p:nvSpPr>
        <p:spPr>
          <a:xfrm>
            <a:off x="3681484" y="1559889"/>
            <a:ext cx="5192692" cy="3284177"/>
          </a:xfrm>
          <a:prstGeom prst="rect">
            <a:avLst/>
          </a:prstGeom>
          <a:noFill/>
          <a:ln>
            <a:noFill/>
          </a:ln>
        </p:spPr>
        <p:txBody>
          <a:bodyPr vert="horz" wrap="square" lIns="68580" tIns="34290" rIns="68580" bIns="34290" rtlCol="0" anchor="t"/>
          <a:lstStyle/>
          <a:p>
            <a:pPr marR="0" lvl="0" algn="l" defTabSz="914400" rtl="0" eaLnBrk="1" fontAlgn="auto" latinLnBrk="0" hangingPunct="1">
              <a:lnSpc>
                <a:spcPct val="150000"/>
              </a:lnSpc>
              <a:spcBef>
                <a:spcPts val="0"/>
              </a:spcBef>
              <a:spcAft>
                <a:spcPts val="0"/>
              </a:spcAft>
              <a:buClrTx/>
              <a:buSzTx/>
              <a:tabLst/>
              <a:defRPr/>
            </a:pP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需求调研阶段：小组成员通过问卷调查、访谈等方式，收集学校各社团、活动组织方以及广大师生对于校园活动 </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 </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的功能需求、使用习惯、期望体验等方面的信息。重点关注活动发布与管理、报名流程、提醒机制、现场互动等环节的具体需求。</a:t>
            </a:r>
          </a:p>
          <a:p>
            <a:pPr marR="0" lvl="0" algn="l" defTabSz="914400" rtl="0" eaLnBrk="1" fontAlgn="auto" latinLnBrk="0" hangingPunct="1">
              <a:lnSpc>
                <a:spcPct val="150000"/>
              </a:lnSpc>
              <a:spcBef>
                <a:spcPts val="0"/>
              </a:spcBef>
              <a:spcAft>
                <a:spcPts val="0"/>
              </a:spcAft>
              <a:buClrTx/>
              <a:buSzTx/>
              <a:tabLst/>
              <a:defRPr/>
            </a:pP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原型设计阶段：根据需求调研结果，使用</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Axure RP</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、摹客、墨刀等工具绘制低保真原型，确定</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的整体架构和页面布局。然后细化设计元素，制作高保真原型，注重界面的视觉效果和细节展示。</a:t>
            </a:r>
          </a:p>
          <a:p>
            <a:pPr marR="0" lvl="0" algn="l" defTabSz="914400" rtl="0" eaLnBrk="1" fontAlgn="auto" latinLnBrk="0" hangingPunct="1">
              <a:lnSpc>
                <a:spcPct val="150000"/>
              </a:lnSpc>
              <a:spcBef>
                <a:spcPts val="0"/>
              </a:spcBef>
              <a:spcAft>
                <a:spcPts val="0"/>
              </a:spcAft>
              <a:buClrTx/>
              <a:buSzTx/>
              <a:tabLst/>
              <a:defRPr/>
            </a:pP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3.</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交互设计阶段：在高保真原型基础上，运用所学交互设计知识，为</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添加丰富的交互效果。例如，定义用户点击活动报名按钮后的事件流程，设计活动详情页的动态展示效果，利用逻辑条件和变量实现个性化的活动推荐功能，使用动态面板实现活动图片轮播，通过中继器完成活动列表的展示与操作等。</a:t>
            </a:r>
          </a:p>
          <a:p>
            <a:pPr marR="0" lvl="0" algn="l" defTabSz="914400" rtl="0" eaLnBrk="1" fontAlgn="auto" latinLnBrk="0" hangingPunct="1">
              <a:lnSpc>
                <a:spcPct val="150000"/>
              </a:lnSpc>
              <a:spcBef>
                <a:spcPts val="0"/>
              </a:spcBef>
              <a:spcAft>
                <a:spcPts val="0"/>
              </a:spcAft>
              <a:buClrTx/>
              <a:buSzTx/>
              <a:tabLst/>
              <a:defRPr/>
            </a:pP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4.AIGC</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应用探索阶段：利用</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工具辅助交互设计与开发。例如，使用</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工具生成创意的交互设计方案，优化界面布局和交互流程；借助</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的代码生成功能，快速实现部分简单的交互逻辑，提高开发效率；运用</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进行用户测试反馈的初步分析，为原型优化提供参考依据。</a:t>
            </a:r>
          </a:p>
          <a:p>
            <a:pPr marR="0" lvl="0" algn="l" defTabSz="914400" rtl="0" eaLnBrk="1" fontAlgn="auto" latinLnBrk="0" hangingPunct="1">
              <a:lnSpc>
                <a:spcPct val="150000"/>
              </a:lnSpc>
              <a:spcBef>
                <a:spcPts val="0"/>
              </a:spcBef>
              <a:spcAft>
                <a:spcPts val="0"/>
              </a:spcAft>
              <a:buClrTx/>
              <a:buSzTx/>
              <a:tabLst/>
              <a:defRPr/>
            </a:pP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5.</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评审与优化阶段：组织小组内部评审和交叉评审，邀请其他小组成员、指导教师、学生用户代表等参与，从功能完整性、交互流畅性、视觉美观度、用户体验等方面对原型进行评估。根据反馈意见，对原型进行针对性的优化调整，不断完善交互设计和功能实现。</a:t>
            </a:r>
          </a:p>
        </p:txBody>
      </p:sp>
      <p:sp>
        <p:nvSpPr>
          <p:cNvPr id="10" name="标题 1"/>
          <p:cNvSpPr txBox="1"/>
          <p:nvPr/>
        </p:nvSpPr>
        <p:spPr>
          <a:xfrm>
            <a:off x="2911749" y="1264645"/>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1" name="标题 1"/>
          <p:cNvSpPr txBox="1"/>
          <p:nvPr/>
        </p:nvSpPr>
        <p:spPr>
          <a:xfrm>
            <a:off x="2926511" y="1316196"/>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dirty="0">
                <a:ln w="12700">
                  <a:noFill/>
                </a:ln>
                <a:solidFill>
                  <a:srgbClr val="FFFFFF">
                    <a:alpha val="100000"/>
                  </a:srgbClr>
                </a:solidFill>
                <a:effectLst/>
                <a:uLnTx/>
                <a:uFillTx/>
                <a:latin typeface="OPPOSans H"/>
                <a:ea typeface="OPPOSans H"/>
                <a:cs typeface="OPPOSans H"/>
              </a:rPr>
              <a:t>03</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图片 15"/>
          <p:cNvPicPr>
            <a:picLocks noChangeAspect="1"/>
          </p:cNvPicPr>
          <p:nvPr/>
        </p:nvPicPr>
        <p:blipFill>
          <a:blip r:embed="rId2">
            <a:alphaModFix/>
          </a:blip>
          <a:srcRect/>
          <a:stretch>
            <a:fillRect/>
          </a:stretch>
        </p:blipFill>
        <p:spPr>
          <a:xfrm>
            <a:off x="1112563" y="1934080"/>
            <a:ext cx="1751873" cy="1751873"/>
          </a:xfrm>
          <a:custGeom>
            <a:avLst/>
            <a:gdLst/>
            <a:ahLst/>
            <a:cxnLst/>
            <a:rect l="l" t="t" r="r" b="b"/>
            <a:pathLst>
              <a:path w="2336800" h="2336800">
                <a:moveTo>
                  <a:pt x="1167916" y="0"/>
                </a:moveTo>
                <a:cubicBezTo>
                  <a:pt x="1812937" y="0"/>
                  <a:pt x="2335831" y="522894"/>
                  <a:pt x="2335831" y="1167916"/>
                </a:cubicBezTo>
                <a:cubicBezTo>
                  <a:pt x="2335831" y="1812937"/>
                  <a:pt x="1812937" y="2335831"/>
                  <a:pt x="1167916" y="2335831"/>
                </a:cubicBezTo>
                <a:cubicBezTo>
                  <a:pt x="522894" y="2335831"/>
                  <a:pt x="0" y="1812937"/>
                  <a:pt x="0" y="1167916"/>
                </a:cubicBezTo>
                <a:cubicBezTo>
                  <a:pt x="0" y="522894"/>
                  <a:pt x="522894" y="0"/>
                  <a:pt x="1167916" y="0"/>
                </a:cubicBezTo>
                <a:close/>
              </a:path>
            </a:pathLst>
          </a:custGeom>
          <a:noFill/>
          <a:ln>
            <a:noFill/>
          </a:ln>
        </p:spPr>
      </p:pic>
      <p:sp>
        <p:nvSpPr>
          <p:cNvPr id="17" name="标题 1"/>
          <p:cNvSpPr txBox="1"/>
          <p:nvPr/>
        </p:nvSpPr>
        <p:spPr>
          <a:xfrm>
            <a:off x="224303" y="240659"/>
            <a:ext cx="3371850" cy="423863"/>
          </a:xfrm>
          <a:prstGeom prst="rect">
            <a:avLst/>
          </a:prstGeom>
          <a:gradFill>
            <a:gsLst>
              <a:gs pos="0">
                <a:schemeClr val="bg1">
                  <a:lumMod val="95000"/>
                </a:schemeClr>
              </a:gs>
              <a:gs pos="80000">
                <a:schemeClr val="bg1"/>
              </a:gs>
            </a:gsLst>
            <a:lin ang="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8" name="标题 1"/>
          <p:cNvSpPr txBox="1"/>
          <p:nvPr/>
        </p:nvSpPr>
        <p:spPr>
          <a:xfrm>
            <a:off x="444600" y="299434"/>
            <a:ext cx="8143875" cy="351000"/>
          </a:xfrm>
          <a:prstGeom prst="rect">
            <a:avLst/>
          </a:prstGeom>
          <a:noFill/>
          <a:ln>
            <a:noFill/>
          </a:ln>
        </p:spPr>
        <p:txBody>
          <a:bodyPr vert="horz"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2100" b="0" i="0" u="none" strike="noStrike" kern="1200" cap="none" spc="0" normalizeH="0" baseline="0" noProof="0" dirty="0" err="1">
                <a:ln w="12700">
                  <a:noFill/>
                </a:ln>
                <a:solidFill>
                  <a:srgbClr val="262626">
                    <a:alpha val="100000"/>
                  </a:srgbClr>
                </a:solidFill>
                <a:effectLst/>
                <a:uLnTx/>
                <a:uFillTx/>
                <a:latin typeface="Source Han Sans CN Bold"/>
                <a:ea typeface="Source Han Sans CN Bold"/>
                <a:cs typeface="Source Han Sans CN Bold"/>
              </a:rPr>
              <a:t>练习</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苏信校园活动助手</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APP</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交互设计与开发</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标题 1"/>
          <p:cNvSpPr txBox="1"/>
          <p:nvPr/>
        </p:nvSpPr>
        <p:spPr>
          <a:xfrm rot="5400000">
            <a:off x="-342900" y="85725"/>
            <a:ext cx="685800" cy="685800"/>
          </a:xfrm>
          <a:prstGeom prst="blockArc">
            <a:avLst>
              <a:gd name="adj1" fmla="val 10800000"/>
              <a:gd name="adj2" fmla="val 0"/>
              <a:gd name="adj3" fmla="val 28546"/>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50210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2">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3">
            <a:alphaModFix/>
          </a:blip>
          <a:stretch>
            <a:fillRect/>
          </a:stretch>
        </p:blipFill>
        <p:spPr>
          <a:xfrm>
            <a:off x="3722460" y="3585846"/>
            <a:ext cx="745387" cy="745387"/>
          </a:xfrm>
          <a:prstGeom prst="rect">
            <a:avLst/>
          </a:prstGeom>
        </p:spPr>
      </p:pic>
      <p:pic>
        <p:nvPicPr>
          <p:cNvPr id="3" name="图片 2"/>
          <p:cNvPicPr>
            <a:picLocks noChangeAspect="1"/>
          </p:cNvPicPr>
          <p:nvPr/>
        </p:nvPicPr>
        <p:blipFill>
          <a:blip r:embed="rId4">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5">
            <a:alphaModFix/>
          </a:blip>
          <a:stretch>
            <a:fillRect/>
          </a:stretch>
        </p:blipFill>
        <p:spPr>
          <a:xfrm rot="-1800000">
            <a:off x="7387488" y="-671486"/>
            <a:ext cx="1367566" cy="1344873"/>
          </a:xfrm>
          <a:prstGeom prst="rect">
            <a:avLst/>
          </a:prstGeom>
        </p:spPr>
      </p:pic>
      <p:pic>
        <p:nvPicPr>
          <p:cNvPr id="5" name="图片 4"/>
          <p:cNvPicPr>
            <a:picLocks noChangeAspect="1"/>
          </p:cNvPicPr>
          <p:nvPr/>
        </p:nvPicPr>
        <p:blipFill>
          <a:blip r:embed="rId6">
            <a:alphaModFix/>
          </a:blip>
          <a:stretch>
            <a:fillRect/>
          </a:stretch>
        </p:blipFill>
        <p:spPr>
          <a:xfrm>
            <a:off x="4262272" y="1581911"/>
            <a:ext cx="4089490" cy="2279174"/>
          </a:xfrm>
          <a:prstGeom prst="rect">
            <a:avLst/>
          </a:prstGeom>
        </p:spPr>
      </p:pic>
      <p:pic>
        <p:nvPicPr>
          <p:cNvPr id="6" name="图片 5"/>
          <p:cNvPicPr>
            <a:picLocks noChangeAspect="1"/>
          </p:cNvPicPr>
          <p:nvPr/>
        </p:nvPicPr>
        <p:blipFill>
          <a:blip r:embed="rId7">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8">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9">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0">
            <a:alphaModFix/>
          </a:blip>
          <a:stretch>
            <a:fillRect/>
          </a:stretch>
        </p:blipFill>
        <p:spPr>
          <a:xfrm>
            <a:off x="1022836" y="1789842"/>
            <a:ext cx="1997421" cy="1997421"/>
          </a:xfrm>
          <a:prstGeom prst="rect">
            <a:avLst/>
          </a:prstGeom>
        </p:spPr>
      </p:pic>
      <p:pic>
        <p:nvPicPr>
          <p:cNvPr id="10" name="图片 9"/>
          <p:cNvPicPr>
            <a:picLocks noChangeAspect="1"/>
          </p:cNvPicPr>
          <p:nvPr/>
        </p:nvPicPr>
        <p:blipFill rotWithShape="1">
          <a:blip r:embed="rId11">
            <a:extLst>
              <a:ext uri="{28A0092B-C50C-407E-A947-70E740481C1C}">
                <a14:useLocalDpi xmlns:a14="http://schemas.microsoft.com/office/drawing/2010/main" val="0"/>
              </a:ext>
            </a:extLst>
          </a:blip>
          <a:srcRect l="24128" r="24128"/>
          <a:stretch/>
        </p:blipFill>
        <p:spPr>
          <a:xfrm>
            <a:off x="1112870" y="1879876"/>
            <a:ext cx="1817352" cy="1817352"/>
          </a:xfrm>
          <a:prstGeom prst="ellipse">
            <a:avLst/>
          </a:prstGeom>
        </p:spPr>
      </p:pic>
      <p:sp>
        <p:nvSpPr>
          <p:cNvPr id="25" name="文本框 24"/>
          <p:cNvSpPr txBox="1"/>
          <p:nvPr/>
        </p:nvSpPr>
        <p:spPr>
          <a:xfrm>
            <a:off x="4709185" y="1642467"/>
            <a:ext cx="3443352"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a:solidFill>
                  <a:srgbClr val="FFFFFF">
                    <a:alpha val="100000"/>
                  </a:srgbClr>
                </a:solidFill>
                <a:latin typeface="CKT Kuaile Bold" panose="02010800040101010101" pitchFamily="1" charset="-122"/>
                <a:ea typeface="CKT Kuaile Bold" panose="02010800040101010101" pitchFamily="1" charset="-122"/>
              </a:rPr>
              <a:t>THANK YOU</a:t>
            </a:r>
          </a:p>
        </p:txBody>
      </p:sp>
      <p:sp>
        <p:nvSpPr>
          <p:cNvPr id="26" name="文本框 25"/>
          <p:cNvSpPr txBox="1"/>
          <p:nvPr/>
        </p:nvSpPr>
        <p:spPr>
          <a:xfrm>
            <a:off x="4709184" y="2101014"/>
            <a:ext cx="3274251" cy="507002"/>
          </a:xfrm>
          <a:prstGeom prst="rect">
            <a:avLst/>
          </a:prstGeom>
        </p:spPr>
        <p:txBody>
          <a:bodyPr wrap="square" lIns="0" tIns="0" rIns="0" bIns="0" anchor="ctr">
            <a:scene3d>
              <a:camera prst="legacyObliqueTopLeft">
                <a:rot lat="0" lon="0" rev="0"/>
              </a:camera>
              <a:lightRig rig="legacyFlat1" dir="tl"/>
            </a:scene3d>
          </a:bodyPr>
          <a:lstStyle/>
          <a:p>
            <a:pPr algn="l">
              <a:lnSpc>
                <a:spcPct val="111600"/>
              </a:lnSpc>
            </a:pPr>
            <a:r>
              <a:rPr sz="4800" kern="3800" spc="115" dirty="0" err="1">
                <a:solidFill>
                  <a:srgbClr val="4A4A4A">
                    <a:alpha val="100000"/>
                  </a:srgbClr>
                </a:solidFill>
                <a:latin typeface="思源宋体 CN Heavy" panose="02020900000000000000" pitchFamily="18" charset="-122"/>
                <a:ea typeface="思源宋体 CN Heavy" panose="02020900000000000000" pitchFamily="18" charset="-122"/>
              </a:rPr>
              <a:t>感谢观看</a:t>
            </a:r>
            <a:r>
              <a:rPr lang="en-US" sz="4800" kern="3800" spc="115" dirty="0">
                <a:solidFill>
                  <a:srgbClr val="4A4A4A">
                    <a:alpha val="100000"/>
                  </a:srgbClr>
                </a:solidFill>
                <a:latin typeface="思源宋体 CN Heavy" panose="02020900000000000000" pitchFamily="18" charset="-122"/>
                <a:ea typeface="思源宋体 CN Heavy" panose="02020900000000000000" pitchFamily="18" charset="-122"/>
              </a:rPr>
              <a:t>!</a:t>
            </a:r>
            <a:endParaRPr sz="4800" kern="3800" spc="115" dirty="0">
              <a:solidFill>
                <a:srgbClr val="4A4A4A">
                  <a:alpha val="100000"/>
                </a:srgbClr>
              </a:solidFill>
              <a:latin typeface="思源宋体 CN Heavy" panose="02020900000000000000" pitchFamily="18" charset="-122"/>
              <a:ea typeface="思源宋体 CN Heavy" panose="02020900000000000000" pitchFamily="18" charset="-122"/>
            </a:endParaRPr>
          </a:p>
        </p:txBody>
      </p:sp>
      <p:sp>
        <p:nvSpPr>
          <p:cNvPr id="27" name="文本框 26"/>
          <p:cNvSpPr txBox="1"/>
          <p:nvPr/>
        </p:nvSpPr>
        <p:spPr>
          <a:xfrm>
            <a:off x="4709185" y="2658583"/>
            <a:ext cx="2894868" cy="388620"/>
          </a:xfrm>
          <a:prstGeom prst="rect">
            <a:avLst/>
          </a:prstGeom>
        </p:spPr>
        <p:txBody>
          <a:bodyPr wrap="square" lIns="0" tIns="0" rIns="0" bIns="0" anchor="ctr">
            <a:scene3d>
              <a:camera prst="legacyObliqueTopLeft">
                <a:rot lat="0" lon="0" rev="0"/>
              </a:camera>
              <a:lightRig rig="legacyFlat1" dir="tl"/>
            </a:scene3d>
          </a:bodyPr>
          <a:lstStyle/>
          <a:p>
            <a:pPr algn="l">
              <a:lnSpc>
                <a:spcPct val="150000"/>
              </a:lnSpc>
            </a:pPr>
            <a:endParaRPr sz="900" kern="8800" spc="79" dirty="0">
              <a:solidFill>
                <a:srgbClr val="424141">
                  <a:alpha val="100000"/>
                </a:srgbClr>
              </a:solidFill>
              <a:latin typeface="GEETYPE-XinGothicGB-W4" panose="02010800040101010101" pitchFamily="1" charset="-122"/>
              <a:ea typeface="GEETYPE-XinGothicGB-W4" panose="02010800040101010101" pitchFamily="1" charset="-122"/>
            </a:endParaRPr>
          </a:p>
        </p:txBody>
      </p:sp>
      <p:pic>
        <p:nvPicPr>
          <p:cNvPr id="11" name="图片 10"/>
          <p:cNvPicPr>
            <a:picLocks noChangeAspect="1"/>
          </p:cNvPicPr>
          <p:nvPr/>
        </p:nvPicPr>
        <p:blipFill>
          <a:blip r:embed="rId12">
            <a:alphaModFix/>
          </a:blip>
          <a:stretch>
            <a:fillRect/>
          </a:stretch>
        </p:blipFill>
        <p:spPr>
          <a:xfrm>
            <a:off x="4709185" y="3300079"/>
            <a:ext cx="2113103" cy="262863"/>
          </a:xfrm>
          <a:prstGeom prst="rect">
            <a:avLst/>
          </a:prstGeom>
          <a:effectLst>
            <a:outerShdw blurRad="190500" dist="69850" dir="2700000" algn="ctr" rotWithShape="0">
              <a:srgbClr val="000000">
                <a:alpha val="17000"/>
              </a:srgbClr>
            </a:outerShdw>
          </a:effectLst>
        </p:spPr>
      </p:pic>
      <p:sp>
        <p:nvSpPr>
          <p:cNvPr id="28" name="文本框 27"/>
          <p:cNvSpPr txBox="1"/>
          <p:nvPr/>
        </p:nvSpPr>
        <p:spPr>
          <a:xfrm>
            <a:off x="4807769"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Reeji-CloudHeiDa-GB" panose="02010800040101010101" pitchFamily="1" charset="-122"/>
                <a:ea typeface="Reeji-CloudHeiDa-GB" panose="02010800040101010101" pitchFamily="1" charset="-122"/>
              </a:rPr>
              <a:t>主讲人</a:t>
            </a:r>
            <a:r>
              <a:rPr sz="999" kern="100" spc="0" dirty="0">
                <a:solidFill>
                  <a:srgbClr val="FFFFFF">
                    <a:alpha val="100000"/>
                  </a:srgbClr>
                </a:solidFill>
                <a:latin typeface="Reeji-CloudHeiDa-GB" panose="02010800040101010101" pitchFamily="1" charset="-122"/>
                <a:ea typeface="Reeji-CloudHeiDa-GB" panose="02010800040101010101" pitchFamily="1" charset="-122"/>
              </a:rPr>
              <a:t>：</a:t>
            </a:r>
            <a:r>
              <a:rPr lang="zh-CN" altLang="en-US" sz="999" kern="100" spc="0">
                <a:solidFill>
                  <a:srgbClr val="FFFFFF">
                    <a:alpha val="100000"/>
                  </a:srgbClr>
                </a:solidFill>
                <a:latin typeface="Reeji-CloudHeiDa-GB" panose="02010800040101010101" pitchFamily="1" charset="-122"/>
                <a:ea typeface="Reeji-CloudHeiDa-GB" panose="02010800040101010101" pitchFamily="1" charset="-122"/>
              </a:rPr>
              <a:t>马胜铭</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2" name="图片 11"/>
          <p:cNvPicPr>
            <a:picLocks noChangeAspect="1"/>
          </p:cNvPicPr>
          <p:nvPr/>
        </p:nvPicPr>
        <p:blipFill>
          <a:blip r:embed="rId13">
            <a:alphaModFix/>
          </a:blip>
          <a:stretch>
            <a:fillRect/>
          </a:stretch>
        </p:blipFill>
        <p:spPr>
          <a:xfrm>
            <a:off x="8681362" y="39331"/>
            <a:ext cx="1301699" cy="1301699"/>
          </a:xfrm>
          <a:prstGeom prst="rect">
            <a:avLst/>
          </a:prstGeom>
        </p:spPr>
      </p:pic>
      <p:sp>
        <p:nvSpPr>
          <p:cNvPr id="29" name="文本框 28"/>
          <p:cNvSpPr txBox="1"/>
          <p:nvPr/>
        </p:nvSpPr>
        <p:spPr>
          <a:xfrm>
            <a:off x="5760984"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a:solidFill>
                  <a:srgbClr val="FFFFFF">
                    <a:alpha val="100000"/>
                  </a:srgbClr>
                </a:solidFill>
                <a:latin typeface="Reeji-CloudHeiDa-GB" panose="02010800040101010101" pitchFamily="1" charset="-122"/>
                <a:ea typeface="Reeji-CloudHeiDa-GB" panose="02010800040101010101" pitchFamily="1" charset="-122"/>
              </a:rPr>
              <a:t>时间：20</a:t>
            </a:r>
            <a:r>
              <a:rPr lang="en-US" sz="999" kern="100" spc="0" dirty="0">
                <a:solidFill>
                  <a:srgbClr val="FFFFFF">
                    <a:alpha val="100000"/>
                  </a:srgbClr>
                </a:solidFill>
                <a:latin typeface="Reeji-CloudHeiDa-GB" panose="02010800040101010101" pitchFamily="1" charset="-122"/>
                <a:ea typeface="Reeji-CloudHeiDa-GB" panose="02010800040101010101" pitchFamily="1" charset="-122"/>
              </a:rPr>
              <a:t>26</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3" name="图片 12"/>
          <p:cNvPicPr>
            <a:picLocks noChangeAspect="1"/>
          </p:cNvPicPr>
          <p:nvPr/>
        </p:nvPicPr>
        <p:blipFill>
          <a:blip r:embed="rId14">
            <a:alphaModFix/>
          </a:blip>
          <a:stretch>
            <a:fillRect/>
          </a:stretch>
        </p:blipFill>
        <p:spPr>
          <a:xfrm>
            <a:off x="2438209" y="690181"/>
            <a:ext cx="1012891" cy="678654"/>
          </a:xfrm>
          <a:prstGeom prst="rect">
            <a:avLst/>
          </a:prstGeom>
        </p:spPr>
      </p:pic>
      <p:pic>
        <p:nvPicPr>
          <p:cNvPr id="14" name="图片 13"/>
          <p:cNvPicPr>
            <a:picLocks noChangeAspect="1"/>
          </p:cNvPicPr>
          <p:nvPr/>
        </p:nvPicPr>
        <p:blipFill>
          <a:blip r:embed="rId15">
            <a:alphaModFix/>
          </a:blip>
          <a:stretch>
            <a:fillRect/>
          </a:stretch>
        </p:blipFill>
        <p:spPr>
          <a:xfrm>
            <a:off x="11572" y="4600432"/>
            <a:ext cx="810536" cy="543073"/>
          </a:xfrm>
          <a:prstGeom prst="rect">
            <a:avLst/>
          </a:prstGeom>
        </p:spPr>
      </p:pic>
      <p:pic>
        <p:nvPicPr>
          <p:cNvPr id="15" name="图片 14"/>
          <p:cNvPicPr>
            <a:picLocks noChangeAspect="1"/>
          </p:cNvPicPr>
          <p:nvPr/>
        </p:nvPicPr>
        <p:blipFill>
          <a:blip r:embed="rId15">
            <a:alphaModFix/>
          </a:blip>
          <a:stretch>
            <a:fillRect/>
          </a:stretch>
        </p:blipFill>
        <p:spPr>
          <a:xfrm>
            <a:off x="941832" y="4600432"/>
            <a:ext cx="810536" cy="543073"/>
          </a:xfrm>
          <a:prstGeom prst="rect">
            <a:avLst/>
          </a:prstGeom>
        </p:spPr>
      </p:pic>
      <p:pic>
        <p:nvPicPr>
          <p:cNvPr id="16" name="图片 15"/>
          <p:cNvPicPr>
            <a:picLocks noChangeAspect="1"/>
          </p:cNvPicPr>
          <p:nvPr/>
        </p:nvPicPr>
        <p:blipFill>
          <a:blip r:embed="rId16">
            <a:alphaModFix/>
          </a:blip>
          <a:stretch>
            <a:fillRect/>
          </a:stretch>
        </p:blipFill>
        <p:spPr>
          <a:xfrm>
            <a:off x="2753721" y="1198578"/>
            <a:ext cx="381867" cy="381867"/>
          </a:xfrm>
          <a:prstGeom prst="rect">
            <a:avLst/>
          </a:prstGeom>
        </p:spPr>
      </p:pic>
      <p:pic>
        <p:nvPicPr>
          <p:cNvPr id="17" name="图片 16"/>
          <p:cNvPicPr>
            <a:picLocks noChangeAspect="1"/>
          </p:cNvPicPr>
          <p:nvPr/>
        </p:nvPicPr>
        <p:blipFill>
          <a:blip r:embed="rId17">
            <a:alphaModFix/>
          </a:blip>
          <a:stretch>
            <a:fillRect/>
          </a:stretch>
        </p:blipFill>
        <p:spPr>
          <a:xfrm>
            <a:off x="-185975" y="3711082"/>
            <a:ext cx="620151" cy="620151"/>
          </a:xfrm>
          <a:prstGeom prst="rect">
            <a:avLst/>
          </a:prstGeom>
        </p:spPr>
      </p:pic>
      <p:pic>
        <p:nvPicPr>
          <p:cNvPr id="18" name="图片 17"/>
          <p:cNvPicPr>
            <a:picLocks noChangeAspect="1"/>
          </p:cNvPicPr>
          <p:nvPr/>
        </p:nvPicPr>
        <p:blipFill>
          <a:blip r:embed="rId18">
            <a:alphaModFix/>
          </a:blip>
          <a:stretch>
            <a:fillRect/>
          </a:stretch>
        </p:blipFill>
        <p:spPr>
          <a:xfrm>
            <a:off x="8841987" y="2611781"/>
            <a:ext cx="532774" cy="532774"/>
          </a:xfrm>
          <a:prstGeom prst="rect">
            <a:avLst/>
          </a:prstGeom>
        </p:spPr>
      </p:pic>
      <p:pic>
        <p:nvPicPr>
          <p:cNvPr id="19" name="图片 18"/>
          <p:cNvPicPr>
            <a:picLocks noChangeAspect="1"/>
          </p:cNvPicPr>
          <p:nvPr/>
        </p:nvPicPr>
        <p:blipFill>
          <a:blip r:embed="rId19">
            <a:alphaModFix/>
          </a:blip>
          <a:stretch>
            <a:fillRect/>
          </a:stretch>
        </p:blipFill>
        <p:spPr>
          <a:xfrm rot="-1800000">
            <a:off x="209883" y="-398097"/>
            <a:ext cx="1367566" cy="1344873"/>
          </a:xfrm>
          <a:prstGeom prst="rect">
            <a:avLst/>
          </a:prstGeom>
        </p:spPr>
      </p:pic>
      <p:pic>
        <p:nvPicPr>
          <p:cNvPr id="20" name="图片 19"/>
          <p:cNvPicPr>
            <a:picLocks noChangeAspect="1"/>
          </p:cNvPicPr>
          <p:nvPr/>
        </p:nvPicPr>
        <p:blipFill>
          <a:blip r:embed="rId20">
            <a:alphaModFix/>
          </a:blip>
          <a:stretch>
            <a:fillRect/>
          </a:stretch>
        </p:blipFill>
        <p:spPr>
          <a:xfrm>
            <a:off x="8245655" y="4331234"/>
            <a:ext cx="1192518" cy="1192518"/>
          </a:xfrm>
          <a:prstGeom prst="rect">
            <a:avLst/>
          </a:prstGeom>
        </p:spPr>
      </p:pic>
      <p:pic>
        <p:nvPicPr>
          <p:cNvPr id="21" name="图片 20"/>
          <p:cNvPicPr>
            <a:picLocks noChangeAspect="1"/>
          </p:cNvPicPr>
          <p:nvPr/>
        </p:nvPicPr>
        <p:blipFill>
          <a:blip r:embed="rId21">
            <a:alphaModFix/>
          </a:blip>
          <a:stretch>
            <a:fillRect/>
          </a:stretch>
        </p:blipFill>
        <p:spPr>
          <a:xfrm>
            <a:off x="8351763" y="4437342"/>
            <a:ext cx="980448" cy="980448"/>
          </a:xfrm>
          <a:prstGeom prst="rect">
            <a:avLst/>
          </a:prstGeom>
        </p:spPr>
      </p:pic>
      <p:pic>
        <p:nvPicPr>
          <p:cNvPr id="22" name="图片 21"/>
          <p:cNvPicPr>
            <a:picLocks noChangeAspect="1"/>
          </p:cNvPicPr>
          <p:nvPr/>
        </p:nvPicPr>
        <p:blipFill>
          <a:blip r:embed="rId15">
            <a:alphaModFix/>
          </a:blip>
          <a:stretch>
            <a:fillRect/>
          </a:stretch>
        </p:blipFill>
        <p:spPr>
          <a:xfrm>
            <a:off x="1857919" y="4600432"/>
            <a:ext cx="810536" cy="543073"/>
          </a:xfrm>
          <a:prstGeom prst="rect">
            <a:avLst/>
          </a:prstGeom>
        </p:spPr>
      </p:pic>
      <p:pic>
        <p:nvPicPr>
          <p:cNvPr id="23" name="图片 22"/>
          <p:cNvPicPr>
            <a:picLocks noChangeAspect="1"/>
          </p:cNvPicPr>
          <p:nvPr/>
        </p:nvPicPr>
        <p:blipFill>
          <a:blip r:embed="rId22">
            <a:alphaModFix/>
          </a:blip>
          <a:stretch>
            <a:fillRect/>
          </a:stretch>
        </p:blipFill>
        <p:spPr>
          <a:xfrm>
            <a:off x="7604054" y="4492586"/>
            <a:ext cx="379382" cy="379382"/>
          </a:xfrm>
          <a:prstGeom prst="rect">
            <a:avLst/>
          </a:prstGeom>
        </p:spPr>
      </p:pic>
      <p:pic>
        <p:nvPicPr>
          <p:cNvPr id="30" name="图片 29">
            <a:extLst>
              <a:ext uri="{FF2B5EF4-FFF2-40B4-BE49-F238E27FC236}">
                <a16:creationId xmlns:a16="http://schemas.microsoft.com/office/drawing/2014/main" id="{5C50E79C-625E-468F-AE07-4627F64CF63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应用场景</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49458" y="216473"/>
            <a:ext cx="7033001" cy="367928"/>
          </a:xfrm>
        </p:spPr>
        <p:txBody>
          <a:bodyPr>
            <a:normAutofit fontScale="90000"/>
          </a:bodyPr>
          <a:lstStyle/>
          <a:p>
            <a:r>
              <a:rPr lang="zh-CN" altLang="en-US" dirty="0"/>
              <a:t>使用</a:t>
            </a:r>
            <a:r>
              <a:rPr lang="en-US" altLang="zh-CN" dirty="0"/>
              <a:t>AIGC</a:t>
            </a:r>
            <a:r>
              <a:rPr lang="zh-CN" altLang="en-US" dirty="0"/>
              <a:t>辅助优化互联网产品交互设计</a:t>
            </a:r>
          </a:p>
        </p:txBody>
      </p:sp>
      <p:grpSp>
        <p:nvGrpSpPr>
          <p:cNvPr id="20" name="组合 19">
            <a:extLst>
              <a:ext uri="{FF2B5EF4-FFF2-40B4-BE49-F238E27FC236}">
                <a16:creationId xmlns:a16="http://schemas.microsoft.com/office/drawing/2014/main" id="{399B0216-EDCE-4C5B-84AB-5CCC67BD846F}"/>
              </a:ext>
            </a:extLst>
          </p:cNvPr>
          <p:cNvGrpSpPr/>
          <p:nvPr/>
        </p:nvGrpSpPr>
        <p:grpSpPr>
          <a:xfrm>
            <a:off x="495300" y="847726"/>
            <a:ext cx="8221980" cy="4109366"/>
            <a:chOff x="1962747" y="1130301"/>
            <a:chExt cx="10962640" cy="5479154"/>
          </a:xfrm>
        </p:grpSpPr>
        <p:sp>
          <p:nvSpPr>
            <p:cNvPr id="21" name="Title">
              <a:extLst>
                <a:ext uri="{FF2B5EF4-FFF2-40B4-BE49-F238E27FC236}">
                  <a16:creationId xmlns:a16="http://schemas.microsoft.com/office/drawing/2014/main" id="{3E095450-F368-41FC-881C-545F8F1912B7}"/>
                </a:ext>
              </a:extLst>
            </p:cNvPr>
            <p:cNvSpPr txBox="1"/>
            <p:nvPr/>
          </p:nvSpPr>
          <p:spPr>
            <a:xfrm>
              <a:off x="1962747" y="1130301"/>
              <a:ext cx="1714500" cy="5003800"/>
            </a:xfrm>
            <a:prstGeom prst="rect">
              <a:avLst/>
            </a:prstGeom>
            <a:noFill/>
            <a:ln>
              <a:noFill/>
            </a:ln>
          </p:spPr>
          <p:txBody>
            <a:bodyPr wrap="square" lIns="68580" tIns="34290" rIns="68580" bIns="34290" anchor="ctr" anchorCtr="0">
              <a:normAutofit/>
            </a:bodyPr>
            <a:lstStyle/>
            <a:p>
              <a:pPr algn="ctr">
                <a:buSzPct val="25000"/>
              </a:pPr>
              <a:r>
                <a:rPr lang="en-US" altLang="zh-CN" b="1" dirty="0" err="1">
                  <a:latin typeface="思源黑体 CN Bold" panose="020B0800000000000000" pitchFamily="34" charset="-122"/>
                  <a:ea typeface="思源黑体 CN Bold" panose="020B0800000000000000" pitchFamily="34" charset="-122"/>
                </a:rPr>
                <a:t>UXbot</a:t>
              </a:r>
              <a:endParaRPr lang="en-US" altLang="zh-CN" b="1" dirty="0">
                <a:latin typeface="思源黑体 CN Bold" panose="020B0800000000000000" pitchFamily="34" charset="-122"/>
                <a:ea typeface="思源黑体 CN Bold" panose="020B0800000000000000" pitchFamily="34" charset="-122"/>
              </a:endParaRPr>
            </a:p>
          </p:txBody>
        </p:sp>
        <p:sp>
          <p:nvSpPr>
            <p:cNvPr id="22" name="íṩ1íḍe">
              <a:extLst>
                <a:ext uri="{FF2B5EF4-FFF2-40B4-BE49-F238E27FC236}">
                  <a16:creationId xmlns:a16="http://schemas.microsoft.com/office/drawing/2014/main" id="{71BE08FF-5518-4D14-9DB7-F0E18F32EECB}"/>
                </a:ext>
              </a:extLst>
            </p:cNvPr>
            <p:cNvSpPr/>
            <p:nvPr/>
          </p:nvSpPr>
          <p:spPr>
            <a:xfrm>
              <a:off x="6694094" y="1593617"/>
              <a:ext cx="614248" cy="4124325"/>
            </a:xfrm>
            <a:prstGeom prst="leftBrace">
              <a:avLst>
                <a:gd name="adj1" fmla="val 170131"/>
                <a:gd name="adj2" fmla="val 50000"/>
              </a:avLst>
            </a:prstGeom>
            <a:ln>
              <a:solidFill>
                <a:schemeClr val="tx2">
                  <a:alpha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grpSp>
          <p:nvGrpSpPr>
            <p:cNvPr id="23" name="组合 22">
              <a:extLst>
                <a:ext uri="{FF2B5EF4-FFF2-40B4-BE49-F238E27FC236}">
                  <a16:creationId xmlns:a16="http://schemas.microsoft.com/office/drawing/2014/main" id="{3E27080D-0915-477A-82AB-3CD19E52BB29}"/>
                </a:ext>
              </a:extLst>
            </p:cNvPr>
            <p:cNvGrpSpPr/>
            <p:nvPr/>
          </p:nvGrpSpPr>
          <p:grpSpPr>
            <a:xfrm>
              <a:off x="3677247" y="1178802"/>
              <a:ext cx="9248140" cy="3929885"/>
              <a:chOff x="3677247" y="1178802"/>
              <a:chExt cx="9248140" cy="3929885"/>
            </a:xfrm>
          </p:grpSpPr>
          <p:sp>
            <p:nvSpPr>
              <p:cNvPr id="52" name="PictureMisc">
                <a:extLst>
                  <a:ext uri="{FF2B5EF4-FFF2-40B4-BE49-F238E27FC236}">
                    <a16:creationId xmlns:a16="http://schemas.microsoft.com/office/drawing/2014/main" id="{D08AAB10-5033-45CA-862C-42EAD0BE1186}"/>
                  </a:ext>
                </a:extLst>
              </p:cNvPr>
              <p:cNvSpPr/>
              <p:nvPr/>
            </p:nvSpPr>
            <p:spPr>
              <a:xfrm>
                <a:off x="3677247" y="2091840"/>
                <a:ext cx="3016847" cy="3016847"/>
              </a:xfrm>
              <a:prstGeom prst="ellipse">
                <a:avLst/>
              </a:prstGeom>
              <a:blipFill>
                <a:blip r:embed="rId3"/>
                <a:stretch>
                  <a:fillRect l="-37511" r="-37511"/>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a:endParaRPr lang="zh-CN" altLang="en-US" sz="1350" dirty="0"/>
              </a:p>
            </p:txBody>
          </p:sp>
          <p:sp>
            <p:nvSpPr>
              <p:cNvPr id="53" name="Bullet1">
                <a:extLst>
                  <a:ext uri="{FF2B5EF4-FFF2-40B4-BE49-F238E27FC236}">
                    <a16:creationId xmlns:a16="http://schemas.microsoft.com/office/drawing/2014/main" id="{7CA029BA-67CC-4378-BF91-040B9540B403}"/>
                  </a:ext>
                </a:extLst>
              </p:cNvPr>
              <p:cNvSpPr txBox="1"/>
              <p:nvPr/>
            </p:nvSpPr>
            <p:spPr>
              <a:xfrm>
                <a:off x="8245986" y="1178802"/>
                <a:ext cx="4575261" cy="412935"/>
              </a:xfrm>
              <a:prstGeom prst="roundRect">
                <a:avLst>
                  <a:gd name="adj" fmla="val 50000"/>
                </a:avLst>
              </a:prstGeom>
              <a:solidFill>
                <a:schemeClr val="accent1"/>
              </a:solidFill>
              <a:ln w="12700" cap="rnd">
                <a:noFill/>
                <a:prstDash val="solid"/>
                <a:round/>
                <a:headEnd/>
                <a:tailE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交互原型生成</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54" name="Number1">
                <a:extLst>
                  <a:ext uri="{FF2B5EF4-FFF2-40B4-BE49-F238E27FC236}">
                    <a16:creationId xmlns:a16="http://schemas.microsoft.com/office/drawing/2014/main" id="{43B7A4D3-DD09-4C2D-AE07-373A95E2FD71}"/>
                  </a:ext>
                </a:extLst>
              </p:cNvPr>
              <p:cNvSpPr txBox="1"/>
              <p:nvPr/>
            </p:nvSpPr>
            <p:spPr>
              <a:xfrm>
                <a:off x="7326796" y="1322948"/>
                <a:ext cx="684803" cy="523220"/>
              </a:xfrm>
              <a:prstGeom prst="rect">
                <a:avLst/>
              </a:prstGeom>
              <a:noFill/>
            </p:spPr>
            <p:txBody>
              <a:bodyPr wrap="none" rtlCol="0">
                <a:normAutofit lnSpcReduction="10000"/>
              </a:bodyPr>
              <a:lstStyle/>
              <a:p>
                <a:r>
                  <a:rPr lang="en-US" altLang="zh-CN" sz="2100" b="1" i="1" dirty="0"/>
                  <a:t>1</a:t>
                </a:r>
                <a:endParaRPr lang="zh-CN" altLang="en-US" sz="2100" b="1" i="1" dirty="0"/>
              </a:p>
            </p:txBody>
          </p:sp>
          <p:sp>
            <p:nvSpPr>
              <p:cNvPr id="55" name="Text1">
                <a:extLst>
                  <a:ext uri="{FF2B5EF4-FFF2-40B4-BE49-F238E27FC236}">
                    <a16:creationId xmlns:a16="http://schemas.microsoft.com/office/drawing/2014/main" id="{447C25CB-0E9C-4D0A-9168-E90D89186BD4}"/>
                  </a:ext>
                </a:extLst>
              </p:cNvPr>
              <p:cNvSpPr/>
              <p:nvPr/>
            </p:nvSpPr>
            <p:spPr bwMode="auto">
              <a:xfrm>
                <a:off x="8245984" y="1605569"/>
                <a:ext cx="467940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800" dirty="0">
                    <a:latin typeface="思源黑体 CN Normal" panose="020B0400000000000000" pitchFamily="34" charset="-122"/>
                    <a:ea typeface="思源黑体 CN Normal" panose="020B0400000000000000" pitchFamily="34" charset="-122"/>
                  </a:rPr>
                  <a:t>可以通过向 </a:t>
                </a:r>
                <a:r>
                  <a:rPr lang="en-US" altLang="zh-CN" sz="800" dirty="0" err="1">
                    <a:latin typeface="思源黑体 CN Normal" panose="020B0400000000000000" pitchFamily="34" charset="-122"/>
                    <a:ea typeface="思源黑体 CN Normal" panose="020B0400000000000000" pitchFamily="34" charset="-122"/>
                  </a:rPr>
                  <a:t>UXbot</a:t>
                </a:r>
                <a:r>
                  <a:rPr lang="en-US" altLang="zh-CN" sz="800" dirty="0">
                    <a:latin typeface="思源黑体 CN Normal" panose="020B0400000000000000" pitchFamily="34" charset="-122"/>
                    <a:ea typeface="思源黑体 CN Normal" panose="020B0400000000000000" pitchFamily="34" charset="-122"/>
                  </a:rPr>
                  <a:t> </a:t>
                </a:r>
                <a:r>
                  <a:rPr lang="zh-CN" altLang="en-US" sz="800" dirty="0">
                    <a:latin typeface="思源黑体 CN Normal" panose="020B0400000000000000" pitchFamily="34" charset="-122"/>
                    <a:ea typeface="思源黑体 CN Normal" panose="020B0400000000000000" pitchFamily="34" charset="-122"/>
                  </a:rPr>
                  <a:t>输入产品基本需求、功能流程等关键信息，快速生成具有交互功能的原型。</a:t>
                </a:r>
                <a:r>
                  <a:rPr lang="en-US" altLang="zh-CN" sz="800" dirty="0" err="1">
                    <a:latin typeface="思源黑体 CN Normal" panose="020B0400000000000000" pitchFamily="34" charset="-122"/>
                    <a:ea typeface="思源黑体 CN Normal" panose="020B0400000000000000" pitchFamily="34" charset="-122"/>
                  </a:rPr>
                  <a:t>UXbot</a:t>
                </a:r>
                <a:r>
                  <a:rPr lang="en-US" altLang="zh-CN" sz="800" dirty="0">
                    <a:latin typeface="思源黑体 CN Normal" panose="020B0400000000000000" pitchFamily="34" charset="-122"/>
                    <a:ea typeface="思源黑体 CN Normal" panose="020B0400000000000000" pitchFamily="34" charset="-122"/>
                  </a:rPr>
                  <a:t> </a:t>
                </a:r>
                <a:r>
                  <a:rPr lang="zh-CN" altLang="en-US" sz="800" dirty="0">
                    <a:latin typeface="思源黑体 CN Normal" panose="020B0400000000000000" pitchFamily="34" charset="-122"/>
                    <a:ea typeface="思源黑体 CN Normal" panose="020B0400000000000000" pitchFamily="34" charset="-122"/>
                  </a:rPr>
                  <a:t>能够基于其智能算法和交互设计原则，自动生成页面布局、元素交互效果等，为团队提供一个可操作的初始交互原型，大大节省了从零开始设计交互原型的时间成本，提高了设计的启动效率。</a:t>
                </a:r>
                <a:endParaRPr lang="en-US" altLang="zh-CN" sz="800" dirty="0">
                  <a:latin typeface="思源黑体 CN Normal" panose="020B0400000000000000" pitchFamily="34" charset="-122"/>
                  <a:ea typeface="思源黑体 CN Normal" panose="020B0400000000000000" pitchFamily="34" charset="-122"/>
                </a:endParaRPr>
              </a:p>
            </p:txBody>
          </p:sp>
        </p:grpSp>
        <p:grpSp>
          <p:nvGrpSpPr>
            <p:cNvPr id="25" name="组合 24">
              <a:extLst>
                <a:ext uri="{FF2B5EF4-FFF2-40B4-BE49-F238E27FC236}">
                  <a16:creationId xmlns:a16="http://schemas.microsoft.com/office/drawing/2014/main" id="{09D172B7-4C40-4ED9-BC71-7FF160922116}"/>
                </a:ext>
              </a:extLst>
            </p:cNvPr>
            <p:cNvGrpSpPr/>
            <p:nvPr/>
          </p:nvGrpSpPr>
          <p:grpSpPr>
            <a:xfrm>
              <a:off x="7326796" y="3222532"/>
              <a:ext cx="5494451" cy="1355477"/>
              <a:chOff x="7326796" y="3222532"/>
              <a:chExt cx="5494451" cy="1355477"/>
            </a:xfrm>
          </p:grpSpPr>
          <p:sp>
            <p:nvSpPr>
              <p:cNvPr id="49" name="Bullet2">
                <a:extLst>
                  <a:ext uri="{FF2B5EF4-FFF2-40B4-BE49-F238E27FC236}">
                    <a16:creationId xmlns:a16="http://schemas.microsoft.com/office/drawing/2014/main" id="{6E3EDD88-F2FF-4861-A31A-036B101760E6}"/>
                  </a:ext>
                </a:extLst>
              </p:cNvPr>
              <p:cNvSpPr txBox="1"/>
              <p:nvPr/>
            </p:nvSpPr>
            <p:spPr>
              <a:xfrm>
                <a:off x="8245985" y="3222532"/>
                <a:ext cx="4575262" cy="412933"/>
              </a:xfrm>
              <a:prstGeom prst="roundRect">
                <a:avLst>
                  <a:gd name="adj" fmla="val 50000"/>
                </a:avLst>
              </a:prstGeom>
              <a:solidFill>
                <a:schemeClr val="accent5"/>
              </a:solidFill>
              <a:ln w="12700" cap="rnd">
                <a:noFill/>
                <a:prstDash val="solid"/>
                <a:round/>
                <a:headEnd/>
                <a:tailEnd/>
              </a:ln>
              <a:effectLst>
                <a:outerShdw blurRad="254000" dist="127000" algn="ctr" rotWithShape="0">
                  <a:schemeClr val="accent5">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交互动作优化</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50" name="Number2">
                <a:extLst>
                  <a:ext uri="{FF2B5EF4-FFF2-40B4-BE49-F238E27FC236}">
                    <a16:creationId xmlns:a16="http://schemas.microsoft.com/office/drawing/2014/main" id="{926FF1B4-0632-482E-8721-E01FF503C0B0}"/>
                  </a:ext>
                </a:extLst>
              </p:cNvPr>
              <p:cNvSpPr txBox="1"/>
              <p:nvPr/>
            </p:nvSpPr>
            <p:spPr>
              <a:xfrm>
                <a:off x="7326796" y="3366679"/>
                <a:ext cx="684803" cy="523220"/>
              </a:xfrm>
              <a:prstGeom prst="rect">
                <a:avLst/>
              </a:prstGeom>
              <a:noFill/>
            </p:spPr>
            <p:txBody>
              <a:bodyPr wrap="none" rtlCol="0">
                <a:normAutofit lnSpcReduction="10000"/>
              </a:bodyPr>
              <a:lstStyle/>
              <a:p>
                <a:r>
                  <a:rPr lang="en-US" altLang="zh-CN" sz="2100" b="1" i="1" dirty="0"/>
                  <a:t>2</a:t>
                </a:r>
                <a:endParaRPr lang="zh-CN" altLang="en-US" sz="2100" b="1" i="1" dirty="0"/>
              </a:p>
            </p:txBody>
          </p:sp>
          <p:sp>
            <p:nvSpPr>
              <p:cNvPr id="51" name="Text2">
                <a:extLst>
                  <a:ext uri="{FF2B5EF4-FFF2-40B4-BE49-F238E27FC236}">
                    <a16:creationId xmlns:a16="http://schemas.microsoft.com/office/drawing/2014/main" id="{F5FC528B-82C7-4FDE-B4AF-DDDD62849624}"/>
                  </a:ext>
                </a:extLst>
              </p:cNvPr>
              <p:cNvSpPr/>
              <p:nvPr/>
            </p:nvSpPr>
            <p:spPr bwMode="auto">
              <a:xfrm>
                <a:off x="8245984" y="3652318"/>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en-US" altLang="zh-CN" sz="800" dirty="0" err="1">
                    <a:latin typeface="思源黑体 CN Normal" panose="020B0400000000000000" pitchFamily="34" charset="-122"/>
                    <a:ea typeface="思源黑体 CN Normal" panose="020B0400000000000000" pitchFamily="34" charset="-122"/>
                  </a:rPr>
                  <a:t>UXbot</a:t>
                </a:r>
                <a:r>
                  <a:rPr lang="zh-CN" altLang="en-US" sz="800" dirty="0">
                    <a:latin typeface="思源黑体 CN Normal" panose="020B0400000000000000" pitchFamily="34" charset="-122"/>
                    <a:ea typeface="思源黑体 CN Normal" panose="020B0400000000000000" pitchFamily="34" charset="-122"/>
                  </a:rPr>
                  <a:t>可以对原型中的交互动作进行智能分析和优化建议。它能够识别交互流程中的潜在问题，如操作步骤过于复杂、交互反馈不及时等，并提供优化方案。通过优化交互动作，使产品的交互更加自然、流畅，提升用户体验。</a:t>
                </a:r>
                <a:endParaRPr lang="en-US" altLang="zh-CN" sz="800" dirty="0">
                  <a:latin typeface="思源黑体 CN Normal" panose="020B0400000000000000" pitchFamily="34" charset="-122"/>
                  <a:ea typeface="思源黑体 CN Normal" panose="020B0400000000000000" pitchFamily="34" charset="-122"/>
                </a:endParaRPr>
              </a:p>
            </p:txBody>
          </p:sp>
        </p:grpSp>
        <p:grpSp>
          <p:nvGrpSpPr>
            <p:cNvPr id="26" name="组合 25">
              <a:extLst>
                <a:ext uri="{FF2B5EF4-FFF2-40B4-BE49-F238E27FC236}">
                  <a16:creationId xmlns:a16="http://schemas.microsoft.com/office/drawing/2014/main" id="{74A1CFF4-92A8-4939-BC46-B2D9B5EBFCB9}"/>
                </a:ext>
              </a:extLst>
            </p:cNvPr>
            <p:cNvGrpSpPr/>
            <p:nvPr/>
          </p:nvGrpSpPr>
          <p:grpSpPr>
            <a:xfrm>
              <a:off x="7326796" y="5252430"/>
              <a:ext cx="5494451" cy="1357025"/>
              <a:chOff x="7326796" y="5252430"/>
              <a:chExt cx="5494451" cy="1357025"/>
            </a:xfrm>
          </p:grpSpPr>
          <p:sp>
            <p:nvSpPr>
              <p:cNvPr id="46" name="Bullet3">
                <a:extLst>
                  <a:ext uri="{FF2B5EF4-FFF2-40B4-BE49-F238E27FC236}">
                    <a16:creationId xmlns:a16="http://schemas.microsoft.com/office/drawing/2014/main" id="{B7209963-8CC5-48B3-92CF-0B9D8C44A8BB}"/>
                  </a:ext>
                </a:extLst>
              </p:cNvPr>
              <p:cNvSpPr txBox="1"/>
              <p:nvPr/>
            </p:nvSpPr>
            <p:spPr>
              <a:xfrm>
                <a:off x="8245985" y="5252430"/>
                <a:ext cx="4575262" cy="412933"/>
              </a:xfrm>
              <a:prstGeom prst="roundRect">
                <a:avLst>
                  <a:gd name="adj" fmla="val 50000"/>
                </a:avLst>
              </a:prstGeom>
              <a:solidFill>
                <a:schemeClr val="accent4"/>
              </a:solidFill>
              <a:ln w="12700" cap="rnd">
                <a:noFill/>
                <a:prstDash val="solid"/>
                <a:round/>
                <a:headEnd/>
                <a:tailEnd/>
              </a:ln>
              <a:effectLst>
                <a:outerShdw blurRad="254000" dist="127000" algn="ctr" rotWithShape="0">
                  <a:schemeClr val="accent4">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用户体验测试与反馈</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47" name="Number3">
                <a:extLst>
                  <a:ext uri="{FF2B5EF4-FFF2-40B4-BE49-F238E27FC236}">
                    <a16:creationId xmlns:a16="http://schemas.microsoft.com/office/drawing/2014/main" id="{2783A828-42A7-4266-ADE6-11DA60539F1B}"/>
                  </a:ext>
                </a:extLst>
              </p:cNvPr>
              <p:cNvSpPr txBox="1"/>
              <p:nvPr/>
            </p:nvSpPr>
            <p:spPr>
              <a:xfrm>
                <a:off x="7326796" y="5396577"/>
                <a:ext cx="684803" cy="523220"/>
              </a:xfrm>
              <a:prstGeom prst="rect">
                <a:avLst/>
              </a:prstGeom>
              <a:noFill/>
            </p:spPr>
            <p:txBody>
              <a:bodyPr wrap="none" rtlCol="0">
                <a:normAutofit lnSpcReduction="10000"/>
              </a:bodyPr>
              <a:lstStyle/>
              <a:p>
                <a:r>
                  <a:rPr lang="en-US" altLang="zh-CN" sz="2100" b="1" i="1" dirty="0"/>
                  <a:t>3</a:t>
                </a:r>
                <a:endParaRPr lang="zh-CN" altLang="en-US" sz="2100" b="1" i="1" dirty="0"/>
              </a:p>
            </p:txBody>
          </p:sp>
          <p:sp>
            <p:nvSpPr>
              <p:cNvPr id="48" name="Text3">
                <a:extLst>
                  <a:ext uri="{FF2B5EF4-FFF2-40B4-BE49-F238E27FC236}">
                    <a16:creationId xmlns:a16="http://schemas.microsoft.com/office/drawing/2014/main" id="{2A390A34-18E8-44BC-94D9-6C02A500D13E}"/>
                  </a:ext>
                </a:extLst>
              </p:cNvPr>
              <p:cNvSpPr/>
              <p:nvPr/>
            </p:nvSpPr>
            <p:spPr bwMode="auto">
              <a:xfrm>
                <a:off x="8245984" y="5683764"/>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en-US" altLang="zh-CN" sz="800" dirty="0" err="1">
                    <a:latin typeface="思源黑体 CN Normal" panose="020B0400000000000000" pitchFamily="34" charset="-122"/>
                    <a:ea typeface="思源黑体 CN Normal" panose="020B0400000000000000" pitchFamily="34" charset="-122"/>
                  </a:rPr>
                  <a:t>UXbot</a:t>
                </a:r>
                <a:r>
                  <a:rPr lang="en-US" altLang="zh-CN" sz="800" dirty="0">
                    <a:latin typeface="思源黑体 CN Normal" panose="020B0400000000000000" pitchFamily="34" charset="-122"/>
                    <a:ea typeface="思源黑体 CN Normal" panose="020B0400000000000000" pitchFamily="34" charset="-122"/>
                  </a:rPr>
                  <a:t> </a:t>
                </a:r>
                <a:r>
                  <a:rPr lang="zh-CN" altLang="en-US" sz="800" dirty="0">
                    <a:latin typeface="思源黑体 CN Normal" panose="020B0400000000000000" pitchFamily="34" charset="-122"/>
                    <a:ea typeface="思源黑体 CN Normal" panose="020B0400000000000000" pitchFamily="34" charset="-122"/>
                  </a:rPr>
                  <a:t>能够模拟用户行为对交互原型进行测试，生成用户体验测试报告。报告中包含用户在使用产品过程中的操作路径、停留时间、操作错误率等关键数据，帮助团队直观了解交互设计的优缺点。</a:t>
                </a:r>
                <a:endParaRPr lang="en-US" altLang="zh-CN" sz="800" dirty="0">
                  <a:latin typeface="思源黑体 CN Normal" panose="020B0400000000000000" pitchFamily="34" charset="-122"/>
                  <a:ea typeface="思源黑体 CN Normal" panose="020B0400000000000000" pitchFamily="34" charset="-122"/>
                </a:endParaRPr>
              </a:p>
            </p:txBody>
          </p:sp>
        </p:grpSp>
      </p:grpSp>
    </p:spTree>
    <p:extLst>
      <p:ext uri="{BB962C8B-B14F-4D97-AF65-F5344CB8AC3E}">
        <p14:creationId xmlns:p14="http://schemas.microsoft.com/office/powerpoint/2010/main" val="2070708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p:txBody>
          <a:bodyPr/>
          <a:lstStyle/>
          <a:p>
            <a:r>
              <a:rPr lang="zh-CN" altLang="en-US" dirty="0"/>
              <a:t>案例</a:t>
            </a:r>
            <a:r>
              <a:rPr lang="en-US" altLang="zh-CN" dirty="0"/>
              <a:t>1</a:t>
            </a:r>
            <a:r>
              <a:rPr lang="zh-CN" altLang="en-US" dirty="0"/>
              <a:t>：使用</a:t>
            </a:r>
            <a:r>
              <a:rPr lang="en-US" altLang="zh-CN" dirty="0" err="1"/>
              <a:t>UXbot</a:t>
            </a:r>
            <a:r>
              <a:rPr lang="zh-CN" altLang="en-US" dirty="0"/>
              <a:t>进行高校图书馆小程序的交互设计与优化</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6271854" cy="367928"/>
          </a:xfrm>
        </p:spPr>
        <p:txBody>
          <a:bodyPr>
            <a:normAutofit fontScale="90000"/>
          </a:bodyPr>
          <a:lstStyle/>
          <a:p>
            <a:r>
              <a:rPr lang="zh-CN" altLang="en-US" dirty="0"/>
              <a:t>使用</a:t>
            </a:r>
            <a:r>
              <a:rPr lang="en-US" altLang="zh-CN" dirty="0"/>
              <a:t>AIGC</a:t>
            </a:r>
            <a:r>
              <a:rPr lang="zh-CN" altLang="en-US" dirty="0"/>
              <a:t>辅助优化互联网产品交互设计</a:t>
            </a:r>
          </a:p>
        </p:txBody>
      </p:sp>
      <p:pic>
        <p:nvPicPr>
          <p:cNvPr id="13" name="Image 0" descr="preencoded.png">
            <a:extLst>
              <a:ext uri="{FF2B5EF4-FFF2-40B4-BE49-F238E27FC236}">
                <a16:creationId xmlns:a16="http://schemas.microsoft.com/office/drawing/2014/main" id="{704C26BC-A311-4375-8FE3-F4DBC1120E25}"/>
              </a:ext>
            </a:extLst>
          </p:cNvPr>
          <p:cNvPicPr>
            <a:picLocks noChangeAspect="1"/>
          </p:cNvPicPr>
          <p:nvPr/>
        </p:nvPicPr>
        <p:blipFill>
          <a:blip r:embed="rId3">
            <a:alphaModFix amt="10000"/>
          </a:blip>
          <a:stretch>
            <a:fillRect/>
          </a:stretch>
        </p:blipFill>
        <p:spPr>
          <a:xfrm>
            <a:off x="800403" y="1979281"/>
            <a:ext cx="7799070" cy="2517769"/>
          </a:xfrm>
          <a:prstGeom prst="rect">
            <a:avLst/>
          </a:prstGeom>
        </p:spPr>
      </p:pic>
      <p:pic>
        <p:nvPicPr>
          <p:cNvPr id="14" name="Image 1" descr="preencoded.png">
            <a:extLst>
              <a:ext uri="{FF2B5EF4-FFF2-40B4-BE49-F238E27FC236}">
                <a16:creationId xmlns:a16="http://schemas.microsoft.com/office/drawing/2014/main" id="{C316E836-BEF3-4A95-BC19-975331B950C0}"/>
              </a:ext>
            </a:extLst>
          </p:cNvPr>
          <p:cNvPicPr>
            <a:picLocks noChangeAspect="1"/>
          </p:cNvPicPr>
          <p:nvPr/>
        </p:nvPicPr>
        <p:blipFill>
          <a:blip r:embed="rId4"/>
          <a:stretch>
            <a:fillRect/>
          </a:stretch>
        </p:blipFill>
        <p:spPr>
          <a:xfrm>
            <a:off x="1055673" y="1816722"/>
            <a:ext cx="835660" cy="1794904"/>
          </a:xfrm>
          <a:prstGeom prst="rect">
            <a:avLst/>
          </a:prstGeom>
        </p:spPr>
      </p:pic>
      <p:pic>
        <p:nvPicPr>
          <p:cNvPr id="15" name="Image 2" descr="preencoded.png">
            <a:extLst>
              <a:ext uri="{FF2B5EF4-FFF2-40B4-BE49-F238E27FC236}">
                <a16:creationId xmlns:a16="http://schemas.microsoft.com/office/drawing/2014/main" id="{998381F1-96D0-4ABE-8556-0831F0CEAC36}"/>
              </a:ext>
            </a:extLst>
          </p:cNvPr>
          <p:cNvPicPr>
            <a:picLocks noChangeAspect="1"/>
          </p:cNvPicPr>
          <p:nvPr/>
        </p:nvPicPr>
        <p:blipFill>
          <a:blip r:embed="rId5"/>
          <a:stretch>
            <a:fillRect/>
          </a:stretch>
        </p:blipFill>
        <p:spPr>
          <a:xfrm>
            <a:off x="8328146" y="1898120"/>
            <a:ext cx="182880" cy="694862"/>
          </a:xfrm>
          <a:prstGeom prst="rect">
            <a:avLst/>
          </a:prstGeom>
        </p:spPr>
      </p:pic>
      <p:sp>
        <p:nvSpPr>
          <p:cNvPr id="16" name="Text 1">
            <a:extLst>
              <a:ext uri="{FF2B5EF4-FFF2-40B4-BE49-F238E27FC236}">
                <a16:creationId xmlns:a16="http://schemas.microsoft.com/office/drawing/2014/main" id="{12B5EAE6-86A6-4C23-9DB4-C6F05ACA54C9}"/>
              </a:ext>
            </a:extLst>
          </p:cNvPr>
          <p:cNvSpPr/>
          <p:nvPr/>
        </p:nvSpPr>
        <p:spPr>
          <a:xfrm>
            <a:off x="3455997" y="4012743"/>
            <a:ext cx="4455532" cy="402336"/>
          </a:xfrm>
          <a:prstGeom prst="rect">
            <a:avLst/>
          </a:prstGeom>
          <a:noFill/>
        </p:spPr>
        <p:txBody>
          <a:bodyPr wrap="square" lIns="95250" tIns="95250" rIns="95250" bIns="95250" rtlCol="0" anchor="t">
            <a:spAutoFit/>
          </a:bodyPr>
          <a:lstStyle/>
          <a:p>
            <a:pPr marL="0" indent="0">
              <a:lnSpc>
                <a:spcPct val="100000"/>
              </a:lnSpc>
              <a:spcBef>
                <a:spcPts val="375"/>
              </a:spcBef>
              <a:buNone/>
            </a:pPr>
            <a:endParaRPr lang="en-US" sz="1500" dirty="0"/>
          </a:p>
        </p:txBody>
      </p:sp>
      <p:sp>
        <p:nvSpPr>
          <p:cNvPr id="17" name="Text 2">
            <a:extLst>
              <a:ext uri="{FF2B5EF4-FFF2-40B4-BE49-F238E27FC236}">
                <a16:creationId xmlns:a16="http://schemas.microsoft.com/office/drawing/2014/main" id="{9EA0D8FD-0DEE-46BC-9991-8C4FDA6CEB0B}"/>
              </a:ext>
            </a:extLst>
          </p:cNvPr>
          <p:cNvSpPr/>
          <p:nvPr/>
        </p:nvSpPr>
        <p:spPr>
          <a:xfrm>
            <a:off x="1996334" y="2274963"/>
            <a:ext cx="6226810" cy="1979297"/>
          </a:xfrm>
          <a:prstGeom prst="rect">
            <a:avLst/>
          </a:prstGeom>
          <a:noFill/>
        </p:spPr>
        <p:txBody>
          <a:bodyPr wrap="square" lIns="95250" tIns="95250" rIns="95250" bIns="95250" rtlCol="0" anchor="ctr">
            <a:noAutofit/>
          </a:bodyPr>
          <a:lstStyle/>
          <a:p>
            <a:pPr indent="0" algn="just" fontAlgn="auto">
              <a:lnSpc>
                <a:spcPct val="150000"/>
              </a:lnSpc>
              <a:spcBef>
                <a:spcPts val="0"/>
              </a:spcBef>
              <a:spcAft>
                <a:spcPts val="600"/>
              </a:spcAft>
              <a:buNone/>
            </a:pP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通过前期的规划与设计，产品经理</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Salmon</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已经完成了小程序草图和低保真界面的设计，准备设计开发高保真的苏信图书馆小程序，并且添加元件以及界面之间的交互，让其更加符合用户的使用习惯和开发目标。</a:t>
            </a:r>
          </a:p>
        </p:txBody>
      </p:sp>
      <p:sp>
        <p:nvSpPr>
          <p:cNvPr id="6" name="文本框 5">
            <a:extLst>
              <a:ext uri="{FF2B5EF4-FFF2-40B4-BE49-F238E27FC236}">
                <a16:creationId xmlns:a16="http://schemas.microsoft.com/office/drawing/2014/main" id="{C19F9F5C-67B7-4F47-818D-8F64233ADC8A}"/>
              </a:ext>
            </a:extLst>
          </p:cNvPr>
          <p:cNvSpPr txBox="1"/>
          <p:nvPr/>
        </p:nvSpPr>
        <p:spPr>
          <a:xfrm>
            <a:off x="1196504" y="2060442"/>
            <a:ext cx="553998" cy="1632345"/>
          </a:xfrm>
          <a:prstGeom prst="rect">
            <a:avLst/>
          </a:prstGeom>
          <a:noFill/>
        </p:spPr>
        <p:txBody>
          <a:bodyPr vert="eaVert" wrap="square" rtlCol="0">
            <a:spAutoFit/>
          </a:bodyPr>
          <a:lstStyle/>
          <a:p>
            <a:r>
              <a:rPr lang="zh-CN" altLang="en-US" sz="2400" spc="200" dirty="0">
                <a:solidFill>
                  <a:schemeClr val="bg1"/>
                </a:solidFill>
                <a:latin typeface="思源黑体 CN Bold" panose="020B0800000000000000" pitchFamily="34" charset="-122"/>
                <a:ea typeface="思源黑体 CN Bold" panose="020B0800000000000000" pitchFamily="34" charset="-122"/>
              </a:rPr>
              <a:t>任务情境</a:t>
            </a:r>
          </a:p>
        </p:txBody>
      </p:sp>
    </p:spTree>
    <p:extLst>
      <p:ext uri="{BB962C8B-B14F-4D97-AF65-F5344CB8AC3E}">
        <p14:creationId xmlns:p14="http://schemas.microsoft.com/office/powerpoint/2010/main" val="25657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UXbot</a:t>
            </a:r>
            <a:r>
              <a:rPr lang="zh-CN" altLang="en-US" dirty="0"/>
              <a:t>进行高校图书馆小程序的交互设计与优化</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6717903" cy="367928"/>
          </a:xfrm>
        </p:spPr>
        <p:txBody>
          <a:bodyPr>
            <a:normAutofit fontScale="90000"/>
          </a:bodyPr>
          <a:lstStyle/>
          <a:p>
            <a:r>
              <a:rPr lang="zh-CN" altLang="en-US" dirty="0"/>
              <a:t>使用</a:t>
            </a:r>
            <a:r>
              <a:rPr lang="en-US" altLang="zh-CN" dirty="0"/>
              <a:t>AIGC</a:t>
            </a:r>
            <a:r>
              <a:rPr lang="zh-CN" altLang="en-US" dirty="0"/>
              <a:t>辅助优化互联网产品交互设计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步骤一：登录</a:t>
            </a:r>
            <a:r>
              <a:rPr kumimoji="0" lang="en-US" altLang="zh-CN" sz="1400" b="0" i="0" u="none" strike="noStrike" kern="1200" cap="none" spc="0" normalizeH="0" baseline="0" noProof="0" dirty="0" err="1">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UXbot</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官网，开启新对话。如图所示。</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）借助</a:t>
            </a:r>
            <a:r>
              <a:rPr lang="en-US" altLang="zh-CN" b="1" dirty="0" err="1"/>
              <a:t>UXbot</a:t>
            </a:r>
            <a:r>
              <a:rPr lang="zh-CN" altLang="en-US" b="1" dirty="0"/>
              <a:t>创建高保真交互原型</a:t>
            </a:r>
          </a:p>
        </p:txBody>
      </p:sp>
      <p:pic>
        <p:nvPicPr>
          <p:cNvPr id="13" name="图片 12">
            <a:extLst>
              <a:ext uri="{FF2B5EF4-FFF2-40B4-BE49-F238E27FC236}">
                <a16:creationId xmlns:a16="http://schemas.microsoft.com/office/drawing/2014/main" id="{D08AA9A2-EA76-41A1-BC12-4DDB4EF8B964}"/>
              </a:ext>
            </a:extLst>
          </p:cNvPr>
          <p:cNvPicPr/>
          <p:nvPr/>
        </p:nvPicPr>
        <p:blipFill>
          <a:blip r:embed="rId3"/>
          <a:stretch>
            <a:fillRect/>
          </a:stretch>
        </p:blipFill>
        <p:spPr>
          <a:xfrm>
            <a:off x="2408098" y="2355925"/>
            <a:ext cx="4944273" cy="2362446"/>
          </a:xfrm>
          <a:prstGeom prst="rect">
            <a:avLst/>
          </a:prstGeom>
        </p:spPr>
      </p:pic>
    </p:spTree>
    <p:extLst>
      <p:ext uri="{BB962C8B-B14F-4D97-AF65-F5344CB8AC3E}">
        <p14:creationId xmlns:p14="http://schemas.microsoft.com/office/powerpoint/2010/main" val="3526898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UXbot</a:t>
            </a:r>
            <a:r>
              <a:rPr lang="zh-CN" altLang="en-US" dirty="0"/>
              <a:t>进行高校图书馆小程序的交互设计与优化</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6502312" cy="367928"/>
          </a:xfrm>
        </p:spPr>
        <p:txBody>
          <a:bodyPr>
            <a:normAutofit fontScale="90000"/>
          </a:bodyPr>
          <a:lstStyle/>
          <a:p>
            <a:r>
              <a:rPr lang="zh-CN" altLang="en-US" dirty="0"/>
              <a:t>使用</a:t>
            </a:r>
            <a:r>
              <a:rPr lang="en-US" altLang="zh-CN" dirty="0"/>
              <a:t>AIGC</a:t>
            </a:r>
            <a:r>
              <a:rPr lang="zh-CN" altLang="en-US" dirty="0"/>
              <a:t>辅助优化互联网产品交互设计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a:t>
            </a:r>
            <a:r>
              <a:rPr lang="zh-CN" altLang="en-US" sz="1400" dirty="0">
                <a:solidFill>
                  <a:prstClr val="black"/>
                </a:solidFill>
                <a:latin typeface="思源黑体 CN Medium" panose="020B0600000000000000" pitchFamily="34" charset="-122"/>
                <a:ea typeface="思源黑体 CN Medium" panose="020B0600000000000000" pitchFamily="34" charset="-122"/>
                <a:cs typeface="+mn-ea"/>
              </a:rPr>
              <a:t>二</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：创建项目，如图所示。</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）借助</a:t>
            </a:r>
            <a:r>
              <a:rPr lang="en-US" altLang="zh-CN" b="1" dirty="0" err="1"/>
              <a:t>UXbot</a:t>
            </a:r>
            <a:r>
              <a:rPr lang="zh-CN" altLang="en-US" b="1" dirty="0"/>
              <a:t>创建高保真交互原型</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1997095"/>
            <a:ext cx="8139439" cy="693639"/>
          </a:xfrm>
          <a:prstGeom prst="rect">
            <a:avLst/>
          </a:prstGeom>
        </p:spPr>
        <p:txBody>
          <a:bodyPr vert="horz" lIns="91440" tIns="45720" rIns="91440" bIns="45720" rtlCol="0">
            <a:normAutofit fontScale="85000" lnSpcReduction="20000"/>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en-US" altLang="zh-CN" sz="1200" b="0" i="0" u="none" strike="noStrike" kern="1200" cap="none" spc="0" normalizeH="0" baseline="0" noProof="0" dirty="0" err="1">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UXbot</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提供了三种创建项目的方法，分别为</a:t>
            </a:r>
            <a:r>
              <a:rPr kumimoji="0" lang="en-US" altLang="zh-CN"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AI</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文字生成产品、参考图片生成界面、从模板库选择。如果通过前面的项目完成了低保真原型的制作，可以通过参考图片生成界面。此处为了更完整地应用</a:t>
            </a:r>
            <a:r>
              <a:rPr kumimoji="0" lang="en-US" altLang="zh-CN" sz="1200" b="0" i="0" u="none" strike="noStrike" kern="1200" cap="none" spc="0" normalizeH="0" baseline="0" noProof="0" dirty="0" err="1">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UXbot</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制作高保真原型，选择使用“</a:t>
            </a:r>
            <a:r>
              <a:rPr kumimoji="0" lang="en-US" altLang="zh-CN"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AI</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文字生成产品”功能创建一个新项目，如图所示。</a:t>
            </a:r>
            <a:endParaRPr kumimoji="0" lang="zh-CN" altLang="en-US" sz="1200" b="1" u="none" strike="noStrike" kern="1200" cap="none" spc="0" normalizeH="0" baseline="0" noProof="0" dirty="0">
              <a:ln>
                <a:noFill/>
              </a:ln>
              <a:solidFill>
                <a:srgbClr val="FF0000"/>
              </a:solidFill>
              <a:effectLst/>
              <a:uLnTx/>
              <a:uFillTx/>
              <a:latin typeface="思源黑体 CN Normal" panose="020B0400000000000000" pitchFamily="34" charset="-122"/>
              <a:ea typeface="思源黑体 CN Normal" panose="020B0400000000000000" pitchFamily="34" charset="-122"/>
            </a:endParaRPr>
          </a:p>
        </p:txBody>
      </p:sp>
      <p:pic>
        <p:nvPicPr>
          <p:cNvPr id="14" name="图片 13">
            <a:extLst>
              <a:ext uri="{FF2B5EF4-FFF2-40B4-BE49-F238E27FC236}">
                <a16:creationId xmlns:a16="http://schemas.microsoft.com/office/drawing/2014/main" id="{7DCBF5CE-56C5-4F19-BD90-3C4B9AE0700F}"/>
              </a:ext>
            </a:extLst>
          </p:cNvPr>
          <p:cNvPicPr/>
          <p:nvPr/>
        </p:nvPicPr>
        <p:blipFill>
          <a:blip r:embed="rId3"/>
          <a:stretch>
            <a:fillRect/>
          </a:stretch>
        </p:blipFill>
        <p:spPr>
          <a:xfrm>
            <a:off x="2518486" y="2801859"/>
            <a:ext cx="4146550" cy="1933575"/>
          </a:xfrm>
          <a:prstGeom prst="rect">
            <a:avLst/>
          </a:prstGeom>
        </p:spPr>
      </p:pic>
    </p:spTree>
    <p:extLst>
      <p:ext uri="{BB962C8B-B14F-4D97-AF65-F5344CB8AC3E}">
        <p14:creationId xmlns:p14="http://schemas.microsoft.com/office/powerpoint/2010/main" val="1853948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UXbot</a:t>
            </a:r>
            <a:r>
              <a:rPr lang="zh-CN" altLang="en-US" dirty="0"/>
              <a:t>进行高校图书馆小程序的交互设计与优化</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6494878" cy="367928"/>
          </a:xfrm>
        </p:spPr>
        <p:txBody>
          <a:bodyPr>
            <a:normAutofit fontScale="90000"/>
          </a:bodyPr>
          <a:lstStyle/>
          <a:p>
            <a:r>
              <a:rPr lang="zh-CN" altLang="en-US" dirty="0"/>
              <a:t>使用</a:t>
            </a:r>
            <a:r>
              <a:rPr lang="en-US" altLang="zh-CN" dirty="0"/>
              <a:t>AIGC</a:t>
            </a:r>
            <a:r>
              <a:rPr lang="zh-CN" altLang="en-US" dirty="0"/>
              <a:t>辅助优化互联网产品交互设计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步骤三：输入产品信息</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）借助</a:t>
            </a:r>
            <a:r>
              <a:rPr lang="en-US" altLang="zh-CN" b="1" dirty="0" err="1"/>
              <a:t>UXbot</a:t>
            </a:r>
            <a:r>
              <a:rPr lang="zh-CN" altLang="en-US" b="1" dirty="0"/>
              <a:t>创建高保真交互原型</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1997095"/>
            <a:ext cx="8139439" cy="1496954"/>
          </a:xfrm>
          <a:prstGeom prst="rect">
            <a:avLst/>
          </a:prstGeom>
        </p:spPr>
        <p:txBody>
          <a:bodyPr vert="horz" lIns="91440" tIns="45720" rIns="91440" bIns="45720" rtlCol="0">
            <a:normAutofit fontScale="92500" lnSpcReduction="10000"/>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从下图可以看出创建项目包含四个步骤：产品信息</a:t>
            </a:r>
            <a:r>
              <a:rPr kumimoji="0" lang="en-US" altLang="zh-CN"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生成</a:t>
            </a:r>
            <a:r>
              <a:rPr kumimoji="0" lang="en-US" altLang="zh-CN"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Workflow——</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选择产品风格</a:t>
            </a:r>
            <a:r>
              <a:rPr kumimoji="0" lang="en-US" altLang="zh-CN"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生成产品界面，如图</a:t>
            </a:r>
            <a:r>
              <a:rPr kumimoji="0" lang="en-US" altLang="zh-CN"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6-71</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所示。</a:t>
            </a:r>
          </a:p>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在产品信息区域，根据需要选择合适的平台类型、分辨率和撰写产品描述。</a:t>
            </a:r>
          </a:p>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此处由于制作的是小程序，所以选择平台类型为手机</a:t>
            </a:r>
            <a:r>
              <a:rPr kumimoji="0" lang="en-US" altLang="zh-CN"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APP</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，分辨率为</a:t>
            </a:r>
            <a:r>
              <a:rPr kumimoji="0" lang="en-US" altLang="zh-CN"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402x874</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，产品描述为：</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苏信图书管理系统是用来为在校大学生提供图书借阅和座位预约的系统，其中图书借阅系统需要包含智能搜索、图书详情页、一键借阅和个人借阅管理；座位智慧预约系统需要包含</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3D</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楼层导航、智能选座系统、时段化预约和动态签到机制。</a:t>
            </a:r>
          </a:p>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如果不确定那个如何撰写产品信息，可以单击“用案例体验一下”按钮，会生成标准的产品信息文案，可以参考修改。</a:t>
            </a:r>
          </a:p>
        </p:txBody>
      </p:sp>
      <p:pic>
        <p:nvPicPr>
          <p:cNvPr id="14" name="图片 13">
            <a:extLst>
              <a:ext uri="{FF2B5EF4-FFF2-40B4-BE49-F238E27FC236}">
                <a16:creationId xmlns:a16="http://schemas.microsoft.com/office/drawing/2014/main" id="{3F892A6D-CE2F-4798-8F22-FD0D13DA9ACA}"/>
              </a:ext>
            </a:extLst>
          </p:cNvPr>
          <p:cNvPicPr/>
          <p:nvPr/>
        </p:nvPicPr>
        <p:blipFill>
          <a:blip r:embed="rId3"/>
          <a:stretch>
            <a:fillRect/>
          </a:stretch>
        </p:blipFill>
        <p:spPr>
          <a:xfrm>
            <a:off x="2795239" y="3432240"/>
            <a:ext cx="3522376" cy="1653739"/>
          </a:xfrm>
          <a:prstGeom prst="rect">
            <a:avLst/>
          </a:prstGeom>
        </p:spPr>
      </p:pic>
    </p:spTree>
    <p:extLst>
      <p:ext uri="{BB962C8B-B14F-4D97-AF65-F5344CB8AC3E}">
        <p14:creationId xmlns:p14="http://schemas.microsoft.com/office/powerpoint/2010/main" val="1837083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UXbot</a:t>
            </a:r>
            <a:r>
              <a:rPr lang="zh-CN" altLang="en-US" dirty="0"/>
              <a:t>进行高校图书馆小程序的交互设计与优化</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6613825" cy="367928"/>
          </a:xfrm>
        </p:spPr>
        <p:txBody>
          <a:bodyPr>
            <a:normAutofit fontScale="90000"/>
          </a:bodyPr>
          <a:lstStyle/>
          <a:p>
            <a:r>
              <a:rPr lang="zh-CN" altLang="en-US" dirty="0"/>
              <a:t>使用</a:t>
            </a:r>
            <a:r>
              <a:rPr lang="en-US" altLang="zh-CN" dirty="0"/>
              <a:t>AIGC</a:t>
            </a:r>
            <a:r>
              <a:rPr lang="zh-CN" altLang="en-US" dirty="0"/>
              <a:t>辅助优化互联网产品交互设计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步骤四：完成</a:t>
            </a:r>
            <a:r>
              <a:rPr kumimoji="0" lang="en-US" altLang="zh-CN"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Workflow</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工作流的设置与优化</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）借助</a:t>
            </a:r>
            <a:r>
              <a:rPr lang="en-US" altLang="zh-CN" b="1" dirty="0" err="1"/>
              <a:t>UXbot</a:t>
            </a:r>
            <a:r>
              <a:rPr lang="zh-CN" altLang="en-US" b="1" dirty="0"/>
              <a:t>创建高保真交互原型</a:t>
            </a:r>
          </a:p>
        </p:txBody>
      </p:sp>
      <p:sp>
        <p:nvSpPr>
          <p:cNvPr id="17" name="文本框 16">
            <a:extLst>
              <a:ext uri="{FF2B5EF4-FFF2-40B4-BE49-F238E27FC236}">
                <a16:creationId xmlns:a16="http://schemas.microsoft.com/office/drawing/2014/main" id="{D4A56811-D9DA-4EB5-B2B4-414B93650E1F}"/>
              </a:ext>
            </a:extLst>
          </p:cNvPr>
          <p:cNvSpPr txBox="1"/>
          <p:nvPr/>
        </p:nvSpPr>
        <p:spPr>
          <a:xfrm>
            <a:off x="522042" y="2033108"/>
            <a:ext cx="7295006" cy="500715"/>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通过产品信息描述会生成各个页面之间的工作流关系，如果自动生成的工作流内容有误差，可以选择需要优化的流程进行修改优化。</a:t>
            </a:r>
            <a:endPar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endParaRPr>
          </a:p>
        </p:txBody>
      </p:sp>
      <p:pic>
        <p:nvPicPr>
          <p:cNvPr id="11" name="图片 10">
            <a:extLst>
              <a:ext uri="{FF2B5EF4-FFF2-40B4-BE49-F238E27FC236}">
                <a16:creationId xmlns:a16="http://schemas.microsoft.com/office/drawing/2014/main" id="{4A353246-8B3A-4F6F-8350-E7B1CFCA411B}"/>
              </a:ext>
            </a:extLst>
          </p:cNvPr>
          <p:cNvPicPr/>
          <p:nvPr/>
        </p:nvPicPr>
        <p:blipFill>
          <a:blip r:embed="rId3"/>
          <a:stretch>
            <a:fillRect/>
          </a:stretch>
        </p:blipFill>
        <p:spPr>
          <a:xfrm>
            <a:off x="2301001" y="2713092"/>
            <a:ext cx="4947292" cy="2074498"/>
          </a:xfrm>
          <a:prstGeom prst="rect">
            <a:avLst/>
          </a:prstGeom>
        </p:spPr>
      </p:pic>
    </p:spTree>
    <p:extLst>
      <p:ext uri="{BB962C8B-B14F-4D97-AF65-F5344CB8AC3E}">
        <p14:creationId xmlns:p14="http://schemas.microsoft.com/office/powerpoint/2010/main" val="2244037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PFI" val=""/>
</p:tagLst>
</file>

<file path=ppt/theme/theme1.xml><?xml version="1.0" encoding="utf-8"?>
<a:theme xmlns:a="http://schemas.openxmlformats.org/drawingml/2006/main" name="unioffice Theme">
  <a:themeElements>
    <a:clrScheme name="Office">
      <a:dk1>
        <a:sysClr val="windowText" lastClr="000000"/>
      </a:dk1>
      <a:lt1>
        <a:sysClr val="window" lastClr="FFFFFF"/>
      </a:lt1>
      <a:dk2>
        <a:srgbClr val="44546A"/>
      </a:dk2>
      <a:lt2>
        <a:srgbClr val="E7E7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gs>
            <a:gs pos="50000">
              <a:schemeClr val="phClr"/>
            </a:gs>
          </a:gsLst>
          <a:lin ang="5400000" scaled="0"/>
        </a:gradFill>
        <a:gradFill rotWithShape="1">
          <a:gsLst>
            <a:gs pos="0">
              <a:schemeClr val="phClr"/>
            </a:gs>
            <a:gs pos="50000">
              <a:schemeClr val="phClr"/>
            </a:gs>
          </a:gsLst>
          <a:lin ang="5400000" scaled="0"/>
        </a:gradFill>
      </a:fillStyleLst>
      <a:lnStyleLst>
        <a:ln w="6350" cap="flat" cmpd="sng" algn="ctr"/>
        <a:ln w="12700" cap="flat" cmpd="sng" algn="ctr"/>
        <a:ln w="19050" cap="flat" cmpd="sng" algn="ctr"/>
      </a:lnStyleLst>
      <a:effectStyleLst>
        <a:effectStyle>
          <a:effectLst/>
        </a:effectStyle>
        <a:effectStyle>
          <a:effectLst/>
        </a:effectStyle>
        <a:effectStyle>
          <a:effectLst/>
        </a:effectStyle>
      </a:effectStyleLst>
      <a:bgFillStyleLst>
        <a:solidFill>
          <a:schemeClr val="phClr"/>
        </a:solidFill>
        <a:solidFill>
          <a:schemeClr val="phClr"/>
        </a:solidFill>
        <a:gradFill rotWithShape="1">
          <a:gsLst>
            <a:gs pos="0">
              <a:schemeClr val="phClr"/>
            </a:gs>
            <a:gs pos="50000">
              <a:schemeClr val="ph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695</TotalTime>
  <Words>7711</Words>
  <Application>Microsoft Office PowerPoint</Application>
  <DocSecurity>0</DocSecurity>
  <PresentationFormat>全屏显示(16:9)</PresentationFormat>
  <Paragraphs>464</Paragraphs>
  <Slides>31</Slides>
  <Notes>28</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31</vt:i4>
      </vt:variant>
    </vt:vector>
  </HeadingPairs>
  <TitlesOfParts>
    <vt:vector size="49" baseType="lpstr">
      <vt:lpstr>CKT Kuaile Bold</vt:lpstr>
      <vt:lpstr>GEETYPE-XinGothicGB-W4</vt:lpstr>
      <vt:lpstr>GEETYPE-XinGothicGB-W7</vt:lpstr>
      <vt:lpstr>OPPOSans H</vt:lpstr>
      <vt:lpstr>Reeji-CloudHeiDa-GB</vt:lpstr>
      <vt:lpstr>Source Han Sans CN Bold</vt:lpstr>
      <vt:lpstr>等线</vt:lpstr>
      <vt:lpstr>思源黑体 CN Bold</vt:lpstr>
      <vt:lpstr>思源黑体 CN Medium</vt:lpstr>
      <vt:lpstr>思源黑体 CN Normal</vt:lpstr>
      <vt:lpstr>思源黑体 CN Regular</vt:lpstr>
      <vt:lpstr>思源宋体 CN Heavy</vt:lpstr>
      <vt:lpstr>思源宋体 CN Light</vt:lpstr>
      <vt:lpstr>思源宋体 CN SemiBold</vt:lpstr>
      <vt:lpstr>Arial</vt:lpstr>
      <vt:lpstr>Calibri</vt:lpstr>
      <vt:lpstr>Wingdings</vt:lpstr>
      <vt:lpstr>unioffice Theme</vt:lpstr>
      <vt:lpstr>PowerPoint 演示文稿</vt:lpstr>
      <vt:lpstr>使用AIGC辅助优化互联网产品交互设计</vt:lpstr>
      <vt:lpstr>使用AIGC辅助优化互联网产品交互设计</vt:lpstr>
      <vt:lpstr>使用AIGC辅助优化互联网产品交互设计</vt:lpstr>
      <vt:lpstr>使用AIGC辅助优化互联网产品交互设计</vt:lpstr>
      <vt:lpstr>使用AIGC辅助优化互联网产品交互设计</vt:lpstr>
      <vt:lpstr>使用AIGC辅助优化互联网产品交互设计</vt:lpstr>
      <vt:lpstr>使用AIGC辅助优化互联网产品交互设计</vt:lpstr>
      <vt:lpstr>使用AIGC辅助优化互联网产品交互设计</vt:lpstr>
      <vt:lpstr>使用AIGC辅助优化互联网产品交互设计</vt:lpstr>
      <vt:lpstr>使用AIGC辅助优化互联网产品交互设计</vt:lpstr>
      <vt:lpstr>使用AIGC辅助优化互联网产品交互设计</vt:lpstr>
      <vt:lpstr>适老化设计贴心服务</vt:lpstr>
      <vt:lpstr>使用AIGC进行互联网产品开发</vt:lpstr>
      <vt:lpstr>使用AIGC进行互联网产品开发</vt:lpstr>
      <vt:lpstr>使用AIGC进行互联网产品开发</vt:lpstr>
      <vt:lpstr>使用AIGC进行互联网产品开发</vt:lpstr>
      <vt:lpstr>使用AIGC进行互联网产品开发</vt:lpstr>
      <vt:lpstr>使用AIGC进行互联网产品开发</vt:lpstr>
      <vt:lpstr>使用AIGC进行互联网产品开发</vt:lpstr>
      <vt:lpstr>使用AIGC进行互联网产品开发</vt:lpstr>
      <vt:lpstr>使用AIGC进行互联网产品开发</vt:lpstr>
      <vt:lpstr>使用AIGC进行互联网产品开发</vt:lpstr>
      <vt:lpstr>使用AIGC进行互联网产品开发</vt:lpstr>
      <vt:lpstr>使用AIGC进行互联网产品开发</vt:lpstr>
      <vt:lpstr>使用AIGC进行互联网产品开发</vt:lpstr>
      <vt:lpstr>使用AIGC进行互联网产品开发</vt:lpstr>
      <vt:lpstr>实训练习</vt:lpstr>
      <vt:lpstr>PowerPoint 演示文稿</vt:lpstr>
      <vt:lpstr>PowerPoint 演示文稿</vt:lpstr>
      <vt:lpstr>PowerPoint 演示文稿</vt:lpstr>
    </vt:vector>
  </TitlesOfParts>
  <Company>FoxyUtils ehf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salmon ma</cp:lastModifiedBy>
  <cp:revision>81</cp:revision>
  <dcterms:modified xsi:type="dcterms:W3CDTF">2026-01-22T06:19:59Z</dcterms:modified>
</cp:coreProperties>
</file>