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67" r:id="rId3"/>
    <p:sldId id="258" r:id="rId4"/>
    <p:sldId id="368" r:id="rId5"/>
    <p:sldId id="370" r:id="rId6"/>
    <p:sldId id="372" r:id="rId7"/>
    <p:sldId id="602" r:id="rId8"/>
    <p:sldId id="619" r:id="rId9"/>
    <p:sldId id="607" r:id="rId10"/>
    <p:sldId id="606" r:id="rId11"/>
    <p:sldId id="608" r:id="rId12"/>
    <p:sldId id="609" r:id="rId13"/>
    <p:sldId id="610" r:id="rId14"/>
    <p:sldId id="620" r:id="rId15"/>
    <p:sldId id="621" r:id="rId16"/>
    <p:sldId id="622" r:id="rId17"/>
    <p:sldId id="617" r:id="rId18"/>
    <p:sldId id="274" r:id="rId19"/>
    <p:sldId id="618" r:id="rId20"/>
    <p:sldId id="275" r:id="rId21"/>
  </p:sldIdLst>
  <p:sldSz cx="9144000" cy="5143500" type="screen16x9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CF0"/>
    <a:srgbClr val="E5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90613" autoAdjust="0"/>
  </p:normalViewPr>
  <p:slideViewPr>
    <p:cSldViewPr snapToGrid="0">
      <p:cViewPr varScale="1">
        <p:scale>
          <a:sx n="103" d="100"/>
          <a:sy n="103" d="100"/>
        </p:scale>
        <p:origin x="355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546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405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430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0A32B-E869-47EC-B4CF-CC94D6F9DF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754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515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86637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900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0A32B-E869-47EC-B4CF-CC94D6F9DF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8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726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779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10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0170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654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80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309" y="1633677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67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8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8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60.png"/><Relationship Id="rId21" Type="http://schemas.openxmlformats.org/officeDocument/2006/relationships/image" Target="../media/image63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61.png"/><Relationship Id="rId5" Type="http://schemas.openxmlformats.org/officeDocument/2006/relationships/image" Target="../media/image28.png"/><Relationship Id="rId15" Type="http://schemas.openxmlformats.org/officeDocument/2006/relationships/image" Target="../media/image5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686586"/>
            <a:ext cx="4572333" cy="30234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5103" y="577224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73388" y="1372645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4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互联网产品规划</a:t>
            </a:r>
            <a:endParaRPr sz="40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293301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27358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 err="1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主讲人</a:t>
            </a: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</a:t>
            </a:r>
            <a:r>
              <a:rPr lang="zh-CN" alt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马胜铭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281744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时间：</a:t>
            </a:r>
            <a:r>
              <a:rPr 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2026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481667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4-4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 </a:t>
            </a: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AIGC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辅助互联网产品规划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进行智能健康饮食应用的产品创意生成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628672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Deepseek</a:t>
            </a:r>
            <a:r>
              <a:rPr lang="zh-CN" altLang="en-US" b="1" dirty="0"/>
              <a:t>明确产品目标和用户场景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请帮我设计一款基于健康数据（如体重、运动目标、过敏信息）进行个性化营养推荐的</a:t>
            </a: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App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功能创意，面向健身人群和亚健康上班族。</a:t>
            </a:r>
            <a:r>
              <a:rPr kumimoji="0" lang="zh-CN" altLang="en-US" sz="12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回答结果如下：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6A96A87-4F6E-4189-AE93-23F93CF17E9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73" y="2690734"/>
            <a:ext cx="3087386" cy="22696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596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进行智能健康饮食应用的产品创意生成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672533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817612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Deepseek</a:t>
            </a:r>
            <a:r>
              <a:rPr lang="zh-CN" altLang="en-US" b="1" dirty="0"/>
              <a:t>扩展创意细节，加入创新要素。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2059358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请详细补充‘智能营养餐搭配’这个功能的细节，包括推荐逻辑、用户交互方式、视觉呈现建议，以及激励机制。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A8CC03A-72A3-4744-B014-530CB914066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83409" y="2386472"/>
            <a:ext cx="2781663" cy="2546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263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进行智能健康饮食应用的产品创意生成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089610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817612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</a:t>
            </a:r>
            <a:r>
              <a:rPr lang="zh-CN" altLang="en-US" sz="1400" dirty="0">
                <a:solidFill>
                  <a:prstClr val="black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一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：继续提问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3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Deepseek</a:t>
            </a:r>
            <a:r>
              <a:rPr lang="zh-CN" altLang="en-US" b="1" dirty="0"/>
              <a:t>输出结构化产品规划文档。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2124387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请将此功能整理为一份产品规划概要，包含：功能名称、目标用户、核心功能点、预期效果。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C8592EF-8DC9-447C-AFD2-F0853ECC929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20430" y="2571750"/>
            <a:ext cx="2412582" cy="2486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364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01" b="0" i="0" u="none" strike="noStrike" kern="1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CKT Kuaile Bold" panose="02010800040101010101" pitchFamily="1" charset="-122"/>
                <a:ea typeface="CKT Kuaile Bold" panose="02010800040101010101" pitchFamily="1" charset="-122"/>
                <a:cs typeface="+mn-cs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228" y="1647797"/>
            <a:ext cx="5022464" cy="1660727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辅助制作产品路线图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5901472" cy="395661"/>
          </a:xfrm>
        </p:spPr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辅助互联网产品规划</a:t>
            </a:r>
          </a:p>
        </p:txBody>
      </p:sp>
    </p:spTree>
    <p:extLst>
      <p:ext uri="{BB962C8B-B14F-4D97-AF65-F5344CB8AC3E}">
        <p14:creationId xmlns:p14="http://schemas.microsoft.com/office/powerpoint/2010/main" val="4058191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应用场景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705975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辅助制作产品路线图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A6EBF76D-495C-4A96-B72F-4D5DAC136436}"/>
              </a:ext>
            </a:extLst>
          </p:cNvPr>
          <p:cNvGrpSpPr/>
          <p:nvPr/>
        </p:nvGrpSpPr>
        <p:grpSpPr>
          <a:xfrm>
            <a:off x="389683" y="1059860"/>
            <a:ext cx="8143875" cy="3995440"/>
            <a:chOff x="1601223" y="1130301"/>
            <a:chExt cx="10858500" cy="5327253"/>
          </a:xfrm>
        </p:grpSpPr>
        <p:sp>
          <p:nvSpPr>
            <p:cNvPr id="27" name="Title">
              <a:extLst>
                <a:ext uri="{FF2B5EF4-FFF2-40B4-BE49-F238E27FC236}">
                  <a16:creationId xmlns:a16="http://schemas.microsoft.com/office/drawing/2014/main" id="{8F6C1B08-D267-4CE3-AE6C-6FCB442A4355}"/>
                </a:ext>
              </a:extLst>
            </p:cNvPr>
            <p:cNvSpPr txBox="1"/>
            <p:nvPr/>
          </p:nvSpPr>
          <p:spPr>
            <a:xfrm>
              <a:off x="1601223" y="1130301"/>
              <a:ext cx="1930400" cy="5003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anchor="ctr" anchorCtr="0">
              <a:normAutofit/>
            </a:bodyPr>
            <a:lstStyle/>
            <a:p>
              <a:pPr algn="ctr">
                <a:buSzPct val="25000"/>
              </a:pPr>
              <a:r>
                <a:rPr lang="zh-CN" altLang="en-US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自动生成产品开发路径</a:t>
              </a:r>
              <a:endParaRPr lang="en-US" altLang="zh-CN" b="1" dirty="0"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28" name="íṩ1íḍe">
              <a:extLst>
                <a:ext uri="{FF2B5EF4-FFF2-40B4-BE49-F238E27FC236}">
                  <a16:creationId xmlns:a16="http://schemas.microsoft.com/office/drawing/2014/main" id="{3536FBBF-94CE-4869-AC39-2996FCDD1826}"/>
                </a:ext>
              </a:extLst>
            </p:cNvPr>
            <p:cNvSpPr/>
            <p:nvPr/>
          </p:nvSpPr>
          <p:spPr>
            <a:xfrm>
              <a:off x="6694094" y="1593617"/>
              <a:ext cx="614248" cy="4124325"/>
            </a:xfrm>
            <a:prstGeom prst="leftBrace">
              <a:avLst>
                <a:gd name="adj1" fmla="val 170131"/>
                <a:gd name="adj2" fmla="val 50000"/>
              </a:avLst>
            </a:prstGeom>
            <a:ln>
              <a:solidFill>
                <a:schemeClr val="tx2">
                  <a:alpha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F79E5D40-F32C-459C-AF05-040596056D14}"/>
                </a:ext>
              </a:extLst>
            </p:cNvPr>
            <p:cNvGrpSpPr/>
            <p:nvPr/>
          </p:nvGrpSpPr>
          <p:grpSpPr>
            <a:xfrm>
              <a:off x="3677247" y="1270242"/>
              <a:ext cx="8782476" cy="3838445"/>
              <a:chOff x="3677247" y="1270242"/>
              <a:chExt cx="8782476" cy="3838445"/>
            </a:xfrm>
          </p:grpSpPr>
          <p:sp>
            <p:nvSpPr>
              <p:cNvPr id="38" name="PictureMisc">
                <a:extLst>
                  <a:ext uri="{FF2B5EF4-FFF2-40B4-BE49-F238E27FC236}">
                    <a16:creationId xmlns:a16="http://schemas.microsoft.com/office/drawing/2014/main" id="{11F16ABA-C901-497E-9DCA-0CA4A25A8F05}"/>
                  </a:ext>
                </a:extLst>
              </p:cNvPr>
              <p:cNvSpPr/>
              <p:nvPr/>
            </p:nvSpPr>
            <p:spPr>
              <a:xfrm>
                <a:off x="3677247" y="2091840"/>
                <a:ext cx="3016847" cy="3016847"/>
              </a:xfrm>
              <a:prstGeom prst="ellipse">
                <a:avLst/>
              </a:prstGeom>
              <a:blipFill>
                <a:blip r:embed="rId3"/>
                <a:stretch>
                  <a:fillRect l="-37500" r="-37500"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39" name="Bullet1">
                <a:extLst>
                  <a:ext uri="{FF2B5EF4-FFF2-40B4-BE49-F238E27FC236}">
                    <a16:creationId xmlns:a16="http://schemas.microsoft.com/office/drawing/2014/main" id="{7076CC42-C474-43EB-AA82-4E29285CB376}"/>
                  </a:ext>
                </a:extLst>
              </p:cNvPr>
              <p:cNvSpPr txBox="1"/>
              <p:nvPr/>
            </p:nvSpPr>
            <p:spPr>
              <a:xfrm>
                <a:off x="8245985" y="1270242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由</a:t>
                </a:r>
                <a:r>
                  <a:rPr lang="en-US" altLang="zh-CN" sz="1200" dirty="0" err="1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DeepSeek</a:t>
                </a:r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生成产品路线建议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0" name="Number1">
                <a:extLst>
                  <a:ext uri="{FF2B5EF4-FFF2-40B4-BE49-F238E27FC236}">
                    <a16:creationId xmlns:a16="http://schemas.microsoft.com/office/drawing/2014/main" id="{21A3EF70-12A1-499F-B008-0ECEDC8084D9}"/>
                  </a:ext>
                </a:extLst>
              </p:cNvPr>
              <p:cNvSpPr txBox="1"/>
              <p:nvPr/>
            </p:nvSpPr>
            <p:spPr>
              <a:xfrm>
                <a:off x="7326796" y="141438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1</a:t>
                </a:r>
                <a:endParaRPr lang="zh-CN" altLang="en-US" sz="2100" b="1" i="1" dirty="0"/>
              </a:p>
            </p:txBody>
          </p:sp>
          <p:sp>
            <p:nvSpPr>
              <p:cNvPr id="41" name="Text1">
                <a:extLst>
                  <a:ext uri="{FF2B5EF4-FFF2-40B4-BE49-F238E27FC236}">
                    <a16:creationId xmlns:a16="http://schemas.microsoft.com/office/drawing/2014/main" id="{FB8598BD-9ACA-43D4-90A9-77A7653F9329}"/>
                  </a:ext>
                </a:extLst>
              </p:cNvPr>
              <p:cNvSpPr/>
              <p:nvPr/>
            </p:nvSpPr>
            <p:spPr bwMode="auto">
              <a:xfrm>
                <a:off x="8245984" y="1697009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通过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大模型，可以基于用户输入的“目标市场</a:t>
                </a: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+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产品定位</a:t>
                </a: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+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核心功能”快速生成具备时间节奏与功能节点的产品路线建议。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A25FC7CB-3594-4076-B2DD-09FA41DF7DA2}"/>
                </a:ext>
              </a:extLst>
            </p:cNvPr>
            <p:cNvGrpSpPr/>
            <p:nvPr/>
          </p:nvGrpSpPr>
          <p:grpSpPr>
            <a:xfrm>
              <a:off x="7326796" y="3102759"/>
              <a:ext cx="5132927" cy="1577880"/>
              <a:chOff x="7326796" y="3102759"/>
              <a:chExt cx="5132927" cy="1577880"/>
            </a:xfrm>
          </p:grpSpPr>
          <p:sp>
            <p:nvSpPr>
              <p:cNvPr id="35" name="Bullet2">
                <a:extLst>
                  <a:ext uri="{FF2B5EF4-FFF2-40B4-BE49-F238E27FC236}">
                    <a16:creationId xmlns:a16="http://schemas.microsoft.com/office/drawing/2014/main" id="{9BA20B24-22CE-49D7-9DA8-1042FB43713F}"/>
                  </a:ext>
                </a:extLst>
              </p:cNvPr>
              <p:cNvSpPr txBox="1"/>
              <p:nvPr/>
            </p:nvSpPr>
            <p:spPr>
              <a:xfrm>
                <a:off x="8245985" y="3102759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5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基于版本节奏输出功能模块阶段规划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6" name="Number2">
                <a:extLst>
                  <a:ext uri="{FF2B5EF4-FFF2-40B4-BE49-F238E27FC236}">
                    <a16:creationId xmlns:a16="http://schemas.microsoft.com/office/drawing/2014/main" id="{D2C23F00-D749-4E5D-BC96-E9407A7F1EF8}"/>
                  </a:ext>
                </a:extLst>
              </p:cNvPr>
              <p:cNvSpPr txBox="1"/>
              <p:nvPr/>
            </p:nvSpPr>
            <p:spPr>
              <a:xfrm>
                <a:off x="7326796" y="3246905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2</a:t>
                </a:r>
                <a:endParaRPr lang="zh-CN" altLang="en-US" sz="2100" b="1" i="1" dirty="0"/>
              </a:p>
            </p:txBody>
          </p:sp>
          <p:sp>
            <p:nvSpPr>
              <p:cNvPr id="37" name="Text2">
                <a:extLst>
                  <a:ext uri="{FF2B5EF4-FFF2-40B4-BE49-F238E27FC236}">
                    <a16:creationId xmlns:a16="http://schemas.microsoft.com/office/drawing/2014/main" id="{924C8445-1AFF-4191-B28F-0446DD977C0C}"/>
                  </a:ext>
                </a:extLst>
              </p:cNvPr>
              <p:cNvSpPr/>
              <p:nvPr/>
            </p:nvSpPr>
            <p:spPr bwMode="auto">
              <a:xfrm>
                <a:off x="8245984" y="3532546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不仅可输出时间线，还可将功能拆解为</a:t>
                </a: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MVP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功能阶段 → 主功能开发阶段 → 优化迭代阶段，每阶段都标明关键模块与上线目标。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E307B066-1B1B-4243-AB5E-029BA372E51E}"/>
                </a:ext>
              </a:extLst>
            </p:cNvPr>
            <p:cNvGrpSpPr/>
            <p:nvPr/>
          </p:nvGrpSpPr>
          <p:grpSpPr>
            <a:xfrm>
              <a:off x="7326796" y="4878126"/>
              <a:ext cx="5132927" cy="1579428"/>
              <a:chOff x="7326796" y="4878126"/>
              <a:chExt cx="5132927" cy="1579428"/>
            </a:xfrm>
          </p:grpSpPr>
          <p:sp>
            <p:nvSpPr>
              <p:cNvPr id="32" name="Bullet3">
                <a:extLst>
                  <a:ext uri="{FF2B5EF4-FFF2-40B4-BE49-F238E27FC236}">
                    <a16:creationId xmlns:a16="http://schemas.microsoft.com/office/drawing/2014/main" id="{12F1504D-17B7-43DF-B643-6A46F6FFDE33}"/>
                  </a:ext>
                </a:extLst>
              </p:cNvPr>
              <p:cNvSpPr txBox="1"/>
              <p:nvPr/>
            </p:nvSpPr>
            <p:spPr>
              <a:xfrm>
                <a:off x="8245985" y="4878126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4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自动梳理任务拆解逻辑及优先级建议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3" name="Number3">
                <a:extLst>
                  <a:ext uri="{FF2B5EF4-FFF2-40B4-BE49-F238E27FC236}">
                    <a16:creationId xmlns:a16="http://schemas.microsoft.com/office/drawing/2014/main" id="{8EA238A2-27F5-4701-BC51-F1BDA1FB1B44}"/>
                  </a:ext>
                </a:extLst>
              </p:cNvPr>
              <p:cNvSpPr txBox="1"/>
              <p:nvPr/>
            </p:nvSpPr>
            <p:spPr>
              <a:xfrm>
                <a:off x="7326796" y="5022272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3</a:t>
                </a:r>
                <a:endParaRPr lang="zh-CN" altLang="en-US" sz="2100" b="1" i="1" dirty="0"/>
              </a:p>
            </p:txBody>
          </p:sp>
          <p:sp>
            <p:nvSpPr>
              <p:cNvPr id="34" name="Text3">
                <a:extLst>
                  <a:ext uri="{FF2B5EF4-FFF2-40B4-BE49-F238E27FC236}">
                    <a16:creationId xmlns:a16="http://schemas.microsoft.com/office/drawing/2014/main" id="{A5B2B77E-DF3B-4C3F-881C-9CCF1B0B2076}"/>
                  </a:ext>
                </a:extLst>
              </p:cNvPr>
              <p:cNvSpPr/>
              <p:nvPr/>
            </p:nvSpPr>
            <p:spPr bwMode="auto">
              <a:xfrm>
                <a:off x="8245984" y="5309461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 lnSpcReduction="10000"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借助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内嵌的逻辑推理链，产品经理可快速获取任务拆解建议：将目标功能拆分为“前端实现－后端支持－数据对接－运营准备”四维任务；使用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MoSCoW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模型（</a:t>
                </a: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Must-Should-Could-Won't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）自动打标签识别优先级；标出“开发依赖”与“跨职能协调点”，辅助制定项目排期。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3434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 </a:t>
            </a:r>
            <a:r>
              <a:rPr lang="en-US" altLang="zh-CN" dirty="0" err="1"/>
              <a:t>DeepSeek</a:t>
            </a:r>
            <a:r>
              <a:rPr lang="en-US" altLang="zh-CN" dirty="0"/>
              <a:t> </a:t>
            </a:r>
            <a:r>
              <a:rPr lang="zh-CN" altLang="en-US" dirty="0"/>
              <a:t>制作智能健身</a:t>
            </a:r>
            <a:r>
              <a:rPr lang="en-US" altLang="zh-CN" dirty="0"/>
              <a:t>App</a:t>
            </a:r>
            <a:r>
              <a:rPr lang="zh-CN" altLang="en-US" dirty="0"/>
              <a:t>的</a:t>
            </a:r>
            <a:r>
              <a:rPr lang="en-US" altLang="zh-CN" dirty="0"/>
              <a:t>6</a:t>
            </a:r>
            <a:r>
              <a:rPr lang="zh-CN" altLang="en-US" dirty="0"/>
              <a:t>个月产品路线图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16395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辅助制作产品路线图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产品经理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Mia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正负责一款智能健身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App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的产品规划，目标用户为健身新手和居家锻炼人群。该应用的核心功能包括：个性化训练计划、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AI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动作识别与纠正、训练进度追踪和社交激励机制。为了明确各功能的开发节奏和版本分阶段上线计划，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Mia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决定使用</a:t>
            </a:r>
            <a:r>
              <a:rPr lang="en-US" altLang="zh-CN" sz="1600" dirty="0" err="1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DeepSeek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生成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6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个月的产品开发路线图，从而加快团队沟通效率，并辅助项目节奏管理。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2966088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 </a:t>
            </a:r>
            <a:r>
              <a:rPr lang="en-US" altLang="zh-CN" dirty="0" err="1"/>
              <a:t>DeepSeek</a:t>
            </a:r>
            <a:r>
              <a:rPr lang="en-US" altLang="zh-CN" dirty="0"/>
              <a:t> </a:t>
            </a:r>
            <a:r>
              <a:rPr lang="zh-CN" altLang="en-US" dirty="0"/>
              <a:t>制作智能健身</a:t>
            </a:r>
            <a:r>
              <a:rPr lang="en-US" altLang="zh-CN" dirty="0"/>
              <a:t>App</a:t>
            </a:r>
            <a:r>
              <a:rPr lang="zh-CN" altLang="en-US" dirty="0"/>
              <a:t>的</a:t>
            </a:r>
            <a:r>
              <a:rPr lang="en-US" altLang="zh-CN" dirty="0"/>
              <a:t>6</a:t>
            </a:r>
            <a:r>
              <a:rPr lang="zh-CN" altLang="en-US" dirty="0"/>
              <a:t>个月产品路线图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02281" y="1717601"/>
            <a:ext cx="8139438" cy="1023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步骤一：在输入框中，输入提示词：</a:t>
            </a:r>
            <a:r>
              <a:rPr kumimoji="0" lang="zh-CN" altLang="en-US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我们计划开发一款面向健身初学者的智能健身</a:t>
            </a:r>
            <a:r>
              <a:rPr kumimoji="0" lang="en-US" altLang="zh-CN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App</a:t>
            </a:r>
            <a:r>
              <a:rPr kumimoji="0" lang="zh-CN" altLang="en-US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，核心功能包括个性化训练计划、</a:t>
            </a:r>
            <a:r>
              <a:rPr kumimoji="0" lang="en-US" altLang="zh-CN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AI</a:t>
            </a:r>
            <a:r>
              <a:rPr kumimoji="0" lang="zh-CN" altLang="en-US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动作识别、进度记录和好友激励机制。请基于这</a:t>
            </a:r>
            <a:r>
              <a:rPr kumimoji="0" lang="en-US" altLang="zh-CN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4</a:t>
            </a:r>
            <a:r>
              <a:rPr kumimoji="0" lang="zh-CN" altLang="en-US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个核心模块，生成</a:t>
            </a:r>
            <a:r>
              <a:rPr kumimoji="0" lang="en-US" altLang="zh-CN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6</a:t>
            </a:r>
            <a:r>
              <a:rPr kumimoji="0" lang="zh-CN" altLang="en-US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rPr>
              <a:t>个月的产品开发路线图，并建议每月的开发重点和上线内容。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52322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）进行提问</a:t>
            </a:r>
          </a:p>
        </p:txBody>
      </p:sp>
      <p:sp>
        <p:nvSpPr>
          <p:cNvPr id="11" name="标题 7">
            <a:extLst>
              <a:ext uri="{FF2B5EF4-FFF2-40B4-BE49-F238E27FC236}">
                <a16:creationId xmlns:a16="http://schemas.microsoft.com/office/drawing/2014/main" id="{C9207081-ED59-4851-BED7-9122F1EE4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16395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/>
              <a:t>辅助制作产品路线图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387676B-DCBF-45B7-BF5D-8720FABEE7C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43154" y="2825695"/>
            <a:ext cx="263398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DD50018-CA17-40C0-87BC-6AF3062B190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68483" y="2825695"/>
            <a:ext cx="2898034" cy="18032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AAF622F-9DA5-413B-B5C9-8B464307FAB8}"/>
              </a:ext>
            </a:extLst>
          </p:cNvPr>
          <p:cNvSpPr txBox="1"/>
          <p:nvPr/>
        </p:nvSpPr>
        <p:spPr>
          <a:xfrm>
            <a:off x="3367668" y="4719148"/>
            <a:ext cx="13821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err="1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Deepseek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回答结果</a:t>
            </a:r>
          </a:p>
        </p:txBody>
      </p:sp>
    </p:spTree>
    <p:extLst>
      <p:ext uri="{BB962C8B-B14F-4D97-AF65-F5344CB8AC3E}">
        <p14:creationId xmlns:p14="http://schemas.microsoft.com/office/powerpoint/2010/main" val="345606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601" b="0" i="0" u="none" strike="noStrike" kern="100" cap="none" spc="0" normalizeH="0" baseline="0" noProof="0" dirty="0">
              <a:ln>
                <a:noFill/>
              </a:ln>
              <a:solidFill>
                <a:srgbClr val="FFFFFF">
                  <a:alpha val="100000"/>
                </a:srgbClr>
              </a:solidFill>
              <a:effectLst/>
              <a:uLnTx/>
              <a:uFillTx/>
              <a:latin typeface="CKT Kuaile Bold" panose="02010800040101010101" pitchFamily="1" charset="-122"/>
              <a:ea typeface="CKT Kuaile Bold" panose="02010800040101010101" pitchFamily="1" charset="-122"/>
              <a:cs typeface="+mn-cs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004" y="1198652"/>
            <a:ext cx="4424517" cy="1660727"/>
          </a:xfrm>
        </p:spPr>
        <p:txBody>
          <a:bodyPr/>
          <a:lstStyle/>
          <a:p>
            <a:r>
              <a:rPr lang="zh-CN" altLang="en-US" dirty="0"/>
              <a:t>实训练习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辅助互联网产品规划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F15947F0-874B-4650-BCA8-8DE48E43536C}"/>
              </a:ext>
            </a:extLst>
          </p:cNvPr>
          <p:cNvSpPr txBox="1"/>
          <p:nvPr/>
        </p:nvSpPr>
        <p:spPr>
          <a:xfrm>
            <a:off x="5433934" y="2554518"/>
            <a:ext cx="3710066" cy="2588981"/>
          </a:xfrm>
          <a:custGeom>
            <a:avLst/>
            <a:gdLst>
              <a:gd name="connsiteX0" fmla="*/ 3347168 w 5926667"/>
              <a:gd name="connsiteY0" fmla="*/ 0 h 4135783"/>
              <a:gd name="connsiteX1" fmla="*/ 5878120 w 5926667"/>
              <a:gd name="connsiteY1" fmla="*/ 1156696 h 4135783"/>
              <a:gd name="connsiteX2" fmla="*/ 5926667 w 5926667"/>
              <a:gd name="connsiteY2" fmla="*/ 1216244 h 4135783"/>
              <a:gd name="connsiteX3" fmla="*/ 5926667 w 5926667"/>
              <a:gd name="connsiteY3" fmla="*/ 4135783 h 4135783"/>
              <a:gd name="connsiteX4" fmla="*/ 94558 w 5926667"/>
              <a:gd name="connsiteY4" fmla="*/ 4135783 h 4135783"/>
              <a:gd name="connsiteX5" fmla="*/ 85712 w 5926667"/>
              <a:gd name="connsiteY5" fmla="*/ 4103082 h 4135783"/>
              <a:gd name="connsiteX6" fmla="*/ 0 w 5926667"/>
              <a:gd name="connsiteY6" fmla="*/ 3347167 h 4135783"/>
              <a:gd name="connsiteX7" fmla="*/ 3347168 w 5926667"/>
              <a:gd name="connsiteY7" fmla="*/ 0 h 4135783"/>
            </a:gdLst>
            <a:ahLst/>
            <a:cxnLst/>
            <a:rect l="l" t="t" r="r" b="b"/>
            <a:pathLst>
              <a:path w="5926667" h="4135783">
                <a:moveTo>
                  <a:pt x="3347168" y="0"/>
                </a:moveTo>
                <a:cubicBezTo>
                  <a:pt x="4358116" y="0"/>
                  <a:pt x="5264385" y="448184"/>
                  <a:pt x="5878120" y="1156696"/>
                </a:cubicBezTo>
                <a:lnTo>
                  <a:pt x="5926667" y="1216244"/>
                </a:lnTo>
                <a:lnTo>
                  <a:pt x="5926667" y="4135783"/>
                </a:lnTo>
                <a:lnTo>
                  <a:pt x="94558" y="4135783"/>
                </a:lnTo>
                <a:lnTo>
                  <a:pt x="85712" y="4103082"/>
                </a:lnTo>
                <a:cubicBezTo>
                  <a:pt x="29636" y="3860162"/>
                  <a:pt x="0" y="3607126"/>
                  <a:pt x="0" y="3347167"/>
                </a:cubicBezTo>
                <a:cubicBezTo>
                  <a:pt x="0" y="1498577"/>
                  <a:pt x="1498578" y="0"/>
                  <a:pt x="3347168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/>
          </a:ln>
          <a:effectLst>
            <a:outerShdw blurRad="428625" sx="102000" sy="102000" algn="ctr" rotWithShape="0">
              <a:srgbClr val="1B3698">
                <a:alpha val="14000"/>
              </a:srgbClr>
            </a:outerShdw>
          </a:effectLst>
        </p:spPr>
        <p:txBody>
          <a:bodyPr vert="horz" wrap="square" lIns="85725" tIns="42863" rIns="85725" bIns="42863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90A2ACC-0830-40CB-A020-4F0EF69A1A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15432" b="15432"/>
          <a:stretch>
            <a:fillRect/>
          </a:stretch>
        </p:blipFill>
        <p:spPr>
          <a:xfrm>
            <a:off x="5572098" y="2652456"/>
            <a:ext cx="3571901" cy="2491044"/>
          </a:xfrm>
          <a:custGeom>
            <a:avLst/>
            <a:gdLst>
              <a:gd name="connsiteX0" fmla="*/ 3110473 w 5705954"/>
              <a:gd name="connsiteY0" fmla="*/ 0 h 3979333"/>
              <a:gd name="connsiteX1" fmla="*/ 5689726 w 5705954"/>
              <a:gd name="connsiteY1" fmla="*/ 1371379 h 3979333"/>
              <a:gd name="connsiteX2" fmla="*/ 5705954 w 5705954"/>
              <a:gd name="connsiteY2" fmla="*/ 1398091 h 3979333"/>
              <a:gd name="connsiteX3" fmla="*/ 5705954 w 5705954"/>
              <a:gd name="connsiteY3" fmla="*/ 3979333 h 3979333"/>
              <a:gd name="connsiteX4" fmla="*/ 124666 w 5705954"/>
              <a:gd name="connsiteY4" fmla="*/ 3979333 h 3979333"/>
              <a:gd name="connsiteX5" fmla="*/ 79651 w 5705954"/>
              <a:gd name="connsiteY5" fmla="*/ 3812933 h 3979333"/>
              <a:gd name="connsiteX6" fmla="*/ 0 w 5705954"/>
              <a:gd name="connsiteY6" fmla="*/ 3110473 h 3979333"/>
              <a:gd name="connsiteX7" fmla="*/ 3110473 w 5705954"/>
              <a:gd name="connsiteY7" fmla="*/ 0 h 3979333"/>
            </a:gdLst>
            <a:ahLst/>
            <a:cxnLst/>
            <a:rect l="l" t="t" r="r" b="b"/>
            <a:pathLst>
              <a:path w="5705954" h="3979333">
                <a:moveTo>
                  <a:pt x="3110473" y="0"/>
                </a:moveTo>
                <a:cubicBezTo>
                  <a:pt x="4184140" y="0"/>
                  <a:pt x="5130753" y="543987"/>
                  <a:pt x="5689726" y="1371379"/>
                </a:cubicBezTo>
                <a:lnTo>
                  <a:pt x="5705954" y="1398091"/>
                </a:lnTo>
                <a:lnTo>
                  <a:pt x="5705954" y="3979333"/>
                </a:lnTo>
                <a:lnTo>
                  <a:pt x="124666" y="3979333"/>
                </a:lnTo>
                <a:lnTo>
                  <a:pt x="79651" y="3812933"/>
                </a:lnTo>
                <a:cubicBezTo>
                  <a:pt x="27540" y="3587191"/>
                  <a:pt x="0" y="3352048"/>
                  <a:pt x="0" y="3110473"/>
                </a:cubicBezTo>
                <a:cubicBezTo>
                  <a:pt x="0" y="1392606"/>
                  <a:pt x="1392606" y="0"/>
                  <a:pt x="3110473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754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5000"/>
                </a:schemeClr>
              </a:gs>
              <a:gs pos="85000">
                <a:schemeClr val="bg1">
                  <a:alpha val="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982358" y="1803875"/>
            <a:ext cx="2012282" cy="201228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737215" y="1558732"/>
            <a:ext cx="2502569" cy="2502569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332152" y="1153669"/>
            <a:ext cx="3312695" cy="3312695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30661" y="3255136"/>
            <a:ext cx="449351" cy="449351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730406" y="3354882"/>
            <a:ext cx="249858" cy="249858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375862" y="128905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i="0" u="none" strike="noStrike" kern="1200" cap="none" spc="0" normalizeH="0" baseline="0" noProof="0" dirty="0" err="1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实训背景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3681484" y="1559889"/>
            <a:ext cx="5192692" cy="129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随着健康中国战略深入推进，大学生的身体素质、运动意识和日常健康管理逐渐成为学校关注的重要议题。江苏信息职业技术学院一直致力于构建智慧校园，现计划开发一款“智能校园运动助手”应用，服务本校学生的日常锻炼、体测备考、健康数据记录与运动社交互动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当前多数学生存在运动动力不足、锻炼方式单一、缺乏科学指导的问题，且现有运动场地预约系统、体测数据反馈等服务缺乏统一入口和智能辅助，使用体验不佳。借助</a:t>
            </a:r>
            <a:r>
              <a:rPr kumimoji="1" lang="en-US" altLang="zh-CN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</a:t>
            </a: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技术，如</a:t>
            </a:r>
            <a:r>
              <a:rPr kumimoji="1" lang="en-US" altLang="zh-CN" sz="8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等大语言模型，产品团队希望探索“用</a:t>
            </a:r>
            <a:r>
              <a:rPr kumimoji="1" lang="en-US" altLang="zh-CN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</a:t>
            </a: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做产品规划”的方法，提升从创意发散到功能拆解、用户分析到产品结构设计的效率与精度。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2911749" y="1264645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2926511" y="1316196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3799769" y="306162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i="0" u="none" strike="noStrike" kern="1200" cap="none" spc="0" normalizeH="0" baseline="0" noProof="0" dirty="0" err="1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实训要求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标题 1"/>
          <p:cNvSpPr txBox="1"/>
          <p:nvPr/>
        </p:nvSpPr>
        <p:spPr>
          <a:xfrm>
            <a:off x="3644847" y="3405463"/>
            <a:ext cx="5229329" cy="136678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学生以小组为单位开展实训（每组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4–5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人），模拟互联网产品规划团队角色，完成“苏信智能校园运动助手”的产品创意构思与功能规划。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明确本产品的目标用户群体（在校大学生、体测备考者、健身爱好者等），使用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工具辅助挖掘用户需求与痛点。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使用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工具生成初步产品功能清单，输出一份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MVP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功能模块结构图。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4.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编写产品创意文案、用户故事、产品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Slogan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，输出结构化规划内容（如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PRD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概要），并使用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辅助完成部分撰写。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5.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提交一份实训报告（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2000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字以内），附产品结构图、核心功能列表和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生成记录截图；完成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8–10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页小组汇报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PPT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，突出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应用过程与产出结果。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3350418" y="2951021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3365180" y="3002572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12563" y="1934080"/>
            <a:ext cx="1751873" cy="1751873"/>
          </a:xfrm>
          <a:custGeom>
            <a:avLst/>
            <a:gdLst/>
            <a:ahLst/>
            <a:cxn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>
            <a:off x="224303" y="240659"/>
            <a:ext cx="3371850" cy="4238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444600" y="299434"/>
            <a:ext cx="8143875" cy="35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1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练习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：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苏信智能校园运动助手产品创意与功能规划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标题 1"/>
          <p:cNvSpPr txBox="1"/>
          <p:nvPr/>
        </p:nvSpPr>
        <p:spPr>
          <a:xfrm rot="5400000">
            <a:off x="-342900" y="85725"/>
            <a:ext cx="685800" cy="685800"/>
          </a:xfrm>
          <a:prstGeom prst="blockArc">
            <a:avLst>
              <a:gd name="adj1" fmla="val 10800000"/>
              <a:gd name="adj2" fmla="val 0"/>
              <a:gd name="adj3" fmla="val 28546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5000"/>
                </a:schemeClr>
              </a:gs>
              <a:gs pos="85000">
                <a:schemeClr val="bg1">
                  <a:alpha val="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650206" y="1803875"/>
            <a:ext cx="2012282" cy="201228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05063" y="1558732"/>
            <a:ext cx="2502569" cy="2502569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0" y="1153669"/>
            <a:ext cx="3312695" cy="3312695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298509" y="3255136"/>
            <a:ext cx="449351" cy="449351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398254" y="3354882"/>
            <a:ext cx="249858" cy="249858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014186" y="128905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200" b="0" i="0" u="none" strike="noStrike" kern="1200" cap="none" spc="0" normalizeH="0" baseline="0" noProof="0" dirty="0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实训思路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3442900" y="1559889"/>
            <a:ext cx="5563940" cy="3284177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1. </a:t>
            </a:r>
            <a:r>
              <a:rPr kumimoji="1" lang="zh-CN" altLang="en-US" sz="8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明确产品目标与核心价值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        围绕“智能校园运动助手”的开发背景，梳理产品的整体目标、服务边界与预期成果。结合学院学生的实际运动需求与校园场景，确定产品面向的核心用户群体、主要使用场景以及产品所要解决的关键问题，提炼产品核心价值主张，为后续功能规划和结构设计提供方向依据。  </a:t>
            </a:r>
          </a:p>
          <a:p>
            <a:pPr>
              <a:lnSpc>
                <a:spcPct val="150000"/>
              </a:lnSpc>
              <a:defRPr/>
            </a:pPr>
            <a:r>
              <a:rPr kumimoji="1" lang="en-US" altLang="zh-CN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2. </a:t>
            </a:r>
            <a:r>
              <a:rPr kumimoji="1" lang="zh-CN" altLang="en-US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完成产品功能清单与结构框架规划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         在明确用户需求基础上，结合典型的数字健康类产品模型，构建“智能校园运动助手”的初步功能框架。重点围绕个性化运动计划、打卡记录、动作识别、健康档案、体测管理等核心模块，明确各功能的子项、优先级及逻辑关系，并形成可视化产品结构图，为</a:t>
            </a:r>
            <a:r>
              <a:rPr kumimoji="1" lang="en-US" altLang="zh-CN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MVP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版本构建提供清晰蓝图。  </a:t>
            </a:r>
          </a:p>
          <a:p>
            <a:pPr>
              <a:lnSpc>
                <a:spcPct val="150000"/>
              </a:lnSpc>
              <a:defRPr/>
            </a:pPr>
            <a:r>
              <a:rPr kumimoji="1" lang="en-US" altLang="zh-CN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3. </a:t>
            </a:r>
            <a:r>
              <a:rPr kumimoji="1" lang="zh-CN" altLang="en-US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开展用户角色分析与典型使用场景构建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         结合学校学生群体的运动特征，设计</a:t>
            </a:r>
            <a:r>
              <a:rPr kumimoji="1" lang="en-US" altLang="zh-CN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种具有代表性的典型用户画像，通过构建用户使用流程与关键节点，模拟真实使用场景。进一步分析各类用户的行为特征、功能诉求和操作痛点，为后续产品功能优先级排序及交互体验设计提供依据。  </a:t>
            </a:r>
          </a:p>
          <a:p>
            <a:pPr>
              <a:lnSpc>
                <a:spcPct val="150000"/>
              </a:lnSpc>
              <a:defRPr/>
            </a:pPr>
            <a:r>
              <a:rPr kumimoji="1" lang="en-US" altLang="zh-CN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4. </a:t>
            </a:r>
            <a:r>
              <a:rPr kumimoji="1" lang="zh-CN" altLang="en-US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提炼创意表达内容与价值传播语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         在产品定位基础上，围绕用户场景与校园文化，凝练产品品牌口吻与表达方式，形成有记忆度、具传播力的产品</a:t>
            </a:r>
            <a:r>
              <a:rPr kumimoji="1" lang="en-US" altLang="zh-CN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Slogan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、用户故事与场景文案。同时明确产品价值在传播层面如何与高校学生形成共鸣，增强产品的认同感与使用意愿。  </a:t>
            </a:r>
          </a:p>
          <a:p>
            <a:pPr>
              <a:lnSpc>
                <a:spcPct val="150000"/>
              </a:lnSpc>
              <a:defRPr/>
            </a:pPr>
            <a:r>
              <a:rPr kumimoji="1" lang="en-US" altLang="zh-CN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5. </a:t>
            </a:r>
            <a:r>
              <a:rPr kumimoji="1" lang="zh-CN" altLang="en-US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整理输出</a:t>
            </a:r>
            <a:r>
              <a:rPr kumimoji="1" lang="en-US" altLang="zh-CN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AI</a:t>
            </a:r>
            <a:r>
              <a:rPr kumimoji="1" lang="zh-CN" altLang="en-US" sz="8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辅助成果文档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        总结本次实训过程中借助</a:t>
            </a:r>
            <a:r>
              <a:rPr kumimoji="1" lang="en-US" altLang="zh-CN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技术（如</a:t>
            </a:r>
            <a:r>
              <a:rPr kumimoji="1" lang="en-US" altLang="zh-CN" sz="80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等）在创意生成、结构构建、用户洞察和内容表达等环节中的具体产出内容，包括：功能列表、结构图、用户画像、场景脚本、产品文案及生成过程截图等，形成完整成果资料包。小组最终需提交实训报告及汇报</a:t>
            </a:r>
            <a:r>
              <a:rPr kumimoji="1" lang="en-US" altLang="zh-CN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PPT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，并重点展示</a:t>
            </a:r>
            <a:r>
              <a:rPr kumimoji="1" lang="en-US" altLang="zh-CN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</a:t>
            </a:r>
            <a:r>
              <a:rPr kumimoji="1" lang="zh-CN" altLang="en-US" sz="8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辅助内容与其在产品规划流程中的应用效果。   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2579597" y="1264645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2594359" y="1316196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80411" y="1934080"/>
            <a:ext cx="1751873" cy="1751873"/>
          </a:xfrm>
          <a:custGeom>
            <a:avLst/>
            <a:gdLst/>
            <a:ahLst/>
            <a:cxn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>
            <a:off x="224303" y="240659"/>
            <a:ext cx="3371850" cy="4238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444600" y="299434"/>
            <a:ext cx="8143875" cy="35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练习：苏信智能校园运动助手产品创意与功能规划</a:t>
            </a:r>
          </a:p>
        </p:txBody>
      </p:sp>
      <p:sp>
        <p:nvSpPr>
          <p:cNvPr id="19" name="标题 1"/>
          <p:cNvSpPr txBox="1"/>
          <p:nvPr/>
        </p:nvSpPr>
        <p:spPr>
          <a:xfrm rot="5400000">
            <a:off x="-342900" y="85725"/>
            <a:ext cx="685800" cy="685800"/>
          </a:xfrm>
          <a:prstGeom prst="blockArc">
            <a:avLst>
              <a:gd name="adj1" fmla="val 10800000"/>
              <a:gd name="adj2" fmla="val 0"/>
              <a:gd name="adj3" fmla="val 28546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02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37">
            <a:extLst>
              <a:ext uri="{FF2B5EF4-FFF2-40B4-BE49-F238E27FC236}">
                <a16:creationId xmlns:a16="http://schemas.microsoft.com/office/drawing/2014/main" id="{10B30616-93FA-4721-A402-F6533B74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831" y="1129659"/>
            <a:ext cx="4537669" cy="4463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D7DB335E-B35A-455C-BB5C-8D0F46C4E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8831" y="2051996"/>
            <a:ext cx="6244549" cy="599764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辅助制作产品路线图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4647EF1-70AC-459B-B79B-D609C004B90A}"/>
              </a:ext>
            </a:extLst>
          </p:cNvPr>
          <p:cNvSpPr/>
          <p:nvPr/>
        </p:nvSpPr>
        <p:spPr>
          <a:xfrm>
            <a:off x="1021080" y="2849880"/>
            <a:ext cx="4537669" cy="1524000"/>
          </a:xfrm>
          <a:prstGeom prst="rect">
            <a:avLst/>
          </a:prstGeom>
          <a:solidFill>
            <a:srgbClr val="EBEC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539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时间：20</a:t>
            </a:r>
            <a:r>
              <a:rPr lang="en-US"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26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228" y="1647797"/>
            <a:ext cx="5022464" cy="1660727"/>
          </a:xfrm>
        </p:spPr>
        <p:txBody>
          <a:bodyPr/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5901472" cy="395661"/>
          </a:xfrm>
        </p:spPr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辅助互联网产品规划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应用场景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705975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A6EBF76D-495C-4A96-B72F-4D5DAC136436}"/>
              </a:ext>
            </a:extLst>
          </p:cNvPr>
          <p:cNvGrpSpPr/>
          <p:nvPr/>
        </p:nvGrpSpPr>
        <p:grpSpPr>
          <a:xfrm>
            <a:off x="260195" y="1059860"/>
            <a:ext cx="8273363" cy="4084140"/>
            <a:chOff x="1428572" y="1130301"/>
            <a:chExt cx="11031151" cy="5445520"/>
          </a:xfrm>
        </p:grpSpPr>
        <p:sp>
          <p:nvSpPr>
            <p:cNvPr id="27" name="Title">
              <a:extLst>
                <a:ext uri="{FF2B5EF4-FFF2-40B4-BE49-F238E27FC236}">
                  <a16:creationId xmlns:a16="http://schemas.microsoft.com/office/drawing/2014/main" id="{8F6C1B08-D267-4CE3-AE6C-6FCB442A4355}"/>
                </a:ext>
              </a:extLst>
            </p:cNvPr>
            <p:cNvSpPr txBox="1"/>
            <p:nvPr/>
          </p:nvSpPr>
          <p:spPr>
            <a:xfrm>
              <a:off x="1428572" y="1130301"/>
              <a:ext cx="2103051" cy="5003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anchor="ctr" anchorCtr="0">
              <a:normAutofit/>
            </a:bodyPr>
            <a:lstStyle/>
            <a:p>
              <a:pPr algn="ctr">
                <a:buSzPct val="25000"/>
              </a:pPr>
              <a:r>
                <a:rPr lang="en-US" altLang="zh-CN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AIGC</a:t>
              </a:r>
              <a:r>
                <a:rPr lang="zh-CN" altLang="en-US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在产品规划中的作用</a:t>
              </a:r>
              <a:endParaRPr lang="en-US" altLang="zh-CN" b="1" dirty="0"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28" name="íṩ1íḍe">
              <a:extLst>
                <a:ext uri="{FF2B5EF4-FFF2-40B4-BE49-F238E27FC236}">
                  <a16:creationId xmlns:a16="http://schemas.microsoft.com/office/drawing/2014/main" id="{3536FBBF-94CE-4869-AC39-2996FCDD1826}"/>
                </a:ext>
              </a:extLst>
            </p:cNvPr>
            <p:cNvSpPr/>
            <p:nvPr/>
          </p:nvSpPr>
          <p:spPr>
            <a:xfrm>
              <a:off x="6694094" y="1593617"/>
              <a:ext cx="614248" cy="4124325"/>
            </a:xfrm>
            <a:prstGeom prst="leftBrace">
              <a:avLst>
                <a:gd name="adj1" fmla="val 170131"/>
                <a:gd name="adj2" fmla="val 50000"/>
              </a:avLst>
            </a:prstGeom>
            <a:ln>
              <a:solidFill>
                <a:schemeClr val="tx2">
                  <a:alpha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F79E5D40-F32C-459C-AF05-040596056D14}"/>
                </a:ext>
              </a:extLst>
            </p:cNvPr>
            <p:cNvGrpSpPr/>
            <p:nvPr/>
          </p:nvGrpSpPr>
          <p:grpSpPr>
            <a:xfrm>
              <a:off x="3677247" y="1270242"/>
              <a:ext cx="8782476" cy="5305579"/>
              <a:chOff x="3677247" y="1270242"/>
              <a:chExt cx="8782476" cy="5305579"/>
            </a:xfrm>
          </p:grpSpPr>
          <p:sp>
            <p:nvSpPr>
              <p:cNvPr id="38" name="PictureMisc">
                <a:extLst>
                  <a:ext uri="{FF2B5EF4-FFF2-40B4-BE49-F238E27FC236}">
                    <a16:creationId xmlns:a16="http://schemas.microsoft.com/office/drawing/2014/main" id="{11F16ABA-C901-497E-9DCA-0CA4A25A8F05}"/>
                  </a:ext>
                </a:extLst>
              </p:cNvPr>
              <p:cNvSpPr/>
              <p:nvPr/>
            </p:nvSpPr>
            <p:spPr>
              <a:xfrm>
                <a:off x="3677247" y="2091840"/>
                <a:ext cx="3016847" cy="3016847"/>
              </a:xfrm>
              <a:prstGeom prst="ellipse">
                <a:avLst/>
              </a:prstGeom>
              <a:blipFill>
                <a:blip r:embed="rId3"/>
                <a:stretch>
                  <a:fillRect l="-37500" r="-37500"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39" name="Bullet1">
                <a:extLst>
                  <a:ext uri="{FF2B5EF4-FFF2-40B4-BE49-F238E27FC236}">
                    <a16:creationId xmlns:a16="http://schemas.microsoft.com/office/drawing/2014/main" id="{7076CC42-C474-43EB-AA82-4E29285CB376}"/>
                  </a:ext>
                </a:extLst>
              </p:cNvPr>
              <p:cNvSpPr txBox="1"/>
              <p:nvPr/>
            </p:nvSpPr>
            <p:spPr>
              <a:xfrm>
                <a:off x="8245985" y="1270242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产品创意生成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0" name="Number1">
                <a:extLst>
                  <a:ext uri="{FF2B5EF4-FFF2-40B4-BE49-F238E27FC236}">
                    <a16:creationId xmlns:a16="http://schemas.microsoft.com/office/drawing/2014/main" id="{21A3EF70-12A1-499F-B008-0ECEDC8084D9}"/>
                  </a:ext>
                </a:extLst>
              </p:cNvPr>
              <p:cNvSpPr txBox="1"/>
              <p:nvPr/>
            </p:nvSpPr>
            <p:spPr>
              <a:xfrm>
                <a:off x="7326796" y="141438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1</a:t>
                </a:r>
                <a:endParaRPr lang="zh-CN" altLang="en-US" sz="2100" b="1" i="1" dirty="0"/>
              </a:p>
            </p:txBody>
          </p:sp>
          <p:sp>
            <p:nvSpPr>
              <p:cNvPr id="41" name="Text1">
                <a:extLst>
                  <a:ext uri="{FF2B5EF4-FFF2-40B4-BE49-F238E27FC236}">
                    <a16:creationId xmlns:a16="http://schemas.microsoft.com/office/drawing/2014/main" id="{FB8598BD-9ACA-43D4-90A9-77A7653F9329}"/>
                  </a:ext>
                </a:extLst>
              </p:cNvPr>
              <p:cNvSpPr/>
              <p:nvPr/>
            </p:nvSpPr>
            <p:spPr bwMode="auto">
              <a:xfrm>
                <a:off x="8245984" y="1697009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基于市场趋势、用户需求和竞品分析，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可以快速生成多个创新性产品概念，并结合不同用户场景进行扩展。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25" name="Bullet1">
                <a:extLst>
                  <a:ext uri="{FF2B5EF4-FFF2-40B4-BE49-F238E27FC236}">
                    <a16:creationId xmlns:a16="http://schemas.microsoft.com/office/drawing/2014/main" id="{8D9F0A96-563F-46A5-A609-80F3F6085D80}"/>
                  </a:ext>
                </a:extLst>
              </p:cNvPr>
              <p:cNvSpPr txBox="1"/>
              <p:nvPr/>
            </p:nvSpPr>
            <p:spPr>
              <a:xfrm>
                <a:off x="8245986" y="5000962"/>
                <a:ext cx="4213737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竞品分析与差异化建议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26" name="Number1">
                <a:extLst>
                  <a:ext uri="{FF2B5EF4-FFF2-40B4-BE49-F238E27FC236}">
                    <a16:creationId xmlns:a16="http://schemas.microsoft.com/office/drawing/2014/main" id="{52E44A2F-5DF9-4BE8-9B87-A8C3C3DAF20F}"/>
                  </a:ext>
                </a:extLst>
              </p:cNvPr>
              <p:cNvSpPr txBox="1"/>
              <p:nvPr/>
            </p:nvSpPr>
            <p:spPr>
              <a:xfrm>
                <a:off x="7326796" y="514510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4</a:t>
                </a:r>
                <a:endParaRPr lang="zh-CN" altLang="en-US" sz="2100" b="1" i="1" dirty="0"/>
              </a:p>
            </p:txBody>
          </p:sp>
          <p:sp>
            <p:nvSpPr>
              <p:cNvPr id="42" name="Text1">
                <a:extLst>
                  <a:ext uri="{FF2B5EF4-FFF2-40B4-BE49-F238E27FC236}">
                    <a16:creationId xmlns:a16="http://schemas.microsoft.com/office/drawing/2014/main" id="{83E53DE8-0833-4DCC-9B8C-D96D0C444EE0}"/>
                  </a:ext>
                </a:extLst>
              </p:cNvPr>
              <p:cNvSpPr/>
              <p:nvPr/>
            </p:nvSpPr>
            <p:spPr bwMode="auto">
              <a:xfrm>
                <a:off x="8245984" y="5427728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能够对已有竞品进行文本分析，提取关键功能特点，并基于市场空白点提供产品优化建议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A25FC7CB-3594-4076-B2DD-09FA41DF7DA2}"/>
                </a:ext>
              </a:extLst>
            </p:cNvPr>
            <p:cNvGrpSpPr/>
            <p:nvPr/>
          </p:nvGrpSpPr>
          <p:grpSpPr>
            <a:xfrm>
              <a:off x="7326796" y="2513778"/>
              <a:ext cx="5132927" cy="1593481"/>
              <a:chOff x="7326796" y="2513778"/>
              <a:chExt cx="5132927" cy="1593481"/>
            </a:xfrm>
          </p:grpSpPr>
          <p:sp>
            <p:nvSpPr>
              <p:cNvPr id="35" name="Bullet2">
                <a:extLst>
                  <a:ext uri="{FF2B5EF4-FFF2-40B4-BE49-F238E27FC236}">
                    <a16:creationId xmlns:a16="http://schemas.microsoft.com/office/drawing/2014/main" id="{9BA20B24-22CE-49D7-9DA8-1042FB43713F}"/>
                  </a:ext>
                </a:extLst>
              </p:cNvPr>
              <p:cNvSpPr txBox="1"/>
              <p:nvPr/>
            </p:nvSpPr>
            <p:spPr>
              <a:xfrm>
                <a:off x="8245985" y="2529379"/>
                <a:ext cx="4213738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5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用户需求挖掘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6" name="Number2">
                <a:extLst>
                  <a:ext uri="{FF2B5EF4-FFF2-40B4-BE49-F238E27FC236}">
                    <a16:creationId xmlns:a16="http://schemas.microsoft.com/office/drawing/2014/main" id="{D2C23F00-D749-4E5D-BC96-E9407A7F1EF8}"/>
                  </a:ext>
                </a:extLst>
              </p:cNvPr>
              <p:cNvSpPr txBox="1"/>
              <p:nvPr/>
            </p:nvSpPr>
            <p:spPr>
              <a:xfrm>
                <a:off x="7326796" y="251377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2</a:t>
                </a:r>
                <a:endParaRPr lang="zh-CN" altLang="en-US" sz="2100" b="1" i="1" dirty="0"/>
              </a:p>
            </p:txBody>
          </p:sp>
          <p:sp>
            <p:nvSpPr>
              <p:cNvPr id="37" name="Text2">
                <a:extLst>
                  <a:ext uri="{FF2B5EF4-FFF2-40B4-BE49-F238E27FC236}">
                    <a16:creationId xmlns:a16="http://schemas.microsoft.com/office/drawing/2014/main" id="{924C8445-1AFF-4191-B28F-0446DD977C0C}"/>
                  </a:ext>
                </a:extLst>
              </p:cNvPr>
              <p:cNvSpPr/>
              <p:nvPr/>
            </p:nvSpPr>
            <p:spPr bwMode="auto">
              <a:xfrm>
                <a:off x="8245984" y="2959166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通过自然语言处理能力，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能够解析用户反馈、行业报告和社交媒体讨论，提取核心需求并转化为可落地的产品方向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E307B066-1B1B-4243-AB5E-029BA372E51E}"/>
                </a:ext>
              </a:extLst>
            </p:cNvPr>
            <p:cNvGrpSpPr/>
            <p:nvPr/>
          </p:nvGrpSpPr>
          <p:grpSpPr>
            <a:xfrm>
              <a:off x="7326796" y="3941766"/>
              <a:ext cx="5132927" cy="1579428"/>
              <a:chOff x="7326796" y="3941766"/>
              <a:chExt cx="5132927" cy="1579428"/>
            </a:xfrm>
          </p:grpSpPr>
          <p:sp>
            <p:nvSpPr>
              <p:cNvPr id="32" name="Bullet3">
                <a:extLst>
                  <a:ext uri="{FF2B5EF4-FFF2-40B4-BE49-F238E27FC236}">
                    <a16:creationId xmlns:a16="http://schemas.microsoft.com/office/drawing/2014/main" id="{12F1504D-17B7-43DF-B643-6A46F6FFDE33}"/>
                  </a:ext>
                </a:extLst>
              </p:cNvPr>
              <p:cNvSpPr txBox="1"/>
              <p:nvPr/>
            </p:nvSpPr>
            <p:spPr>
              <a:xfrm>
                <a:off x="8245985" y="3941766"/>
                <a:ext cx="4213738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4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功能规划与结构化输出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3" name="Number3">
                <a:extLst>
                  <a:ext uri="{FF2B5EF4-FFF2-40B4-BE49-F238E27FC236}">
                    <a16:creationId xmlns:a16="http://schemas.microsoft.com/office/drawing/2014/main" id="{8EA238A2-27F5-4701-BC51-F1BDA1FB1B44}"/>
                  </a:ext>
                </a:extLst>
              </p:cNvPr>
              <p:cNvSpPr txBox="1"/>
              <p:nvPr/>
            </p:nvSpPr>
            <p:spPr>
              <a:xfrm>
                <a:off x="7326796" y="4085913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3</a:t>
                </a:r>
                <a:endParaRPr lang="zh-CN" altLang="en-US" sz="2100" b="1" i="1" dirty="0"/>
              </a:p>
            </p:txBody>
          </p:sp>
          <p:sp>
            <p:nvSpPr>
              <p:cNvPr id="34" name="Text3">
                <a:extLst>
                  <a:ext uri="{FF2B5EF4-FFF2-40B4-BE49-F238E27FC236}">
                    <a16:creationId xmlns:a16="http://schemas.microsoft.com/office/drawing/2014/main" id="{A5B2B77E-DF3B-4C3F-881C-9CCF1B0B2076}"/>
                  </a:ext>
                </a:extLst>
              </p:cNvPr>
              <p:cNvSpPr/>
              <p:nvPr/>
            </p:nvSpPr>
            <p:spPr bwMode="auto">
              <a:xfrm>
                <a:off x="8245984" y="4373101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根据产品目标和用户需求，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可以自动生成功能清单，并对各功能模块进行层级划分，使其符合产品逻辑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040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进行智能健身应用的功能规划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16395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智能健身应用近期计划上线一批新功能，例如“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AI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智能训练计划推荐”“个性化运动数据分析”“语音实时健身指导”。产品经理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Alex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希望利用</a:t>
            </a:r>
            <a:r>
              <a:rPr lang="en-US" altLang="zh-CN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AIGC</a:t>
            </a:r>
            <a:r>
              <a:rPr lang="zh-CN" altLang="en-US" sz="1600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技术优化功能规划，提高决策效率。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25657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进行智能健身应用的功能规划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612660" y="1769229"/>
            <a:ext cx="8139438" cy="37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步骤一：登录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Deepseek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官网，开启新对话，进行提问。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52322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deepseek</a:t>
            </a:r>
            <a:r>
              <a:rPr lang="zh-CN" altLang="en-US" b="1" dirty="0"/>
              <a:t>生成产品创意与核心功能</a:t>
            </a:r>
          </a:p>
        </p:txBody>
      </p:sp>
      <p:sp>
        <p:nvSpPr>
          <p:cNvPr id="11" name="标题 7">
            <a:extLst>
              <a:ext uri="{FF2B5EF4-FFF2-40B4-BE49-F238E27FC236}">
                <a16:creationId xmlns:a16="http://schemas.microsoft.com/office/drawing/2014/main" id="{C9207081-ED59-4851-BED7-9122F1EE4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16395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D0672B1-697E-48A3-93A5-E5D5A9061D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526347" y="2571750"/>
            <a:ext cx="5377756" cy="2037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898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进行智能健身应用的功能规划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6792244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步骤二：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Deepseek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的回答如下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deepseek</a:t>
            </a:r>
            <a:r>
              <a:rPr lang="zh-CN" altLang="en-US" b="1" dirty="0"/>
              <a:t>生成产品创意与核心功能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A70C8AF-D71B-4310-8214-5FF29B5145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2042" y="2318865"/>
            <a:ext cx="3218815" cy="224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1A54525-6BC4-40E7-A95F-4A41680FC23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30590" y="2318865"/>
            <a:ext cx="3594296" cy="224536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916C1E8-4748-452C-91ED-795E32EFE1DA}"/>
              </a:ext>
            </a:extLst>
          </p:cNvPr>
          <p:cNvSpPr txBox="1"/>
          <p:nvPr/>
        </p:nvSpPr>
        <p:spPr>
          <a:xfrm>
            <a:off x="522042" y="4696093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这款智能健身</a:t>
            </a:r>
            <a:r>
              <a:rPr lang="en-US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App</a:t>
            </a:r>
            <a:r>
              <a:rPr lang="zh-CN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5</a:t>
            </a:r>
            <a:r>
              <a:rPr lang="zh-CN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个创新功能形成了一个完整的解决方案，从根本上改变了传统健身</a:t>
            </a:r>
            <a:r>
              <a:rPr lang="en-US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App</a:t>
            </a:r>
            <a:r>
              <a:rPr lang="zh-CN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1400" kern="100" dirty="0">
                <a:solidFill>
                  <a:srgbClr val="FF0000"/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局限性</a:t>
            </a:r>
            <a:r>
              <a:rPr lang="zh-CN" altLang="zh-CN" sz="14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。</a:t>
            </a:r>
            <a:endParaRPr lang="zh-CN" altLang="en-US" sz="14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7083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7">
            <a:extLst>
              <a:ext uri="{FF2B5EF4-FFF2-40B4-BE49-F238E27FC236}">
                <a16:creationId xmlns:a16="http://schemas.microsoft.com/office/drawing/2014/main" id="{5CD8AFBD-77EF-4AEC-889D-B46F6C937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939906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素质提升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8CB47B8-414B-432D-AA8B-141672A1C2CC}"/>
              </a:ext>
            </a:extLst>
          </p:cNvPr>
          <p:cNvSpPr txBox="1"/>
          <p:nvPr/>
        </p:nvSpPr>
        <p:spPr>
          <a:xfrm>
            <a:off x="312233" y="1302027"/>
            <a:ext cx="8690518" cy="3139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79400">
              <a:lnSpc>
                <a:spcPct val="115000"/>
              </a:lnSpc>
              <a:spcAft>
                <a:spcPts val="800"/>
              </a:spcAft>
            </a:pPr>
            <a:r>
              <a:rPr lang="en-US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   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数字技术时代，</a:t>
            </a:r>
            <a:r>
              <a:rPr lang="en-US" altLang="zh-CN" sz="1800" kern="100" dirty="0" err="1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Deepseek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等</a:t>
            </a:r>
            <a:r>
              <a:rPr lang="en-US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AI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系统为产品规划赋予显著效能，实为高效工作的核心协作伙伴。</a:t>
            </a:r>
          </a:p>
          <a:p>
            <a:pPr indent="279400">
              <a:lnSpc>
                <a:spcPct val="115000"/>
              </a:lnSpc>
              <a:spcAft>
                <a:spcPts val="800"/>
              </a:spcAft>
            </a:pPr>
            <a:r>
              <a:rPr lang="en-US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    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但应用</a:t>
            </a:r>
            <a:r>
              <a:rPr lang="en-US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AIGC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时须清醒认知：教育焦点应置于培育学生正确价值观与职业精神。明确人工智能仅属服务性工具，无法取代人类思辨能力。产品规划中，真实用户需求必须通过人的情感共鸣力把握，产品经理需具深度同理心，立足用户立场决策，方能创建契合市场需求的产品。</a:t>
            </a:r>
          </a:p>
          <a:p>
            <a:pPr indent="279400">
              <a:lnSpc>
                <a:spcPct val="115000"/>
              </a:lnSpc>
              <a:spcAft>
                <a:spcPts val="800"/>
              </a:spcAft>
            </a:pPr>
            <a:r>
              <a:rPr lang="en-US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   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使用</a:t>
            </a:r>
            <a:r>
              <a:rPr lang="en-US" altLang="zh-CN" sz="1800" kern="100" dirty="0" err="1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Deepseek</a:t>
            </a:r>
            <a:r>
              <a:rPr lang="zh-CN" altLang="zh-CN" sz="1800" kern="100" dirty="0"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等工具时，须教导批判思维方法，既要释放技术潜力，亦要守护人类特质。通过强化综合素养与人文精神，规避技术依赖失衡，协调科技人性维度，最终构建更具价值的产品服务体系。</a:t>
            </a:r>
          </a:p>
        </p:txBody>
      </p:sp>
    </p:spTree>
    <p:extLst>
      <p:ext uri="{BB962C8B-B14F-4D97-AF65-F5344CB8AC3E}">
        <p14:creationId xmlns:p14="http://schemas.microsoft.com/office/powerpoint/2010/main" val="185459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进行智能健康饮食应用的产品创意生成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037571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生成产品创意与功能规划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智能健康饮食应用团队计划增加一个新的“营养餐食推荐”功能模块，旨在帮助用户根据个人健康数据（如体重、运动量、健康目标等）获得个性化的营养餐食建议。产品经理</a:t>
            </a:r>
            <a:r>
              <a:rPr lang="en-US" altLang="zh-CN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Lily</a:t>
            </a: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希望利用</a:t>
            </a:r>
            <a:r>
              <a:rPr lang="en-US" altLang="zh-CN" dirty="0" err="1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DeepSeek</a:t>
            </a: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生成创新的产品创意，提升产品的差异化竞争力。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4909625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4588</Words>
  <Application>Microsoft Office PowerPoint</Application>
  <DocSecurity>0</DocSecurity>
  <PresentationFormat>全屏显示(16:9)</PresentationFormat>
  <Paragraphs>278</Paragraphs>
  <Slides>20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CKT Kuaile Bold</vt:lpstr>
      <vt:lpstr>GEETYPE-XinGothicGB-W4</vt:lpstr>
      <vt:lpstr>GEETYPE-XinGothicGB-W7</vt:lpstr>
      <vt:lpstr>OPPOSans H</vt:lpstr>
      <vt:lpstr>Reeji-CloudHeiDa-GB</vt:lpstr>
      <vt:lpstr>Source Han Sans CN Bold</vt:lpstr>
      <vt:lpstr>等线</vt:lpstr>
      <vt:lpstr>思源黑体 CN Bold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Arial</vt:lpstr>
      <vt:lpstr>Calibri</vt:lpstr>
      <vt:lpstr>Wingdings</vt:lpstr>
      <vt:lpstr>unioffice Theme</vt:lpstr>
      <vt:lpstr>PowerPoint 演示文稿</vt:lpstr>
      <vt:lpstr>使用DeepSeek生成产品创意与功能规划</vt:lpstr>
      <vt:lpstr>使用DeepSeek生成产品创意与功能规划</vt:lpstr>
      <vt:lpstr>使用DeepSeek生成产品创意与功能规划</vt:lpstr>
      <vt:lpstr>使用DeepSeek生成产品创意与功能规划</vt:lpstr>
      <vt:lpstr>使用DeepSeek生成产品创意与功能规划</vt:lpstr>
      <vt:lpstr>使用DeepSeek生成产品创意与功能规划</vt:lpstr>
      <vt:lpstr>素质提升</vt:lpstr>
      <vt:lpstr>使用DeepSeek生成产品创意与功能规划</vt:lpstr>
      <vt:lpstr>使用DeepSeek生成产品创意与功能规划</vt:lpstr>
      <vt:lpstr>使用DeepSeek生成产品创意与功能规划</vt:lpstr>
      <vt:lpstr>使用DeepSeek生成产品创意与功能规划</vt:lpstr>
      <vt:lpstr>使用DeepSeek辅助制作产品路线图</vt:lpstr>
      <vt:lpstr>使用DeepSeek辅助制作产品路线图</vt:lpstr>
      <vt:lpstr>使用DeepSeek辅助制作产品路线图</vt:lpstr>
      <vt:lpstr>使用DeepSeek辅助制作产品路线图</vt:lpstr>
      <vt:lpstr>实训练习</vt:lpstr>
      <vt:lpstr>PowerPoint 演示文稿</vt:lpstr>
      <vt:lpstr>PowerPoint 演示文稿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salmon ma</dc:creator>
  <cp:lastModifiedBy>salmon ma</cp:lastModifiedBy>
  <cp:revision>75</cp:revision>
  <dcterms:modified xsi:type="dcterms:W3CDTF">2026-01-13T14:48:18Z</dcterms:modified>
</cp:coreProperties>
</file>