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19.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0.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21.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2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29.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0.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3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32.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56" r:id="rId2"/>
    <p:sldId id="257" r:id="rId3"/>
    <p:sldId id="258" r:id="rId4"/>
    <p:sldId id="366" r:id="rId5"/>
    <p:sldId id="367" r:id="rId6"/>
    <p:sldId id="498" r:id="rId7"/>
    <p:sldId id="500" r:id="rId8"/>
    <p:sldId id="501" r:id="rId9"/>
    <p:sldId id="502" r:id="rId10"/>
    <p:sldId id="503" r:id="rId11"/>
    <p:sldId id="504" r:id="rId12"/>
    <p:sldId id="505" r:id="rId13"/>
    <p:sldId id="506" r:id="rId14"/>
    <p:sldId id="507" r:id="rId15"/>
    <p:sldId id="508" r:id="rId16"/>
    <p:sldId id="509" r:id="rId17"/>
    <p:sldId id="510" r:id="rId18"/>
    <p:sldId id="512" r:id="rId19"/>
    <p:sldId id="511" r:id="rId20"/>
    <p:sldId id="514" r:id="rId21"/>
    <p:sldId id="515" r:id="rId22"/>
    <p:sldId id="516" r:id="rId23"/>
    <p:sldId id="517" r:id="rId24"/>
    <p:sldId id="518" r:id="rId25"/>
    <p:sldId id="519" r:id="rId26"/>
    <p:sldId id="520" r:id="rId27"/>
    <p:sldId id="521" r:id="rId28"/>
    <p:sldId id="499" r:id="rId29"/>
    <p:sldId id="529" r:id="rId30"/>
    <p:sldId id="530" r:id="rId31"/>
    <p:sldId id="528" r:id="rId32"/>
    <p:sldId id="523" r:id="rId33"/>
    <p:sldId id="524" r:id="rId34"/>
    <p:sldId id="531" r:id="rId35"/>
    <p:sldId id="275" r:id="rId36"/>
  </p:sldIdLst>
  <p:sldSz cx="9144000" cy="5143500" type="screen16x9"/>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92" autoAdjust="0"/>
  </p:normalViewPr>
  <p:slideViewPr>
    <p:cSldViewPr snapToGrid="0">
      <p:cViewPr>
        <p:scale>
          <a:sx n="100" d="100"/>
          <a:sy n="100" d="100"/>
        </p:scale>
        <p:origin x="293"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10</a:t>
            </a:fld>
            <a:endParaRPr lang="zh-CN" altLang="en-US"/>
          </a:p>
        </p:txBody>
      </p:sp>
    </p:spTree>
    <p:extLst>
      <p:ext uri="{BB962C8B-B14F-4D97-AF65-F5344CB8AC3E}">
        <p14:creationId xmlns:p14="http://schemas.microsoft.com/office/powerpoint/2010/main" val="1277301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11</a:t>
            </a:fld>
            <a:endParaRPr lang="zh-CN" altLang="en-US"/>
          </a:p>
        </p:txBody>
      </p:sp>
    </p:spTree>
    <p:extLst>
      <p:ext uri="{BB962C8B-B14F-4D97-AF65-F5344CB8AC3E}">
        <p14:creationId xmlns:p14="http://schemas.microsoft.com/office/powerpoint/2010/main" val="3590862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12</a:t>
            </a:fld>
            <a:endParaRPr lang="zh-CN" altLang="en-US"/>
          </a:p>
        </p:txBody>
      </p:sp>
    </p:spTree>
    <p:extLst>
      <p:ext uri="{BB962C8B-B14F-4D97-AF65-F5344CB8AC3E}">
        <p14:creationId xmlns:p14="http://schemas.microsoft.com/office/powerpoint/2010/main" val="3799261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13</a:t>
            </a:fld>
            <a:endParaRPr lang="zh-CN" altLang="en-US"/>
          </a:p>
        </p:txBody>
      </p:sp>
    </p:spTree>
    <p:extLst>
      <p:ext uri="{BB962C8B-B14F-4D97-AF65-F5344CB8AC3E}">
        <p14:creationId xmlns:p14="http://schemas.microsoft.com/office/powerpoint/2010/main" val="592162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14</a:t>
            </a:fld>
            <a:endParaRPr lang="zh-CN" altLang="en-US"/>
          </a:p>
        </p:txBody>
      </p:sp>
    </p:spTree>
    <p:extLst>
      <p:ext uri="{BB962C8B-B14F-4D97-AF65-F5344CB8AC3E}">
        <p14:creationId xmlns:p14="http://schemas.microsoft.com/office/powerpoint/2010/main" val="3478565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15</a:t>
            </a:fld>
            <a:endParaRPr lang="zh-CN" altLang="en-US"/>
          </a:p>
        </p:txBody>
      </p:sp>
    </p:spTree>
    <p:extLst>
      <p:ext uri="{BB962C8B-B14F-4D97-AF65-F5344CB8AC3E}">
        <p14:creationId xmlns:p14="http://schemas.microsoft.com/office/powerpoint/2010/main" val="3670551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16</a:t>
            </a:fld>
            <a:endParaRPr lang="zh-CN" altLang="en-US"/>
          </a:p>
        </p:txBody>
      </p:sp>
    </p:spTree>
    <p:extLst>
      <p:ext uri="{BB962C8B-B14F-4D97-AF65-F5344CB8AC3E}">
        <p14:creationId xmlns:p14="http://schemas.microsoft.com/office/powerpoint/2010/main" val="820741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17</a:t>
            </a:fld>
            <a:endParaRPr lang="zh-CN" altLang="en-US"/>
          </a:p>
        </p:txBody>
      </p:sp>
    </p:spTree>
    <p:extLst>
      <p:ext uri="{BB962C8B-B14F-4D97-AF65-F5344CB8AC3E}">
        <p14:creationId xmlns:p14="http://schemas.microsoft.com/office/powerpoint/2010/main" val="2170993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18</a:t>
            </a:fld>
            <a:endParaRPr lang="zh-CN" altLang="en-US"/>
          </a:p>
        </p:txBody>
      </p:sp>
    </p:spTree>
    <p:extLst>
      <p:ext uri="{BB962C8B-B14F-4D97-AF65-F5344CB8AC3E}">
        <p14:creationId xmlns:p14="http://schemas.microsoft.com/office/powerpoint/2010/main" val="41961134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19</a:t>
            </a:fld>
            <a:endParaRPr lang="zh-CN" altLang="en-US"/>
          </a:p>
        </p:txBody>
      </p:sp>
    </p:spTree>
    <p:extLst>
      <p:ext uri="{BB962C8B-B14F-4D97-AF65-F5344CB8AC3E}">
        <p14:creationId xmlns:p14="http://schemas.microsoft.com/office/powerpoint/2010/main" val="744495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字体大小：思源宋体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a:t>
            </a:r>
            <a:r>
              <a:rPr lang="en-US" altLang="zh-CN" sz="1200" kern="100" dirty="0" err="1">
                <a:effectLst/>
                <a:latin typeface="等线" panose="02010600030101010101" pitchFamily="2" charset="-122"/>
                <a:ea typeface="宋体" panose="02010600030101010101" pitchFamily="2" charset="-122"/>
                <a:cs typeface="Times New Roman" panose="02020603050405020304" pitchFamily="18" charset="0"/>
              </a:rPr>
              <a:t>SemiBold</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号字、白色、行距固定不要更改</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如微课内容仅一个时则不需要添加目录页，反之多个内容需添加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2</a:t>
            </a:fld>
            <a:endParaRPr lang="zh-CN" altLang="en-US"/>
          </a:p>
        </p:txBody>
      </p:sp>
    </p:spTree>
    <p:extLst>
      <p:ext uri="{BB962C8B-B14F-4D97-AF65-F5344CB8AC3E}">
        <p14:creationId xmlns:p14="http://schemas.microsoft.com/office/powerpoint/2010/main" val="3552601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20</a:t>
            </a:fld>
            <a:endParaRPr lang="zh-CN" altLang="en-US"/>
          </a:p>
        </p:txBody>
      </p:sp>
    </p:spTree>
    <p:extLst>
      <p:ext uri="{BB962C8B-B14F-4D97-AF65-F5344CB8AC3E}">
        <p14:creationId xmlns:p14="http://schemas.microsoft.com/office/powerpoint/2010/main" val="2604952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21</a:t>
            </a:fld>
            <a:endParaRPr lang="zh-CN" altLang="en-US"/>
          </a:p>
        </p:txBody>
      </p:sp>
    </p:spTree>
    <p:extLst>
      <p:ext uri="{BB962C8B-B14F-4D97-AF65-F5344CB8AC3E}">
        <p14:creationId xmlns:p14="http://schemas.microsoft.com/office/powerpoint/2010/main" val="3961276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22</a:t>
            </a:fld>
            <a:endParaRPr lang="zh-CN" altLang="en-US"/>
          </a:p>
        </p:txBody>
      </p:sp>
    </p:spTree>
    <p:extLst>
      <p:ext uri="{BB962C8B-B14F-4D97-AF65-F5344CB8AC3E}">
        <p14:creationId xmlns:p14="http://schemas.microsoft.com/office/powerpoint/2010/main" val="59563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23</a:t>
            </a:fld>
            <a:endParaRPr lang="zh-CN" altLang="en-US"/>
          </a:p>
        </p:txBody>
      </p:sp>
    </p:spTree>
    <p:extLst>
      <p:ext uri="{BB962C8B-B14F-4D97-AF65-F5344CB8AC3E}">
        <p14:creationId xmlns:p14="http://schemas.microsoft.com/office/powerpoint/2010/main" val="2231192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24</a:t>
            </a:fld>
            <a:endParaRPr lang="zh-CN" altLang="en-US"/>
          </a:p>
        </p:txBody>
      </p:sp>
    </p:spTree>
    <p:extLst>
      <p:ext uri="{BB962C8B-B14F-4D97-AF65-F5344CB8AC3E}">
        <p14:creationId xmlns:p14="http://schemas.microsoft.com/office/powerpoint/2010/main" val="1228350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25</a:t>
            </a:fld>
            <a:endParaRPr lang="zh-CN" altLang="en-US"/>
          </a:p>
        </p:txBody>
      </p:sp>
    </p:spTree>
    <p:extLst>
      <p:ext uri="{BB962C8B-B14F-4D97-AF65-F5344CB8AC3E}">
        <p14:creationId xmlns:p14="http://schemas.microsoft.com/office/powerpoint/2010/main" val="2413202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26</a:t>
            </a:fld>
            <a:endParaRPr lang="zh-CN" altLang="en-US"/>
          </a:p>
        </p:txBody>
      </p:sp>
    </p:spTree>
    <p:extLst>
      <p:ext uri="{BB962C8B-B14F-4D97-AF65-F5344CB8AC3E}">
        <p14:creationId xmlns:p14="http://schemas.microsoft.com/office/powerpoint/2010/main" val="2002010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27</a:t>
            </a:fld>
            <a:endParaRPr lang="zh-CN" altLang="en-US"/>
          </a:p>
        </p:txBody>
      </p:sp>
    </p:spTree>
    <p:extLst>
      <p:ext uri="{BB962C8B-B14F-4D97-AF65-F5344CB8AC3E}">
        <p14:creationId xmlns:p14="http://schemas.microsoft.com/office/powerpoint/2010/main" val="3346356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28</a:t>
            </a:fld>
            <a:endParaRPr lang="zh-CN" altLang="en-US"/>
          </a:p>
        </p:txBody>
      </p:sp>
    </p:spTree>
    <p:extLst>
      <p:ext uri="{BB962C8B-B14F-4D97-AF65-F5344CB8AC3E}">
        <p14:creationId xmlns:p14="http://schemas.microsoft.com/office/powerpoint/2010/main" val="16238115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29</a:t>
            </a:fld>
            <a:endParaRPr lang="zh-CN" altLang="en-US"/>
          </a:p>
        </p:txBody>
      </p:sp>
    </p:spTree>
    <p:extLst>
      <p:ext uri="{BB962C8B-B14F-4D97-AF65-F5344CB8AC3E}">
        <p14:creationId xmlns:p14="http://schemas.microsoft.com/office/powerpoint/2010/main" val="1879309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3</a:t>
            </a:fld>
            <a:endParaRPr lang="zh-CN" altLang="en-US"/>
          </a:p>
        </p:txBody>
      </p:sp>
    </p:spTree>
    <p:extLst>
      <p:ext uri="{BB962C8B-B14F-4D97-AF65-F5344CB8AC3E}">
        <p14:creationId xmlns:p14="http://schemas.microsoft.com/office/powerpoint/2010/main" val="22900403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30</a:t>
            </a:fld>
            <a:endParaRPr lang="zh-CN" altLang="en-US"/>
          </a:p>
        </p:txBody>
      </p:sp>
    </p:spTree>
    <p:extLst>
      <p:ext uri="{BB962C8B-B14F-4D97-AF65-F5344CB8AC3E}">
        <p14:creationId xmlns:p14="http://schemas.microsoft.com/office/powerpoint/2010/main" val="13364842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31</a:t>
            </a:fld>
            <a:endParaRPr lang="zh-CN" altLang="en-US"/>
          </a:p>
        </p:txBody>
      </p:sp>
    </p:spTree>
    <p:extLst>
      <p:ext uri="{BB962C8B-B14F-4D97-AF65-F5344CB8AC3E}">
        <p14:creationId xmlns:p14="http://schemas.microsoft.com/office/powerpoint/2010/main" val="11032536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32</a:t>
            </a:fld>
            <a:endParaRPr lang="zh-CN" altLang="en-US"/>
          </a:p>
        </p:txBody>
      </p:sp>
    </p:spTree>
    <p:extLst>
      <p:ext uri="{BB962C8B-B14F-4D97-AF65-F5344CB8AC3E}">
        <p14:creationId xmlns:p14="http://schemas.microsoft.com/office/powerpoint/2010/main" val="1155709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33</a:t>
            </a:fld>
            <a:endParaRPr lang="zh-CN" altLang="en-US"/>
          </a:p>
        </p:txBody>
      </p:sp>
    </p:spTree>
    <p:extLst>
      <p:ext uri="{BB962C8B-B14F-4D97-AF65-F5344CB8AC3E}">
        <p14:creationId xmlns:p14="http://schemas.microsoft.com/office/powerpoint/2010/main" val="23254900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34</a:t>
            </a:fld>
            <a:endParaRPr lang="zh-CN" altLang="en-US"/>
          </a:p>
        </p:txBody>
      </p:sp>
    </p:spTree>
    <p:extLst>
      <p:ext uri="{BB962C8B-B14F-4D97-AF65-F5344CB8AC3E}">
        <p14:creationId xmlns:p14="http://schemas.microsoft.com/office/powerpoint/2010/main" val="3104373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4</a:t>
            </a:fld>
            <a:endParaRPr lang="zh-CN" altLang="en-US"/>
          </a:p>
        </p:txBody>
      </p:sp>
    </p:spTree>
    <p:extLst>
      <p:ext uri="{BB962C8B-B14F-4D97-AF65-F5344CB8AC3E}">
        <p14:creationId xmlns:p14="http://schemas.microsoft.com/office/powerpoint/2010/main" val="1009212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1828004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1598779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2973116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8</a:t>
            </a:fld>
            <a:endParaRPr lang="zh-CN" altLang="en-US"/>
          </a:p>
        </p:txBody>
      </p:sp>
    </p:spTree>
    <p:extLst>
      <p:ext uri="{BB962C8B-B14F-4D97-AF65-F5344CB8AC3E}">
        <p14:creationId xmlns:p14="http://schemas.microsoft.com/office/powerpoint/2010/main" val="3567980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9</a:t>
            </a:fld>
            <a:endParaRPr lang="zh-CN" altLang="en-US"/>
          </a:p>
        </p:txBody>
      </p:sp>
    </p:spTree>
    <p:extLst>
      <p:ext uri="{BB962C8B-B14F-4D97-AF65-F5344CB8AC3E}">
        <p14:creationId xmlns:p14="http://schemas.microsoft.com/office/powerpoint/2010/main" val="2351867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1.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19.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22.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3">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4">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5">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5">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5">
            <a:alphaModFix/>
          </a:blip>
          <a:stretch>
            <a:fillRect/>
          </a:stretch>
        </p:blipFill>
        <p:spPr>
          <a:xfrm>
            <a:off x="-140864" y="3303699"/>
            <a:ext cx="810536" cy="543073"/>
          </a:xfrm>
          <a:prstGeom prst="rect">
            <a:avLst/>
          </a:prstGeom>
        </p:spPr>
      </p:pic>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6">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7">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8">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8">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9">
            <a:alphaModFix/>
          </a:blip>
          <a:stretch>
            <a:fillRect/>
          </a:stretch>
        </p:blipFill>
        <p:spPr>
          <a:xfrm>
            <a:off x="5852013" y="3879018"/>
            <a:ext cx="513605" cy="513605"/>
          </a:xfrm>
          <a:prstGeom prst="rect">
            <a:avLst/>
          </a:prstGeom>
        </p:spPr>
      </p:pic>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3">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4">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5">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5">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5">
            <a:alphaModFix/>
          </a:blip>
          <a:stretch>
            <a:fillRect/>
          </a:stretch>
        </p:blipFill>
        <p:spPr>
          <a:xfrm>
            <a:off x="-140864" y="3303699"/>
            <a:ext cx="810536" cy="543073"/>
          </a:xfrm>
          <a:prstGeom prst="rect">
            <a:avLst/>
          </a:prstGeom>
        </p:spPr>
      </p:pic>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6">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7">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8">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8">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9">
            <a:alphaModFix/>
          </a:blip>
          <a:stretch>
            <a:fillRect/>
          </a:stretch>
        </p:blipFill>
        <p:spPr>
          <a:xfrm>
            <a:off x="5852013" y="3879018"/>
            <a:ext cx="513605" cy="513605"/>
          </a:xfrm>
          <a:prstGeom prst="rect">
            <a:avLst/>
          </a:prstGeom>
        </p:spPr>
      </p:pic>
    </p:spTree>
    <p:extLst>
      <p:ext uri="{BB962C8B-B14F-4D97-AF65-F5344CB8AC3E}">
        <p14:creationId xmlns:p14="http://schemas.microsoft.com/office/powerpoint/2010/main" val="1738363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042" y="1581406"/>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629964" y="205022"/>
            <a:ext cx="5370757" cy="367928"/>
          </a:xfrm>
        </p:spPr>
        <p:txBody>
          <a:bodyPr>
            <a:noAutofit/>
          </a:bodyPr>
          <a:lstStyle>
            <a:lvl1pPr>
              <a:lnSpc>
                <a:spcPct val="100000"/>
              </a:lnSpc>
              <a:defRPr lang="zh-CN" altLang="en-US" sz="24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1.wdp"/><Relationship Id="rId18" Type="http://schemas.openxmlformats.org/officeDocument/2006/relationships/image" Target="../media/image4.png"/><Relationship Id="rId3" Type="http://schemas.openxmlformats.org/officeDocument/2006/relationships/image" Target="../media/image1.png"/><Relationship Id="rId21" Type="http://schemas.openxmlformats.org/officeDocument/2006/relationships/image" Target="../media/image38.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5.png"/><Relationship Id="rId25" Type="http://schemas.openxmlformats.org/officeDocument/2006/relationships/image" Target="../media/image40.png"/><Relationship Id="rId2" Type="http://schemas.openxmlformats.org/officeDocument/2006/relationships/notesSlide" Target="../notesSlides/notesSlide1.xml"/><Relationship Id="rId16" Type="http://schemas.openxmlformats.org/officeDocument/2006/relationships/image" Target="../media/image34.png"/><Relationship Id="rId20"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image" Target="../media/image6.png"/><Relationship Id="rId5" Type="http://schemas.openxmlformats.org/officeDocument/2006/relationships/image" Target="../media/image24.png"/><Relationship Id="rId15" Type="http://schemas.openxmlformats.org/officeDocument/2006/relationships/image" Target="../media/image33.png"/><Relationship Id="rId23" Type="http://schemas.openxmlformats.org/officeDocument/2006/relationships/image" Target="../media/image5.png"/><Relationship Id="rId10" Type="http://schemas.openxmlformats.org/officeDocument/2006/relationships/image" Target="../media/image29.png"/><Relationship Id="rId19"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2.png"/><Relationship Id="rId22" Type="http://schemas.openxmlformats.org/officeDocument/2006/relationships/image" Target="../media/image39.png"/></Relationships>
</file>

<file path=ppt/slides/_rels/slide10.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52.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51.png"/><Relationship Id="rId5" Type="http://schemas.openxmlformats.org/officeDocument/2006/relationships/notesSlide" Target="../notesSlides/notesSlide10.xml"/><Relationship Id="rId4"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54.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53.png"/><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56.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55.png"/><Relationship Id="rId5" Type="http://schemas.openxmlformats.org/officeDocument/2006/relationships/notesSlide" Target="../notesSlides/notesSlide12.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5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59.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58.png"/><Relationship Id="rId5" Type="http://schemas.openxmlformats.org/officeDocument/2006/relationships/notesSlide" Target="../notesSlides/notesSlide14.xml"/><Relationship Id="rId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60.png"/><Relationship Id="rId5" Type="http://schemas.openxmlformats.org/officeDocument/2006/relationships/notesSlide" Target="../notesSlides/notesSlide15.xml"/><Relationship Id="rId4"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6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6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6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0.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64.png"/><Relationship Id="rId5" Type="http://schemas.openxmlformats.org/officeDocument/2006/relationships/notesSlide" Target="../notesSlides/notesSlide20.xml"/><Relationship Id="rId4"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65.png"/><Relationship Id="rId5" Type="http://schemas.openxmlformats.org/officeDocument/2006/relationships/notesSlide" Target="../notesSlides/notesSlide21.xml"/><Relationship Id="rId4"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66.png"/><Relationship Id="rId5" Type="http://schemas.openxmlformats.org/officeDocument/2006/relationships/notesSlide" Target="../notesSlides/notesSlide22.xml"/><Relationship Id="rId4"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67.png"/><Relationship Id="rId5" Type="http://schemas.openxmlformats.org/officeDocument/2006/relationships/notesSlide" Target="../notesSlides/notesSlide23.xml"/><Relationship Id="rId4"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68.png"/><Relationship Id="rId5" Type="http://schemas.openxmlformats.org/officeDocument/2006/relationships/notesSlide" Target="../notesSlides/notesSlide24.xml"/><Relationship Id="rId4"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69.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70.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71.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image" Target="../media/image7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7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image" Target="../media/image74.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75.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4.png"/><Relationship Id="rId18" Type="http://schemas.openxmlformats.org/officeDocument/2006/relationships/image" Target="../media/image38.png"/><Relationship Id="rId3" Type="http://schemas.openxmlformats.org/officeDocument/2006/relationships/image" Target="../media/image76.png"/><Relationship Id="rId21" Type="http://schemas.openxmlformats.org/officeDocument/2006/relationships/image" Target="../media/image79.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image" Target="../media/image1.png"/><Relationship Id="rId16" Type="http://schemas.openxmlformats.org/officeDocument/2006/relationships/image" Target="../media/image36.png"/><Relationship Id="rId20" Type="http://schemas.openxmlformats.org/officeDocument/2006/relationships/image" Target="../media/image78.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77.png"/><Relationship Id="rId5" Type="http://schemas.openxmlformats.org/officeDocument/2006/relationships/image" Target="../media/image25.png"/><Relationship Id="rId15" Type="http://schemas.openxmlformats.org/officeDocument/2006/relationships/image" Target="../media/image4.png"/><Relationship Id="rId23" Type="http://schemas.openxmlformats.org/officeDocument/2006/relationships/image" Target="../media/image40.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5.png"/><Relationship Id="rId22"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4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6.png"/><Relationship Id="rId5" Type="http://schemas.openxmlformats.org/officeDocument/2006/relationships/notesSlide" Target="../notesSlides/notesSlide6.xml"/><Relationship Id="rId4"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47.png"/><Relationship Id="rId5" Type="http://schemas.openxmlformats.org/officeDocument/2006/relationships/notesSlide" Target="../notesSlides/notesSlide7.xml"/><Relationship Id="rId4"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48.png"/><Relationship Id="rId5" Type="http://schemas.openxmlformats.org/officeDocument/2006/relationships/notesSlide" Target="../notesSlides/notesSlide8.xml"/><Relationship Id="rId4"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17.xml"/><Relationship Id="rId7" Type="http://schemas.openxmlformats.org/officeDocument/2006/relationships/image" Target="../media/image49.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9.xml"/><Relationship Id="rId5" Type="http://schemas.openxmlformats.org/officeDocument/2006/relationships/slideLayout" Target="../slideLayouts/slideLayout5.xml"/><Relationship Id="rId4"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1013318"/>
            <a:ext cx="4572333" cy="2696749"/>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0632" y="944385"/>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270106" y="1406670"/>
            <a:ext cx="4300707"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lang="zh-CN" altLang="en-US" sz="28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项目四 互联网产品规划</a:t>
            </a:r>
          </a:p>
        </p:txBody>
      </p:sp>
      <p:pic>
        <p:nvPicPr>
          <p:cNvPr id="11" name="图片 10"/>
          <p:cNvPicPr>
            <a:picLocks noChangeAspect="1"/>
          </p:cNvPicPr>
          <p:nvPr/>
        </p:nvPicPr>
        <p:blipFill>
          <a:blip r:embed="rId14">
            <a:alphaModFix/>
          </a:blip>
          <a:stretch>
            <a:fillRect/>
          </a:stretch>
        </p:blipFill>
        <p:spPr>
          <a:xfrm>
            <a:off x="5244288" y="3027763"/>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008042"/>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思源宋体 CN Light"/>
                <a:ea typeface="Reeji-CloudHeiDa-GB" panose="02010800040101010101" pitchFamily="1" charset="-122"/>
              </a:rPr>
              <a:t>主讲人</a:t>
            </a:r>
            <a:r>
              <a:rPr sz="999" kern="100" spc="0" dirty="0">
                <a:solidFill>
                  <a:srgbClr val="FFFFFF">
                    <a:alpha val="100000"/>
                  </a:srgbClr>
                </a:solidFill>
                <a:latin typeface="思源宋体 CN Light"/>
                <a:ea typeface="Reeji-CloudHeiDa-GB" panose="02010800040101010101" pitchFamily="1" charset="-122"/>
              </a:rPr>
              <a:t>：</a:t>
            </a:r>
            <a:r>
              <a:rPr lang="zh-CN" altLang="en-US" sz="999" kern="100" spc="0" dirty="0">
                <a:solidFill>
                  <a:srgbClr val="FFFFFF">
                    <a:alpha val="100000"/>
                  </a:srgbClr>
                </a:solidFill>
                <a:latin typeface="思源宋体 CN Light"/>
                <a:ea typeface="Reeji-CloudHeiDa-GB" panose="02010800040101010101" pitchFamily="1" charset="-122"/>
              </a:rPr>
              <a:t>马胜铭</a:t>
            </a:r>
            <a:endParaRPr sz="999" kern="100" spc="0" dirty="0">
              <a:solidFill>
                <a:srgbClr val="FFFFFF">
                  <a:alpha val="100000"/>
                </a:srgbClr>
              </a:solidFill>
              <a:latin typeface="思源宋体 CN Light"/>
              <a:ea typeface="Reeji-CloudHeiDa-GB" panose="02010800040101010101" pitchFamily="1"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016206"/>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Times New Roman" panose="02020603050405020304" pitchFamily="18" charset="0"/>
                <a:ea typeface="思源宋体" panose="02020700000000000000" pitchFamily="18" charset="-122"/>
              </a:rPr>
              <a:t>时间</a:t>
            </a:r>
            <a:r>
              <a:rPr sz="999" kern="100" spc="0" dirty="0">
                <a:solidFill>
                  <a:srgbClr val="FFFFFF">
                    <a:alpha val="100000"/>
                  </a:srgbClr>
                </a:solidFill>
                <a:latin typeface="Times New Roman" panose="02020603050405020304" pitchFamily="18" charset="0"/>
                <a:ea typeface="思源宋体" panose="02020700000000000000" pitchFamily="18" charset="-122"/>
              </a:rPr>
              <a:t>：</a:t>
            </a:r>
            <a:fld id="{DC50059E-E8C7-446F-8D4D-91CEFBE5B5CF}" type="datetimeyyyy">
              <a:rPr lang="zh-CN" altLang="en-US" sz="999" kern="100" spc="0" smtClean="0">
                <a:solidFill>
                  <a:srgbClr val="FFFFFF">
                    <a:alpha val="100000"/>
                  </a:srgbClr>
                </a:solidFill>
                <a:latin typeface="Times New Roman" panose="02020603050405020304" pitchFamily="18" charset="0"/>
                <a:ea typeface="思源宋体" panose="02020700000000000000" pitchFamily="18" charset="-122"/>
              </a:rPr>
              <a:t>2026年</a:t>
            </a:fld>
            <a:endParaRPr sz="999" kern="100" spc="0" dirty="0">
              <a:solidFill>
                <a:srgbClr val="FFFFFF">
                  <a:alpha val="100000"/>
                </a:srgbClr>
              </a:solidFill>
              <a:latin typeface="Times New Roman" panose="02020603050405020304" pitchFamily="18" charset="0"/>
              <a:ea typeface="思源宋体" panose="02020700000000000000" pitchFamily="18"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133879"/>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zh-CN" altLang="en-US"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任务三 互联网产品规划与路线图</a:t>
            </a: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矩形 3">
            <a:extLst>
              <a:ext uri="{FF2B5EF4-FFF2-40B4-BE49-F238E27FC236}">
                <a16:creationId xmlns:a16="http://schemas.microsoft.com/office/drawing/2014/main" id="{4162DA1F-0E19-486C-A833-B817AF4627E9}"/>
              </a:ext>
            </a:extLst>
          </p:cNvPr>
          <p:cNvSpPr/>
          <p:nvPr>
            <p:custDataLst>
              <p:tags r:id="rId1"/>
            </p:custDataLst>
          </p:nvPr>
        </p:nvSpPr>
        <p:spPr>
          <a:xfrm>
            <a:off x="758190" y="1328262"/>
            <a:ext cx="22774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②</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矩阵结构</a:t>
            </a:r>
          </a:p>
        </p:txBody>
      </p:sp>
      <p:sp>
        <p:nvSpPr>
          <p:cNvPr id="5" name="右箭头 5">
            <a:extLst>
              <a:ext uri="{FF2B5EF4-FFF2-40B4-BE49-F238E27FC236}">
                <a16:creationId xmlns:a16="http://schemas.microsoft.com/office/drawing/2014/main" id="{C8E29504-5D74-4B0B-A40A-454A927BEB74}"/>
              </a:ext>
            </a:extLst>
          </p:cNvPr>
          <p:cNvSpPr/>
          <p:nvPr/>
        </p:nvSpPr>
        <p:spPr>
          <a:xfrm>
            <a:off x="3165157" y="2794993"/>
            <a:ext cx="713423" cy="733663"/>
          </a:xfrm>
          <a:prstGeom prst="rightArrow">
            <a:avLst/>
          </a:prstGeom>
          <a:solidFill>
            <a:schemeClr val="accent1"/>
          </a:solid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ctr" forceAA="0">
            <a:spAutoFit/>
          </a:bodyPr>
          <a:lstStyle/>
          <a:p>
            <a:pPr algn="ctr" defTabSz="619125" hangingPunct="0"/>
            <a:endParaRPr lang="zh-CN" altLang="en-US" sz="2400">
              <a:solidFill>
                <a:srgbClr val="FFFFFF"/>
              </a:solidFill>
              <a:latin typeface="微软雅黑"/>
              <a:ea typeface="微软雅黑"/>
              <a:sym typeface="Helvetica Neue Medium"/>
            </a:endParaRPr>
          </a:p>
        </p:txBody>
      </p:sp>
      <p:pic>
        <p:nvPicPr>
          <p:cNvPr id="6" name="图片 5">
            <a:extLst>
              <a:ext uri="{FF2B5EF4-FFF2-40B4-BE49-F238E27FC236}">
                <a16:creationId xmlns:a16="http://schemas.microsoft.com/office/drawing/2014/main" id="{F920CC80-0E6D-4C26-AED5-22B0CE4E099A}"/>
              </a:ext>
            </a:extLst>
          </p:cNvPr>
          <p:cNvPicPr>
            <a:picLocks noChangeAspect="1"/>
          </p:cNvPicPr>
          <p:nvPr>
            <p:custDataLst>
              <p:tags r:id="rId2"/>
            </p:custDataLst>
          </p:nvPr>
        </p:nvPicPr>
        <p:blipFill>
          <a:blip r:embed="rId6"/>
          <a:stretch>
            <a:fillRect/>
          </a:stretch>
        </p:blipFill>
        <p:spPr>
          <a:xfrm>
            <a:off x="384810" y="2353628"/>
            <a:ext cx="2780348" cy="1804035"/>
          </a:xfrm>
          <a:prstGeom prst="rect">
            <a:avLst/>
          </a:prstGeom>
        </p:spPr>
      </p:pic>
      <p:pic>
        <p:nvPicPr>
          <p:cNvPr id="7" name="图片 6">
            <a:extLst>
              <a:ext uri="{FF2B5EF4-FFF2-40B4-BE49-F238E27FC236}">
                <a16:creationId xmlns:a16="http://schemas.microsoft.com/office/drawing/2014/main" id="{BB6971D2-933F-463D-9671-98A28B10FF86}"/>
              </a:ext>
            </a:extLst>
          </p:cNvPr>
          <p:cNvPicPr>
            <a:picLocks noChangeAspect="1"/>
          </p:cNvPicPr>
          <p:nvPr>
            <p:custDataLst>
              <p:tags r:id="rId3"/>
            </p:custDataLst>
          </p:nvPr>
        </p:nvPicPr>
        <p:blipFill>
          <a:blip r:embed="rId7"/>
          <a:srcRect b="6292"/>
          <a:stretch>
            <a:fillRect/>
          </a:stretch>
        </p:blipFill>
        <p:spPr>
          <a:xfrm>
            <a:off x="3934778" y="1328737"/>
            <a:ext cx="5193506" cy="3374708"/>
          </a:xfrm>
          <a:prstGeom prst="rect">
            <a:avLst/>
          </a:prstGeom>
        </p:spPr>
      </p:pic>
    </p:spTree>
    <p:extLst>
      <p:ext uri="{BB962C8B-B14F-4D97-AF65-F5344CB8AC3E}">
        <p14:creationId xmlns:p14="http://schemas.microsoft.com/office/powerpoint/2010/main" val="297863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矩形 3">
            <a:extLst>
              <a:ext uri="{FF2B5EF4-FFF2-40B4-BE49-F238E27FC236}">
                <a16:creationId xmlns:a16="http://schemas.microsoft.com/office/drawing/2014/main" id="{EC798368-02C4-4534-B931-5325F0F6FA90}"/>
              </a:ext>
            </a:extLst>
          </p:cNvPr>
          <p:cNvSpPr/>
          <p:nvPr>
            <p:custDataLst>
              <p:tags r:id="rId1"/>
            </p:custDataLst>
          </p:nvPr>
        </p:nvSpPr>
        <p:spPr>
          <a:xfrm>
            <a:off x="758190" y="1518286"/>
            <a:ext cx="22774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③</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自然结构</a:t>
            </a:r>
          </a:p>
        </p:txBody>
      </p:sp>
      <p:sp>
        <p:nvSpPr>
          <p:cNvPr id="5" name="右箭头 5">
            <a:extLst>
              <a:ext uri="{FF2B5EF4-FFF2-40B4-BE49-F238E27FC236}">
                <a16:creationId xmlns:a16="http://schemas.microsoft.com/office/drawing/2014/main" id="{29CB1FF3-3A84-492F-A188-9059DCC34B2B}"/>
              </a:ext>
            </a:extLst>
          </p:cNvPr>
          <p:cNvSpPr/>
          <p:nvPr/>
        </p:nvSpPr>
        <p:spPr>
          <a:xfrm>
            <a:off x="3296126" y="2985017"/>
            <a:ext cx="713423" cy="733663"/>
          </a:xfrm>
          <a:prstGeom prst="rightArrow">
            <a:avLst/>
          </a:prstGeom>
          <a:solidFill>
            <a:schemeClr val="accent1"/>
          </a:solid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ctr" forceAA="0">
            <a:spAutoFit/>
          </a:bodyPr>
          <a:lstStyle/>
          <a:p>
            <a:pPr algn="ctr" defTabSz="619125" hangingPunct="0"/>
            <a:endParaRPr lang="zh-CN" altLang="en-US" sz="2400">
              <a:solidFill>
                <a:srgbClr val="FFFFFF"/>
              </a:solidFill>
              <a:latin typeface="微软雅黑"/>
              <a:ea typeface="微软雅黑"/>
              <a:sym typeface="Helvetica Neue Medium"/>
            </a:endParaRPr>
          </a:p>
        </p:txBody>
      </p:sp>
      <p:pic>
        <p:nvPicPr>
          <p:cNvPr id="6" name="图片 5">
            <a:extLst>
              <a:ext uri="{FF2B5EF4-FFF2-40B4-BE49-F238E27FC236}">
                <a16:creationId xmlns:a16="http://schemas.microsoft.com/office/drawing/2014/main" id="{DBFEEB1B-A6FC-4C92-A780-93E863FA439D}"/>
              </a:ext>
            </a:extLst>
          </p:cNvPr>
          <p:cNvPicPr>
            <a:picLocks noChangeAspect="1"/>
          </p:cNvPicPr>
          <p:nvPr>
            <p:custDataLst>
              <p:tags r:id="rId2"/>
            </p:custDataLst>
          </p:nvPr>
        </p:nvPicPr>
        <p:blipFill>
          <a:blip r:embed="rId6"/>
          <a:srcRect l="12907"/>
          <a:stretch>
            <a:fillRect/>
          </a:stretch>
        </p:blipFill>
        <p:spPr>
          <a:xfrm>
            <a:off x="406717" y="2407444"/>
            <a:ext cx="2767013" cy="1925955"/>
          </a:xfrm>
          <a:prstGeom prst="rect">
            <a:avLst/>
          </a:prstGeom>
        </p:spPr>
      </p:pic>
      <p:pic>
        <p:nvPicPr>
          <p:cNvPr id="7" name="图片 6">
            <a:extLst>
              <a:ext uri="{FF2B5EF4-FFF2-40B4-BE49-F238E27FC236}">
                <a16:creationId xmlns:a16="http://schemas.microsoft.com/office/drawing/2014/main" id="{AB1381CE-5C7D-4DE0-9A3B-E7628799D4A8}"/>
              </a:ext>
            </a:extLst>
          </p:cNvPr>
          <p:cNvPicPr>
            <a:picLocks noChangeAspect="1"/>
          </p:cNvPicPr>
          <p:nvPr>
            <p:custDataLst>
              <p:tags r:id="rId3"/>
            </p:custDataLst>
          </p:nvPr>
        </p:nvPicPr>
        <p:blipFill>
          <a:blip r:embed="rId7"/>
          <a:stretch>
            <a:fillRect/>
          </a:stretch>
        </p:blipFill>
        <p:spPr>
          <a:xfrm>
            <a:off x="4383555" y="761289"/>
            <a:ext cx="4017645" cy="4177189"/>
          </a:xfrm>
          <a:prstGeom prst="rect">
            <a:avLst/>
          </a:prstGeom>
        </p:spPr>
      </p:pic>
    </p:spTree>
    <p:extLst>
      <p:ext uri="{BB962C8B-B14F-4D97-AF65-F5344CB8AC3E}">
        <p14:creationId xmlns:p14="http://schemas.microsoft.com/office/powerpoint/2010/main" val="4217155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矩形 3">
            <a:extLst>
              <a:ext uri="{FF2B5EF4-FFF2-40B4-BE49-F238E27FC236}">
                <a16:creationId xmlns:a16="http://schemas.microsoft.com/office/drawing/2014/main" id="{CDDB0D5D-B534-4700-AA5B-44735EEAF116}"/>
              </a:ext>
            </a:extLst>
          </p:cNvPr>
          <p:cNvSpPr/>
          <p:nvPr>
            <p:custDataLst>
              <p:tags r:id="rId1"/>
            </p:custDataLst>
          </p:nvPr>
        </p:nvSpPr>
        <p:spPr>
          <a:xfrm>
            <a:off x="758190" y="1391603"/>
            <a:ext cx="22774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④</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线性结构</a:t>
            </a:r>
          </a:p>
        </p:txBody>
      </p:sp>
      <p:sp>
        <p:nvSpPr>
          <p:cNvPr id="5" name="右箭头 5">
            <a:extLst>
              <a:ext uri="{FF2B5EF4-FFF2-40B4-BE49-F238E27FC236}">
                <a16:creationId xmlns:a16="http://schemas.microsoft.com/office/drawing/2014/main" id="{F55D8F92-8882-46E1-8370-B33176B874B1}"/>
              </a:ext>
            </a:extLst>
          </p:cNvPr>
          <p:cNvSpPr/>
          <p:nvPr/>
        </p:nvSpPr>
        <p:spPr>
          <a:xfrm>
            <a:off x="3183255" y="2699743"/>
            <a:ext cx="713423" cy="733663"/>
          </a:xfrm>
          <a:prstGeom prst="rightArrow">
            <a:avLst/>
          </a:prstGeom>
          <a:solidFill>
            <a:schemeClr val="accent1"/>
          </a:solid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ctr" forceAA="0">
            <a:spAutoFit/>
          </a:bodyPr>
          <a:lstStyle/>
          <a:p>
            <a:pPr algn="ctr" defTabSz="619125" hangingPunct="0"/>
            <a:endParaRPr lang="zh-CN" altLang="en-US" sz="2400">
              <a:solidFill>
                <a:srgbClr val="FFFFFF"/>
              </a:solidFill>
              <a:latin typeface="微软雅黑"/>
              <a:ea typeface="微软雅黑"/>
              <a:sym typeface="Helvetica Neue Medium"/>
            </a:endParaRPr>
          </a:p>
        </p:txBody>
      </p:sp>
      <p:pic>
        <p:nvPicPr>
          <p:cNvPr id="6" name="图片 5">
            <a:extLst>
              <a:ext uri="{FF2B5EF4-FFF2-40B4-BE49-F238E27FC236}">
                <a16:creationId xmlns:a16="http://schemas.microsoft.com/office/drawing/2014/main" id="{3CF8661F-128A-4057-B072-37F2C8D95802}"/>
              </a:ext>
            </a:extLst>
          </p:cNvPr>
          <p:cNvPicPr>
            <a:picLocks noChangeAspect="1"/>
          </p:cNvPicPr>
          <p:nvPr>
            <p:custDataLst>
              <p:tags r:id="rId2"/>
            </p:custDataLst>
          </p:nvPr>
        </p:nvPicPr>
        <p:blipFill>
          <a:blip r:embed="rId6"/>
          <a:stretch>
            <a:fillRect/>
          </a:stretch>
        </p:blipFill>
        <p:spPr>
          <a:xfrm>
            <a:off x="496253" y="2831783"/>
            <a:ext cx="2539365" cy="468630"/>
          </a:xfrm>
          <a:prstGeom prst="rect">
            <a:avLst/>
          </a:prstGeom>
        </p:spPr>
      </p:pic>
      <p:pic>
        <p:nvPicPr>
          <p:cNvPr id="7" name="图片 6">
            <a:extLst>
              <a:ext uri="{FF2B5EF4-FFF2-40B4-BE49-F238E27FC236}">
                <a16:creationId xmlns:a16="http://schemas.microsoft.com/office/drawing/2014/main" id="{3CBE9C9F-6732-45AF-AE5A-59B9BD2AF7C7}"/>
              </a:ext>
            </a:extLst>
          </p:cNvPr>
          <p:cNvPicPr>
            <a:picLocks noChangeAspect="1"/>
          </p:cNvPicPr>
          <p:nvPr>
            <p:custDataLst>
              <p:tags r:id="rId3"/>
            </p:custDataLst>
          </p:nvPr>
        </p:nvPicPr>
        <p:blipFill>
          <a:blip r:embed="rId7"/>
          <a:stretch>
            <a:fillRect/>
          </a:stretch>
        </p:blipFill>
        <p:spPr>
          <a:xfrm>
            <a:off x="3896678" y="1507807"/>
            <a:ext cx="4912995" cy="2913698"/>
          </a:xfrm>
          <a:prstGeom prst="rect">
            <a:avLst/>
          </a:prstGeom>
        </p:spPr>
      </p:pic>
    </p:spTree>
    <p:extLst>
      <p:ext uri="{BB962C8B-B14F-4D97-AF65-F5344CB8AC3E}">
        <p14:creationId xmlns:p14="http://schemas.microsoft.com/office/powerpoint/2010/main" val="1292201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文本框 3">
            <a:extLst>
              <a:ext uri="{FF2B5EF4-FFF2-40B4-BE49-F238E27FC236}">
                <a16:creationId xmlns:a16="http://schemas.microsoft.com/office/drawing/2014/main" id="{F2E52B9B-A98F-4FA3-9DFA-D21DC26C6B4B}"/>
              </a:ext>
            </a:extLst>
          </p:cNvPr>
          <p:cNvSpPr txBox="1"/>
          <p:nvPr>
            <p:custDataLst>
              <p:tags r:id="rId1"/>
            </p:custDataLst>
          </p:nvPr>
        </p:nvSpPr>
        <p:spPr>
          <a:xfrm>
            <a:off x="518161" y="1149668"/>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1. 产品功能信息架构的任务流程</a:t>
            </a:r>
          </a:p>
        </p:txBody>
      </p:sp>
      <p:pic>
        <p:nvPicPr>
          <p:cNvPr id="5" name="图片 4">
            <a:extLst>
              <a:ext uri="{FF2B5EF4-FFF2-40B4-BE49-F238E27FC236}">
                <a16:creationId xmlns:a16="http://schemas.microsoft.com/office/drawing/2014/main" id="{CD0873A1-927E-4F81-8CFE-51330C8DE51D}"/>
              </a:ext>
            </a:extLst>
          </p:cNvPr>
          <p:cNvPicPr>
            <a:picLocks noChangeAspect="1"/>
          </p:cNvPicPr>
          <p:nvPr>
            <p:custDataLst>
              <p:tags r:id="rId2"/>
            </p:custDataLst>
          </p:nvPr>
        </p:nvPicPr>
        <p:blipFill>
          <a:blip r:embed="rId5"/>
          <a:stretch>
            <a:fillRect/>
          </a:stretch>
        </p:blipFill>
        <p:spPr>
          <a:xfrm>
            <a:off x="518160" y="1853565"/>
            <a:ext cx="8107680" cy="2356485"/>
          </a:xfrm>
          <a:prstGeom prst="rect">
            <a:avLst/>
          </a:prstGeom>
        </p:spPr>
      </p:pic>
    </p:spTree>
    <p:extLst>
      <p:ext uri="{BB962C8B-B14F-4D97-AF65-F5344CB8AC3E}">
        <p14:creationId xmlns:p14="http://schemas.microsoft.com/office/powerpoint/2010/main" val="391278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文本框 3">
            <a:extLst>
              <a:ext uri="{FF2B5EF4-FFF2-40B4-BE49-F238E27FC236}">
                <a16:creationId xmlns:a16="http://schemas.microsoft.com/office/drawing/2014/main" id="{ADE99D78-BDF2-48E1-8081-0E88EB196A23}"/>
              </a:ext>
            </a:extLst>
          </p:cNvPr>
          <p:cNvSpPr txBox="1"/>
          <p:nvPr>
            <p:custDataLst>
              <p:tags r:id="rId1"/>
            </p:custDataLst>
          </p:nvPr>
        </p:nvSpPr>
        <p:spPr>
          <a:xfrm>
            <a:off x="518161" y="1149668"/>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 选择高效的绘图软件</a:t>
            </a:r>
          </a:p>
        </p:txBody>
      </p:sp>
      <p:pic>
        <p:nvPicPr>
          <p:cNvPr id="7" name="图片 6">
            <a:extLst>
              <a:ext uri="{FF2B5EF4-FFF2-40B4-BE49-F238E27FC236}">
                <a16:creationId xmlns:a16="http://schemas.microsoft.com/office/drawing/2014/main" id="{FB849F75-1AF0-4389-9A4D-26CC6564A236}"/>
              </a:ext>
            </a:extLst>
          </p:cNvPr>
          <p:cNvPicPr>
            <a:picLocks noChangeAspect="1"/>
          </p:cNvPicPr>
          <p:nvPr>
            <p:custDataLst>
              <p:tags r:id="rId2"/>
            </p:custDataLst>
          </p:nvPr>
        </p:nvPicPr>
        <p:blipFill>
          <a:blip r:embed="rId6"/>
          <a:stretch>
            <a:fillRect/>
          </a:stretch>
        </p:blipFill>
        <p:spPr>
          <a:xfrm>
            <a:off x="3497104" y="1149668"/>
            <a:ext cx="1971199" cy="621030"/>
          </a:xfrm>
          <a:prstGeom prst="rect">
            <a:avLst/>
          </a:prstGeom>
        </p:spPr>
      </p:pic>
      <p:pic>
        <p:nvPicPr>
          <p:cNvPr id="10" name="图片 9">
            <a:extLst>
              <a:ext uri="{FF2B5EF4-FFF2-40B4-BE49-F238E27FC236}">
                <a16:creationId xmlns:a16="http://schemas.microsoft.com/office/drawing/2014/main" id="{8BD173BF-4FC5-48F2-94E0-C1499C8A88DE}"/>
              </a:ext>
            </a:extLst>
          </p:cNvPr>
          <p:cNvPicPr>
            <a:picLocks noChangeAspect="1"/>
          </p:cNvPicPr>
          <p:nvPr>
            <p:custDataLst>
              <p:tags r:id="rId3"/>
            </p:custDataLst>
          </p:nvPr>
        </p:nvPicPr>
        <p:blipFill>
          <a:blip r:embed="rId7"/>
          <a:stretch>
            <a:fillRect/>
          </a:stretch>
        </p:blipFill>
        <p:spPr>
          <a:xfrm>
            <a:off x="1478280" y="1770698"/>
            <a:ext cx="6187440" cy="3275171"/>
          </a:xfrm>
          <a:prstGeom prst="rect">
            <a:avLst/>
          </a:prstGeom>
        </p:spPr>
      </p:pic>
    </p:spTree>
    <p:extLst>
      <p:ext uri="{BB962C8B-B14F-4D97-AF65-F5344CB8AC3E}">
        <p14:creationId xmlns:p14="http://schemas.microsoft.com/office/powerpoint/2010/main" val="1245481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文本框 3">
            <a:extLst>
              <a:ext uri="{FF2B5EF4-FFF2-40B4-BE49-F238E27FC236}">
                <a16:creationId xmlns:a16="http://schemas.microsoft.com/office/drawing/2014/main" id="{336B6E07-F61C-41B5-8C55-A0C9718CC127}"/>
              </a:ext>
            </a:extLst>
          </p:cNvPr>
          <p:cNvSpPr txBox="1"/>
          <p:nvPr>
            <p:custDataLst>
              <p:tags r:id="rId1"/>
            </p:custDataLst>
          </p:nvPr>
        </p:nvSpPr>
        <p:spPr>
          <a:xfrm>
            <a:off x="518161" y="1149668"/>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3. 产品功能信息架构的实现技巧</a:t>
            </a:r>
          </a:p>
        </p:txBody>
      </p:sp>
      <p:sp>
        <p:nvSpPr>
          <p:cNvPr id="5" name="矩形 4">
            <a:extLst>
              <a:ext uri="{FF2B5EF4-FFF2-40B4-BE49-F238E27FC236}">
                <a16:creationId xmlns:a16="http://schemas.microsoft.com/office/drawing/2014/main" id="{AA361110-9921-4275-8EAB-E20C4CC441AB}"/>
              </a:ext>
            </a:extLst>
          </p:cNvPr>
          <p:cNvSpPr/>
          <p:nvPr>
            <p:custDataLst>
              <p:tags r:id="rId2"/>
            </p:custDataLst>
          </p:nvPr>
        </p:nvSpPr>
        <p:spPr>
          <a:xfrm>
            <a:off x="1669732" y="3977641"/>
            <a:ext cx="55159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①</a:t>
            </a:r>
            <a:r>
              <a:rPr lang="en-US" altLang="zh-CN"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按照总分结构确定关键的一级节点</a:t>
            </a:r>
          </a:p>
        </p:txBody>
      </p:sp>
      <p:pic>
        <p:nvPicPr>
          <p:cNvPr id="6" name="图片 5">
            <a:extLst>
              <a:ext uri="{FF2B5EF4-FFF2-40B4-BE49-F238E27FC236}">
                <a16:creationId xmlns:a16="http://schemas.microsoft.com/office/drawing/2014/main" id="{E4986CCB-CF15-4034-979B-665ACEAFCCF2}"/>
              </a:ext>
            </a:extLst>
          </p:cNvPr>
          <p:cNvPicPr>
            <a:picLocks noChangeAspect="1"/>
          </p:cNvPicPr>
          <p:nvPr>
            <p:custDataLst>
              <p:tags r:id="rId3"/>
            </p:custDataLst>
          </p:nvPr>
        </p:nvPicPr>
        <p:blipFill>
          <a:blip r:embed="rId6"/>
          <a:srcRect b="3867"/>
          <a:stretch>
            <a:fillRect/>
          </a:stretch>
        </p:blipFill>
        <p:spPr>
          <a:xfrm>
            <a:off x="1568768" y="1471613"/>
            <a:ext cx="5963126" cy="2413635"/>
          </a:xfrm>
          <a:prstGeom prst="rect">
            <a:avLst/>
          </a:prstGeom>
        </p:spPr>
      </p:pic>
    </p:spTree>
    <p:extLst>
      <p:ext uri="{BB962C8B-B14F-4D97-AF65-F5344CB8AC3E}">
        <p14:creationId xmlns:p14="http://schemas.microsoft.com/office/powerpoint/2010/main" val="1100995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矩形 3">
            <a:extLst>
              <a:ext uri="{FF2B5EF4-FFF2-40B4-BE49-F238E27FC236}">
                <a16:creationId xmlns:a16="http://schemas.microsoft.com/office/drawing/2014/main" id="{71BBD82D-3CD7-4E12-B78F-52278047AB02}"/>
              </a:ext>
            </a:extLst>
          </p:cNvPr>
          <p:cNvSpPr/>
          <p:nvPr>
            <p:custDataLst>
              <p:tags r:id="rId1"/>
            </p:custDataLst>
          </p:nvPr>
        </p:nvSpPr>
        <p:spPr>
          <a:xfrm>
            <a:off x="731997" y="4254107"/>
            <a:ext cx="7175659"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②</a:t>
            </a:r>
            <a:r>
              <a:rPr lang="en-US" altLang="zh-CN"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绘制单个一级节点模块的信息架构图，之后逐个完善</a:t>
            </a:r>
          </a:p>
        </p:txBody>
      </p:sp>
      <p:pic>
        <p:nvPicPr>
          <p:cNvPr id="5" name="图片 4">
            <a:extLst>
              <a:ext uri="{FF2B5EF4-FFF2-40B4-BE49-F238E27FC236}">
                <a16:creationId xmlns:a16="http://schemas.microsoft.com/office/drawing/2014/main" id="{A6D2EF35-E34C-4C93-8073-A425D8B8CCDF}"/>
              </a:ext>
            </a:extLst>
          </p:cNvPr>
          <p:cNvPicPr>
            <a:picLocks noChangeAspect="1"/>
          </p:cNvPicPr>
          <p:nvPr>
            <p:custDataLst>
              <p:tags r:id="rId2"/>
            </p:custDataLst>
          </p:nvPr>
        </p:nvPicPr>
        <p:blipFill>
          <a:blip r:embed="rId5"/>
          <a:stretch>
            <a:fillRect/>
          </a:stretch>
        </p:blipFill>
        <p:spPr>
          <a:xfrm>
            <a:off x="975836" y="1209440"/>
            <a:ext cx="7019925" cy="3133725"/>
          </a:xfrm>
          <a:prstGeom prst="rect">
            <a:avLst/>
          </a:prstGeom>
        </p:spPr>
      </p:pic>
    </p:spTree>
    <p:extLst>
      <p:ext uri="{BB962C8B-B14F-4D97-AF65-F5344CB8AC3E}">
        <p14:creationId xmlns:p14="http://schemas.microsoft.com/office/powerpoint/2010/main" val="2121865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矩形 3">
            <a:extLst>
              <a:ext uri="{FF2B5EF4-FFF2-40B4-BE49-F238E27FC236}">
                <a16:creationId xmlns:a16="http://schemas.microsoft.com/office/drawing/2014/main" id="{337AE8DF-4BBB-426D-9BF0-CF245220D7D5}"/>
              </a:ext>
            </a:extLst>
          </p:cNvPr>
          <p:cNvSpPr/>
          <p:nvPr>
            <p:custDataLst>
              <p:tags r:id="rId1"/>
            </p:custDataLst>
          </p:nvPr>
        </p:nvSpPr>
        <p:spPr>
          <a:xfrm>
            <a:off x="833914" y="4254107"/>
            <a:ext cx="7175659"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③</a:t>
            </a:r>
            <a:r>
              <a:rPr lang="en-US" altLang="zh-CN"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若某个页面在不同的一级节点内出现，应明确标识</a:t>
            </a:r>
          </a:p>
        </p:txBody>
      </p:sp>
      <p:pic>
        <p:nvPicPr>
          <p:cNvPr id="5" name="图片 4">
            <a:extLst>
              <a:ext uri="{FF2B5EF4-FFF2-40B4-BE49-F238E27FC236}">
                <a16:creationId xmlns:a16="http://schemas.microsoft.com/office/drawing/2014/main" id="{9E80A556-872A-4C63-AD84-F465B94918E9}"/>
              </a:ext>
            </a:extLst>
          </p:cNvPr>
          <p:cNvPicPr>
            <a:picLocks noChangeAspect="1"/>
          </p:cNvPicPr>
          <p:nvPr>
            <p:custDataLst>
              <p:tags r:id="rId2"/>
            </p:custDataLst>
          </p:nvPr>
        </p:nvPicPr>
        <p:blipFill>
          <a:blip r:embed="rId5"/>
          <a:stretch>
            <a:fillRect/>
          </a:stretch>
        </p:blipFill>
        <p:spPr>
          <a:xfrm>
            <a:off x="1744504" y="1323740"/>
            <a:ext cx="5354955" cy="2930366"/>
          </a:xfrm>
          <a:prstGeom prst="rect">
            <a:avLst/>
          </a:prstGeom>
        </p:spPr>
      </p:pic>
    </p:spTree>
    <p:extLst>
      <p:ext uri="{BB962C8B-B14F-4D97-AF65-F5344CB8AC3E}">
        <p14:creationId xmlns:p14="http://schemas.microsoft.com/office/powerpoint/2010/main" val="1850055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a:t>
            </a:r>
            <a:r>
              <a:rPr lang="en-US" sz="16601" kern="100" spc="0" dirty="0">
                <a:solidFill>
                  <a:srgbClr val="FFFFFF">
                    <a:alpha val="100000"/>
                  </a:srgbClr>
                </a:solidFill>
                <a:latin typeface="CKT Kuaile Bold" panose="02010800040101010101" pitchFamily="1" charset="-122"/>
                <a:ea typeface="CKT Kuaile Bold" panose="02010800040101010101" pitchFamily="1" charset="-122"/>
              </a:rPr>
              <a:t>2</a:t>
            </a:r>
            <a:endParaRPr sz="16601" kern="100" spc="0" dirty="0">
              <a:solidFill>
                <a:srgbClr val="FFFFFF">
                  <a:alpha val="100000"/>
                </a:srgbClr>
              </a:solidFill>
              <a:latin typeface="CKT Kuaile Bold" panose="02010800040101010101" pitchFamily="1" charset="-122"/>
              <a:ea typeface="CKT Kuaile Bold" panose="02010800040101010101" pitchFamily="1" charset="-122"/>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21536" y="1337917"/>
            <a:ext cx="5022464" cy="1660727"/>
          </a:xfrm>
        </p:spPr>
        <p:txBody>
          <a:bodyPr/>
          <a:lstStyle/>
          <a:p>
            <a:r>
              <a:rPr lang="zh-CN" altLang="en-US" dirty="0"/>
              <a:t>交互逻辑流程图</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p:txBody>
          <a:bodyPr/>
          <a:lstStyle/>
          <a:p>
            <a:r>
              <a:rPr lang="zh-CN" altLang="en-US" dirty="0"/>
              <a:t>互联网产品规划与路线图</a:t>
            </a:r>
          </a:p>
        </p:txBody>
      </p:sp>
    </p:spTree>
    <p:extLst>
      <p:ext uri="{BB962C8B-B14F-4D97-AF65-F5344CB8AC3E}">
        <p14:creationId xmlns:p14="http://schemas.microsoft.com/office/powerpoint/2010/main" val="3602318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交互逻辑流程图的作用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4" name="文本框 3">
            <a:extLst>
              <a:ext uri="{FF2B5EF4-FFF2-40B4-BE49-F238E27FC236}">
                <a16:creationId xmlns:a16="http://schemas.microsoft.com/office/drawing/2014/main" id="{6DD1F264-E479-46F0-A789-7AF5E314105B}"/>
              </a:ext>
            </a:extLst>
          </p:cNvPr>
          <p:cNvSpPr txBox="1"/>
          <p:nvPr>
            <p:custDataLst>
              <p:tags r:id="rId1"/>
            </p:custDataLst>
          </p:nvPr>
        </p:nvSpPr>
        <p:spPr>
          <a:xfrm>
            <a:off x="5245064" y="4074788"/>
            <a:ext cx="2326958" cy="336695"/>
          </a:xfrm>
          <a:prstGeom prst="rect">
            <a:avLst/>
          </a:prstGeom>
          <a:noFill/>
        </p:spPr>
        <p:txBody>
          <a:bodyPr wrap="square" rtlCol="0" anchor="t">
            <a:spAutoFit/>
          </a:bodyPr>
          <a:lstStyle/>
          <a:p>
            <a:pPr indent="342900" defTabSz="685800">
              <a:lnSpc>
                <a:spcPct val="150000"/>
              </a:lnSpc>
            </a:pPr>
            <a:r>
              <a:rPr sz="12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交互逻辑流程图</a:t>
            </a:r>
          </a:p>
        </p:txBody>
      </p:sp>
      <p:pic>
        <p:nvPicPr>
          <p:cNvPr id="5" name="图片 4">
            <a:extLst>
              <a:ext uri="{FF2B5EF4-FFF2-40B4-BE49-F238E27FC236}">
                <a16:creationId xmlns:a16="http://schemas.microsoft.com/office/drawing/2014/main" id="{1760B0FF-B41E-4817-8408-09908B4242CC}"/>
              </a:ext>
            </a:extLst>
          </p:cNvPr>
          <p:cNvPicPr>
            <a:picLocks noChangeAspect="1"/>
          </p:cNvPicPr>
          <p:nvPr>
            <p:custDataLst>
              <p:tags r:id="rId2"/>
            </p:custDataLst>
          </p:nvPr>
        </p:nvPicPr>
        <p:blipFill>
          <a:blip r:embed="rId5"/>
          <a:stretch>
            <a:fillRect/>
          </a:stretch>
        </p:blipFill>
        <p:spPr>
          <a:xfrm>
            <a:off x="3121819" y="1422722"/>
            <a:ext cx="5924242" cy="2652066"/>
          </a:xfrm>
          <a:prstGeom prst="rect">
            <a:avLst/>
          </a:prstGeom>
        </p:spPr>
      </p:pic>
      <p:sp>
        <p:nvSpPr>
          <p:cNvPr id="6" name="矩形 5">
            <a:extLst>
              <a:ext uri="{FF2B5EF4-FFF2-40B4-BE49-F238E27FC236}">
                <a16:creationId xmlns:a16="http://schemas.microsoft.com/office/drawing/2014/main" id="{A0D2F79F-BA7D-4122-B999-E35E03B6B3A7}"/>
              </a:ext>
            </a:extLst>
          </p:cNvPr>
          <p:cNvSpPr/>
          <p:nvPr/>
        </p:nvSpPr>
        <p:spPr>
          <a:xfrm>
            <a:off x="302524" y="2524180"/>
            <a:ext cx="2418551" cy="369332"/>
          </a:xfrm>
          <a:prstGeom prst="rect">
            <a:avLst/>
          </a:prstGeom>
          <a:solidFill>
            <a:srgbClr val="F1F1F1"/>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619125" hangingPunct="0"/>
            <a:endParaRPr lang="zh-CN" altLang="en-US" sz="2400">
              <a:solidFill>
                <a:srgbClr val="FFFFFF"/>
              </a:solidFill>
              <a:latin typeface="微软雅黑"/>
              <a:ea typeface="微软雅黑"/>
              <a:sym typeface="Helvetica Neue Medium"/>
            </a:endParaRPr>
          </a:p>
        </p:txBody>
      </p:sp>
      <p:sp>
        <p:nvSpPr>
          <p:cNvPr id="2" name="矩形 1">
            <a:extLst>
              <a:ext uri="{FF2B5EF4-FFF2-40B4-BE49-F238E27FC236}">
                <a16:creationId xmlns:a16="http://schemas.microsoft.com/office/drawing/2014/main" id="{BC20BF05-5BBD-4345-AD58-B15D8107D26C}"/>
              </a:ext>
            </a:extLst>
          </p:cNvPr>
          <p:cNvSpPr/>
          <p:nvPr/>
        </p:nvSpPr>
        <p:spPr>
          <a:xfrm>
            <a:off x="421481" y="1422722"/>
            <a:ext cx="2507457" cy="2652066"/>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CF35E878-2E34-4A33-A422-0CE502C9C083}"/>
              </a:ext>
            </a:extLst>
          </p:cNvPr>
          <p:cNvSpPr txBox="1"/>
          <p:nvPr/>
        </p:nvSpPr>
        <p:spPr>
          <a:xfrm>
            <a:off x="465841" y="1434523"/>
            <a:ext cx="2418736" cy="25486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defTabSz="685800">
              <a:lnSpc>
                <a:spcPct val="150000"/>
              </a:lnSpc>
            </a:pPr>
            <a:r>
              <a:rPr lang="zh-CN" altLang="en-US" sz="1350" b="1" dirty="0">
                <a:solidFill>
                  <a:prstClr val="black"/>
                </a:solidFill>
                <a:latin typeface="微软雅黑"/>
                <a:ea typeface="微软雅黑"/>
              </a:rPr>
              <a:t>交互流程图</a:t>
            </a:r>
            <a:r>
              <a:rPr lang="zh-CN" altLang="en-US" sz="1350" dirty="0">
                <a:solidFill>
                  <a:prstClr val="black"/>
                </a:solidFill>
                <a:latin typeface="微软雅黑"/>
                <a:ea typeface="微软雅黑"/>
              </a:rPr>
              <a:t>是一种用于展示用户与产品之间交互过程的图示工具。它通过一系列节点和连接线，描述了用户在使用产品时的操作流程，清晰展示出用户在不同页面或模块间的移动和交互，帮助产品经理优化界面设计和交互逻辑。</a:t>
            </a:r>
          </a:p>
        </p:txBody>
      </p:sp>
    </p:spTree>
    <p:extLst>
      <p:ext uri="{BB962C8B-B14F-4D97-AF65-F5344CB8AC3E}">
        <p14:creationId xmlns:p14="http://schemas.microsoft.com/office/powerpoint/2010/main" val="2927446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CF1219A2-28DB-4FC6-8879-A256FE663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071" y="0"/>
            <a:ext cx="2069609" cy="796003"/>
          </a:xfrm>
          <a:prstGeom prst="rect">
            <a:avLst/>
          </a:prstGeom>
        </p:spPr>
      </p:pic>
      <p:pic>
        <p:nvPicPr>
          <p:cNvPr id="22" name="图片 21">
            <a:extLst>
              <a:ext uri="{FF2B5EF4-FFF2-40B4-BE49-F238E27FC236}">
                <a16:creationId xmlns:a16="http://schemas.microsoft.com/office/drawing/2014/main" id="{AB09AAE8-ECA8-4DDA-8597-6E608518B841}"/>
              </a:ext>
            </a:extLst>
          </p:cNvPr>
          <p:cNvPicPr>
            <a:picLocks noChangeAspect="1"/>
          </p:cNvPicPr>
          <p:nvPr/>
        </p:nvPicPr>
        <p:blipFill>
          <a:blip r:embed="rId4">
            <a:alphaModFix amt="80000"/>
          </a:blip>
          <a:stretch>
            <a:fillRect/>
          </a:stretch>
        </p:blipFill>
        <p:spPr>
          <a:xfrm>
            <a:off x="1234474" y="2208604"/>
            <a:ext cx="3856215" cy="8611"/>
          </a:xfrm>
          <a:prstGeom prst="rect">
            <a:avLst/>
          </a:prstGeom>
        </p:spPr>
      </p:pic>
      <p:pic>
        <p:nvPicPr>
          <p:cNvPr id="23" name="图片 22">
            <a:extLst>
              <a:ext uri="{FF2B5EF4-FFF2-40B4-BE49-F238E27FC236}">
                <a16:creationId xmlns:a16="http://schemas.microsoft.com/office/drawing/2014/main" id="{BB30799F-6FDF-4B64-A6DD-AE08DB3B18DE}"/>
              </a:ext>
            </a:extLst>
          </p:cNvPr>
          <p:cNvPicPr>
            <a:picLocks noChangeAspect="1"/>
          </p:cNvPicPr>
          <p:nvPr/>
        </p:nvPicPr>
        <p:blipFill>
          <a:blip r:embed="rId4">
            <a:alphaModFix amt="80000"/>
          </a:blip>
          <a:stretch>
            <a:fillRect/>
          </a:stretch>
        </p:blipFill>
        <p:spPr>
          <a:xfrm>
            <a:off x="1283405" y="3130767"/>
            <a:ext cx="3856215" cy="8611"/>
          </a:xfrm>
          <a:prstGeom prst="rect">
            <a:avLst/>
          </a:prstGeom>
        </p:spPr>
      </p:pic>
      <p:pic>
        <p:nvPicPr>
          <p:cNvPr id="24" name="图片 23">
            <a:extLst>
              <a:ext uri="{FF2B5EF4-FFF2-40B4-BE49-F238E27FC236}">
                <a16:creationId xmlns:a16="http://schemas.microsoft.com/office/drawing/2014/main" id="{0CFBD5E7-038A-4D81-8B17-1DE4579E7BFB}"/>
              </a:ext>
            </a:extLst>
          </p:cNvPr>
          <p:cNvPicPr>
            <a:picLocks noChangeAspect="1"/>
          </p:cNvPicPr>
          <p:nvPr/>
        </p:nvPicPr>
        <p:blipFill>
          <a:blip r:embed="rId4">
            <a:alphaModFix amt="80000"/>
          </a:blip>
          <a:stretch>
            <a:fillRect/>
          </a:stretch>
        </p:blipFill>
        <p:spPr>
          <a:xfrm>
            <a:off x="1283405" y="4090570"/>
            <a:ext cx="3856215" cy="8611"/>
          </a:xfrm>
          <a:prstGeom prst="rect">
            <a:avLst/>
          </a:prstGeom>
        </p:spPr>
      </p:pic>
      <p:pic>
        <p:nvPicPr>
          <p:cNvPr id="25" name="图片 24">
            <a:extLst>
              <a:ext uri="{FF2B5EF4-FFF2-40B4-BE49-F238E27FC236}">
                <a16:creationId xmlns:a16="http://schemas.microsoft.com/office/drawing/2014/main" id="{A7758365-7BE0-4855-BF9F-D364C2A2345B}"/>
              </a:ext>
            </a:extLst>
          </p:cNvPr>
          <p:cNvPicPr>
            <a:picLocks noChangeAspect="1"/>
          </p:cNvPicPr>
          <p:nvPr/>
        </p:nvPicPr>
        <p:blipFill>
          <a:blip r:embed="rId5">
            <a:alphaModFix amt="49000"/>
          </a:blip>
          <a:stretch>
            <a:fillRect/>
          </a:stretch>
        </p:blipFill>
        <p:spPr>
          <a:xfrm>
            <a:off x="1245952" y="1498606"/>
            <a:ext cx="408505" cy="408505"/>
          </a:xfrm>
          <a:prstGeom prst="rect">
            <a:avLst/>
          </a:prstGeom>
        </p:spPr>
      </p:pic>
      <p:pic>
        <p:nvPicPr>
          <p:cNvPr id="26" name="图片 25">
            <a:extLst>
              <a:ext uri="{FF2B5EF4-FFF2-40B4-BE49-F238E27FC236}">
                <a16:creationId xmlns:a16="http://schemas.microsoft.com/office/drawing/2014/main" id="{D32A20DF-1AD4-4500-A2B0-061CC87E44A0}"/>
              </a:ext>
            </a:extLst>
          </p:cNvPr>
          <p:cNvPicPr>
            <a:picLocks noChangeAspect="1"/>
          </p:cNvPicPr>
          <p:nvPr/>
        </p:nvPicPr>
        <p:blipFill>
          <a:blip r:embed="rId6">
            <a:alphaModFix/>
          </a:blip>
          <a:stretch>
            <a:fillRect/>
          </a:stretch>
        </p:blipFill>
        <p:spPr>
          <a:xfrm>
            <a:off x="1283405" y="1536059"/>
            <a:ext cx="333598" cy="333598"/>
          </a:xfrm>
          <a:prstGeom prst="rect">
            <a:avLst/>
          </a:prstGeom>
        </p:spPr>
      </p:pic>
      <p:sp>
        <p:nvSpPr>
          <p:cNvPr id="27" name="文本框 26">
            <a:extLst>
              <a:ext uri="{FF2B5EF4-FFF2-40B4-BE49-F238E27FC236}">
                <a16:creationId xmlns:a16="http://schemas.microsoft.com/office/drawing/2014/main" id="{CDAB8404-C9E2-4661-898D-649E06B53F67}"/>
              </a:ext>
            </a:extLst>
          </p:cNvPr>
          <p:cNvSpPr txBox="1"/>
          <p:nvPr/>
        </p:nvSpPr>
        <p:spPr>
          <a:xfrm>
            <a:off x="1313924" y="15699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28" name="图片 27">
            <a:extLst>
              <a:ext uri="{FF2B5EF4-FFF2-40B4-BE49-F238E27FC236}">
                <a16:creationId xmlns:a16="http://schemas.microsoft.com/office/drawing/2014/main" id="{7AC5A372-71A9-4B23-9EFA-C855A196746A}"/>
              </a:ext>
            </a:extLst>
          </p:cNvPr>
          <p:cNvPicPr>
            <a:picLocks noChangeAspect="1"/>
          </p:cNvPicPr>
          <p:nvPr/>
        </p:nvPicPr>
        <p:blipFill>
          <a:blip r:embed="rId5">
            <a:alphaModFix amt="49000"/>
          </a:blip>
          <a:stretch>
            <a:fillRect/>
          </a:stretch>
        </p:blipFill>
        <p:spPr>
          <a:xfrm>
            <a:off x="1245952" y="2444045"/>
            <a:ext cx="408505" cy="408505"/>
          </a:xfrm>
          <a:prstGeom prst="rect">
            <a:avLst/>
          </a:prstGeom>
        </p:spPr>
      </p:pic>
      <p:pic>
        <p:nvPicPr>
          <p:cNvPr id="29" name="图片 28">
            <a:extLst>
              <a:ext uri="{FF2B5EF4-FFF2-40B4-BE49-F238E27FC236}">
                <a16:creationId xmlns:a16="http://schemas.microsoft.com/office/drawing/2014/main" id="{98C12102-1C3E-4D20-96E3-A3AC3E742A26}"/>
              </a:ext>
            </a:extLst>
          </p:cNvPr>
          <p:cNvPicPr>
            <a:picLocks noChangeAspect="1"/>
          </p:cNvPicPr>
          <p:nvPr/>
        </p:nvPicPr>
        <p:blipFill>
          <a:blip r:embed="rId6">
            <a:alphaModFix/>
          </a:blip>
          <a:stretch>
            <a:fillRect/>
          </a:stretch>
        </p:blipFill>
        <p:spPr>
          <a:xfrm>
            <a:off x="1283405" y="2481498"/>
            <a:ext cx="333598" cy="333598"/>
          </a:xfrm>
          <a:prstGeom prst="rect">
            <a:avLst/>
          </a:prstGeom>
        </p:spPr>
      </p:pic>
      <p:sp>
        <p:nvSpPr>
          <p:cNvPr id="30" name="文本框 29">
            <a:extLst>
              <a:ext uri="{FF2B5EF4-FFF2-40B4-BE49-F238E27FC236}">
                <a16:creationId xmlns:a16="http://schemas.microsoft.com/office/drawing/2014/main" id="{BDFB86B9-56F6-49B1-B9F5-368280A10244}"/>
              </a:ext>
            </a:extLst>
          </p:cNvPr>
          <p:cNvSpPr txBox="1"/>
          <p:nvPr/>
        </p:nvSpPr>
        <p:spPr>
          <a:xfrm>
            <a:off x="1313924" y="25153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31" name="图片 30">
            <a:extLst>
              <a:ext uri="{FF2B5EF4-FFF2-40B4-BE49-F238E27FC236}">
                <a16:creationId xmlns:a16="http://schemas.microsoft.com/office/drawing/2014/main" id="{5997576B-912C-40F9-A2F2-07B9F07A6749}"/>
              </a:ext>
            </a:extLst>
          </p:cNvPr>
          <p:cNvPicPr>
            <a:picLocks noChangeAspect="1"/>
          </p:cNvPicPr>
          <p:nvPr/>
        </p:nvPicPr>
        <p:blipFill>
          <a:blip r:embed="rId5">
            <a:alphaModFix amt="49000"/>
          </a:blip>
          <a:stretch>
            <a:fillRect/>
          </a:stretch>
        </p:blipFill>
        <p:spPr>
          <a:xfrm>
            <a:off x="1245952" y="3389484"/>
            <a:ext cx="408505" cy="408505"/>
          </a:xfrm>
          <a:prstGeom prst="rect">
            <a:avLst/>
          </a:prstGeom>
        </p:spPr>
      </p:pic>
      <p:pic>
        <p:nvPicPr>
          <p:cNvPr id="32" name="图片 31">
            <a:extLst>
              <a:ext uri="{FF2B5EF4-FFF2-40B4-BE49-F238E27FC236}">
                <a16:creationId xmlns:a16="http://schemas.microsoft.com/office/drawing/2014/main" id="{A2573365-45D3-4288-B179-305B87D5EA33}"/>
              </a:ext>
            </a:extLst>
          </p:cNvPr>
          <p:cNvPicPr>
            <a:picLocks noChangeAspect="1"/>
          </p:cNvPicPr>
          <p:nvPr/>
        </p:nvPicPr>
        <p:blipFill>
          <a:blip r:embed="rId6">
            <a:alphaModFix/>
          </a:blip>
          <a:stretch>
            <a:fillRect/>
          </a:stretch>
        </p:blipFill>
        <p:spPr>
          <a:xfrm>
            <a:off x="1283405" y="3426937"/>
            <a:ext cx="333598" cy="333598"/>
          </a:xfrm>
          <a:prstGeom prst="rect">
            <a:avLst/>
          </a:prstGeom>
        </p:spPr>
      </p:pic>
      <p:sp>
        <p:nvSpPr>
          <p:cNvPr id="33" name="文本框 32">
            <a:extLst>
              <a:ext uri="{FF2B5EF4-FFF2-40B4-BE49-F238E27FC236}">
                <a16:creationId xmlns:a16="http://schemas.microsoft.com/office/drawing/2014/main" id="{334E3BDB-D3AF-48BD-BCDB-5AAA66969392}"/>
              </a:ext>
            </a:extLst>
          </p:cNvPr>
          <p:cNvSpPr txBox="1"/>
          <p:nvPr/>
        </p:nvSpPr>
        <p:spPr>
          <a:xfrm>
            <a:off x="1313924" y="34607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sp>
        <p:nvSpPr>
          <p:cNvPr id="37" name="标题 92">
            <a:extLst>
              <a:ext uri="{FF2B5EF4-FFF2-40B4-BE49-F238E27FC236}">
                <a16:creationId xmlns:a16="http://schemas.microsoft.com/office/drawing/2014/main" id="{05463C85-E0EC-45B7-95DE-91E7F4DCBBC8}"/>
              </a:ext>
            </a:extLst>
          </p:cNvPr>
          <p:cNvSpPr txBox="1">
            <a:spLocks/>
          </p:cNvSpPr>
          <p:nvPr/>
        </p:nvSpPr>
        <p:spPr>
          <a:xfrm>
            <a:off x="1748831" y="1536059"/>
            <a:ext cx="2957395" cy="446300"/>
          </a:xfrm>
          <a:prstGeom prst="rect">
            <a:avLst/>
          </a:prstGeom>
        </p:spPr>
        <p:txBody>
          <a:bodyPr>
            <a:normAutofit/>
          </a:bodyPr>
          <a:lstStyle>
            <a:lvl1pPr marL="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tx1"/>
                </a:solidFill>
              </a:rPr>
              <a:t>产品功能信息架构</a:t>
            </a:r>
          </a:p>
        </p:txBody>
      </p:sp>
      <p:sp>
        <p:nvSpPr>
          <p:cNvPr id="38" name="文本占位符 98">
            <a:extLst>
              <a:ext uri="{FF2B5EF4-FFF2-40B4-BE49-F238E27FC236}">
                <a16:creationId xmlns:a16="http://schemas.microsoft.com/office/drawing/2014/main" id="{1BCFAA8F-AE18-4178-8965-90C057ECB871}"/>
              </a:ext>
            </a:extLst>
          </p:cNvPr>
          <p:cNvSpPr txBox="1">
            <a:spLocks/>
          </p:cNvSpPr>
          <p:nvPr/>
        </p:nvSpPr>
        <p:spPr>
          <a:xfrm>
            <a:off x="1748831" y="2458396"/>
            <a:ext cx="2957513" cy="416402"/>
          </a:xfrm>
          <a:prstGeom prst="rect">
            <a:avLst/>
          </a:prstGeom>
        </p:spPr>
        <p:txBody>
          <a:bodyPr>
            <a:normAutofit/>
          </a:bodyPr>
          <a:lstStyle>
            <a:lvl1pPr marL="0" indent="0" algn="l" defTabSz="914400" rtl="0" eaLnBrk="1" latinLnBrk="0" hangingPunct="1">
              <a:lnSpc>
                <a:spcPct val="90000"/>
              </a:lnSpc>
              <a:spcBef>
                <a:spcPct val="0"/>
              </a:spcBef>
              <a:buFont typeface="Arial" panose="020B0604020202020204" pitchFamily="34" charset="0"/>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tx1"/>
                </a:solidFill>
              </a:rPr>
              <a:t>交互逻辑流程图</a:t>
            </a:r>
          </a:p>
        </p:txBody>
      </p:sp>
      <p:sp>
        <p:nvSpPr>
          <p:cNvPr id="39" name="文本占位符 98">
            <a:extLst>
              <a:ext uri="{FF2B5EF4-FFF2-40B4-BE49-F238E27FC236}">
                <a16:creationId xmlns:a16="http://schemas.microsoft.com/office/drawing/2014/main" id="{FAD002EA-7D38-4D68-ABCA-C1EB6A91249A}"/>
              </a:ext>
            </a:extLst>
          </p:cNvPr>
          <p:cNvSpPr txBox="1">
            <a:spLocks/>
          </p:cNvSpPr>
          <p:nvPr/>
        </p:nvSpPr>
        <p:spPr>
          <a:xfrm>
            <a:off x="1748831" y="3406773"/>
            <a:ext cx="2957513" cy="416402"/>
          </a:xfrm>
          <a:prstGeom prst="rect">
            <a:avLst/>
          </a:prstGeom>
        </p:spPr>
        <p:txBody>
          <a:bodyPr>
            <a:normAutofit/>
          </a:bodyPr>
          <a:lstStyle>
            <a:lvl1pPr marL="0" indent="0" algn="l" defTabSz="914400" rtl="0" eaLnBrk="1" latinLnBrk="0" hangingPunct="1">
              <a:lnSpc>
                <a:spcPct val="90000"/>
              </a:lnSpc>
              <a:spcBef>
                <a:spcPct val="0"/>
              </a:spcBef>
              <a:buFont typeface="Arial" panose="020B0604020202020204" pitchFamily="34" charset="0"/>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tx1"/>
                </a:solidFill>
              </a:rPr>
              <a:t>纸模原型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10" name="文本框 9">
            <a:extLst>
              <a:ext uri="{FF2B5EF4-FFF2-40B4-BE49-F238E27FC236}">
                <a16:creationId xmlns:a16="http://schemas.microsoft.com/office/drawing/2014/main" id="{02EAD95A-61B0-4AF4-BA0E-FA4B458F6A0A}"/>
              </a:ext>
            </a:extLst>
          </p:cNvPr>
          <p:cNvSpPr txBox="1"/>
          <p:nvPr>
            <p:custDataLst>
              <p:tags r:id="rId1"/>
            </p:custDataLst>
          </p:nvPr>
        </p:nvSpPr>
        <p:spPr>
          <a:xfrm>
            <a:off x="522043" y="1146622"/>
            <a:ext cx="5025866" cy="369332"/>
          </a:xfrm>
          <a:prstGeom prst="rect">
            <a:avLst/>
          </a:prstGeom>
          <a:noFill/>
        </p:spPr>
        <p:txBody>
          <a:bodyPr wrap="square" rtlCol="0">
            <a:spAutoFit/>
          </a:bodyPr>
          <a:lstStyle/>
          <a:p>
            <a:pPr defTabSz="685800"/>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1. </a:t>
            </a:r>
            <a:r>
              <a:rPr dirty="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交互逻辑流程图的绘制阶段</a:t>
            </a:r>
            <a:endPar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a:extLst>
              <a:ext uri="{FF2B5EF4-FFF2-40B4-BE49-F238E27FC236}">
                <a16:creationId xmlns:a16="http://schemas.microsoft.com/office/drawing/2014/main" id="{FF2355A7-279E-4DB3-BF7E-0C21869A265F}"/>
              </a:ext>
            </a:extLst>
          </p:cNvPr>
          <p:cNvSpPr txBox="1"/>
          <p:nvPr>
            <p:custDataLst>
              <p:tags r:id="rId2"/>
            </p:custDataLst>
          </p:nvPr>
        </p:nvSpPr>
        <p:spPr>
          <a:xfrm>
            <a:off x="0" y="1640944"/>
            <a:ext cx="4317683" cy="2514124"/>
          </a:xfrm>
          <a:prstGeom prst="rect">
            <a:avLst/>
          </a:prstGeom>
          <a:noFill/>
        </p:spPr>
        <p:txBody>
          <a:bodyPr wrap="square" rtlCol="0" anchor="t">
            <a:noAutofit/>
          </a:bodyPr>
          <a:lstStyle/>
          <a:p>
            <a:pPr indent="342900" defTabSz="685800">
              <a:lnSpc>
                <a:spcPct val="150000"/>
              </a:lnSpc>
            </a:pPr>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（1）了解目标用户</a:t>
            </a:r>
          </a:p>
          <a:p>
            <a:pPr indent="342900" defTabSz="685800">
              <a:lnSpc>
                <a:spcPct val="150000"/>
              </a:lnSpc>
            </a:pPr>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（2）尽量绘制在一个页面内</a:t>
            </a:r>
          </a:p>
          <a:p>
            <a:pPr indent="342900" defTabSz="685800">
              <a:lnSpc>
                <a:spcPct val="150000"/>
              </a:lnSpc>
            </a:pPr>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（3）具有可读性</a:t>
            </a:r>
          </a:p>
          <a:p>
            <a:pPr indent="342900" defTabSz="685800">
              <a:lnSpc>
                <a:spcPct val="150000"/>
              </a:lnSpc>
            </a:pPr>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（4）</a:t>
            </a:r>
            <a:r>
              <a:rPr b="1" dirty="0">
                <a:solidFill>
                  <a:srgbClr val="D433C1"/>
                </a:solidFill>
                <a:latin typeface="微软雅黑" panose="020B0503020204020204" pitchFamily="34" charset="-122"/>
                <a:ea typeface="微软雅黑" panose="020B0503020204020204" pitchFamily="34" charset="-122"/>
                <a:cs typeface="微软雅黑" panose="020B0503020204020204" pitchFamily="34" charset="-122"/>
              </a:rPr>
              <a:t>使用标准的交互逻辑流程图组件</a:t>
            </a:r>
            <a:endPar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pPr indent="342900" defTabSz="685800">
              <a:lnSpc>
                <a:spcPct val="150000"/>
              </a:lnSpc>
            </a:pPr>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（5）明确2W1H要素</a:t>
            </a:r>
          </a:p>
          <a:p>
            <a:pPr indent="342900" defTabSz="685800">
              <a:lnSpc>
                <a:spcPct val="150000"/>
              </a:lnSpc>
            </a:pPr>
            <a:endPar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a:extLst>
              <a:ext uri="{FF2B5EF4-FFF2-40B4-BE49-F238E27FC236}">
                <a16:creationId xmlns:a16="http://schemas.microsoft.com/office/drawing/2014/main" id="{43577989-4508-4B11-8F51-257F6F30ED8B}"/>
              </a:ext>
            </a:extLst>
          </p:cNvPr>
          <p:cNvPicPr>
            <a:picLocks noChangeAspect="1"/>
          </p:cNvPicPr>
          <p:nvPr>
            <p:custDataLst>
              <p:tags r:id="rId3"/>
            </p:custDataLst>
          </p:nvPr>
        </p:nvPicPr>
        <p:blipFill>
          <a:blip r:embed="rId6"/>
          <a:stretch>
            <a:fillRect/>
          </a:stretch>
        </p:blipFill>
        <p:spPr>
          <a:xfrm>
            <a:off x="4551998" y="1494949"/>
            <a:ext cx="4194334" cy="2785110"/>
          </a:xfrm>
          <a:prstGeom prst="rect">
            <a:avLst/>
          </a:prstGeom>
          <a:ln>
            <a:solidFill>
              <a:schemeClr val="tx1"/>
            </a:solidFill>
          </a:ln>
        </p:spPr>
      </p:pic>
    </p:spTree>
    <p:extLst>
      <p:ext uri="{BB962C8B-B14F-4D97-AF65-F5344CB8AC3E}">
        <p14:creationId xmlns:p14="http://schemas.microsoft.com/office/powerpoint/2010/main" val="561301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4" name="文本框 3">
            <a:extLst>
              <a:ext uri="{FF2B5EF4-FFF2-40B4-BE49-F238E27FC236}">
                <a16:creationId xmlns:a16="http://schemas.microsoft.com/office/drawing/2014/main" id="{5BF0F6ED-EF72-47A6-923F-0D720DC9E60E}"/>
              </a:ext>
            </a:extLst>
          </p:cNvPr>
          <p:cNvSpPr txBox="1"/>
          <p:nvPr>
            <p:custDataLst>
              <p:tags r:id="rId1"/>
            </p:custDataLst>
          </p:nvPr>
        </p:nvSpPr>
        <p:spPr>
          <a:xfrm>
            <a:off x="522043" y="1109039"/>
            <a:ext cx="5025866" cy="369332"/>
          </a:xfrm>
          <a:prstGeom prst="rect">
            <a:avLst/>
          </a:prstGeom>
          <a:noFill/>
        </p:spPr>
        <p:txBody>
          <a:bodyPr wrap="square" rtlCol="0">
            <a:spAutoFit/>
          </a:bodyPr>
          <a:lstStyle/>
          <a:p>
            <a:pPr defTabSz="685800"/>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 </a:t>
            </a:r>
            <a:r>
              <a:rPr dirty="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时序图</a:t>
            </a:r>
            <a:endPar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a:extLst>
              <a:ext uri="{FF2B5EF4-FFF2-40B4-BE49-F238E27FC236}">
                <a16:creationId xmlns:a16="http://schemas.microsoft.com/office/drawing/2014/main" id="{17C48D66-5E01-42C4-878C-7FFCC14FD558}"/>
              </a:ext>
            </a:extLst>
          </p:cNvPr>
          <p:cNvSpPr txBox="1"/>
          <p:nvPr>
            <p:custDataLst>
              <p:tags r:id="rId2"/>
            </p:custDataLst>
          </p:nvPr>
        </p:nvSpPr>
        <p:spPr>
          <a:xfrm>
            <a:off x="2869405" y="4704069"/>
            <a:ext cx="4768215" cy="580549"/>
          </a:xfrm>
          <a:prstGeom prst="rect">
            <a:avLst/>
          </a:prstGeom>
          <a:noFill/>
        </p:spPr>
        <p:txBody>
          <a:bodyPr wrap="square" rtlCol="0" anchor="t">
            <a:noAutofit/>
          </a:bodyPr>
          <a:lstStyle/>
          <a:p>
            <a:pPr indent="342900" defTabSz="685800">
              <a:lnSpc>
                <a:spcPct val="150000"/>
              </a:lnSpc>
            </a:pPr>
            <a:r>
              <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某医院线上预约挂号的交互逻辑流程图</a:t>
            </a:r>
          </a:p>
        </p:txBody>
      </p:sp>
      <p:pic>
        <p:nvPicPr>
          <p:cNvPr id="6" name="图片 5">
            <a:extLst>
              <a:ext uri="{FF2B5EF4-FFF2-40B4-BE49-F238E27FC236}">
                <a16:creationId xmlns:a16="http://schemas.microsoft.com/office/drawing/2014/main" id="{15A7EE10-979E-414B-BE49-DFE24948B107}"/>
              </a:ext>
            </a:extLst>
          </p:cNvPr>
          <p:cNvPicPr>
            <a:picLocks noChangeAspect="1"/>
          </p:cNvPicPr>
          <p:nvPr>
            <p:custDataLst>
              <p:tags r:id="rId3"/>
            </p:custDataLst>
          </p:nvPr>
        </p:nvPicPr>
        <p:blipFill>
          <a:blip r:embed="rId6"/>
          <a:srcRect b="921"/>
          <a:stretch>
            <a:fillRect/>
          </a:stretch>
        </p:blipFill>
        <p:spPr>
          <a:xfrm>
            <a:off x="1238726" y="1563200"/>
            <a:ext cx="6932295" cy="3140869"/>
          </a:xfrm>
          <a:prstGeom prst="rect">
            <a:avLst/>
          </a:prstGeom>
        </p:spPr>
      </p:pic>
    </p:spTree>
    <p:extLst>
      <p:ext uri="{BB962C8B-B14F-4D97-AF65-F5344CB8AC3E}">
        <p14:creationId xmlns:p14="http://schemas.microsoft.com/office/powerpoint/2010/main" val="2795659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4" name="文本框 3">
            <a:extLst>
              <a:ext uri="{FF2B5EF4-FFF2-40B4-BE49-F238E27FC236}">
                <a16:creationId xmlns:a16="http://schemas.microsoft.com/office/drawing/2014/main" id="{35F37A60-4068-4AA0-B990-DC7E6738B76B}"/>
              </a:ext>
            </a:extLst>
          </p:cNvPr>
          <p:cNvSpPr txBox="1"/>
          <p:nvPr>
            <p:custDataLst>
              <p:tags r:id="rId1"/>
            </p:custDataLst>
          </p:nvPr>
        </p:nvSpPr>
        <p:spPr>
          <a:xfrm>
            <a:off x="518160" y="1109039"/>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3. 流程图</a:t>
            </a:r>
          </a:p>
        </p:txBody>
      </p:sp>
      <p:sp>
        <p:nvSpPr>
          <p:cNvPr id="5" name="文本框 4">
            <a:extLst>
              <a:ext uri="{FF2B5EF4-FFF2-40B4-BE49-F238E27FC236}">
                <a16:creationId xmlns:a16="http://schemas.microsoft.com/office/drawing/2014/main" id="{CCCF1170-57C7-488B-B077-A3800CADE09B}"/>
              </a:ext>
            </a:extLst>
          </p:cNvPr>
          <p:cNvSpPr txBox="1"/>
          <p:nvPr>
            <p:custDataLst>
              <p:tags r:id="rId2"/>
            </p:custDataLst>
          </p:nvPr>
        </p:nvSpPr>
        <p:spPr>
          <a:xfrm>
            <a:off x="3635691" y="4648203"/>
            <a:ext cx="2862263" cy="580549"/>
          </a:xfrm>
          <a:prstGeom prst="rect">
            <a:avLst/>
          </a:prstGeom>
          <a:noFill/>
        </p:spPr>
        <p:txBody>
          <a:bodyPr wrap="square" rtlCol="0" anchor="t">
            <a:noAutofit/>
          </a:bodyPr>
          <a:lstStyle/>
          <a:p>
            <a:pPr indent="342900" defTabSz="685800">
              <a:lnSpc>
                <a:spcPct val="150000"/>
              </a:lnSpc>
            </a:pPr>
            <a:r>
              <a:rPr sz="1200" dirty="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单线程流程图</a:t>
            </a:r>
            <a:endPar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a:extLst>
              <a:ext uri="{FF2B5EF4-FFF2-40B4-BE49-F238E27FC236}">
                <a16:creationId xmlns:a16="http://schemas.microsoft.com/office/drawing/2014/main" id="{4A101DF6-9298-41DB-8C9D-C1F622B1AD92}"/>
              </a:ext>
            </a:extLst>
          </p:cNvPr>
          <p:cNvPicPr>
            <a:picLocks noChangeAspect="1"/>
          </p:cNvPicPr>
          <p:nvPr>
            <p:custDataLst>
              <p:tags r:id="rId3"/>
            </p:custDataLst>
          </p:nvPr>
        </p:nvPicPr>
        <p:blipFill>
          <a:blip r:embed="rId6"/>
          <a:stretch>
            <a:fillRect/>
          </a:stretch>
        </p:blipFill>
        <p:spPr>
          <a:xfrm>
            <a:off x="1163478" y="1697834"/>
            <a:ext cx="6817043" cy="2950369"/>
          </a:xfrm>
          <a:prstGeom prst="rect">
            <a:avLst/>
          </a:prstGeom>
        </p:spPr>
      </p:pic>
    </p:spTree>
    <p:extLst>
      <p:ext uri="{BB962C8B-B14F-4D97-AF65-F5344CB8AC3E}">
        <p14:creationId xmlns:p14="http://schemas.microsoft.com/office/powerpoint/2010/main" val="1434072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7" name="文本框 6">
            <a:extLst>
              <a:ext uri="{FF2B5EF4-FFF2-40B4-BE49-F238E27FC236}">
                <a16:creationId xmlns:a16="http://schemas.microsoft.com/office/drawing/2014/main" id="{F8E3E37C-4C42-4A53-B37B-1662F5E62C2D}"/>
              </a:ext>
            </a:extLst>
          </p:cNvPr>
          <p:cNvSpPr txBox="1"/>
          <p:nvPr>
            <p:custDataLst>
              <p:tags r:id="rId1"/>
            </p:custDataLst>
          </p:nvPr>
        </p:nvSpPr>
        <p:spPr>
          <a:xfrm>
            <a:off x="522043" y="1143792"/>
            <a:ext cx="5025866" cy="369332"/>
          </a:xfrm>
          <a:prstGeom prst="rect">
            <a:avLst/>
          </a:prstGeom>
          <a:noFill/>
        </p:spPr>
        <p:txBody>
          <a:bodyPr wrap="square" rtlCol="0">
            <a:spAutoFit/>
          </a:bodyPr>
          <a:lstStyle/>
          <a:p>
            <a:pPr defTabSz="685800"/>
            <a:r>
              <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1. </a:t>
            </a:r>
            <a:r>
              <a:rPr dirty="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交互逻辑流程图的组成</a:t>
            </a:r>
            <a:endPar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文本框 9">
            <a:extLst>
              <a:ext uri="{FF2B5EF4-FFF2-40B4-BE49-F238E27FC236}">
                <a16:creationId xmlns:a16="http://schemas.microsoft.com/office/drawing/2014/main" id="{D3DC9887-A2D7-4285-BEAC-F7732AF75754}"/>
              </a:ext>
            </a:extLst>
          </p:cNvPr>
          <p:cNvSpPr txBox="1"/>
          <p:nvPr>
            <p:custDataLst>
              <p:tags r:id="rId2"/>
            </p:custDataLst>
          </p:nvPr>
        </p:nvSpPr>
        <p:spPr>
          <a:xfrm>
            <a:off x="629964" y="1746885"/>
            <a:ext cx="5877516" cy="1773555"/>
          </a:xfrm>
          <a:prstGeom prst="rect">
            <a:avLst/>
          </a:prstGeom>
          <a:noFill/>
        </p:spPr>
        <p:txBody>
          <a:bodyPr wrap="square" rtlCol="0" anchor="t">
            <a:noAutofit/>
          </a:bodyPr>
          <a:lstStyle/>
          <a:p>
            <a:pPr algn="just" defTabSz="685800">
              <a:lnSpc>
                <a:spcPct val="150000"/>
              </a:lnSpc>
            </a:pPr>
            <a:r>
              <a:rPr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①界面。一个矩形代表一个界面，在这个流程中用户经过两个界面（登录页和首页），非界面的内容不要出现。</a:t>
            </a:r>
          </a:p>
          <a:p>
            <a:pPr algn="just" defTabSz="685800">
              <a:lnSpc>
                <a:spcPct val="150000"/>
              </a:lnSpc>
            </a:pPr>
            <a:r>
              <a:rPr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②动作。界面之间要加上一个触发动作，该动作需要标示出来，</a:t>
            </a:r>
          </a:p>
          <a:p>
            <a:pPr algn="just" defTabSz="685800">
              <a:lnSpc>
                <a:spcPct val="150000"/>
              </a:lnSpc>
            </a:pPr>
            <a:r>
              <a:rPr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③条件。一个动作之后可能有多种（是/否）结果</a:t>
            </a:r>
          </a:p>
        </p:txBody>
      </p:sp>
      <p:pic>
        <p:nvPicPr>
          <p:cNvPr id="11" name="图片 10">
            <a:extLst>
              <a:ext uri="{FF2B5EF4-FFF2-40B4-BE49-F238E27FC236}">
                <a16:creationId xmlns:a16="http://schemas.microsoft.com/office/drawing/2014/main" id="{FDC08CED-DC41-4F0A-934E-1D9433C42042}"/>
              </a:ext>
            </a:extLst>
          </p:cNvPr>
          <p:cNvPicPr>
            <a:picLocks noChangeAspect="1"/>
          </p:cNvPicPr>
          <p:nvPr>
            <p:custDataLst>
              <p:tags r:id="rId3"/>
            </p:custDataLst>
          </p:nvPr>
        </p:nvPicPr>
        <p:blipFill>
          <a:blip r:embed="rId6"/>
          <a:stretch>
            <a:fillRect/>
          </a:stretch>
        </p:blipFill>
        <p:spPr>
          <a:xfrm>
            <a:off x="6727032" y="722814"/>
            <a:ext cx="2083594" cy="4156710"/>
          </a:xfrm>
          <a:prstGeom prst="rect">
            <a:avLst/>
          </a:prstGeom>
        </p:spPr>
      </p:pic>
    </p:spTree>
    <p:extLst>
      <p:ext uri="{BB962C8B-B14F-4D97-AF65-F5344CB8AC3E}">
        <p14:creationId xmlns:p14="http://schemas.microsoft.com/office/powerpoint/2010/main" val="405310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6" name="文本框 5">
            <a:extLst>
              <a:ext uri="{FF2B5EF4-FFF2-40B4-BE49-F238E27FC236}">
                <a16:creationId xmlns:a16="http://schemas.microsoft.com/office/drawing/2014/main" id="{51754B23-31AE-4292-9E4C-03110B9CB30F}"/>
              </a:ext>
            </a:extLst>
          </p:cNvPr>
          <p:cNvSpPr txBox="1"/>
          <p:nvPr>
            <p:custDataLst>
              <p:tags r:id="rId1"/>
            </p:custDataLst>
          </p:nvPr>
        </p:nvSpPr>
        <p:spPr>
          <a:xfrm>
            <a:off x="393383" y="1149668"/>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 交互逻辑流程图的多种绘图形式</a:t>
            </a:r>
          </a:p>
        </p:txBody>
      </p:sp>
      <p:sp>
        <p:nvSpPr>
          <p:cNvPr id="7" name="文本框 6">
            <a:extLst>
              <a:ext uri="{FF2B5EF4-FFF2-40B4-BE49-F238E27FC236}">
                <a16:creationId xmlns:a16="http://schemas.microsoft.com/office/drawing/2014/main" id="{5521F486-9257-45CB-9044-71C924D0C180}"/>
              </a:ext>
            </a:extLst>
          </p:cNvPr>
          <p:cNvSpPr txBox="1"/>
          <p:nvPr>
            <p:custDataLst>
              <p:tags r:id="rId2"/>
            </p:custDataLst>
          </p:nvPr>
        </p:nvSpPr>
        <p:spPr>
          <a:xfrm>
            <a:off x="2374217" y="4777978"/>
            <a:ext cx="4174808" cy="731044"/>
          </a:xfrm>
          <a:prstGeom prst="rect">
            <a:avLst/>
          </a:prstGeom>
          <a:noFill/>
        </p:spPr>
        <p:txBody>
          <a:bodyPr wrap="square" rtlCol="0" anchor="t">
            <a:noAutofit/>
          </a:bodyPr>
          <a:lstStyle/>
          <a:p>
            <a:pPr indent="342900" algn="ctr" defTabSz="685800">
              <a:lnSpc>
                <a:spcPct val="150000"/>
              </a:lnSpc>
            </a:pPr>
            <a:r>
              <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顺序/判断交互逻辑流程图</a:t>
            </a:r>
          </a:p>
        </p:txBody>
      </p:sp>
      <p:pic>
        <p:nvPicPr>
          <p:cNvPr id="10" name="图片 9">
            <a:extLst>
              <a:ext uri="{FF2B5EF4-FFF2-40B4-BE49-F238E27FC236}">
                <a16:creationId xmlns:a16="http://schemas.microsoft.com/office/drawing/2014/main" id="{05D21028-3574-4ED7-9161-AFEE1319AB16}"/>
              </a:ext>
            </a:extLst>
          </p:cNvPr>
          <p:cNvPicPr>
            <a:picLocks noChangeAspect="1"/>
          </p:cNvPicPr>
          <p:nvPr>
            <p:custDataLst>
              <p:tags r:id="rId3"/>
            </p:custDataLst>
          </p:nvPr>
        </p:nvPicPr>
        <p:blipFill>
          <a:blip r:embed="rId6"/>
          <a:stretch>
            <a:fillRect/>
          </a:stretch>
        </p:blipFill>
        <p:spPr>
          <a:xfrm>
            <a:off x="3062862" y="1559629"/>
            <a:ext cx="2797518" cy="3291840"/>
          </a:xfrm>
          <a:prstGeom prst="rect">
            <a:avLst/>
          </a:prstGeom>
        </p:spPr>
      </p:pic>
    </p:spTree>
    <p:extLst>
      <p:ext uri="{BB962C8B-B14F-4D97-AF65-F5344CB8AC3E}">
        <p14:creationId xmlns:p14="http://schemas.microsoft.com/office/powerpoint/2010/main" val="4178029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4" name="文本框 3">
            <a:extLst>
              <a:ext uri="{FF2B5EF4-FFF2-40B4-BE49-F238E27FC236}">
                <a16:creationId xmlns:a16="http://schemas.microsoft.com/office/drawing/2014/main" id="{61EB04A7-3CBC-4356-A018-C361EE648C71}"/>
              </a:ext>
            </a:extLst>
          </p:cNvPr>
          <p:cNvSpPr txBox="1"/>
          <p:nvPr>
            <p:custDataLst>
              <p:tags r:id="rId1"/>
            </p:custDataLst>
          </p:nvPr>
        </p:nvSpPr>
        <p:spPr>
          <a:xfrm>
            <a:off x="2484596" y="4420686"/>
            <a:ext cx="4174808" cy="386225"/>
          </a:xfrm>
          <a:prstGeom prst="rect">
            <a:avLst/>
          </a:prstGeom>
          <a:noFill/>
        </p:spPr>
        <p:txBody>
          <a:bodyPr wrap="square" rtlCol="0" anchor="t">
            <a:noAutofit/>
          </a:bodyPr>
          <a:lstStyle/>
          <a:p>
            <a:pPr indent="342900" algn="ctr" defTabSz="685800">
              <a:lnSpc>
                <a:spcPct val="150000"/>
              </a:lnSpc>
            </a:pPr>
            <a:r>
              <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多Tab界面交互逻辑流程图</a:t>
            </a:r>
          </a:p>
        </p:txBody>
      </p:sp>
      <p:pic>
        <p:nvPicPr>
          <p:cNvPr id="5" name="图片 4">
            <a:extLst>
              <a:ext uri="{FF2B5EF4-FFF2-40B4-BE49-F238E27FC236}">
                <a16:creationId xmlns:a16="http://schemas.microsoft.com/office/drawing/2014/main" id="{90275130-5739-4719-A227-B592ABEE6801}"/>
              </a:ext>
            </a:extLst>
          </p:cNvPr>
          <p:cNvPicPr>
            <a:picLocks noChangeAspect="1"/>
          </p:cNvPicPr>
          <p:nvPr>
            <p:custDataLst>
              <p:tags r:id="rId2"/>
            </p:custDataLst>
          </p:nvPr>
        </p:nvPicPr>
        <p:blipFill>
          <a:blip r:embed="rId5"/>
          <a:stretch>
            <a:fillRect/>
          </a:stretch>
        </p:blipFill>
        <p:spPr>
          <a:xfrm>
            <a:off x="2872979" y="1388943"/>
            <a:ext cx="3510439" cy="3031743"/>
          </a:xfrm>
          <a:prstGeom prst="rect">
            <a:avLst/>
          </a:prstGeom>
        </p:spPr>
      </p:pic>
    </p:spTree>
    <p:extLst>
      <p:ext uri="{BB962C8B-B14F-4D97-AF65-F5344CB8AC3E}">
        <p14:creationId xmlns:p14="http://schemas.microsoft.com/office/powerpoint/2010/main" val="825578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交互逻辑流程图的实现</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交互逻辑流程图</a:t>
            </a:r>
          </a:p>
        </p:txBody>
      </p:sp>
      <p:sp>
        <p:nvSpPr>
          <p:cNvPr id="6" name="文本框 5">
            <a:extLst>
              <a:ext uri="{FF2B5EF4-FFF2-40B4-BE49-F238E27FC236}">
                <a16:creationId xmlns:a16="http://schemas.microsoft.com/office/drawing/2014/main" id="{6AB1B8D3-5798-40C6-A2CE-69C5863FD979}"/>
              </a:ext>
            </a:extLst>
          </p:cNvPr>
          <p:cNvSpPr txBox="1"/>
          <p:nvPr>
            <p:custDataLst>
              <p:tags r:id="rId1"/>
            </p:custDataLst>
          </p:nvPr>
        </p:nvSpPr>
        <p:spPr>
          <a:xfrm>
            <a:off x="2543651" y="4479742"/>
            <a:ext cx="4416743" cy="591026"/>
          </a:xfrm>
          <a:prstGeom prst="rect">
            <a:avLst/>
          </a:prstGeom>
          <a:noFill/>
        </p:spPr>
        <p:txBody>
          <a:bodyPr wrap="square" rtlCol="0" anchor="t">
            <a:noAutofit/>
          </a:bodyPr>
          <a:lstStyle/>
          <a:p>
            <a:pPr indent="342900" algn="ctr" defTabSz="685800">
              <a:lnSpc>
                <a:spcPct val="150000"/>
              </a:lnSpc>
            </a:pPr>
            <a:r>
              <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非线性中心化信息交互逻辑流程图</a:t>
            </a:r>
            <a:endParaRPr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a:extLst>
              <a:ext uri="{FF2B5EF4-FFF2-40B4-BE49-F238E27FC236}">
                <a16:creationId xmlns:a16="http://schemas.microsoft.com/office/drawing/2014/main" id="{56D320C9-F245-40AD-9224-ADBD94426129}"/>
              </a:ext>
            </a:extLst>
          </p:cNvPr>
          <p:cNvPicPr>
            <a:picLocks noChangeAspect="1"/>
          </p:cNvPicPr>
          <p:nvPr>
            <p:custDataLst>
              <p:tags r:id="rId2"/>
            </p:custDataLst>
          </p:nvPr>
        </p:nvPicPr>
        <p:blipFill>
          <a:blip r:embed="rId5"/>
          <a:stretch>
            <a:fillRect/>
          </a:stretch>
        </p:blipFill>
        <p:spPr>
          <a:xfrm>
            <a:off x="1020841" y="1369341"/>
            <a:ext cx="7102317" cy="3110401"/>
          </a:xfrm>
          <a:prstGeom prst="rect">
            <a:avLst/>
          </a:prstGeom>
        </p:spPr>
      </p:pic>
    </p:spTree>
    <p:extLst>
      <p:ext uri="{BB962C8B-B14F-4D97-AF65-F5344CB8AC3E}">
        <p14:creationId xmlns:p14="http://schemas.microsoft.com/office/powerpoint/2010/main" val="1963048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a:t>
            </a:r>
            <a:r>
              <a:rPr lang="en-US" sz="16601" kern="100" spc="0" dirty="0">
                <a:solidFill>
                  <a:srgbClr val="FFFFFF">
                    <a:alpha val="100000"/>
                  </a:srgbClr>
                </a:solidFill>
                <a:latin typeface="CKT Kuaile Bold" panose="02010800040101010101" pitchFamily="1" charset="-122"/>
                <a:ea typeface="CKT Kuaile Bold" panose="02010800040101010101" pitchFamily="1" charset="-122"/>
              </a:rPr>
              <a:t>3</a:t>
            </a:r>
            <a:endParaRPr sz="16601" kern="100" spc="0" dirty="0">
              <a:solidFill>
                <a:srgbClr val="FFFFFF">
                  <a:alpha val="100000"/>
                </a:srgbClr>
              </a:solidFill>
              <a:latin typeface="CKT Kuaile Bold" panose="02010800040101010101" pitchFamily="1" charset="-122"/>
              <a:ea typeface="CKT Kuaile Bold" panose="02010800040101010101" pitchFamily="1" charset="-122"/>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21536" y="1337917"/>
            <a:ext cx="5022464" cy="1660727"/>
          </a:xfrm>
        </p:spPr>
        <p:txBody>
          <a:bodyPr/>
          <a:lstStyle/>
          <a:p>
            <a:r>
              <a:rPr lang="zh-CN" altLang="en-US" dirty="0"/>
              <a:t>纸模原型</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p:txBody>
          <a:bodyPr/>
          <a:lstStyle/>
          <a:p>
            <a:r>
              <a:rPr lang="zh-CN" altLang="en-US" dirty="0"/>
              <a:t>互联网产品规划与路线图</a:t>
            </a:r>
          </a:p>
        </p:txBody>
      </p:sp>
    </p:spTree>
    <p:extLst>
      <p:ext uri="{BB962C8B-B14F-4D97-AF65-F5344CB8AC3E}">
        <p14:creationId xmlns:p14="http://schemas.microsoft.com/office/powerpoint/2010/main" val="1989671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纸模原型设计</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纸模原型</a:t>
            </a:r>
          </a:p>
        </p:txBody>
      </p:sp>
      <p:sp>
        <p:nvSpPr>
          <p:cNvPr id="14" name="文本框 13">
            <a:extLst>
              <a:ext uri="{FF2B5EF4-FFF2-40B4-BE49-F238E27FC236}">
                <a16:creationId xmlns:a16="http://schemas.microsoft.com/office/drawing/2014/main" id="{E8BF7F1E-6CBA-4ABA-A7B6-0E796F12F7CA}"/>
              </a:ext>
            </a:extLst>
          </p:cNvPr>
          <p:cNvSpPr txBox="1"/>
          <p:nvPr>
            <p:custDataLst>
              <p:tags r:id="rId1"/>
            </p:custDataLst>
          </p:nvPr>
        </p:nvSpPr>
        <p:spPr>
          <a:xfrm>
            <a:off x="580073" y="1191578"/>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1. 纸模原型绘制工具</a:t>
            </a:r>
          </a:p>
        </p:txBody>
      </p:sp>
      <p:pic>
        <p:nvPicPr>
          <p:cNvPr id="15" name="图片 14">
            <a:extLst>
              <a:ext uri="{FF2B5EF4-FFF2-40B4-BE49-F238E27FC236}">
                <a16:creationId xmlns:a16="http://schemas.microsoft.com/office/drawing/2014/main" id="{F5C9058D-CD3F-4D0C-AD4E-848BE053F181}"/>
              </a:ext>
            </a:extLst>
          </p:cNvPr>
          <p:cNvPicPr>
            <a:picLocks noChangeAspect="1"/>
          </p:cNvPicPr>
          <p:nvPr>
            <p:custDataLst>
              <p:tags r:id="rId2"/>
            </p:custDataLst>
          </p:nvPr>
        </p:nvPicPr>
        <p:blipFill>
          <a:blip r:embed="rId5"/>
          <a:stretch>
            <a:fillRect/>
          </a:stretch>
        </p:blipFill>
        <p:spPr>
          <a:xfrm>
            <a:off x="580073" y="2092642"/>
            <a:ext cx="8458200" cy="2288858"/>
          </a:xfrm>
          <a:prstGeom prst="rect">
            <a:avLst/>
          </a:prstGeom>
        </p:spPr>
      </p:pic>
    </p:spTree>
    <p:extLst>
      <p:ext uri="{BB962C8B-B14F-4D97-AF65-F5344CB8AC3E}">
        <p14:creationId xmlns:p14="http://schemas.microsoft.com/office/powerpoint/2010/main" val="1547708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纸模原型设计</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纸模原型</a:t>
            </a:r>
          </a:p>
        </p:txBody>
      </p:sp>
      <p:sp>
        <p:nvSpPr>
          <p:cNvPr id="6" name="文本框 5">
            <a:extLst>
              <a:ext uri="{FF2B5EF4-FFF2-40B4-BE49-F238E27FC236}">
                <a16:creationId xmlns:a16="http://schemas.microsoft.com/office/drawing/2014/main" id="{4FD1BF79-1EF8-4F90-AB2C-6BB12C775DFF}"/>
              </a:ext>
            </a:extLst>
          </p:cNvPr>
          <p:cNvSpPr txBox="1"/>
          <p:nvPr>
            <p:custDataLst>
              <p:tags r:id="rId1"/>
            </p:custDataLst>
          </p:nvPr>
        </p:nvSpPr>
        <p:spPr>
          <a:xfrm>
            <a:off x="580073" y="1191578"/>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 纸模原型设计参考步骤</a:t>
            </a:r>
          </a:p>
        </p:txBody>
      </p:sp>
      <p:pic>
        <p:nvPicPr>
          <p:cNvPr id="7" name="图片 6">
            <a:extLst>
              <a:ext uri="{FF2B5EF4-FFF2-40B4-BE49-F238E27FC236}">
                <a16:creationId xmlns:a16="http://schemas.microsoft.com/office/drawing/2014/main" id="{59BE407C-C778-4844-B60C-1FE5D5BC51AE}"/>
              </a:ext>
            </a:extLst>
          </p:cNvPr>
          <p:cNvPicPr>
            <a:picLocks noChangeAspect="1"/>
          </p:cNvPicPr>
          <p:nvPr>
            <p:custDataLst>
              <p:tags r:id="rId2"/>
            </p:custDataLst>
          </p:nvPr>
        </p:nvPicPr>
        <p:blipFill>
          <a:blip r:embed="rId5"/>
          <a:stretch>
            <a:fillRect/>
          </a:stretch>
        </p:blipFill>
        <p:spPr>
          <a:xfrm>
            <a:off x="1510665" y="1784985"/>
            <a:ext cx="6261259" cy="3116104"/>
          </a:xfrm>
          <a:prstGeom prst="rect">
            <a:avLst/>
          </a:prstGeom>
        </p:spPr>
      </p:pic>
    </p:spTree>
    <p:extLst>
      <p:ext uri="{BB962C8B-B14F-4D97-AF65-F5344CB8AC3E}">
        <p14:creationId xmlns:p14="http://schemas.microsoft.com/office/powerpoint/2010/main" val="3767756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21536" y="1337917"/>
            <a:ext cx="5022464" cy="1660727"/>
          </a:xfrm>
        </p:spPr>
        <p:txBody>
          <a:bodyPr/>
          <a:lstStyle/>
          <a:p>
            <a:r>
              <a:rPr lang="zh-CN" altLang="en-US" dirty="0"/>
              <a:t>产品功能信息架构</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p:txBody>
          <a:bodyPr/>
          <a:lstStyle/>
          <a:p>
            <a:r>
              <a:rPr lang="zh-CN" altLang="en-US" dirty="0"/>
              <a:t>互联网产品规划与路线图</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纸模原型设计</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纸模原型</a:t>
            </a:r>
          </a:p>
        </p:txBody>
      </p:sp>
      <p:sp>
        <p:nvSpPr>
          <p:cNvPr id="4" name="文本框 3">
            <a:extLst>
              <a:ext uri="{FF2B5EF4-FFF2-40B4-BE49-F238E27FC236}">
                <a16:creationId xmlns:a16="http://schemas.microsoft.com/office/drawing/2014/main" id="{5C5F1D7F-EB41-4648-AA8A-F9C1D6B8E45F}"/>
              </a:ext>
            </a:extLst>
          </p:cNvPr>
          <p:cNvSpPr txBox="1"/>
          <p:nvPr>
            <p:custDataLst>
              <p:tags r:id="rId1"/>
            </p:custDataLst>
          </p:nvPr>
        </p:nvSpPr>
        <p:spPr>
          <a:xfrm>
            <a:off x="580073" y="1191578"/>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3. 纸模原型要做到什么程度</a:t>
            </a:r>
          </a:p>
        </p:txBody>
      </p:sp>
      <p:sp>
        <p:nvSpPr>
          <p:cNvPr id="5" name="文本框 4">
            <a:extLst>
              <a:ext uri="{FF2B5EF4-FFF2-40B4-BE49-F238E27FC236}">
                <a16:creationId xmlns:a16="http://schemas.microsoft.com/office/drawing/2014/main" id="{DBCFDE9E-4DC9-49E0-BF35-7E11A2CF1612}"/>
              </a:ext>
            </a:extLst>
          </p:cNvPr>
          <p:cNvSpPr txBox="1"/>
          <p:nvPr>
            <p:custDataLst>
              <p:tags r:id="rId2"/>
            </p:custDataLst>
          </p:nvPr>
        </p:nvSpPr>
        <p:spPr>
          <a:xfrm>
            <a:off x="580073" y="2011681"/>
            <a:ext cx="8099107" cy="1289905"/>
          </a:xfrm>
          <a:prstGeom prst="rect">
            <a:avLst/>
          </a:prstGeom>
          <a:noFill/>
        </p:spPr>
        <p:txBody>
          <a:bodyPr wrap="square" rtlCol="0">
            <a:spAutoFit/>
          </a:bodyPr>
          <a:lstStyle/>
          <a:p>
            <a:pPr indent="342900" defTabSz="685800">
              <a:lnSpc>
                <a:spcPct val="150000"/>
              </a:lnSpc>
            </a:pPr>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一般来说，</a:t>
            </a:r>
            <a:r>
              <a:rPr b="1">
                <a:solidFill>
                  <a:srgbClr val="D433C1"/>
                </a:solidFill>
                <a:latin typeface="微软雅黑" panose="020B0503020204020204" pitchFamily="34" charset="-122"/>
                <a:ea typeface="微软雅黑" panose="020B0503020204020204" pitchFamily="34" charset="-122"/>
                <a:cs typeface="微软雅黑" panose="020B0503020204020204" pitchFamily="34" charset="-122"/>
              </a:rPr>
              <a:t>纸模原型阶段不需要进行视觉设计</a:t>
            </a:r>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，因此过于细节的内容在纸模阶段不需要明确画出，只需要表明产品的核心功能、每个控件的大概位置、整体界面的布局等即可。</a:t>
            </a:r>
          </a:p>
        </p:txBody>
      </p:sp>
    </p:spTree>
    <p:extLst>
      <p:ext uri="{BB962C8B-B14F-4D97-AF65-F5344CB8AC3E}">
        <p14:creationId xmlns:p14="http://schemas.microsoft.com/office/powerpoint/2010/main" val="1000348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原型设计四大排版原则</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纸模原型</a:t>
            </a:r>
          </a:p>
        </p:txBody>
      </p:sp>
      <p:sp>
        <p:nvSpPr>
          <p:cNvPr id="12" name="文本框 11">
            <a:extLst>
              <a:ext uri="{FF2B5EF4-FFF2-40B4-BE49-F238E27FC236}">
                <a16:creationId xmlns:a16="http://schemas.microsoft.com/office/drawing/2014/main" id="{83E7CA16-80CB-4CD9-8820-8F18CADE1EE8}"/>
              </a:ext>
            </a:extLst>
          </p:cNvPr>
          <p:cNvSpPr txBox="1"/>
          <p:nvPr>
            <p:custDataLst>
              <p:tags r:id="rId1"/>
            </p:custDataLst>
          </p:nvPr>
        </p:nvSpPr>
        <p:spPr>
          <a:xfrm>
            <a:off x="4371023" y="4661479"/>
            <a:ext cx="5025866" cy="276999"/>
          </a:xfrm>
          <a:prstGeom prst="rect">
            <a:avLst/>
          </a:prstGeom>
          <a:noFill/>
        </p:spPr>
        <p:txBody>
          <a:bodyPr wrap="square" rtlCol="0">
            <a:spAutoFit/>
          </a:bodyPr>
          <a:lstStyle/>
          <a:p>
            <a:pPr defTabSz="685800"/>
            <a:r>
              <a:rPr sz="1200" dirty="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亲密性原则</a:t>
            </a:r>
            <a:endPar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 name="图片 12">
            <a:extLst>
              <a:ext uri="{FF2B5EF4-FFF2-40B4-BE49-F238E27FC236}">
                <a16:creationId xmlns:a16="http://schemas.microsoft.com/office/drawing/2014/main" id="{C3429C92-A12D-4D98-8D7A-71E091FAA9C6}"/>
              </a:ext>
            </a:extLst>
          </p:cNvPr>
          <p:cNvPicPr>
            <a:picLocks noChangeAspect="1"/>
          </p:cNvPicPr>
          <p:nvPr>
            <p:custDataLst>
              <p:tags r:id="rId2"/>
            </p:custDataLst>
          </p:nvPr>
        </p:nvPicPr>
        <p:blipFill>
          <a:blip r:embed="rId5"/>
          <a:stretch>
            <a:fillRect/>
          </a:stretch>
        </p:blipFill>
        <p:spPr>
          <a:xfrm>
            <a:off x="2552700" y="1195343"/>
            <a:ext cx="4626292" cy="3316094"/>
          </a:xfrm>
          <a:prstGeom prst="rect">
            <a:avLst/>
          </a:prstGeom>
        </p:spPr>
      </p:pic>
    </p:spTree>
    <p:extLst>
      <p:ext uri="{BB962C8B-B14F-4D97-AF65-F5344CB8AC3E}">
        <p14:creationId xmlns:p14="http://schemas.microsoft.com/office/powerpoint/2010/main" val="701000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原型设计四大排版原则</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纸模原型</a:t>
            </a:r>
          </a:p>
        </p:txBody>
      </p:sp>
      <p:sp>
        <p:nvSpPr>
          <p:cNvPr id="4" name="文本框 3">
            <a:extLst>
              <a:ext uri="{FF2B5EF4-FFF2-40B4-BE49-F238E27FC236}">
                <a16:creationId xmlns:a16="http://schemas.microsoft.com/office/drawing/2014/main" id="{7A9CB8B9-FF1A-4914-B3D7-CDA7C6A11675}"/>
              </a:ext>
            </a:extLst>
          </p:cNvPr>
          <p:cNvSpPr txBox="1"/>
          <p:nvPr>
            <p:custDataLst>
              <p:tags r:id="rId1"/>
            </p:custDataLst>
          </p:nvPr>
        </p:nvSpPr>
        <p:spPr>
          <a:xfrm>
            <a:off x="3970973" y="4799978"/>
            <a:ext cx="5025866" cy="276999"/>
          </a:xfrm>
          <a:prstGeom prst="rect">
            <a:avLst/>
          </a:prstGeom>
          <a:noFill/>
        </p:spPr>
        <p:txBody>
          <a:bodyPr wrap="square" rtlCol="0">
            <a:spAutoFit/>
          </a:bodyPr>
          <a:lstStyle/>
          <a:p>
            <a:pPr defTabSz="685800"/>
            <a:r>
              <a:rPr sz="1200" dirty="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对齐原则</a:t>
            </a:r>
            <a:endPar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a:extLst>
              <a:ext uri="{FF2B5EF4-FFF2-40B4-BE49-F238E27FC236}">
                <a16:creationId xmlns:a16="http://schemas.microsoft.com/office/drawing/2014/main" id="{B3125701-2858-4B27-A688-73EFAC464A1F}"/>
              </a:ext>
            </a:extLst>
          </p:cNvPr>
          <p:cNvSpPr txBox="1"/>
          <p:nvPr>
            <p:custDataLst>
              <p:tags r:id="rId2"/>
            </p:custDataLst>
          </p:nvPr>
        </p:nvSpPr>
        <p:spPr>
          <a:xfrm>
            <a:off x="522043" y="1109039"/>
            <a:ext cx="7959017" cy="787523"/>
          </a:xfrm>
          <a:prstGeom prst="rect">
            <a:avLst/>
          </a:prstGeom>
          <a:noFill/>
        </p:spPr>
        <p:txBody>
          <a:bodyPr wrap="square" rtlCol="0">
            <a:spAutoFit/>
          </a:bodyPr>
          <a:lstStyle/>
          <a:p>
            <a:pPr defTabSz="685800">
              <a:lnSpc>
                <a:spcPct val="150000"/>
              </a:lnSpc>
            </a:pPr>
            <a:r>
              <a:rPr sz="1600" b="1" dirty="0">
                <a:latin typeface="微软雅黑" panose="020B0503020204020204" pitchFamily="34" charset="-122"/>
                <a:ea typeface="微软雅黑" panose="020B0503020204020204" pitchFamily="34" charset="-122"/>
                <a:cs typeface="微软雅黑" panose="020B0503020204020204" pitchFamily="34" charset="-122"/>
              </a:rPr>
              <a:t>对齐原则</a:t>
            </a:r>
            <a:r>
              <a:rPr sz="1600" dirty="0">
                <a:latin typeface="微软雅黑" panose="020B0503020204020204" pitchFamily="34" charset="-122"/>
                <a:ea typeface="微软雅黑" panose="020B0503020204020204" pitchFamily="34" charset="-122"/>
                <a:cs typeface="微软雅黑" panose="020B0503020204020204" pitchFamily="34" charset="-122"/>
              </a:rPr>
              <a:t>指的是页面上的任何独立项都应当和页面上其他的某个独立项存在视觉上的联系，</a:t>
            </a:r>
            <a:r>
              <a:rPr sz="1600" b="1" dirty="0">
                <a:latin typeface="微软雅黑" panose="020B0503020204020204" pitchFamily="34" charset="-122"/>
                <a:ea typeface="微软雅黑" panose="020B0503020204020204" pitchFamily="34" charset="-122"/>
                <a:cs typeface="微软雅黑" panose="020B0503020204020204" pitchFamily="34" charset="-122"/>
              </a:rPr>
              <a:t>人的视觉习惯是喜欢看到有序的事物</a:t>
            </a:r>
            <a:r>
              <a:rPr sz="1600" dirty="0">
                <a:latin typeface="微软雅黑" panose="020B0503020204020204" pitchFamily="34" charset="-122"/>
                <a:ea typeface="微软雅黑" panose="020B0503020204020204" pitchFamily="34" charset="-122"/>
                <a:cs typeface="微软雅黑" panose="020B0503020204020204" pitchFamily="34" charset="-122"/>
              </a:rPr>
              <a:t>，这样阅读比较舒适且能快速获取信息。</a:t>
            </a:r>
          </a:p>
        </p:txBody>
      </p:sp>
      <p:pic>
        <p:nvPicPr>
          <p:cNvPr id="6" name="图片 5">
            <a:extLst>
              <a:ext uri="{FF2B5EF4-FFF2-40B4-BE49-F238E27FC236}">
                <a16:creationId xmlns:a16="http://schemas.microsoft.com/office/drawing/2014/main" id="{0B1D71DC-FCE5-4D7A-B6CB-5C0631C0910B}"/>
              </a:ext>
            </a:extLst>
          </p:cNvPr>
          <p:cNvPicPr>
            <a:picLocks noChangeAspect="1"/>
          </p:cNvPicPr>
          <p:nvPr/>
        </p:nvPicPr>
        <p:blipFill rotWithShape="1">
          <a:blip r:embed="rId5">
            <a:extLst>
              <a:ext uri="{28A0092B-C50C-407E-A947-70E740481C1C}">
                <a14:useLocalDpi xmlns:a14="http://schemas.microsoft.com/office/drawing/2010/main" val="0"/>
              </a:ext>
            </a:extLst>
          </a:blip>
          <a:srcRect t="25926" b="17818"/>
          <a:stretch/>
        </p:blipFill>
        <p:spPr>
          <a:xfrm>
            <a:off x="2506979" y="1995565"/>
            <a:ext cx="3718561" cy="2729163"/>
          </a:xfrm>
          <a:prstGeom prst="rect">
            <a:avLst/>
          </a:prstGeom>
        </p:spPr>
      </p:pic>
    </p:spTree>
    <p:extLst>
      <p:ext uri="{BB962C8B-B14F-4D97-AF65-F5344CB8AC3E}">
        <p14:creationId xmlns:p14="http://schemas.microsoft.com/office/powerpoint/2010/main" val="2356000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原型设计四大排版原则</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纸模原型</a:t>
            </a:r>
          </a:p>
        </p:txBody>
      </p:sp>
      <p:sp>
        <p:nvSpPr>
          <p:cNvPr id="4" name="文本框 3">
            <a:extLst>
              <a:ext uri="{FF2B5EF4-FFF2-40B4-BE49-F238E27FC236}">
                <a16:creationId xmlns:a16="http://schemas.microsoft.com/office/drawing/2014/main" id="{9E085BDE-3AB9-47ED-AEA3-158230C93A37}"/>
              </a:ext>
            </a:extLst>
          </p:cNvPr>
          <p:cNvSpPr txBox="1"/>
          <p:nvPr>
            <p:custDataLst>
              <p:tags r:id="rId1"/>
            </p:custDataLst>
          </p:nvPr>
        </p:nvSpPr>
        <p:spPr>
          <a:xfrm>
            <a:off x="3875723" y="4661479"/>
            <a:ext cx="5025866" cy="276999"/>
          </a:xfrm>
          <a:prstGeom prst="rect">
            <a:avLst/>
          </a:prstGeom>
          <a:noFill/>
        </p:spPr>
        <p:txBody>
          <a:bodyPr wrap="square" rtlCol="0">
            <a:spAutoFit/>
          </a:bodyPr>
          <a:lstStyle/>
          <a:p>
            <a:pPr defTabSz="685800"/>
            <a:r>
              <a:rPr sz="1200" dirty="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对比与重复原则</a:t>
            </a:r>
            <a:endParaRPr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a:extLst>
              <a:ext uri="{FF2B5EF4-FFF2-40B4-BE49-F238E27FC236}">
                <a16:creationId xmlns:a16="http://schemas.microsoft.com/office/drawing/2014/main" id="{88FA2779-3F25-4A17-B964-580F603FB7A2}"/>
              </a:ext>
            </a:extLst>
          </p:cNvPr>
          <p:cNvPicPr>
            <a:picLocks noChangeAspect="1"/>
          </p:cNvPicPr>
          <p:nvPr>
            <p:custDataLst>
              <p:tags r:id="rId2"/>
            </p:custDataLst>
          </p:nvPr>
        </p:nvPicPr>
        <p:blipFill>
          <a:blip r:embed="rId5"/>
          <a:srcRect t="5096"/>
          <a:stretch>
            <a:fillRect/>
          </a:stretch>
        </p:blipFill>
        <p:spPr>
          <a:xfrm>
            <a:off x="475646" y="1258903"/>
            <a:ext cx="7971949" cy="3388995"/>
          </a:xfrm>
          <a:prstGeom prst="rect">
            <a:avLst/>
          </a:prstGeom>
        </p:spPr>
      </p:pic>
    </p:spTree>
    <p:extLst>
      <p:ext uri="{BB962C8B-B14F-4D97-AF65-F5344CB8AC3E}">
        <p14:creationId xmlns:p14="http://schemas.microsoft.com/office/powerpoint/2010/main" val="39834779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solidFill>
                  <a:schemeClr val="tx1"/>
                </a:solidFill>
              </a:rPr>
              <a:t>练一练</a:t>
            </a:r>
          </a:p>
        </p:txBody>
      </p:sp>
      <p:sp>
        <p:nvSpPr>
          <p:cNvPr id="6" name="文本框 5">
            <a:extLst>
              <a:ext uri="{FF2B5EF4-FFF2-40B4-BE49-F238E27FC236}">
                <a16:creationId xmlns:a16="http://schemas.microsoft.com/office/drawing/2014/main" id="{8AD75DFD-5ED1-439B-B3B9-44BCD3695454}"/>
              </a:ext>
            </a:extLst>
          </p:cNvPr>
          <p:cNvSpPr txBox="1"/>
          <p:nvPr/>
        </p:nvSpPr>
        <p:spPr>
          <a:xfrm>
            <a:off x="594920" y="848995"/>
            <a:ext cx="7954160" cy="27597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defTabSz="685800" fontAlgn="auto">
              <a:spcBef>
                <a:spcPts val="1000"/>
              </a:spcBef>
            </a:pPr>
            <a:r>
              <a:rPr lang="zh-CN" altLang="en-US" sz="2000" dirty="0">
                <a:latin typeface="思源黑体 CN Medium" panose="020B0600000000000000" pitchFamily="34" charset="-122"/>
                <a:ea typeface="思源黑体 CN Medium" panose="020B0600000000000000" pitchFamily="34" charset="-122"/>
              </a:rPr>
              <a:t>1.请以某个</a:t>
            </a:r>
            <a:r>
              <a:rPr lang="en-US" altLang="zh-CN" sz="2000" dirty="0">
                <a:latin typeface="思源黑体 CN Medium" panose="020B0600000000000000" pitchFamily="34" charset="-122"/>
                <a:ea typeface="思源黑体 CN Medium" panose="020B0600000000000000" pitchFamily="34" charset="-122"/>
              </a:rPr>
              <a:t>APP</a:t>
            </a:r>
            <a:r>
              <a:rPr lang="zh-CN" altLang="en-US" sz="2000" dirty="0">
                <a:latin typeface="思源黑体 CN Medium" panose="020B0600000000000000" pitchFamily="34" charset="-122"/>
                <a:ea typeface="思源黑体 CN Medium" panose="020B0600000000000000" pitchFamily="34" charset="-122"/>
              </a:rPr>
              <a:t>或者小程序为例，分别画出产品的信息架构图和交互逻辑流程图并输出。</a:t>
            </a:r>
          </a:p>
          <a:p>
            <a:pPr defTabSz="685800" fontAlgn="auto">
              <a:spcBef>
                <a:spcPts val="1000"/>
              </a:spcBef>
            </a:pPr>
            <a:r>
              <a:rPr lang="zh-CN" altLang="en-US" sz="2000" dirty="0">
                <a:latin typeface="思源黑体 CN Medium" panose="020B0600000000000000" pitchFamily="34" charset="-122"/>
                <a:ea typeface="思源黑体 CN Medium" panose="020B0600000000000000" pitchFamily="34" charset="-122"/>
              </a:rPr>
              <a:t>要求：内容完整，使用软件不限，并在组间或班级内交流分享。</a:t>
            </a:r>
            <a:endParaRPr lang="en-US" altLang="zh-CN" sz="2000" dirty="0">
              <a:latin typeface="思源黑体 CN Medium" panose="020B0600000000000000" pitchFamily="34" charset="-122"/>
              <a:ea typeface="思源黑体 CN Medium" panose="020B0600000000000000" pitchFamily="34" charset="-122"/>
            </a:endParaRPr>
          </a:p>
          <a:p>
            <a:pPr defTabSz="685800" fontAlgn="auto">
              <a:spcBef>
                <a:spcPts val="1000"/>
              </a:spcBef>
            </a:pPr>
            <a:endParaRPr lang="en-US" altLang="zh-CN" sz="2000" dirty="0">
              <a:latin typeface="思源黑体 CN Medium" panose="020B0600000000000000" pitchFamily="34" charset="-122"/>
              <a:ea typeface="思源黑体 CN Medium" panose="020B0600000000000000" pitchFamily="34" charset="-122"/>
            </a:endParaRPr>
          </a:p>
          <a:p>
            <a:pPr defTabSz="685800" fontAlgn="auto">
              <a:spcBef>
                <a:spcPts val="1000"/>
              </a:spcBef>
            </a:pPr>
            <a:r>
              <a:rPr lang="zh-CN" altLang="en-US" sz="2000" dirty="0">
                <a:latin typeface="思源黑体 CN Medium" panose="020B0600000000000000" pitchFamily="34" charset="-122"/>
                <a:ea typeface="思源黑体 CN Medium" panose="020B0600000000000000" pitchFamily="34" charset="-122"/>
              </a:rPr>
              <a:t>2. 根据自己小组的选题完成纸模原型。</a:t>
            </a:r>
          </a:p>
          <a:p>
            <a:pPr defTabSz="685800" fontAlgn="auto">
              <a:spcBef>
                <a:spcPts val="1000"/>
              </a:spcBef>
            </a:pPr>
            <a:r>
              <a:rPr lang="zh-CN" altLang="en-US" sz="2000" dirty="0">
                <a:latin typeface="思源黑体 CN Medium" panose="020B0600000000000000" pitchFamily="34" charset="-122"/>
                <a:ea typeface="思源黑体 CN Medium" panose="020B0600000000000000" pitchFamily="34" charset="-122"/>
              </a:rPr>
              <a:t>要求：手绘完成，铅笔或马克笔均可，并将完成稿在组间或班级内交流分享。</a:t>
            </a:r>
          </a:p>
        </p:txBody>
      </p:sp>
    </p:spTree>
    <p:extLst>
      <p:ext uri="{BB962C8B-B14F-4D97-AF65-F5344CB8AC3E}">
        <p14:creationId xmlns:p14="http://schemas.microsoft.com/office/powerpoint/2010/main" val="3226616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dirty="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时间</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fld id="{00869280-5C7E-4D6A-9DC2-C32BD84E2277}" type="datetimeyyyy">
              <a:rPr lang="zh-CN" altLang="en-US" sz="999" kern="100" spc="0" smtClean="0">
                <a:solidFill>
                  <a:srgbClr val="FFFFFF">
                    <a:alpha val="100000"/>
                  </a:srgbClr>
                </a:solidFill>
                <a:latin typeface="Reeji-CloudHeiDa-GB" panose="02010800040101010101" pitchFamily="1" charset="-122"/>
                <a:ea typeface="Reeji-CloudHeiDa-GB" panose="02010800040101010101" pitchFamily="1" charset="-122"/>
              </a:rPr>
              <a:t>2026年</a:t>
            </a:fld>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产品功能信息架构的作用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6" name="矩形 5">
            <a:extLst>
              <a:ext uri="{FF2B5EF4-FFF2-40B4-BE49-F238E27FC236}">
                <a16:creationId xmlns:a16="http://schemas.microsoft.com/office/drawing/2014/main" id="{6E8FE640-24AC-4E4B-B2D4-FB6DAA6B58EC}"/>
              </a:ext>
            </a:extLst>
          </p:cNvPr>
          <p:cNvSpPr/>
          <p:nvPr>
            <p:custDataLst>
              <p:tags r:id="rId1"/>
            </p:custDataLst>
          </p:nvPr>
        </p:nvSpPr>
        <p:spPr>
          <a:xfrm>
            <a:off x="742800" y="1140645"/>
            <a:ext cx="7178040" cy="1614488"/>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在进行产品规划、产品设计时，产品功能信息架构可以让设计师拥有相对清晰的思路，也让用户在体验产品时，可以</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更加快速地获取信息，收获更好的用户体验。</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a:extLst>
              <a:ext uri="{FF2B5EF4-FFF2-40B4-BE49-F238E27FC236}">
                <a16:creationId xmlns:a16="http://schemas.microsoft.com/office/drawing/2014/main" id="{BCE17F90-D233-404E-8517-D409CA626DE9}"/>
              </a:ext>
            </a:extLst>
          </p:cNvPr>
          <p:cNvPicPr>
            <a:picLocks noChangeAspect="1"/>
          </p:cNvPicPr>
          <p:nvPr>
            <p:custDataLst>
              <p:tags r:id="rId2"/>
            </p:custDataLst>
          </p:nvPr>
        </p:nvPicPr>
        <p:blipFill>
          <a:blip r:embed="rId5"/>
          <a:stretch>
            <a:fillRect/>
          </a:stretch>
        </p:blipFill>
        <p:spPr>
          <a:xfrm>
            <a:off x="830104" y="2445987"/>
            <a:ext cx="7111841" cy="2428399"/>
          </a:xfrm>
          <a:prstGeom prst="rect">
            <a:avLst/>
          </a:prstGeom>
        </p:spPr>
      </p:pic>
    </p:spTree>
    <p:extLst>
      <p:ext uri="{BB962C8B-B14F-4D97-AF65-F5344CB8AC3E}">
        <p14:creationId xmlns:p14="http://schemas.microsoft.com/office/powerpoint/2010/main" val="2866897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12" name="矩形 11">
            <a:extLst>
              <a:ext uri="{FF2B5EF4-FFF2-40B4-BE49-F238E27FC236}">
                <a16:creationId xmlns:a16="http://schemas.microsoft.com/office/drawing/2014/main" id="{16107258-4C3B-47D1-B3F5-127F24BC407F}"/>
              </a:ext>
            </a:extLst>
          </p:cNvPr>
          <p:cNvSpPr/>
          <p:nvPr>
            <p:custDataLst>
              <p:tags r:id="rId1"/>
            </p:custDataLst>
          </p:nvPr>
        </p:nvSpPr>
        <p:spPr>
          <a:xfrm>
            <a:off x="2285729" y="1957285"/>
            <a:ext cx="3634264" cy="2055019"/>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①</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sz="2000" dirty="0">
                <a:latin typeface="微软雅黑" panose="020B0503020204020204" pitchFamily="34" charset="-122"/>
                <a:ea typeface="微软雅黑" panose="020B0503020204020204" pitchFamily="34" charset="-122"/>
                <a:cs typeface="微软雅黑" panose="020B0503020204020204" pitchFamily="34" charset="-122"/>
              </a:rPr>
              <a:t>考虑功能的相似性</a:t>
            </a:r>
          </a:p>
          <a:p>
            <a:pPr indent="342900" defTabSz="685800">
              <a:lnSpc>
                <a:spcPct val="150000"/>
              </a:lnSpc>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②</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sz="2000" dirty="0">
                <a:latin typeface="微软雅黑" panose="020B0503020204020204" pitchFamily="34" charset="-122"/>
                <a:ea typeface="微软雅黑" panose="020B0503020204020204" pitchFamily="34" charset="-122"/>
                <a:cs typeface="微软雅黑" panose="020B0503020204020204" pitchFamily="34" charset="-122"/>
              </a:rPr>
              <a:t>考虑功能之间的关系</a:t>
            </a:r>
          </a:p>
          <a:p>
            <a:pPr indent="342900" defTabSz="685800">
              <a:lnSpc>
                <a:spcPct val="150000"/>
              </a:lnSpc>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③</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sz="2000" dirty="0">
                <a:latin typeface="微软雅黑" panose="020B0503020204020204" pitchFamily="34" charset="-122"/>
                <a:ea typeface="微软雅黑" panose="020B0503020204020204" pitchFamily="34" charset="-122"/>
                <a:cs typeface="微软雅黑" panose="020B0503020204020204" pitchFamily="34" charset="-122"/>
              </a:rPr>
              <a:t>考虑功能的使用频次</a:t>
            </a:r>
          </a:p>
          <a:p>
            <a:pPr indent="342900" defTabSz="685800">
              <a:lnSpc>
                <a:spcPct val="150000"/>
              </a:lnSpc>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④</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考虑系统的扩展性</a:t>
            </a:r>
          </a:p>
          <a:p>
            <a:pPr indent="342900" defTabSz="685800">
              <a:lnSpc>
                <a:spcPct val="150000"/>
              </a:lnSpc>
            </a:pP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文本框 12">
            <a:extLst>
              <a:ext uri="{FF2B5EF4-FFF2-40B4-BE49-F238E27FC236}">
                <a16:creationId xmlns:a16="http://schemas.microsoft.com/office/drawing/2014/main" id="{3D500224-31BD-44CA-9F7F-B800F1530B0A}"/>
              </a:ext>
            </a:extLst>
          </p:cNvPr>
          <p:cNvSpPr txBox="1"/>
          <p:nvPr>
            <p:custDataLst>
              <p:tags r:id="rId2"/>
            </p:custDataLst>
          </p:nvPr>
        </p:nvSpPr>
        <p:spPr>
          <a:xfrm>
            <a:off x="522043" y="1258903"/>
            <a:ext cx="5025866" cy="369332"/>
          </a:xfrm>
          <a:prstGeom prst="rect">
            <a:avLst/>
          </a:prstGeom>
          <a:noFill/>
        </p:spPr>
        <p:txBody>
          <a:bodyPr wrap="square" rtlCol="0">
            <a:spAutoFit/>
          </a:bodyPr>
          <a:lstStyle/>
          <a:p>
            <a:pPr defTabSz="685800"/>
            <a:r>
              <a:rPr>
                <a:latin typeface="微软雅黑" panose="020B0503020204020204" pitchFamily="34" charset="-122"/>
                <a:ea typeface="微软雅黑" panose="020B0503020204020204" pitchFamily="34" charset="-122"/>
                <a:cs typeface="微软雅黑" panose="020B0503020204020204" pitchFamily="34" charset="-122"/>
              </a:rPr>
              <a:t>1. 产品功能信息架构设计需要考虑的因素</a:t>
            </a:r>
          </a:p>
        </p:txBody>
      </p:sp>
    </p:spTree>
    <p:extLst>
      <p:ext uri="{BB962C8B-B14F-4D97-AF65-F5344CB8AC3E}">
        <p14:creationId xmlns:p14="http://schemas.microsoft.com/office/powerpoint/2010/main" val="1607391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6" name="矩形 5">
            <a:extLst>
              <a:ext uri="{FF2B5EF4-FFF2-40B4-BE49-F238E27FC236}">
                <a16:creationId xmlns:a16="http://schemas.microsoft.com/office/drawing/2014/main" id="{C0A7B8BA-ED73-4C36-B744-CC775AB5F868}"/>
              </a:ext>
            </a:extLst>
          </p:cNvPr>
          <p:cNvSpPr/>
          <p:nvPr>
            <p:custDataLst>
              <p:tags r:id="rId1"/>
            </p:custDataLst>
          </p:nvPr>
        </p:nvSpPr>
        <p:spPr>
          <a:xfrm>
            <a:off x="522042" y="2965864"/>
            <a:ext cx="22774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①</a:t>
            </a:r>
            <a:r>
              <a:rPr lang="en-US" altLang="zh-CN"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自上而下</a:t>
            </a:r>
          </a:p>
          <a:p>
            <a:pPr indent="342900" defTabSz="685800">
              <a:lnSpc>
                <a:spcPct val="150000"/>
              </a:lnSpc>
            </a:pPr>
            <a:endPar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a:extLst>
              <a:ext uri="{FF2B5EF4-FFF2-40B4-BE49-F238E27FC236}">
                <a16:creationId xmlns:a16="http://schemas.microsoft.com/office/drawing/2014/main" id="{ACDCEE88-E057-47FB-935F-546A7296D48A}"/>
              </a:ext>
            </a:extLst>
          </p:cNvPr>
          <p:cNvSpPr txBox="1"/>
          <p:nvPr>
            <p:custDataLst>
              <p:tags r:id="rId2"/>
            </p:custDataLst>
          </p:nvPr>
        </p:nvSpPr>
        <p:spPr>
          <a:xfrm>
            <a:off x="522043" y="1313752"/>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 产品功能信息架构的构建方式</a:t>
            </a:r>
          </a:p>
        </p:txBody>
      </p:sp>
      <p:pic>
        <p:nvPicPr>
          <p:cNvPr id="12" name="图片 11">
            <a:extLst>
              <a:ext uri="{FF2B5EF4-FFF2-40B4-BE49-F238E27FC236}">
                <a16:creationId xmlns:a16="http://schemas.microsoft.com/office/drawing/2014/main" id="{92656AF6-3C5E-46B1-8C9B-AF82E3714ACF}"/>
              </a:ext>
            </a:extLst>
          </p:cNvPr>
          <p:cNvPicPr>
            <a:picLocks noChangeAspect="1"/>
          </p:cNvPicPr>
          <p:nvPr>
            <p:custDataLst>
              <p:tags r:id="rId3"/>
            </p:custDataLst>
          </p:nvPr>
        </p:nvPicPr>
        <p:blipFill>
          <a:blip r:embed="rId6"/>
          <a:stretch>
            <a:fillRect/>
          </a:stretch>
        </p:blipFill>
        <p:spPr>
          <a:xfrm>
            <a:off x="3280482" y="2224818"/>
            <a:ext cx="4895850" cy="2428399"/>
          </a:xfrm>
          <a:prstGeom prst="rect">
            <a:avLst/>
          </a:prstGeom>
        </p:spPr>
      </p:pic>
    </p:spTree>
    <p:extLst>
      <p:ext uri="{BB962C8B-B14F-4D97-AF65-F5344CB8AC3E}">
        <p14:creationId xmlns:p14="http://schemas.microsoft.com/office/powerpoint/2010/main" val="2900888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10" name="矩形 9">
            <a:extLst>
              <a:ext uri="{FF2B5EF4-FFF2-40B4-BE49-F238E27FC236}">
                <a16:creationId xmlns:a16="http://schemas.microsoft.com/office/drawing/2014/main" id="{28A1765B-AAF0-4B60-BC4B-0202EFD66919}"/>
              </a:ext>
            </a:extLst>
          </p:cNvPr>
          <p:cNvSpPr/>
          <p:nvPr>
            <p:custDataLst>
              <p:tags r:id="rId1"/>
            </p:custDataLst>
          </p:nvPr>
        </p:nvSpPr>
        <p:spPr>
          <a:xfrm>
            <a:off x="522042" y="2911015"/>
            <a:ext cx="22774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②</a:t>
            </a:r>
            <a:r>
              <a:rPr lang="en-US" altLang="zh-CN"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自下而上</a:t>
            </a:r>
            <a:endPar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pPr indent="342900" defTabSz="685800">
              <a:lnSpc>
                <a:spcPct val="150000"/>
              </a:lnSpc>
            </a:pPr>
            <a:endPar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a:extLst>
              <a:ext uri="{FF2B5EF4-FFF2-40B4-BE49-F238E27FC236}">
                <a16:creationId xmlns:a16="http://schemas.microsoft.com/office/drawing/2014/main" id="{14E2D667-9CB7-40EB-8564-BE0CB8BC5838}"/>
              </a:ext>
            </a:extLst>
          </p:cNvPr>
          <p:cNvSpPr txBox="1"/>
          <p:nvPr>
            <p:custDataLst>
              <p:tags r:id="rId2"/>
            </p:custDataLst>
          </p:nvPr>
        </p:nvSpPr>
        <p:spPr>
          <a:xfrm>
            <a:off x="522043" y="1258903"/>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 产品功能信息架构的构建方式</a:t>
            </a:r>
          </a:p>
        </p:txBody>
      </p:sp>
      <p:pic>
        <p:nvPicPr>
          <p:cNvPr id="13" name="图片 12">
            <a:extLst>
              <a:ext uri="{FF2B5EF4-FFF2-40B4-BE49-F238E27FC236}">
                <a16:creationId xmlns:a16="http://schemas.microsoft.com/office/drawing/2014/main" id="{0D8603DE-D591-4454-9C8F-F6288F27C065}"/>
              </a:ext>
            </a:extLst>
          </p:cNvPr>
          <p:cNvPicPr>
            <a:picLocks noChangeAspect="1"/>
          </p:cNvPicPr>
          <p:nvPr>
            <p:custDataLst>
              <p:tags r:id="rId3"/>
            </p:custDataLst>
          </p:nvPr>
        </p:nvPicPr>
        <p:blipFill>
          <a:blip r:embed="rId6"/>
          <a:stretch>
            <a:fillRect/>
          </a:stretch>
        </p:blipFill>
        <p:spPr>
          <a:xfrm>
            <a:off x="3280482" y="2297604"/>
            <a:ext cx="4796314" cy="2300288"/>
          </a:xfrm>
          <a:prstGeom prst="rect">
            <a:avLst/>
          </a:prstGeom>
        </p:spPr>
      </p:pic>
    </p:spTree>
    <p:extLst>
      <p:ext uri="{BB962C8B-B14F-4D97-AF65-F5344CB8AC3E}">
        <p14:creationId xmlns:p14="http://schemas.microsoft.com/office/powerpoint/2010/main" val="130344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矩形 3">
            <a:extLst>
              <a:ext uri="{FF2B5EF4-FFF2-40B4-BE49-F238E27FC236}">
                <a16:creationId xmlns:a16="http://schemas.microsoft.com/office/drawing/2014/main" id="{2942AF05-8E74-4EE5-B2BA-6FA89743AA2C}"/>
              </a:ext>
            </a:extLst>
          </p:cNvPr>
          <p:cNvSpPr/>
          <p:nvPr>
            <p:custDataLst>
              <p:tags r:id="rId1"/>
            </p:custDataLst>
          </p:nvPr>
        </p:nvSpPr>
        <p:spPr>
          <a:xfrm>
            <a:off x="522042" y="2855253"/>
            <a:ext cx="22774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③</a:t>
            </a:r>
            <a:r>
              <a:rPr lang="en-US" altLang="zh-CN"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综合运用</a:t>
            </a:r>
            <a:endPar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pPr indent="342900" defTabSz="685800">
              <a:lnSpc>
                <a:spcPct val="150000"/>
              </a:lnSpc>
            </a:pPr>
            <a:endPar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a:extLst>
              <a:ext uri="{FF2B5EF4-FFF2-40B4-BE49-F238E27FC236}">
                <a16:creationId xmlns:a16="http://schemas.microsoft.com/office/drawing/2014/main" id="{54FE68D4-9818-4EB8-BD23-F2AF2B1F03D9}"/>
              </a:ext>
            </a:extLst>
          </p:cNvPr>
          <p:cNvSpPr txBox="1"/>
          <p:nvPr>
            <p:custDataLst>
              <p:tags r:id="rId2"/>
            </p:custDataLst>
          </p:nvPr>
        </p:nvSpPr>
        <p:spPr>
          <a:xfrm>
            <a:off x="522043" y="1203141"/>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2. 产品功能信息架构的构建方式</a:t>
            </a:r>
          </a:p>
        </p:txBody>
      </p:sp>
      <p:pic>
        <p:nvPicPr>
          <p:cNvPr id="6" name="图片 5">
            <a:extLst>
              <a:ext uri="{FF2B5EF4-FFF2-40B4-BE49-F238E27FC236}">
                <a16:creationId xmlns:a16="http://schemas.microsoft.com/office/drawing/2014/main" id="{9505E98E-AFAC-40BA-ADF3-894C67C7B049}"/>
              </a:ext>
            </a:extLst>
          </p:cNvPr>
          <p:cNvPicPr>
            <a:picLocks noChangeAspect="1"/>
          </p:cNvPicPr>
          <p:nvPr>
            <p:custDataLst>
              <p:tags r:id="rId3"/>
            </p:custDataLst>
          </p:nvPr>
        </p:nvPicPr>
        <p:blipFill>
          <a:blip r:embed="rId6"/>
          <a:srcRect r="5990"/>
          <a:stretch>
            <a:fillRect/>
          </a:stretch>
        </p:blipFill>
        <p:spPr>
          <a:xfrm>
            <a:off x="2724699" y="2363762"/>
            <a:ext cx="5553551" cy="2056924"/>
          </a:xfrm>
          <a:prstGeom prst="rect">
            <a:avLst/>
          </a:prstGeom>
        </p:spPr>
      </p:pic>
    </p:spTree>
    <p:extLst>
      <p:ext uri="{BB962C8B-B14F-4D97-AF65-F5344CB8AC3E}">
        <p14:creationId xmlns:p14="http://schemas.microsoft.com/office/powerpoint/2010/main" val="327041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t>产品功能信息架构的形态</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产品功能信息架构</a:t>
            </a:r>
          </a:p>
        </p:txBody>
      </p:sp>
      <p:sp>
        <p:nvSpPr>
          <p:cNvPr id="4" name="矩形 3">
            <a:extLst>
              <a:ext uri="{FF2B5EF4-FFF2-40B4-BE49-F238E27FC236}">
                <a16:creationId xmlns:a16="http://schemas.microsoft.com/office/drawing/2014/main" id="{8A43EC93-15E2-45FD-822E-D3FB1F9B31FD}"/>
              </a:ext>
            </a:extLst>
          </p:cNvPr>
          <p:cNvSpPr/>
          <p:nvPr>
            <p:custDataLst>
              <p:tags r:id="rId1"/>
            </p:custDataLst>
          </p:nvPr>
        </p:nvSpPr>
        <p:spPr>
          <a:xfrm>
            <a:off x="522043" y="1682921"/>
            <a:ext cx="2277428" cy="684371"/>
          </a:xfrm>
          <a:prstGeom prst="rect">
            <a:avLst/>
          </a:prstGeom>
        </p:spPr>
        <p:txBody>
          <a:bodyPr wrap="square">
            <a:noAutofit/>
            <a:scene3d>
              <a:camera prst="orthographicFront"/>
              <a:lightRig rig="threePt" dir="t"/>
            </a:scene3d>
            <a:sp3d contourW="12700"/>
          </a:bodyPr>
          <a:lstStyle/>
          <a:p>
            <a:pPr indent="342900" defTabSz="685800">
              <a:lnSpc>
                <a:spcPct val="150000"/>
              </a:lnSpc>
            </a:pPr>
            <a:r>
              <a:rPr lang="zh-CN" altLang="en-US"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①</a:t>
            </a:r>
            <a:r>
              <a:rPr sz="21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层级结构</a:t>
            </a:r>
          </a:p>
        </p:txBody>
      </p:sp>
      <p:sp>
        <p:nvSpPr>
          <p:cNvPr id="5" name="文本框 4">
            <a:extLst>
              <a:ext uri="{FF2B5EF4-FFF2-40B4-BE49-F238E27FC236}">
                <a16:creationId xmlns:a16="http://schemas.microsoft.com/office/drawing/2014/main" id="{1AA08B9D-6EF2-4E43-8557-FA61505B48D2}"/>
              </a:ext>
            </a:extLst>
          </p:cNvPr>
          <p:cNvSpPr txBox="1"/>
          <p:nvPr>
            <p:custDataLst>
              <p:tags r:id="rId2"/>
            </p:custDataLst>
          </p:nvPr>
        </p:nvSpPr>
        <p:spPr>
          <a:xfrm>
            <a:off x="522044" y="1109039"/>
            <a:ext cx="5025866" cy="369332"/>
          </a:xfrm>
          <a:prstGeom prst="rect">
            <a:avLst/>
          </a:prstGeom>
          <a:noFill/>
        </p:spPr>
        <p:txBody>
          <a:bodyPr wrap="square" rtlCol="0">
            <a:spAutoFit/>
          </a:bodyPr>
          <a:lstStyle/>
          <a:p>
            <a:pPr defTabSz="685800"/>
            <a:r>
              <a:rPr>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3. 产品功能信息架构的形态介绍</a:t>
            </a:r>
          </a:p>
        </p:txBody>
      </p:sp>
      <p:pic>
        <p:nvPicPr>
          <p:cNvPr id="6" name="图片 5">
            <a:extLst>
              <a:ext uri="{FF2B5EF4-FFF2-40B4-BE49-F238E27FC236}">
                <a16:creationId xmlns:a16="http://schemas.microsoft.com/office/drawing/2014/main" id="{7E4E77BA-F37E-4E21-99D0-2EC3868802C3}"/>
              </a:ext>
            </a:extLst>
          </p:cNvPr>
          <p:cNvPicPr>
            <a:picLocks noChangeAspect="1"/>
          </p:cNvPicPr>
          <p:nvPr>
            <p:custDataLst>
              <p:tags r:id="rId3"/>
            </p:custDataLst>
          </p:nvPr>
        </p:nvPicPr>
        <p:blipFill>
          <a:blip r:embed="rId7"/>
          <a:stretch>
            <a:fillRect/>
          </a:stretch>
        </p:blipFill>
        <p:spPr>
          <a:xfrm>
            <a:off x="89608" y="2595891"/>
            <a:ext cx="3142774" cy="1916430"/>
          </a:xfrm>
          <a:prstGeom prst="rect">
            <a:avLst/>
          </a:prstGeom>
        </p:spPr>
      </p:pic>
      <p:pic>
        <p:nvPicPr>
          <p:cNvPr id="7" name="图片 6">
            <a:extLst>
              <a:ext uri="{FF2B5EF4-FFF2-40B4-BE49-F238E27FC236}">
                <a16:creationId xmlns:a16="http://schemas.microsoft.com/office/drawing/2014/main" id="{550D8B62-153B-4647-9FC3-45B5F6559562}"/>
              </a:ext>
            </a:extLst>
          </p:cNvPr>
          <p:cNvPicPr>
            <a:picLocks noChangeAspect="1"/>
          </p:cNvPicPr>
          <p:nvPr>
            <p:custDataLst>
              <p:tags r:id="rId4"/>
            </p:custDataLst>
          </p:nvPr>
        </p:nvPicPr>
        <p:blipFill>
          <a:blip r:embed="rId8"/>
          <a:stretch>
            <a:fillRect/>
          </a:stretch>
        </p:blipFill>
        <p:spPr>
          <a:xfrm>
            <a:off x="3584184" y="1556238"/>
            <a:ext cx="5037773" cy="3472815"/>
          </a:xfrm>
          <a:prstGeom prst="rect">
            <a:avLst/>
          </a:prstGeom>
        </p:spPr>
      </p:pic>
      <p:sp>
        <p:nvSpPr>
          <p:cNvPr id="10" name="右箭头 5">
            <a:extLst>
              <a:ext uri="{FF2B5EF4-FFF2-40B4-BE49-F238E27FC236}">
                <a16:creationId xmlns:a16="http://schemas.microsoft.com/office/drawing/2014/main" id="{63C48E5C-939F-4FF3-ABB2-E1BC57FF6006}"/>
              </a:ext>
            </a:extLst>
          </p:cNvPr>
          <p:cNvSpPr/>
          <p:nvPr/>
        </p:nvSpPr>
        <p:spPr>
          <a:xfrm>
            <a:off x="2799470" y="3153938"/>
            <a:ext cx="713423" cy="733663"/>
          </a:xfrm>
          <a:prstGeom prst="rightArrow">
            <a:avLst/>
          </a:prstGeom>
          <a:solidFill>
            <a:schemeClr val="accent1"/>
          </a:solid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ctr" forceAA="0">
            <a:spAutoFit/>
          </a:bodyPr>
          <a:lstStyle/>
          <a:p>
            <a:pPr algn="ctr" defTabSz="619125" hangingPunct="0"/>
            <a:endParaRPr lang="zh-CN" altLang="en-US" sz="2400">
              <a:solidFill>
                <a:srgbClr val="FFFFFF"/>
              </a:solidFill>
              <a:latin typeface="微软雅黑"/>
              <a:ea typeface="微软雅黑"/>
              <a:sym typeface="Helvetica Neue Medium"/>
            </a:endParaRPr>
          </a:p>
        </p:txBody>
      </p:sp>
    </p:spTree>
    <p:extLst>
      <p:ext uri="{BB962C8B-B14F-4D97-AF65-F5344CB8AC3E}">
        <p14:creationId xmlns:p14="http://schemas.microsoft.com/office/powerpoint/2010/main" val="38651203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6470</Words>
  <Application>Microsoft Office PowerPoint</Application>
  <DocSecurity>0</DocSecurity>
  <PresentationFormat>全屏显示(16:9)</PresentationFormat>
  <Paragraphs>477</Paragraphs>
  <Slides>35</Slides>
  <Notes>34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35</vt:i4>
      </vt:variant>
    </vt:vector>
  </HeadingPairs>
  <TitlesOfParts>
    <vt:vector size="52" baseType="lpstr">
      <vt:lpstr>CKT Kuaile Bold</vt:lpstr>
      <vt:lpstr>GEETYPE-XinGothicGB-W4</vt:lpstr>
      <vt:lpstr>GEETYPE-XinGothicGB-W7</vt:lpstr>
      <vt:lpstr>Reeji-CloudHeiDa-GB</vt:lpstr>
      <vt:lpstr>等线</vt:lpstr>
      <vt:lpstr>思源黑体 CN Medium</vt:lpstr>
      <vt:lpstr>思源黑体 CN Normal</vt:lpstr>
      <vt:lpstr>思源黑体 CN Regular</vt:lpstr>
      <vt:lpstr>思源宋体 CN Heavy</vt:lpstr>
      <vt:lpstr>思源宋体 CN Light</vt:lpstr>
      <vt:lpstr>思源宋体 CN SemiBold</vt:lpstr>
      <vt:lpstr>微软雅黑</vt:lpstr>
      <vt:lpstr>Arial</vt:lpstr>
      <vt:lpstr>Calibri</vt:lpstr>
      <vt:lpstr>Times New Roman</vt:lpstr>
      <vt:lpstr>Wingdings</vt:lpstr>
      <vt:lpstr>unioffice Theme</vt:lpstr>
      <vt:lpstr>PowerPoint 演示文稿</vt:lpstr>
      <vt:lpstr>PowerPoint 演示文稿</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产品功能信息架构</vt:lpstr>
      <vt:lpstr>交互逻辑流程图</vt:lpstr>
      <vt:lpstr>交互逻辑流程图</vt:lpstr>
      <vt:lpstr>交互逻辑流程图</vt:lpstr>
      <vt:lpstr>交互逻辑流程图</vt:lpstr>
      <vt:lpstr>交互逻辑流程图</vt:lpstr>
      <vt:lpstr>交互逻辑流程图</vt:lpstr>
      <vt:lpstr>交互逻辑流程图</vt:lpstr>
      <vt:lpstr>交互逻辑流程图</vt:lpstr>
      <vt:lpstr>交互逻辑流程图</vt:lpstr>
      <vt:lpstr>纸模原型</vt:lpstr>
      <vt:lpstr>纸模原型</vt:lpstr>
      <vt:lpstr>纸模原型</vt:lpstr>
      <vt:lpstr>纸模原型</vt:lpstr>
      <vt:lpstr>纸模原型</vt:lpstr>
      <vt:lpstr>纸模原型</vt:lpstr>
      <vt:lpstr>纸模原型</vt:lpstr>
      <vt:lpstr>练一练</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25</cp:revision>
  <dcterms:modified xsi:type="dcterms:W3CDTF">2026-01-13T12:01:12Z</dcterms:modified>
</cp:coreProperties>
</file>