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1.xml" ContentType="application/vnd.openxmlformats-officedocument.presentationml.notesSlide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366" r:id="rId5"/>
    <p:sldId id="573" r:id="rId6"/>
    <p:sldId id="574" r:id="rId7"/>
    <p:sldId id="575" r:id="rId8"/>
    <p:sldId id="576" r:id="rId9"/>
    <p:sldId id="577" r:id="rId10"/>
    <p:sldId id="579" r:id="rId11"/>
    <p:sldId id="581" r:id="rId12"/>
    <p:sldId id="578" r:id="rId13"/>
    <p:sldId id="584" r:id="rId14"/>
    <p:sldId id="367" r:id="rId15"/>
    <p:sldId id="368" r:id="rId16"/>
    <p:sldId id="585" r:id="rId17"/>
    <p:sldId id="586" r:id="rId18"/>
    <p:sldId id="369" r:id="rId19"/>
    <p:sldId id="587" r:id="rId20"/>
    <p:sldId id="588" r:id="rId21"/>
    <p:sldId id="589" r:id="rId22"/>
    <p:sldId id="275" r:id="rId23"/>
  </p:sldIdLst>
  <p:sldSz cx="9144000" cy="5143500" type="screen16x9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442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721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834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518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652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355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257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898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601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953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864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382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540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43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450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80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47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07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8E9DE879-6C36-4EE1-B7FF-95C32FF259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581132"/>
            <a:ext cx="3856215" cy="8611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D6035FE-5097-49BB-97DA-9B4C6A80FB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894410"/>
            <a:ext cx="408505" cy="40850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F2F278FB-6692-48DB-91A9-1BDC677049A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931863"/>
            <a:ext cx="333598" cy="333598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1C1BDA82-0916-4435-B226-5506287D6BE5}"/>
              </a:ext>
            </a:extLst>
          </p:cNvPr>
          <p:cNvSpPr txBox="1"/>
          <p:nvPr userDrawn="1"/>
        </p:nvSpPr>
        <p:spPr>
          <a:xfrm>
            <a:off x="1313924" y="2965714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31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43" name="文本占位符 98">
            <a:extLst>
              <a:ext uri="{FF2B5EF4-FFF2-40B4-BE49-F238E27FC236}">
                <a16:creationId xmlns:a16="http://schemas.microsoft.com/office/drawing/2014/main" id="{0E2C29FA-5FC2-4AAF-9C83-547B0838E5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2908761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5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51.png"/><Relationship Id="rId21" Type="http://schemas.openxmlformats.org/officeDocument/2006/relationships/image" Target="../media/image5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52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8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项目四 互联网产品规划</a:t>
            </a:r>
            <a:endParaRPr sz="28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任务</a:t>
            </a: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1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商业模式分析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商业画布形态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ACA7342-E7C8-48D8-8984-3F7D23D1F05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02409" y="681194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如何阐述商业画布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E525606-7B04-43C5-A110-7F94F22070C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2409" y="1050526"/>
            <a:ext cx="6741795" cy="1972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①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客户细分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一个企业想要接触和服务的不同人群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②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价值主张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包括痛点问题、产品和服务、价值类型</a:t>
            </a: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③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渠道通路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通过什么样的平台入口和渠道接触目标用户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④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客户关系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用户和产品如何建立连接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  <a:p>
            <a:pPr indent="342900" defTabSz="619125" hangingPunct="0">
              <a:lnSpc>
                <a:spcPct val="150000"/>
              </a:lnSpc>
            </a:pP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2108B45-63A1-47F3-806B-B00B3687D16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2409" y="2705654"/>
            <a:ext cx="7934325" cy="209454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⑤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收入来源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如何建立用户的付费意愿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⑥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核心资源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开发者拥有的资源和规模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⑦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关键业务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让商业模式有效运转起来要做哪些事情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⑧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重要伙伴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可以进行战略合作的人或机构</a:t>
            </a: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⑨</a:t>
            </a:r>
            <a:r>
              <a:rPr b="1" dirty="0" err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成本结构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商业模式的运转需要耗费哪些成本，各项成本的占比如何</a:t>
            </a:r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941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商业画布形态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FCF4F4A-8C4D-4C32-90FB-27EB2B2B9E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29964" y="705088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 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商业画布样例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963F02E-BD69-4929-93C8-88E12ED52F2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552" y="1012294"/>
            <a:ext cx="6810562" cy="84582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某购物平台的商业画布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 Neue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5678EA3-4561-46EE-A0A3-A141D87B02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34022" y="1513764"/>
            <a:ext cx="6313170" cy="342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49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练习题：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5175A2A-1E8F-4852-95B3-2B35590E5A95}"/>
              </a:ext>
            </a:extLst>
          </p:cNvPr>
          <p:cNvSpPr txBox="1"/>
          <p:nvPr/>
        </p:nvSpPr>
        <p:spPr>
          <a:xfrm>
            <a:off x="699612" y="683529"/>
            <a:ext cx="5897404" cy="4589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kern="0" dirty="0">
                <a:latin typeface="微软雅黑"/>
                <a:ea typeface="微软雅黑"/>
              </a:rPr>
              <a:t>1. 借助商业模式画布，绘制抖音的商业画布。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824962A-EA2D-4BB6-B882-864B2B8AD0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1020" y="1676912"/>
            <a:ext cx="7101959" cy="27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7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863" y="1294576"/>
            <a:ext cx="5022464" cy="1660727"/>
          </a:xfrm>
        </p:spPr>
        <p:txBody>
          <a:bodyPr/>
          <a:lstStyle/>
          <a:p>
            <a:r>
              <a:rPr lang="zh-CN" altLang="en-US" dirty="0"/>
              <a:t>常见的商业模式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1 </a:t>
            </a:r>
            <a:r>
              <a:rPr lang="zh-CN" altLang="en-US" dirty="0"/>
              <a:t>商业模式分析</a:t>
            </a:r>
          </a:p>
        </p:txBody>
      </p:sp>
    </p:spTree>
    <p:extLst>
      <p:ext uri="{BB962C8B-B14F-4D97-AF65-F5344CB8AC3E}">
        <p14:creationId xmlns:p14="http://schemas.microsoft.com/office/powerpoint/2010/main" val="715620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免费模式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常见的商业模式</a:t>
            </a:r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870D0B02-C3FD-47D1-8771-1CB038C6CAC9}"/>
              </a:ext>
            </a:extLst>
          </p:cNvPr>
          <p:cNvSpPr txBox="1"/>
          <p:nvPr/>
        </p:nvSpPr>
        <p:spPr>
          <a:xfrm>
            <a:off x="1199728" y="2402405"/>
            <a:ext cx="3541593" cy="1256274"/>
          </a:xfrm>
          <a:prstGeom prst="rect">
            <a:avLst/>
          </a:prstGeom>
        </p:spPr>
        <p:txBody>
          <a:bodyPr vert="horz" wrap="square" lIns="0" tIns="143351" rIns="0" bIns="0" rtlCol="0">
            <a:spAutoFit/>
          </a:bodyPr>
          <a:lstStyle/>
          <a:p>
            <a:pPr marL="559118" defTabSz="685800">
              <a:defRPr/>
            </a:pPr>
            <a:r>
              <a:rPr lang="en-US" sz="1500" b="1" dirty="0">
                <a:latin typeface="微软雅黑"/>
                <a:cs typeface="微软雅黑"/>
              </a:rPr>
              <a:t>            </a:t>
            </a:r>
            <a:r>
              <a:rPr sz="1500" b="1" dirty="0" err="1">
                <a:latin typeface="微软雅黑"/>
                <a:cs typeface="微软雅黑"/>
              </a:rPr>
              <a:t>免费</a:t>
            </a:r>
            <a:r>
              <a:rPr lang="en-US" sz="1500" b="1" dirty="0">
                <a:latin typeface="微软雅黑"/>
                <a:cs typeface="微软雅黑"/>
              </a:rPr>
              <a:t> </a:t>
            </a:r>
            <a:r>
              <a:rPr sz="1500" b="1" spc="-4" dirty="0">
                <a:latin typeface="Arial"/>
                <a:cs typeface="Arial"/>
              </a:rPr>
              <a:t>+</a:t>
            </a:r>
            <a:r>
              <a:rPr sz="1500" b="1" dirty="0" err="1">
                <a:latin typeface="微软雅黑"/>
                <a:cs typeface="微软雅黑"/>
              </a:rPr>
              <a:t>广</a:t>
            </a:r>
            <a:r>
              <a:rPr sz="1500" b="1" spc="4" dirty="0" err="1">
                <a:latin typeface="微软雅黑"/>
                <a:cs typeface="微软雅黑"/>
              </a:rPr>
              <a:t>告</a:t>
            </a:r>
            <a:endParaRPr lang="en-US" sz="1500" b="1" spc="4" dirty="0"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9900"/>
              </a:lnSpc>
              <a:spcBef>
                <a:spcPts val="1200"/>
              </a:spcBef>
              <a:defRPr/>
            </a:pPr>
            <a:r>
              <a:rPr sz="1350" dirty="0" err="1">
                <a:latin typeface="微软雅黑"/>
                <a:cs typeface="微软雅黑"/>
              </a:rPr>
              <a:t>无论是融入到产品中的闪屏</a:t>
            </a:r>
            <a:r>
              <a:rPr sz="1350" dirty="0">
                <a:latin typeface="微软雅黑"/>
                <a:cs typeface="微软雅黑"/>
              </a:rPr>
              <a:t> 广告页、还是信息流中的广 告位，还有搜索推广、软文 推广等，都是广告的一种呈 现方式。</a:t>
            </a:r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4F0E1C74-A975-4B76-A5F4-1A4E44431A25}"/>
              </a:ext>
            </a:extLst>
          </p:cNvPr>
          <p:cNvSpPr txBox="1"/>
          <p:nvPr/>
        </p:nvSpPr>
        <p:spPr>
          <a:xfrm>
            <a:off x="5311086" y="2560261"/>
            <a:ext cx="2918514" cy="87232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15265" defTabSz="685800">
              <a:defRPr/>
            </a:pPr>
            <a:r>
              <a:rPr lang="en-US" sz="1500" b="1" dirty="0">
                <a:latin typeface="微软雅黑"/>
                <a:cs typeface="微软雅黑"/>
              </a:rPr>
              <a:t>            </a:t>
            </a:r>
            <a:r>
              <a:rPr sz="1500" b="1" dirty="0" err="1">
                <a:latin typeface="微软雅黑"/>
                <a:cs typeface="微软雅黑"/>
              </a:rPr>
              <a:t>免费</a:t>
            </a:r>
            <a:r>
              <a:rPr lang="en-US" sz="1500" b="1" dirty="0">
                <a:latin typeface="微软雅黑"/>
                <a:cs typeface="微软雅黑"/>
              </a:rPr>
              <a:t> </a:t>
            </a:r>
            <a:r>
              <a:rPr sz="1500" b="1" spc="-4" dirty="0">
                <a:latin typeface="Arial"/>
                <a:cs typeface="Arial"/>
              </a:rPr>
              <a:t>+</a:t>
            </a:r>
            <a:r>
              <a:rPr sz="1500" b="1" dirty="0">
                <a:latin typeface="微软雅黑"/>
                <a:cs typeface="微软雅黑"/>
              </a:rPr>
              <a:t>流</a:t>
            </a:r>
            <a:r>
              <a:rPr sz="1500" b="1" spc="4" dirty="0">
                <a:latin typeface="微软雅黑"/>
                <a:cs typeface="微软雅黑"/>
              </a:rPr>
              <a:t>量</a:t>
            </a:r>
            <a:endParaRPr sz="1500" b="1" dirty="0"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9900"/>
              </a:lnSpc>
              <a:spcBef>
                <a:spcPts val="1200"/>
              </a:spcBef>
              <a:defRPr/>
            </a:pPr>
            <a:r>
              <a:rPr sz="1350" dirty="0">
                <a:latin typeface="微软雅黑"/>
                <a:cs typeface="微软雅黑"/>
              </a:rPr>
              <a:t>很多软件的目标已经从单 纯的付费模式转移到流量 模式</a:t>
            </a:r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D95A10E2-6D36-4A41-BEBA-66EC448EA171}"/>
              </a:ext>
            </a:extLst>
          </p:cNvPr>
          <p:cNvSpPr txBox="1"/>
          <p:nvPr/>
        </p:nvSpPr>
        <p:spPr>
          <a:xfrm>
            <a:off x="783076" y="1240409"/>
            <a:ext cx="7699917" cy="66181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defTabSz="685800">
              <a:lnSpc>
                <a:spcPct val="150000"/>
              </a:lnSpc>
              <a:spcBef>
                <a:spcPts val="79"/>
              </a:spcBef>
              <a:defRPr/>
            </a:pPr>
            <a:r>
              <a:rPr sz="1500" dirty="0">
                <a:latin typeface="微软雅黑"/>
                <a:cs typeface="微软雅黑"/>
              </a:rPr>
              <a:t>免费模式是互联网产品最常见的盈利模式。在互联网时代，免费和盈 利并不矛盾，因为存在“收费转移”</a:t>
            </a:r>
            <a:r>
              <a:rPr sz="1500" spc="4" dirty="0">
                <a:latin typeface="微软雅黑"/>
                <a:cs typeface="微软雅黑"/>
              </a:rPr>
              <a:t>。</a:t>
            </a:r>
            <a:endParaRPr sz="1500" dirty="0">
              <a:latin typeface="微软雅黑"/>
              <a:cs typeface="微软雅黑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F77D3AA4-1E51-40F6-86B4-4A7C90F32420}"/>
              </a:ext>
            </a:extLst>
          </p:cNvPr>
          <p:cNvSpPr/>
          <p:nvPr/>
        </p:nvSpPr>
        <p:spPr>
          <a:xfrm>
            <a:off x="629963" y="2178282"/>
            <a:ext cx="8118251" cy="1924050"/>
          </a:xfrm>
          <a:custGeom>
            <a:avLst/>
            <a:gdLst/>
            <a:ahLst/>
            <a:cxnLst/>
            <a:rect l="l" t="t" r="r" b="b"/>
            <a:pathLst>
              <a:path w="6847840" h="2565400">
                <a:moveTo>
                  <a:pt x="14605" y="2555875"/>
                </a:moveTo>
                <a:lnTo>
                  <a:pt x="0" y="2555875"/>
                </a:lnTo>
                <a:lnTo>
                  <a:pt x="0" y="2479675"/>
                </a:lnTo>
                <a:lnTo>
                  <a:pt x="19050" y="2479675"/>
                </a:lnTo>
                <a:lnTo>
                  <a:pt x="19050" y="2546350"/>
                </a:lnTo>
                <a:lnTo>
                  <a:pt x="14605" y="2546350"/>
                </a:lnTo>
                <a:lnTo>
                  <a:pt x="14605" y="2555875"/>
                </a:lnTo>
                <a:close/>
              </a:path>
              <a:path w="6847840" h="2565400">
                <a:moveTo>
                  <a:pt x="90805" y="2565400"/>
                </a:moveTo>
                <a:lnTo>
                  <a:pt x="14605" y="2565400"/>
                </a:lnTo>
                <a:lnTo>
                  <a:pt x="14605" y="2546350"/>
                </a:lnTo>
                <a:lnTo>
                  <a:pt x="19050" y="2546350"/>
                </a:lnTo>
                <a:lnTo>
                  <a:pt x="19050" y="2555875"/>
                </a:lnTo>
                <a:lnTo>
                  <a:pt x="90805" y="2555875"/>
                </a:lnTo>
                <a:lnTo>
                  <a:pt x="90805" y="2565400"/>
                </a:lnTo>
                <a:close/>
              </a:path>
              <a:path w="6847840" h="2565400">
                <a:moveTo>
                  <a:pt x="90805" y="2555875"/>
                </a:moveTo>
                <a:lnTo>
                  <a:pt x="19050" y="2555875"/>
                </a:lnTo>
                <a:lnTo>
                  <a:pt x="19050" y="2546350"/>
                </a:lnTo>
                <a:lnTo>
                  <a:pt x="90805" y="2546350"/>
                </a:lnTo>
                <a:lnTo>
                  <a:pt x="90805" y="2555875"/>
                </a:lnTo>
                <a:close/>
              </a:path>
              <a:path w="6847840" h="2565400">
                <a:moveTo>
                  <a:pt x="19050" y="2422525"/>
                </a:moveTo>
                <a:lnTo>
                  <a:pt x="0" y="2422525"/>
                </a:lnTo>
                <a:lnTo>
                  <a:pt x="0" y="2346325"/>
                </a:lnTo>
                <a:lnTo>
                  <a:pt x="19050" y="2346325"/>
                </a:lnTo>
                <a:lnTo>
                  <a:pt x="19050" y="2422525"/>
                </a:lnTo>
                <a:close/>
              </a:path>
              <a:path w="6847840" h="2565400">
                <a:moveTo>
                  <a:pt x="19050" y="2289175"/>
                </a:moveTo>
                <a:lnTo>
                  <a:pt x="0" y="2289175"/>
                </a:lnTo>
                <a:lnTo>
                  <a:pt x="0" y="2212975"/>
                </a:lnTo>
                <a:lnTo>
                  <a:pt x="19050" y="2212975"/>
                </a:lnTo>
                <a:lnTo>
                  <a:pt x="19050" y="2289175"/>
                </a:lnTo>
                <a:close/>
              </a:path>
              <a:path w="6847840" h="2565400">
                <a:moveTo>
                  <a:pt x="19050" y="2155825"/>
                </a:moveTo>
                <a:lnTo>
                  <a:pt x="0" y="2155825"/>
                </a:lnTo>
                <a:lnTo>
                  <a:pt x="0" y="2079625"/>
                </a:lnTo>
                <a:lnTo>
                  <a:pt x="19050" y="2079625"/>
                </a:lnTo>
                <a:lnTo>
                  <a:pt x="19050" y="2155825"/>
                </a:lnTo>
                <a:close/>
              </a:path>
              <a:path w="6847840" h="2565400">
                <a:moveTo>
                  <a:pt x="19050" y="2022475"/>
                </a:moveTo>
                <a:lnTo>
                  <a:pt x="0" y="2022475"/>
                </a:lnTo>
                <a:lnTo>
                  <a:pt x="0" y="1946275"/>
                </a:lnTo>
                <a:lnTo>
                  <a:pt x="19050" y="1946275"/>
                </a:lnTo>
                <a:lnTo>
                  <a:pt x="19050" y="2022475"/>
                </a:lnTo>
                <a:close/>
              </a:path>
              <a:path w="6847840" h="2565400">
                <a:moveTo>
                  <a:pt x="19050" y="1889125"/>
                </a:moveTo>
                <a:lnTo>
                  <a:pt x="0" y="1889125"/>
                </a:lnTo>
                <a:lnTo>
                  <a:pt x="0" y="1812925"/>
                </a:lnTo>
                <a:lnTo>
                  <a:pt x="19050" y="1812925"/>
                </a:lnTo>
                <a:lnTo>
                  <a:pt x="19050" y="1889125"/>
                </a:lnTo>
                <a:close/>
              </a:path>
              <a:path w="6847840" h="2565400">
                <a:moveTo>
                  <a:pt x="19050" y="1755775"/>
                </a:moveTo>
                <a:lnTo>
                  <a:pt x="0" y="1755775"/>
                </a:lnTo>
                <a:lnTo>
                  <a:pt x="0" y="1679575"/>
                </a:lnTo>
                <a:lnTo>
                  <a:pt x="19050" y="1679575"/>
                </a:lnTo>
                <a:lnTo>
                  <a:pt x="19050" y="1755775"/>
                </a:lnTo>
                <a:close/>
              </a:path>
              <a:path w="6847840" h="2565400">
                <a:moveTo>
                  <a:pt x="19050" y="1622425"/>
                </a:moveTo>
                <a:lnTo>
                  <a:pt x="0" y="1622425"/>
                </a:lnTo>
                <a:lnTo>
                  <a:pt x="0" y="1546225"/>
                </a:lnTo>
                <a:lnTo>
                  <a:pt x="19050" y="1546225"/>
                </a:lnTo>
                <a:lnTo>
                  <a:pt x="19050" y="1622425"/>
                </a:lnTo>
                <a:close/>
              </a:path>
              <a:path w="6847840" h="2565400">
                <a:moveTo>
                  <a:pt x="19050" y="1489075"/>
                </a:moveTo>
                <a:lnTo>
                  <a:pt x="0" y="1489075"/>
                </a:lnTo>
                <a:lnTo>
                  <a:pt x="0" y="1412875"/>
                </a:lnTo>
                <a:lnTo>
                  <a:pt x="19050" y="1412875"/>
                </a:lnTo>
                <a:lnTo>
                  <a:pt x="19050" y="1489075"/>
                </a:lnTo>
                <a:close/>
              </a:path>
              <a:path w="6847840" h="2565400">
                <a:moveTo>
                  <a:pt x="19050" y="1355725"/>
                </a:moveTo>
                <a:lnTo>
                  <a:pt x="0" y="1355725"/>
                </a:lnTo>
                <a:lnTo>
                  <a:pt x="0" y="1279525"/>
                </a:lnTo>
                <a:lnTo>
                  <a:pt x="19050" y="1279525"/>
                </a:lnTo>
                <a:lnTo>
                  <a:pt x="19050" y="1355725"/>
                </a:lnTo>
                <a:close/>
              </a:path>
              <a:path w="6847840" h="2565400">
                <a:moveTo>
                  <a:pt x="19050" y="1222375"/>
                </a:moveTo>
                <a:lnTo>
                  <a:pt x="0" y="1222375"/>
                </a:lnTo>
                <a:lnTo>
                  <a:pt x="0" y="1146175"/>
                </a:lnTo>
                <a:lnTo>
                  <a:pt x="19050" y="1146175"/>
                </a:lnTo>
                <a:lnTo>
                  <a:pt x="19050" y="1222375"/>
                </a:lnTo>
                <a:close/>
              </a:path>
              <a:path w="6847840" h="2565400">
                <a:moveTo>
                  <a:pt x="19050" y="1089025"/>
                </a:moveTo>
                <a:lnTo>
                  <a:pt x="0" y="1089025"/>
                </a:lnTo>
                <a:lnTo>
                  <a:pt x="0" y="1012825"/>
                </a:lnTo>
                <a:lnTo>
                  <a:pt x="19050" y="1012825"/>
                </a:lnTo>
                <a:lnTo>
                  <a:pt x="19050" y="1089025"/>
                </a:lnTo>
                <a:close/>
              </a:path>
              <a:path w="6847840" h="2565400">
                <a:moveTo>
                  <a:pt x="19050" y="955675"/>
                </a:moveTo>
                <a:lnTo>
                  <a:pt x="0" y="955675"/>
                </a:lnTo>
                <a:lnTo>
                  <a:pt x="0" y="879475"/>
                </a:lnTo>
                <a:lnTo>
                  <a:pt x="19050" y="879475"/>
                </a:lnTo>
                <a:lnTo>
                  <a:pt x="19050" y="955675"/>
                </a:lnTo>
                <a:close/>
              </a:path>
              <a:path w="6847840" h="2565400">
                <a:moveTo>
                  <a:pt x="19050" y="822325"/>
                </a:moveTo>
                <a:lnTo>
                  <a:pt x="0" y="822325"/>
                </a:lnTo>
                <a:lnTo>
                  <a:pt x="0" y="746125"/>
                </a:lnTo>
                <a:lnTo>
                  <a:pt x="19050" y="746125"/>
                </a:lnTo>
                <a:lnTo>
                  <a:pt x="19050" y="822325"/>
                </a:lnTo>
                <a:close/>
              </a:path>
              <a:path w="6847840" h="2565400">
                <a:moveTo>
                  <a:pt x="19050" y="688975"/>
                </a:moveTo>
                <a:lnTo>
                  <a:pt x="0" y="688975"/>
                </a:lnTo>
                <a:lnTo>
                  <a:pt x="0" y="612775"/>
                </a:lnTo>
                <a:lnTo>
                  <a:pt x="19050" y="612775"/>
                </a:lnTo>
                <a:lnTo>
                  <a:pt x="19050" y="688975"/>
                </a:lnTo>
                <a:close/>
              </a:path>
              <a:path w="6847840" h="2565400">
                <a:moveTo>
                  <a:pt x="19050" y="555625"/>
                </a:moveTo>
                <a:lnTo>
                  <a:pt x="0" y="555625"/>
                </a:lnTo>
                <a:lnTo>
                  <a:pt x="0" y="479425"/>
                </a:lnTo>
                <a:lnTo>
                  <a:pt x="19050" y="479425"/>
                </a:lnTo>
                <a:lnTo>
                  <a:pt x="19050" y="555625"/>
                </a:lnTo>
                <a:close/>
              </a:path>
              <a:path w="6847840" h="2565400">
                <a:moveTo>
                  <a:pt x="19050" y="422275"/>
                </a:moveTo>
                <a:lnTo>
                  <a:pt x="0" y="422275"/>
                </a:lnTo>
                <a:lnTo>
                  <a:pt x="0" y="346075"/>
                </a:lnTo>
                <a:lnTo>
                  <a:pt x="19050" y="346075"/>
                </a:lnTo>
                <a:lnTo>
                  <a:pt x="19050" y="422275"/>
                </a:lnTo>
                <a:close/>
              </a:path>
              <a:path w="6847840" h="2565400">
                <a:moveTo>
                  <a:pt x="19050" y="288925"/>
                </a:moveTo>
                <a:lnTo>
                  <a:pt x="0" y="288925"/>
                </a:lnTo>
                <a:lnTo>
                  <a:pt x="0" y="212725"/>
                </a:lnTo>
                <a:lnTo>
                  <a:pt x="19050" y="212725"/>
                </a:lnTo>
                <a:lnTo>
                  <a:pt x="19050" y="288925"/>
                </a:lnTo>
                <a:close/>
              </a:path>
              <a:path w="6847840" h="2565400">
                <a:moveTo>
                  <a:pt x="19050" y="155575"/>
                </a:moveTo>
                <a:lnTo>
                  <a:pt x="0" y="155575"/>
                </a:lnTo>
                <a:lnTo>
                  <a:pt x="0" y="79375"/>
                </a:lnTo>
                <a:lnTo>
                  <a:pt x="19050" y="79375"/>
                </a:lnTo>
                <a:lnTo>
                  <a:pt x="19050" y="155575"/>
                </a:lnTo>
                <a:close/>
              </a:path>
              <a:path w="6847840" h="2565400">
                <a:moveTo>
                  <a:pt x="19050" y="22225"/>
                </a:moveTo>
                <a:lnTo>
                  <a:pt x="0" y="22225"/>
                </a:lnTo>
                <a:lnTo>
                  <a:pt x="0" y="0"/>
                </a:lnTo>
                <a:lnTo>
                  <a:pt x="73025" y="0"/>
                </a:lnTo>
                <a:lnTo>
                  <a:pt x="73025" y="9525"/>
                </a:lnTo>
                <a:lnTo>
                  <a:pt x="19050" y="9525"/>
                </a:lnTo>
                <a:lnTo>
                  <a:pt x="9525" y="19050"/>
                </a:lnTo>
                <a:lnTo>
                  <a:pt x="19050" y="19050"/>
                </a:lnTo>
                <a:lnTo>
                  <a:pt x="19050" y="22225"/>
                </a:lnTo>
                <a:close/>
              </a:path>
              <a:path w="6847840" h="2565400">
                <a:moveTo>
                  <a:pt x="19050" y="19050"/>
                </a:moveTo>
                <a:lnTo>
                  <a:pt x="9525" y="19050"/>
                </a:lnTo>
                <a:lnTo>
                  <a:pt x="19050" y="9525"/>
                </a:lnTo>
                <a:lnTo>
                  <a:pt x="19050" y="19050"/>
                </a:lnTo>
                <a:close/>
              </a:path>
              <a:path w="6847840" h="2565400">
                <a:moveTo>
                  <a:pt x="73025" y="19050"/>
                </a:moveTo>
                <a:lnTo>
                  <a:pt x="19050" y="19050"/>
                </a:lnTo>
                <a:lnTo>
                  <a:pt x="19050" y="9525"/>
                </a:lnTo>
                <a:lnTo>
                  <a:pt x="73025" y="9525"/>
                </a:lnTo>
                <a:lnTo>
                  <a:pt x="73025" y="19050"/>
                </a:lnTo>
                <a:close/>
              </a:path>
              <a:path w="6847840" h="2565400">
                <a:moveTo>
                  <a:pt x="206375" y="19050"/>
                </a:moveTo>
                <a:lnTo>
                  <a:pt x="130175" y="19050"/>
                </a:lnTo>
                <a:lnTo>
                  <a:pt x="130175" y="0"/>
                </a:lnTo>
                <a:lnTo>
                  <a:pt x="206375" y="0"/>
                </a:lnTo>
                <a:lnTo>
                  <a:pt x="206375" y="19050"/>
                </a:lnTo>
                <a:close/>
              </a:path>
              <a:path w="6847840" h="2565400">
                <a:moveTo>
                  <a:pt x="339725" y="19050"/>
                </a:moveTo>
                <a:lnTo>
                  <a:pt x="263525" y="19050"/>
                </a:lnTo>
                <a:lnTo>
                  <a:pt x="263525" y="0"/>
                </a:lnTo>
                <a:lnTo>
                  <a:pt x="339725" y="0"/>
                </a:lnTo>
                <a:lnTo>
                  <a:pt x="339725" y="19050"/>
                </a:lnTo>
                <a:close/>
              </a:path>
              <a:path w="6847840" h="2565400">
                <a:moveTo>
                  <a:pt x="473075" y="19050"/>
                </a:moveTo>
                <a:lnTo>
                  <a:pt x="396875" y="19050"/>
                </a:lnTo>
                <a:lnTo>
                  <a:pt x="396875" y="0"/>
                </a:lnTo>
                <a:lnTo>
                  <a:pt x="473075" y="0"/>
                </a:lnTo>
                <a:lnTo>
                  <a:pt x="473075" y="19050"/>
                </a:lnTo>
                <a:close/>
              </a:path>
              <a:path w="6847840" h="2565400">
                <a:moveTo>
                  <a:pt x="606425" y="19050"/>
                </a:moveTo>
                <a:lnTo>
                  <a:pt x="530225" y="19050"/>
                </a:lnTo>
                <a:lnTo>
                  <a:pt x="530225" y="0"/>
                </a:lnTo>
                <a:lnTo>
                  <a:pt x="606425" y="0"/>
                </a:lnTo>
                <a:lnTo>
                  <a:pt x="606425" y="19050"/>
                </a:lnTo>
                <a:close/>
              </a:path>
              <a:path w="6847840" h="2565400">
                <a:moveTo>
                  <a:pt x="739775" y="19050"/>
                </a:moveTo>
                <a:lnTo>
                  <a:pt x="663575" y="19050"/>
                </a:lnTo>
                <a:lnTo>
                  <a:pt x="663575" y="0"/>
                </a:lnTo>
                <a:lnTo>
                  <a:pt x="739775" y="0"/>
                </a:lnTo>
                <a:lnTo>
                  <a:pt x="739775" y="19050"/>
                </a:lnTo>
                <a:close/>
              </a:path>
              <a:path w="6847840" h="2565400">
                <a:moveTo>
                  <a:pt x="873125" y="19050"/>
                </a:moveTo>
                <a:lnTo>
                  <a:pt x="796925" y="19050"/>
                </a:lnTo>
                <a:lnTo>
                  <a:pt x="796925" y="0"/>
                </a:lnTo>
                <a:lnTo>
                  <a:pt x="873125" y="0"/>
                </a:lnTo>
                <a:lnTo>
                  <a:pt x="873125" y="19050"/>
                </a:lnTo>
                <a:close/>
              </a:path>
              <a:path w="6847840" h="2565400">
                <a:moveTo>
                  <a:pt x="1006475" y="19050"/>
                </a:moveTo>
                <a:lnTo>
                  <a:pt x="930275" y="19050"/>
                </a:lnTo>
                <a:lnTo>
                  <a:pt x="930275" y="0"/>
                </a:lnTo>
                <a:lnTo>
                  <a:pt x="1006475" y="0"/>
                </a:lnTo>
                <a:lnTo>
                  <a:pt x="1006475" y="19050"/>
                </a:lnTo>
                <a:close/>
              </a:path>
              <a:path w="6847840" h="2565400">
                <a:moveTo>
                  <a:pt x="1139825" y="19050"/>
                </a:moveTo>
                <a:lnTo>
                  <a:pt x="1063625" y="19050"/>
                </a:lnTo>
                <a:lnTo>
                  <a:pt x="1063625" y="0"/>
                </a:lnTo>
                <a:lnTo>
                  <a:pt x="1139825" y="0"/>
                </a:lnTo>
                <a:lnTo>
                  <a:pt x="1139825" y="19050"/>
                </a:lnTo>
                <a:close/>
              </a:path>
              <a:path w="6847840" h="2565400">
                <a:moveTo>
                  <a:pt x="1273175" y="19050"/>
                </a:moveTo>
                <a:lnTo>
                  <a:pt x="1196975" y="19050"/>
                </a:lnTo>
                <a:lnTo>
                  <a:pt x="1196975" y="0"/>
                </a:lnTo>
                <a:lnTo>
                  <a:pt x="1273175" y="0"/>
                </a:lnTo>
                <a:lnTo>
                  <a:pt x="1273175" y="19050"/>
                </a:lnTo>
                <a:close/>
              </a:path>
              <a:path w="6847840" h="2565400">
                <a:moveTo>
                  <a:pt x="1406525" y="19050"/>
                </a:moveTo>
                <a:lnTo>
                  <a:pt x="1330325" y="19050"/>
                </a:lnTo>
                <a:lnTo>
                  <a:pt x="1330325" y="0"/>
                </a:lnTo>
                <a:lnTo>
                  <a:pt x="1406525" y="0"/>
                </a:lnTo>
                <a:lnTo>
                  <a:pt x="1406525" y="19050"/>
                </a:lnTo>
                <a:close/>
              </a:path>
              <a:path w="6847840" h="2565400">
                <a:moveTo>
                  <a:pt x="1539875" y="19050"/>
                </a:moveTo>
                <a:lnTo>
                  <a:pt x="1463675" y="19050"/>
                </a:lnTo>
                <a:lnTo>
                  <a:pt x="1463675" y="0"/>
                </a:lnTo>
                <a:lnTo>
                  <a:pt x="1539875" y="0"/>
                </a:lnTo>
                <a:lnTo>
                  <a:pt x="1539875" y="19050"/>
                </a:lnTo>
                <a:close/>
              </a:path>
              <a:path w="6847840" h="2565400">
                <a:moveTo>
                  <a:pt x="1673225" y="19050"/>
                </a:moveTo>
                <a:lnTo>
                  <a:pt x="1597025" y="19050"/>
                </a:lnTo>
                <a:lnTo>
                  <a:pt x="1597025" y="0"/>
                </a:lnTo>
                <a:lnTo>
                  <a:pt x="1673225" y="0"/>
                </a:lnTo>
                <a:lnTo>
                  <a:pt x="1673225" y="19050"/>
                </a:lnTo>
                <a:close/>
              </a:path>
              <a:path w="6847840" h="2565400">
                <a:moveTo>
                  <a:pt x="1806575" y="19050"/>
                </a:moveTo>
                <a:lnTo>
                  <a:pt x="1730375" y="19050"/>
                </a:lnTo>
                <a:lnTo>
                  <a:pt x="1730375" y="0"/>
                </a:lnTo>
                <a:lnTo>
                  <a:pt x="1806575" y="0"/>
                </a:lnTo>
                <a:lnTo>
                  <a:pt x="1806575" y="19050"/>
                </a:lnTo>
                <a:close/>
              </a:path>
              <a:path w="6847840" h="2565400">
                <a:moveTo>
                  <a:pt x="1939925" y="19050"/>
                </a:moveTo>
                <a:lnTo>
                  <a:pt x="1863725" y="19050"/>
                </a:lnTo>
                <a:lnTo>
                  <a:pt x="1863725" y="0"/>
                </a:lnTo>
                <a:lnTo>
                  <a:pt x="1939925" y="0"/>
                </a:lnTo>
                <a:lnTo>
                  <a:pt x="1939925" y="19050"/>
                </a:lnTo>
                <a:close/>
              </a:path>
              <a:path w="6847840" h="2565400">
                <a:moveTo>
                  <a:pt x="2073275" y="19050"/>
                </a:moveTo>
                <a:lnTo>
                  <a:pt x="1997075" y="19050"/>
                </a:lnTo>
                <a:lnTo>
                  <a:pt x="1997075" y="0"/>
                </a:lnTo>
                <a:lnTo>
                  <a:pt x="2073275" y="0"/>
                </a:lnTo>
                <a:lnTo>
                  <a:pt x="2073275" y="19050"/>
                </a:lnTo>
                <a:close/>
              </a:path>
              <a:path w="6847840" h="2565400">
                <a:moveTo>
                  <a:pt x="2206625" y="19050"/>
                </a:moveTo>
                <a:lnTo>
                  <a:pt x="2130425" y="19050"/>
                </a:lnTo>
                <a:lnTo>
                  <a:pt x="2130425" y="0"/>
                </a:lnTo>
                <a:lnTo>
                  <a:pt x="2206625" y="0"/>
                </a:lnTo>
                <a:lnTo>
                  <a:pt x="2206625" y="19050"/>
                </a:lnTo>
                <a:close/>
              </a:path>
              <a:path w="6847840" h="2565400">
                <a:moveTo>
                  <a:pt x="2339975" y="19050"/>
                </a:moveTo>
                <a:lnTo>
                  <a:pt x="2263775" y="19050"/>
                </a:lnTo>
                <a:lnTo>
                  <a:pt x="2263775" y="0"/>
                </a:lnTo>
                <a:lnTo>
                  <a:pt x="2339975" y="0"/>
                </a:lnTo>
                <a:lnTo>
                  <a:pt x="2339975" y="19050"/>
                </a:lnTo>
                <a:close/>
              </a:path>
              <a:path w="6847840" h="2565400">
                <a:moveTo>
                  <a:pt x="2473325" y="19050"/>
                </a:moveTo>
                <a:lnTo>
                  <a:pt x="2397125" y="19050"/>
                </a:lnTo>
                <a:lnTo>
                  <a:pt x="2397125" y="0"/>
                </a:lnTo>
                <a:lnTo>
                  <a:pt x="2473325" y="0"/>
                </a:lnTo>
                <a:lnTo>
                  <a:pt x="2473325" y="19050"/>
                </a:lnTo>
                <a:close/>
              </a:path>
              <a:path w="6847840" h="2565400">
                <a:moveTo>
                  <a:pt x="2606675" y="19050"/>
                </a:moveTo>
                <a:lnTo>
                  <a:pt x="2530475" y="19050"/>
                </a:lnTo>
                <a:lnTo>
                  <a:pt x="2530475" y="0"/>
                </a:lnTo>
                <a:lnTo>
                  <a:pt x="2606675" y="0"/>
                </a:lnTo>
                <a:lnTo>
                  <a:pt x="2606675" y="19050"/>
                </a:lnTo>
                <a:close/>
              </a:path>
              <a:path w="6847840" h="2565400">
                <a:moveTo>
                  <a:pt x="2740025" y="19050"/>
                </a:moveTo>
                <a:lnTo>
                  <a:pt x="2663825" y="19050"/>
                </a:lnTo>
                <a:lnTo>
                  <a:pt x="2663825" y="0"/>
                </a:lnTo>
                <a:lnTo>
                  <a:pt x="2740025" y="0"/>
                </a:lnTo>
                <a:lnTo>
                  <a:pt x="2740025" y="19050"/>
                </a:lnTo>
                <a:close/>
              </a:path>
              <a:path w="6847840" h="2565400">
                <a:moveTo>
                  <a:pt x="2873375" y="19050"/>
                </a:moveTo>
                <a:lnTo>
                  <a:pt x="2797175" y="19050"/>
                </a:lnTo>
                <a:lnTo>
                  <a:pt x="2797175" y="0"/>
                </a:lnTo>
                <a:lnTo>
                  <a:pt x="2873375" y="0"/>
                </a:lnTo>
                <a:lnTo>
                  <a:pt x="2873375" y="19050"/>
                </a:lnTo>
                <a:close/>
              </a:path>
              <a:path w="6847840" h="2565400">
                <a:moveTo>
                  <a:pt x="3006725" y="19050"/>
                </a:moveTo>
                <a:lnTo>
                  <a:pt x="2930525" y="19050"/>
                </a:lnTo>
                <a:lnTo>
                  <a:pt x="2930525" y="0"/>
                </a:lnTo>
                <a:lnTo>
                  <a:pt x="3006725" y="0"/>
                </a:lnTo>
                <a:lnTo>
                  <a:pt x="3006725" y="19050"/>
                </a:lnTo>
                <a:close/>
              </a:path>
              <a:path w="6847840" h="2565400">
                <a:moveTo>
                  <a:pt x="3140075" y="19050"/>
                </a:moveTo>
                <a:lnTo>
                  <a:pt x="3063875" y="19050"/>
                </a:lnTo>
                <a:lnTo>
                  <a:pt x="3063875" y="0"/>
                </a:lnTo>
                <a:lnTo>
                  <a:pt x="3140075" y="0"/>
                </a:lnTo>
                <a:lnTo>
                  <a:pt x="3140075" y="19050"/>
                </a:lnTo>
                <a:close/>
              </a:path>
              <a:path w="6847840" h="2565400">
                <a:moveTo>
                  <a:pt x="3273425" y="19050"/>
                </a:moveTo>
                <a:lnTo>
                  <a:pt x="3197225" y="19050"/>
                </a:lnTo>
                <a:lnTo>
                  <a:pt x="3197225" y="0"/>
                </a:lnTo>
                <a:lnTo>
                  <a:pt x="3273425" y="0"/>
                </a:lnTo>
                <a:lnTo>
                  <a:pt x="3273425" y="19050"/>
                </a:lnTo>
                <a:close/>
              </a:path>
              <a:path w="6847840" h="2565400">
                <a:moveTo>
                  <a:pt x="3406775" y="19050"/>
                </a:moveTo>
                <a:lnTo>
                  <a:pt x="3330575" y="19050"/>
                </a:lnTo>
                <a:lnTo>
                  <a:pt x="3330575" y="0"/>
                </a:lnTo>
                <a:lnTo>
                  <a:pt x="3406775" y="0"/>
                </a:lnTo>
                <a:lnTo>
                  <a:pt x="3406775" y="19050"/>
                </a:lnTo>
                <a:close/>
              </a:path>
              <a:path w="6847840" h="2565400">
                <a:moveTo>
                  <a:pt x="3540125" y="19050"/>
                </a:moveTo>
                <a:lnTo>
                  <a:pt x="3463925" y="19050"/>
                </a:lnTo>
                <a:lnTo>
                  <a:pt x="3463925" y="0"/>
                </a:lnTo>
                <a:lnTo>
                  <a:pt x="3540125" y="0"/>
                </a:lnTo>
                <a:lnTo>
                  <a:pt x="3540125" y="19050"/>
                </a:lnTo>
                <a:close/>
              </a:path>
              <a:path w="6847840" h="2565400">
                <a:moveTo>
                  <a:pt x="3673475" y="19050"/>
                </a:moveTo>
                <a:lnTo>
                  <a:pt x="3597275" y="19050"/>
                </a:lnTo>
                <a:lnTo>
                  <a:pt x="3597275" y="0"/>
                </a:lnTo>
                <a:lnTo>
                  <a:pt x="3673475" y="0"/>
                </a:lnTo>
                <a:lnTo>
                  <a:pt x="3673475" y="19050"/>
                </a:lnTo>
                <a:close/>
              </a:path>
              <a:path w="6847840" h="2565400">
                <a:moveTo>
                  <a:pt x="3806825" y="19050"/>
                </a:moveTo>
                <a:lnTo>
                  <a:pt x="3730625" y="19050"/>
                </a:lnTo>
                <a:lnTo>
                  <a:pt x="3730625" y="0"/>
                </a:lnTo>
                <a:lnTo>
                  <a:pt x="3806825" y="0"/>
                </a:lnTo>
                <a:lnTo>
                  <a:pt x="3806825" y="19050"/>
                </a:lnTo>
                <a:close/>
              </a:path>
              <a:path w="6847840" h="2565400">
                <a:moveTo>
                  <a:pt x="3940175" y="19050"/>
                </a:moveTo>
                <a:lnTo>
                  <a:pt x="3863975" y="19050"/>
                </a:lnTo>
                <a:lnTo>
                  <a:pt x="3863975" y="0"/>
                </a:lnTo>
                <a:lnTo>
                  <a:pt x="3940175" y="0"/>
                </a:lnTo>
                <a:lnTo>
                  <a:pt x="3940175" y="19050"/>
                </a:lnTo>
                <a:close/>
              </a:path>
              <a:path w="6847840" h="2565400">
                <a:moveTo>
                  <a:pt x="4073525" y="19050"/>
                </a:moveTo>
                <a:lnTo>
                  <a:pt x="3997325" y="19050"/>
                </a:lnTo>
                <a:lnTo>
                  <a:pt x="3997325" y="0"/>
                </a:lnTo>
                <a:lnTo>
                  <a:pt x="4073525" y="0"/>
                </a:lnTo>
                <a:lnTo>
                  <a:pt x="4073525" y="19050"/>
                </a:lnTo>
                <a:close/>
              </a:path>
              <a:path w="6847840" h="2565400">
                <a:moveTo>
                  <a:pt x="4206875" y="19050"/>
                </a:moveTo>
                <a:lnTo>
                  <a:pt x="4130675" y="19050"/>
                </a:lnTo>
                <a:lnTo>
                  <a:pt x="4130675" y="0"/>
                </a:lnTo>
                <a:lnTo>
                  <a:pt x="4206875" y="0"/>
                </a:lnTo>
                <a:lnTo>
                  <a:pt x="4206875" y="19050"/>
                </a:lnTo>
                <a:close/>
              </a:path>
              <a:path w="6847840" h="2565400">
                <a:moveTo>
                  <a:pt x="4340225" y="19050"/>
                </a:moveTo>
                <a:lnTo>
                  <a:pt x="4264025" y="19050"/>
                </a:lnTo>
                <a:lnTo>
                  <a:pt x="4264025" y="0"/>
                </a:lnTo>
                <a:lnTo>
                  <a:pt x="4340225" y="0"/>
                </a:lnTo>
                <a:lnTo>
                  <a:pt x="4340225" y="19050"/>
                </a:lnTo>
                <a:close/>
              </a:path>
              <a:path w="6847840" h="2565400">
                <a:moveTo>
                  <a:pt x="4473575" y="19050"/>
                </a:moveTo>
                <a:lnTo>
                  <a:pt x="4397375" y="19050"/>
                </a:lnTo>
                <a:lnTo>
                  <a:pt x="4397375" y="0"/>
                </a:lnTo>
                <a:lnTo>
                  <a:pt x="4473575" y="0"/>
                </a:lnTo>
                <a:lnTo>
                  <a:pt x="4473575" y="19050"/>
                </a:lnTo>
                <a:close/>
              </a:path>
              <a:path w="6847840" h="2565400">
                <a:moveTo>
                  <a:pt x="4606925" y="19050"/>
                </a:moveTo>
                <a:lnTo>
                  <a:pt x="4530725" y="19050"/>
                </a:lnTo>
                <a:lnTo>
                  <a:pt x="4530725" y="0"/>
                </a:lnTo>
                <a:lnTo>
                  <a:pt x="4606925" y="0"/>
                </a:lnTo>
                <a:lnTo>
                  <a:pt x="4606925" y="19050"/>
                </a:lnTo>
                <a:close/>
              </a:path>
              <a:path w="6847840" h="2565400">
                <a:moveTo>
                  <a:pt x="4740275" y="19050"/>
                </a:moveTo>
                <a:lnTo>
                  <a:pt x="4664075" y="19050"/>
                </a:lnTo>
                <a:lnTo>
                  <a:pt x="4664075" y="0"/>
                </a:lnTo>
                <a:lnTo>
                  <a:pt x="4740275" y="0"/>
                </a:lnTo>
                <a:lnTo>
                  <a:pt x="4740275" y="19050"/>
                </a:lnTo>
                <a:close/>
              </a:path>
              <a:path w="6847840" h="2565400">
                <a:moveTo>
                  <a:pt x="4873625" y="19050"/>
                </a:moveTo>
                <a:lnTo>
                  <a:pt x="4797425" y="19050"/>
                </a:lnTo>
                <a:lnTo>
                  <a:pt x="4797425" y="0"/>
                </a:lnTo>
                <a:lnTo>
                  <a:pt x="4873625" y="0"/>
                </a:lnTo>
                <a:lnTo>
                  <a:pt x="4873625" y="19050"/>
                </a:lnTo>
                <a:close/>
              </a:path>
              <a:path w="6847840" h="2565400">
                <a:moveTo>
                  <a:pt x="5006975" y="19050"/>
                </a:moveTo>
                <a:lnTo>
                  <a:pt x="4930775" y="19050"/>
                </a:lnTo>
                <a:lnTo>
                  <a:pt x="4930775" y="0"/>
                </a:lnTo>
                <a:lnTo>
                  <a:pt x="5006975" y="0"/>
                </a:lnTo>
                <a:lnTo>
                  <a:pt x="5006975" y="19050"/>
                </a:lnTo>
                <a:close/>
              </a:path>
              <a:path w="6847840" h="2565400">
                <a:moveTo>
                  <a:pt x="5140325" y="19050"/>
                </a:moveTo>
                <a:lnTo>
                  <a:pt x="5064125" y="19050"/>
                </a:lnTo>
                <a:lnTo>
                  <a:pt x="5064125" y="0"/>
                </a:lnTo>
                <a:lnTo>
                  <a:pt x="5140325" y="0"/>
                </a:lnTo>
                <a:lnTo>
                  <a:pt x="5140325" y="19050"/>
                </a:lnTo>
                <a:close/>
              </a:path>
              <a:path w="6847840" h="2565400">
                <a:moveTo>
                  <a:pt x="5273675" y="19050"/>
                </a:moveTo>
                <a:lnTo>
                  <a:pt x="5197475" y="19050"/>
                </a:lnTo>
                <a:lnTo>
                  <a:pt x="5197475" y="0"/>
                </a:lnTo>
                <a:lnTo>
                  <a:pt x="5273675" y="0"/>
                </a:lnTo>
                <a:lnTo>
                  <a:pt x="5273675" y="19050"/>
                </a:lnTo>
                <a:close/>
              </a:path>
              <a:path w="6847840" h="2565400">
                <a:moveTo>
                  <a:pt x="5407024" y="19050"/>
                </a:moveTo>
                <a:lnTo>
                  <a:pt x="5330825" y="19050"/>
                </a:lnTo>
                <a:lnTo>
                  <a:pt x="5330825" y="0"/>
                </a:lnTo>
                <a:lnTo>
                  <a:pt x="5407024" y="0"/>
                </a:lnTo>
                <a:lnTo>
                  <a:pt x="5407024" y="19050"/>
                </a:lnTo>
                <a:close/>
              </a:path>
              <a:path w="6847840" h="2565400">
                <a:moveTo>
                  <a:pt x="5540374" y="19050"/>
                </a:moveTo>
                <a:lnTo>
                  <a:pt x="5464174" y="19050"/>
                </a:lnTo>
                <a:lnTo>
                  <a:pt x="5464174" y="0"/>
                </a:lnTo>
                <a:lnTo>
                  <a:pt x="5540374" y="0"/>
                </a:lnTo>
                <a:lnTo>
                  <a:pt x="5540374" y="19050"/>
                </a:lnTo>
                <a:close/>
              </a:path>
              <a:path w="6847840" h="2565400">
                <a:moveTo>
                  <a:pt x="5673724" y="19050"/>
                </a:moveTo>
                <a:lnTo>
                  <a:pt x="5597524" y="19050"/>
                </a:lnTo>
                <a:lnTo>
                  <a:pt x="5597524" y="0"/>
                </a:lnTo>
                <a:lnTo>
                  <a:pt x="5673724" y="0"/>
                </a:lnTo>
                <a:lnTo>
                  <a:pt x="5673724" y="19050"/>
                </a:lnTo>
                <a:close/>
              </a:path>
              <a:path w="6847840" h="2565400">
                <a:moveTo>
                  <a:pt x="5807074" y="19050"/>
                </a:moveTo>
                <a:lnTo>
                  <a:pt x="5730874" y="19050"/>
                </a:lnTo>
                <a:lnTo>
                  <a:pt x="5730874" y="0"/>
                </a:lnTo>
                <a:lnTo>
                  <a:pt x="5807074" y="0"/>
                </a:lnTo>
                <a:lnTo>
                  <a:pt x="5807074" y="19050"/>
                </a:lnTo>
                <a:close/>
              </a:path>
              <a:path w="6847840" h="2565400">
                <a:moveTo>
                  <a:pt x="5940424" y="19050"/>
                </a:moveTo>
                <a:lnTo>
                  <a:pt x="5864224" y="19050"/>
                </a:lnTo>
                <a:lnTo>
                  <a:pt x="5864224" y="0"/>
                </a:lnTo>
                <a:lnTo>
                  <a:pt x="5940424" y="0"/>
                </a:lnTo>
                <a:lnTo>
                  <a:pt x="5940424" y="19050"/>
                </a:lnTo>
                <a:close/>
              </a:path>
              <a:path w="6847840" h="2565400">
                <a:moveTo>
                  <a:pt x="6073774" y="19050"/>
                </a:moveTo>
                <a:lnTo>
                  <a:pt x="5997574" y="19050"/>
                </a:lnTo>
                <a:lnTo>
                  <a:pt x="5997574" y="0"/>
                </a:lnTo>
                <a:lnTo>
                  <a:pt x="6073774" y="0"/>
                </a:lnTo>
                <a:lnTo>
                  <a:pt x="6073774" y="19050"/>
                </a:lnTo>
                <a:close/>
              </a:path>
              <a:path w="6847840" h="2565400">
                <a:moveTo>
                  <a:pt x="6207124" y="19050"/>
                </a:moveTo>
                <a:lnTo>
                  <a:pt x="6130924" y="19050"/>
                </a:lnTo>
                <a:lnTo>
                  <a:pt x="6130924" y="0"/>
                </a:lnTo>
                <a:lnTo>
                  <a:pt x="6207124" y="0"/>
                </a:lnTo>
                <a:lnTo>
                  <a:pt x="6207124" y="19050"/>
                </a:lnTo>
                <a:close/>
              </a:path>
              <a:path w="6847840" h="2565400">
                <a:moveTo>
                  <a:pt x="6340474" y="19050"/>
                </a:moveTo>
                <a:lnTo>
                  <a:pt x="6264274" y="19050"/>
                </a:lnTo>
                <a:lnTo>
                  <a:pt x="6264274" y="0"/>
                </a:lnTo>
                <a:lnTo>
                  <a:pt x="6340474" y="0"/>
                </a:lnTo>
                <a:lnTo>
                  <a:pt x="6340474" y="19050"/>
                </a:lnTo>
                <a:close/>
              </a:path>
              <a:path w="6847840" h="2565400">
                <a:moveTo>
                  <a:pt x="6473824" y="19050"/>
                </a:moveTo>
                <a:lnTo>
                  <a:pt x="6397624" y="19050"/>
                </a:lnTo>
                <a:lnTo>
                  <a:pt x="6397624" y="0"/>
                </a:lnTo>
                <a:lnTo>
                  <a:pt x="6473824" y="0"/>
                </a:lnTo>
                <a:lnTo>
                  <a:pt x="6473824" y="19050"/>
                </a:lnTo>
                <a:close/>
              </a:path>
              <a:path w="6847840" h="2565400">
                <a:moveTo>
                  <a:pt x="6607175" y="19050"/>
                </a:moveTo>
                <a:lnTo>
                  <a:pt x="6530975" y="19050"/>
                </a:lnTo>
                <a:lnTo>
                  <a:pt x="6530975" y="0"/>
                </a:lnTo>
                <a:lnTo>
                  <a:pt x="6607175" y="0"/>
                </a:lnTo>
                <a:lnTo>
                  <a:pt x="6607175" y="19050"/>
                </a:lnTo>
                <a:close/>
              </a:path>
              <a:path w="6847840" h="2565400">
                <a:moveTo>
                  <a:pt x="6740525" y="19050"/>
                </a:moveTo>
                <a:lnTo>
                  <a:pt x="6664325" y="19050"/>
                </a:lnTo>
                <a:lnTo>
                  <a:pt x="6664325" y="0"/>
                </a:lnTo>
                <a:lnTo>
                  <a:pt x="6740525" y="0"/>
                </a:lnTo>
                <a:lnTo>
                  <a:pt x="6740525" y="19050"/>
                </a:lnTo>
                <a:close/>
              </a:path>
              <a:path w="6847840" h="2565400">
                <a:moveTo>
                  <a:pt x="6828790" y="19050"/>
                </a:moveTo>
                <a:lnTo>
                  <a:pt x="6797675" y="19050"/>
                </a:lnTo>
                <a:lnTo>
                  <a:pt x="6797675" y="0"/>
                </a:lnTo>
                <a:lnTo>
                  <a:pt x="6847840" y="0"/>
                </a:lnTo>
                <a:lnTo>
                  <a:pt x="6847840" y="9525"/>
                </a:lnTo>
                <a:lnTo>
                  <a:pt x="6828790" y="9525"/>
                </a:lnTo>
                <a:lnTo>
                  <a:pt x="6828790" y="19050"/>
                </a:lnTo>
                <a:close/>
              </a:path>
              <a:path w="6847840" h="2565400">
                <a:moveTo>
                  <a:pt x="6847840" y="45085"/>
                </a:moveTo>
                <a:lnTo>
                  <a:pt x="6828790" y="45085"/>
                </a:lnTo>
                <a:lnTo>
                  <a:pt x="6828790" y="9525"/>
                </a:lnTo>
                <a:lnTo>
                  <a:pt x="6838315" y="19050"/>
                </a:lnTo>
                <a:lnTo>
                  <a:pt x="6847840" y="19050"/>
                </a:lnTo>
                <a:lnTo>
                  <a:pt x="6847840" y="45085"/>
                </a:lnTo>
                <a:close/>
              </a:path>
              <a:path w="6847840" h="2565400">
                <a:moveTo>
                  <a:pt x="6847840" y="19050"/>
                </a:moveTo>
                <a:lnTo>
                  <a:pt x="6838315" y="19050"/>
                </a:lnTo>
                <a:lnTo>
                  <a:pt x="6828790" y="9525"/>
                </a:lnTo>
                <a:lnTo>
                  <a:pt x="6847840" y="9525"/>
                </a:lnTo>
                <a:lnTo>
                  <a:pt x="6847840" y="19050"/>
                </a:lnTo>
                <a:close/>
              </a:path>
              <a:path w="6847840" h="2565400">
                <a:moveTo>
                  <a:pt x="6847840" y="178435"/>
                </a:moveTo>
                <a:lnTo>
                  <a:pt x="6828790" y="178435"/>
                </a:lnTo>
                <a:lnTo>
                  <a:pt x="6828790" y="102235"/>
                </a:lnTo>
                <a:lnTo>
                  <a:pt x="6847840" y="102235"/>
                </a:lnTo>
                <a:lnTo>
                  <a:pt x="6847840" y="178435"/>
                </a:lnTo>
                <a:close/>
              </a:path>
              <a:path w="6847840" h="2565400">
                <a:moveTo>
                  <a:pt x="6847840" y="311785"/>
                </a:moveTo>
                <a:lnTo>
                  <a:pt x="6828790" y="311785"/>
                </a:lnTo>
                <a:lnTo>
                  <a:pt x="6828790" y="235585"/>
                </a:lnTo>
                <a:lnTo>
                  <a:pt x="6847840" y="235585"/>
                </a:lnTo>
                <a:lnTo>
                  <a:pt x="6847840" y="311785"/>
                </a:lnTo>
                <a:close/>
              </a:path>
              <a:path w="6847840" h="2565400">
                <a:moveTo>
                  <a:pt x="6847840" y="445135"/>
                </a:moveTo>
                <a:lnTo>
                  <a:pt x="6828790" y="445135"/>
                </a:lnTo>
                <a:lnTo>
                  <a:pt x="6828790" y="368935"/>
                </a:lnTo>
                <a:lnTo>
                  <a:pt x="6847840" y="368935"/>
                </a:lnTo>
                <a:lnTo>
                  <a:pt x="6847840" y="445135"/>
                </a:lnTo>
                <a:close/>
              </a:path>
              <a:path w="6847840" h="2565400">
                <a:moveTo>
                  <a:pt x="6847840" y="578485"/>
                </a:moveTo>
                <a:lnTo>
                  <a:pt x="6828790" y="578485"/>
                </a:lnTo>
                <a:lnTo>
                  <a:pt x="6828790" y="502285"/>
                </a:lnTo>
                <a:lnTo>
                  <a:pt x="6847840" y="502285"/>
                </a:lnTo>
                <a:lnTo>
                  <a:pt x="6847840" y="578485"/>
                </a:lnTo>
                <a:close/>
              </a:path>
              <a:path w="6847840" h="2565400">
                <a:moveTo>
                  <a:pt x="6847840" y="711835"/>
                </a:moveTo>
                <a:lnTo>
                  <a:pt x="6828790" y="711835"/>
                </a:lnTo>
                <a:lnTo>
                  <a:pt x="6828790" y="635635"/>
                </a:lnTo>
                <a:lnTo>
                  <a:pt x="6847840" y="635635"/>
                </a:lnTo>
                <a:lnTo>
                  <a:pt x="6847840" y="711835"/>
                </a:lnTo>
                <a:close/>
              </a:path>
              <a:path w="6847840" h="2565400">
                <a:moveTo>
                  <a:pt x="6847840" y="845185"/>
                </a:moveTo>
                <a:lnTo>
                  <a:pt x="6828790" y="845185"/>
                </a:lnTo>
                <a:lnTo>
                  <a:pt x="6828790" y="768985"/>
                </a:lnTo>
                <a:lnTo>
                  <a:pt x="6847840" y="768985"/>
                </a:lnTo>
                <a:lnTo>
                  <a:pt x="6847840" y="845185"/>
                </a:lnTo>
                <a:close/>
              </a:path>
              <a:path w="6847840" h="2565400">
                <a:moveTo>
                  <a:pt x="6847840" y="978535"/>
                </a:moveTo>
                <a:lnTo>
                  <a:pt x="6828790" y="978535"/>
                </a:lnTo>
                <a:lnTo>
                  <a:pt x="6828790" y="902335"/>
                </a:lnTo>
                <a:lnTo>
                  <a:pt x="6847840" y="902335"/>
                </a:lnTo>
                <a:lnTo>
                  <a:pt x="6847840" y="978535"/>
                </a:lnTo>
                <a:close/>
              </a:path>
              <a:path w="6847840" h="2565400">
                <a:moveTo>
                  <a:pt x="6847840" y="1111885"/>
                </a:moveTo>
                <a:lnTo>
                  <a:pt x="6828790" y="1111885"/>
                </a:lnTo>
                <a:lnTo>
                  <a:pt x="6828790" y="1035685"/>
                </a:lnTo>
                <a:lnTo>
                  <a:pt x="6847840" y="1035685"/>
                </a:lnTo>
                <a:lnTo>
                  <a:pt x="6847840" y="1111885"/>
                </a:lnTo>
                <a:close/>
              </a:path>
              <a:path w="6847840" h="2565400">
                <a:moveTo>
                  <a:pt x="6847840" y="1245235"/>
                </a:moveTo>
                <a:lnTo>
                  <a:pt x="6828790" y="1245235"/>
                </a:lnTo>
                <a:lnTo>
                  <a:pt x="6828790" y="1169035"/>
                </a:lnTo>
                <a:lnTo>
                  <a:pt x="6847840" y="1169035"/>
                </a:lnTo>
                <a:lnTo>
                  <a:pt x="6847840" y="1245235"/>
                </a:lnTo>
                <a:close/>
              </a:path>
              <a:path w="6847840" h="2565400">
                <a:moveTo>
                  <a:pt x="6847840" y="1378585"/>
                </a:moveTo>
                <a:lnTo>
                  <a:pt x="6828790" y="1378585"/>
                </a:lnTo>
                <a:lnTo>
                  <a:pt x="6828790" y="1302385"/>
                </a:lnTo>
                <a:lnTo>
                  <a:pt x="6847840" y="1302385"/>
                </a:lnTo>
                <a:lnTo>
                  <a:pt x="6847840" y="1378585"/>
                </a:lnTo>
                <a:close/>
              </a:path>
              <a:path w="6847840" h="2565400">
                <a:moveTo>
                  <a:pt x="6847840" y="1511935"/>
                </a:moveTo>
                <a:lnTo>
                  <a:pt x="6828790" y="1511935"/>
                </a:lnTo>
                <a:lnTo>
                  <a:pt x="6828790" y="1435735"/>
                </a:lnTo>
                <a:lnTo>
                  <a:pt x="6847840" y="1435735"/>
                </a:lnTo>
                <a:lnTo>
                  <a:pt x="6847840" y="1511935"/>
                </a:lnTo>
                <a:close/>
              </a:path>
              <a:path w="6847840" h="2565400">
                <a:moveTo>
                  <a:pt x="6847840" y="1645285"/>
                </a:moveTo>
                <a:lnTo>
                  <a:pt x="6828790" y="1645285"/>
                </a:lnTo>
                <a:lnTo>
                  <a:pt x="6828790" y="1569085"/>
                </a:lnTo>
                <a:lnTo>
                  <a:pt x="6847840" y="1569085"/>
                </a:lnTo>
                <a:lnTo>
                  <a:pt x="6847840" y="1645285"/>
                </a:lnTo>
                <a:close/>
              </a:path>
              <a:path w="6847840" h="2565400">
                <a:moveTo>
                  <a:pt x="6847840" y="1778635"/>
                </a:moveTo>
                <a:lnTo>
                  <a:pt x="6828790" y="1778635"/>
                </a:lnTo>
                <a:lnTo>
                  <a:pt x="6828790" y="1702435"/>
                </a:lnTo>
                <a:lnTo>
                  <a:pt x="6847840" y="1702435"/>
                </a:lnTo>
                <a:lnTo>
                  <a:pt x="6847840" y="1778635"/>
                </a:lnTo>
                <a:close/>
              </a:path>
              <a:path w="6847840" h="2565400">
                <a:moveTo>
                  <a:pt x="6847840" y="1911985"/>
                </a:moveTo>
                <a:lnTo>
                  <a:pt x="6828790" y="1911985"/>
                </a:lnTo>
                <a:lnTo>
                  <a:pt x="6828790" y="1835785"/>
                </a:lnTo>
                <a:lnTo>
                  <a:pt x="6847840" y="1835785"/>
                </a:lnTo>
                <a:lnTo>
                  <a:pt x="6847840" y="1911985"/>
                </a:lnTo>
                <a:close/>
              </a:path>
              <a:path w="6847840" h="2565400">
                <a:moveTo>
                  <a:pt x="6847840" y="2045335"/>
                </a:moveTo>
                <a:lnTo>
                  <a:pt x="6828790" y="2045335"/>
                </a:lnTo>
                <a:lnTo>
                  <a:pt x="6828790" y="1969135"/>
                </a:lnTo>
                <a:lnTo>
                  <a:pt x="6847840" y="1969135"/>
                </a:lnTo>
                <a:lnTo>
                  <a:pt x="6847840" y="2045335"/>
                </a:lnTo>
                <a:close/>
              </a:path>
              <a:path w="6847840" h="2565400">
                <a:moveTo>
                  <a:pt x="6847840" y="2178685"/>
                </a:moveTo>
                <a:lnTo>
                  <a:pt x="6828790" y="2178685"/>
                </a:lnTo>
                <a:lnTo>
                  <a:pt x="6828790" y="2102485"/>
                </a:lnTo>
                <a:lnTo>
                  <a:pt x="6847840" y="2102485"/>
                </a:lnTo>
                <a:lnTo>
                  <a:pt x="6847840" y="2178685"/>
                </a:lnTo>
                <a:close/>
              </a:path>
              <a:path w="6847840" h="2565400">
                <a:moveTo>
                  <a:pt x="6847840" y="2312035"/>
                </a:moveTo>
                <a:lnTo>
                  <a:pt x="6828790" y="2312035"/>
                </a:lnTo>
                <a:lnTo>
                  <a:pt x="6828790" y="2235835"/>
                </a:lnTo>
                <a:lnTo>
                  <a:pt x="6847840" y="2235835"/>
                </a:lnTo>
                <a:lnTo>
                  <a:pt x="6847840" y="2312035"/>
                </a:lnTo>
                <a:close/>
              </a:path>
              <a:path w="6847840" h="2565400">
                <a:moveTo>
                  <a:pt x="6847840" y="2445385"/>
                </a:moveTo>
                <a:lnTo>
                  <a:pt x="6828790" y="2445385"/>
                </a:lnTo>
                <a:lnTo>
                  <a:pt x="6828790" y="2369185"/>
                </a:lnTo>
                <a:lnTo>
                  <a:pt x="6847840" y="2369185"/>
                </a:lnTo>
                <a:lnTo>
                  <a:pt x="6847840" y="2445385"/>
                </a:lnTo>
                <a:close/>
              </a:path>
              <a:path w="6847840" h="2565400">
                <a:moveTo>
                  <a:pt x="6828790" y="2555875"/>
                </a:moveTo>
                <a:lnTo>
                  <a:pt x="6828790" y="2502535"/>
                </a:lnTo>
                <a:lnTo>
                  <a:pt x="6847840" y="2502535"/>
                </a:lnTo>
                <a:lnTo>
                  <a:pt x="6847840" y="2546350"/>
                </a:lnTo>
                <a:lnTo>
                  <a:pt x="6838315" y="2546350"/>
                </a:lnTo>
                <a:lnTo>
                  <a:pt x="6828790" y="2555875"/>
                </a:lnTo>
                <a:close/>
              </a:path>
              <a:path w="6847840" h="2565400">
                <a:moveTo>
                  <a:pt x="6847840" y="2565400"/>
                </a:moveTo>
                <a:lnTo>
                  <a:pt x="6815455" y="2565400"/>
                </a:lnTo>
                <a:lnTo>
                  <a:pt x="6815455" y="2546350"/>
                </a:lnTo>
                <a:lnTo>
                  <a:pt x="6828790" y="2546350"/>
                </a:lnTo>
                <a:lnTo>
                  <a:pt x="6828790" y="2555875"/>
                </a:lnTo>
                <a:lnTo>
                  <a:pt x="6847840" y="2555875"/>
                </a:lnTo>
                <a:lnTo>
                  <a:pt x="6847840" y="2565400"/>
                </a:lnTo>
                <a:close/>
              </a:path>
              <a:path w="6847840" h="2565400">
                <a:moveTo>
                  <a:pt x="6847840" y="2555875"/>
                </a:moveTo>
                <a:lnTo>
                  <a:pt x="6828790" y="2555875"/>
                </a:lnTo>
                <a:lnTo>
                  <a:pt x="6838315" y="2546350"/>
                </a:lnTo>
                <a:lnTo>
                  <a:pt x="6847840" y="2546350"/>
                </a:lnTo>
                <a:lnTo>
                  <a:pt x="6847840" y="2555875"/>
                </a:lnTo>
                <a:close/>
              </a:path>
              <a:path w="6847840" h="2565400">
                <a:moveTo>
                  <a:pt x="6758305" y="2565400"/>
                </a:moveTo>
                <a:lnTo>
                  <a:pt x="6682105" y="2565400"/>
                </a:lnTo>
                <a:lnTo>
                  <a:pt x="6682105" y="2546350"/>
                </a:lnTo>
                <a:lnTo>
                  <a:pt x="6758305" y="2546350"/>
                </a:lnTo>
                <a:lnTo>
                  <a:pt x="6758305" y="2565400"/>
                </a:lnTo>
                <a:close/>
              </a:path>
              <a:path w="6847840" h="2565400">
                <a:moveTo>
                  <a:pt x="6624955" y="2565400"/>
                </a:moveTo>
                <a:lnTo>
                  <a:pt x="6548755" y="2565400"/>
                </a:lnTo>
                <a:lnTo>
                  <a:pt x="6548755" y="2546350"/>
                </a:lnTo>
                <a:lnTo>
                  <a:pt x="6624955" y="2546350"/>
                </a:lnTo>
                <a:lnTo>
                  <a:pt x="6624955" y="2565400"/>
                </a:lnTo>
                <a:close/>
              </a:path>
              <a:path w="6847840" h="2565400">
                <a:moveTo>
                  <a:pt x="6491605" y="2565400"/>
                </a:moveTo>
                <a:lnTo>
                  <a:pt x="6415405" y="2565400"/>
                </a:lnTo>
                <a:lnTo>
                  <a:pt x="6415405" y="2546350"/>
                </a:lnTo>
                <a:lnTo>
                  <a:pt x="6491605" y="2546350"/>
                </a:lnTo>
                <a:lnTo>
                  <a:pt x="6491605" y="2565400"/>
                </a:lnTo>
                <a:close/>
              </a:path>
              <a:path w="6847840" h="2565400">
                <a:moveTo>
                  <a:pt x="6358255" y="2565400"/>
                </a:moveTo>
                <a:lnTo>
                  <a:pt x="6282055" y="2565400"/>
                </a:lnTo>
                <a:lnTo>
                  <a:pt x="6282055" y="2546350"/>
                </a:lnTo>
                <a:lnTo>
                  <a:pt x="6358255" y="2546350"/>
                </a:lnTo>
                <a:lnTo>
                  <a:pt x="6358255" y="2565400"/>
                </a:lnTo>
                <a:close/>
              </a:path>
              <a:path w="6847840" h="2565400">
                <a:moveTo>
                  <a:pt x="6224905" y="2565400"/>
                </a:moveTo>
                <a:lnTo>
                  <a:pt x="6148705" y="2565400"/>
                </a:lnTo>
                <a:lnTo>
                  <a:pt x="6148705" y="2546350"/>
                </a:lnTo>
                <a:lnTo>
                  <a:pt x="6224905" y="2546350"/>
                </a:lnTo>
                <a:lnTo>
                  <a:pt x="6224905" y="2565400"/>
                </a:lnTo>
                <a:close/>
              </a:path>
              <a:path w="6847840" h="2565400">
                <a:moveTo>
                  <a:pt x="6091555" y="2565400"/>
                </a:moveTo>
                <a:lnTo>
                  <a:pt x="6015355" y="2565400"/>
                </a:lnTo>
                <a:lnTo>
                  <a:pt x="6015355" y="2546350"/>
                </a:lnTo>
                <a:lnTo>
                  <a:pt x="6091555" y="2546350"/>
                </a:lnTo>
                <a:lnTo>
                  <a:pt x="6091555" y="2565400"/>
                </a:lnTo>
                <a:close/>
              </a:path>
              <a:path w="6847840" h="2565400">
                <a:moveTo>
                  <a:pt x="5958205" y="2565400"/>
                </a:moveTo>
                <a:lnTo>
                  <a:pt x="5882005" y="2565400"/>
                </a:lnTo>
                <a:lnTo>
                  <a:pt x="5882005" y="2546350"/>
                </a:lnTo>
                <a:lnTo>
                  <a:pt x="5958205" y="2546350"/>
                </a:lnTo>
                <a:lnTo>
                  <a:pt x="5958205" y="2565400"/>
                </a:lnTo>
                <a:close/>
              </a:path>
              <a:path w="6847840" h="2565400">
                <a:moveTo>
                  <a:pt x="5824855" y="2565400"/>
                </a:moveTo>
                <a:lnTo>
                  <a:pt x="5748655" y="2565400"/>
                </a:lnTo>
                <a:lnTo>
                  <a:pt x="5748655" y="2546350"/>
                </a:lnTo>
                <a:lnTo>
                  <a:pt x="5824855" y="2546350"/>
                </a:lnTo>
                <a:lnTo>
                  <a:pt x="5824855" y="2565400"/>
                </a:lnTo>
                <a:close/>
              </a:path>
              <a:path w="6847840" h="2565400">
                <a:moveTo>
                  <a:pt x="5691505" y="2565400"/>
                </a:moveTo>
                <a:lnTo>
                  <a:pt x="5615305" y="2565400"/>
                </a:lnTo>
                <a:lnTo>
                  <a:pt x="5615305" y="2546350"/>
                </a:lnTo>
                <a:lnTo>
                  <a:pt x="5691505" y="2546350"/>
                </a:lnTo>
                <a:lnTo>
                  <a:pt x="5691505" y="2565400"/>
                </a:lnTo>
                <a:close/>
              </a:path>
              <a:path w="6847840" h="2565400">
                <a:moveTo>
                  <a:pt x="5558155" y="2565400"/>
                </a:moveTo>
                <a:lnTo>
                  <a:pt x="5481955" y="2565400"/>
                </a:lnTo>
                <a:lnTo>
                  <a:pt x="5481955" y="2546350"/>
                </a:lnTo>
                <a:lnTo>
                  <a:pt x="5558155" y="2546350"/>
                </a:lnTo>
                <a:lnTo>
                  <a:pt x="5558155" y="2565400"/>
                </a:lnTo>
                <a:close/>
              </a:path>
              <a:path w="6847840" h="2565400">
                <a:moveTo>
                  <a:pt x="5424805" y="2565400"/>
                </a:moveTo>
                <a:lnTo>
                  <a:pt x="5348605" y="2565400"/>
                </a:lnTo>
                <a:lnTo>
                  <a:pt x="5348605" y="2546350"/>
                </a:lnTo>
                <a:lnTo>
                  <a:pt x="5424805" y="2546350"/>
                </a:lnTo>
                <a:lnTo>
                  <a:pt x="5424805" y="2565400"/>
                </a:lnTo>
                <a:close/>
              </a:path>
              <a:path w="6847840" h="2565400">
                <a:moveTo>
                  <a:pt x="5291455" y="2565400"/>
                </a:moveTo>
                <a:lnTo>
                  <a:pt x="5215255" y="2565400"/>
                </a:lnTo>
                <a:lnTo>
                  <a:pt x="5215255" y="2546350"/>
                </a:lnTo>
                <a:lnTo>
                  <a:pt x="5291455" y="2546350"/>
                </a:lnTo>
                <a:lnTo>
                  <a:pt x="5291455" y="2565400"/>
                </a:lnTo>
                <a:close/>
              </a:path>
              <a:path w="6847840" h="2565400">
                <a:moveTo>
                  <a:pt x="5158105" y="2565400"/>
                </a:moveTo>
                <a:lnTo>
                  <a:pt x="5081905" y="2565400"/>
                </a:lnTo>
                <a:lnTo>
                  <a:pt x="5081905" y="2546350"/>
                </a:lnTo>
                <a:lnTo>
                  <a:pt x="5158105" y="2546350"/>
                </a:lnTo>
                <a:lnTo>
                  <a:pt x="5158105" y="2565400"/>
                </a:lnTo>
                <a:close/>
              </a:path>
              <a:path w="6847840" h="2565400">
                <a:moveTo>
                  <a:pt x="5024755" y="2565400"/>
                </a:moveTo>
                <a:lnTo>
                  <a:pt x="4948555" y="2565400"/>
                </a:lnTo>
                <a:lnTo>
                  <a:pt x="4948555" y="2546350"/>
                </a:lnTo>
                <a:lnTo>
                  <a:pt x="5024755" y="2546350"/>
                </a:lnTo>
                <a:lnTo>
                  <a:pt x="5024755" y="2565400"/>
                </a:lnTo>
                <a:close/>
              </a:path>
              <a:path w="6847840" h="2565400">
                <a:moveTo>
                  <a:pt x="4891405" y="2565400"/>
                </a:moveTo>
                <a:lnTo>
                  <a:pt x="4815205" y="2565400"/>
                </a:lnTo>
                <a:lnTo>
                  <a:pt x="4815205" y="2546350"/>
                </a:lnTo>
                <a:lnTo>
                  <a:pt x="4891405" y="2546350"/>
                </a:lnTo>
                <a:lnTo>
                  <a:pt x="4891405" y="2565400"/>
                </a:lnTo>
                <a:close/>
              </a:path>
              <a:path w="6847840" h="2565400">
                <a:moveTo>
                  <a:pt x="4758055" y="2565400"/>
                </a:moveTo>
                <a:lnTo>
                  <a:pt x="4681855" y="2565400"/>
                </a:lnTo>
                <a:lnTo>
                  <a:pt x="4681855" y="2546350"/>
                </a:lnTo>
                <a:lnTo>
                  <a:pt x="4758055" y="2546350"/>
                </a:lnTo>
                <a:lnTo>
                  <a:pt x="4758055" y="2565400"/>
                </a:lnTo>
                <a:close/>
              </a:path>
              <a:path w="6847840" h="2565400">
                <a:moveTo>
                  <a:pt x="4624705" y="2565400"/>
                </a:moveTo>
                <a:lnTo>
                  <a:pt x="4548505" y="2565400"/>
                </a:lnTo>
                <a:lnTo>
                  <a:pt x="4548505" y="2546350"/>
                </a:lnTo>
                <a:lnTo>
                  <a:pt x="4624705" y="2546350"/>
                </a:lnTo>
                <a:lnTo>
                  <a:pt x="4624705" y="2565400"/>
                </a:lnTo>
                <a:close/>
              </a:path>
              <a:path w="6847840" h="2565400">
                <a:moveTo>
                  <a:pt x="4491355" y="2565400"/>
                </a:moveTo>
                <a:lnTo>
                  <a:pt x="4415155" y="2565400"/>
                </a:lnTo>
                <a:lnTo>
                  <a:pt x="4415155" y="2546350"/>
                </a:lnTo>
                <a:lnTo>
                  <a:pt x="4491355" y="2546350"/>
                </a:lnTo>
                <a:lnTo>
                  <a:pt x="4491355" y="2565400"/>
                </a:lnTo>
                <a:close/>
              </a:path>
              <a:path w="6847840" h="2565400">
                <a:moveTo>
                  <a:pt x="4358005" y="2565400"/>
                </a:moveTo>
                <a:lnTo>
                  <a:pt x="4281805" y="2565400"/>
                </a:lnTo>
                <a:lnTo>
                  <a:pt x="4281805" y="2546350"/>
                </a:lnTo>
                <a:lnTo>
                  <a:pt x="4358005" y="2546350"/>
                </a:lnTo>
                <a:lnTo>
                  <a:pt x="4358005" y="2565400"/>
                </a:lnTo>
                <a:close/>
              </a:path>
              <a:path w="6847840" h="2565400">
                <a:moveTo>
                  <a:pt x="4224655" y="2565400"/>
                </a:moveTo>
                <a:lnTo>
                  <a:pt x="4148454" y="2565400"/>
                </a:lnTo>
                <a:lnTo>
                  <a:pt x="4148454" y="2546350"/>
                </a:lnTo>
                <a:lnTo>
                  <a:pt x="4224655" y="2546350"/>
                </a:lnTo>
                <a:lnTo>
                  <a:pt x="4224655" y="2565400"/>
                </a:lnTo>
                <a:close/>
              </a:path>
              <a:path w="6847840" h="2565400">
                <a:moveTo>
                  <a:pt x="4091304" y="2565400"/>
                </a:moveTo>
                <a:lnTo>
                  <a:pt x="4015104" y="2565400"/>
                </a:lnTo>
                <a:lnTo>
                  <a:pt x="4015104" y="2546350"/>
                </a:lnTo>
                <a:lnTo>
                  <a:pt x="4091304" y="2546350"/>
                </a:lnTo>
                <a:lnTo>
                  <a:pt x="4091304" y="2565400"/>
                </a:lnTo>
                <a:close/>
              </a:path>
              <a:path w="6847840" h="2565400">
                <a:moveTo>
                  <a:pt x="3957954" y="2565400"/>
                </a:moveTo>
                <a:lnTo>
                  <a:pt x="3881754" y="2565400"/>
                </a:lnTo>
                <a:lnTo>
                  <a:pt x="3881754" y="2546350"/>
                </a:lnTo>
                <a:lnTo>
                  <a:pt x="3957954" y="2546350"/>
                </a:lnTo>
                <a:lnTo>
                  <a:pt x="3957954" y="2565400"/>
                </a:lnTo>
                <a:close/>
              </a:path>
              <a:path w="6847840" h="2565400">
                <a:moveTo>
                  <a:pt x="3824604" y="2565400"/>
                </a:moveTo>
                <a:lnTo>
                  <a:pt x="3748404" y="2565400"/>
                </a:lnTo>
                <a:lnTo>
                  <a:pt x="3748404" y="2546350"/>
                </a:lnTo>
                <a:lnTo>
                  <a:pt x="3824604" y="2546350"/>
                </a:lnTo>
                <a:lnTo>
                  <a:pt x="3824604" y="2565400"/>
                </a:lnTo>
                <a:close/>
              </a:path>
              <a:path w="6847840" h="2565400">
                <a:moveTo>
                  <a:pt x="3691254" y="2565400"/>
                </a:moveTo>
                <a:lnTo>
                  <a:pt x="3615054" y="2565400"/>
                </a:lnTo>
                <a:lnTo>
                  <a:pt x="3615054" y="2546350"/>
                </a:lnTo>
                <a:lnTo>
                  <a:pt x="3691254" y="2546350"/>
                </a:lnTo>
                <a:lnTo>
                  <a:pt x="3691254" y="2565400"/>
                </a:lnTo>
                <a:close/>
              </a:path>
              <a:path w="6847840" h="2565400">
                <a:moveTo>
                  <a:pt x="3557904" y="2565400"/>
                </a:moveTo>
                <a:lnTo>
                  <a:pt x="3481704" y="2565400"/>
                </a:lnTo>
                <a:lnTo>
                  <a:pt x="3481704" y="2546350"/>
                </a:lnTo>
                <a:lnTo>
                  <a:pt x="3557904" y="2546350"/>
                </a:lnTo>
                <a:lnTo>
                  <a:pt x="3557904" y="2565400"/>
                </a:lnTo>
                <a:close/>
              </a:path>
              <a:path w="6847840" h="2565400">
                <a:moveTo>
                  <a:pt x="3424554" y="2565400"/>
                </a:moveTo>
                <a:lnTo>
                  <a:pt x="3348354" y="2565400"/>
                </a:lnTo>
                <a:lnTo>
                  <a:pt x="3348354" y="2546350"/>
                </a:lnTo>
                <a:lnTo>
                  <a:pt x="3424554" y="2546350"/>
                </a:lnTo>
                <a:lnTo>
                  <a:pt x="3424554" y="2565400"/>
                </a:lnTo>
                <a:close/>
              </a:path>
              <a:path w="6847840" h="2565400">
                <a:moveTo>
                  <a:pt x="3291204" y="2565400"/>
                </a:moveTo>
                <a:lnTo>
                  <a:pt x="3215004" y="2565400"/>
                </a:lnTo>
                <a:lnTo>
                  <a:pt x="3215004" y="2546350"/>
                </a:lnTo>
                <a:lnTo>
                  <a:pt x="3291204" y="2546350"/>
                </a:lnTo>
                <a:lnTo>
                  <a:pt x="3291204" y="2565400"/>
                </a:lnTo>
                <a:close/>
              </a:path>
              <a:path w="6847840" h="2565400">
                <a:moveTo>
                  <a:pt x="3157854" y="2565400"/>
                </a:moveTo>
                <a:lnTo>
                  <a:pt x="3081654" y="2565400"/>
                </a:lnTo>
                <a:lnTo>
                  <a:pt x="3081654" y="2546350"/>
                </a:lnTo>
                <a:lnTo>
                  <a:pt x="3157854" y="2546350"/>
                </a:lnTo>
                <a:lnTo>
                  <a:pt x="3157854" y="2565400"/>
                </a:lnTo>
                <a:close/>
              </a:path>
              <a:path w="6847840" h="2565400">
                <a:moveTo>
                  <a:pt x="3024504" y="2565400"/>
                </a:moveTo>
                <a:lnTo>
                  <a:pt x="2948304" y="2565400"/>
                </a:lnTo>
                <a:lnTo>
                  <a:pt x="2948304" y="2546350"/>
                </a:lnTo>
                <a:lnTo>
                  <a:pt x="3024504" y="2546350"/>
                </a:lnTo>
                <a:lnTo>
                  <a:pt x="3024504" y="2565400"/>
                </a:lnTo>
                <a:close/>
              </a:path>
              <a:path w="6847840" h="2565400">
                <a:moveTo>
                  <a:pt x="2891154" y="2565400"/>
                </a:moveTo>
                <a:lnTo>
                  <a:pt x="2814954" y="2565400"/>
                </a:lnTo>
                <a:lnTo>
                  <a:pt x="2814954" y="2546350"/>
                </a:lnTo>
                <a:lnTo>
                  <a:pt x="2891154" y="2546350"/>
                </a:lnTo>
                <a:lnTo>
                  <a:pt x="2891154" y="2565400"/>
                </a:lnTo>
                <a:close/>
              </a:path>
              <a:path w="6847840" h="2565400">
                <a:moveTo>
                  <a:pt x="2757804" y="2565400"/>
                </a:moveTo>
                <a:lnTo>
                  <a:pt x="2681604" y="2565400"/>
                </a:lnTo>
                <a:lnTo>
                  <a:pt x="2681604" y="2546350"/>
                </a:lnTo>
                <a:lnTo>
                  <a:pt x="2757804" y="2546350"/>
                </a:lnTo>
                <a:lnTo>
                  <a:pt x="2757804" y="2565400"/>
                </a:lnTo>
                <a:close/>
              </a:path>
              <a:path w="6847840" h="2565400">
                <a:moveTo>
                  <a:pt x="2624454" y="2565400"/>
                </a:moveTo>
                <a:lnTo>
                  <a:pt x="2548254" y="2565400"/>
                </a:lnTo>
                <a:lnTo>
                  <a:pt x="2548254" y="2546350"/>
                </a:lnTo>
                <a:lnTo>
                  <a:pt x="2624454" y="2546350"/>
                </a:lnTo>
                <a:lnTo>
                  <a:pt x="2624454" y="2565400"/>
                </a:lnTo>
                <a:close/>
              </a:path>
              <a:path w="6847840" h="2565400">
                <a:moveTo>
                  <a:pt x="2491104" y="2565400"/>
                </a:moveTo>
                <a:lnTo>
                  <a:pt x="2414904" y="2565400"/>
                </a:lnTo>
                <a:lnTo>
                  <a:pt x="2414904" y="2546350"/>
                </a:lnTo>
                <a:lnTo>
                  <a:pt x="2491104" y="2546350"/>
                </a:lnTo>
                <a:lnTo>
                  <a:pt x="2491104" y="2565400"/>
                </a:lnTo>
                <a:close/>
              </a:path>
              <a:path w="6847840" h="2565400">
                <a:moveTo>
                  <a:pt x="2357754" y="2565400"/>
                </a:moveTo>
                <a:lnTo>
                  <a:pt x="2281554" y="2565400"/>
                </a:lnTo>
                <a:lnTo>
                  <a:pt x="2281554" y="2546350"/>
                </a:lnTo>
                <a:lnTo>
                  <a:pt x="2357754" y="2546350"/>
                </a:lnTo>
                <a:lnTo>
                  <a:pt x="2357754" y="2565400"/>
                </a:lnTo>
                <a:close/>
              </a:path>
              <a:path w="6847840" h="2565400">
                <a:moveTo>
                  <a:pt x="2224404" y="2565400"/>
                </a:moveTo>
                <a:lnTo>
                  <a:pt x="2148204" y="2565400"/>
                </a:lnTo>
                <a:lnTo>
                  <a:pt x="2148204" y="2546350"/>
                </a:lnTo>
                <a:lnTo>
                  <a:pt x="2224404" y="2546350"/>
                </a:lnTo>
                <a:lnTo>
                  <a:pt x="2224404" y="2565400"/>
                </a:lnTo>
                <a:close/>
              </a:path>
              <a:path w="6847840" h="2565400">
                <a:moveTo>
                  <a:pt x="2091054" y="2565400"/>
                </a:moveTo>
                <a:lnTo>
                  <a:pt x="2014854" y="2565400"/>
                </a:lnTo>
                <a:lnTo>
                  <a:pt x="2014854" y="2546350"/>
                </a:lnTo>
                <a:lnTo>
                  <a:pt x="2091054" y="2546350"/>
                </a:lnTo>
                <a:lnTo>
                  <a:pt x="2091054" y="2565400"/>
                </a:lnTo>
                <a:close/>
              </a:path>
              <a:path w="6847840" h="2565400">
                <a:moveTo>
                  <a:pt x="1957704" y="2565400"/>
                </a:moveTo>
                <a:lnTo>
                  <a:pt x="1881504" y="2565400"/>
                </a:lnTo>
                <a:lnTo>
                  <a:pt x="1881504" y="2546350"/>
                </a:lnTo>
                <a:lnTo>
                  <a:pt x="1957704" y="2546350"/>
                </a:lnTo>
                <a:lnTo>
                  <a:pt x="1957704" y="2565400"/>
                </a:lnTo>
                <a:close/>
              </a:path>
              <a:path w="6847840" h="2565400">
                <a:moveTo>
                  <a:pt x="1824354" y="2565400"/>
                </a:moveTo>
                <a:lnTo>
                  <a:pt x="1748154" y="2565400"/>
                </a:lnTo>
                <a:lnTo>
                  <a:pt x="1748154" y="2546350"/>
                </a:lnTo>
                <a:lnTo>
                  <a:pt x="1824354" y="2546350"/>
                </a:lnTo>
                <a:lnTo>
                  <a:pt x="1824354" y="2565400"/>
                </a:lnTo>
                <a:close/>
              </a:path>
              <a:path w="6847840" h="2565400">
                <a:moveTo>
                  <a:pt x="1691004" y="2565400"/>
                </a:moveTo>
                <a:lnTo>
                  <a:pt x="1614805" y="2565400"/>
                </a:lnTo>
                <a:lnTo>
                  <a:pt x="1614805" y="2546350"/>
                </a:lnTo>
                <a:lnTo>
                  <a:pt x="1691004" y="2546350"/>
                </a:lnTo>
                <a:lnTo>
                  <a:pt x="1691004" y="2565400"/>
                </a:lnTo>
                <a:close/>
              </a:path>
              <a:path w="6847840" h="2565400">
                <a:moveTo>
                  <a:pt x="1557655" y="2565400"/>
                </a:moveTo>
                <a:lnTo>
                  <a:pt x="1481455" y="2565400"/>
                </a:lnTo>
                <a:lnTo>
                  <a:pt x="1481455" y="2546350"/>
                </a:lnTo>
                <a:lnTo>
                  <a:pt x="1557655" y="2546350"/>
                </a:lnTo>
                <a:lnTo>
                  <a:pt x="1557655" y="2565400"/>
                </a:lnTo>
                <a:close/>
              </a:path>
              <a:path w="6847840" h="2565400">
                <a:moveTo>
                  <a:pt x="1424305" y="2565400"/>
                </a:moveTo>
                <a:lnTo>
                  <a:pt x="1348105" y="2565400"/>
                </a:lnTo>
                <a:lnTo>
                  <a:pt x="1348105" y="2546350"/>
                </a:lnTo>
                <a:lnTo>
                  <a:pt x="1424305" y="2546350"/>
                </a:lnTo>
                <a:lnTo>
                  <a:pt x="1424305" y="2565400"/>
                </a:lnTo>
                <a:close/>
              </a:path>
              <a:path w="6847840" h="2565400">
                <a:moveTo>
                  <a:pt x="1290955" y="2565400"/>
                </a:moveTo>
                <a:lnTo>
                  <a:pt x="1214755" y="2565400"/>
                </a:lnTo>
                <a:lnTo>
                  <a:pt x="1214755" y="2546350"/>
                </a:lnTo>
                <a:lnTo>
                  <a:pt x="1290955" y="2546350"/>
                </a:lnTo>
                <a:lnTo>
                  <a:pt x="1290955" y="2565400"/>
                </a:lnTo>
                <a:close/>
              </a:path>
              <a:path w="6847840" h="2565400">
                <a:moveTo>
                  <a:pt x="1157605" y="2565400"/>
                </a:moveTo>
                <a:lnTo>
                  <a:pt x="1081405" y="2565400"/>
                </a:lnTo>
                <a:lnTo>
                  <a:pt x="1081405" y="2546350"/>
                </a:lnTo>
                <a:lnTo>
                  <a:pt x="1157605" y="2546350"/>
                </a:lnTo>
                <a:lnTo>
                  <a:pt x="1157605" y="2565400"/>
                </a:lnTo>
                <a:close/>
              </a:path>
              <a:path w="6847840" h="2565400">
                <a:moveTo>
                  <a:pt x="1024254" y="2565400"/>
                </a:moveTo>
                <a:lnTo>
                  <a:pt x="948054" y="2565400"/>
                </a:lnTo>
                <a:lnTo>
                  <a:pt x="948054" y="2546350"/>
                </a:lnTo>
                <a:lnTo>
                  <a:pt x="1024254" y="2546350"/>
                </a:lnTo>
                <a:lnTo>
                  <a:pt x="1024254" y="2565400"/>
                </a:lnTo>
                <a:close/>
              </a:path>
              <a:path w="6847840" h="2565400">
                <a:moveTo>
                  <a:pt x="890904" y="2565400"/>
                </a:moveTo>
                <a:lnTo>
                  <a:pt x="814704" y="2565400"/>
                </a:lnTo>
                <a:lnTo>
                  <a:pt x="814704" y="2546350"/>
                </a:lnTo>
                <a:lnTo>
                  <a:pt x="890904" y="2546350"/>
                </a:lnTo>
                <a:lnTo>
                  <a:pt x="890904" y="2565400"/>
                </a:lnTo>
                <a:close/>
              </a:path>
              <a:path w="6847840" h="2565400">
                <a:moveTo>
                  <a:pt x="757554" y="2565400"/>
                </a:moveTo>
                <a:lnTo>
                  <a:pt x="681354" y="2565400"/>
                </a:lnTo>
                <a:lnTo>
                  <a:pt x="681354" y="2546350"/>
                </a:lnTo>
                <a:lnTo>
                  <a:pt x="757554" y="2546350"/>
                </a:lnTo>
                <a:lnTo>
                  <a:pt x="757554" y="2565400"/>
                </a:lnTo>
                <a:close/>
              </a:path>
              <a:path w="6847840" h="2565400">
                <a:moveTo>
                  <a:pt x="624204" y="2565400"/>
                </a:moveTo>
                <a:lnTo>
                  <a:pt x="548004" y="2565400"/>
                </a:lnTo>
                <a:lnTo>
                  <a:pt x="548004" y="2546350"/>
                </a:lnTo>
                <a:lnTo>
                  <a:pt x="624204" y="2546350"/>
                </a:lnTo>
                <a:lnTo>
                  <a:pt x="624204" y="2565400"/>
                </a:lnTo>
                <a:close/>
              </a:path>
              <a:path w="6847840" h="2565400">
                <a:moveTo>
                  <a:pt x="490854" y="2565400"/>
                </a:moveTo>
                <a:lnTo>
                  <a:pt x="414655" y="2565400"/>
                </a:lnTo>
                <a:lnTo>
                  <a:pt x="414655" y="2546350"/>
                </a:lnTo>
                <a:lnTo>
                  <a:pt x="490854" y="2546350"/>
                </a:lnTo>
                <a:lnTo>
                  <a:pt x="490854" y="2565400"/>
                </a:lnTo>
                <a:close/>
              </a:path>
              <a:path w="6847840" h="2565400">
                <a:moveTo>
                  <a:pt x="357505" y="2565400"/>
                </a:moveTo>
                <a:lnTo>
                  <a:pt x="281305" y="2565400"/>
                </a:lnTo>
                <a:lnTo>
                  <a:pt x="281305" y="2546350"/>
                </a:lnTo>
                <a:lnTo>
                  <a:pt x="357505" y="2546350"/>
                </a:lnTo>
                <a:lnTo>
                  <a:pt x="357505" y="2565400"/>
                </a:lnTo>
                <a:close/>
              </a:path>
              <a:path w="6847840" h="2565400">
                <a:moveTo>
                  <a:pt x="224155" y="2565400"/>
                </a:moveTo>
                <a:lnTo>
                  <a:pt x="147955" y="2565400"/>
                </a:lnTo>
                <a:lnTo>
                  <a:pt x="147955" y="2546350"/>
                </a:lnTo>
                <a:lnTo>
                  <a:pt x="224155" y="2546350"/>
                </a:lnTo>
                <a:lnTo>
                  <a:pt x="224155" y="256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1875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付费模式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常见的商业模式</a:t>
            </a:r>
          </a:p>
        </p:txBody>
      </p:sp>
      <p:sp>
        <p:nvSpPr>
          <p:cNvPr id="6" name="object 21">
            <a:extLst>
              <a:ext uri="{FF2B5EF4-FFF2-40B4-BE49-F238E27FC236}">
                <a16:creationId xmlns:a16="http://schemas.microsoft.com/office/drawing/2014/main" id="{9DFA387F-1361-4FF4-9D96-4B0B566FA24E}"/>
              </a:ext>
            </a:extLst>
          </p:cNvPr>
          <p:cNvSpPr txBox="1"/>
          <p:nvPr/>
        </p:nvSpPr>
        <p:spPr>
          <a:xfrm>
            <a:off x="629964" y="1450930"/>
            <a:ext cx="7879156" cy="236988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23838" indent="-214313" defTabSz="685800">
              <a:spcBef>
                <a:spcPts val="1020"/>
              </a:spcBef>
              <a:buFont typeface="Wingdings"/>
              <a:buChar char=""/>
              <a:tabLst>
                <a:tab pos="223838" algn="l"/>
              </a:tabLst>
              <a:defRPr/>
            </a:pPr>
            <a:r>
              <a:rPr sz="1500" b="1" i="1" dirty="0">
                <a:solidFill>
                  <a:srgbClr val="0070C0"/>
                </a:solidFill>
                <a:latin typeface="微软雅黑"/>
                <a:cs typeface="微软雅黑"/>
              </a:rPr>
              <a:t>买断模</a:t>
            </a:r>
            <a:r>
              <a:rPr sz="1500" b="1" i="1" spc="4" dirty="0">
                <a:solidFill>
                  <a:srgbClr val="0070C0"/>
                </a:solidFill>
                <a:latin typeface="微软雅黑"/>
                <a:cs typeface="微软雅黑"/>
              </a:rPr>
              <a:t>式</a:t>
            </a:r>
            <a:endParaRPr sz="1500" dirty="0">
              <a:solidFill>
                <a:srgbClr val="0070C0"/>
              </a:solidFill>
              <a:latin typeface="微软雅黑"/>
              <a:cs typeface="微软雅黑"/>
            </a:endParaRPr>
          </a:p>
          <a:p>
            <a:pPr marL="127635" defTabSz="685800">
              <a:spcBef>
                <a:spcPts val="949"/>
              </a:spcBef>
              <a:defRPr/>
            </a:pPr>
            <a:r>
              <a:rPr sz="1500" dirty="0">
                <a:latin typeface="微软雅黑"/>
                <a:cs typeface="微软雅黑"/>
              </a:rPr>
              <a:t>常见做法是互联网产品需要付费后才能使用</a:t>
            </a:r>
            <a:r>
              <a:rPr sz="1500" spc="4" dirty="0">
                <a:latin typeface="微软雅黑"/>
                <a:cs typeface="微软雅黑"/>
              </a:rPr>
              <a:t>。</a:t>
            </a:r>
            <a:endParaRPr sz="1500" dirty="0">
              <a:latin typeface="微软雅黑"/>
              <a:cs typeface="微软雅黑"/>
            </a:endParaRPr>
          </a:p>
          <a:p>
            <a:pPr defTabSz="685800">
              <a:spcBef>
                <a:spcPts val="4"/>
              </a:spcBef>
              <a:defRPr/>
            </a:pPr>
            <a:endParaRPr sz="1050" dirty="0">
              <a:solidFill>
                <a:prstClr val="black"/>
              </a:solidFill>
              <a:latin typeface="微软雅黑"/>
              <a:cs typeface="微软雅黑"/>
            </a:endParaRPr>
          </a:p>
          <a:p>
            <a:pPr marL="223838" indent="-214313" defTabSz="685800">
              <a:spcBef>
                <a:spcPts val="1020"/>
              </a:spcBef>
              <a:buFont typeface="Wingdings"/>
              <a:buChar char=""/>
              <a:tabLst>
                <a:tab pos="223838" algn="l"/>
              </a:tabLst>
              <a:defRPr/>
            </a:pPr>
            <a:r>
              <a:rPr sz="1500" b="1" i="1" dirty="0">
                <a:solidFill>
                  <a:srgbClr val="0070C0"/>
                </a:solidFill>
                <a:latin typeface="微软雅黑"/>
              </a:rPr>
              <a:t>平台佣金模式</a:t>
            </a:r>
          </a:p>
          <a:p>
            <a:pPr marL="127635" defTabSz="685800">
              <a:spcBef>
                <a:spcPts val="949"/>
              </a:spcBef>
              <a:defRPr/>
            </a:pPr>
            <a:r>
              <a:rPr sz="1500" dirty="0">
                <a:latin typeface="微软雅黑"/>
              </a:rPr>
              <a:t>买卖双方在平台上完成交易，平台从交易中抽取一定比例的佣金。</a:t>
            </a:r>
          </a:p>
          <a:p>
            <a:pPr marL="223838" indent="-214313" defTabSz="685800">
              <a:spcBef>
                <a:spcPts val="1800"/>
              </a:spcBef>
              <a:buFont typeface="Wingdings"/>
              <a:buChar char=""/>
              <a:tabLst>
                <a:tab pos="223838" algn="l"/>
              </a:tabLst>
              <a:defRPr/>
            </a:pPr>
            <a:r>
              <a:rPr sz="1500" b="1" i="1" dirty="0">
                <a:solidFill>
                  <a:srgbClr val="0070C0"/>
                </a:solidFill>
                <a:latin typeface="微软雅黑"/>
              </a:rPr>
              <a:t>增值功能</a:t>
            </a:r>
          </a:p>
          <a:p>
            <a:pPr marL="127635" defTabSz="685800">
              <a:spcBef>
                <a:spcPts val="949"/>
              </a:spcBef>
              <a:defRPr/>
            </a:pPr>
            <a:r>
              <a:rPr sz="1500" dirty="0">
                <a:latin typeface="微软雅黑"/>
              </a:rPr>
              <a:t>基础功能免费，高级功能收费，这是很多互联网产品采用的模式。</a:t>
            </a:r>
          </a:p>
        </p:txBody>
      </p:sp>
    </p:spTree>
    <p:extLst>
      <p:ext uri="{BB962C8B-B14F-4D97-AF65-F5344CB8AC3E}">
        <p14:creationId xmlns:p14="http://schemas.microsoft.com/office/powerpoint/2010/main" val="973551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863" y="1294576"/>
            <a:ext cx="5022464" cy="1660727"/>
          </a:xfrm>
        </p:spPr>
        <p:txBody>
          <a:bodyPr/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1 </a:t>
            </a:r>
            <a:r>
              <a:rPr lang="zh-CN" altLang="en-US" dirty="0"/>
              <a:t>商业模式分析</a:t>
            </a:r>
          </a:p>
        </p:txBody>
      </p:sp>
    </p:spTree>
    <p:extLst>
      <p:ext uri="{BB962C8B-B14F-4D97-AF65-F5344CB8AC3E}">
        <p14:creationId xmlns:p14="http://schemas.microsoft.com/office/powerpoint/2010/main" val="1058898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投资回报率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46FF1639-D7E0-4619-9DA9-D362A5D83CB3}"/>
              </a:ext>
            </a:extLst>
          </p:cNvPr>
          <p:cNvSpPr txBox="1"/>
          <p:nvPr/>
        </p:nvSpPr>
        <p:spPr>
          <a:xfrm>
            <a:off x="708183" y="1338785"/>
            <a:ext cx="8298657" cy="231271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defTabSz="685800">
              <a:lnSpc>
                <a:spcPct val="150000"/>
              </a:lnSpc>
              <a:spcBef>
                <a:spcPts val="79"/>
              </a:spcBef>
              <a:defRPr/>
            </a:pPr>
            <a:r>
              <a:rPr sz="1500" dirty="0">
                <a:latin typeface="微软雅黑"/>
                <a:cs typeface="微软雅黑"/>
              </a:rPr>
              <a:t>投资回报率</a:t>
            </a:r>
            <a:r>
              <a:rPr sz="1500" spc="-4" dirty="0">
                <a:latin typeface="微软雅黑"/>
                <a:cs typeface="微软雅黑"/>
              </a:rPr>
              <a:t>（</a:t>
            </a:r>
            <a:r>
              <a:rPr sz="1500" spc="-4" dirty="0">
                <a:latin typeface="Arial"/>
                <a:cs typeface="Arial"/>
              </a:rPr>
              <a:t>Return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spc="-4" dirty="0">
                <a:latin typeface="Arial"/>
                <a:cs typeface="Arial"/>
              </a:rPr>
              <a:t>on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spc="-4" dirty="0">
                <a:latin typeface="Arial"/>
                <a:cs typeface="Arial"/>
              </a:rPr>
              <a:t>Investment</a:t>
            </a:r>
            <a:r>
              <a:rPr sz="1500" spc="-4" dirty="0">
                <a:latin typeface="微软雅黑"/>
                <a:cs typeface="微软雅黑"/>
              </a:rPr>
              <a:t>，</a:t>
            </a:r>
            <a:r>
              <a:rPr sz="1500" spc="-4" dirty="0">
                <a:latin typeface="Arial"/>
                <a:cs typeface="Arial"/>
              </a:rPr>
              <a:t>ROI</a:t>
            </a:r>
            <a:r>
              <a:rPr sz="1500" spc="-4" dirty="0">
                <a:latin typeface="微软雅黑"/>
                <a:cs typeface="微软雅黑"/>
              </a:rPr>
              <a:t>）</a:t>
            </a:r>
            <a:r>
              <a:rPr sz="1500" dirty="0">
                <a:latin typeface="微软雅黑"/>
                <a:cs typeface="微软雅黑"/>
              </a:rPr>
              <a:t>也就是通常人们所说的投</a:t>
            </a:r>
            <a:r>
              <a:rPr sz="1500" spc="4" dirty="0">
                <a:latin typeface="微软雅黑"/>
                <a:cs typeface="微软雅黑"/>
              </a:rPr>
              <a:t>入 </a:t>
            </a:r>
            <a:r>
              <a:rPr sz="1500" dirty="0">
                <a:latin typeface="微软雅黑"/>
                <a:cs typeface="微软雅黑"/>
              </a:rPr>
              <a:t>产出比，其计算公式为</a:t>
            </a:r>
            <a:r>
              <a:rPr sz="1500" spc="4" dirty="0">
                <a:latin typeface="微软雅黑"/>
                <a:cs typeface="微软雅黑"/>
              </a:rPr>
              <a:t>：</a:t>
            </a:r>
            <a:endParaRPr sz="1500" dirty="0">
              <a:latin typeface="微软雅黑"/>
              <a:cs typeface="微软雅黑"/>
            </a:endParaRPr>
          </a:p>
          <a:p>
            <a:pPr marL="9525" defTabSz="685800">
              <a:lnSpc>
                <a:spcPct val="150000"/>
              </a:lnSpc>
              <a:spcBef>
                <a:spcPts val="750"/>
              </a:spcBef>
              <a:defRPr/>
            </a:pPr>
            <a:r>
              <a:rPr sz="1500" b="1" dirty="0">
                <a:latin typeface="微软雅黑"/>
                <a:cs typeface="微软雅黑"/>
              </a:rPr>
              <a:t>投资回报率</a:t>
            </a:r>
            <a:r>
              <a:rPr sz="1500" b="1" spc="-4" dirty="0">
                <a:latin typeface="Arial"/>
                <a:cs typeface="Arial"/>
              </a:rPr>
              <a:t>=</a:t>
            </a:r>
            <a:r>
              <a:rPr sz="1500" b="1" dirty="0">
                <a:latin typeface="微软雅黑"/>
                <a:cs typeface="微软雅黑"/>
              </a:rPr>
              <a:t>利润</a:t>
            </a:r>
            <a:r>
              <a:rPr sz="1500" b="1" spc="-4" dirty="0">
                <a:latin typeface="Arial"/>
                <a:cs typeface="Arial"/>
              </a:rPr>
              <a:t>/</a:t>
            </a:r>
            <a:r>
              <a:rPr sz="1500" b="1" dirty="0">
                <a:latin typeface="微软雅黑"/>
                <a:cs typeface="微软雅黑"/>
              </a:rPr>
              <a:t>投入</a:t>
            </a:r>
            <a:r>
              <a:rPr sz="1500" b="1" spc="-4" dirty="0">
                <a:latin typeface="Arial"/>
                <a:cs typeface="Arial"/>
              </a:rPr>
              <a:t>=</a:t>
            </a:r>
            <a:r>
              <a:rPr sz="1500" b="1" spc="-4" dirty="0">
                <a:latin typeface="微软雅黑"/>
                <a:cs typeface="微软雅黑"/>
              </a:rPr>
              <a:t>（</a:t>
            </a:r>
            <a:r>
              <a:rPr sz="1500" b="1" dirty="0">
                <a:latin typeface="微软雅黑"/>
                <a:cs typeface="微软雅黑"/>
              </a:rPr>
              <a:t>收入</a:t>
            </a:r>
            <a:r>
              <a:rPr sz="1500" b="1" spc="-4" dirty="0">
                <a:latin typeface="Arial"/>
                <a:cs typeface="Arial"/>
              </a:rPr>
              <a:t>-</a:t>
            </a:r>
            <a:r>
              <a:rPr sz="1500" b="1" dirty="0">
                <a:latin typeface="微软雅黑"/>
                <a:cs typeface="微软雅黑"/>
              </a:rPr>
              <a:t>成本</a:t>
            </a:r>
            <a:r>
              <a:rPr sz="1500" b="1" spc="-4" dirty="0">
                <a:latin typeface="微软雅黑"/>
                <a:cs typeface="微软雅黑"/>
              </a:rPr>
              <a:t>）</a:t>
            </a:r>
            <a:r>
              <a:rPr sz="1500" b="1" spc="-4" dirty="0">
                <a:latin typeface="Arial"/>
                <a:cs typeface="Arial"/>
              </a:rPr>
              <a:t>/</a:t>
            </a:r>
            <a:r>
              <a:rPr sz="1500" b="1" dirty="0">
                <a:latin typeface="微软雅黑"/>
                <a:cs typeface="微软雅黑"/>
              </a:rPr>
              <a:t>投</a:t>
            </a:r>
            <a:r>
              <a:rPr sz="1500" b="1" spc="4" dirty="0">
                <a:latin typeface="微软雅黑"/>
                <a:cs typeface="微软雅黑"/>
              </a:rPr>
              <a:t>入</a:t>
            </a:r>
            <a:endParaRPr sz="1500" b="1" dirty="0">
              <a:latin typeface="微软雅黑"/>
              <a:cs typeface="微软雅黑"/>
            </a:endParaRPr>
          </a:p>
          <a:p>
            <a:pPr defTabSz="685800">
              <a:lnSpc>
                <a:spcPct val="150000"/>
              </a:lnSpc>
              <a:spcBef>
                <a:spcPts val="49"/>
              </a:spcBef>
              <a:defRPr/>
            </a:pPr>
            <a:endParaRPr sz="1763" dirty="0">
              <a:latin typeface="微软雅黑"/>
              <a:cs typeface="微软雅黑"/>
            </a:endParaRPr>
          </a:p>
          <a:p>
            <a:pPr marL="9525" marR="65723" defTabSz="685800">
              <a:lnSpc>
                <a:spcPct val="150000"/>
              </a:lnSpc>
              <a:defRPr/>
            </a:pPr>
            <a:r>
              <a:rPr sz="1500" dirty="0">
                <a:latin typeface="微软雅黑"/>
                <a:cs typeface="微软雅黑"/>
              </a:rPr>
              <a:t>投资回报率是用于衡量产品投入效果的重要指标，也是企业决定项目是 否要启动或继续进行的重要参考指标</a:t>
            </a:r>
            <a:r>
              <a:rPr sz="1500" spc="4" dirty="0">
                <a:latin typeface="微软雅黑"/>
                <a:cs typeface="微软雅黑"/>
              </a:rPr>
              <a:t>。</a:t>
            </a:r>
            <a:endParaRPr sz="1500" dirty="0">
              <a:latin typeface="微软雅黑"/>
              <a:cs typeface="微软雅黑"/>
            </a:endParaRPr>
          </a:p>
          <a:p>
            <a:pPr marL="9525" marR="65723" defTabSz="685800">
              <a:lnSpc>
                <a:spcPct val="150000"/>
              </a:lnSpc>
              <a:spcBef>
                <a:spcPts val="750"/>
              </a:spcBef>
              <a:defRPr/>
            </a:pPr>
            <a:r>
              <a:rPr sz="1500" dirty="0" err="1">
                <a:latin typeface="微软雅黑"/>
                <a:cs typeface="微软雅黑"/>
              </a:rPr>
              <a:t>一般投产比越高越好，否则需要根据企业战略或者产品市场营销目标进行调整</a:t>
            </a:r>
            <a:r>
              <a:rPr sz="1500" spc="4" dirty="0">
                <a:latin typeface="微软雅黑"/>
                <a:cs typeface="微软雅黑"/>
              </a:rPr>
              <a:t>。</a:t>
            </a:r>
            <a:endParaRPr sz="15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586086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投资回报率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9D225C3-B592-4EBD-9DD2-60EB31BEB6DE}"/>
              </a:ext>
            </a:extLst>
          </p:cNvPr>
          <p:cNvSpPr txBox="1"/>
          <p:nvPr/>
        </p:nvSpPr>
        <p:spPr>
          <a:xfrm>
            <a:off x="629964" y="1202657"/>
            <a:ext cx="7780496" cy="13690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50000"/>
              </a:lnSpc>
              <a:spcBef>
                <a:spcPts val="75"/>
              </a:spcBef>
              <a:defRPr/>
            </a:pPr>
            <a:r>
              <a:rPr b="1" dirty="0">
                <a:solidFill>
                  <a:srgbClr val="0070C0"/>
                </a:solidFill>
                <a:latin typeface="微软雅黑"/>
                <a:cs typeface="微软雅黑"/>
              </a:rPr>
              <a:t>举个例子，</a:t>
            </a:r>
            <a:r>
              <a:rPr sz="1350" dirty="0">
                <a:latin typeface="微软雅黑"/>
                <a:cs typeface="微软雅黑"/>
              </a:rPr>
              <a:t>某公司开发了一款“智能扫描”工具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，满足用户对于文件扫描、 文字提取、图形处理等需求，采用“买断模式”盈利模式，也就是用户需要付 费才能使用。考虑到产品上线初期了解的人较少，于是公司花费</a:t>
            </a:r>
            <a:r>
              <a:rPr sz="1350" spc="-4" dirty="0">
                <a:latin typeface="Arial"/>
                <a:cs typeface="Arial"/>
              </a:rPr>
              <a:t>10000</a:t>
            </a:r>
            <a:r>
              <a:rPr sz="1350" dirty="0">
                <a:latin typeface="微软雅黑"/>
                <a:cs typeface="微软雅黑"/>
              </a:rPr>
              <a:t>元用来 投放广告，以增加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的下载量。假设该产品投放广告后，累计获得收益 </a:t>
            </a:r>
            <a:r>
              <a:rPr sz="1350" spc="-4" dirty="0">
                <a:latin typeface="Arial"/>
                <a:cs typeface="Arial"/>
              </a:rPr>
              <a:t>15000</a:t>
            </a:r>
            <a:r>
              <a:rPr sz="1350" dirty="0">
                <a:latin typeface="微软雅黑"/>
                <a:cs typeface="微软雅黑"/>
              </a:rPr>
              <a:t>元。不考虑前期投入的情况下，此次广告投放的投资回报率是</a:t>
            </a:r>
            <a:r>
              <a:rPr lang="en-US" sz="1350" dirty="0">
                <a:latin typeface="微软雅黑"/>
                <a:cs typeface="微软雅黑"/>
              </a:rPr>
              <a:t>50%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FB96C1A-C621-4955-9F01-F3ABD9BECA96}"/>
              </a:ext>
            </a:extLst>
          </p:cNvPr>
          <p:cNvSpPr txBox="1"/>
          <p:nvPr/>
        </p:nvSpPr>
        <p:spPr>
          <a:xfrm>
            <a:off x="1313974" y="2668700"/>
            <a:ext cx="5946876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3810" defTabSz="685800">
              <a:spcBef>
                <a:spcPts val="75"/>
              </a:spcBef>
              <a:defRPr/>
            </a:pPr>
            <a:endParaRPr lang="en-US" altLang="zh-CN" sz="1350" b="1" spc="-4" dirty="0">
              <a:latin typeface="Arial"/>
              <a:ea typeface="宋体" panose="02010600030101010101" pitchFamily="2" charset="-122"/>
              <a:cs typeface="Arial"/>
            </a:endParaRPr>
          </a:p>
          <a:p>
            <a:pPr marL="9525" marR="3810" defTabSz="685800">
              <a:spcBef>
                <a:spcPts val="75"/>
              </a:spcBef>
              <a:defRPr/>
            </a:pPr>
            <a:endParaRPr lang="en-US" altLang="zh-CN" sz="1350" b="1" spc="-4" dirty="0">
              <a:latin typeface="Arial"/>
              <a:ea typeface="宋体" panose="02010600030101010101" pitchFamily="2" charset="-122"/>
              <a:cs typeface="Arial"/>
            </a:endParaRPr>
          </a:p>
          <a:p>
            <a:pPr marL="9525" marR="3810" defTabSz="685800">
              <a:spcBef>
                <a:spcPts val="75"/>
              </a:spcBef>
              <a:defRPr/>
            </a:pPr>
            <a:endParaRPr lang="en-US" altLang="zh-CN" sz="1350" b="1" spc="-4" dirty="0">
              <a:latin typeface="微软雅黑"/>
              <a:ea typeface="宋体" panose="02010600030101010101" pitchFamily="2" charset="-122"/>
              <a:cs typeface="微软雅黑"/>
            </a:endParaRPr>
          </a:p>
          <a:p>
            <a:pPr marL="9525" marR="3810" defTabSz="685800">
              <a:spcBef>
                <a:spcPts val="75"/>
              </a:spcBef>
              <a:defRPr/>
            </a:pPr>
            <a:r>
              <a:rPr lang="zh-CN" altLang="en-US" sz="1350" dirty="0">
                <a:latin typeface="微软雅黑"/>
                <a:ea typeface="宋体" panose="02010600030101010101" pitchFamily="2" charset="-122"/>
                <a:cs typeface="微软雅黑"/>
              </a:rPr>
              <a:t>计算方式如下：</a:t>
            </a:r>
          </a:p>
          <a:p>
            <a:pPr marL="9525" defTabSz="685800">
              <a:spcBef>
                <a:spcPts val="750"/>
              </a:spcBef>
              <a:defRPr/>
            </a:pP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ROI=</a:t>
            </a:r>
            <a:r>
              <a:rPr lang="zh-CN" altLang="en-US" sz="1350" spc="-4" dirty="0">
                <a:latin typeface="微软雅黑"/>
                <a:ea typeface="宋体" panose="02010600030101010101" pitchFamily="2" charset="-122"/>
                <a:cs typeface="微软雅黑"/>
              </a:rPr>
              <a:t>（</a:t>
            </a: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15000-10000</a:t>
            </a:r>
            <a:r>
              <a:rPr lang="zh-CN" altLang="en-US" sz="1350" spc="-4" dirty="0">
                <a:latin typeface="微软雅黑"/>
                <a:ea typeface="宋体" panose="02010600030101010101" pitchFamily="2" charset="-122"/>
                <a:cs typeface="微软雅黑"/>
              </a:rPr>
              <a:t>）</a:t>
            </a: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/10000=50%</a:t>
            </a:r>
            <a:endParaRPr lang="zh-CN" altLang="en-US" sz="1350" dirty="0"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732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投资回报率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94D7133-85F8-4FA5-A6F8-83303D2BB1F8}"/>
              </a:ext>
            </a:extLst>
          </p:cNvPr>
          <p:cNvSpPr txBox="1"/>
          <p:nvPr/>
        </p:nvSpPr>
        <p:spPr>
          <a:xfrm>
            <a:off x="692944" y="1217723"/>
            <a:ext cx="8321516" cy="12304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50000"/>
              </a:lnSpc>
              <a:spcBef>
                <a:spcPts val="75"/>
              </a:spcBef>
              <a:defRPr/>
            </a:pPr>
            <a:r>
              <a:rPr sz="1350" dirty="0">
                <a:latin typeface="微软雅黑"/>
                <a:cs typeface="微软雅黑"/>
              </a:rPr>
              <a:t>但是从整个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的开发来看</a:t>
            </a:r>
            <a:r>
              <a:rPr sz="1350" spc="-4" dirty="0">
                <a:latin typeface="微软雅黑"/>
                <a:cs typeface="微软雅黑"/>
              </a:rPr>
              <a:t>，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上线前需要投入一定的人力、机器等，假设 前期累计投入为</a:t>
            </a:r>
            <a:r>
              <a:rPr sz="1350" spc="-4" dirty="0">
                <a:latin typeface="Arial"/>
                <a:cs typeface="Arial"/>
              </a:rPr>
              <a:t>200000</a:t>
            </a:r>
            <a:r>
              <a:rPr sz="1350" dirty="0">
                <a:latin typeface="微软雅黑"/>
                <a:cs typeface="微软雅黑"/>
              </a:rPr>
              <a:t>元</a:t>
            </a:r>
            <a:r>
              <a:rPr sz="1350" spc="-4" dirty="0">
                <a:latin typeface="微软雅黑"/>
                <a:cs typeface="微软雅黑"/>
              </a:rPr>
              <a:t>；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上线后一年总共获得收益</a:t>
            </a:r>
            <a:r>
              <a:rPr sz="1350" spc="-4" dirty="0">
                <a:latin typeface="Arial"/>
                <a:cs typeface="Arial"/>
              </a:rPr>
              <a:t>500000</a:t>
            </a:r>
            <a:r>
              <a:rPr sz="1350" dirty="0">
                <a:latin typeface="微软雅黑"/>
                <a:cs typeface="微软雅黑"/>
              </a:rPr>
              <a:t>元，各种管 理、运营成本（含广告投入）为</a:t>
            </a:r>
            <a:r>
              <a:rPr sz="1350" spc="-4" dirty="0">
                <a:latin typeface="Arial"/>
                <a:cs typeface="Arial"/>
              </a:rPr>
              <a:t>350000</a:t>
            </a:r>
            <a:r>
              <a:rPr sz="1350" dirty="0">
                <a:latin typeface="微软雅黑"/>
                <a:cs typeface="微软雅黑"/>
              </a:rPr>
              <a:t>元，则这个“智能扫描”工具</a:t>
            </a:r>
            <a:r>
              <a:rPr sz="1350" spc="-4" dirty="0">
                <a:latin typeface="Arial"/>
                <a:cs typeface="Arial"/>
              </a:rPr>
              <a:t>App</a:t>
            </a:r>
            <a:r>
              <a:rPr sz="1350" dirty="0">
                <a:latin typeface="微软雅黑"/>
                <a:cs typeface="微软雅黑"/>
              </a:rPr>
              <a:t>的投 资回报率是</a:t>
            </a: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75%</a:t>
            </a:r>
            <a:endParaRPr lang="en-US" altLang="zh-CN" sz="1350" spc="-4" dirty="0">
              <a:latin typeface="微软雅黑"/>
              <a:ea typeface="宋体" panose="02010600030101010101" pitchFamily="2" charset="-122"/>
              <a:cs typeface="微软雅黑"/>
            </a:endParaRPr>
          </a:p>
          <a:p>
            <a:pPr marL="9525" marR="3810" defTabSz="685800">
              <a:lnSpc>
                <a:spcPct val="150000"/>
              </a:lnSpc>
              <a:spcBef>
                <a:spcPts val="75"/>
              </a:spcBef>
              <a:defRPr/>
            </a:pPr>
            <a:endParaRPr sz="1350" dirty="0">
              <a:latin typeface="Arial"/>
              <a:cs typeface="Arial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E29B30A-1E72-4EAD-8F2F-AB06578713C1}"/>
              </a:ext>
            </a:extLst>
          </p:cNvPr>
          <p:cNvSpPr txBox="1"/>
          <p:nvPr/>
        </p:nvSpPr>
        <p:spPr>
          <a:xfrm>
            <a:off x="629964" y="2390165"/>
            <a:ext cx="4572000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3810" defTabSz="685800">
              <a:spcBef>
                <a:spcPts val="75"/>
              </a:spcBef>
              <a:defRPr/>
            </a:pPr>
            <a:r>
              <a:rPr lang="zh-CN" altLang="en-US" sz="1350" dirty="0">
                <a:latin typeface="微软雅黑"/>
                <a:ea typeface="宋体" panose="02010600030101010101" pitchFamily="2" charset="-122"/>
                <a:cs typeface="微软雅黑"/>
              </a:rPr>
              <a:t>计算过程如下：</a:t>
            </a:r>
          </a:p>
          <a:p>
            <a:pPr marL="9525" defTabSz="685800">
              <a:spcBef>
                <a:spcPts val="750"/>
              </a:spcBef>
              <a:defRPr/>
            </a:pP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ROI=</a:t>
            </a:r>
            <a:r>
              <a:rPr lang="zh-CN" altLang="en-US" sz="1350" spc="-4" dirty="0">
                <a:latin typeface="微软雅黑"/>
                <a:ea typeface="宋体" panose="02010600030101010101" pitchFamily="2" charset="-122"/>
                <a:cs typeface="微软雅黑"/>
              </a:rPr>
              <a:t>（</a:t>
            </a: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500000-350000</a:t>
            </a:r>
            <a:r>
              <a:rPr lang="zh-CN" altLang="en-US" sz="1350" spc="-4" dirty="0">
                <a:latin typeface="微软雅黑"/>
                <a:ea typeface="宋体" panose="02010600030101010101" pitchFamily="2" charset="-122"/>
                <a:cs typeface="微软雅黑"/>
              </a:rPr>
              <a:t>）</a:t>
            </a:r>
            <a:r>
              <a:rPr lang="en-US" altLang="zh-CN" sz="1350" spc="-4" dirty="0">
                <a:latin typeface="Arial"/>
                <a:ea typeface="宋体" panose="02010600030101010101" pitchFamily="2" charset="-122"/>
                <a:cs typeface="Arial"/>
              </a:rPr>
              <a:t>/200000=75%</a:t>
            </a:r>
            <a:endParaRPr lang="zh-CN" altLang="en-US" sz="1350" dirty="0"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DD0BEC1D-5185-47DC-A63D-EDB876F99FEE}"/>
              </a:ext>
            </a:extLst>
          </p:cNvPr>
          <p:cNvGrpSpPr/>
          <p:nvPr/>
        </p:nvGrpSpPr>
        <p:grpSpPr>
          <a:xfrm>
            <a:off x="692944" y="3308942"/>
            <a:ext cx="8092916" cy="840615"/>
            <a:chOff x="1845469" y="3601469"/>
            <a:chExt cx="4783931" cy="840615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20EAF291-C0F2-4CEF-B699-2E246E1A2E4C}"/>
                </a:ext>
              </a:extLst>
            </p:cNvPr>
            <p:cNvSpPr/>
            <p:nvPr/>
          </p:nvSpPr>
          <p:spPr>
            <a:xfrm>
              <a:off x="1845469" y="3601469"/>
              <a:ext cx="4783931" cy="840615"/>
            </a:xfrm>
            <a:prstGeom prst="roundRect">
              <a:avLst>
                <a:gd name="adj" fmla="val 10074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BBF22498-58C1-4D84-AEEE-F52BDC75623E}"/>
                </a:ext>
              </a:extLst>
            </p:cNvPr>
            <p:cNvSpPr txBox="1"/>
            <p:nvPr/>
          </p:nvSpPr>
          <p:spPr>
            <a:xfrm>
              <a:off x="1919287" y="3710153"/>
              <a:ext cx="4710113" cy="6136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191B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从以上两个案例的对比可以明显看出，当项目涉及较长周期且存在前期投入时，在计算</a:t>
              </a:r>
              <a:r>
                <a:rPr lang="en-US" altLang="zh-CN" sz="1200" b="1" dirty="0">
                  <a:solidFill>
                    <a:srgbClr val="191B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ROI</a:t>
              </a:r>
              <a:r>
                <a:rPr lang="zh-CN" altLang="en-US" sz="1200" b="1" dirty="0">
                  <a:solidFill>
                    <a:srgbClr val="191B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的时间区间内，成本无法完全覆盖投入时，成本与投入不相等；</a:t>
              </a:r>
              <a:endParaRPr lang="zh-CN" altLang="en-US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997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68D137A-319B-4958-BBFC-ED43B5A76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商业模式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35D8CE-4FB3-46CC-97C6-E8A86478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0787" y="2063571"/>
            <a:ext cx="2957513" cy="416402"/>
          </a:xfrm>
        </p:spPr>
        <p:txBody>
          <a:bodyPr/>
          <a:lstStyle/>
          <a:p>
            <a:r>
              <a:rPr lang="zh-CN" altLang="en-US" dirty="0"/>
              <a:t> 常见的商业模式</a:t>
            </a:r>
          </a:p>
        </p:txBody>
      </p:sp>
      <p:sp>
        <p:nvSpPr>
          <p:cNvPr id="7" name="文本占位符 2">
            <a:extLst>
              <a:ext uri="{FF2B5EF4-FFF2-40B4-BE49-F238E27FC236}">
                <a16:creationId xmlns:a16="http://schemas.microsoft.com/office/drawing/2014/main" id="{2A50147D-6C4D-40CA-A48F-1E3F1EAA4225}"/>
              </a:ext>
            </a:extLst>
          </p:cNvPr>
          <p:cNvSpPr txBox="1">
            <a:spLocks/>
          </p:cNvSpPr>
          <p:nvPr/>
        </p:nvSpPr>
        <p:spPr>
          <a:xfrm>
            <a:off x="1660787" y="2956010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 产品产出与应用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提升投资回报率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EB7EC2D9-02BC-4F0E-BA46-9FFEC2982978}"/>
              </a:ext>
            </a:extLst>
          </p:cNvPr>
          <p:cNvSpPr txBox="1"/>
          <p:nvPr/>
        </p:nvSpPr>
        <p:spPr>
          <a:xfrm>
            <a:off x="629963" y="1984057"/>
            <a:ext cx="5370757" cy="160819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9525" defTabSz="685800">
              <a:spcBef>
                <a:spcPts val="1095"/>
              </a:spcBef>
              <a:defRPr/>
            </a:pPr>
            <a:r>
              <a:rPr b="1" dirty="0">
                <a:latin typeface="微软雅黑"/>
                <a:cs typeface="微软雅黑"/>
              </a:rPr>
              <a:t>（</a:t>
            </a:r>
            <a:r>
              <a:rPr b="1" dirty="0">
                <a:latin typeface="Arial"/>
                <a:cs typeface="Arial"/>
              </a:rPr>
              <a:t>1</a:t>
            </a:r>
            <a:r>
              <a:rPr b="1" dirty="0">
                <a:latin typeface="微软雅黑"/>
                <a:cs typeface="微软雅黑"/>
              </a:rPr>
              <a:t>）提升收入</a:t>
            </a:r>
          </a:p>
          <a:p>
            <a:pPr marL="9525" defTabSz="685800">
              <a:spcBef>
                <a:spcPts val="765"/>
              </a:spcBef>
              <a:defRPr/>
            </a:pPr>
            <a:r>
              <a:rPr sz="1350" dirty="0">
                <a:latin typeface="微软雅黑"/>
                <a:cs typeface="微软雅黑"/>
              </a:rPr>
              <a:t>收入的计算公式：</a:t>
            </a:r>
          </a:p>
          <a:p>
            <a:pPr marL="9525" defTabSz="685800">
              <a:spcBef>
                <a:spcPts val="750"/>
              </a:spcBef>
              <a:defRPr/>
            </a:pPr>
            <a:r>
              <a:rPr sz="1350" dirty="0">
                <a:latin typeface="微软雅黑"/>
                <a:cs typeface="微软雅黑"/>
              </a:rPr>
              <a:t>收入</a:t>
            </a:r>
            <a:r>
              <a:rPr sz="1350" spc="-4" dirty="0">
                <a:latin typeface="Arial"/>
                <a:cs typeface="Arial"/>
              </a:rPr>
              <a:t>=</a:t>
            </a:r>
            <a:r>
              <a:rPr sz="1350" dirty="0">
                <a:latin typeface="微软雅黑"/>
                <a:cs typeface="微软雅黑"/>
              </a:rPr>
              <a:t>用户数</a:t>
            </a:r>
            <a:r>
              <a:rPr sz="1350" spc="-4" dirty="0">
                <a:latin typeface="微软雅黑"/>
                <a:cs typeface="微软雅黑"/>
              </a:rPr>
              <a:t>（</a:t>
            </a:r>
            <a:r>
              <a:rPr sz="1350" spc="-4" dirty="0">
                <a:latin typeface="Arial"/>
                <a:cs typeface="Arial"/>
              </a:rPr>
              <a:t>UV</a:t>
            </a:r>
            <a:r>
              <a:rPr sz="1350" spc="-4" dirty="0">
                <a:latin typeface="微软雅黑"/>
                <a:cs typeface="微软雅黑"/>
              </a:rPr>
              <a:t>）</a:t>
            </a:r>
            <a:r>
              <a:rPr sz="1350" spc="-4" dirty="0">
                <a:latin typeface="Arial"/>
                <a:cs typeface="Arial"/>
              </a:rPr>
              <a:t>*</a:t>
            </a:r>
            <a:r>
              <a:rPr sz="1350" dirty="0">
                <a:latin typeface="微软雅黑"/>
                <a:cs typeface="微软雅黑"/>
              </a:rPr>
              <a:t>人均付费</a:t>
            </a:r>
            <a:r>
              <a:rPr sz="1350" spc="-4" dirty="0">
                <a:latin typeface="微软雅黑"/>
                <a:cs typeface="微软雅黑"/>
              </a:rPr>
              <a:t>（</a:t>
            </a:r>
            <a:r>
              <a:rPr sz="1350" spc="-4" dirty="0">
                <a:latin typeface="Arial"/>
                <a:cs typeface="Arial"/>
              </a:rPr>
              <a:t>ARPU</a:t>
            </a:r>
            <a:r>
              <a:rPr sz="1350" spc="-4" dirty="0">
                <a:latin typeface="微软雅黑"/>
                <a:cs typeface="微软雅黑"/>
              </a:rPr>
              <a:t>）</a:t>
            </a:r>
            <a:endParaRPr sz="1350" dirty="0">
              <a:latin typeface="微软雅黑"/>
              <a:cs typeface="微软雅黑"/>
            </a:endParaRPr>
          </a:p>
          <a:p>
            <a:pPr marL="295275" defTabSz="685800">
              <a:spcBef>
                <a:spcPts val="750"/>
              </a:spcBef>
              <a:defRPr/>
            </a:pPr>
            <a:r>
              <a:rPr sz="1350" spc="-4" dirty="0">
                <a:latin typeface="Arial"/>
                <a:cs typeface="Arial"/>
              </a:rPr>
              <a:t>=</a:t>
            </a:r>
            <a:r>
              <a:rPr sz="1350" dirty="0">
                <a:latin typeface="微软雅黑"/>
                <a:cs typeface="微软雅黑"/>
              </a:rPr>
              <a:t>用户数</a:t>
            </a:r>
            <a:r>
              <a:rPr sz="1350" spc="-4" dirty="0">
                <a:latin typeface="微软雅黑"/>
                <a:cs typeface="微软雅黑"/>
              </a:rPr>
              <a:t>（</a:t>
            </a:r>
            <a:r>
              <a:rPr sz="1350" spc="-4" dirty="0">
                <a:latin typeface="Arial"/>
                <a:cs typeface="Arial"/>
              </a:rPr>
              <a:t>UV</a:t>
            </a:r>
            <a:r>
              <a:rPr sz="1350" spc="-4" dirty="0">
                <a:latin typeface="微软雅黑"/>
                <a:cs typeface="微软雅黑"/>
              </a:rPr>
              <a:t>）</a:t>
            </a:r>
            <a:r>
              <a:rPr sz="1350" spc="-4" dirty="0">
                <a:latin typeface="Arial"/>
                <a:cs typeface="Arial"/>
              </a:rPr>
              <a:t>*</a:t>
            </a:r>
            <a:r>
              <a:rPr sz="1350" dirty="0">
                <a:latin typeface="微软雅黑"/>
                <a:cs typeface="微软雅黑"/>
              </a:rPr>
              <a:t>付费转化率</a:t>
            </a:r>
            <a:r>
              <a:rPr sz="1350" spc="-4" dirty="0">
                <a:latin typeface="微软雅黑"/>
                <a:cs typeface="微软雅黑"/>
              </a:rPr>
              <a:t>（</a:t>
            </a:r>
            <a:r>
              <a:rPr sz="1350" spc="-4" dirty="0">
                <a:latin typeface="Arial"/>
                <a:cs typeface="Arial"/>
              </a:rPr>
              <a:t>PCR</a:t>
            </a:r>
            <a:r>
              <a:rPr sz="1350" spc="-4" dirty="0">
                <a:latin typeface="微软雅黑"/>
                <a:cs typeface="微软雅黑"/>
              </a:rPr>
              <a:t>）</a:t>
            </a:r>
            <a:r>
              <a:rPr sz="1350" spc="-4" dirty="0">
                <a:latin typeface="Arial"/>
                <a:cs typeface="Arial"/>
              </a:rPr>
              <a:t>*</a:t>
            </a:r>
            <a:r>
              <a:rPr sz="1350" dirty="0">
                <a:latin typeface="微软雅黑"/>
                <a:cs typeface="微软雅黑"/>
              </a:rPr>
              <a:t>客单价</a:t>
            </a:r>
            <a:r>
              <a:rPr sz="1350" spc="-4" dirty="0">
                <a:latin typeface="微软雅黑"/>
                <a:cs typeface="微软雅黑"/>
              </a:rPr>
              <a:t>（</a:t>
            </a:r>
            <a:r>
              <a:rPr sz="1350" spc="-4" dirty="0">
                <a:latin typeface="Arial"/>
                <a:cs typeface="Arial"/>
              </a:rPr>
              <a:t>ARPPU</a:t>
            </a:r>
            <a:r>
              <a:rPr sz="1350" spc="-4" dirty="0">
                <a:latin typeface="微软雅黑"/>
                <a:cs typeface="微软雅黑"/>
              </a:rPr>
              <a:t>）；</a:t>
            </a:r>
            <a:endParaRPr sz="1350" dirty="0">
              <a:latin typeface="微软雅黑"/>
              <a:cs typeface="微软雅黑"/>
            </a:endParaRPr>
          </a:p>
          <a:p>
            <a:pPr defTabSz="685800">
              <a:spcBef>
                <a:spcPts val="8"/>
              </a:spcBef>
              <a:defRPr/>
            </a:pPr>
            <a:endParaRPr sz="1688" dirty="0">
              <a:latin typeface="微软雅黑"/>
              <a:cs typeface="微软雅黑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AF5C02-BBBD-4C58-A935-221254A89996}"/>
              </a:ext>
            </a:extLst>
          </p:cNvPr>
          <p:cNvSpPr txBox="1"/>
          <p:nvPr/>
        </p:nvSpPr>
        <p:spPr>
          <a:xfrm>
            <a:off x="515069" y="1134302"/>
            <a:ext cx="8113862" cy="678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ROI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的计算就可以看出，提升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ROI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主要分为两个方面，一方面提升收入，另一方面降低成本，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即所谓的“开源节流”。</a:t>
            </a:r>
          </a:p>
        </p:txBody>
      </p:sp>
    </p:spTree>
    <p:extLst>
      <p:ext uri="{BB962C8B-B14F-4D97-AF65-F5344CB8AC3E}">
        <p14:creationId xmlns:p14="http://schemas.microsoft.com/office/powerpoint/2010/main" val="852892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3251" y="762139"/>
            <a:ext cx="7879157" cy="386225"/>
          </a:xfrm>
        </p:spPr>
        <p:txBody>
          <a:bodyPr/>
          <a:lstStyle/>
          <a:p>
            <a:r>
              <a:rPr lang="zh-CN" altLang="en-US" sz="1800" dirty="0">
                <a:solidFill>
                  <a:srgbClr val="C00000"/>
                </a:solidFill>
              </a:rPr>
              <a:t>一、提升收入的方法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 产品产出与应用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E0A85D6-1D69-446A-833E-F52A9F9BFB59}"/>
              </a:ext>
            </a:extLst>
          </p:cNvPr>
          <p:cNvSpPr txBox="1"/>
          <p:nvPr/>
        </p:nvSpPr>
        <p:spPr>
          <a:xfrm>
            <a:off x="563251" y="1236455"/>
            <a:ext cx="4583430" cy="1228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5275" indent="-285750" defTabSz="685800">
              <a:lnSpc>
                <a:spcPct val="150000"/>
              </a:lnSpc>
              <a:buFont typeface="Wingdings" panose="05000000000000000000" pitchFamily="2" charset="2"/>
              <a:buChar char="n"/>
              <a:tabLst>
                <a:tab pos="223838" algn="l"/>
              </a:tabLst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增加用户数</a:t>
            </a:r>
          </a:p>
          <a:p>
            <a:pPr marL="295275" indent="-285750" defTabSz="685800">
              <a:lnSpc>
                <a:spcPct val="150000"/>
              </a:lnSpc>
              <a:spcBef>
                <a:spcPts val="750"/>
              </a:spcBef>
              <a:buFont typeface="Wingdings" panose="05000000000000000000" pitchFamily="2" charset="2"/>
              <a:buChar char="n"/>
              <a:tabLst>
                <a:tab pos="223838" algn="l"/>
              </a:tabLst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提升转化率</a:t>
            </a:r>
          </a:p>
          <a:p>
            <a:pPr marL="295275" indent="-285750" defTabSz="685800">
              <a:lnSpc>
                <a:spcPct val="150000"/>
              </a:lnSpc>
              <a:spcBef>
                <a:spcPts val="750"/>
              </a:spcBef>
              <a:buFont typeface="Wingdings" panose="05000000000000000000" pitchFamily="2" charset="2"/>
              <a:buChar char="n"/>
              <a:tabLst>
                <a:tab pos="223838" algn="l"/>
              </a:tabLst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提升客单价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8BCF797-9741-4D5A-AB94-77B18F6A113E}"/>
              </a:ext>
            </a:extLst>
          </p:cNvPr>
          <p:cNvSpPr txBox="1"/>
          <p:nvPr/>
        </p:nvSpPr>
        <p:spPr>
          <a:xfrm>
            <a:off x="531493" y="2877895"/>
            <a:ext cx="4583430" cy="400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defTabSz="685800">
              <a:lnSpc>
                <a:spcPct val="100000"/>
              </a:lnSpc>
              <a:spcBef>
                <a:spcPts val="1000"/>
              </a:spcBef>
              <a:buClrTx/>
              <a:buFontTx/>
              <a:buNone/>
              <a:defRPr lang="zh-CN" altLang="en-US" sz="2000" b="0" dirty="0"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CN" altLang="en-US" sz="1800" dirty="0">
                <a:solidFill>
                  <a:srgbClr val="C00000"/>
                </a:solidFill>
              </a:rPr>
              <a:t>二、降低成本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4A8958D-EEDA-4519-BBB8-BDF4E43821D0}"/>
              </a:ext>
            </a:extLst>
          </p:cNvPr>
          <p:cNvSpPr txBox="1"/>
          <p:nvPr/>
        </p:nvSpPr>
        <p:spPr>
          <a:xfrm>
            <a:off x="531493" y="3278005"/>
            <a:ext cx="8081012" cy="102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3810" algn="just" defTabSz="685800">
              <a:lnSpc>
                <a:spcPct val="150000"/>
              </a:lnSpc>
              <a:defRPr/>
            </a:pPr>
            <a:r>
              <a:rPr lang="zh-CN" altLang="en-US" sz="1400" dirty="0">
                <a:latin typeface="微软雅黑"/>
                <a:cs typeface="微软雅黑"/>
              </a:rPr>
              <a:t>对于实际项目来说，可投入的资金和资源是有限的，如何“降本增效”是项目 成本控制的核心，常见的方法有降低运营成本、降低开发成本等。降低运营成 本实质上是要求提升运营效率，花较少的钱做更多的事。</a:t>
            </a:r>
          </a:p>
        </p:txBody>
      </p:sp>
    </p:spTree>
    <p:extLst>
      <p:ext uri="{BB962C8B-B14F-4D97-AF65-F5344CB8AC3E}">
        <p14:creationId xmlns:p14="http://schemas.microsoft.com/office/powerpoint/2010/main" val="2079269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863" y="1294576"/>
            <a:ext cx="5022464" cy="1660727"/>
          </a:xfrm>
        </p:spPr>
        <p:txBody>
          <a:bodyPr/>
          <a:lstStyle/>
          <a:p>
            <a:r>
              <a:rPr lang="zh-CN" altLang="en-US" dirty="0"/>
              <a:t>商业模式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1 </a:t>
            </a:r>
            <a:r>
              <a:rPr lang="zh-CN" altLang="en-US" dirty="0"/>
              <a:t>商业模式分析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商业模式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FC3A287-FF57-490D-97F4-DCFA18080248}"/>
              </a:ext>
            </a:extLst>
          </p:cNvPr>
          <p:cNvSpPr txBox="1"/>
          <p:nvPr/>
        </p:nvSpPr>
        <p:spPr>
          <a:xfrm>
            <a:off x="425291" y="949643"/>
            <a:ext cx="8190548" cy="197215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商业模式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的核心是产品本身，是产品设计的组成部分。它的本质是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通过产品为用户创造价值，为企业带来效益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EEDC9D8-B657-4E09-BF6B-EB919CC49535}"/>
              </a:ext>
            </a:extLst>
          </p:cNvPr>
          <p:cNvGrpSpPr/>
          <p:nvPr/>
        </p:nvGrpSpPr>
        <p:grpSpPr>
          <a:xfrm>
            <a:off x="1470184" y="1987868"/>
            <a:ext cx="6203156" cy="2996089"/>
            <a:chOff x="1470184" y="1987868"/>
            <a:chExt cx="6203156" cy="2996089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76090CE-AADF-49BA-9414-0AAC6E3613CC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470184" y="1987868"/>
              <a:ext cx="6203156" cy="299608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26D6A53-14E6-48FF-BAE1-1CC0358F4291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470184" y="1987868"/>
              <a:ext cx="2050256" cy="2486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什么是商业模式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59284F-0572-46A7-B62D-570EBBE21410}"/>
              </a:ext>
            </a:extLst>
          </p:cNvPr>
          <p:cNvSpPr txBox="1"/>
          <p:nvPr/>
        </p:nvSpPr>
        <p:spPr>
          <a:xfrm>
            <a:off x="532435" y="1585437"/>
            <a:ext cx="8113854" cy="216360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商业模式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是一种包含了一系列要素及其关系的概念性工具，用以阐明</a:t>
            </a:r>
            <a:r>
              <a:rPr lang="zh-CN" altLang="en-US" b="1" dirty="0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某个特定实体的商业逻辑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。它描述了企业能为用户提供的价值，以及公司的内部结构、合作伙伴网络和关系资本（Relationship Capital）等用以实现这一价值并产生可持续营利收入的要素。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它</a:t>
            </a:r>
            <a:r>
              <a:rPr lang="zh-CN" altLang="en-US" b="1" dirty="0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通过组织管理企业的各类资源形成能为用户提供的产品和服务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7031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商业模式需要考虑的因素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20A3B5C-939D-4738-96F4-3FE8CF5D98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964" y="869633"/>
            <a:ext cx="8152924" cy="39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94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利益相关人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ADBF065-0838-4B48-A588-60FFEDACCFA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5786" y="727363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什么是利益相关人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0287E8B-1400-46C1-91F4-B24D859258D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5786" y="1989773"/>
            <a:ext cx="3593306" cy="197215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利益相关人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（Stake Holder）是指能够影响企业目标实现，或者能够被企业在实现目标的过程中影响的任何个人或群体。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9BB8F2-7904-448D-87B9-302FDDF7A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4119"/>
          <a:stretch>
            <a:fillRect/>
          </a:stretch>
        </p:blipFill>
        <p:spPr>
          <a:xfrm>
            <a:off x="4472940" y="1396841"/>
            <a:ext cx="4468178" cy="256508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844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利益相关人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3856215-1EDC-461A-A5E2-300B6CC2CD5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00576" y="747797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为什么用户体验设计需要兼顾所有利益相关人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E20EC71-F6C2-41FC-AF92-E04EA677E9A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575" y="1904524"/>
            <a:ext cx="7776265" cy="197215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200000"/>
              </a:lnSpc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①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 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随着互联网的发展，产品以及服务形态由原来的点对点服务单一用户演变为</a:t>
            </a:r>
            <a:r>
              <a:rPr lang="zh-CN" altLang="en-US" b="1" dirty="0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平台服务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，而一个平台的运营由</a:t>
            </a:r>
            <a:r>
              <a:rPr lang="zh-CN" altLang="en-US" b="1" dirty="0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多方共同进行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。</a:t>
            </a:r>
          </a:p>
          <a:p>
            <a:pPr indent="342900" defTabSz="619125" hangingPunct="0">
              <a:lnSpc>
                <a:spcPct val="200000"/>
              </a:lnSpc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②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 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链路较长的产品也需要考虑利益相关人的体验。</a:t>
            </a:r>
          </a:p>
        </p:txBody>
      </p:sp>
    </p:spTree>
    <p:extLst>
      <p:ext uri="{BB962C8B-B14F-4D97-AF65-F5344CB8AC3E}">
        <p14:creationId xmlns:p14="http://schemas.microsoft.com/office/powerpoint/2010/main" val="64037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商业画布形态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9045276-819D-48B3-9979-BC0E62EB1A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29964" y="733684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什么是商业画布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28D222E-6F2C-4A5F-A446-19C2D07E612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5786" y="1396842"/>
            <a:ext cx="8159591" cy="197215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商业模式画布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简称“商业画布”（Business Model Canvas），指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把商业模式涉及的9个关键模块整合到一张画布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之中，灵活地描绘或者设计出商业模式。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91B68F7-B91A-4E21-B793-9100D40516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3485" y="2382917"/>
            <a:ext cx="6164104" cy="241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4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4148</Words>
  <Application>Microsoft Office PowerPoint</Application>
  <DocSecurity>0</DocSecurity>
  <PresentationFormat>全屏显示(16:9)</PresentationFormat>
  <Paragraphs>302</Paragraphs>
  <Slides>22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9" baseType="lpstr">
      <vt:lpstr>CKT Kuaile Bold</vt:lpstr>
      <vt:lpstr>GEETYPE-XinGothicGB-W4</vt:lpstr>
      <vt:lpstr>GEETYPE-XinGothicGB-W7</vt:lpstr>
      <vt:lpstr>Reeji-CloudHeiDa-GB</vt:lpstr>
      <vt:lpstr>思源黑体 CN Regular</vt:lpstr>
      <vt:lpstr>思源宋体 CN Light</vt:lpstr>
      <vt:lpstr>思源宋体 CN SemiBold</vt:lpstr>
      <vt:lpstr>Arial</vt:lpstr>
      <vt:lpstr>Calibri</vt:lpstr>
      <vt:lpstr>Times New Roman</vt:lpstr>
      <vt:lpstr>Wingdings</vt:lpstr>
      <vt:lpstr>等线</vt:lpstr>
      <vt:lpstr>思源黑体 CN Medium</vt:lpstr>
      <vt:lpstr>思源黑体 CN Normal</vt:lpstr>
      <vt:lpstr>思源宋体 CN Heavy</vt:lpstr>
      <vt:lpstr>微软雅黑</vt:lpstr>
      <vt:lpstr>unioffice Theme</vt:lpstr>
      <vt:lpstr>PowerPoint 演示文稿</vt:lpstr>
      <vt:lpstr>商业模式</vt:lpstr>
      <vt:lpstr>商业模式</vt:lpstr>
      <vt:lpstr>商业模式</vt:lpstr>
      <vt:lpstr>什么是商业模式</vt:lpstr>
      <vt:lpstr>商业模式需要考虑的因素</vt:lpstr>
      <vt:lpstr>利益相关人</vt:lpstr>
      <vt:lpstr>利益相关人</vt:lpstr>
      <vt:lpstr>商业画布形态</vt:lpstr>
      <vt:lpstr>商业画布形态</vt:lpstr>
      <vt:lpstr>商业画布形态</vt:lpstr>
      <vt:lpstr>练习题：</vt:lpstr>
      <vt:lpstr>常见的商业模式</vt:lpstr>
      <vt:lpstr>常见的商业模式</vt:lpstr>
      <vt:lpstr>常见的商业模式</vt:lpstr>
      <vt:lpstr> 产品产出与应用</vt:lpstr>
      <vt:lpstr> 产品产出与应用</vt:lpstr>
      <vt:lpstr> 产品产出与应用</vt:lpstr>
      <vt:lpstr> 产品产出与应用</vt:lpstr>
      <vt:lpstr> 产品产出与应用</vt:lpstr>
      <vt:lpstr> 产品产出与应用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23</cp:revision>
  <dcterms:modified xsi:type="dcterms:W3CDTF">2026-01-12T12:10:35Z</dcterms:modified>
</cp:coreProperties>
</file>