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67" r:id="rId3"/>
    <p:sldId id="258" r:id="rId4"/>
    <p:sldId id="368" r:id="rId5"/>
    <p:sldId id="370" r:id="rId6"/>
    <p:sldId id="372" r:id="rId7"/>
    <p:sldId id="602" r:id="rId8"/>
    <p:sldId id="603" r:id="rId9"/>
    <p:sldId id="604" r:id="rId10"/>
    <p:sldId id="605" r:id="rId11"/>
    <p:sldId id="610" r:id="rId12"/>
    <p:sldId id="611" r:id="rId13"/>
    <p:sldId id="607" r:id="rId14"/>
    <p:sldId id="606" r:id="rId15"/>
    <p:sldId id="617" r:id="rId16"/>
    <p:sldId id="274" r:id="rId17"/>
    <p:sldId id="618" r:id="rId18"/>
    <p:sldId id="275" r:id="rId19"/>
  </p:sldIdLst>
  <p:sldSz cx="9144000" cy="5143500" type="screen16x9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CF0"/>
    <a:srgbClr val="E5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90613" autoAdjust="0"/>
  </p:normalViewPr>
  <p:slideViewPr>
    <p:cSldViewPr snapToGrid="0">
      <p:cViewPr varScale="1">
        <p:scale>
          <a:sx n="103" d="100"/>
          <a:sy n="103" d="100"/>
        </p:scale>
        <p:origin x="35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615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0A32B-E869-47EC-B4CF-CC94D6F9DF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754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036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808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546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0A32B-E869-47EC-B4CF-CC94D6F9DF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8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726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7779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10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0170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53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6739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309" y="1633677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67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8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9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8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62.png"/><Relationship Id="rId21" Type="http://schemas.openxmlformats.org/officeDocument/2006/relationships/image" Target="../media/image65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63.png"/><Relationship Id="rId5" Type="http://schemas.openxmlformats.org/officeDocument/2006/relationships/image" Target="../media/image28.png"/><Relationship Id="rId15" Type="http://schemas.openxmlformats.org/officeDocument/2006/relationships/image" Target="../media/image5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686586"/>
            <a:ext cx="4572333" cy="30234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5103" y="577224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73388" y="1372645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4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互联网市场调研与市场定位</a:t>
            </a:r>
            <a:endParaRPr sz="40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293301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27358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 err="1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主讲人</a:t>
            </a: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</a:t>
            </a:r>
            <a:r>
              <a:rPr lang="zh-CN" alt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马胜铭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281744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时间：</a:t>
            </a:r>
            <a:r>
              <a:rPr 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2026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481667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3-4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 </a:t>
            </a: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AIGC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辅助互联网产品需求管理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进行智能办公软件用户访谈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2</a:t>
            </a:r>
            <a:r>
              <a:rPr lang="zh-CN" altLang="en-US" b="1" dirty="0"/>
              <a:t>）将文字提纲整理成表格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在输入框中，输入提示词：帮我把提纲整理成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Markdown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表格。</a:t>
            </a:r>
            <a:endParaRPr kumimoji="0" lang="zh-CN" altLang="en-US" sz="1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F55F859-24A3-4948-BC82-02BF58CE3EE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52613" y="2412974"/>
            <a:ext cx="4601544" cy="252550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4D1D155-7E2B-4247-BBC3-F726F7C5BF3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287633" y="2412974"/>
            <a:ext cx="3138808" cy="99588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6243F3A-B35B-4CD3-A779-8CCA5B87195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287633" y="3424394"/>
            <a:ext cx="3138808" cy="151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40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r" defTabSz="914400" rtl="0" eaLnBrk="1" fontAlgn="auto" latinLnBrk="0" hangingPunct="1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601" b="0" i="0" u="none" strike="noStrike" kern="100" cap="none" spc="0" normalizeH="0" baseline="0" noProof="0" dirty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CKT Kuaile Bold" panose="02010800040101010101" pitchFamily="1" charset="-122"/>
                <a:ea typeface="CKT Kuaile Bold" panose="02010800040101010101" pitchFamily="1" charset="-122"/>
                <a:cs typeface="+mn-cs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228" y="1647797"/>
            <a:ext cx="5022464" cy="1660727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进行辅助创建用户画像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5901472" cy="395661"/>
          </a:xfrm>
        </p:spPr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辅助互联网产品需求管理</a:t>
            </a:r>
          </a:p>
        </p:txBody>
      </p:sp>
    </p:spTree>
    <p:extLst>
      <p:ext uri="{BB962C8B-B14F-4D97-AF65-F5344CB8AC3E}">
        <p14:creationId xmlns:p14="http://schemas.microsoft.com/office/powerpoint/2010/main" val="405819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应用场景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7033001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进行辅助创建用户画像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99B0216-EDCE-4C5B-84AB-5CCC67BD846F}"/>
              </a:ext>
            </a:extLst>
          </p:cNvPr>
          <p:cNvGrpSpPr/>
          <p:nvPr/>
        </p:nvGrpSpPr>
        <p:grpSpPr>
          <a:xfrm>
            <a:off x="495300" y="811762"/>
            <a:ext cx="8143875" cy="3799901"/>
            <a:chOff x="1962747" y="1082349"/>
            <a:chExt cx="10858500" cy="5066535"/>
          </a:xfrm>
        </p:grpSpPr>
        <p:sp>
          <p:nvSpPr>
            <p:cNvPr id="21" name="Title">
              <a:extLst>
                <a:ext uri="{FF2B5EF4-FFF2-40B4-BE49-F238E27FC236}">
                  <a16:creationId xmlns:a16="http://schemas.microsoft.com/office/drawing/2014/main" id="{3E095450-F368-41FC-881C-545F8F1912B7}"/>
                </a:ext>
              </a:extLst>
            </p:cNvPr>
            <p:cNvSpPr txBox="1"/>
            <p:nvPr/>
          </p:nvSpPr>
          <p:spPr>
            <a:xfrm>
              <a:off x="1962747" y="1130301"/>
              <a:ext cx="1714500" cy="5003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 anchor="ctr" anchorCtr="0">
              <a:normAutofit/>
            </a:bodyPr>
            <a:lstStyle/>
            <a:p>
              <a:pPr algn="ctr">
                <a:buSzPct val="25000"/>
              </a:pPr>
              <a:r>
                <a:rPr lang="zh-CN" altLang="en-US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生成式人工智能</a:t>
              </a:r>
              <a:r>
                <a:rPr lang="en-US" altLang="zh-CN" b="1" dirty="0" err="1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deepseek</a:t>
              </a:r>
              <a:endParaRPr lang="en-US" altLang="zh-CN" b="1" dirty="0"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  <p:sp>
          <p:nvSpPr>
            <p:cNvPr id="22" name="íṩ1íḍe">
              <a:extLst>
                <a:ext uri="{FF2B5EF4-FFF2-40B4-BE49-F238E27FC236}">
                  <a16:creationId xmlns:a16="http://schemas.microsoft.com/office/drawing/2014/main" id="{71BE08FF-5518-4D14-9DB7-F0E18F32EECB}"/>
                </a:ext>
              </a:extLst>
            </p:cNvPr>
            <p:cNvSpPr/>
            <p:nvPr/>
          </p:nvSpPr>
          <p:spPr>
            <a:xfrm>
              <a:off x="6694094" y="1278673"/>
              <a:ext cx="614248" cy="4439270"/>
            </a:xfrm>
            <a:prstGeom prst="leftBrace">
              <a:avLst>
                <a:gd name="adj1" fmla="val 170131"/>
                <a:gd name="adj2" fmla="val 50000"/>
              </a:avLst>
            </a:prstGeom>
            <a:ln>
              <a:solidFill>
                <a:schemeClr val="tx2">
                  <a:alpha val="5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3E27080D-0915-477A-82AB-3CD19E52BB29}"/>
                </a:ext>
              </a:extLst>
            </p:cNvPr>
            <p:cNvGrpSpPr/>
            <p:nvPr/>
          </p:nvGrpSpPr>
          <p:grpSpPr>
            <a:xfrm>
              <a:off x="3677247" y="1082349"/>
              <a:ext cx="9144000" cy="4026338"/>
              <a:chOff x="3677247" y="1082349"/>
              <a:chExt cx="9144000" cy="4026338"/>
            </a:xfrm>
          </p:grpSpPr>
          <p:sp>
            <p:nvSpPr>
              <p:cNvPr id="52" name="PictureMisc">
                <a:extLst>
                  <a:ext uri="{FF2B5EF4-FFF2-40B4-BE49-F238E27FC236}">
                    <a16:creationId xmlns:a16="http://schemas.microsoft.com/office/drawing/2014/main" id="{D08AAB10-5033-45CA-862C-42EAD0BE1186}"/>
                  </a:ext>
                </a:extLst>
              </p:cNvPr>
              <p:cNvSpPr/>
              <p:nvPr/>
            </p:nvSpPr>
            <p:spPr>
              <a:xfrm>
                <a:off x="3677247" y="2091840"/>
                <a:ext cx="3016847" cy="3016847"/>
              </a:xfrm>
              <a:prstGeom prst="ellipse">
                <a:avLst/>
              </a:prstGeom>
              <a:blipFill>
                <a:blip r:embed="rId3"/>
                <a:stretch>
                  <a:fillRect l="-37511" r="-37511"/>
                </a:stretch>
              </a:blipFill>
              <a:ln w="38100">
                <a:noFill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53" name="Bullet1">
                <a:extLst>
                  <a:ext uri="{FF2B5EF4-FFF2-40B4-BE49-F238E27FC236}">
                    <a16:creationId xmlns:a16="http://schemas.microsoft.com/office/drawing/2014/main" id="{7CA029BA-67CC-4378-BF91-040B9540B403}"/>
                  </a:ext>
                </a:extLst>
              </p:cNvPr>
              <p:cNvSpPr txBox="1"/>
              <p:nvPr/>
            </p:nvSpPr>
            <p:spPr>
              <a:xfrm>
                <a:off x="8245986" y="1178802"/>
                <a:ext cx="4575261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帮助分析文本数据中用户的真实需求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54" name="Number1">
                <a:extLst>
                  <a:ext uri="{FF2B5EF4-FFF2-40B4-BE49-F238E27FC236}">
                    <a16:creationId xmlns:a16="http://schemas.microsoft.com/office/drawing/2014/main" id="{43B7A4D3-DD09-4C2D-AE07-373A95E2FD71}"/>
                  </a:ext>
                </a:extLst>
              </p:cNvPr>
              <p:cNvSpPr txBox="1"/>
              <p:nvPr/>
            </p:nvSpPr>
            <p:spPr>
              <a:xfrm>
                <a:off x="7326796" y="1082349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1</a:t>
                </a:r>
                <a:endParaRPr lang="zh-CN" altLang="en-US" sz="2100" b="1" i="1" dirty="0"/>
              </a:p>
            </p:txBody>
          </p:sp>
          <p:sp>
            <p:nvSpPr>
              <p:cNvPr id="55" name="Text1">
                <a:extLst>
                  <a:ext uri="{FF2B5EF4-FFF2-40B4-BE49-F238E27FC236}">
                    <a16:creationId xmlns:a16="http://schemas.microsoft.com/office/drawing/2014/main" id="{447C25CB-0E9C-4D0A-9168-E90D89186BD4}"/>
                  </a:ext>
                </a:extLst>
              </p:cNvPr>
              <p:cNvSpPr/>
              <p:nvPr/>
            </p:nvSpPr>
            <p:spPr bwMode="auto">
              <a:xfrm>
                <a:off x="8245984" y="1605569"/>
                <a:ext cx="4575263" cy="925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自动分析海量的用户评论、论坛帖子、客服对话记录、应用商店评价等非结构化文本数据。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09D172B7-4C40-4ED9-BC71-7FF160922116}"/>
                </a:ext>
              </a:extLst>
            </p:cNvPr>
            <p:cNvGrpSpPr/>
            <p:nvPr/>
          </p:nvGrpSpPr>
          <p:grpSpPr>
            <a:xfrm>
              <a:off x="7326796" y="2324794"/>
              <a:ext cx="5487282" cy="1355475"/>
              <a:chOff x="7326796" y="2324794"/>
              <a:chExt cx="5487282" cy="1355475"/>
            </a:xfrm>
          </p:grpSpPr>
          <p:sp>
            <p:nvSpPr>
              <p:cNvPr id="49" name="Bullet2">
                <a:extLst>
                  <a:ext uri="{FF2B5EF4-FFF2-40B4-BE49-F238E27FC236}">
                    <a16:creationId xmlns:a16="http://schemas.microsoft.com/office/drawing/2014/main" id="{6E3EDD88-F2FF-4861-A31A-036B101760E6}"/>
                  </a:ext>
                </a:extLst>
              </p:cNvPr>
              <p:cNvSpPr txBox="1"/>
              <p:nvPr/>
            </p:nvSpPr>
            <p:spPr>
              <a:xfrm>
                <a:off x="8238816" y="2324794"/>
                <a:ext cx="4575262" cy="412933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5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生成和丰富用户标签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50" name="Number2">
                <a:extLst>
                  <a:ext uri="{FF2B5EF4-FFF2-40B4-BE49-F238E27FC236}">
                    <a16:creationId xmlns:a16="http://schemas.microsoft.com/office/drawing/2014/main" id="{926FF1B4-0632-482E-8721-E01FF503C0B0}"/>
                  </a:ext>
                </a:extLst>
              </p:cNvPr>
              <p:cNvSpPr txBox="1"/>
              <p:nvPr/>
            </p:nvSpPr>
            <p:spPr>
              <a:xfrm>
                <a:off x="7326796" y="2336669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2</a:t>
                </a:r>
                <a:endParaRPr lang="zh-CN" altLang="en-US" sz="2100" b="1" i="1" dirty="0"/>
              </a:p>
            </p:txBody>
          </p:sp>
          <p:sp>
            <p:nvSpPr>
              <p:cNvPr id="51" name="Text2">
                <a:extLst>
                  <a:ext uri="{FF2B5EF4-FFF2-40B4-BE49-F238E27FC236}">
                    <a16:creationId xmlns:a16="http://schemas.microsoft.com/office/drawing/2014/main" id="{F5FC528B-82C7-4FDE-B4AF-DDDD62849624}"/>
                  </a:ext>
                </a:extLst>
              </p:cNvPr>
              <p:cNvSpPr/>
              <p:nvPr/>
            </p:nvSpPr>
            <p:spPr bwMode="auto">
              <a:xfrm>
                <a:off x="8238815" y="2754579"/>
                <a:ext cx="4575263" cy="9256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研究人员同样可以向</a:t>
                </a:r>
                <a:r>
                  <a:rPr lang="en-US" altLang="zh-CN" sz="8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描述开发软件测试用户操作日志及文本分析内容的相关信息。</a:t>
                </a:r>
                <a:r>
                  <a:rPr lang="en-US" altLang="zh-CN" sz="8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可以直接生成具有业务洞察的用户行为画像标签和结构化用户标签。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74A1CFF4-92A8-4939-BC46-B2D9B5EBFCB9}"/>
                </a:ext>
              </a:extLst>
            </p:cNvPr>
            <p:cNvGrpSpPr/>
            <p:nvPr/>
          </p:nvGrpSpPr>
          <p:grpSpPr>
            <a:xfrm>
              <a:off x="7326796" y="3716728"/>
              <a:ext cx="5494451" cy="1351160"/>
              <a:chOff x="7326796" y="3716728"/>
              <a:chExt cx="5494451" cy="1351160"/>
            </a:xfrm>
          </p:grpSpPr>
          <p:sp>
            <p:nvSpPr>
              <p:cNvPr id="46" name="Bullet3">
                <a:extLst>
                  <a:ext uri="{FF2B5EF4-FFF2-40B4-BE49-F238E27FC236}">
                    <a16:creationId xmlns:a16="http://schemas.microsoft.com/office/drawing/2014/main" id="{B7209963-8CC5-48B3-92CF-0B9D8C44A8BB}"/>
                  </a:ext>
                </a:extLst>
              </p:cNvPr>
              <p:cNvSpPr txBox="1"/>
              <p:nvPr/>
            </p:nvSpPr>
            <p:spPr>
              <a:xfrm>
                <a:off x="8245984" y="3716728"/>
                <a:ext cx="4575262" cy="412933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4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构建更立体生动的用户画像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7" name="Number3">
                <a:extLst>
                  <a:ext uri="{FF2B5EF4-FFF2-40B4-BE49-F238E27FC236}">
                    <a16:creationId xmlns:a16="http://schemas.microsoft.com/office/drawing/2014/main" id="{2783A828-42A7-4266-ADE6-11DA60539F1B}"/>
                  </a:ext>
                </a:extLst>
              </p:cNvPr>
              <p:cNvSpPr txBox="1"/>
              <p:nvPr/>
            </p:nvSpPr>
            <p:spPr>
              <a:xfrm>
                <a:off x="7326796" y="371672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3</a:t>
                </a:r>
                <a:endParaRPr lang="zh-CN" altLang="en-US" sz="2100" b="1" i="1" dirty="0"/>
              </a:p>
            </p:txBody>
          </p:sp>
          <p:sp>
            <p:nvSpPr>
              <p:cNvPr id="48" name="Text3">
                <a:extLst>
                  <a:ext uri="{FF2B5EF4-FFF2-40B4-BE49-F238E27FC236}">
                    <a16:creationId xmlns:a16="http://schemas.microsoft.com/office/drawing/2014/main" id="{2A390A34-18E8-44BC-94D9-6C02A500D13E}"/>
                  </a:ext>
                </a:extLst>
              </p:cNvPr>
              <p:cNvSpPr/>
              <p:nvPr/>
            </p:nvSpPr>
            <p:spPr bwMode="auto">
              <a:xfrm>
                <a:off x="8245984" y="4142197"/>
                <a:ext cx="4575263" cy="925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研究人员可以向</a:t>
                </a:r>
                <a:r>
                  <a:rPr lang="en-US" altLang="zh-CN" sz="8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分享聚合的用户数据（行为、属性、文本特征），</a:t>
                </a:r>
                <a:r>
                  <a:rPr lang="en-US" altLang="zh-CN" sz="8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可以辅助撰写更生动、具体、有故事性的用户画像（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Persona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）描述，包括其背景、目标、动机、痛点、典型行为场景等，让“画像”更鲜活，便于团队理解和共鸣。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AD6F1D7F-379B-491E-8F22-32C2D6DCB5B5}"/>
                </a:ext>
              </a:extLst>
            </p:cNvPr>
            <p:cNvGrpSpPr/>
            <p:nvPr/>
          </p:nvGrpSpPr>
          <p:grpSpPr>
            <a:xfrm>
              <a:off x="7326796" y="5223194"/>
              <a:ext cx="5494450" cy="925690"/>
              <a:chOff x="7326796" y="5223194"/>
              <a:chExt cx="5494450" cy="925690"/>
            </a:xfrm>
          </p:grpSpPr>
          <p:sp>
            <p:nvSpPr>
              <p:cNvPr id="43" name="Bullet4">
                <a:extLst>
                  <a:ext uri="{FF2B5EF4-FFF2-40B4-BE49-F238E27FC236}">
                    <a16:creationId xmlns:a16="http://schemas.microsoft.com/office/drawing/2014/main" id="{A10BEE56-22F9-4FB0-8498-DD1C8C9424AE}"/>
                  </a:ext>
                </a:extLst>
              </p:cNvPr>
              <p:cNvSpPr txBox="1"/>
              <p:nvPr/>
            </p:nvSpPr>
            <p:spPr>
              <a:xfrm>
                <a:off x="8245984" y="5223194"/>
                <a:ext cx="4575262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2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虚拟用户访谈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4" name="Number4">
                <a:extLst>
                  <a:ext uri="{FF2B5EF4-FFF2-40B4-BE49-F238E27FC236}">
                    <a16:creationId xmlns:a16="http://schemas.microsoft.com/office/drawing/2014/main" id="{A346AE7E-5C9E-4960-A0CB-9508AEF4A710}"/>
                  </a:ext>
                </a:extLst>
              </p:cNvPr>
              <p:cNvSpPr txBox="1"/>
              <p:nvPr/>
            </p:nvSpPr>
            <p:spPr>
              <a:xfrm>
                <a:off x="7326796" y="530437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4</a:t>
                </a:r>
                <a:endParaRPr lang="zh-CN" altLang="en-US" sz="2100" b="1" i="1" dirty="0"/>
              </a:p>
            </p:txBody>
          </p:sp>
          <p:sp>
            <p:nvSpPr>
              <p:cNvPr id="45" name="Text4">
                <a:extLst>
                  <a:ext uri="{FF2B5EF4-FFF2-40B4-BE49-F238E27FC236}">
                    <a16:creationId xmlns:a16="http://schemas.microsoft.com/office/drawing/2014/main" id="{9C3D6218-C414-4920-9786-73FCBE4E2B7A}"/>
                  </a:ext>
                </a:extLst>
              </p:cNvPr>
              <p:cNvSpPr/>
              <p:nvPr/>
            </p:nvSpPr>
            <p:spPr bwMode="auto">
              <a:xfrm>
                <a:off x="8245983" y="5648664"/>
                <a:ext cx="4575263" cy="500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8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模拟特定画像用户的视角，生成其可能的使用体验描述、痛点陈述或需求表达，用于产品设计和沟通。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7525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辅助高校云超市创建用户画像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6375932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进行辅助创建用户画像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苏信商城平台希望对其产品进行客户需求分析，以便更好地满足客户需求和确定平台功能。研究人员计划抓取校园贴吧对苏信商城的评价数据，进而获取用户画像分析。</a:t>
            </a:r>
          </a:p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研究人员首先将校园论坛对苏信商城的评论数据进行抓取，并让</a:t>
            </a:r>
            <a:r>
              <a:rPr lang="en-US" altLang="zh-CN" dirty="0" err="1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DeepSeek</a:t>
            </a: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进一步进行客户画像分析。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spc="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490962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辅助高校云超市创建用户画像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6442839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进行辅助创建用户画像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DeepSeek</a:t>
            </a:r>
            <a:r>
              <a:rPr lang="zh-CN" altLang="en-US" b="1" dirty="0"/>
              <a:t>整理苏信商城数据分析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我们希望对苏信商城平台的功能以及服务进行客户需求分析，以满足不同用户的需求。我们通过校园贴吧搜集用户对苏信商城的评价数据， </a:t>
            </a:r>
          </a:p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我们希望借助</a:t>
            </a:r>
            <a:r>
              <a:rPr kumimoji="0" lang="en-US" altLang="zh-CN" sz="12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DeepSeek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的智能辅助来获得对这些数据进行分析，进而形成客户画像。客户对平台的哪些功能和服务有新的需求？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3BE9D76-D7B5-4A25-BAA6-4EA9B9EA144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4468" y="3045266"/>
            <a:ext cx="3491230" cy="16846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D791DE2-909F-4A8A-8D97-DC7BA3CA2A8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474241" y="3045266"/>
            <a:ext cx="3747784" cy="168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65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r" defTabSz="914400" rtl="0" eaLnBrk="1" fontAlgn="auto" latinLnBrk="0" hangingPunct="1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601" b="0" i="0" u="none" strike="noStrike" kern="100" cap="none" spc="0" normalizeH="0" baseline="0" noProof="0" dirty="0">
              <a:ln>
                <a:noFill/>
              </a:ln>
              <a:solidFill>
                <a:srgbClr val="FFFFFF">
                  <a:alpha val="100000"/>
                </a:srgbClr>
              </a:solidFill>
              <a:effectLst/>
              <a:uLnTx/>
              <a:uFillTx/>
              <a:latin typeface="CKT Kuaile Bold" panose="02010800040101010101" pitchFamily="1" charset="-122"/>
              <a:ea typeface="CKT Kuaile Bold" panose="02010800040101010101" pitchFamily="1" charset="-122"/>
              <a:cs typeface="+mn-cs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004" y="1198652"/>
            <a:ext cx="4424517" cy="1660727"/>
          </a:xfrm>
        </p:spPr>
        <p:txBody>
          <a:bodyPr/>
          <a:lstStyle/>
          <a:p>
            <a:r>
              <a:rPr lang="zh-CN" altLang="en-US" dirty="0"/>
              <a:t>实训练习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辅助互联网产品需求管理</a:t>
            </a: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F15947F0-874B-4650-BCA8-8DE48E43536C}"/>
              </a:ext>
            </a:extLst>
          </p:cNvPr>
          <p:cNvSpPr txBox="1"/>
          <p:nvPr/>
        </p:nvSpPr>
        <p:spPr>
          <a:xfrm>
            <a:off x="5433934" y="2554518"/>
            <a:ext cx="3710066" cy="2588981"/>
          </a:xfrm>
          <a:custGeom>
            <a:avLst/>
            <a:gdLst>
              <a:gd name="connsiteX0" fmla="*/ 3347168 w 5926667"/>
              <a:gd name="connsiteY0" fmla="*/ 0 h 4135783"/>
              <a:gd name="connsiteX1" fmla="*/ 5878120 w 5926667"/>
              <a:gd name="connsiteY1" fmla="*/ 1156696 h 4135783"/>
              <a:gd name="connsiteX2" fmla="*/ 5926667 w 5926667"/>
              <a:gd name="connsiteY2" fmla="*/ 1216244 h 4135783"/>
              <a:gd name="connsiteX3" fmla="*/ 5926667 w 5926667"/>
              <a:gd name="connsiteY3" fmla="*/ 4135783 h 4135783"/>
              <a:gd name="connsiteX4" fmla="*/ 94558 w 5926667"/>
              <a:gd name="connsiteY4" fmla="*/ 4135783 h 4135783"/>
              <a:gd name="connsiteX5" fmla="*/ 85712 w 5926667"/>
              <a:gd name="connsiteY5" fmla="*/ 4103082 h 4135783"/>
              <a:gd name="connsiteX6" fmla="*/ 0 w 5926667"/>
              <a:gd name="connsiteY6" fmla="*/ 3347167 h 4135783"/>
              <a:gd name="connsiteX7" fmla="*/ 3347168 w 5926667"/>
              <a:gd name="connsiteY7" fmla="*/ 0 h 4135783"/>
            </a:gdLst>
            <a:ahLst/>
            <a:cxnLst/>
            <a:rect l="l" t="t" r="r" b="b"/>
            <a:pathLst>
              <a:path w="5926667" h="4135783">
                <a:moveTo>
                  <a:pt x="3347168" y="0"/>
                </a:moveTo>
                <a:cubicBezTo>
                  <a:pt x="4358116" y="0"/>
                  <a:pt x="5264385" y="448184"/>
                  <a:pt x="5878120" y="1156696"/>
                </a:cubicBezTo>
                <a:lnTo>
                  <a:pt x="5926667" y="1216244"/>
                </a:lnTo>
                <a:lnTo>
                  <a:pt x="5926667" y="4135783"/>
                </a:lnTo>
                <a:lnTo>
                  <a:pt x="94558" y="4135783"/>
                </a:lnTo>
                <a:lnTo>
                  <a:pt x="85712" y="4103082"/>
                </a:lnTo>
                <a:cubicBezTo>
                  <a:pt x="29636" y="3860162"/>
                  <a:pt x="0" y="3607126"/>
                  <a:pt x="0" y="3347167"/>
                </a:cubicBezTo>
                <a:cubicBezTo>
                  <a:pt x="0" y="1498577"/>
                  <a:pt x="1498578" y="0"/>
                  <a:pt x="3347168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/>
          </a:ln>
          <a:effectLst>
            <a:outerShdw blurRad="428625" sx="102000" sy="102000" algn="ctr" rotWithShape="0">
              <a:srgbClr val="1B3698">
                <a:alpha val="14000"/>
              </a:srgbClr>
            </a:outerShdw>
          </a:effectLst>
        </p:spPr>
        <p:txBody>
          <a:bodyPr vert="horz" wrap="square" lIns="85725" tIns="42863" rIns="85725" bIns="42863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90A2ACC-0830-40CB-A020-4F0EF69A1A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15432" b="15432"/>
          <a:stretch>
            <a:fillRect/>
          </a:stretch>
        </p:blipFill>
        <p:spPr>
          <a:xfrm>
            <a:off x="5572098" y="2652456"/>
            <a:ext cx="3571901" cy="2491044"/>
          </a:xfrm>
          <a:custGeom>
            <a:avLst/>
            <a:gdLst>
              <a:gd name="connsiteX0" fmla="*/ 3110473 w 5705954"/>
              <a:gd name="connsiteY0" fmla="*/ 0 h 3979333"/>
              <a:gd name="connsiteX1" fmla="*/ 5689726 w 5705954"/>
              <a:gd name="connsiteY1" fmla="*/ 1371379 h 3979333"/>
              <a:gd name="connsiteX2" fmla="*/ 5705954 w 5705954"/>
              <a:gd name="connsiteY2" fmla="*/ 1398091 h 3979333"/>
              <a:gd name="connsiteX3" fmla="*/ 5705954 w 5705954"/>
              <a:gd name="connsiteY3" fmla="*/ 3979333 h 3979333"/>
              <a:gd name="connsiteX4" fmla="*/ 124666 w 5705954"/>
              <a:gd name="connsiteY4" fmla="*/ 3979333 h 3979333"/>
              <a:gd name="connsiteX5" fmla="*/ 79651 w 5705954"/>
              <a:gd name="connsiteY5" fmla="*/ 3812933 h 3979333"/>
              <a:gd name="connsiteX6" fmla="*/ 0 w 5705954"/>
              <a:gd name="connsiteY6" fmla="*/ 3110473 h 3979333"/>
              <a:gd name="connsiteX7" fmla="*/ 3110473 w 5705954"/>
              <a:gd name="connsiteY7" fmla="*/ 0 h 3979333"/>
            </a:gdLst>
            <a:ahLst/>
            <a:cxnLst/>
            <a:rect l="l" t="t" r="r" b="b"/>
            <a:pathLst>
              <a:path w="5705954" h="3979333">
                <a:moveTo>
                  <a:pt x="3110473" y="0"/>
                </a:moveTo>
                <a:cubicBezTo>
                  <a:pt x="4184140" y="0"/>
                  <a:pt x="5130753" y="543987"/>
                  <a:pt x="5689726" y="1371379"/>
                </a:cubicBezTo>
                <a:lnTo>
                  <a:pt x="5705954" y="1398091"/>
                </a:lnTo>
                <a:lnTo>
                  <a:pt x="5705954" y="3979333"/>
                </a:lnTo>
                <a:lnTo>
                  <a:pt x="124666" y="3979333"/>
                </a:lnTo>
                <a:lnTo>
                  <a:pt x="79651" y="3812933"/>
                </a:lnTo>
                <a:cubicBezTo>
                  <a:pt x="27540" y="3587191"/>
                  <a:pt x="0" y="3352048"/>
                  <a:pt x="0" y="3110473"/>
                </a:cubicBezTo>
                <a:cubicBezTo>
                  <a:pt x="0" y="1392606"/>
                  <a:pt x="1392606" y="0"/>
                  <a:pt x="3110473" y="0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754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5000"/>
                </a:schemeClr>
              </a:gs>
              <a:gs pos="85000">
                <a:schemeClr val="bg1">
                  <a:alpha val="0"/>
                </a:schemeClr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982358" y="1803875"/>
            <a:ext cx="2012282" cy="201228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737215" y="1558732"/>
            <a:ext cx="2502569" cy="2502569"/>
          </a:xfrm>
          <a:prstGeom prst="ellipse">
            <a:avLst/>
          </a:prstGeom>
          <a:noFill/>
          <a:ln w="6350" cap="sq">
            <a:solidFill>
              <a:schemeClr val="accent2"/>
            </a:soli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332152" y="1153669"/>
            <a:ext cx="3312695" cy="3312695"/>
          </a:xfrm>
          <a:prstGeom prst="ellipse">
            <a:avLst/>
          </a:prstGeom>
          <a:noFill/>
          <a:ln w="6350" cap="sq">
            <a:gradFill>
              <a:gsLst>
                <a:gs pos="39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630661" y="3255136"/>
            <a:ext cx="449351" cy="449351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730406" y="3354882"/>
            <a:ext cx="249858" cy="249858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3375862" y="128905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i="0" u="none" strike="noStrike" kern="1200" cap="none" spc="0" normalizeH="0" baseline="0" noProof="0" dirty="0" err="1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实训背景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3681484" y="1559889"/>
            <a:ext cx="5192692" cy="129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江苏信息职业技术学院图书馆数据显示，近</a:t>
            </a:r>
            <a:r>
              <a:rPr kumimoji="1" lang="en-US" altLang="zh-CN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30%</a:t>
            </a: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的学生存在“考证书籍难找”“二手书交易低效”“阅读社交缺失”三大痛点。为构建校园知识共享生态，学校计划开发一款书籍分享</a:t>
            </a:r>
            <a:r>
              <a:rPr kumimoji="1" lang="en-US" altLang="zh-CN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App</a:t>
            </a: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。作为产品团队，需通过</a:t>
            </a:r>
            <a:r>
              <a:rPr kumimoji="1" lang="en-US" altLang="zh-CN" sz="8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DeepSeek</a:t>
            </a: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工具完成需求分析全流程，重点训练产品需求挖掘、客户画像构建及需求优先级决策能力。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2911749" y="1264645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2926511" y="1316196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3799769" y="306162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i="0" u="none" strike="noStrike" kern="1200" cap="none" spc="0" normalizeH="0" baseline="0" noProof="0" dirty="0" err="1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实训要求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标题 1"/>
          <p:cNvSpPr txBox="1"/>
          <p:nvPr/>
        </p:nvSpPr>
        <p:spPr>
          <a:xfrm>
            <a:off x="3644847" y="3405463"/>
            <a:ext cx="5229329" cy="1366783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学生分组进行实训，每组 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4 - 5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人，模拟互联网产品开发团队，负责完成该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App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功能及服务需求分析相关任务。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针对江苏信息职业技术学院师生，设计混合调研方案（问卷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+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访谈），包括但不限于师生对挖掘师生在书籍获取、分享、社交等方面的核心需求与痛点。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结合问卷与访谈调研结果，运用 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技术（如使用</a:t>
            </a:r>
            <a:r>
              <a:rPr kumimoji="1" lang="en-US" altLang="zh-CN" sz="7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DeepSeek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），生成每类用户的详细画像卡。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4.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应用相关模型（如</a:t>
            </a:r>
            <a:r>
              <a:rPr kumimoji="1" lang="en-US" altLang="zh-CN" sz="7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MoSCoW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模型、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Kano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模型）对功能进行优先级分类并分析核心功能的满意度影响。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5.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提交实训报告（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2000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字以内），需包含数据图表、模型分析、需求分析结论；完成小组汇报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PPT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8-10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页），需展示</a:t>
            </a:r>
            <a:r>
              <a:rPr kumimoji="1" lang="en-US" altLang="zh-CN" sz="7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deepseek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工具使用过程与核心结论。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3350418" y="2951021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3365180" y="3002572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12563" y="1934080"/>
            <a:ext cx="1751873" cy="1751873"/>
          </a:xfrm>
          <a:custGeom>
            <a:avLst/>
            <a:gdLst/>
            <a:ahLst/>
            <a:cxnLst/>
            <a:rect l="l" t="t" r="r" b="b"/>
            <a:pathLst>
              <a:path w="2336800" h="2336800">
                <a:moveTo>
                  <a:pt x="1167916" y="0"/>
                </a:moveTo>
                <a:cubicBezTo>
                  <a:pt x="1812937" y="0"/>
                  <a:pt x="2335831" y="522894"/>
                  <a:pt x="2335831" y="1167916"/>
                </a:cubicBezTo>
                <a:cubicBezTo>
                  <a:pt x="2335831" y="1812937"/>
                  <a:pt x="1812937" y="2335831"/>
                  <a:pt x="1167916" y="2335831"/>
                </a:cubicBezTo>
                <a:cubicBezTo>
                  <a:pt x="522894" y="2335831"/>
                  <a:pt x="0" y="1812937"/>
                  <a:pt x="0" y="1167916"/>
                </a:cubicBezTo>
                <a:cubicBezTo>
                  <a:pt x="0" y="522894"/>
                  <a:pt x="522894" y="0"/>
                  <a:pt x="116791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>
            <a:off x="224303" y="240659"/>
            <a:ext cx="3371850" cy="42386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444600" y="299434"/>
            <a:ext cx="8143875" cy="351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1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练习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：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苏信好书分享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App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需求分析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标题 1"/>
          <p:cNvSpPr txBox="1"/>
          <p:nvPr/>
        </p:nvSpPr>
        <p:spPr>
          <a:xfrm rot="5400000">
            <a:off x="-342900" y="85725"/>
            <a:ext cx="685800" cy="685800"/>
          </a:xfrm>
          <a:prstGeom prst="blockArc">
            <a:avLst>
              <a:gd name="adj1" fmla="val 10800000"/>
              <a:gd name="adj2" fmla="val 0"/>
              <a:gd name="adj3" fmla="val 28546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5000"/>
                </a:schemeClr>
              </a:gs>
              <a:gs pos="85000">
                <a:schemeClr val="bg1">
                  <a:alpha val="0"/>
                </a:schemeClr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982358" y="1803875"/>
            <a:ext cx="2012282" cy="201228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737215" y="1558732"/>
            <a:ext cx="2502569" cy="2502569"/>
          </a:xfrm>
          <a:prstGeom prst="ellipse">
            <a:avLst/>
          </a:prstGeom>
          <a:noFill/>
          <a:ln w="6350" cap="sq">
            <a:solidFill>
              <a:schemeClr val="accent2"/>
            </a:soli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332152" y="1153669"/>
            <a:ext cx="3312695" cy="3312695"/>
          </a:xfrm>
          <a:prstGeom prst="ellipse">
            <a:avLst/>
          </a:prstGeom>
          <a:noFill/>
          <a:ln w="6350" cap="sq">
            <a:gradFill>
              <a:gsLst>
                <a:gs pos="39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630661" y="3255136"/>
            <a:ext cx="449351" cy="449351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730406" y="3354882"/>
            <a:ext cx="249858" cy="249858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3375862" y="128905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200" b="0" i="0" u="none" strike="noStrike" kern="1200" cap="none" spc="0" normalizeH="0" baseline="0" noProof="0" dirty="0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实训思路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3681484" y="1559889"/>
            <a:ext cx="5192692" cy="3284177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1. </a:t>
            </a:r>
            <a:r>
              <a:rPr kumimoji="1" lang="zh-CN" altLang="en-US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完成需求调研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）设计一份面向学生的问卷（至少包含</a:t>
            </a:r>
            <a:r>
              <a:rPr kumimoji="1" lang="en-US" altLang="zh-CN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10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个问题），覆盖包含阅读频率、书籍获取方式、分享意愿、功能期待等问题；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）通过</a:t>
            </a:r>
            <a:r>
              <a:rPr kumimoji="1" lang="en-US" altLang="zh-CN" sz="100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deepseek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生成问卷模板，并模拟收集</a:t>
            </a:r>
            <a:r>
              <a:rPr kumimoji="1" lang="en-US" altLang="zh-CN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200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份数据（可使用虚拟数据，但需符合校园场景）；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）使用</a:t>
            </a:r>
            <a:r>
              <a:rPr kumimoji="1" lang="en-US" altLang="zh-CN" sz="100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deepseek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分析数据，列出学生书籍需求的</a:t>
            </a:r>
            <a:r>
              <a:rPr kumimoji="1" lang="en-US" altLang="zh-CN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5</a:t>
            </a:r>
            <a:r>
              <a:rPr kumimoji="1" lang="zh-CN" altLang="en-US" sz="100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个高频关键词、识别核心痛点场景。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2. </a:t>
            </a:r>
            <a:r>
              <a:rPr kumimoji="1" lang="zh-CN" altLang="en-US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创建客户画像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（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）基于数据划分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3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类典型用户群体；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（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）用</a:t>
            </a:r>
            <a:r>
              <a:rPr kumimoji="1" lang="en-US" altLang="zh-CN" sz="100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DeepSeek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生成画像（含行为路径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痛点场景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视觉形象）；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3. </a:t>
            </a:r>
            <a:r>
              <a:rPr kumimoji="1" lang="zh-CN" altLang="en-US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完成需求优先级排序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（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）基于</a:t>
            </a:r>
            <a:r>
              <a:rPr kumimoji="1" lang="en-US" altLang="zh-CN" sz="100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MoSCoW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模型对功能清单分类；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（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）使用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Kano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模型分析</a:t>
            </a:r>
            <a:r>
              <a:rPr kumimoji="1" lang="en-US" altLang="zh-CN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3</a:t>
            </a:r>
            <a:r>
              <a:rPr kumimoji="1" lang="zh-CN" altLang="en-US" sz="100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项核心功能。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2911749" y="1264645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2926511" y="1316196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12563" y="1934080"/>
            <a:ext cx="1751873" cy="1751873"/>
          </a:xfrm>
          <a:custGeom>
            <a:avLst/>
            <a:gdLst/>
            <a:ahLst/>
            <a:cxnLst/>
            <a:rect l="l" t="t" r="r" b="b"/>
            <a:pathLst>
              <a:path w="2336800" h="2336800">
                <a:moveTo>
                  <a:pt x="1167916" y="0"/>
                </a:moveTo>
                <a:cubicBezTo>
                  <a:pt x="1812937" y="0"/>
                  <a:pt x="2335831" y="522894"/>
                  <a:pt x="2335831" y="1167916"/>
                </a:cubicBezTo>
                <a:cubicBezTo>
                  <a:pt x="2335831" y="1812937"/>
                  <a:pt x="1812937" y="2335831"/>
                  <a:pt x="1167916" y="2335831"/>
                </a:cubicBezTo>
                <a:cubicBezTo>
                  <a:pt x="522894" y="2335831"/>
                  <a:pt x="0" y="1812937"/>
                  <a:pt x="0" y="1167916"/>
                </a:cubicBezTo>
                <a:cubicBezTo>
                  <a:pt x="0" y="522894"/>
                  <a:pt x="522894" y="0"/>
                  <a:pt x="116791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>
            <a:off x="224303" y="240659"/>
            <a:ext cx="3371850" cy="42386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444600" y="299434"/>
            <a:ext cx="8143875" cy="351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1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练习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：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苏信好书分享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App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需求分析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标题 1"/>
          <p:cNvSpPr txBox="1"/>
          <p:nvPr/>
        </p:nvSpPr>
        <p:spPr>
          <a:xfrm rot="5400000">
            <a:off x="-342900" y="85725"/>
            <a:ext cx="685800" cy="685800"/>
          </a:xfrm>
          <a:prstGeom prst="blockArc">
            <a:avLst>
              <a:gd name="adj1" fmla="val 10800000"/>
              <a:gd name="adj2" fmla="val 0"/>
              <a:gd name="adj3" fmla="val 28546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021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时间：20</a:t>
            </a:r>
            <a:r>
              <a:rPr lang="en-US"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26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 37">
            <a:extLst>
              <a:ext uri="{FF2B5EF4-FFF2-40B4-BE49-F238E27FC236}">
                <a16:creationId xmlns:a16="http://schemas.microsoft.com/office/drawing/2014/main" id="{10B30616-93FA-4721-A402-F6533B74B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831" y="1129659"/>
            <a:ext cx="4537669" cy="446300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sp>
        <p:nvSpPr>
          <p:cNvPr id="39" name="文本占位符 38">
            <a:extLst>
              <a:ext uri="{FF2B5EF4-FFF2-40B4-BE49-F238E27FC236}">
                <a16:creationId xmlns:a16="http://schemas.microsoft.com/office/drawing/2014/main" id="{D7DB335E-B35A-455C-BB5C-8D0F46C4E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8831" y="2051996"/>
            <a:ext cx="6244549" cy="599764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进行辅助创建用户画像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4647EF1-70AC-459B-B79B-D609C004B90A}"/>
              </a:ext>
            </a:extLst>
          </p:cNvPr>
          <p:cNvSpPr/>
          <p:nvPr/>
        </p:nvSpPr>
        <p:spPr>
          <a:xfrm>
            <a:off x="1021080" y="2849880"/>
            <a:ext cx="4537669" cy="1524000"/>
          </a:xfrm>
          <a:prstGeom prst="rect">
            <a:avLst/>
          </a:prstGeom>
          <a:solidFill>
            <a:srgbClr val="EBEC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9539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228" y="1647797"/>
            <a:ext cx="5022464" cy="1660727"/>
          </a:xfrm>
        </p:spPr>
        <p:txBody>
          <a:bodyPr/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5901472" cy="395661"/>
          </a:xfrm>
        </p:spPr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辅助互联网产品需求管理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应用场景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A6EBF76D-495C-4A96-B72F-4D5DAC136436}"/>
              </a:ext>
            </a:extLst>
          </p:cNvPr>
          <p:cNvGrpSpPr/>
          <p:nvPr/>
        </p:nvGrpSpPr>
        <p:grpSpPr>
          <a:xfrm>
            <a:off x="389683" y="1059860"/>
            <a:ext cx="8143875" cy="3995440"/>
            <a:chOff x="1601223" y="1130301"/>
            <a:chExt cx="10858500" cy="5327253"/>
          </a:xfrm>
        </p:grpSpPr>
        <p:sp>
          <p:nvSpPr>
            <p:cNvPr id="27" name="Title">
              <a:extLst>
                <a:ext uri="{FF2B5EF4-FFF2-40B4-BE49-F238E27FC236}">
                  <a16:creationId xmlns:a16="http://schemas.microsoft.com/office/drawing/2014/main" id="{8F6C1B08-D267-4CE3-AE6C-6FCB442A4355}"/>
                </a:ext>
              </a:extLst>
            </p:cNvPr>
            <p:cNvSpPr txBox="1"/>
            <p:nvPr/>
          </p:nvSpPr>
          <p:spPr>
            <a:xfrm>
              <a:off x="1601223" y="1130301"/>
              <a:ext cx="1930400" cy="5003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 anchor="ctr" anchorCtr="0">
              <a:normAutofit/>
            </a:bodyPr>
            <a:lstStyle/>
            <a:p>
              <a:pPr algn="ctr">
                <a:buSzPct val="25000"/>
              </a:pPr>
              <a:r>
                <a:rPr lang="zh-CN" altLang="en-US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生成式人工智能</a:t>
              </a:r>
              <a:r>
                <a:rPr lang="en-US" altLang="zh-CN" b="1" dirty="0" err="1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deepseek</a:t>
              </a:r>
              <a:endParaRPr lang="en-US" altLang="zh-CN" b="1" dirty="0"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  <p:sp>
          <p:nvSpPr>
            <p:cNvPr id="28" name="íṩ1íḍe">
              <a:extLst>
                <a:ext uri="{FF2B5EF4-FFF2-40B4-BE49-F238E27FC236}">
                  <a16:creationId xmlns:a16="http://schemas.microsoft.com/office/drawing/2014/main" id="{3536FBBF-94CE-4869-AC39-2996FCDD1826}"/>
                </a:ext>
              </a:extLst>
            </p:cNvPr>
            <p:cNvSpPr/>
            <p:nvPr/>
          </p:nvSpPr>
          <p:spPr>
            <a:xfrm>
              <a:off x="6694094" y="1593617"/>
              <a:ext cx="614248" cy="4124325"/>
            </a:xfrm>
            <a:prstGeom prst="leftBrace">
              <a:avLst>
                <a:gd name="adj1" fmla="val 170131"/>
                <a:gd name="adj2" fmla="val 50000"/>
              </a:avLst>
            </a:prstGeom>
            <a:ln>
              <a:solidFill>
                <a:schemeClr val="tx2">
                  <a:alpha val="5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F79E5D40-F32C-459C-AF05-040596056D14}"/>
                </a:ext>
              </a:extLst>
            </p:cNvPr>
            <p:cNvGrpSpPr/>
            <p:nvPr/>
          </p:nvGrpSpPr>
          <p:grpSpPr>
            <a:xfrm>
              <a:off x="3677247" y="1270242"/>
              <a:ext cx="8782476" cy="3838445"/>
              <a:chOff x="3677247" y="1270242"/>
              <a:chExt cx="8782476" cy="3838445"/>
            </a:xfrm>
          </p:grpSpPr>
          <p:sp>
            <p:nvSpPr>
              <p:cNvPr id="38" name="PictureMisc">
                <a:extLst>
                  <a:ext uri="{FF2B5EF4-FFF2-40B4-BE49-F238E27FC236}">
                    <a16:creationId xmlns:a16="http://schemas.microsoft.com/office/drawing/2014/main" id="{11F16ABA-C901-497E-9DCA-0CA4A25A8F05}"/>
                  </a:ext>
                </a:extLst>
              </p:cNvPr>
              <p:cNvSpPr/>
              <p:nvPr/>
            </p:nvSpPr>
            <p:spPr>
              <a:xfrm>
                <a:off x="3677247" y="2091840"/>
                <a:ext cx="3016847" cy="3016847"/>
              </a:xfrm>
              <a:prstGeom prst="ellipse">
                <a:avLst/>
              </a:prstGeom>
              <a:blipFill>
                <a:blip r:embed="rId3"/>
                <a:stretch>
                  <a:fillRect l="-37500" r="-37500"/>
                </a:stretch>
              </a:blipFill>
              <a:ln w="38100">
                <a:noFill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39" name="Bullet1">
                <a:extLst>
                  <a:ext uri="{FF2B5EF4-FFF2-40B4-BE49-F238E27FC236}">
                    <a16:creationId xmlns:a16="http://schemas.microsoft.com/office/drawing/2014/main" id="{7076CC42-C474-43EB-AA82-4E29285CB376}"/>
                  </a:ext>
                </a:extLst>
              </p:cNvPr>
              <p:cNvSpPr txBox="1"/>
              <p:nvPr/>
            </p:nvSpPr>
            <p:spPr>
              <a:xfrm>
                <a:off x="8245985" y="1270242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用户访谈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0" name="Number1">
                <a:extLst>
                  <a:ext uri="{FF2B5EF4-FFF2-40B4-BE49-F238E27FC236}">
                    <a16:creationId xmlns:a16="http://schemas.microsoft.com/office/drawing/2014/main" id="{21A3EF70-12A1-499F-B008-0ECEDC8084D9}"/>
                  </a:ext>
                </a:extLst>
              </p:cNvPr>
              <p:cNvSpPr txBox="1"/>
              <p:nvPr/>
            </p:nvSpPr>
            <p:spPr>
              <a:xfrm>
                <a:off x="7326796" y="141438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1</a:t>
                </a:r>
                <a:endParaRPr lang="zh-CN" altLang="en-US" sz="2100" b="1" i="1" dirty="0"/>
              </a:p>
            </p:txBody>
          </p:sp>
          <p:sp>
            <p:nvSpPr>
              <p:cNvPr id="41" name="Text1">
                <a:extLst>
                  <a:ext uri="{FF2B5EF4-FFF2-40B4-BE49-F238E27FC236}">
                    <a16:creationId xmlns:a16="http://schemas.microsoft.com/office/drawing/2014/main" id="{FB8598BD-9ACA-43D4-90A9-77A7653F9329}"/>
                  </a:ext>
                </a:extLst>
              </p:cNvPr>
              <p:cNvSpPr/>
              <p:nvPr/>
            </p:nvSpPr>
            <p:spPr bwMode="auto">
              <a:xfrm>
                <a:off x="8245984" y="1697009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产品经理可以通过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与目标用户进行模拟访谈，提出感兴趣的问题，听取用户的反馈与真实想法。这可以在一定程度上补充真人访谈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A25FC7CB-3594-4076-B2DD-09FA41DF7DA2}"/>
                </a:ext>
              </a:extLst>
            </p:cNvPr>
            <p:cNvGrpSpPr/>
            <p:nvPr/>
          </p:nvGrpSpPr>
          <p:grpSpPr>
            <a:xfrm>
              <a:off x="7326796" y="3102759"/>
              <a:ext cx="5132927" cy="1577880"/>
              <a:chOff x="7326796" y="3102759"/>
              <a:chExt cx="5132927" cy="1577880"/>
            </a:xfrm>
          </p:grpSpPr>
          <p:sp>
            <p:nvSpPr>
              <p:cNvPr id="35" name="Bullet2">
                <a:extLst>
                  <a:ext uri="{FF2B5EF4-FFF2-40B4-BE49-F238E27FC236}">
                    <a16:creationId xmlns:a16="http://schemas.microsoft.com/office/drawing/2014/main" id="{9BA20B24-22CE-49D7-9DA8-1042FB43713F}"/>
                  </a:ext>
                </a:extLst>
              </p:cNvPr>
              <p:cNvSpPr txBox="1"/>
              <p:nvPr/>
            </p:nvSpPr>
            <p:spPr>
              <a:xfrm>
                <a:off x="8245985" y="3102759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5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用户调查问卷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6" name="Number2">
                <a:extLst>
                  <a:ext uri="{FF2B5EF4-FFF2-40B4-BE49-F238E27FC236}">
                    <a16:creationId xmlns:a16="http://schemas.microsoft.com/office/drawing/2014/main" id="{D2C23F00-D749-4E5D-BC96-E9407A7F1EF8}"/>
                  </a:ext>
                </a:extLst>
              </p:cNvPr>
              <p:cNvSpPr txBox="1"/>
              <p:nvPr/>
            </p:nvSpPr>
            <p:spPr>
              <a:xfrm>
                <a:off x="7326796" y="3246905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2</a:t>
                </a:r>
                <a:endParaRPr lang="zh-CN" altLang="en-US" sz="2100" b="1" i="1" dirty="0"/>
              </a:p>
            </p:txBody>
          </p:sp>
          <p:sp>
            <p:nvSpPr>
              <p:cNvPr id="37" name="Text2">
                <a:extLst>
                  <a:ext uri="{FF2B5EF4-FFF2-40B4-BE49-F238E27FC236}">
                    <a16:creationId xmlns:a16="http://schemas.microsoft.com/office/drawing/2014/main" id="{924C8445-1AFF-4191-B28F-0446DD977C0C}"/>
                  </a:ext>
                </a:extLst>
              </p:cNvPr>
              <p:cNvSpPr/>
              <p:nvPr/>
            </p:nvSpPr>
            <p:spPr bwMode="auto">
              <a:xfrm>
                <a:off x="8245984" y="3532546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可以自动生成一系列用户对软件性能和功能的需求调查问卷。产品经理只需要稍加修改和完善，就可以发布问卷收集用户反馈。这可以节省问卷制作的时间成本。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E307B066-1B1B-4243-AB5E-029BA372E51E}"/>
                </a:ext>
              </a:extLst>
            </p:cNvPr>
            <p:cNvGrpSpPr/>
            <p:nvPr/>
          </p:nvGrpSpPr>
          <p:grpSpPr>
            <a:xfrm>
              <a:off x="7326796" y="4878126"/>
              <a:ext cx="5132927" cy="1579428"/>
              <a:chOff x="7326796" y="4878126"/>
              <a:chExt cx="5132927" cy="1579428"/>
            </a:xfrm>
          </p:grpSpPr>
          <p:sp>
            <p:nvSpPr>
              <p:cNvPr id="32" name="Bullet3">
                <a:extLst>
                  <a:ext uri="{FF2B5EF4-FFF2-40B4-BE49-F238E27FC236}">
                    <a16:creationId xmlns:a16="http://schemas.microsoft.com/office/drawing/2014/main" id="{12F1504D-17B7-43DF-B643-6A46F6FFDE33}"/>
                  </a:ext>
                </a:extLst>
              </p:cNvPr>
              <p:cNvSpPr txBox="1"/>
              <p:nvPr/>
            </p:nvSpPr>
            <p:spPr>
              <a:xfrm>
                <a:off x="8245985" y="4878126"/>
                <a:ext cx="4213738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4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需求整理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3" name="Number3">
                <a:extLst>
                  <a:ext uri="{FF2B5EF4-FFF2-40B4-BE49-F238E27FC236}">
                    <a16:creationId xmlns:a16="http://schemas.microsoft.com/office/drawing/2014/main" id="{8EA238A2-27F5-4701-BC51-F1BDA1FB1B44}"/>
                  </a:ext>
                </a:extLst>
              </p:cNvPr>
              <p:cNvSpPr txBox="1"/>
              <p:nvPr/>
            </p:nvSpPr>
            <p:spPr>
              <a:xfrm>
                <a:off x="7326796" y="5022272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3</a:t>
                </a:r>
                <a:endParaRPr lang="zh-CN" altLang="en-US" sz="2100" b="1" i="1" dirty="0"/>
              </a:p>
            </p:txBody>
          </p:sp>
          <p:sp>
            <p:nvSpPr>
              <p:cNvPr id="34" name="Text3">
                <a:extLst>
                  <a:ext uri="{FF2B5EF4-FFF2-40B4-BE49-F238E27FC236}">
                    <a16:creationId xmlns:a16="http://schemas.microsoft.com/office/drawing/2014/main" id="{A5B2B77E-DF3B-4C3F-881C-9CCF1B0B2076}"/>
                  </a:ext>
                </a:extLst>
              </p:cNvPr>
              <p:cNvSpPr/>
              <p:nvPr/>
            </p:nvSpPr>
            <p:spPr bwMode="auto">
              <a:xfrm>
                <a:off x="8245984" y="5309461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可以在需求分析整理环节为产品经理提供帮助，让产品经理更全面、深入地理解产品需求，并据此设计符合用户需求的产品。产品经理应当灵活运用</a:t>
                </a:r>
                <a:r>
                  <a:rPr lang="en-US" altLang="zh-CN" sz="900" dirty="0" err="1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DeepSeek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，发挥其在信息搜索与分析上的作用。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0400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进行智能办公软件用户访谈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智能办公软件进行新产品研发阶段，产品经理</a:t>
            </a:r>
            <a:r>
              <a:rPr lang="en-US" altLang="zh-CN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Salmon</a:t>
            </a: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想通过用户访谈，获得用户需求。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spc="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256572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进行智能办公软件用户访谈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步骤一：登录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DeepSeek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官网，开启新对话。如图所示。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523220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DeepsSeek</a:t>
            </a:r>
            <a:r>
              <a:rPr lang="zh-CN" altLang="en-US" b="1" dirty="0"/>
              <a:t>设计访问提纲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837A7BE-F942-45D2-8987-1D8C1FD555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9079" y="2033108"/>
            <a:ext cx="5905841" cy="299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98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进行智能办公软件用户访谈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步骤二：开启“深度思考”功能，如图所示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DeepsSeek</a:t>
            </a:r>
            <a:r>
              <a:rPr lang="zh-CN" altLang="en-US" b="1" dirty="0"/>
              <a:t>设计访问提纲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深度思考功能，在处理各种任务时，它不是简单地给出最终结果，而是将整个思考过程详细地展示出来。就像是一层层剥洋葱一样，让你能更深入了解背后的思考逻辑，并且结果更优。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A1F7F80-0351-4518-AF84-0F96EDED999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2655" y="2800354"/>
            <a:ext cx="6867484" cy="1755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7083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进行智能办公软件用户访谈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步骤三：进行提问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DeepsSeek</a:t>
            </a:r>
            <a:r>
              <a:rPr lang="zh-CN" altLang="en-US" b="1" dirty="0"/>
              <a:t>设计访问提纲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我们要设计一款智能办公软件，我想通过用户访谈，获得用户对软件功能及性能的需求，帮我设计一个问题提纲。</a:t>
            </a:r>
          </a:p>
        </p:txBody>
      </p:sp>
    </p:spTree>
    <p:extLst>
      <p:ext uri="{BB962C8B-B14F-4D97-AF65-F5344CB8AC3E}">
        <p14:creationId xmlns:p14="http://schemas.microsoft.com/office/powerpoint/2010/main" val="185394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 err="1"/>
              <a:t>Deepseek</a:t>
            </a:r>
            <a:r>
              <a:rPr lang="zh-CN" altLang="en-US" dirty="0"/>
              <a:t>进行智能办公软件用户访谈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 err="1"/>
              <a:t>DeepSeek</a:t>
            </a:r>
            <a:r>
              <a:rPr lang="zh-CN" altLang="en-US" dirty="0"/>
              <a:t>进行产品需求收集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步骤四：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deepseek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的回答如下，如图所示。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 err="1"/>
              <a:t>DeepsSeek</a:t>
            </a:r>
            <a:r>
              <a:rPr lang="zh-CN" altLang="en-US" b="1" dirty="0"/>
              <a:t>设计访问提纲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CDAAD25-16BB-4F94-9331-C61F731677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0571" y="2244043"/>
            <a:ext cx="2133942" cy="91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47C2DFC-3F58-4043-980A-D733E4D5C9C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0939" y="2236300"/>
            <a:ext cx="2133942" cy="974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B1EB5C5-F495-49D6-9790-4ECADBC1FCB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0571" y="3565840"/>
            <a:ext cx="5274310" cy="1014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40374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3555</Words>
  <Application>Microsoft Office PowerPoint</Application>
  <DocSecurity>0</DocSecurity>
  <PresentationFormat>全屏显示(16:9)</PresentationFormat>
  <Paragraphs>247</Paragraphs>
  <Slides>18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6" baseType="lpstr">
      <vt:lpstr>CKT Kuaile Bold</vt:lpstr>
      <vt:lpstr>GEETYPE-XinGothicGB-W4</vt:lpstr>
      <vt:lpstr>GEETYPE-XinGothicGB-W7</vt:lpstr>
      <vt:lpstr>OPPOSans H</vt:lpstr>
      <vt:lpstr>Reeji-CloudHeiDa-GB</vt:lpstr>
      <vt:lpstr>Source Han Sans CN Bold</vt:lpstr>
      <vt:lpstr>思源黑体 CN Regular</vt:lpstr>
      <vt:lpstr>思源宋体 CN Light</vt:lpstr>
      <vt:lpstr>思源宋体 CN SemiBold</vt:lpstr>
      <vt:lpstr>Arial</vt:lpstr>
      <vt:lpstr>Calibri</vt:lpstr>
      <vt:lpstr>Wingdings</vt:lpstr>
      <vt:lpstr>等线</vt:lpstr>
      <vt:lpstr>思源黑体 CN Bold</vt:lpstr>
      <vt:lpstr>思源黑体 CN Medium</vt:lpstr>
      <vt:lpstr>思源黑体 CN Normal</vt:lpstr>
      <vt:lpstr>思源宋体 CN Heavy</vt:lpstr>
      <vt:lpstr>unioffice Theme</vt:lpstr>
      <vt:lpstr>PowerPoint 演示文稿</vt:lpstr>
      <vt:lpstr>使用DeepSeek进行产品需求收集</vt:lpstr>
      <vt:lpstr>使用DeepSeek进行产品需求收集</vt:lpstr>
      <vt:lpstr>使用DeepSeek进行产品需求收集</vt:lpstr>
      <vt:lpstr>使用DeepSeek进行产品需求收集</vt:lpstr>
      <vt:lpstr>使用DeepSeek进行产品需求收集</vt:lpstr>
      <vt:lpstr>使用DeepSeek进行产品需求收集</vt:lpstr>
      <vt:lpstr>使用DeepSeek进行产品需求收集</vt:lpstr>
      <vt:lpstr>使用DeepSeek进行产品需求收集</vt:lpstr>
      <vt:lpstr>使用DeepSeek进行产品需求收集</vt:lpstr>
      <vt:lpstr>使用DeepSeek进行辅助创建用户画像</vt:lpstr>
      <vt:lpstr>使用DeepSeek进行辅助创建用户画像</vt:lpstr>
      <vt:lpstr>使用DeepSeek进行辅助创建用户画像</vt:lpstr>
      <vt:lpstr>使用DeepSeek进行辅助创建用户画像</vt:lpstr>
      <vt:lpstr>实训练习</vt:lpstr>
      <vt:lpstr>PowerPoint 演示文稿</vt:lpstr>
      <vt:lpstr>PowerPoint 演示文稿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salmon ma</dc:creator>
  <cp:lastModifiedBy>salmon ma</cp:lastModifiedBy>
  <cp:revision>75</cp:revision>
  <dcterms:modified xsi:type="dcterms:W3CDTF">2026-01-12T14:40:09Z</dcterms:modified>
</cp:coreProperties>
</file>