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3.xml" ContentType="application/vnd.openxmlformats-officedocument.presentationml.tags+xml"/>
  <Override PartName="/ppt/notesSlides/notesSlide21.xml" ContentType="application/vnd.openxmlformats-officedocument.presentationml.notesSlide+xml"/>
  <Override PartName="/ppt/tags/tag14.xml" ContentType="application/vnd.openxmlformats-officedocument.presentationml.tags+xml"/>
  <Override PartName="/ppt/notesSlides/notesSlide22.xml" ContentType="application/vnd.openxmlformats-officedocument.presentationml.notesSlide+xml"/>
  <Override PartName="/ppt/tags/tag15.xml" ContentType="application/vnd.openxmlformats-officedocument.presentationml.tags+xml"/>
  <Override PartName="/ppt/notesSlides/notesSlide23.xml" ContentType="application/vnd.openxmlformats-officedocument.presentationml.notesSlide+xml"/>
  <Override PartName="/ppt/tags/tag16.xml" ContentType="application/vnd.openxmlformats-officedocument.presentationml.tags+xml"/>
  <Override PartName="/ppt/notesSlides/notesSlide24.xml" ContentType="application/vnd.openxmlformats-officedocument.presentationml.notesSlide+xml"/>
  <Override PartName="/ppt/tags/tag17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366" r:id="rId5"/>
    <p:sldId id="367" r:id="rId6"/>
    <p:sldId id="623" r:id="rId7"/>
    <p:sldId id="624" r:id="rId8"/>
    <p:sldId id="625" r:id="rId9"/>
    <p:sldId id="626" r:id="rId10"/>
    <p:sldId id="627" r:id="rId11"/>
    <p:sldId id="628" r:id="rId12"/>
    <p:sldId id="629" r:id="rId13"/>
    <p:sldId id="630" r:id="rId14"/>
    <p:sldId id="368" r:id="rId15"/>
    <p:sldId id="631" r:id="rId16"/>
    <p:sldId id="632" r:id="rId17"/>
    <p:sldId id="633" r:id="rId18"/>
    <p:sldId id="634" r:id="rId19"/>
    <p:sldId id="635" r:id="rId20"/>
    <p:sldId id="637" r:id="rId21"/>
    <p:sldId id="636" r:id="rId22"/>
    <p:sldId id="639" r:id="rId23"/>
    <p:sldId id="640" r:id="rId24"/>
    <p:sldId id="641" r:id="rId25"/>
    <p:sldId id="642" r:id="rId26"/>
    <p:sldId id="275" r:id="rId27"/>
  </p:sldIdLst>
  <p:sldSz cx="9144000" cy="5143500" type="screen16x9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BEF"/>
    <a:srgbClr val="DEE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>
        <p:scale>
          <a:sx n="100" d="100"/>
          <a:sy n="100" d="100"/>
        </p:scale>
        <p:origin x="293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4091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24079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9032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82329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5668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26685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91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0309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47641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9070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15813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02802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82072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272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9735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74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532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51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8822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102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1632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3" Type="http://schemas.microsoft.com/office/2007/relationships/media" Target="../media/media2.mp4"/><Relationship Id="rId7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55.png"/><Relationship Id="rId5" Type="http://schemas.microsoft.com/office/2007/relationships/media" Target="../media/media3.mp4"/><Relationship Id="rId10" Type="http://schemas.openxmlformats.org/officeDocument/2006/relationships/image" Target="../media/image54.png"/><Relationship Id="rId4" Type="http://schemas.openxmlformats.org/officeDocument/2006/relationships/video" Target="../media/media2.mp4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60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7.xml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66.png"/><Relationship Id="rId21" Type="http://schemas.openxmlformats.org/officeDocument/2006/relationships/image" Target="../media/image69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67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48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A6AD5419-4A50-43D5-AA8D-BCFB2C7BD763}"/>
              </a:ext>
            </a:extLst>
          </p:cNvPr>
          <p:cNvSpPr txBox="1"/>
          <p:nvPr/>
        </p:nvSpPr>
        <p:spPr>
          <a:xfrm>
            <a:off x="4270106" y="1406670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24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项目三 互联网产品需求管理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7DA7882A-C50A-4935-88A6-6694F15268D8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zh-CN" altLang="en-US" sz="1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任务</a:t>
            </a:r>
            <a:r>
              <a:rPr lang="en-US" altLang="zh-CN" sz="1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2 </a:t>
            </a:r>
            <a:r>
              <a:rPr lang="zh-CN" altLang="en-US" sz="1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用户画像分析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C8C8800-A2A0-413A-8E46-ED2148C181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1028700" y="673002"/>
            <a:ext cx="6800850" cy="433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69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58649F4-020C-44E6-AAA5-12126249AFAC}"/>
              </a:ext>
            </a:extLst>
          </p:cNvPr>
          <p:cNvSpPr txBox="1"/>
          <p:nvPr/>
        </p:nvSpPr>
        <p:spPr>
          <a:xfrm>
            <a:off x="522043" y="1108862"/>
            <a:ext cx="650941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初始感官刺激 </a:t>
            </a:r>
            <a:r>
              <a:rPr lang="en-US" altLang="zh-CN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= “</a:t>
            </a:r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产品能给用户留下美好的第一印象”（</a:t>
            </a:r>
            <a:r>
              <a:rPr lang="en-US" altLang="zh-CN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Visceral</a:t>
            </a:r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）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698E566E-B256-4CC3-B093-80BC06A99681}"/>
              </a:ext>
            </a:extLst>
          </p:cNvPr>
          <p:cNvGrpSpPr/>
          <p:nvPr/>
        </p:nvGrpSpPr>
        <p:grpSpPr>
          <a:xfrm>
            <a:off x="1543050" y="1545977"/>
            <a:ext cx="5715000" cy="3214688"/>
            <a:chOff x="1543050" y="1728857"/>
            <a:chExt cx="5715000" cy="3214688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4ED5151-0443-48DC-9BD5-0956CDD46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3050" y="1728857"/>
              <a:ext cx="5715000" cy="3214688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23C8518A-040C-4253-9F77-305F86335699}"/>
                </a:ext>
              </a:extLst>
            </p:cNvPr>
            <p:cNvSpPr/>
            <p:nvPr/>
          </p:nvSpPr>
          <p:spPr>
            <a:xfrm>
              <a:off x="5282565" y="4372085"/>
              <a:ext cx="1943100" cy="470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en-US" altLang="zh-CN" sz="1350" dirty="0" err="1">
                  <a:solidFill>
                    <a:prstClr val="white"/>
                  </a:solidFill>
                  <a:latin typeface="Calibri"/>
                  <a:ea typeface="宋体" panose="02010600030101010101" pitchFamily="2" charset="-122"/>
                </a:rPr>
                <a:t>zz</a:t>
              </a:r>
              <a:endParaRPr lang="zh-CN" altLang="en-US" sz="1350" dirty="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5457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3CB2771-52B6-4245-9642-0B880DEC284F}"/>
              </a:ext>
            </a:extLst>
          </p:cNvPr>
          <p:cNvSpPr txBox="1"/>
          <p:nvPr/>
        </p:nvSpPr>
        <p:spPr>
          <a:xfrm>
            <a:off x="522043" y="1109039"/>
            <a:ext cx="650941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初始感官刺激 </a:t>
            </a:r>
            <a:r>
              <a:rPr lang="en-US" altLang="zh-CN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= “</a:t>
            </a:r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产品能给用户留下美好的第一印象”（</a:t>
            </a:r>
            <a:r>
              <a:rPr lang="en-US" altLang="zh-CN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Visceral</a:t>
            </a:r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）</a:t>
            </a:r>
          </a:p>
        </p:txBody>
      </p:sp>
      <p:pic>
        <p:nvPicPr>
          <p:cNvPr id="6" name="拟人的回应">
            <a:hlinkClick r:id="" action="ppaction://media"/>
            <a:extLst>
              <a:ext uri="{FF2B5EF4-FFF2-40B4-BE49-F238E27FC236}">
                <a16:creationId xmlns:a16="http://schemas.microsoft.com/office/drawing/2014/main" id="{167A3617-2461-4D0E-8CB4-8148659B17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3556" y="2342140"/>
            <a:ext cx="2652303" cy="1461701"/>
          </a:xfrm>
          <a:prstGeom prst="rect">
            <a:avLst/>
          </a:prstGeom>
        </p:spPr>
      </p:pic>
      <p:pic>
        <p:nvPicPr>
          <p:cNvPr id="7" name="有趣的回应">
            <a:hlinkClick r:id="" action="ppaction://media"/>
            <a:extLst>
              <a:ext uri="{FF2B5EF4-FFF2-40B4-BE49-F238E27FC236}">
                <a16:creationId xmlns:a16="http://schemas.microsoft.com/office/drawing/2014/main" id="{6BF1ED02-CB6E-4CD9-AE96-E6183432FF4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825370" y="2111724"/>
            <a:ext cx="2188452" cy="2173517"/>
          </a:xfrm>
          <a:prstGeom prst="rect">
            <a:avLst/>
          </a:prstGeom>
        </p:spPr>
      </p:pic>
      <p:pic>
        <p:nvPicPr>
          <p:cNvPr id="9" name="优雅的回应">
            <a:hlinkClick r:id="" action="ppaction://media"/>
            <a:extLst>
              <a:ext uri="{FF2B5EF4-FFF2-40B4-BE49-F238E27FC236}">
                <a16:creationId xmlns:a16="http://schemas.microsoft.com/office/drawing/2014/main" id="{4B2E7DBA-9D43-4E42-A876-E12E7B1C117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13333" y="2111724"/>
            <a:ext cx="2173517" cy="217351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F1833B8-4A6D-4C98-AC7A-BECB329774BF}"/>
              </a:ext>
            </a:extLst>
          </p:cNvPr>
          <p:cNvSpPr txBox="1"/>
          <p:nvPr/>
        </p:nvSpPr>
        <p:spPr>
          <a:xfrm>
            <a:off x="4574006" y="4419959"/>
            <a:ext cx="10287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zh-CN" altLang="en-US" sz="90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有趣的回应</a:t>
            </a:r>
            <a:endParaRPr lang="zh-CN" altLang="en-US" sz="900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37E7B68-3832-4701-8CEB-2822E142625B}"/>
              </a:ext>
            </a:extLst>
          </p:cNvPr>
          <p:cNvSpPr txBox="1"/>
          <p:nvPr/>
        </p:nvSpPr>
        <p:spPr>
          <a:xfrm>
            <a:off x="7031455" y="4419959"/>
            <a:ext cx="10287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zh-CN" altLang="en-US" sz="90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优雅的回应</a:t>
            </a:r>
            <a:endParaRPr lang="zh-CN" altLang="en-US" sz="900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1D2E92B-EEC7-4630-A6A3-4E3859D935DD}"/>
              </a:ext>
            </a:extLst>
          </p:cNvPr>
          <p:cNvSpPr txBox="1"/>
          <p:nvPr/>
        </p:nvSpPr>
        <p:spPr>
          <a:xfrm>
            <a:off x="1659358" y="4383141"/>
            <a:ext cx="10287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zh-CN" altLang="en-US" sz="90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拟人的回应</a:t>
            </a:r>
            <a:endParaRPr lang="zh-CN" altLang="en-US" sz="900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515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8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7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026A86A-8DC1-4CA9-A0F2-5B8C127432E1}"/>
              </a:ext>
            </a:extLst>
          </p:cNvPr>
          <p:cNvGrpSpPr/>
          <p:nvPr/>
        </p:nvGrpSpPr>
        <p:grpSpPr>
          <a:xfrm>
            <a:off x="1226820" y="1223339"/>
            <a:ext cx="6850380" cy="3805767"/>
            <a:chOff x="1226820" y="1223339"/>
            <a:chExt cx="6850380" cy="3805767"/>
          </a:xfrm>
        </p:grpSpPr>
        <p:pic>
          <p:nvPicPr>
            <p:cNvPr id="5" name="Picture 2" descr="图片">
              <a:extLst>
                <a:ext uri="{FF2B5EF4-FFF2-40B4-BE49-F238E27FC236}">
                  <a16:creationId xmlns:a16="http://schemas.microsoft.com/office/drawing/2014/main" id="{5243D893-A240-4731-BD27-D33C2C7B42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6820" y="1223339"/>
              <a:ext cx="6850380" cy="3805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F56AC7F-5DC0-463F-BAD3-4E25305B8E6B}"/>
                </a:ext>
              </a:extLst>
            </p:cNvPr>
            <p:cNvSpPr/>
            <p:nvPr/>
          </p:nvSpPr>
          <p:spPr>
            <a:xfrm>
              <a:off x="6158359" y="4702561"/>
              <a:ext cx="1758821" cy="285750"/>
            </a:xfrm>
            <a:prstGeom prst="rect">
              <a:avLst/>
            </a:prstGeom>
            <a:solidFill>
              <a:srgbClr val="C2FA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C11A5E71-6185-46B2-8969-A1E6BD2B7776}"/>
                </a:ext>
              </a:extLst>
            </p:cNvPr>
            <p:cNvSpPr/>
            <p:nvPr/>
          </p:nvSpPr>
          <p:spPr>
            <a:xfrm>
              <a:off x="6158359" y="4588261"/>
              <a:ext cx="1650683" cy="114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8186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62A978A-8ADD-4E07-BE58-75E817521D69}"/>
              </a:ext>
            </a:extLst>
          </p:cNvPr>
          <p:cNvGrpSpPr/>
          <p:nvPr/>
        </p:nvGrpSpPr>
        <p:grpSpPr>
          <a:xfrm>
            <a:off x="1714499" y="1263019"/>
            <a:ext cx="5880735" cy="3675459"/>
            <a:chOff x="1057275" y="829559"/>
            <a:chExt cx="6858000" cy="4286250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06EB0019-EE40-4C50-A0D9-DE6F18ECF7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057275" y="829559"/>
              <a:ext cx="6858000" cy="4286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41A16678-B70A-458A-9C9A-E062107D955D}"/>
                </a:ext>
              </a:extLst>
            </p:cNvPr>
            <p:cNvSpPr/>
            <p:nvPr/>
          </p:nvSpPr>
          <p:spPr>
            <a:xfrm>
              <a:off x="6137983" y="4560570"/>
              <a:ext cx="1650683" cy="400050"/>
            </a:xfrm>
            <a:prstGeom prst="rect">
              <a:avLst/>
            </a:prstGeom>
            <a:solidFill>
              <a:srgbClr val="DEEF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2346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9A8E9B8-5B6C-4E73-9607-8BDDB1E34ACA}"/>
              </a:ext>
            </a:extLst>
          </p:cNvPr>
          <p:cNvSpPr txBox="1"/>
          <p:nvPr/>
        </p:nvSpPr>
        <p:spPr>
          <a:xfrm>
            <a:off x="629964" y="1085850"/>
            <a:ext cx="650941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高效使用时的成就感和愉悦感 </a:t>
            </a:r>
            <a:r>
              <a:rPr lang="en-US" altLang="zh-CN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= “</a:t>
            </a:r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与使用的愉悦感和效率有关”（</a:t>
            </a:r>
            <a:r>
              <a:rPr lang="en-US" altLang="zh-CN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Behavioral</a:t>
            </a:r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）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0818D2E4-AB4F-4803-A597-42716253BCC3}"/>
              </a:ext>
            </a:extLst>
          </p:cNvPr>
          <p:cNvGrpSpPr/>
          <p:nvPr/>
        </p:nvGrpSpPr>
        <p:grpSpPr>
          <a:xfrm>
            <a:off x="2023110" y="1235891"/>
            <a:ext cx="5478751" cy="3841948"/>
            <a:chOff x="2209800" y="1600200"/>
            <a:chExt cx="7305001" cy="5122597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35E02C9-C6CD-4287-B4DE-58E1130ED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9800" y="1600200"/>
              <a:ext cx="7239000" cy="5122597"/>
            </a:xfrm>
            <a:prstGeom prst="rect">
              <a:avLst/>
            </a:prstGeom>
          </p:spPr>
        </p:pic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9583FF8C-02AB-41C9-AA42-FD8B6C96F5DE}"/>
                </a:ext>
              </a:extLst>
            </p:cNvPr>
            <p:cNvSpPr/>
            <p:nvPr/>
          </p:nvSpPr>
          <p:spPr>
            <a:xfrm>
              <a:off x="6924001" y="6087053"/>
              <a:ext cx="2590800" cy="626797"/>
            </a:xfrm>
            <a:prstGeom prst="rect">
              <a:avLst/>
            </a:prstGeom>
            <a:solidFill>
              <a:srgbClr val="EAEB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7047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F3320585-C43D-4DAC-ABE3-EA3102D4C250}"/>
              </a:ext>
            </a:extLst>
          </p:cNvPr>
          <p:cNvGrpSpPr/>
          <p:nvPr/>
        </p:nvGrpSpPr>
        <p:grpSpPr>
          <a:xfrm>
            <a:off x="2679255" y="1023267"/>
            <a:ext cx="4506405" cy="3834483"/>
            <a:chOff x="2679255" y="1023267"/>
            <a:chExt cx="4506405" cy="3834483"/>
          </a:xfrm>
        </p:grpSpPr>
        <p:pic>
          <p:nvPicPr>
            <p:cNvPr id="5" name="Picture 2" descr="图片">
              <a:extLst>
                <a:ext uri="{FF2B5EF4-FFF2-40B4-BE49-F238E27FC236}">
                  <a16:creationId xmlns:a16="http://schemas.microsoft.com/office/drawing/2014/main" id="{CB454437-C24C-44A3-B1C8-B0D2FF35D7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9255" y="1023267"/>
              <a:ext cx="4506405" cy="3834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ABCD018-996F-4F6A-8EBE-EB662EEBCE41}"/>
                </a:ext>
              </a:extLst>
            </p:cNvPr>
            <p:cNvSpPr/>
            <p:nvPr/>
          </p:nvSpPr>
          <p:spPr>
            <a:xfrm>
              <a:off x="5772150" y="4640580"/>
              <a:ext cx="1413510" cy="217170"/>
            </a:xfrm>
            <a:prstGeom prst="rect">
              <a:avLst/>
            </a:prstGeom>
            <a:solidFill>
              <a:srgbClr val="EEF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5957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7953116-6498-4015-9473-05600417E535}"/>
              </a:ext>
            </a:extLst>
          </p:cNvPr>
          <p:cNvSpPr txBox="1"/>
          <p:nvPr/>
        </p:nvSpPr>
        <p:spPr>
          <a:xfrm>
            <a:off x="522043" y="1109039"/>
            <a:ext cx="650941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赋予用户生活意义 </a:t>
            </a:r>
            <a:r>
              <a:rPr lang="en-US" altLang="zh-CN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= “</a:t>
            </a:r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考虑产品的合理化和智能化”（</a:t>
            </a:r>
            <a:r>
              <a:rPr lang="en-US" altLang="zh-CN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Reflective</a:t>
            </a:r>
            <a:r>
              <a:rPr lang="zh-CN" altLang="en-US" sz="1350" b="1" dirty="0">
                <a:solidFill>
                  <a:srgbClr val="191B1F"/>
                </a:solidFill>
                <a:latin typeface="-apple-system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531A6507-57B1-4E04-9EDC-5302A22953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45745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zh-CN" altLang="en-US" sz="135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pic>
        <p:nvPicPr>
          <p:cNvPr id="7" name="赋予用户生活意义 = “考虑产品的合理化和智能化">
            <a:hlinkClick r:id="" action="ppaction://media"/>
            <a:extLst>
              <a:ext uri="{FF2B5EF4-FFF2-40B4-BE49-F238E27FC236}">
                <a16:creationId xmlns:a16="http://schemas.microsoft.com/office/drawing/2014/main" id="{91C70FA4-A944-4AFA-9E7B-84A2E517B3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2434" y="1885950"/>
            <a:ext cx="6650532" cy="235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8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3.</a:t>
            </a:r>
            <a:r>
              <a:rPr lang="zh-CN" altLang="en-US" dirty="0"/>
              <a:t>情感化设计实例</a:t>
            </a:r>
          </a:p>
          <a:p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2082197-F4A7-45E1-9FF7-9A1A3D9A00BD}"/>
              </a:ext>
            </a:extLst>
          </p:cNvPr>
          <p:cNvSpPr txBox="1"/>
          <p:nvPr/>
        </p:nvSpPr>
        <p:spPr>
          <a:xfrm>
            <a:off x="628650" y="4077651"/>
            <a:ext cx="7886700" cy="89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zh-CN" sz="1200" dirty="0">
                <a:solidFill>
                  <a:prstClr val="black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智联招聘的广告采用不同的角色，每个角色一句话表明自己的求职诉求，非常有亲和力和共鸣，因为你可以在这些角色当中找到自己。而中华英才网的广告并没有形成系列，只是通过强烈的对比色、大幅的文案的视觉冲击来试图吸引读者，二者无论在品牌传达上还是设计表达上都相差甚远</a:t>
            </a:r>
            <a:endParaRPr lang="zh-CN" altLang="en-US" sz="1200" dirty="0">
              <a:solidFill>
                <a:prstClr val="black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293946B-A6AE-48A1-985E-5F2BA181635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1220419"/>
            <a:ext cx="3955733" cy="27898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7996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481A693-F612-46D3-8EE0-21EBD17D445F}"/>
              </a:ext>
            </a:extLst>
          </p:cNvPr>
          <p:cNvSpPr txBox="1"/>
          <p:nvPr/>
        </p:nvSpPr>
        <p:spPr>
          <a:xfrm>
            <a:off x="629964" y="1058271"/>
            <a:ext cx="4572000" cy="401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en-US" altLang="zh-CN" sz="1500" b="1" kern="100" dirty="0">
                <a:solidFill>
                  <a:prstClr val="black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Times New Roman" panose="02020603050405020304" pitchFamily="18" charset="0"/>
              </a:rPr>
              <a:t>Android</a:t>
            </a:r>
            <a:r>
              <a:rPr lang="zh-CN" altLang="en-US" sz="1500" b="1" kern="100" dirty="0">
                <a:solidFill>
                  <a:prstClr val="black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Times New Roman" panose="02020603050405020304" pitchFamily="18" charset="0"/>
              </a:rPr>
              <a:t>的解锁</a:t>
            </a:r>
            <a:endParaRPr lang="zh-CN" altLang="zh-CN" sz="1500" kern="100" dirty="0">
              <a:solidFill>
                <a:prstClr val="black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F8FE988-B37E-46AE-87E7-B7D6243DCB02}"/>
              </a:ext>
            </a:extLst>
          </p:cNvPr>
          <p:cNvSpPr txBox="1"/>
          <p:nvPr/>
        </p:nvSpPr>
        <p:spPr>
          <a:xfrm>
            <a:off x="858564" y="4320605"/>
            <a:ext cx="7886700" cy="613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</a:pPr>
            <a:r>
              <a:rPr lang="zh-CN" altLang="en-US" sz="1200" dirty="0">
                <a:solidFill>
                  <a:prstClr val="black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Times New Roman" panose="02020603050405020304" pitchFamily="18" charset="0"/>
              </a:rPr>
              <a:t>游戏本身就充满了交互的趣味性，做为设计师需要考虑的只是如何将游戏引入到产品设计当中，或将产品以游戏的方式展示</a:t>
            </a:r>
            <a:endParaRPr lang="zh-CN" altLang="en-US" sz="1200" dirty="0">
              <a:solidFill>
                <a:prstClr val="black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0C7018A-175D-4096-80BF-D676AC5D980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814" y="1205722"/>
            <a:ext cx="1714500" cy="3047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5021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9397BC4-8B39-455D-8990-BC261EE36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724470A-9415-481E-9024-DF215C98BF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用户画像方法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187" y="1198653"/>
            <a:ext cx="5022464" cy="1660727"/>
          </a:xfrm>
        </p:spPr>
        <p:txBody>
          <a:bodyPr/>
          <a:lstStyle/>
          <a:p>
            <a:r>
              <a:rPr lang="zh-CN" altLang="en-US" dirty="0"/>
              <a:t>用户画像的方法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任务</a:t>
            </a:r>
            <a:r>
              <a:rPr lang="en-US" altLang="zh-CN" dirty="0"/>
              <a:t>2 </a:t>
            </a:r>
            <a:r>
              <a:rPr lang="zh-CN" altLang="en-US" dirty="0"/>
              <a:t>用户画像分析</a:t>
            </a:r>
          </a:p>
        </p:txBody>
      </p:sp>
    </p:spTree>
    <p:extLst>
      <p:ext uri="{BB962C8B-B14F-4D97-AF65-F5344CB8AC3E}">
        <p14:creationId xmlns:p14="http://schemas.microsoft.com/office/powerpoint/2010/main" val="3770597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用户画像的方法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1.</a:t>
            </a:r>
            <a:r>
              <a:rPr lang="zh-CN" altLang="en-US" dirty="0"/>
              <a:t>什么是用户画像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6BA9936-69BA-46C4-B1C6-205176F4D6C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99160" y="1931670"/>
            <a:ext cx="6879908" cy="17054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342900" defTabSz="619125" hangingPunct="0">
              <a:lnSpc>
                <a:spcPct val="150000"/>
              </a:lnSpc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用户画像就是对用户按照一定的规则进行统计和划分，从海量数据中提炼共同特征，用共同特征构造成一个个虚拟的角色，从而指导用户推荐和用户分层运营。用户画像与单个用户相比，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强调的是一群人，是对群体的宏观把握。</a:t>
            </a:r>
          </a:p>
        </p:txBody>
      </p:sp>
    </p:spTree>
    <p:extLst>
      <p:ext uri="{BB962C8B-B14F-4D97-AF65-F5344CB8AC3E}">
        <p14:creationId xmlns:p14="http://schemas.microsoft.com/office/powerpoint/2010/main" val="451138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用户画像的方法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2.</a:t>
            </a:r>
            <a:r>
              <a:rPr lang="zh-CN" altLang="en-US" dirty="0"/>
              <a:t>用户画像的作用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361622E-1C89-4B73-B0E3-643115B84A4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464469" y="1864043"/>
            <a:ext cx="5721191" cy="222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497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用户画像的方法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3.</a:t>
            </a:r>
            <a:r>
              <a:rPr lang="zh-CN" altLang="en-US" dirty="0"/>
              <a:t>用户维度分析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16999BB-1470-40BE-88F6-865F4B52A5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t="3566" b="1156"/>
          <a:stretch>
            <a:fillRect/>
          </a:stretch>
        </p:blipFill>
        <p:spPr>
          <a:xfrm>
            <a:off x="1925880" y="1265000"/>
            <a:ext cx="5292240" cy="367347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6157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用户画像的方法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4.</a:t>
            </a:r>
            <a:r>
              <a:rPr lang="zh-CN" altLang="en-US" dirty="0"/>
              <a:t>用户画像评估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03FA717-D0F1-425B-B40D-4E1861D0B4B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1495" y="1950721"/>
            <a:ext cx="7696200" cy="17054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342900" defTabSz="619125" hangingPunct="0">
              <a:lnSpc>
                <a:spcPct val="150000"/>
              </a:lnSpc>
            </a:pP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①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用户覆盖率</a:t>
            </a:r>
            <a:r>
              <a:rPr lang="en-US" altLang="zh-CN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覆盖率越高，后续精准营销的策略选择越准确</a:t>
            </a:r>
          </a:p>
          <a:p>
            <a:pPr indent="342900" defTabSz="619125" hangingPunct="0">
              <a:lnSpc>
                <a:spcPct val="150000"/>
              </a:lnSpc>
            </a:pP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②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准确率</a:t>
            </a:r>
            <a:r>
              <a:rPr lang="en-US" altLang="zh-CN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一般使用相似度模型辅助用户分群</a:t>
            </a:r>
          </a:p>
          <a:p>
            <a:pPr indent="342900" defTabSz="619125" hangingPunct="0">
              <a:lnSpc>
                <a:spcPct val="150000"/>
              </a:lnSpc>
            </a:pP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③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可拓展性</a:t>
            </a:r>
            <a:r>
              <a:rPr lang="en-US" altLang="zh-CN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用户画像在维度上应该是可扩展的和不断更新的</a:t>
            </a:r>
          </a:p>
          <a:p>
            <a:pPr indent="342900" defTabSz="619125" hangingPunct="0">
              <a:lnSpc>
                <a:spcPct val="150000"/>
              </a:lnSpc>
            </a:pP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④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及时性</a:t>
            </a:r>
            <a:r>
              <a:rPr lang="en-US" altLang="zh-CN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在实时推荐系统中，需要根据真实数据及时提供用户实时画像</a:t>
            </a:r>
          </a:p>
        </p:txBody>
      </p:sp>
    </p:spTree>
    <p:extLst>
      <p:ext uri="{BB962C8B-B14F-4D97-AF65-F5344CB8AC3E}">
        <p14:creationId xmlns:p14="http://schemas.microsoft.com/office/powerpoint/2010/main" val="3686268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用户画像的方法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5.</a:t>
            </a:r>
            <a:r>
              <a:rPr lang="zh-CN" altLang="en-US" dirty="0"/>
              <a:t>用户画像的两种属性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0ECF885-AB52-4F1C-A2CA-3C1A97DFCBC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384913" y="1365582"/>
            <a:ext cx="6374174" cy="329785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22207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187" y="1198653"/>
            <a:ext cx="5022464" cy="1660727"/>
          </a:xfrm>
        </p:spPr>
        <p:txBody>
          <a:bodyPr/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任务</a:t>
            </a:r>
            <a:r>
              <a:rPr lang="en-US" altLang="zh-CN" dirty="0"/>
              <a:t>2 </a:t>
            </a:r>
            <a:r>
              <a:rPr lang="zh-CN" altLang="en-US" dirty="0"/>
              <a:t>用户画像分析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1.</a:t>
            </a:r>
            <a:r>
              <a:rPr lang="zh-CN" altLang="en-US" dirty="0"/>
              <a:t>用户类型</a:t>
            </a:r>
          </a:p>
          <a:p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92270EA-D986-471F-B6E6-D6146D808C03}"/>
              </a:ext>
            </a:extLst>
          </p:cNvPr>
          <p:cNvSpPr txBox="1"/>
          <p:nvPr/>
        </p:nvSpPr>
        <p:spPr>
          <a:xfrm>
            <a:off x="744855" y="1293971"/>
            <a:ext cx="7491413" cy="10420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8100" tIns="38100" rIns="38100" bIns="38100" numCol="1" spcCol="38100" rtlCol="0" anchor="t" forceAA="0">
            <a:noAutofit/>
          </a:bodyPr>
          <a:lstStyle/>
          <a:p>
            <a:pPr indent="342900" defTabSz="619125" hangingPunct="0">
              <a:lnSpc>
                <a:spcPct val="150000"/>
              </a:lnSpc>
            </a:pP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用户画像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为运营者提供了充足的信息基础</a:t>
            </a:r>
            <a:r>
              <a:rPr lang="zh-CN" altLang="en-US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，在精准营销、用户分析、数据应用、数据分析等方面对企业有很大益处。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A15DF649-963B-4B1B-B7BB-B5AA4B177037}"/>
              </a:ext>
            </a:extLst>
          </p:cNvPr>
          <p:cNvGrpSpPr/>
          <p:nvPr/>
        </p:nvGrpSpPr>
        <p:grpSpPr>
          <a:xfrm>
            <a:off x="2333625" y="2236469"/>
            <a:ext cx="5141595" cy="2791463"/>
            <a:chOff x="2440305" y="2571750"/>
            <a:chExt cx="3822859" cy="2075498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DD2F25D-F0C1-4C48-A71E-528B191AC1BF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/>
            <a:srcRect b="1865"/>
            <a:stretch>
              <a:fillRect/>
            </a:stretch>
          </p:blipFill>
          <p:spPr>
            <a:xfrm>
              <a:off x="2440305" y="2571750"/>
              <a:ext cx="3822859" cy="2075498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D0D69CFE-28DE-4FF1-8DB5-09AFCBC05BD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5637848" y="4143375"/>
              <a:ext cx="625316" cy="5038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1. </a:t>
            </a:r>
            <a:r>
              <a:rPr lang="zh-CN" altLang="en-US" dirty="0"/>
              <a:t>用户类型</a:t>
            </a:r>
          </a:p>
          <a:p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17832EB-8E92-4B2B-8E67-D0EA358EE92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49593" y="1584960"/>
            <a:ext cx="8438674" cy="20935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38100" tIns="38100" rIns="38100" bIns="38100" numCol="1" spcCol="38100" rtlCol="0" anchor="t" forceAA="0">
            <a:noAutofit/>
          </a:bodyPr>
          <a:lstStyle/>
          <a:p>
            <a:pPr indent="342900" defTabSz="619125" hangingPunct="0">
              <a:lnSpc>
                <a:spcPct val="150000"/>
              </a:lnSpc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对用户进行大的分类，了解每一类用户的特点和需求后，才能更好地为用户服务，设计出用户想要的产品。</a:t>
            </a:r>
          </a:p>
          <a:p>
            <a:pPr indent="342900" defTabSz="619125" hangingPunct="0">
              <a:lnSpc>
                <a:spcPct val="150000"/>
              </a:lnSpc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1、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普通用户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：占大多数，该类用户使用产品的频率良好。</a:t>
            </a:r>
          </a:p>
          <a:p>
            <a:pPr indent="342900" defTabSz="619125" hangingPunct="0">
              <a:lnSpc>
                <a:spcPct val="150000"/>
              </a:lnSpc>
            </a:pPr>
            <a:r>
              <a:rPr lang="en-US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2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、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深度用户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：最活跃的用户，使用产品的频率最高</a:t>
            </a:r>
          </a:p>
          <a:p>
            <a:pPr indent="342900" defTabSz="619125" hangingPunct="0">
              <a:lnSpc>
                <a:spcPct val="150000"/>
              </a:lnSpc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3、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忠实用户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：一般就是核心用户，在网时长一般大于等于60个月（5年）</a:t>
            </a:r>
          </a:p>
          <a:p>
            <a:pPr indent="342900" defTabSz="619125" hangingPunct="0">
              <a:lnSpc>
                <a:spcPct val="150000"/>
              </a:lnSpc>
            </a:pPr>
            <a:r>
              <a:rPr lang="en-US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4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、</a:t>
            </a:r>
            <a:r>
              <a:rPr lang="zh-CN" altLang="en-US" b="1">
                <a:solidFill>
                  <a:srgbClr val="D433C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专家用户</a:t>
            </a: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Helvetica Neue"/>
              </a:rPr>
              <a:t>：对产品依赖程度高，能提出很多建议，是产品的有力支持者</a:t>
            </a:r>
          </a:p>
        </p:txBody>
      </p:sp>
    </p:spTree>
    <p:extLst>
      <p:ext uri="{BB962C8B-B14F-4D97-AF65-F5344CB8AC3E}">
        <p14:creationId xmlns:p14="http://schemas.microsoft.com/office/powerpoint/2010/main" val="2743041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24F2315-C114-48FD-9550-59664EE71FA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05339" y="2571750"/>
            <a:ext cx="2538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普鲁钦科色彩轮盘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7622AD1-D28B-4CF5-B430-B6FF3901F84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t="3487"/>
          <a:stretch>
            <a:fillRect/>
          </a:stretch>
        </p:blipFill>
        <p:spPr>
          <a:xfrm>
            <a:off x="3861912" y="899637"/>
            <a:ext cx="4621054" cy="41533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31691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5406906-10A3-4C65-A708-72A849B5050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22043" y="1112422"/>
            <a:ext cx="5025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情感化设计的意义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4EFBDE0-C6BD-4368-A960-13C3C3ADBD9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6582"/>
          <a:stretch>
            <a:fillRect/>
          </a:stretch>
        </p:blipFill>
        <p:spPr>
          <a:xfrm>
            <a:off x="678763" y="1737361"/>
            <a:ext cx="7722437" cy="28193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8140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72EA41E-D41F-4989-BEA2-7EFCD25F294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23709" t="3613" r="6850"/>
          <a:stretch>
            <a:fillRect/>
          </a:stretch>
        </p:blipFill>
        <p:spPr>
          <a:xfrm>
            <a:off x="3703053" y="722814"/>
            <a:ext cx="4595336" cy="4261009"/>
          </a:xfrm>
          <a:prstGeom prst="rect">
            <a:avLst/>
          </a:prstGeom>
          <a:ln>
            <a:noFill/>
          </a:ln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46779FD-C618-4CF6-A6C7-1782EF5A38D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64858" y="2398871"/>
            <a:ext cx="5025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情感化设计三层次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3002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用户画像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0564F4-A37A-46B2-AAB3-054E2BD009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 </a:t>
            </a:r>
            <a:r>
              <a:rPr lang="en-US" altLang="zh-CN" dirty="0"/>
              <a:t>2.</a:t>
            </a:r>
            <a:r>
              <a:rPr lang="zh-CN" altLang="en-US" dirty="0"/>
              <a:t>情感化设计</a:t>
            </a:r>
          </a:p>
          <a:p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7808460-D8EA-42B1-B3BD-2B626AFFDAC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832259" y="1108234"/>
            <a:ext cx="6078855" cy="38347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17ABE77-D689-476F-A9E8-967EE9BADBF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43364" y="2571750"/>
            <a:ext cx="5025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情感化设计A.C.T模型</a:t>
            </a:r>
            <a:endParaRPr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26451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4907</Words>
  <Application>Microsoft Office PowerPoint</Application>
  <DocSecurity>0</DocSecurity>
  <PresentationFormat>全屏显示(16:9)</PresentationFormat>
  <Paragraphs>333</Paragraphs>
  <Slides>26</Slides>
  <Notes>25</Notes>
  <HiddenSlides>0</HiddenSlides>
  <MMClips>4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5" baseType="lpstr">
      <vt:lpstr>-apple-system</vt:lpstr>
      <vt:lpstr>CKT Kuaile Bold</vt:lpstr>
      <vt:lpstr>GEETYPE-XinGothicGB-W4</vt:lpstr>
      <vt:lpstr>GEETYPE-XinGothicGB-W7</vt:lpstr>
      <vt:lpstr>Reeji-CloudHeiDa-GB</vt:lpstr>
      <vt:lpstr>等线</vt:lpstr>
      <vt:lpstr>思源黑体 CN Bold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Arial</vt:lpstr>
      <vt:lpstr>Calibri</vt:lpstr>
      <vt:lpstr>Times New Roman</vt:lpstr>
      <vt:lpstr>Wingdings</vt:lpstr>
      <vt:lpstr>unioffice Theme</vt:lpstr>
      <vt:lpstr>PowerPoint 演示文稿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</vt:lpstr>
      <vt:lpstr>用户画像的方法</vt:lpstr>
      <vt:lpstr>用户画像的方法</vt:lpstr>
      <vt:lpstr>用户画像的方法</vt:lpstr>
      <vt:lpstr>用户画像的方法</vt:lpstr>
      <vt:lpstr>用户画像的方法</vt:lpstr>
      <vt:lpstr>用户画像的方法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18</cp:revision>
  <dcterms:modified xsi:type="dcterms:W3CDTF">2026-01-11T08:01:37Z</dcterms:modified>
</cp:coreProperties>
</file>