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366" r:id="rId5"/>
    <p:sldId id="620" r:id="rId6"/>
    <p:sldId id="270" r:id="rId7"/>
    <p:sldId id="607" r:id="rId8"/>
    <p:sldId id="608" r:id="rId9"/>
    <p:sldId id="611" r:id="rId10"/>
    <p:sldId id="610" r:id="rId11"/>
    <p:sldId id="612" r:id="rId12"/>
    <p:sldId id="613" r:id="rId13"/>
    <p:sldId id="609" r:id="rId14"/>
    <p:sldId id="614" r:id="rId15"/>
    <p:sldId id="615" r:id="rId16"/>
    <p:sldId id="619" r:id="rId17"/>
    <p:sldId id="617" r:id="rId18"/>
    <p:sldId id="618" r:id="rId19"/>
    <p:sldId id="275" r:id="rId20"/>
  </p:sldIdLst>
  <p:sldSz cx="9144000" cy="5143500" type="screen16x9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>
        <p:scale>
          <a:sx n="100" d="100"/>
          <a:sy n="100" d="100"/>
        </p:scale>
        <p:origin x="293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574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65.png"/><Relationship Id="rId21" Type="http://schemas.openxmlformats.org/officeDocument/2006/relationships/image" Target="../media/image68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66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F4217491-B3AB-401E-8954-D233436E43CC}"/>
              </a:ext>
            </a:extLst>
          </p:cNvPr>
          <p:cNvSpPr txBox="1"/>
          <p:nvPr/>
        </p:nvSpPr>
        <p:spPr>
          <a:xfrm>
            <a:off x="4270106" y="1406670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24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项目三 互联网产品需求管理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FC015F0-F067-43A4-A30F-815AD6E73F6A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任务</a:t>
            </a:r>
            <a:r>
              <a:rPr lang="en-US" altLang="zh-CN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3  </a:t>
            </a:r>
            <a:r>
              <a:rPr lang="zh-CN" altLang="en-US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需求筛选与优先级排序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endParaRPr sz="2100" dirty="0">
              <a:latin typeface="微软雅黑"/>
              <a:cs typeface="微软雅黑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6E60B14-8BB9-4761-A6EC-90F5BF821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64" y="925323"/>
            <a:ext cx="7512769" cy="378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55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endParaRPr sz="2100" dirty="0">
              <a:latin typeface="微软雅黑"/>
              <a:cs typeface="微软雅黑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BF6E98E-D8EB-4222-8D46-E755364F254F}"/>
              </a:ext>
            </a:extLst>
          </p:cNvPr>
          <p:cNvSpPr txBox="1"/>
          <p:nvPr/>
        </p:nvSpPr>
        <p:spPr>
          <a:xfrm>
            <a:off x="548824" y="1398668"/>
            <a:ext cx="8195126" cy="679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根据用户对正反问题的回答，就能把功能归类到对应的需求类型里。</a:t>
            </a:r>
            <a:endParaRPr lang="en-US" altLang="zh-CN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defTabSz="685800">
              <a:lnSpc>
                <a:spcPct val="150000"/>
              </a:lnSpc>
              <a:defRPr/>
            </a:pPr>
            <a:r>
              <a:rPr lang="zh-CN" altLang="en-US" sz="135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举个例子</a:t>
            </a:r>
            <a:r>
              <a:rPr lang="zh-CN" altLang="en-US" sz="1350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，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如果正向回答“非常喜欢”，反向回答“很不喜欢”，那这个功能大概率就属于期望型需求。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D933AA9-7FD1-4739-A17B-C37EA8D14847}"/>
              </a:ext>
            </a:extLst>
          </p:cNvPr>
          <p:cNvSpPr txBox="1"/>
          <p:nvPr/>
        </p:nvSpPr>
        <p:spPr>
          <a:xfrm>
            <a:off x="537763" y="95500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数据分类与属性判定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B5F88C8-D6ED-4572-806B-86B414DA0657}"/>
              </a:ext>
            </a:extLst>
          </p:cNvPr>
          <p:cNvSpPr txBox="1"/>
          <p:nvPr/>
        </p:nvSpPr>
        <p:spPr>
          <a:xfrm>
            <a:off x="495648" y="278831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计算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Better - Worse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系数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3D78508-5D36-46B9-9CAF-4F004BD9E06A}"/>
              </a:ext>
            </a:extLst>
          </p:cNvPr>
          <p:cNvSpPr txBox="1"/>
          <p:nvPr/>
        </p:nvSpPr>
        <p:spPr>
          <a:xfrm>
            <a:off x="519614" y="3278038"/>
            <a:ext cx="8567236" cy="161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1. Better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系数：它能告诉我们提供功能后用户满意度的提升程度，公式是 </a:t>
            </a:r>
          </a:p>
          <a:p>
            <a:pPr defTabSz="685800">
              <a:lnSpc>
                <a:spcPct val="150000"/>
              </a:lnSpc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这里的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代表魅力型需求，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O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代表期望型需求，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代表必备型需求，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代表无差异型需求。</a:t>
            </a:r>
          </a:p>
          <a:p>
            <a:pPr defTabSz="685800">
              <a:lnSpc>
                <a:spcPct val="150000"/>
              </a:lnSpc>
              <a:defRPr/>
            </a:pPr>
            <a:endParaRPr lang="zh-CN" altLang="en-US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defTabSz="685800">
              <a:lnSpc>
                <a:spcPct val="150000"/>
              </a:lnSpc>
              <a:defRPr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2. Worse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系数：表示不提供功能后用户满意度的降低程度，公式是 </a:t>
            </a:r>
          </a:p>
          <a:p>
            <a:pPr defTabSz="685800">
              <a:lnSpc>
                <a:spcPct val="150000"/>
              </a:lnSpc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通过这两个系数，我们能更量化地了解每个功能对用户满意度的影响。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C5A25AA-0C4F-4AF4-A7B7-7486A622C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261445"/>
            <a:ext cx="1657350" cy="3643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AC973CB-5D05-421B-BE65-64BD29884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700" y="4229100"/>
            <a:ext cx="1728788" cy="32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8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endParaRPr sz="2100" dirty="0">
              <a:latin typeface="微软雅黑"/>
              <a:cs typeface="微软雅黑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BF6E98E-D8EB-4222-8D46-E755364F254F}"/>
              </a:ext>
            </a:extLst>
          </p:cNvPr>
          <p:cNvSpPr txBox="1"/>
          <p:nvPr/>
        </p:nvSpPr>
        <p:spPr>
          <a:xfrm>
            <a:off x="554355" y="1862003"/>
            <a:ext cx="2645206" cy="2976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altLang="zh-CN" sz="90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1. </a:t>
            </a:r>
            <a:r>
              <a:rPr lang="zh-CN" altLang="en-US" sz="90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第一象限（期望型）：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这个象限里的功能是高</a:t>
            </a:r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，高</a:t>
            </a:r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Worse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绝对值。说明提供这些功能，用户满意度会大幅提升，不提供的话，用户满意度会大幅下降，是我们要重点关注和优化的。</a:t>
            </a:r>
          </a:p>
          <a:p>
            <a:pPr defTabSz="685800">
              <a:lnSpc>
                <a:spcPct val="150000"/>
              </a:lnSpc>
              <a:defRPr/>
            </a:pPr>
            <a:r>
              <a:rPr lang="en-US" altLang="zh-CN" sz="90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2. </a:t>
            </a:r>
            <a:r>
              <a:rPr lang="zh-CN" altLang="en-US" sz="90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第二象限（魅力型）：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高</a:t>
            </a:r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，低</a:t>
            </a:r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Worse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绝对值。这类功能一旦提供，会给用户带来很大惊喜，虽然不提供用户也不会太在意，但开发出来能大大提升产品竞争力。</a:t>
            </a:r>
          </a:p>
          <a:p>
            <a:pPr defTabSz="685800">
              <a:lnSpc>
                <a:spcPct val="150000"/>
              </a:lnSpc>
              <a:defRPr/>
            </a:pPr>
            <a:r>
              <a:rPr lang="en-US" altLang="zh-CN" sz="90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3. </a:t>
            </a:r>
            <a:r>
              <a:rPr lang="zh-CN" altLang="en-US" sz="90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第三象限（无差异型）：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低</a:t>
            </a:r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，低</a:t>
            </a:r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Worse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绝对值。有没有这些功能，对用户满意度影响都不大，在资源有限的情况下，可以先不考虑开发。</a:t>
            </a:r>
          </a:p>
          <a:p>
            <a:pPr defTabSz="685800">
              <a:lnSpc>
                <a:spcPct val="150000"/>
              </a:lnSpc>
              <a:defRPr/>
            </a:pPr>
            <a:r>
              <a:rPr lang="en-US" altLang="zh-CN" sz="90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4. </a:t>
            </a:r>
            <a:r>
              <a:rPr lang="zh-CN" altLang="en-US" sz="900" b="1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第四象限（必备型）：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低</a:t>
            </a:r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，高</a:t>
            </a:r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Worse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绝对值。这是产品必须具备的功能，虽然提供了用户不会特别满意，但不提供用户肯定炸毛。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D933AA9-7FD1-4739-A17B-C37EA8D14847}"/>
              </a:ext>
            </a:extLst>
          </p:cNvPr>
          <p:cNvSpPr txBox="1"/>
          <p:nvPr/>
        </p:nvSpPr>
        <p:spPr>
          <a:xfrm>
            <a:off x="537763" y="95500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绘制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Better - Worse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系数图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616BC04-91A6-4B55-AC9C-138B02362B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681" y="1951229"/>
            <a:ext cx="5657850" cy="277490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C7DA2DD9-2D0A-47E8-A904-23F2991BFAB7}"/>
              </a:ext>
            </a:extLst>
          </p:cNvPr>
          <p:cNvSpPr txBox="1"/>
          <p:nvPr/>
        </p:nvSpPr>
        <p:spPr>
          <a:xfrm>
            <a:off x="520168" y="1291464"/>
            <a:ext cx="8280932" cy="367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把功能的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和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Worse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系数绘制在二维坐标系中，神奇的事情发生了，它被划分成了四个象限 ：</a:t>
            </a:r>
          </a:p>
        </p:txBody>
      </p:sp>
    </p:spTree>
    <p:extLst>
      <p:ext uri="{BB962C8B-B14F-4D97-AF65-F5344CB8AC3E}">
        <p14:creationId xmlns:p14="http://schemas.microsoft.com/office/powerpoint/2010/main" val="2111994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endParaRPr sz="2100" dirty="0">
              <a:latin typeface="微软雅黑"/>
              <a:cs typeface="微软雅黑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D103152-FF7B-45D6-920E-33EB186BDC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8" b="12222"/>
          <a:stretch/>
        </p:blipFill>
        <p:spPr>
          <a:xfrm>
            <a:off x="2643188" y="802312"/>
            <a:ext cx="3857625" cy="416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3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r>
              <a:rPr lang="en-US" altLang="zh-CN" sz="2100" dirty="0">
                <a:latin typeface="微软雅黑"/>
              </a:rPr>
              <a:t>——</a:t>
            </a:r>
            <a:r>
              <a:rPr lang="zh-CN" altLang="en-US" sz="2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</a:t>
            </a:r>
            <a:endParaRPr sz="2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F1605A-13B8-4DF8-804F-C7A84E5EAA6F}"/>
              </a:ext>
            </a:extLst>
          </p:cNvPr>
          <p:cNvSpPr txBox="1"/>
          <p:nvPr/>
        </p:nvSpPr>
        <p:spPr>
          <a:xfrm>
            <a:off x="482743" y="8488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案例：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excel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01E9A64-5435-45E7-966D-D53D3D649D95}"/>
              </a:ext>
            </a:extLst>
          </p:cNvPr>
          <p:cNvSpPr txBox="1"/>
          <p:nvPr/>
        </p:nvSpPr>
        <p:spPr>
          <a:xfrm>
            <a:off x="534076" y="1471551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）问卷调研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6764C15-019F-4DB1-87BB-1D8BC0BF9C50}"/>
              </a:ext>
            </a:extLst>
          </p:cNvPr>
          <p:cNvSpPr txBox="1"/>
          <p:nvPr/>
        </p:nvSpPr>
        <p:spPr>
          <a:xfrm>
            <a:off x="534076" y="1943100"/>
            <a:ext cx="83865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有效样本数量≥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30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要调研各功能具备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不具备时，用户的满意度情况。</a:t>
            </a:r>
            <a:endParaRPr lang="en-US" altLang="zh-CN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defTabSz="685800"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如平台提供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功能，用户是喜欢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觉得理应具备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无所谓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可以忍受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不喜欢；当平台不提供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功能，用户是喜欢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觉得理应具备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无所谓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可以忍受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不喜欢？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D09492E-2A4E-4164-BC39-E6BFC981586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95" y="3014813"/>
            <a:ext cx="1942115" cy="194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52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r>
              <a:rPr lang="en-US" altLang="zh-CN" sz="2100" dirty="0">
                <a:latin typeface="微软雅黑"/>
              </a:rPr>
              <a:t>——</a:t>
            </a:r>
            <a:r>
              <a:rPr lang="zh-CN" altLang="en-US" sz="2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</a:t>
            </a:r>
            <a:endParaRPr sz="2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F1605A-13B8-4DF8-804F-C7A84E5EAA6F}"/>
              </a:ext>
            </a:extLst>
          </p:cNvPr>
          <p:cNvSpPr txBox="1"/>
          <p:nvPr/>
        </p:nvSpPr>
        <p:spPr>
          <a:xfrm>
            <a:off x="482743" y="8488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案例：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excel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01E9A64-5435-45E7-966D-D53D3D649D95}"/>
              </a:ext>
            </a:extLst>
          </p:cNvPr>
          <p:cNvSpPr txBox="1"/>
          <p:nvPr/>
        </p:nvSpPr>
        <p:spPr>
          <a:xfrm>
            <a:off x="534076" y="1471551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）统计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6764C15-019F-4DB1-87BB-1D8BC0BF9C50}"/>
              </a:ext>
            </a:extLst>
          </p:cNvPr>
          <p:cNvSpPr txBox="1"/>
          <p:nvPr/>
        </p:nvSpPr>
        <p:spPr>
          <a:xfrm>
            <a:off x="534076" y="1943100"/>
            <a:ext cx="838656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a.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问卷数据按二维表汇总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3CDB676-D8D6-4A10-879E-B5D07E4F93A8}"/>
              </a:ext>
            </a:extLst>
          </p:cNvPr>
          <p:cNvGrpSpPr/>
          <p:nvPr/>
        </p:nvGrpSpPr>
        <p:grpSpPr>
          <a:xfrm>
            <a:off x="3429000" y="1039615"/>
            <a:ext cx="4400550" cy="3767573"/>
            <a:chOff x="3276600" y="1362682"/>
            <a:chExt cx="5829300" cy="4990811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AF85410A-BF0F-4383-89CC-CA784C23A0BB}"/>
                </a:ext>
              </a:extLst>
            </p:cNvPr>
            <p:cNvSpPr/>
            <p:nvPr/>
          </p:nvSpPr>
          <p:spPr>
            <a:xfrm>
              <a:off x="3276600" y="1362682"/>
              <a:ext cx="5791200" cy="499081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48A46EA-1C52-490F-9D71-BD631EE1A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6600" y="1362682"/>
              <a:ext cx="5829300" cy="4914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5195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r>
              <a:rPr lang="en-US" altLang="zh-CN" sz="2100" dirty="0">
                <a:latin typeface="微软雅黑"/>
              </a:rPr>
              <a:t>——</a:t>
            </a:r>
            <a:r>
              <a:rPr lang="zh-CN" altLang="en-US" sz="2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</a:t>
            </a:r>
            <a:endParaRPr sz="2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F1605A-13B8-4DF8-804F-C7A84E5EAA6F}"/>
              </a:ext>
            </a:extLst>
          </p:cNvPr>
          <p:cNvSpPr txBox="1"/>
          <p:nvPr/>
        </p:nvSpPr>
        <p:spPr>
          <a:xfrm>
            <a:off x="482743" y="8488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案例：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excel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01E9A64-5435-45E7-966D-D53D3D649D95}"/>
              </a:ext>
            </a:extLst>
          </p:cNvPr>
          <p:cNvSpPr txBox="1"/>
          <p:nvPr/>
        </p:nvSpPr>
        <p:spPr>
          <a:xfrm>
            <a:off x="534076" y="1471551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）统计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6764C15-019F-4DB1-87BB-1D8BC0BF9C50}"/>
              </a:ext>
            </a:extLst>
          </p:cNvPr>
          <p:cNvSpPr txBox="1"/>
          <p:nvPr/>
        </p:nvSpPr>
        <p:spPr>
          <a:xfrm>
            <a:off x="534076" y="1943100"/>
            <a:ext cx="3500714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b.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对照分类</a:t>
            </a:r>
            <a:endParaRPr lang="en-US" altLang="zh-CN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对照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KANO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元素表，统计各功能 属性值的和；计算</a:t>
            </a:r>
            <a:r>
              <a:rPr lang="en-US" altLang="zh-CN" sz="13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better&amp;worse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系数；并依</a:t>
            </a:r>
            <a:r>
              <a:rPr lang="en-US" altLang="zh-CN" sz="13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better&amp;worse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系数分类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KANO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元素对照表：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697CA40-4CF0-4D04-8917-45819BCE5AAB}"/>
              </a:ext>
            </a:extLst>
          </p:cNvPr>
          <p:cNvGrpSpPr/>
          <p:nvPr/>
        </p:nvGrpSpPr>
        <p:grpSpPr>
          <a:xfrm>
            <a:off x="385190" y="3222563"/>
            <a:ext cx="4414838" cy="1391634"/>
            <a:chOff x="3181350" y="3870638"/>
            <a:chExt cx="5886450" cy="1855512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E2A2807-6711-4A51-8DCA-CEB25B5A934B}"/>
                </a:ext>
              </a:extLst>
            </p:cNvPr>
            <p:cNvSpPr/>
            <p:nvPr/>
          </p:nvSpPr>
          <p:spPr>
            <a:xfrm>
              <a:off x="3200400" y="3886200"/>
              <a:ext cx="5867400" cy="1839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21EC995-CE07-40D4-962B-E1041F9E6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1350" y="3870638"/>
              <a:ext cx="5829300" cy="1790700"/>
            </a:xfrm>
            <a:prstGeom prst="rect">
              <a:avLst/>
            </a:prstGeom>
          </p:spPr>
        </p:pic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60A29F8E-B8CE-4800-967F-494B634A8BBD}"/>
              </a:ext>
            </a:extLst>
          </p:cNvPr>
          <p:cNvSpPr txBox="1"/>
          <p:nvPr/>
        </p:nvSpPr>
        <p:spPr>
          <a:xfrm>
            <a:off x="5257800" y="1181353"/>
            <a:ext cx="3771900" cy="1546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better&amp;worse系数计算公式：</a:t>
            </a:r>
            <a:endParaRPr lang="en-US" altLang="zh-CN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defTabSz="685800"/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better系数=(A+O)/(A+O+M+I)</a:t>
            </a:r>
            <a:endParaRPr lang="en-US" altLang="zh-CN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defTabSz="685800"/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worse系数=(O+M)/(A+O+M+I)*(-1)</a:t>
            </a:r>
            <a:endParaRPr lang="en-US" altLang="zh-CN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defTabSz="685800"/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根据better&amp;worse系数归类参考：</a:t>
            </a:r>
            <a:endParaRPr lang="en-US" altLang="zh-CN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defTabSz="685800"/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excel内可用if函数，参考公式：=IF(G12&gt;$G17 , IF ( H 12 &gt; 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H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$17, " 魅力功能 " , " 期望功能 " ) , IF(H12&lt;H$17,“必备功能”,“无差异功能”))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9D451491-CA35-4D54-A963-BEA32CD66100}"/>
              </a:ext>
            </a:extLst>
          </p:cNvPr>
          <p:cNvGrpSpPr/>
          <p:nvPr/>
        </p:nvGrpSpPr>
        <p:grpSpPr>
          <a:xfrm>
            <a:off x="5600701" y="3008383"/>
            <a:ext cx="2836925" cy="1531395"/>
            <a:chOff x="4191000" y="2377740"/>
            <a:chExt cx="3782567" cy="2041860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38D30987-4DF8-4E79-9DFD-02348C237733}"/>
                </a:ext>
              </a:extLst>
            </p:cNvPr>
            <p:cNvSpPr/>
            <p:nvPr/>
          </p:nvSpPr>
          <p:spPr>
            <a:xfrm>
              <a:off x="4191000" y="2377740"/>
              <a:ext cx="3782567" cy="203132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216530C-8D47-4860-A1BF-C938F30DD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4337" y="2438400"/>
              <a:ext cx="3743325" cy="1981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4426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r>
              <a:rPr lang="en-US" altLang="zh-CN" sz="2100" dirty="0">
                <a:latin typeface="微软雅黑"/>
              </a:rPr>
              <a:t>——</a:t>
            </a:r>
            <a:r>
              <a:rPr lang="zh-CN" altLang="en-US" sz="2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</a:t>
            </a:r>
            <a:endParaRPr sz="2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F1605A-13B8-4DF8-804F-C7A84E5EAA6F}"/>
              </a:ext>
            </a:extLst>
          </p:cNvPr>
          <p:cNvSpPr txBox="1"/>
          <p:nvPr/>
        </p:nvSpPr>
        <p:spPr>
          <a:xfrm>
            <a:off x="482743" y="8488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案例：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excel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01E9A64-5435-45E7-966D-D53D3D649D95}"/>
              </a:ext>
            </a:extLst>
          </p:cNvPr>
          <p:cNvSpPr txBox="1"/>
          <p:nvPr/>
        </p:nvSpPr>
        <p:spPr>
          <a:xfrm>
            <a:off x="534076" y="1471551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）统计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6764C15-019F-4DB1-87BB-1D8BC0BF9C50}"/>
              </a:ext>
            </a:extLst>
          </p:cNvPr>
          <p:cNvSpPr txBox="1"/>
          <p:nvPr/>
        </p:nvSpPr>
        <p:spPr>
          <a:xfrm>
            <a:off x="534076" y="1943100"/>
            <a:ext cx="838656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最终结果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963F4289-87B9-40E1-909D-52631A94B38E}"/>
              </a:ext>
            </a:extLst>
          </p:cNvPr>
          <p:cNvGrpSpPr/>
          <p:nvPr/>
        </p:nvGrpSpPr>
        <p:grpSpPr>
          <a:xfrm>
            <a:off x="691514" y="2709566"/>
            <a:ext cx="8123777" cy="1805284"/>
            <a:chOff x="3181350" y="2819400"/>
            <a:chExt cx="5829300" cy="1295400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24E6675-ABC8-4349-96AF-BCC54ECB10C1}"/>
                </a:ext>
              </a:extLst>
            </p:cNvPr>
            <p:cNvSpPr/>
            <p:nvPr/>
          </p:nvSpPr>
          <p:spPr>
            <a:xfrm>
              <a:off x="3200400" y="2819400"/>
              <a:ext cx="5791200" cy="12954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13383A2-7920-45E4-BFA7-4647F34A5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1350" y="2828925"/>
              <a:ext cx="5829300" cy="1200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162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r>
              <a:rPr lang="en-US" altLang="zh-CN" sz="2100" dirty="0">
                <a:latin typeface="微软雅黑"/>
              </a:rPr>
              <a:t>——</a:t>
            </a:r>
            <a:r>
              <a:rPr lang="zh-CN" altLang="en-US" sz="2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</a:t>
            </a:r>
            <a:endParaRPr sz="2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F1605A-13B8-4DF8-804F-C7A84E5EAA6F}"/>
              </a:ext>
            </a:extLst>
          </p:cNvPr>
          <p:cNvSpPr txBox="1"/>
          <p:nvPr/>
        </p:nvSpPr>
        <p:spPr>
          <a:xfrm>
            <a:off x="482743" y="8488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案例：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excel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案例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01E9A64-5435-45E7-966D-D53D3D649D95}"/>
              </a:ext>
            </a:extLst>
          </p:cNvPr>
          <p:cNvSpPr txBox="1"/>
          <p:nvPr/>
        </p:nvSpPr>
        <p:spPr>
          <a:xfrm>
            <a:off x="534076" y="1471551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）可视化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6764C15-019F-4DB1-87BB-1D8BC0BF9C50}"/>
              </a:ext>
            </a:extLst>
          </p:cNvPr>
          <p:cNvSpPr txBox="1"/>
          <p:nvPr/>
        </p:nvSpPr>
        <p:spPr>
          <a:xfrm>
            <a:off x="534076" y="1943100"/>
            <a:ext cx="838656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利用散点图做四象限图表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E8D221A1-ABC6-4318-8DC2-305FAFDAE30A}"/>
              </a:ext>
            </a:extLst>
          </p:cNvPr>
          <p:cNvGrpSpPr/>
          <p:nvPr/>
        </p:nvGrpSpPr>
        <p:grpSpPr>
          <a:xfrm>
            <a:off x="3143250" y="1249997"/>
            <a:ext cx="4632674" cy="2779604"/>
            <a:chOff x="3691657" y="2923261"/>
            <a:chExt cx="6176898" cy="3706139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8E89583-2830-4225-BED0-5AF8A8A53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1657" y="2923261"/>
              <a:ext cx="6176898" cy="3706139"/>
            </a:xfrm>
            <a:prstGeom prst="rect">
              <a:avLst/>
            </a:prstGeom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15640006-C5CD-427D-B0EA-04779198ED9D}"/>
                </a:ext>
              </a:extLst>
            </p:cNvPr>
            <p:cNvSpPr/>
            <p:nvPr/>
          </p:nvSpPr>
          <p:spPr>
            <a:xfrm>
              <a:off x="7543800" y="6260068"/>
              <a:ext cx="220980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80110DC5-3D05-43C7-BAD7-A8D824C51F8A}"/>
              </a:ext>
            </a:extLst>
          </p:cNvPr>
          <p:cNvSpPr txBox="1"/>
          <p:nvPr/>
        </p:nvSpPr>
        <p:spPr>
          <a:xfrm>
            <a:off x="554355" y="3974157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4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）结论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D3EAC9F-8C9E-4A76-A58B-9C07E349FD3E}"/>
              </a:ext>
            </a:extLst>
          </p:cNvPr>
          <p:cNvSpPr txBox="1"/>
          <p:nvPr/>
        </p:nvSpPr>
        <p:spPr>
          <a:xfrm>
            <a:off x="554356" y="4445706"/>
            <a:ext cx="838656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各功能属性和优先性：必备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&gt;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期望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&gt;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魅力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&gt;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无差异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功能优先级分别为：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Q3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、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Q4&gt;Q5&gt;Q1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、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Q2</a:t>
            </a:r>
            <a:endParaRPr lang="zh-CN" altLang="en-US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377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42F9900-8F59-46BA-95F2-F65EC3E00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需求筛选原则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3841A3A-32E7-4290-BC00-14789C7E1C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8831" y="2051996"/>
            <a:ext cx="3554689" cy="416402"/>
          </a:xfrm>
        </p:spPr>
        <p:txBody>
          <a:bodyPr>
            <a:normAutofit fontScale="92500"/>
          </a:bodyPr>
          <a:lstStyle/>
          <a:p>
            <a:r>
              <a:rPr lang="zh-CN" altLang="en-US" dirty="0"/>
              <a:t>确定需求优先级（ </a:t>
            </a:r>
            <a:r>
              <a:rPr lang="en-US" altLang="zh-CN" dirty="0"/>
              <a:t>KANO </a:t>
            </a:r>
            <a:r>
              <a:rPr lang="zh-CN" altLang="en-US" dirty="0"/>
              <a:t>模型）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863" y="1327757"/>
            <a:ext cx="5022464" cy="1660727"/>
          </a:xfrm>
        </p:spPr>
        <p:txBody>
          <a:bodyPr/>
          <a:lstStyle/>
          <a:p>
            <a:r>
              <a:rPr lang="zh-CN" altLang="en-US" dirty="0"/>
              <a:t>需求筛选原则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  <a:r>
              <a:rPr lang="en-US" altLang="zh-CN" dirty="0"/>
              <a:t>3  </a:t>
            </a:r>
            <a:r>
              <a:rPr lang="zh-CN" altLang="en-US" dirty="0"/>
              <a:t>需求筛选与优先级排序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需求筛选原则</a:t>
            </a: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F02B260D-4157-459D-A9D3-27004B16101B}"/>
              </a:ext>
            </a:extLst>
          </p:cNvPr>
          <p:cNvSpPr/>
          <p:nvPr/>
        </p:nvSpPr>
        <p:spPr>
          <a:xfrm>
            <a:off x="546973" y="1635363"/>
            <a:ext cx="2607945" cy="2382203"/>
          </a:xfrm>
          <a:custGeom>
            <a:avLst/>
            <a:gdLst/>
            <a:ahLst/>
            <a:cxnLst/>
            <a:rect l="l" t="t" r="r" b="b"/>
            <a:pathLst>
              <a:path w="3477260" h="3176270">
                <a:moveTo>
                  <a:pt x="3175774" y="3175863"/>
                </a:moveTo>
                <a:lnTo>
                  <a:pt x="0" y="3175863"/>
                </a:lnTo>
                <a:lnTo>
                  <a:pt x="0" y="0"/>
                </a:lnTo>
                <a:lnTo>
                  <a:pt x="3175774" y="0"/>
                </a:lnTo>
                <a:lnTo>
                  <a:pt x="3175774" y="1293202"/>
                </a:lnTo>
                <a:lnTo>
                  <a:pt x="3476777" y="1587931"/>
                </a:lnTo>
                <a:lnTo>
                  <a:pt x="3175774" y="1882673"/>
                </a:lnTo>
                <a:lnTo>
                  <a:pt x="3175774" y="3175863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93E68807-3316-4DFD-9DC0-C43BC4615F95}"/>
              </a:ext>
            </a:extLst>
          </p:cNvPr>
          <p:cNvSpPr txBox="1"/>
          <p:nvPr/>
        </p:nvSpPr>
        <p:spPr>
          <a:xfrm>
            <a:off x="1039415" y="2639429"/>
            <a:ext cx="1793558" cy="5805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0000"/>
              </a:lnSpc>
              <a:spcBef>
                <a:spcPts val="75"/>
              </a:spcBef>
              <a:defRPr/>
            </a:pPr>
            <a:r>
              <a:rPr sz="15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是否满足用户的本质需</a:t>
            </a:r>
            <a:r>
              <a:rPr sz="1500" b="1" spc="4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求</a:t>
            </a:r>
            <a:endParaRPr sz="1500" b="1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cs typeface="微软雅黑"/>
            </a:endParaRPr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FF96589D-7A71-43E5-AB81-D8D1FC2CC0C6}"/>
              </a:ext>
            </a:extLst>
          </p:cNvPr>
          <p:cNvSpPr/>
          <p:nvPr/>
        </p:nvSpPr>
        <p:spPr>
          <a:xfrm>
            <a:off x="3331607" y="1635363"/>
            <a:ext cx="2607945" cy="2382203"/>
          </a:xfrm>
          <a:custGeom>
            <a:avLst/>
            <a:gdLst/>
            <a:ahLst/>
            <a:cxnLst/>
            <a:rect l="l" t="t" r="r" b="b"/>
            <a:pathLst>
              <a:path w="3477259" h="3176270">
                <a:moveTo>
                  <a:pt x="3175787" y="3175863"/>
                </a:moveTo>
                <a:lnTo>
                  <a:pt x="0" y="3175863"/>
                </a:lnTo>
                <a:lnTo>
                  <a:pt x="0" y="0"/>
                </a:lnTo>
                <a:lnTo>
                  <a:pt x="3175787" y="0"/>
                </a:lnTo>
                <a:lnTo>
                  <a:pt x="3175787" y="1293202"/>
                </a:lnTo>
                <a:lnTo>
                  <a:pt x="3476777" y="1587931"/>
                </a:lnTo>
                <a:lnTo>
                  <a:pt x="3175787" y="1882673"/>
                </a:lnTo>
                <a:lnTo>
                  <a:pt x="3175787" y="317586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id="{3C5E3161-06A8-4B41-A3BA-EAB15C5F40B1}"/>
              </a:ext>
            </a:extLst>
          </p:cNvPr>
          <p:cNvSpPr txBox="1"/>
          <p:nvPr/>
        </p:nvSpPr>
        <p:spPr>
          <a:xfrm>
            <a:off x="3824526" y="2719308"/>
            <a:ext cx="1353026" cy="2409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  <a:defRPr/>
            </a:pPr>
            <a:r>
              <a:rPr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技术是否能实</a:t>
            </a:r>
            <a:r>
              <a:rPr sz="1500" b="1" spc="4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现</a:t>
            </a:r>
            <a:endParaRPr sz="1500" b="1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cs typeface="微软雅黑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413F1E3B-95DE-4C47-9508-508F9C64F90B}"/>
              </a:ext>
            </a:extLst>
          </p:cNvPr>
          <p:cNvSpPr/>
          <p:nvPr/>
        </p:nvSpPr>
        <p:spPr>
          <a:xfrm>
            <a:off x="542687" y="2430225"/>
            <a:ext cx="403412" cy="802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FE94B305-1815-4DCC-B602-EA39BD625080}"/>
              </a:ext>
            </a:extLst>
          </p:cNvPr>
          <p:cNvSpPr txBox="1"/>
          <p:nvPr/>
        </p:nvSpPr>
        <p:spPr>
          <a:xfrm>
            <a:off x="620792" y="2612628"/>
            <a:ext cx="20764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  <a:defRPr/>
            </a:pPr>
            <a:r>
              <a:rPr sz="2400" b="1" dirty="0">
                <a:solidFill>
                  <a:srgbClr val="433AEC"/>
                </a:solidFill>
                <a:latin typeface="微软雅黑"/>
                <a:cs typeface="微软雅黑"/>
              </a:rPr>
              <a:t>1</a:t>
            </a:r>
            <a:endParaRPr sz="2400">
              <a:solidFill>
                <a:prstClr val="black"/>
              </a:solidFill>
              <a:latin typeface="微软雅黑"/>
              <a:cs typeface="微软雅黑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13608735-A8B3-4EEC-BC33-F07E9F473A77}"/>
              </a:ext>
            </a:extLst>
          </p:cNvPr>
          <p:cNvSpPr/>
          <p:nvPr/>
        </p:nvSpPr>
        <p:spPr>
          <a:xfrm>
            <a:off x="3327321" y="2430225"/>
            <a:ext cx="403412" cy="8026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6BEFCCDA-EB45-4A6A-90A0-99823F3F52C6}"/>
              </a:ext>
            </a:extLst>
          </p:cNvPr>
          <p:cNvSpPr txBox="1"/>
          <p:nvPr/>
        </p:nvSpPr>
        <p:spPr>
          <a:xfrm>
            <a:off x="3404949" y="2612628"/>
            <a:ext cx="20764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  <a:defRPr/>
            </a:pPr>
            <a:r>
              <a:rPr sz="2400" b="1" dirty="0">
                <a:solidFill>
                  <a:srgbClr val="F74FEE"/>
                </a:solidFill>
                <a:latin typeface="微软雅黑"/>
                <a:cs typeface="微软雅黑"/>
              </a:rPr>
              <a:t>2</a:t>
            </a:r>
            <a:endParaRPr sz="2400">
              <a:solidFill>
                <a:prstClr val="black"/>
              </a:solidFill>
              <a:latin typeface="微软雅黑"/>
              <a:cs typeface="微软雅黑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4A245B43-E5AA-4051-AF89-0FC01BA332C7}"/>
              </a:ext>
            </a:extLst>
          </p:cNvPr>
          <p:cNvSpPr/>
          <p:nvPr/>
        </p:nvSpPr>
        <p:spPr>
          <a:xfrm>
            <a:off x="6116240" y="1635363"/>
            <a:ext cx="2607945" cy="2382203"/>
          </a:xfrm>
          <a:custGeom>
            <a:avLst/>
            <a:gdLst/>
            <a:ahLst/>
            <a:cxnLst/>
            <a:rect l="l" t="t" r="r" b="b"/>
            <a:pathLst>
              <a:path w="3477259" h="3176270">
                <a:moveTo>
                  <a:pt x="3175774" y="3175863"/>
                </a:moveTo>
                <a:lnTo>
                  <a:pt x="0" y="3175863"/>
                </a:lnTo>
                <a:lnTo>
                  <a:pt x="0" y="0"/>
                </a:lnTo>
                <a:lnTo>
                  <a:pt x="3175787" y="0"/>
                </a:lnTo>
                <a:lnTo>
                  <a:pt x="3175774" y="1293202"/>
                </a:lnTo>
                <a:lnTo>
                  <a:pt x="3476777" y="1587931"/>
                </a:lnTo>
                <a:lnTo>
                  <a:pt x="3175787" y="1882673"/>
                </a:lnTo>
                <a:lnTo>
                  <a:pt x="3175774" y="3175863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4">
            <a:extLst>
              <a:ext uri="{FF2B5EF4-FFF2-40B4-BE49-F238E27FC236}">
                <a16:creationId xmlns:a16="http://schemas.microsoft.com/office/drawing/2014/main" id="{442B702F-E187-473A-974D-5F30ED172A2F}"/>
              </a:ext>
            </a:extLst>
          </p:cNvPr>
          <p:cNvSpPr txBox="1"/>
          <p:nvPr/>
        </p:nvSpPr>
        <p:spPr>
          <a:xfrm>
            <a:off x="6608683" y="2719308"/>
            <a:ext cx="1543526" cy="2409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  <a:defRPr/>
            </a:pPr>
            <a:r>
              <a:rPr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开发成本是否可</a:t>
            </a:r>
            <a:r>
              <a:rPr sz="1500" b="1" spc="4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控</a:t>
            </a:r>
            <a:endParaRPr sz="1500" b="1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cs typeface="微软雅黑"/>
            </a:endParaRPr>
          </a:p>
        </p:txBody>
      </p:sp>
      <p:sp>
        <p:nvSpPr>
          <p:cNvPr id="32" name="object 15">
            <a:extLst>
              <a:ext uri="{FF2B5EF4-FFF2-40B4-BE49-F238E27FC236}">
                <a16:creationId xmlns:a16="http://schemas.microsoft.com/office/drawing/2014/main" id="{5CE0D731-3F8D-4EA0-B0CB-DB255498F798}"/>
              </a:ext>
            </a:extLst>
          </p:cNvPr>
          <p:cNvSpPr/>
          <p:nvPr/>
        </p:nvSpPr>
        <p:spPr>
          <a:xfrm>
            <a:off x="6111955" y="2430225"/>
            <a:ext cx="403412" cy="8026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A940D08D-1BC1-4A06-9141-BD32CF5116EF}"/>
              </a:ext>
            </a:extLst>
          </p:cNvPr>
          <p:cNvSpPr txBox="1"/>
          <p:nvPr/>
        </p:nvSpPr>
        <p:spPr>
          <a:xfrm>
            <a:off x="6190059" y="2612628"/>
            <a:ext cx="20764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  <a:defRPr/>
            </a:pPr>
            <a:r>
              <a:rPr sz="2400" b="1" dirty="0">
                <a:solidFill>
                  <a:srgbClr val="433AEC"/>
                </a:solidFill>
                <a:latin typeface="微软雅黑"/>
                <a:cs typeface="微软雅黑"/>
              </a:rPr>
              <a:t>3</a:t>
            </a:r>
            <a:endParaRPr sz="2400">
              <a:solidFill>
                <a:prstClr val="black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7043" y="1579217"/>
            <a:ext cx="5022464" cy="1660727"/>
          </a:xfrm>
        </p:spPr>
        <p:txBody>
          <a:bodyPr>
            <a:normAutofit/>
          </a:bodyPr>
          <a:lstStyle/>
          <a:p>
            <a:r>
              <a:rPr lang="zh-CN" altLang="en-US" dirty="0"/>
              <a:t>确定需求优先级（ </a:t>
            </a:r>
            <a:r>
              <a:rPr lang="en-US" altLang="zh-CN" dirty="0"/>
              <a:t>KANO </a:t>
            </a:r>
            <a:r>
              <a:rPr lang="zh-CN" altLang="en-US" dirty="0"/>
              <a:t>模型）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  <a:r>
              <a:rPr lang="en-US" altLang="zh-CN" dirty="0"/>
              <a:t>3  </a:t>
            </a:r>
            <a:r>
              <a:rPr lang="zh-CN" altLang="en-US" dirty="0"/>
              <a:t>需求筛选与优先级排序</a:t>
            </a:r>
          </a:p>
        </p:txBody>
      </p:sp>
    </p:spTree>
    <p:extLst>
      <p:ext uri="{BB962C8B-B14F-4D97-AF65-F5344CB8AC3E}">
        <p14:creationId xmlns:p14="http://schemas.microsoft.com/office/powerpoint/2010/main" val="1083214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51703" y="229996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endParaRPr sz="2100" dirty="0">
              <a:latin typeface="微软雅黑"/>
              <a:cs typeface="微软雅黑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6264" y="1076586"/>
            <a:ext cx="4614291" cy="3281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14486" y="1189196"/>
            <a:ext cx="3143250" cy="26675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50000"/>
              </a:lnSpc>
              <a:spcBef>
                <a:spcPts val="75"/>
              </a:spcBef>
              <a:defRPr/>
            </a:pPr>
            <a:r>
              <a:rPr sz="13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KANO</a:t>
            </a:r>
            <a:r>
              <a:rPr sz="1350" b="1" spc="-79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模型是一种用户需求分类和优先级 排序工具，以分析用户需求对用户满意度 的影响为基础，体现了产品性能和用户满 意度之间的非线性关系。</a:t>
            </a:r>
            <a:endParaRPr sz="135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8"/>
              </a:spcBef>
              <a:defRPr/>
            </a:pPr>
            <a:endParaRPr sz="1313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cs typeface="微软雅黑"/>
            </a:endParaRPr>
          </a:p>
          <a:p>
            <a:pPr marL="9525" marR="41910" algn="just" defTabSz="685800">
              <a:lnSpc>
                <a:spcPct val="150000"/>
              </a:lnSpc>
              <a:spcBef>
                <a:spcPts val="4"/>
              </a:spcBef>
              <a:defRPr/>
            </a:pPr>
            <a:r>
              <a:rPr sz="13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根据不同类型的质量特性与用户满意度之 间的关系，</a:t>
            </a:r>
            <a:r>
              <a:rPr sz="13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KAN</a:t>
            </a:r>
            <a:r>
              <a:rPr sz="1350" b="1" spc="-4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O</a:t>
            </a:r>
            <a:r>
              <a:rPr sz="13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将产品服务的质量特性 分为基本型需求、期望型需求、兴奋型需 求、无差异型需求、反向型需求</a:t>
            </a:r>
            <a:r>
              <a:rPr sz="1350" b="1" spc="-4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5</a:t>
            </a:r>
            <a:r>
              <a:rPr sz="13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cs typeface="微软雅黑"/>
              </a:rPr>
              <a:t>类。</a:t>
            </a:r>
            <a:endParaRPr sz="135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endParaRPr sz="2100" dirty="0">
              <a:latin typeface="微软雅黑"/>
              <a:cs typeface="微软雅黑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66337EF-5981-4DED-85C2-BEAECD812D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8" b="12222"/>
          <a:stretch/>
        </p:blipFill>
        <p:spPr>
          <a:xfrm>
            <a:off x="629964" y="839131"/>
            <a:ext cx="3857625" cy="416623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A378B63-E718-4AA1-99F8-272F31CECD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" b="12544"/>
          <a:stretch/>
        </p:blipFill>
        <p:spPr>
          <a:xfrm>
            <a:off x="4679259" y="822590"/>
            <a:ext cx="3872942" cy="418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70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2379C936-7C5F-495B-A57E-00F342DED6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470A2EC0-23CC-4F04-974E-0EBDE03478C0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53779975-17FB-40A8-86CF-AC32EE97F9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endParaRPr sz="2100" dirty="0">
              <a:latin typeface="微软雅黑"/>
              <a:cs typeface="微软雅黑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C1A7FBE-96E2-4AF8-BA8F-B564C7D8E5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8" b="11112"/>
          <a:stretch/>
        </p:blipFill>
        <p:spPr>
          <a:xfrm>
            <a:off x="554355" y="908655"/>
            <a:ext cx="3789045" cy="41483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FCBA58-FC6A-4293-80CC-714F43C3A0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8" b="12222"/>
          <a:stretch/>
        </p:blipFill>
        <p:spPr>
          <a:xfrm>
            <a:off x="4645895" y="908655"/>
            <a:ext cx="3857625" cy="416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97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662" y="138132"/>
            <a:ext cx="560041" cy="560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964" y="205022"/>
            <a:ext cx="5370757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dirty="0">
                <a:latin typeface="微软雅黑"/>
                <a:cs typeface="微软雅黑"/>
              </a:rPr>
              <a:t>确定需求优先级</a:t>
            </a:r>
            <a:r>
              <a:rPr sz="2100" spc="-4" dirty="0">
                <a:latin typeface="微软雅黑"/>
                <a:cs typeface="微软雅黑"/>
              </a:rPr>
              <a:t>（</a:t>
            </a:r>
            <a:r>
              <a:rPr sz="2100" spc="-71" dirty="0">
                <a:latin typeface="微软雅黑"/>
                <a:cs typeface="微软雅黑"/>
              </a:rPr>
              <a:t> </a:t>
            </a:r>
            <a:r>
              <a:rPr sz="2100" spc="-4" dirty="0">
                <a:latin typeface="Arial"/>
                <a:cs typeface="Arial"/>
              </a:rPr>
              <a:t>KANO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微软雅黑"/>
                <a:cs typeface="微软雅黑"/>
              </a:rPr>
              <a:t>模型</a:t>
            </a:r>
            <a:r>
              <a:rPr sz="2100" spc="-4" dirty="0">
                <a:latin typeface="微软雅黑"/>
                <a:cs typeface="微软雅黑"/>
              </a:rPr>
              <a:t>）</a:t>
            </a:r>
            <a:endParaRPr sz="2100" dirty="0">
              <a:latin typeface="微软雅黑"/>
              <a:cs typeface="微软雅黑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BF6E98E-D8EB-4222-8D46-E755364F254F}"/>
              </a:ext>
            </a:extLst>
          </p:cNvPr>
          <p:cNvSpPr txBox="1"/>
          <p:nvPr/>
        </p:nvSpPr>
        <p:spPr>
          <a:xfrm>
            <a:off x="554355" y="1485901"/>
            <a:ext cx="7789545" cy="161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针对每个功能，都要设计正反两个问题。比如：</a:t>
            </a:r>
          </a:p>
          <a:p>
            <a:pPr marL="342900" lvl="1" defTabSz="685800">
              <a:lnSpc>
                <a:spcPct val="150000"/>
              </a:lnSpc>
              <a:defRPr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- 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正向问题：如果产品提供“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XX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功能”，您的感受是？</a:t>
            </a:r>
          </a:p>
          <a:p>
            <a:pPr marL="342900" lvl="1" defTabSz="685800">
              <a:lnSpc>
                <a:spcPct val="150000"/>
              </a:lnSpc>
              <a:defRPr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- 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反向问题：如果产品不提供“</a:t>
            </a: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XX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功能”，您的感受是？</a:t>
            </a:r>
          </a:p>
          <a:p>
            <a:pPr marL="342900" lvl="1" defTabSz="685800">
              <a:lnSpc>
                <a:spcPct val="150000"/>
              </a:lnSpc>
              <a:defRPr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- </a:t>
            </a: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选项也很关键，要涵盖各种可能的态度：非常喜欢、理应如此、无所谓、勉强接受、很不喜欢</a:t>
            </a:r>
            <a:endParaRPr lang="en-US" altLang="zh-CN" sz="13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marL="342900" lvl="1" defTabSz="685800">
              <a:lnSpc>
                <a:spcPct val="150000"/>
              </a:lnSpc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这样能全面收集用户对该功能的看法。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D933AA9-7FD1-4739-A17B-C37EA8D14847}"/>
              </a:ext>
            </a:extLst>
          </p:cNvPr>
          <p:cNvSpPr txBox="1"/>
          <p:nvPr/>
        </p:nvSpPr>
        <p:spPr>
          <a:xfrm>
            <a:off x="537763" y="95500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问卷设计：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B5F88C8-D6ED-4572-806B-86B414DA0657}"/>
              </a:ext>
            </a:extLst>
          </p:cNvPr>
          <p:cNvSpPr txBox="1"/>
          <p:nvPr/>
        </p:nvSpPr>
        <p:spPr>
          <a:xfrm>
            <a:off x="524858" y="326131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数据收集与清洗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3D78508-5D36-46B9-9CAF-4F004BD9E06A}"/>
              </a:ext>
            </a:extLst>
          </p:cNvPr>
          <p:cNvSpPr txBox="1"/>
          <p:nvPr/>
        </p:nvSpPr>
        <p:spPr>
          <a:xfrm>
            <a:off x="563573" y="3714750"/>
            <a:ext cx="7789545" cy="679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收集用户问卷数据的时候，要注意，有些回答可能是无效的，比如用户全部选择“非常喜欢”或“很不喜欢”，这样的数据没什么参考价值，把它们清洗掉，保证数据的有效性。</a:t>
            </a:r>
          </a:p>
        </p:txBody>
      </p:sp>
    </p:spTree>
    <p:extLst>
      <p:ext uri="{BB962C8B-B14F-4D97-AF65-F5344CB8AC3E}">
        <p14:creationId xmlns:p14="http://schemas.microsoft.com/office/powerpoint/2010/main" val="39677319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1369</Words>
  <Application>Microsoft Office PowerPoint</Application>
  <DocSecurity>0</DocSecurity>
  <PresentationFormat>全屏显示(16:9)</PresentationFormat>
  <Paragraphs>118</Paragraphs>
  <Slides>19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7" baseType="lpstr">
      <vt:lpstr>CKT Kuaile Bold</vt:lpstr>
      <vt:lpstr>GEETYPE-XinGothicGB-W4</vt:lpstr>
      <vt:lpstr>GEETYPE-XinGothicGB-W7</vt:lpstr>
      <vt:lpstr>Reeji-CloudHeiDa-GB</vt:lpstr>
      <vt:lpstr>等线</vt:lpstr>
      <vt:lpstr>思源黑体 CN Bold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PowerPoint 演示文稿</vt:lpstr>
      <vt:lpstr>需求筛选原则</vt:lpstr>
      <vt:lpstr>需求筛选原则</vt:lpstr>
      <vt:lpstr>需求筛选原则</vt:lpstr>
      <vt:lpstr>确定需求优先级（ KANO 模型）</vt:lpstr>
      <vt:lpstr>确定需求优先级（ KANO 模型）</vt:lpstr>
      <vt:lpstr>确定需求优先级（ KANO 模型）</vt:lpstr>
      <vt:lpstr>确定需求优先级（ KANO 模型）</vt:lpstr>
      <vt:lpstr>确定需求优先级（ KANO 模型）</vt:lpstr>
      <vt:lpstr>确定需求优先级（ KANO 模型）</vt:lpstr>
      <vt:lpstr>确定需求优先级（ KANO 模型）</vt:lpstr>
      <vt:lpstr>确定需求优先级（ KANO 模型）</vt:lpstr>
      <vt:lpstr>确定需求优先级（ KANO 模型）</vt:lpstr>
      <vt:lpstr>确定需求优先级（ KANO 模型）——案例</vt:lpstr>
      <vt:lpstr>确定需求优先级（ KANO 模型）——案例</vt:lpstr>
      <vt:lpstr>确定需求优先级（ KANO 模型）——案例</vt:lpstr>
      <vt:lpstr>确定需求优先级（ KANO 模型）——案例</vt:lpstr>
      <vt:lpstr>确定需求优先级（ KANO 模型）——案例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16</cp:revision>
  <dcterms:modified xsi:type="dcterms:W3CDTF">2026-01-11T08:10:49Z</dcterms:modified>
</cp:coreProperties>
</file>