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367" r:id="rId3"/>
    <p:sldId id="370" r:id="rId4"/>
    <p:sldId id="371" r:id="rId5"/>
    <p:sldId id="374" r:id="rId6"/>
    <p:sldId id="373" r:id="rId7"/>
    <p:sldId id="375" r:id="rId8"/>
    <p:sldId id="376" r:id="rId9"/>
    <p:sldId id="372" r:id="rId10"/>
    <p:sldId id="379" r:id="rId11"/>
    <p:sldId id="380" r:id="rId12"/>
    <p:sldId id="275" r:id="rId13"/>
  </p:sldIdLst>
  <p:sldSz cx="9144000" cy="5143500" type="screen16x9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8" d="100"/>
          <a:sy n="108" d="100"/>
        </p:scale>
        <p:origin x="18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859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078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873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895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877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146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660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54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684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23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09.png"/><Relationship Id="rId21" Type="http://schemas.openxmlformats.org/officeDocument/2006/relationships/image" Target="../media/image112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10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jp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270106" y="1406670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24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项目三 互联网产品需求管理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1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任务</a:t>
            </a:r>
            <a:r>
              <a:rPr lang="en-US" altLang="zh-CN" sz="1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1 </a:t>
            </a:r>
            <a:r>
              <a:rPr lang="zh-CN" altLang="en-US" sz="1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需求分析的理论基础和本质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核心需求落地与解决方案</a:t>
            </a:r>
          </a:p>
        </p:txBody>
      </p:sp>
      <p:grpSp>
        <p:nvGrpSpPr>
          <p:cNvPr id="3" name="object 8">
            <a:extLst>
              <a:ext uri="{FF2B5EF4-FFF2-40B4-BE49-F238E27FC236}">
                <a16:creationId xmlns:a16="http://schemas.microsoft.com/office/drawing/2014/main" id="{8033A669-58D5-4D8C-B7D4-6153DD114765}"/>
              </a:ext>
            </a:extLst>
          </p:cNvPr>
          <p:cNvGrpSpPr/>
          <p:nvPr/>
        </p:nvGrpSpPr>
        <p:grpSpPr>
          <a:xfrm>
            <a:off x="571947" y="1680092"/>
            <a:ext cx="4554379" cy="1115378"/>
            <a:chOff x="762595" y="2240123"/>
            <a:chExt cx="6072505" cy="1487170"/>
          </a:xfrm>
        </p:grpSpPr>
        <p:sp>
          <p:nvSpPr>
            <p:cNvPr id="4" name="object 9">
              <a:extLst>
                <a:ext uri="{FF2B5EF4-FFF2-40B4-BE49-F238E27FC236}">
                  <a16:creationId xmlns:a16="http://schemas.microsoft.com/office/drawing/2014/main" id="{57385493-A59C-4432-BD33-74C45BDC9E5B}"/>
                </a:ext>
              </a:extLst>
            </p:cNvPr>
            <p:cNvSpPr/>
            <p:nvPr/>
          </p:nvSpPr>
          <p:spPr>
            <a:xfrm>
              <a:off x="800725" y="2240123"/>
              <a:ext cx="6034405" cy="1487170"/>
            </a:xfrm>
            <a:custGeom>
              <a:avLst/>
              <a:gdLst/>
              <a:ahLst/>
              <a:cxnLst/>
              <a:rect l="l" t="t" r="r" b="b"/>
              <a:pathLst>
                <a:path w="6034405" h="1487170">
                  <a:moveTo>
                    <a:pt x="5881516" y="1487060"/>
                  </a:moveTo>
                  <a:lnTo>
                    <a:pt x="106878" y="1487060"/>
                  </a:lnTo>
                  <a:lnTo>
                    <a:pt x="63675" y="1471618"/>
                  </a:lnTo>
                  <a:lnTo>
                    <a:pt x="33503" y="1442388"/>
                  </a:lnTo>
                  <a:lnTo>
                    <a:pt x="13505" y="1406439"/>
                  </a:lnTo>
                  <a:lnTo>
                    <a:pt x="2197" y="1364296"/>
                  </a:lnTo>
                  <a:lnTo>
                    <a:pt x="0" y="1334541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5881516" y="0"/>
                  </a:lnTo>
                  <a:lnTo>
                    <a:pt x="5925790" y="6565"/>
                  </a:lnTo>
                  <a:lnTo>
                    <a:pt x="5966251" y="25704"/>
                  </a:lnTo>
                  <a:lnTo>
                    <a:pt x="5999416" y="55760"/>
                  </a:lnTo>
                  <a:lnTo>
                    <a:pt x="6022424" y="94152"/>
                  </a:lnTo>
                  <a:lnTo>
                    <a:pt x="6033302" y="137569"/>
                  </a:lnTo>
                  <a:lnTo>
                    <a:pt x="6034035" y="152519"/>
                  </a:lnTo>
                  <a:lnTo>
                    <a:pt x="6034035" y="1334541"/>
                  </a:lnTo>
                  <a:lnTo>
                    <a:pt x="6027469" y="1378816"/>
                  </a:lnTo>
                  <a:lnTo>
                    <a:pt x="6008331" y="1419276"/>
                  </a:lnTo>
                  <a:lnTo>
                    <a:pt x="5978274" y="1452441"/>
                  </a:lnTo>
                  <a:lnTo>
                    <a:pt x="5939882" y="1475450"/>
                  </a:lnTo>
                  <a:lnTo>
                    <a:pt x="5896465" y="1486328"/>
                  </a:lnTo>
                  <a:lnTo>
                    <a:pt x="5881516" y="14870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10">
              <a:extLst>
                <a:ext uri="{FF2B5EF4-FFF2-40B4-BE49-F238E27FC236}">
                  <a16:creationId xmlns:a16="http://schemas.microsoft.com/office/drawing/2014/main" id="{64D1476B-6B13-40F0-9FB7-7BC16BCB6123}"/>
                </a:ext>
              </a:extLst>
            </p:cNvPr>
            <p:cNvSpPr/>
            <p:nvPr/>
          </p:nvSpPr>
          <p:spPr>
            <a:xfrm>
              <a:off x="762595" y="2240123"/>
              <a:ext cx="153035" cy="1487170"/>
            </a:xfrm>
            <a:custGeom>
              <a:avLst/>
              <a:gdLst/>
              <a:ahLst/>
              <a:cxnLst/>
              <a:rect l="l" t="t" r="r" b="b"/>
              <a:pathLst>
                <a:path w="153034" h="1487170">
                  <a:moveTo>
                    <a:pt x="152519" y="1487060"/>
                  </a:moveTo>
                  <a:lnTo>
                    <a:pt x="108311" y="1480530"/>
                  </a:lnTo>
                  <a:lnTo>
                    <a:pt x="67767" y="1461380"/>
                  </a:lnTo>
                  <a:lnTo>
                    <a:pt x="34560" y="1431251"/>
                  </a:lnTo>
                  <a:lnTo>
                    <a:pt x="11609" y="1392907"/>
                  </a:lnTo>
                  <a:lnTo>
                    <a:pt x="725" y="1349566"/>
                  </a:lnTo>
                  <a:lnTo>
                    <a:pt x="0" y="1334542"/>
                  </a:lnTo>
                  <a:lnTo>
                    <a:pt x="0" y="152519"/>
                  </a:lnTo>
                  <a:lnTo>
                    <a:pt x="6530" y="108310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4" y="80548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1334542"/>
                  </a:lnTo>
                  <a:lnTo>
                    <a:pt x="79524" y="1378749"/>
                  </a:lnTo>
                  <a:lnTo>
                    <a:pt x="89099" y="1419292"/>
                  </a:lnTo>
                  <a:lnTo>
                    <a:pt x="110143" y="1461380"/>
                  </a:lnTo>
                  <a:lnTo>
                    <a:pt x="145006" y="1486335"/>
                  </a:lnTo>
                  <a:lnTo>
                    <a:pt x="152519" y="148706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1">
              <a:extLst>
                <a:ext uri="{FF2B5EF4-FFF2-40B4-BE49-F238E27FC236}">
                  <a16:creationId xmlns:a16="http://schemas.microsoft.com/office/drawing/2014/main" id="{BA03E665-9FA4-4E4A-80CC-92A8DC517643}"/>
                </a:ext>
              </a:extLst>
            </p:cNvPr>
            <p:cNvSpPr/>
            <p:nvPr/>
          </p:nvSpPr>
          <p:spPr>
            <a:xfrm>
              <a:off x="1067633" y="2468902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7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12">
              <a:extLst>
                <a:ext uri="{FF2B5EF4-FFF2-40B4-BE49-F238E27FC236}">
                  <a16:creationId xmlns:a16="http://schemas.microsoft.com/office/drawing/2014/main" id="{28DA87CB-BC1C-4026-9174-6B06FD4C8BE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9684" y="2602356"/>
              <a:ext cx="285973" cy="343167"/>
            </a:xfrm>
            <a:prstGeom prst="rect">
              <a:avLst/>
            </a:prstGeom>
          </p:spPr>
        </p:pic>
        <p:pic>
          <p:nvPicPr>
            <p:cNvPr id="9" name="object 13">
              <a:extLst>
                <a:ext uri="{FF2B5EF4-FFF2-40B4-BE49-F238E27FC236}">
                  <a16:creationId xmlns:a16="http://schemas.microsoft.com/office/drawing/2014/main" id="{6C047F37-0F3A-475A-9ADC-002E2649713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6488" y="2935991"/>
              <a:ext cx="85791" cy="171583"/>
            </a:xfrm>
            <a:prstGeom prst="rect">
              <a:avLst/>
            </a:prstGeom>
          </p:spPr>
        </p:pic>
        <p:pic>
          <p:nvPicPr>
            <p:cNvPr id="10" name="object 14">
              <a:extLst>
                <a:ext uri="{FF2B5EF4-FFF2-40B4-BE49-F238E27FC236}">
                  <a16:creationId xmlns:a16="http://schemas.microsoft.com/office/drawing/2014/main" id="{88FE8ED1-BE3A-4DEA-87E1-F816D0FC77F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6488" y="3279159"/>
              <a:ext cx="85791" cy="171583"/>
            </a:xfrm>
            <a:prstGeom prst="rect">
              <a:avLst/>
            </a:prstGeom>
          </p:spPr>
        </p:pic>
      </p:grpSp>
      <p:sp>
        <p:nvSpPr>
          <p:cNvPr id="11" name="object 15">
            <a:extLst>
              <a:ext uri="{FF2B5EF4-FFF2-40B4-BE49-F238E27FC236}">
                <a16:creationId xmlns:a16="http://schemas.microsoft.com/office/drawing/2014/main" id="{CE28FAAD-D2FC-4E7C-96E1-9C9EA8DDE5B4}"/>
              </a:ext>
            </a:extLst>
          </p:cNvPr>
          <p:cNvSpPr txBox="1"/>
          <p:nvPr/>
        </p:nvSpPr>
        <p:spPr>
          <a:xfrm>
            <a:off x="1420341" y="1842152"/>
            <a:ext cx="2514600" cy="73096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4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真实续航功能落地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30969" marR="3810" defTabSz="685800">
              <a:lnSpc>
                <a:spcPct val="166800"/>
              </a:lnSpc>
              <a:spcBef>
                <a:spcPts val="214"/>
              </a:spcBef>
            </a:pPr>
            <a:r>
              <a:rPr sz="1000" kern="0" spc="-26" dirty="0">
                <a:solidFill>
                  <a:srgbClr val="4A5462"/>
                </a:solidFill>
                <a:latin typeface="微软雅黑"/>
                <a:cs typeface="微软雅黑"/>
              </a:rPr>
              <a:t>推出 </a:t>
            </a:r>
            <a:r>
              <a:rPr sz="1000" b="1" kern="0" spc="-11" dirty="0">
                <a:solidFill>
                  <a:srgbClr val="1C4ED8"/>
                </a:solidFill>
                <a:latin typeface="微软雅黑"/>
                <a:cs typeface="微软雅黑"/>
              </a:rPr>
              <a:t>车主众测功能 </a:t>
            </a: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，展示多工况实测数据与车企合作开放数据接口，消除里程焦虑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6">
            <a:extLst>
              <a:ext uri="{FF2B5EF4-FFF2-40B4-BE49-F238E27FC236}">
                <a16:creationId xmlns:a16="http://schemas.microsoft.com/office/drawing/2014/main" id="{5C9B8B25-E9B6-4923-8875-DE8D4C5A0B03}"/>
              </a:ext>
            </a:extLst>
          </p:cNvPr>
          <p:cNvGrpSpPr/>
          <p:nvPr/>
        </p:nvGrpSpPr>
        <p:grpSpPr>
          <a:xfrm>
            <a:off x="571947" y="3024167"/>
            <a:ext cx="4554379" cy="1129665"/>
            <a:chOff x="762595" y="4032222"/>
            <a:chExt cx="6072505" cy="1506220"/>
          </a:xfrm>
        </p:grpSpPr>
        <p:sp>
          <p:nvSpPr>
            <p:cNvPr id="13" name="object 17">
              <a:extLst>
                <a:ext uri="{FF2B5EF4-FFF2-40B4-BE49-F238E27FC236}">
                  <a16:creationId xmlns:a16="http://schemas.microsoft.com/office/drawing/2014/main" id="{C165BEB4-AEAC-4115-B38F-FBB0A8639C2D}"/>
                </a:ext>
              </a:extLst>
            </p:cNvPr>
            <p:cNvSpPr/>
            <p:nvPr/>
          </p:nvSpPr>
          <p:spPr>
            <a:xfrm>
              <a:off x="800725" y="4032222"/>
              <a:ext cx="6034405" cy="1506220"/>
            </a:xfrm>
            <a:custGeom>
              <a:avLst/>
              <a:gdLst/>
              <a:ahLst/>
              <a:cxnLst/>
              <a:rect l="l" t="t" r="r" b="b"/>
              <a:pathLst>
                <a:path w="6034405" h="1506220">
                  <a:moveTo>
                    <a:pt x="5881516" y="1506125"/>
                  </a:moveTo>
                  <a:lnTo>
                    <a:pt x="106878" y="1506125"/>
                  </a:lnTo>
                  <a:lnTo>
                    <a:pt x="63675" y="1490683"/>
                  </a:lnTo>
                  <a:lnTo>
                    <a:pt x="33503" y="1461453"/>
                  </a:lnTo>
                  <a:lnTo>
                    <a:pt x="13505" y="1425504"/>
                  </a:lnTo>
                  <a:lnTo>
                    <a:pt x="2197" y="1383361"/>
                  </a:lnTo>
                  <a:lnTo>
                    <a:pt x="0" y="1353606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5881516" y="0"/>
                  </a:lnTo>
                  <a:lnTo>
                    <a:pt x="5925790" y="6565"/>
                  </a:lnTo>
                  <a:lnTo>
                    <a:pt x="5966251" y="25704"/>
                  </a:lnTo>
                  <a:lnTo>
                    <a:pt x="5999416" y="55760"/>
                  </a:lnTo>
                  <a:lnTo>
                    <a:pt x="6022424" y="94152"/>
                  </a:lnTo>
                  <a:lnTo>
                    <a:pt x="6033302" y="137569"/>
                  </a:lnTo>
                  <a:lnTo>
                    <a:pt x="6034035" y="152519"/>
                  </a:lnTo>
                  <a:lnTo>
                    <a:pt x="6034035" y="1353606"/>
                  </a:lnTo>
                  <a:lnTo>
                    <a:pt x="6027469" y="1397881"/>
                  </a:lnTo>
                  <a:lnTo>
                    <a:pt x="6008331" y="1438341"/>
                  </a:lnTo>
                  <a:lnTo>
                    <a:pt x="5978274" y="1471506"/>
                  </a:lnTo>
                  <a:lnTo>
                    <a:pt x="5939882" y="1494515"/>
                  </a:lnTo>
                  <a:lnTo>
                    <a:pt x="5896465" y="1505393"/>
                  </a:lnTo>
                  <a:lnTo>
                    <a:pt x="5881516" y="15061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F22AC68D-2267-4814-B4BA-31ECA28E4CE3}"/>
                </a:ext>
              </a:extLst>
            </p:cNvPr>
            <p:cNvSpPr/>
            <p:nvPr/>
          </p:nvSpPr>
          <p:spPr>
            <a:xfrm>
              <a:off x="762595" y="4032223"/>
              <a:ext cx="153035" cy="1506220"/>
            </a:xfrm>
            <a:custGeom>
              <a:avLst/>
              <a:gdLst/>
              <a:ahLst/>
              <a:cxnLst/>
              <a:rect l="l" t="t" r="r" b="b"/>
              <a:pathLst>
                <a:path w="153034" h="1506220">
                  <a:moveTo>
                    <a:pt x="152519" y="1506125"/>
                  </a:moveTo>
                  <a:lnTo>
                    <a:pt x="108311" y="1499594"/>
                  </a:lnTo>
                  <a:lnTo>
                    <a:pt x="67767" y="1480444"/>
                  </a:lnTo>
                  <a:lnTo>
                    <a:pt x="34560" y="1450316"/>
                  </a:lnTo>
                  <a:lnTo>
                    <a:pt x="11609" y="1411972"/>
                  </a:lnTo>
                  <a:lnTo>
                    <a:pt x="725" y="1368630"/>
                  </a:lnTo>
                  <a:lnTo>
                    <a:pt x="0" y="1353606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4" y="80549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1353606"/>
                  </a:lnTo>
                  <a:lnTo>
                    <a:pt x="79524" y="1397813"/>
                  </a:lnTo>
                  <a:lnTo>
                    <a:pt x="89099" y="1438357"/>
                  </a:lnTo>
                  <a:lnTo>
                    <a:pt x="110143" y="1480444"/>
                  </a:lnTo>
                  <a:lnTo>
                    <a:pt x="145006" y="1505400"/>
                  </a:lnTo>
                  <a:lnTo>
                    <a:pt x="152519" y="1506125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9">
              <a:extLst>
                <a:ext uri="{FF2B5EF4-FFF2-40B4-BE49-F238E27FC236}">
                  <a16:creationId xmlns:a16="http://schemas.microsoft.com/office/drawing/2014/main" id="{874A8D74-EBDE-4F01-816D-AD724C224B67}"/>
                </a:ext>
              </a:extLst>
            </p:cNvPr>
            <p:cNvSpPr/>
            <p:nvPr/>
          </p:nvSpPr>
          <p:spPr>
            <a:xfrm>
              <a:off x="1067633" y="4261001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7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20">
              <a:extLst>
                <a:ext uri="{FF2B5EF4-FFF2-40B4-BE49-F238E27FC236}">
                  <a16:creationId xmlns:a16="http://schemas.microsoft.com/office/drawing/2014/main" id="{882B6BDF-E345-4F5E-89C3-56A6A31F2EE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0620" y="4394455"/>
              <a:ext cx="324103" cy="343167"/>
            </a:xfrm>
            <a:prstGeom prst="rect">
              <a:avLst/>
            </a:prstGeom>
          </p:spPr>
        </p:pic>
      </p:grpSp>
      <p:sp>
        <p:nvSpPr>
          <p:cNvPr id="17" name="object 21">
            <a:extLst>
              <a:ext uri="{FF2B5EF4-FFF2-40B4-BE49-F238E27FC236}">
                <a16:creationId xmlns:a16="http://schemas.microsoft.com/office/drawing/2014/main" id="{8877FAD5-0C9D-4200-84C6-15DB051CBA4F}"/>
              </a:ext>
            </a:extLst>
          </p:cNvPr>
          <p:cNvSpPr txBox="1"/>
          <p:nvPr/>
        </p:nvSpPr>
        <p:spPr>
          <a:xfrm>
            <a:off x="1420341" y="3186226"/>
            <a:ext cx="1861575" cy="2250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4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一站式充电解决方案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22">
            <a:extLst>
              <a:ext uri="{FF2B5EF4-FFF2-40B4-BE49-F238E27FC236}">
                <a16:creationId xmlns:a16="http://schemas.microsoft.com/office/drawing/2014/main" id="{C6D2D81C-AF20-4F6D-A512-41EBDDC3D055}"/>
              </a:ext>
            </a:extLst>
          </p:cNvPr>
          <p:cNvGrpSpPr/>
          <p:nvPr/>
        </p:nvGrpSpPr>
        <p:grpSpPr>
          <a:xfrm>
            <a:off x="1429631" y="3510086"/>
            <a:ext cx="730091" cy="472440"/>
            <a:chOff x="1906174" y="4680115"/>
            <a:chExt cx="973455" cy="629920"/>
          </a:xfrm>
        </p:grpSpPr>
        <p:sp>
          <p:nvSpPr>
            <p:cNvPr id="19" name="object 23">
              <a:extLst>
                <a:ext uri="{FF2B5EF4-FFF2-40B4-BE49-F238E27FC236}">
                  <a16:creationId xmlns:a16="http://schemas.microsoft.com/office/drawing/2014/main" id="{6470B78B-8064-406B-861D-0F579F498220}"/>
                </a:ext>
              </a:extLst>
            </p:cNvPr>
            <p:cNvSpPr/>
            <p:nvPr/>
          </p:nvSpPr>
          <p:spPr>
            <a:xfrm>
              <a:off x="1911254" y="4685195"/>
              <a:ext cx="963294" cy="619760"/>
            </a:xfrm>
            <a:custGeom>
              <a:avLst/>
              <a:gdLst/>
              <a:ahLst/>
              <a:cxnLst/>
              <a:rect l="l" t="t" r="r" b="b"/>
              <a:pathLst>
                <a:path w="963294" h="619760">
                  <a:moveTo>
                    <a:pt x="933837" y="619608"/>
                  </a:moveTo>
                  <a:lnTo>
                    <a:pt x="28939" y="619608"/>
                  </a:lnTo>
                  <a:lnTo>
                    <a:pt x="24683" y="618761"/>
                  </a:lnTo>
                  <a:lnTo>
                    <a:pt x="0" y="590669"/>
                  </a:lnTo>
                  <a:lnTo>
                    <a:pt x="0" y="586245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933837" y="0"/>
                  </a:lnTo>
                  <a:lnTo>
                    <a:pt x="962776" y="28939"/>
                  </a:lnTo>
                  <a:lnTo>
                    <a:pt x="962776" y="590669"/>
                  </a:lnTo>
                  <a:lnTo>
                    <a:pt x="938093" y="618761"/>
                  </a:lnTo>
                  <a:lnTo>
                    <a:pt x="933837" y="619608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4">
              <a:extLst>
                <a:ext uri="{FF2B5EF4-FFF2-40B4-BE49-F238E27FC236}">
                  <a16:creationId xmlns:a16="http://schemas.microsoft.com/office/drawing/2014/main" id="{8BA917B8-439D-4727-966D-92BE1E643E88}"/>
                </a:ext>
              </a:extLst>
            </p:cNvPr>
            <p:cNvSpPr/>
            <p:nvPr/>
          </p:nvSpPr>
          <p:spPr>
            <a:xfrm>
              <a:off x="1911254" y="4685195"/>
              <a:ext cx="963294" cy="619760"/>
            </a:xfrm>
            <a:custGeom>
              <a:avLst/>
              <a:gdLst/>
              <a:ahLst/>
              <a:cxnLst/>
              <a:rect l="l" t="t" r="r" b="b"/>
              <a:pathLst>
                <a:path w="963294" h="619760">
                  <a:moveTo>
                    <a:pt x="0" y="586245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1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929413" y="0"/>
                  </a:lnTo>
                  <a:lnTo>
                    <a:pt x="933837" y="0"/>
                  </a:lnTo>
                  <a:lnTo>
                    <a:pt x="938093" y="846"/>
                  </a:lnTo>
                  <a:lnTo>
                    <a:pt x="960236" y="20595"/>
                  </a:lnTo>
                  <a:lnTo>
                    <a:pt x="961930" y="24683"/>
                  </a:lnTo>
                  <a:lnTo>
                    <a:pt x="962776" y="28939"/>
                  </a:lnTo>
                  <a:lnTo>
                    <a:pt x="962776" y="33363"/>
                  </a:lnTo>
                  <a:lnTo>
                    <a:pt x="962776" y="586245"/>
                  </a:lnTo>
                  <a:lnTo>
                    <a:pt x="962776" y="590669"/>
                  </a:lnTo>
                  <a:lnTo>
                    <a:pt x="961930" y="594925"/>
                  </a:lnTo>
                  <a:lnTo>
                    <a:pt x="960236" y="599012"/>
                  </a:lnTo>
                  <a:lnTo>
                    <a:pt x="958543" y="603100"/>
                  </a:lnTo>
                  <a:lnTo>
                    <a:pt x="942180" y="617068"/>
                  </a:lnTo>
                  <a:lnTo>
                    <a:pt x="938093" y="618761"/>
                  </a:lnTo>
                  <a:lnTo>
                    <a:pt x="933837" y="619608"/>
                  </a:lnTo>
                  <a:lnTo>
                    <a:pt x="929413" y="619608"/>
                  </a:lnTo>
                  <a:lnTo>
                    <a:pt x="33363" y="619608"/>
                  </a:lnTo>
                  <a:lnTo>
                    <a:pt x="9771" y="609836"/>
                  </a:lnTo>
                  <a:lnTo>
                    <a:pt x="6643" y="606708"/>
                  </a:lnTo>
                  <a:lnTo>
                    <a:pt x="4232" y="603100"/>
                  </a:lnTo>
                  <a:lnTo>
                    <a:pt x="2539" y="599012"/>
                  </a:lnTo>
                  <a:lnTo>
                    <a:pt x="846" y="594925"/>
                  </a:lnTo>
                  <a:lnTo>
                    <a:pt x="0" y="590669"/>
                  </a:lnTo>
                  <a:lnTo>
                    <a:pt x="0" y="58624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1" name="object 25">
            <a:extLst>
              <a:ext uri="{FF2B5EF4-FFF2-40B4-BE49-F238E27FC236}">
                <a16:creationId xmlns:a16="http://schemas.microsoft.com/office/drawing/2014/main" id="{4D3A3C19-C85D-4284-B449-F86C11DBD9CA}"/>
              </a:ext>
            </a:extLst>
          </p:cNvPr>
          <p:cNvSpPr txBox="1"/>
          <p:nvPr/>
        </p:nvSpPr>
        <p:spPr>
          <a:xfrm>
            <a:off x="1534731" y="3506516"/>
            <a:ext cx="519589" cy="386324"/>
          </a:xfrm>
          <a:prstGeom prst="rect">
            <a:avLst/>
          </a:prstGeom>
        </p:spPr>
        <p:txBody>
          <a:bodyPr vert="horz" wrap="square" lIns="0" tIns="75248" rIns="0" bIns="0" rtlCol="0">
            <a:spAutoFit/>
          </a:bodyPr>
          <a:lstStyle/>
          <a:p>
            <a:pPr algn="ctr" defTabSz="685800">
              <a:spcBef>
                <a:spcPts val="593"/>
              </a:spcBef>
            </a:pPr>
            <a:r>
              <a:rPr sz="800" b="1" kern="0" spc="-19" dirty="0">
                <a:solidFill>
                  <a:srgbClr val="0D9487"/>
                </a:solidFill>
                <a:latin typeface="微软雅黑"/>
                <a:cs typeface="微软雅黑"/>
              </a:rPr>
              <a:t>购前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518"/>
              </a:spcBef>
            </a:pPr>
            <a:r>
              <a:rPr sz="800" kern="0" spc="-8" dirty="0">
                <a:solidFill>
                  <a:srgbClr val="4A5462"/>
                </a:solidFill>
                <a:latin typeface="微软雅黑"/>
                <a:cs typeface="微软雅黑"/>
              </a:rPr>
              <a:t>查安装资格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6">
            <a:extLst>
              <a:ext uri="{FF2B5EF4-FFF2-40B4-BE49-F238E27FC236}">
                <a16:creationId xmlns:a16="http://schemas.microsoft.com/office/drawing/2014/main" id="{5D9A68E4-8B4E-4562-ACD0-B9C5829C9A9D}"/>
              </a:ext>
            </a:extLst>
          </p:cNvPr>
          <p:cNvGrpSpPr/>
          <p:nvPr/>
        </p:nvGrpSpPr>
        <p:grpSpPr>
          <a:xfrm>
            <a:off x="2216057" y="3510086"/>
            <a:ext cx="730091" cy="472440"/>
            <a:chOff x="2954742" y="4680115"/>
            <a:chExt cx="973455" cy="629920"/>
          </a:xfrm>
        </p:grpSpPr>
        <p:sp>
          <p:nvSpPr>
            <p:cNvPr id="23" name="object 27">
              <a:extLst>
                <a:ext uri="{FF2B5EF4-FFF2-40B4-BE49-F238E27FC236}">
                  <a16:creationId xmlns:a16="http://schemas.microsoft.com/office/drawing/2014/main" id="{97768C47-F166-4EAB-9B6F-5187B3CFCE33}"/>
                </a:ext>
              </a:extLst>
            </p:cNvPr>
            <p:cNvSpPr/>
            <p:nvPr/>
          </p:nvSpPr>
          <p:spPr>
            <a:xfrm>
              <a:off x="2959822" y="4685195"/>
              <a:ext cx="963294" cy="619760"/>
            </a:xfrm>
            <a:custGeom>
              <a:avLst/>
              <a:gdLst/>
              <a:ahLst/>
              <a:cxnLst/>
              <a:rect l="l" t="t" r="r" b="b"/>
              <a:pathLst>
                <a:path w="963295" h="619760">
                  <a:moveTo>
                    <a:pt x="933837" y="619608"/>
                  </a:moveTo>
                  <a:lnTo>
                    <a:pt x="28939" y="619608"/>
                  </a:lnTo>
                  <a:lnTo>
                    <a:pt x="24683" y="618761"/>
                  </a:lnTo>
                  <a:lnTo>
                    <a:pt x="0" y="590669"/>
                  </a:lnTo>
                  <a:lnTo>
                    <a:pt x="0" y="586245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933837" y="0"/>
                  </a:lnTo>
                  <a:lnTo>
                    <a:pt x="962776" y="28939"/>
                  </a:lnTo>
                  <a:lnTo>
                    <a:pt x="962776" y="590669"/>
                  </a:lnTo>
                  <a:lnTo>
                    <a:pt x="938092" y="618761"/>
                  </a:lnTo>
                  <a:lnTo>
                    <a:pt x="933837" y="619608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8">
              <a:extLst>
                <a:ext uri="{FF2B5EF4-FFF2-40B4-BE49-F238E27FC236}">
                  <a16:creationId xmlns:a16="http://schemas.microsoft.com/office/drawing/2014/main" id="{EFC8A775-6129-4D35-88C4-24237790BC78}"/>
                </a:ext>
              </a:extLst>
            </p:cNvPr>
            <p:cNvSpPr/>
            <p:nvPr/>
          </p:nvSpPr>
          <p:spPr>
            <a:xfrm>
              <a:off x="2959822" y="4685195"/>
              <a:ext cx="963294" cy="619760"/>
            </a:xfrm>
            <a:custGeom>
              <a:avLst/>
              <a:gdLst/>
              <a:ahLst/>
              <a:cxnLst/>
              <a:rect l="l" t="t" r="r" b="b"/>
              <a:pathLst>
                <a:path w="963295" h="619760">
                  <a:moveTo>
                    <a:pt x="0" y="586245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1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929413" y="0"/>
                  </a:lnTo>
                  <a:lnTo>
                    <a:pt x="933837" y="0"/>
                  </a:lnTo>
                  <a:lnTo>
                    <a:pt x="938092" y="846"/>
                  </a:lnTo>
                  <a:lnTo>
                    <a:pt x="962776" y="33363"/>
                  </a:lnTo>
                  <a:lnTo>
                    <a:pt x="962776" y="586245"/>
                  </a:lnTo>
                  <a:lnTo>
                    <a:pt x="942180" y="617068"/>
                  </a:lnTo>
                  <a:lnTo>
                    <a:pt x="938092" y="618761"/>
                  </a:lnTo>
                  <a:lnTo>
                    <a:pt x="933837" y="619608"/>
                  </a:lnTo>
                  <a:lnTo>
                    <a:pt x="929413" y="619608"/>
                  </a:lnTo>
                  <a:lnTo>
                    <a:pt x="33363" y="619608"/>
                  </a:lnTo>
                  <a:lnTo>
                    <a:pt x="9771" y="609836"/>
                  </a:lnTo>
                  <a:lnTo>
                    <a:pt x="6643" y="606708"/>
                  </a:lnTo>
                  <a:lnTo>
                    <a:pt x="4232" y="603100"/>
                  </a:lnTo>
                  <a:lnTo>
                    <a:pt x="2539" y="599012"/>
                  </a:lnTo>
                  <a:lnTo>
                    <a:pt x="846" y="594925"/>
                  </a:lnTo>
                  <a:lnTo>
                    <a:pt x="0" y="590669"/>
                  </a:lnTo>
                  <a:lnTo>
                    <a:pt x="0" y="58624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5" name="object 29">
            <a:extLst>
              <a:ext uri="{FF2B5EF4-FFF2-40B4-BE49-F238E27FC236}">
                <a16:creationId xmlns:a16="http://schemas.microsoft.com/office/drawing/2014/main" id="{249E092A-8C3B-4DAD-A190-A71064827A53}"/>
              </a:ext>
            </a:extLst>
          </p:cNvPr>
          <p:cNvSpPr txBox="1"/>
          <p:nvPr/>
        </p:nvSpPr>
        <p:spPr>
          <a:xfrm>
            <a:off x="2371203" y="3506516"/>
            <a:ext cx="419576" cy="386324"/>
          </a:xfrm>
          <a:prstGeom prst="rect">
            <a:avLst/>
          </a:prstGeom>
        </p:spPr>
        <p:txBody>
          <a:bodyPr vert="horz" wrap="square" lIns="0" tIns="75248" rIns="0" bIns="0" rtlCol="0">
            <a:spAutoFit/>
          </a:bodyPr>
          <a:lstStyle/>
          <a:p>
            <a:pPr algn="ctr" defTabSz="685800">
              <a:spcBef>
                <a:spcPts val="593"/>
              </a:spcBef>
            </a:pPr>
            <a:r>
              <a:rPr sz="800" b="1" kern="0" spc="-19" dirty="0">
                <a:solidFill>
                  <a:srgbClr val="0D9487"/>
                </a:solidFill>
                <a:latin typeface="微软雅黑"/>
                <a:cs typeface="微软雅黑"/>
              </a:rPr>
              <a:t>购中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518"/>
              </a:spcBef>
            </a:pPr>
            <a:r>
              <a:rPr sz="800" kern="0" spc="-11" dirty="0">
                <a:solidFill>
                  <a:srgbClr val="4A5462"/>
                </a:solidFill>
                <a:latin typeface="微软雅黑"/>
                <a:cs typeface="微软雅黑"/>
              </a:rPr>
              <a:t>整合服务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30">
            <a:extLst>
              <a:ext uri="{FF2B5EF4-FFF2-40B4-BE49-F238E27FC236}">
                <a16:creationId xmlns:a16="http://schemas.microsoft.com/office/drawing/2014/main" id="{455C5225-ED74-495E-94CE-56EDC82229A6}"/>
              </a:ext>
            </a:extLst>
          </p:cNvPr>
          <p:cNvGrpSpPr/>
          <p:nvPr/>
        </p:nvGrpSpPr>
        <p:grpSpPr>
          <a:xfrm>
            <a:off x="3002719" y="3510322"/>
            <a:ext cx="729614" cy="471964"/>
            <a:chOff x="4003625" y="4680429"/>
            <a:chExt cx="972819" cy="629285"/>
          </a:xfrm>
        </p:grpSpPr>
        <p:sp>
          <p:nvSpPr>
            <p:cNvPr id="27" name="object 31">
              <a:extLst>
                <a:ext uri="{FF2B5EF4-FFF2-40B4-BE49-F238E27FC236}">
                  <a16:creationId xmlns:a16="http://schemas.microsoft.com/office/drawing/2014/main" id="{E6F7517E-8C94-4CFC-9A94-5282C44038A4}"/>
                </a:ext>
              </a:extLst>
            </p:cNvPr>
            <p:cNvSpPr/>
            <p:nvPr/>
          </p:nvSpPr>
          <p:spPr>
            <a:xfrm>
              <a:off x="4008391" y="4685195"/>
              <a:ext cx="963294" cy="619760"/>
            </a:xfrm>
            <a:custGeom>
              <a:avLst/>
              <a:gdLst/>
              <a:ahLst/>
              <a:cxnLst/>
              <a:rect l="l" t="t" r="r" b="b"/>
              <a:pathLst>
                <a:path w="963295" h="619760">
                  <a:moveTo>
                    <a:pt x="933837" y="619608"/>
                  </a:moveTo>
                  <a:lnTo>
                    <a:pt x="28939" y="619608"/>
                  </a:lnTo>
                  <a:lnTo>
                    <a:pt x="24683" y="618761"/>
                  </a:lnTo>
                  <a:lnTo>
                    <a:pt x="0" y="590669"/>
                  </a:lnTo>
                  <a:lnTo>
                    <a:pt x="0" y="586245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933837" y="0"/>
                  </a:lnTo>
                  <a:lnTo>
                    <a:pt x="962776" y="28939"/>
                  </a:lnTo>
                  <a:lnTo>
                    <a:pt x="962776" y="590669"/>
                  </a:lnTo>
                  <a:lnTo>
                    <a:pt x="938092" y="618761"/>
                  </a:lnTo>
                  <a:lnTo>
                    <a:pt x="933837" y="619608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32">
              <a:extLst>
                <a:ext uri="{FF2B5EF4-FFF2-40B4-BE49-F238E27FC236}">
                  <a16:creationId xmlns:a16="http://schemas.microsoft.com/office/drawing/2014/main" id="{B9437523-6CE7-43ED-B382-0E5DDBE767B7}"/>
                </a:ext>
              </a:extLst>
            </p:cNvPr>
            <p:cNvSpPr/>
            <p:nvPr/>
          </p:nvSpPr>
          <p:spPr>
            <a:xfrm>
              <a:off x="4008391" y="4685195"/>
              <a:ext cx="963294" cy="619760"/>
            </a:xfrm>
            <a:custGeom>
              <a:avLst/>
              <a:gdLst/>
              <a:ahLst/>
              <a:cxnLst/>
              <a:rect l="l" t="t" r="r" b="b"/>
              <a:pathLst>
                <a:path w="963295" h="619760">
                  <a:moveTo>
                    <a:pt x="0" y="586245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1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929413" y="0"/>
                  </a:lnTo>
                  <a:lnTo>
                    <a:pt x="933837" y="0"/>
                  </a:lnTo>
                  <a:lnTo>
                    <a:pt x="938092" y="846"/>
                  </a:lnTo>
                  <a:lnTo>
                    <a:pt x="960236" y="20595"/>
                  </a:lnTo>
                  <a:lnTo>
                    <a:pt x="961930" y="24683"/>
                  </a:lnTo>
                  <a:lnTo>
                    <a:pt x="962776" y="28939"/>
                  </a:lnTo>
                  <a:lnTo>
                    <a:pt x="962776" y="33363"/>
                  </a:lnTo>
                  <a:lnTo>
                    <a:pt x="962776" y="586245"/>
                  </a:lnTo>
                  <a:lnTo>
                    <a:pt x="938092" y="618761"/>
                  </a:lnTo>
                  <a:lnTo>
                    <a:pt x="929413" y="619608"/>
                  </a:lnTo>
                  <a:lnTo>
                    <a:pt x="33363" y="619608"/>
                  </a:lnTo>
                  <a:lnTo>
                    <a:pt x="846" y="594925"/>
                  </a:lnTo>
                  <a:lnTo>
                    <a:pt x="0" y="590669"/>
                  </a:lnTo>
                  <a:lnTo>
                    <a:pt x="0" y="58624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33">
            <a:extLst>
              <a:ext uri="{FF2B5EF4-FFF2-40B4-BE49-F238E27FC236}">
                <a16:creationId xmlns:a16="http://schemas.microsoft.com/office/drawing/2014/main" id="{0DCA9EAA-3D24-4132-B4C0-186D61CC9704}"/>
              </a:ext>
            </a:extLst>
          </p:cNvPr>
          <p:cNvSpPr txBox="1"/>
          <p:nvPr/>
        </p:nvSpPr>
        <p:spPr>
          <a:xfrm>
            <a:off x="3057538" y="3506516"/>
            <a:ext cx="619601" cy="386324"/>
          </a:xfrm>
          <a:prstGeom prst="rect">
            <a:avLst/>
          </a:prstGeom>
        </p:spPr>
        <p:txBody>
          <a:bodyPr vert="horz" wrap="square" lIns="0" tIns="75248" rIns="0" bIns="0" rtlCol="0">
            <a:spAutoFit/>
          </a:bodyPr>
          <a:lstStyle/>
          <a:p>
            <a:pPr algn="ctr" defTabSz="685800">
              <a:spcBef>
                <a:spcPts val="593"/>
              </a:spcBef>
            </a:pPr>
            <a:r>
              <a:rPr sz="800" b="1" kern="0" spc="-19" dirty="0">
                <a:solidFill>
                  <a:srgbClr val="0D9487"/>
                </a:solidFill>
                <a:latin typeface="微软雅黑"/>
                <a:cs typeface="微软雅黑"/>
              </a:rPr>
              <a:t>购后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518"/>
              </a:spcBef>
            </a:pPr>
            <a:r>
              <a:rPr sz="800" kern="0" spc="-8" dirty="0">
                <a:solidFill>
                  <a:srgbClr val="4A5462"/>
                </a:solidFill>
                <a:latin typeface="微软雅黑"/>
                <a:cs typeface="微软雅黑"/>
              </a:rPr>
              <a:t>集成充电地图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4">
            <a:extLst>
              <a:ext uri="{FF2B5EF4-FFF2-40B4-BE49-F238E27FC236}">
                <a16:creationId xmlns:a16="http://schemas.microsoft.com/office/drawing/2014/main" id="{713D3097-720F-4A87-92D5-E69F7BCB5D7A}"/>
              </a:ext>
            </a:extLst>
          </p:cNvPr>
          <p:cNvGrpSpPr/>
          <p:nvPr/>
        </p:nvGrpSpPr>
        <p:grpSpPr>
          <a:xfrm>
            <a:off x="5344309" y="1230830"/>
            <a:ext cx="3341846" cy="3259931"/>
            <a:chOff x="7125745" y="1641106"/>
            <a:chExt cx="4455795" cy="4346575"/>
          </a:xfrm>
        </p:grpSpPr>
        <p:sp>
          <p:nvSpPr>
            <p:cNvPr id="31" name="object 35">
              <a:extLst>
                <a:ext uri="{FF2B5EF4-FFF2-40B4-BE49-F238E27FC236}">
                  <a16:creationId xmlns:a16="http://schemas.microsoft.com/office/drawing/2014/main" id="{C28AAE67-3FA9-4A5E-BF25-39EA5C29E2F1}"/>
                </a:ext>
              </a:extLst>
            </p:cNvPr>
            <p:cNvSpPr/>
            <p:nvPr/>
          </p:nvSpPr>
          <p:spPr>
            <a:xfrm>
              <a:off x="7130511" y="1796073"/>
              <a:ext cx="4394200" cy="4186554"/>
            </a:xfrm>
            <a:custGeom>
              <a:avLst/>
              <a:gdLst/>
              <a:ahLst/>
              <a:cxnLst/>
              <a:rect l="l" t="t" r="r" b="b"/>
              <a:pathLst>
                <a:path w="4394200" h="4186554">
                  <a:moveTo>
                    <a:pt x="4188904" y="3988643"/>
                  </a:moveTo>
                  <a:lnTo>
                    <a:pt x="414097" y="4186472"/>
                  </a:lnTo>
                  <a:lnTo>
                    <a:pt x="406769" y="4186496"/>
                  </a:lnTo>
                  <a:lnTo>
                    <a:pt x="392111" y="4185824"/>
                  </a:lnTo>
                  <a:lnTo>
                    <a:pt x="348858" y="4178099"/>
                  </a:lnTo>
                  <a:lnTo>
                    <a:pt x="307943" y="4162084"/>
                  </a:lnTo>
                  <a:lnTo>
                    <a:pt x="270938" y="4138396"/>
                  </a:lnTo>
                  <a:lnTo>
                    <a:pt x="239266" y="4107942"/>
                  </a:lnTo>
                  <a:lnTo>
                    <a:pt x="214143" y="4071896"/>
                  </a:lnTo>
                  <a:lnTo>
                    <a:pt x="196536" y="4031640"/>
                  </a:lnTo>
                  <a:lnTo>
                    <a:pt x="187120" y="3988724"/>
                  </a:lnTo>
                  <a:lnTo>
                    <a:pt x="185994" y="3974107"/>
                  </a:lnTo>
                  <a:lnTo>
                    <a:pt x="23" y="425571"/>
                  </a:lnTo>
                  <a:lnTo>
                    <a:pt x="3471" y="381769"/>
                  </a:lnTo>
                  <a:lnTo>
                    <a:pt x="15398" y="339481"/>
                  </a:lnTo>
                  <a:lnTo>
                    <a:pt x="35346" y="300333"/>
                  </a:lnTo>
                  <a:lnTo>
                    <a:pt x="62548" y="265828"/>
                  </a:lnTo>
                  <a:lnTo>
                    <a:pt x="95959" y="237294"/>
                  </a:lnTo>
                  <a:lnTo>
                    <a:pt x="134295" y="215825"/>
                  </a:lnTo>
                  <a:lnTo>
                    <a:pt x="176082" y="202248"/>
                  </a:lnTo>
                  <a:lnTo>
                    <a:pt x="3979870" y="23"/>
                  </a:lnTo>
                  <a:lnTo>
                    <a:pt x="3987198" y="0"/>
                  </a:lnTo>
                  <a:lnTo>
                    <a:pt x="4001856" y="672"/>
                  </a:lnTo>
                  <a:lnTo>
                    <a:pt x="4045109" y="8396"/>
                  </a:lnTo>
                  <a:lnTo>
                    <a:pt x="4086024" y="24411"/>
                  </a:lnTo>
                  <a:lnTo>
                    <a:pt x="4123029" y="48100"/>
                  </a:lnTo>
                  <a:lnTo>
                    <a:pt x="4154701" y="78553"/>
                  </a:lnTo>
                  <a:lnTo>
                    <a:pt x="4179824" y="114600"/>
                  </a:lnTo>
                  <a:lnTo>
                    <a:pt x="4197431" y="154855"/>
                  </a:lnTo>
                  <a:lnTo>
                    <a:pt x="4206846" y="197772"/>
                  </a:lnTo>
                  <a:lnTo>
                    <a:pt x="4393943" y="3760924"/>
                  </a:lnTo>
                  <a:lnTo>
                    <a:pt x="4393967" y="3768252"/>
                  </a:lnTo>
                  <a:lnTo>
                    <a:pt x="4393295" y="3782910"/>
                  </a:lnTo>
                  <a:lnTo>
                    <a:pt x="4385571" y="3826163"/>
                  </a:lnTo>
                  <a:lnTo>
                    <a:pt x="4369556" y="3867078"/>
                  </a:lnTo>
                  <a:lnTo>
                    <a:pt x="4345867" y="3904083"/>
                  </a:lnTo>
                  <a:lnTo>
                    <a:pt x="4315414" y="3935755"/>
                  </a:lnTo>
                  <a:lnTo>
                    <a:pt x="4279367" y="3960877"/>
                  </a:lnTo>
                  <a:lnTo>
                    <a:pt x="4239112" y="3978485"/>
                  </a:lnTo>
                  <a:lnTo>
                    <a:pt x="4196195" y="3987901"/>
                  </a:lnTo>
                  <a:lnTo>
                    <a:pt x="4188904" y="3988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6">
              <a:extLst>
                <a:ext uri="{FF2B5EF4-FFF2-40B4-BE49-F238E27FC236}">
                  <a16:creationId xmlns:a16="http://schemas.microsoft.com/office/drawing/2014/main" id="{70F4C52F-ADFC-4AE5-B2FD-B16BC3F3A0A5}"/>
                </a:ext>
              </a:extLst>
            </p:cNvPr>
            <p:cNvSpPr/>
            <p:nvPr/>
          </p:nvSpPr>
          <p:spPr>
            <a:xfrm>
              <a:off x="7130511" y="1796073"/>
              <a:ext cx="4394200" cy="4186554"/>
            </a:xfrm>
            <a:custGeom>
              <a:avLst/>
              <a:gdLst/>
              <a:ahLst/>
              <a:cxnLst/>
              <a:rect l="l" t="t" r="r" b="b"/>
              <a:pathLst>
                <a:path w="4394200" h="4186554">
                  <a:moveTo>
                    <a:pt x="185994" y="3974107"/>
                  </a:moveTo>
                  <a:lnTo>
                    <a:pt x="407" y="432898"/>
                  </a:lnTo>
                  <a:lnTo>
                    <a:pt x="23" y="425571"/>
                  </a:lnTo>
                  <a:lnTo>
                    <a:pt x="0" y="418244"/>
                  </a:lnTo>
                  <a:lnTo>
                    <a:pt x="336" y="410915"/>
                  </a:lnTo>
                  <a:lnTo>
                    <a:pt x="672" y="403586"/>
                  </a:lnTo>
                  <a:lnTo>
                    <a:pt x="1366" y="396291"/>
                  </a:lnTo>
                  <a:lnTo>
                    <a:pt x="2419" y="389030"/>
                  </a:lnTo>
                  <a:lnTo>
                    <a:pt x="3471" y="381769"/>
                  </a:lnTo>
                  <a:lnTo>
                    <a:pt x="15398" y="339481"/>
                  </a:lnTo>
                  <a:lnTo>
                    <a:pt x="21296" y="326060"/>
                  </a:lnTo>
                  <a:lnTo>
                    <a:pt x="24411" y="319417"/>
                  </a:lnTo>
                  <a:lnTo>
                    <a:pt x="43749" y="288320"/>
                  </a:lnTo>
                  <a:lnTo>
                    <a:pt x="48100" y="282413"/>
                  </a:lnTo>
                  <a:lnTo>
                    <a:pt x="52730" y="276733"/>
                  </a:lnTo>
                  <a:lnTo>
                    <a:pt x="57639" y="271281"/>
                  </a:lnTo>
                  <a:lnTo>
                    <a:pt x="62548" y="265828"/>
                  </a:lnTo>
                  <a:lnTo>
                    <a:pt x="67713" y="260630"/>
                  </a:lnTo>
                  <a:lnTo>
                    <a:pt x="73133" y="255685"/>
                  </a:lnTo>
                  <a:lnTo>
                    <a:pt x="78553" y="250740"/>
                  </a:lnTo>
                  <a:lnTo>
                    <a:pt x="108319" y="229410"/>
                  </a:lnTo>
                  <a:lnTo>
                    <a:pt x="114600" y="225618"/>
                  </a:lnTo>
                  <a:lnTo>
                    <a:pt x="154855" y="208010"/>
                  </a:lnTo>
                  <a:lnTo>
                    <a:pt x="168971" y="204054"/>
                  </a:lnTo>
                  <a:lnTo>
                    <a:pt x="176082" y="202248"/>
                  </a:lnTo>
                  <a:lnTo>
                    <a:pt x="212389" y="197469"/>
                  </a:lnTo>
                  <a:lnTo>
                    <a:pt x="3972543" y="407"/>
                  </a:lnTo>
                  <a:lnTo>
                    <a:pt x="3979870" y="23"/>
                  </a:lnTo>
                  <a:lnTo>
                    <a:pt x="3987198" y="0"/>
                  </a:lnTo>
                  <a:lnTo>
                    <a:pt x="3994527" y="336"/>
                  </a:lnTo>
                  <a:lnTo>
                    <a:pt x="4001856" y="672"/>
                  </a:lnTo>
                  <a:lnTo>
                    <a:pt x="4009151" y="1366"/>
                  </a:lnTo>
                  <a:lnTo>
                    <a:pt x="4016411" y="2419"/>
                  </a:lnTo>
                  <a:lnTo>
                    <a:pt x="4023672" y="3471"/>
                  </a:lnTo>
                  <a:lnTo>
                    <a:pt x="4059044" y="12949"/>
                  </a:lnTo>
                  <a:lnTo>
                    <a:pt x="4065960" y="15398"/>
                  </a:lnTo>
                  <a:lnTo>
                    <a:pt x="4072739" y="18181"/>
                  </a:lnTo>
                  <a:lnTo>
                    <a:pt x="4079382" y="21296"/>
                  </a:lnTo>
                  <a:lnTo>
                    <a:pt x="4086024" y="24411"/>
                  </a:lnTo>
                  <a:lnTo>
                    <a:pt x="4092498" y="27844"/>
                  </a:lnTo>
                  <a:lnTo>
                    <a:pt x="4098803" y="31595"/>
                  </a:lnTo>
                  <a:lnTo>
                    <a:pt x="4105108" y="35346"/>
                  </a:lnTo>
                  <a:lnTo>
                    <a:pt x="4111214" y="39398"/>
                  </a:lnTo>
                  <a:lnTo>
                    <a:pt x="4117121" y="43749"/>
                  </a:lnTo>
                  <a:lnTo>
                    <a:pt x="4123029" y="48100"/>
                  </a:lnTo>
                  <a:lnTo>
                    <a:pt x="4128708" y="52730"/>
                  </a:lnTo>
                  <a:lnTo>
                    <a:pt x="4134161" y="57639"/>
                  </a:lnTo>
                  <a:lnTo>
                    <a:pt x="4139613" y="62548"/>
                  </a:lnTo>
                  <a:lnTo>
                    <a:pt x="4144812" y="67713"/>
                  </a:lnTo>
                  <a:lnTo>
                    <a:pt x="4149756" y="73133"/>
                  </a:lnTo>
                  <a:lnTo>
                    <a:pt x="4154701" y="78553"/>
                  </a:lnTo>
                  <a:lnTo>
                    <a:pt x="4159368" y="84202"/>
                  </a:lnTo>
                  <a:lnTo>
                    <a:pt x="4163758" y="90081"/>
                  </a:lnTo>
                  <a:lnTo>
                    <a:pt x="4168148" y="95959"/>
                  </a:lnTo>
                  <a:lnTo>
                    <a:pt x="4172239" y="102039"/>
                  </a:lnTo>
                  <a:lnTo>
                    <a:pt x="4176031" y="108319"/>
                  </a:lnTo>
                  <a:lnTo>
                    <a:pt x="4179824" y="114600"/>
                  </a:lnTo>
                  <a:lnTo>
                    <a:pt x="4183299" y="121051"/>
                  </a:lnTo>
                  <a:lnTo>
                    <a:pt x="4186457" y="127673"/>
                  </a:lnTo>
                  <a:lnTo>
                    <a:pt x="4189616" y="134295"/>
                  </a:lnTo>
                  <a:lnTo>
                    <a:pt x="4201387" y="168971"/>
                  </a:lnTo>
                  <a:lnTo>
                    <a:pt x="4203193" y="176082"/>
                  </a:lnTo>
                  <a:lnTo>
                    <a:pt x="4393559" y="3753598"/>
                  </a:lnTo>
                  <a:lnTo>
                    <a:pt x="4393943" y="3760924"/>
                  </a:lnTo>
                  <a:lnTo>
                    <a:pt x="4391548" y="3797465"/>
                  </a:lnTo>
                  <a:lnTo>
                    <a:pt x="4390496" y="3804726"/>
                  </a:lnTo>
                  <a:lnTo>
                    <a:pt x="4381017" y="3840098"/>
                  </a:lnTo>
                  <a:lnTo>
                    <a:pt x="4378568" y="3847014"/>
                  </a:lnTo>
                  <a:lnTo>
                    <a:pt x="4362371" y="3879857"/>
                  </a:lnTo>
                  <a:lnTo>
                    <a:pt x="4358620" y="3886162"/>
                  </a:lnTo>
                  <a:lnTo>
                    <a:pt x="4354569" y="3892268"/>
                  </a:lnTo>
                  <a:lnTo>
                    <a:pt x="4350218" y="3898176"/>
                  </a:lnTo>
                  <a:lnTo>
                    <a:pt x="4345867" y="3904083"/>
                  </a:lnTo>
                  <a:lnTo>
                    <a:pt x="4341237" y="3909762"/>
                  </a:lnTo>
                  <a:lnTo>
                    <a:pt x="4336328" y="3915215"/>
                  </a:lnTo>
                  <a:lnTo>
                    <a:pt x="4331418" y="3920667"/>
                  </a:lnTo>
                  <a:lnTo>
                    <a:pt x="4326254" y="3925866"/>
                  </a:lnTo>
                  <a:lnTo>
                    <a:pt x="4320834" y="3930810"/>
                  </a:lnTo>
                  <a:lnTo>
                    <a:pt x="4315414" y="3935755"/>
                  </a:lnTo>
                  <a:lnTo>
                    <a:pt x="4309765" y="3940422"/>
                  </a:lnTo>
                  <a:lnTo>
                    <a:pt x="4303886" y="3944811"/>
                  </a:lnTo>
                  <a:lnTo>
                    <a:pt x="4298007" y="3949201"/>
                  </a:lnTo>
                  <a:lnTo>
                    <a:pt x="4291928" y="3953292"/>
                  </a:lnTo>
                  <a:lnTo>
                    <a:pt x="4285647" y="3957085"/>
                  </a:lnTo>
                  <a:lnTo>
                    <a:pt x="4279367" y="3960877"/>
                  </a:lnTo>
                  <a:lnTo>
                    <a:pt x="4272916" y="3964352"/>
                  </a:lnTo>
                  <a:lnTo>
                    <a:pt x="4266294" y="3967511"/>
                  </a:lnTo>
                  <a:lnTo>
                    <a:pt x="4259672" y="3970670"/>
                  </a:lnTo>
                  <a:lnTo>
                    <a:pt x="4224995" y="3982441"/>
                  </a:lnTo>
                  <a:lnTo>
                    <a:pt x="4217884" y="3984247"/>
                  </a:lnTo>
                  <a:lnTo>
                    <a:pt x="4181578" y="3989027"/>
                  </a:lnTo>
                  <a:lnTo>
                    <a:pt x="421424" y="4186088"/>
                  </a:lnTo>
                  <a:lnTo>
                    <a:pt x="414097" y="4186472"/>
                  </a:lnTo>
                  <a:lnTo>
                    <a:pt x="406769" y="4186496"/>
                  </a:lnTo>
                  <a:lnTo>
                    <a:pt x="399440" y="4186160"/>
                  </a:lnTo>
                  <a:lnTo>
                    <a:pt x="392111" y="4185824"/>
                  </a:lnTo>
                  <a:lnTo>
                    <a:pt x="384816" y="4185129"/>
                  </a:lnTo>
                  <a:lnTo>
                    <a:pt x="377556" y="4184076"/>
                  </a:lnTo>
                  <a:lnTo>
                    <a:pt x="370295" y="4183024"/>
                  </a:lnTo>
                  <a:lnTo>
                    <a:pt x="334923" y="4173545"/>
                  </a:lnTo>
                  <a:lnTo>
                    <a:pt x="328007" y="4171096"/>
                  </a:lnTo>
                  <a:lnTo>
                    <a:pt x="295164" y="4154900"/>
                  </a:lnTo>
                  <a:lnTo>
                    <a:pt x="288859" y="4151149"/>
                  </a:lnTo>
                  <a:lnTo>
                    <a:pt x="282752" y="4147098"/>
                  </a:lnTo>
                  <a:lnTo>
                    <a:pt x="276845" y="4142747"/>
                  </a:lnTo>
                  <a:lnTo>
                    <a:pt x="270938" y="4138396"/>
                  </a:lnTo>
                  <a:lnTo>
                    <a:pt x="265258" y="4133765"/>
                  </a:lnTo>
                  <a:lnTo>
                    <a:pt x="259806" y="4128856"/>
                  </a:lnTo>
                  <a:lnTo>
                    <a:pt x="254354" y="4123947"/>
                  </a:lnTo>
                  <a:lnTo>
                    <a:pt x="230209" y="4096414"/>
                  </a:lnTo>
                  <a:lnTo>
                    <a:pt x="225819" y="4090536"/>
                  </a:lnTo>
                  <a:lnTo>
                    <a:pt x="207509" y="4058822"/>
                  </a:lnTo>
                  <a:lnTo>
                    <a:pt x="204351" y="4052200"/>
                  </a:lnTo>
                  <a:lnTo>
                    <a:pt x="192580" y="4017524"/>
                  </a:lnTo>
                  <a:lnTo>
                    <a:pt x="190774" y="4010413"/>
                  </a:lnTo>
                  <a:lnTo>
                    <a:pt x="189321" y="4003231"/>
                  </a:lnTo>
                  <a:lnTo>
                    <a:pt x="188221" y="3995977"/>
                  </a:lnTo>
                  <a:lnTo>
                    <a:pt x="187120" y="3988724"/>
                  </a:lnTo>
                  <a:lnTo>
                    <a:pt x="186378" y="3981434"/>
                  </a:lnTo>
                  <a:lnTo>
                    <a:pt x="185994" y="397410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7">
              <a:extLst>
                <a:ext uri="{FF2B5EF4-FFF2-40B4-BE49-F238E27FC236}">
                  <a16:creationId xmlns:a16="http://schemas.microsoft.com/office/drawing/2014/main" id="{25D03B0E-546F-4719-A2A8-E4E7711C882B}"/>
                </a:ext>
              </a:extLst>
            </p:cNvPr>
            <p:cNvSpPr/>
            <p:nvPr/>
          </p:nvSpPr>
          <p:spPr>
            <a:xfrm>
              <a:off x="7235123" y="1906488"/>
              <a:ext cx="4185285" cy="3965575"/>
            </a:xfrm>
            <a:custGeom>
              <a:avLst/>
              <a:gdLst/>
              <a:ahLst/>
              <a:cxnLst/>
              <a:rect l="l" t="t" r="r" b="b"/>
              <a:pathLst>
                <a:path w="4185284" h="3965575">
                  <a:moveTo>
                    <a:pt x="0" y="3832041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51287" y="0"/>
                  </a:lnTo>
                  <a:lnTo>
                    <a:pt x="4090027" y="5745"/>
                  </a:lnTo>
                  <a:lnTo>
                    <a:pt x="4125430" y="22491"/>
                  </a:lnTo>
                  <a:lnTo>
                    <a:pt x="4154450" y="48790"/>
                  </a:lnTo>
                  <a:lnTo>
                    <a:pt x="4174582" y="82383"/>
                  </a:lnTo>
                  <a:lnTo>
                    <a:pt x="4184100" y="120373"/>
                  </a:lnTo>
                  <a:lnTo>
                    <a:pt x="4184741" y="133454"/>
                  </a:lnTo>
                  <a:lnTo>
                    <a:pt x="4184741" y="3832041"/>
                  </a:lnTo>
                  <a:lnTo>
                    <a:pt x="4178996" y="3870781"/>
                  </a:lnTo>
                  <a:lnTo>
                    <a:pt x="4162250" y="3906184"/>
                  </a:lnTo>
                  <a:lnTo>
                    <a:pt x="4135951" y="3935203"/>
                  </a:lnTo>
                  <a:lnTo>
                    <a:pt x="4102357" y="3955336"/>
                  </a:lnTo>
                  <a:lnTo>
                    <a:pt x="4064368" y="3964854"/>
                  </a:lnTo>
                  <a:lnTo>
                    <a:pt x="4051287" y="3965495"/>
                  </a:lnTo>
                  <a:lnTo>
                    <a:pt x="133454" y="3965495"/>
                  </a:lnTo>
                  <a:lnTo>
                    <a:pt x="94714" y="3959750"/>
                  </a:lnTo>
                  <a:lnTo>
                    <a:pt x="59311" y="3943004"/>
                  </a:lnTo>
                  <a:lnTo>
                    <a:pt x="30291" y="3916704"/>
                  </a:lnTo>
                  <a:lnTo>
                    <a:pt x="10158" y="3883111"/>
                  </a:lnTo>
                  <a:lnTo>
                    <a:pt x="641" y="3845122"/>
                  </a:lnTo>
                  <a:lnTo>
                    <a:pt x="0" y="383204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8">
              <a:extLst>
                <a:ext uri="{FF2B5EF4-FFF2-40B4-BE49-F238E27FC236}">
                  <a16:creationId xmlns:a16="http://schemas.microsoft.com/office/drawing/2014/main" id="{8650CF0A-19D6-4FF0-A759-91BA1433ADF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54188" y="1925553"/>
              <a:ext cx="4146612" cy="3927366"/>
            </a:xfrm>
            <a:prstGeom prst="rect">
              <a:avLst/>
            </a:prstGeom>
          </p:spPr>
        </p:pic>
        <p:pic>
          <p:nvPicPr>
            <p:cNvPr id="35" name="object 39">
              <a:extLst>
                <a:ext uri="{FF2B5EF4-FFF2-40B4-BE49-F238E27FC236}">
                  <a16:creationId xmlns:a16="http://schemas.microsoft.com/office/drawing/2014/main" id="{85B9CEF3-C321-494D-9E09-AB6E7444C5C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28801" y="1641106"/>
              <a:ext cx="1152729" cy="4552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2231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思考研讨问题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60EDD723-8F97-4792-A7DE-292D35BCA1F3}"/>
              </a:ext>
            </a:extLst>
          </p:cNvPr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400" kern="0">
              <a:solidFill>
                <a:sysClr val="windowText" lastClr="000000"/>
              </a:solidFill>
            </a:endParaRPr>
          </a:p>
        </p:txBody>
      </p:sp>
      <p:grpSp>
        <p:nvGrpSpPr>
          <p:cNvPr id="4" name="object 5">
            <a:extLst>
              <a:ext uri="{FF2B5EF4-FFF2-40B4-BE49-F238E27FC236}">
                <a16:creationId xmlns:a16="http://schemas.microsoft.com/office/drawing/2014/main" id="{48574E78-8603-4B6D-A26F-8F8061722570}"/>
              </a:ext>
            </a:extLst>
          </p:cNvPr>
          <p:cNvGrpSpPr/>
          <p:nvPr/>
        </p:nvGrpSpPr>
        <p:grpSpPr>
          <a:xfrm>
            <a:off x="571947" y="1258282"/>
            <a:ext cx="3253264" cy="3489008"/>
            <a:chOff x="762595" y="1677709"/>
            <a:chExt cx="4337685" cy="4652010"/>
          </a:xfrm>
        </p:grpSpPr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B4E3E1AE-52CD-446C-808C-C29D9368A9A4}"/>
                </a:ext>
              </a:extLst>
            </p:cNvPr>
            <p:cNvSpPr/>
            <p:nvPr/>
          </p:nvSpPr>
          <p:spPr>
            <a:xfrm>
              <a:off x="876984" y="1792099"/>
              <a:ext cx="4223385" cy="4537710"/>
            </a:xfrm>
            <a:custGeom>
              <a:avLst/>
              <a:gdLst/>
              <a:ahLst/>
              <a:cxnLst/>
              <a:rect l="l" t="t" r="r" b="b"/>
              <a:pathLst>
                <a:path w="4223385" h="4537710">
                  <a:moveTo>
                    <a:pt x="4070352" y="4537442"/>
                  </a:moveTo>
                  <a:lnTo>
                    <a:pt x="152519" y="4537442"/>
                  </a:lnTo>
                  <a:lnTo>
                    <a:pt x="145026" y="4537258"/>
                  </a:lnTo>
                  <a:lnTo>
                    <a:pt x="101145" y="4528530"/>
                  </a:lnTo>
                  <a:lnTo>
                    <a:pt x="61655" y="4507422"/>
                  </a:lnTo>
                  <a:lnTo>
                    <a:pt x="30019" y="4475786"/>
                  </a:lnTo>
                  <a:lnTo>
                    <a:pt x="8911" y="4436296"/>
                  </a:lnTo>
                  <a:lnTo>
                    <a:pt x="183" y="4392416"/>
                  </a:lnTo>
                  <a:lnTo>
                    <a:pt x="0" y="4384923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070352" y="0"/>
                  </a:lnTo>
                  <a:lnTo>
                    <a:pt x="4114626" y="6565"/>
                  </a:lnTo>
                  <a:lnTo>
                    <a:pt x="4155086" y="25704"/>
                  </a:lnTo>
                  <a:lnTo>
                    <a:pt x="4188252" y="55760"/>
                  </a:lnTo>
                  <a:lnTo>
                    <a:pt x="4211261" y="94152"/>
                  </a:lnTo>
                  <a:lnTo>
                    <a:pt x="4222138" y="137569"/>
                  </a:lnTo>
                  <a:lnTo>
                    <a:pt x="4222871" y="152519"/>
                  </a:lnTo>
                  <a:lnTo>
                    <a:pt x="4222871" y="4384923"/>
                  </a:lnTo>
                  <a:lnTo>
                    <a:pt x="4216305" y="4429197"/>
                  </a:lnTo>
                  <a:lnTo>
                    <a:pt x="4197166" y="4469658"/>
                  </a:lnTo>
                  <a:lnTo>
                    <a:pt x="4167110" y="4502823"/>
                  </a:lnTo>
                  <a:lnTo>
                    <a:pt x="4128718" y="4525831"/>
                  </a:lnTo>
                  <a:lnTo>
                    <a:pt x="4085302" y="4536709"/>
                  </a:lnTo>
                  <a:lnTo>
                    <a:pt x="4070352" y="4537442"/>
                  </a:lnTo>
                  <a:close/>
                </a:path>
              </a:pathLst>
            </a:custGeom>
            <a:solidFill>
              <a:srgbClr val="2562EB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7">
              <a:extLst>
                <a:ext uri="{FF2B5EF4-FFF2-40B4-BE49-F238E27FC236}">
                  <a16:creationId xmlns:a16="http://schemas.microsoft.com/office/drawing/2014/main" id="{E1864A6E-07A3-4C2A-A70F-BF36AE4E6FF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595" y="1677709"/>
              <a:ext cx="4222871" cy="4537442"/>
            </a:xfrm>
            <a:prstGeom prst="rect">
              <a:avLst/>
            </a:prstGeom>
          </p:spPr>
        </p:pic>
        <p:pic>
          <p:nvPicPr>
            <p:cNvPr id="7" name="object 8">
              <a:extLst>
                <a:ext uri="{FF2B5EF4-FFF2-40B4-BE49-F238E27FC236}">
                  <a16:creationId xmlns:a16="http://schemas.microsoft.com/office/drawing/2014/main" id="{5E2324D6-0658-4D49-91D4-F4522607EF1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1373" y="5767127"/>
              <a:ext cx="133454" cy="171583"/>
            </a:xfrm>
            <a:prstGeom prst="rect">
              <a:avLst/>
            </a:prstGeom>
          </p:spPr>
        </p:pic>
      </p:grpSp>
      <p:sp>
        <p:nvSpPr>
          <p:cNvPr id="9" name="object 9">
            <a:extLst>
              <a:ext uri="{FF2B5EF4-FFF2-40B4-BE49-F238E27FC236}">
                <a16:creationId xmlns:a16="http://schemas.microsoft.com/office/drawing/2014/main" id="{5729CC1F-90B1-428F-9BE2-D223E2AEEACC}"/>
              </a:ext>
            </a:extLst>
          </p:cNvPr>
          <p:cNvSpPr txBox="1"/>
          <p:nvPr/>
        </p:nvSpPr>
        <p:spPr>
          <a:xfrm>
            <a:off x="932251" y="4301522"/>
            <a:ext cx="939165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kern="0" spc="-8" dirty="0">
                <a:solidFill>
                  <a:srgbClr val="FFFFFF"/>
                </a:solidFill>
                <a:latin typeface="微软雅黑"/>
                <a:cs typeface="微软雅黑"/>
              </a:rPr>
              <a:t>深度思考与讨论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" name="object 10">
            <a:extLst>
              <a:ext uri="{FF2B5EF4-FFF2-40B4-BE49-F238E27FC236}">
                <a16:creationId xmlns:a16="http://schemas.microsoft.com/office/drawing/2014/main" id="{9FA83844-CB91-4258-91AD-4391CD0AEFB6}"/>
              </a:ext>
            </a:extLst>
          </p:cNvPr>
          <p:cNvGrpSpPr/>
          <p:nvPr/>
        </p:nvGrpSpPr>
        <p:grpSpPr>
          <a:xfrm>
            <a:off x="4025073" y="1258282"/>
            <a:ext cx="4554379" cy="1022509"/>
            <a:chOff x="5366764" y="1677709"/>
            <a:chExt cx="6072505" cy="136334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66F595E9-F47B-4999-A8CE-EA8092328FE8}"/>
                </a:ext>
              </a:extLst>
            </p:cNvPr>
            <p:cNvSpPr/>
            <p:nvPr/>
          </p:nvSpPr>
          <p:spPr>
            <a:xfrm>
              <a:off x="5404894" y="1677709"/>
              <a:ext cx="6034405" cy="1363345"/>
            </a:xfrm>
            <a:custGeom>
              <a:avLst/>
              <a:gdLst/>
              <a:ahLst/>
              <a:cxnLst/>
              <a:rect l="l" t="t" r="r" b="b"/>
              <a:pathLst>
                <a:path w="6034405" h="1363345">
                  <a:moveTo>
                    <a:pt x="5927157" y="1363139"/>
                  </a:moveTo>
                  <a:lnTo>
                    <a:pt x="71252" y="1363139"/>
                  </a:lnTo>
                  <a:lnTo>
                    <a:pt x="66293" y="1362406"/>
                  </a:lnTo>
                  <a:lnTo>
                    <a:pt x="29728" y="1339688"/>
                  </a:lnTo>
                  <a:lnTo>
                    <a:pt x="10070" y="1306055"/>
                  </a:lnTo>
                  <a:lnTo>
                    <a:pt x="488" y="1263699"/>
                  </a:lnTo>
                  <a:lnTo>
                    <a:pt x="0" y="1256260"/>
                  </a:lnTo>
                  <a:lnTo>
                    <a:pt x="0" y="1248749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256260"/>
                  </a:lnTo>
                  <a:lnTo>
                    <a:pt x="6022453" y="1299463"/>
                  </a:lnTo>
                  <a:lnTo>
                    <a:pt x="5995219" y="1334946"/>
                  </a:lnTo>
                  <a:lnTo>
                    <a:pt x="5956481" y="1357306"/>
                  </a:lnTo>
                  <a:lnTo>
                    <a:pt x="5934595" y="1362406"/>
                  </a:lnTo>
                  <a:lnTo>
                    <a:pt x="5927157" y="1363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CFA37362-C176-4DA6-8AFF-26F7176A136F}"/>
                </a:ext>
              </a:extLst>
            </p:cNvPr>
            <p:cNvSpPr/>
            <p:nvPr/>
          </p:nvSpPr>
          <p:spPr>
            <a:xfrm>
              <a:off x="5366764" y="1677975"/>
              <a:ext cx="109220" cy="1362710"/>
            </a:xfrm>
            <a:custGeom>
              <a:avLst/>
              <a:gdLst/>
              <a:ahLst/>
              <a:cxnLst/>
              <a:rect l="l" t="t" r="r" b="b"/>
              <a:pathLst>
                <a:path w="109220" h="1362710">
                  <a:moveTo>
                    <a:pt x="108887" y="1362607"/>
                  </a:moveTo>
                  <a:lnTo>
                    <a:pt x="70614" y="1354166"/>
                  </a:lnTo>
                  <a:lnTo>
                    <a:pt x="33503" y="1329369"/>
                  </a:lnTo>
                  <a:lnTo>
                    <a:pt x="8707" y="1292258"/>
                  </a:lnTo>
                  <a:lnTo>
                    <a:pt x="0" y="1248484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9" y="50560"/>
                  </a:lnTo>
                  <a:lnTo>
                    <a:pt x="76984" y="91803"/>
                  </a:lnTo>
                  <a:lnTo>
                    <a:pt x="76259" y="114123"/>
                  </a:lnTo>
                  <a:lnTo>
                    <a:pt x="76259" y="1248484"/>
                  </a:lnTo>
                  <a:lnTo>
                    <a:pt x="79161" y="1292258"/>
                  </a:lnTo>
                  <a:lnTo>
                    <a:pt x="90211" y="1336952"/>
                  </a:lnTo>
                  <a:lnTo>
                    <a:pt x="104468" y="1359970"/>
                  </a:lnTo>
                  <a:lnTo>
                    <a:pt x="108887" y="1362607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4DCB4F59-9449-4EE0-AB33-C441A214303D}"/>
                </a:ext>
              </a:extLst>
            </p:cNvPr>
            <p:cNvSpPr/>
            <p:nvPr/>
          </p:nvSpPr>
          <p:spPr>
            <a:xfrm>
              <a:off x="5671802" y="194461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4">
              <a:extLst>
                <a:ext uri="{FF2B5EF4-FFF2-40B4-BE49-F238E27FC236}">
                  <a16:creationId xmlns:a16="http://schemas.microsoft.com/office/drawing/2014/main" id="{4051BAA5-5ED1-4C75-A59C-F3404E2F888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86192" y="2020877"/>
              <a:ext cx="228778" cy="305038"/>
            </a:xfrm>
            <a:prstGeom prst="rect">
              <a:avLst/>
            </a:prstGeom>
          </p:spPr>
        </p:pic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84B6D74B-87A4-4561-B52C-1783B754B505}"/>
              </a:ext>
            </a:extLst>
          </p:cNvPr>
          <p:cNvSpPr txBox="1"/>
          <p:nvPr/>
        </p:nvSpPr>
        <p:spPr>
          <a:xfrm>
            <a:off x="4732827" y="1427491"/>
            <a:ext cx="3622358" cy="6215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需求真实性验证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71"/>
              </a:spcBef>
            </a:pPr>
            <a:r>
              <a:rPr sz="1000" kern="0" dirty="0">
                <a:solidFill>
                  <a:srgbClr val="4A5462"/>
                </a:solidFill>
                <a:latin typeface="微软雅黑"/>
                <a:cs typeface="微软雅黑"/>
              </a:rPr>
              <a:t>除现有方法外，如何设计更有效的机制来验证需求的</a:t>
            </a:r>
            <a:r>
              <a:rPr sz="1000" b="1" kern="0" dirty="0">
                <a:solidFill>
                  <a:srgbClr val="2562EB"/>
                </a:solidFill>
                <a:latin typeface="微软雅黑"/>
                <a:cs typeface="微软雅黑"/>
              </a:rPr>
              <a:t>真实性</a:t>
            </a:r>
            <a:r>
              <a:rPr sz="1000" kern="0" dirty="0">
                <a:solidFill>
                  <a:srgbClr val="4A5462"/>
                </a:solidFill>
                <a:latin typeface="微软雅黑"/>
                <a:cs typeface="微软雅黑"/>
              </a:rPr>
              <a:t>与</a:t>
            </a:r>
            <a:r>
              <a:rPr sz="1000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普</a:t>
            </a:r>
            <a:r>
              <a:rPr sz="1000" b="1" kern="0" dirty="0">
                <a:solidFill>
                  <a:srgbClr val="2562EB"/>
                </a:solidFill>
                <a:latin typeface="微软雅黑"/>
                <a:cs typeface="微软雅黑"/>
              </a:rPr>
              <a:t>遍性</a:t>
            </a: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，避免伪需求干扰？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6">
            <a:extLst>
              <a:ext uri="{FF2B5EF4-FFF2-40B4-BE49-F238E27FC236}">
                <a16:creationId xmlns:a16="http://schemas.microsoft.com/office/drawing/2014/main" id="{DF938175-E5ED-4D45-8E32-F0FE8CB001E1}"/>
              </a:ext>
            </a:extLst>
          </p:cNvPr>
          <p:cNvGrpSpPr/>
          <p:nvPr/>
        </p:nvGrpSpPr>
        <p:grpSpPr>
          <a:xfrm>
            <a:off x="4025073" y="2452220"/>
            <a:ext cx="4554379" cy="1015365"/>
            <a:chOff x="5366764" y="3269627"/>
            <a:chExt cx="6072505" cy="135382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185D573E-C251-48DD-881B-345782346C11}"/>
                </a:ext>
              </a:extLst>
            </p:cNvPr>
            <p:cNvSpPr/>
            <p:nvPr/>
          </p:nvSpPr>
          <p:spPr>
            <a:xfrm>
              <a:off x="5404894" y="3269627"/>
              <a:ext cx="6034405" cy="1353820"/>
            </a:xfrm>
            <a:custGeom>
              <a:avLst/>
              <a:gdLst/>
              <a:ahLst/>
              <a:cxnLst/>
              <a:rect l="l" t="t" r="r" b="b"/>
              <a:pathLst>
                <a:path w="6034405" h="1353820">
                  <a:moveTo>
                    <a:pt x="5927157" y="1353606"/>
                  </a:moveTo>
                  <a:lnTo>
                    <a:pt x="71252" y="1353606"/>
                  </a:lnTo>
                  <a:lnTo>
                    <a:pt x="66293" y="1352873"/>
                  </a:lnTo>
                  <a:lnTo>
                    <a:pt x="29728" y="1330155"/>
                  </a:lnTo>
                  <a:lnTo>
                    <a:pt x="10070" y="1296523"/>
                  </a:lnTo>
                  <a:lnTo>
                    <a:pt x="488" y="1254167"/>
                  </a:lnTo>
                  <a:lnTo>
                    <a:pt x="0" y="1246728"/>
                  </a:lnTo>
                  <a:lnTo>
                    <a:pt x="0" y="123921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246728"/>
                  </a:lnTo>
                  <a:lnTo>
                    <a:pt x="6022453" y="1289931"/>
                  </a:lnTo>
                  <a:lnTo>
                    <a:pt x="5995219" y="1325413"/>
                  </a:lnTo>
                  <a:lnTo>
                    <a:pt x="5956481" y="1347773"/>
                  </a:lnTo>
                  <a:lnTo>
                    <a:pt x="5934595" y="1352873"/>
                  </a:lnTo>
                  <a:lnTo>
                    <a:pt x="5927157" y="13536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537EE113-B987-46A5-8C1E-FCFA5656E987}"/>
                </a:ext>
              </a:extLst>
            </p:cNvPr>
            <p:cNvSpPr/>
            <p:nvPr/>
          </p:nvSpPr>
          <p:spPr>
            <a:xfrm>
              <a:off x="5366764" y="3269893"/>
              <a:ext cx="109220" cy="1353185"/>
            </a:xfrm>
            <a:custGeom>
              <a:avLst/>
              <a:gdLst/>
              <a:ahLst/>
              <a:cxnLst/>
              <a:rect l="l" t="t" r="r" b="b"/>
              <a:pathLst>
                <a:path w="109220" h="1353185">
                  <a:moveTo>
                    <a:pt x="108887" y="1353075"/>
                  </a:moveTo>
                  <a:lnTo>
                    <a:pt x="70614" y="1344632"/>
                  </a:lnTo>
                  <a:lnTo>
                    <a:pt x="33503" y="1319836"/>
                  </a:lnTo>
                  <a:lnTo>
                    <a:pt x="8707" y="1282726"/>
                  </a:lnTo>
                  <a:lnTo>
                    <a:pt x="0" y="123895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9" y="50560"/>
                  </a:lnTo>
                  <a:lnTo>
                    <a:pt x="76984" y="91802"/>
                  </a:lnTo>
                  <a:lnTo>
                    <a:pt x="76259" y="114123"/>
                  </a:lnTo>
                  <a:lnTo>
                    <a:pt x="76259" y="1238951"/>
                  </a:lnTo>
                  <a:lnTo>
                    <a:pt x="79161" y="1282726"/>
                  </a:lnTo>
                  <a:lnTo>
                    <a:pt x="90211" y="1327419"/>
                  </a:lnTo>
                  <a:lnTo>
                    <a:pt x="104468" y="1350438"/>
                  </a:lnTo>
                  <a:lnTo>
                    <a:pt x="108887" y="1353075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27056985-DEAB-4CAB-BE97-1B4948D07898}"/>
                </a:ext>
              </a:extLst>
            </p:cNvPr>
            <p:cNvSpPr/>
            <p:nvPr/>
          </p:nvSpPr>
          <p:spPr>
            <a:xfrm>
              <a:off x="5671802" y="3536535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0">
              <a:extLst>
                <a:ext uri="{FF2B5EF4-FFF2-40B4-BE49-F238E27FC236}">
                  <a16:creationId xmlns:a16="http://schemas.microsoft.com/office/drawing/2014/main" id="{59633A42-06E5-4DBA-87DD-F01F54FA48B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6192" y="3612795"/>
              <a:ext cx="228778" cy="30503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33E7D701-D871-4771-8829-ED6F09FD026D}"/>
              </a:ext>
            </a:extLst>
          </p:cNvPr>
          <p:cNvSpPr txBox="1"/>
          <p:nvPr/>
        </p:nvSpPr>
        <p:spPr>
          <a:xfrm>
            <a:off x="4732827" y="2621429"/>
            <a:ext cx="3622834" cy="6215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效果衡量指标设计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71"/>
              </a:spcBef>
            </a:pPr>
            <a:r>
              <a:rPr sz="1000" kern="0" dirty="0">
                <a:solidFill>
                  <a:srgbClr val="4A5462"/>
                </a:solidFill>
                <a:latin typeface="微软雅黑"/>
                <a:cs typeface="微软雅黑"/>
              </a:rPr>
              <a:t>如何设计关键量化指标（KPIs），准确衡量</a:t>
            </a:r>
            <a:r>
              <a:rPr sz="1000" b="1" kern="0" dirty="0">
                <a:solidFill>
                  <a:srgbClr val="0D9487"/>
                </a:solidFill>
                <a:latin typeface="微软雅黑"/>
                <a:cs typeface="微软雅黑"/>
              </a:rPr>
              <a:t>真实续航</a:t>
            </a:r>
            <a:r>
              <a:rPr sz="1000" kern="0" dirty="0">
                <a:solidFill>
                  <a:srgbClr val="4A5462"/>
                </a:solidFill>
                <a:latin typeface="微软雅黑"/>
                <a:cs typeface="微软雅黑"/>
              </a:rPr>
              <a:t>与</a:t>
            </a:r>
            <a:r>
              <a:rPr sz="1000" b="1" kern="0" spc="-11" dirty="0">
                <a:solidFill>
                  <a:srgbClr val="0D9487"/>
                </a:solidFill>
                <a:latin typeface="微软雅黑"/>
                <a:cs typeface="微软雅黑"/>
              </a:rPr>
              <a:t>充电服务</a:t>
            </a: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功能上线后的实际效果？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2">
            <a:extLst>
              <a:ext uri="{FF2B5EF4-FFF2-40B4-BE49-F238E27FC236}">
                <a16:creationId xmlns:a16="http://schemas.microsoft.com/office/drawing/2014/main" id="{0F9C41C7-E3DA-432A-85F6-B2EE49774FE9}"/>
              </a:ext>
            </a:extLst>
          </p:cNvPr>
          <p:cNvGrpSpPr/>
          <p:nvPr/>
        </p:nvGrpSpPr>
        <p:grpSpPr>
          <a:xfrm>
            <a:off x="4025073" y="3639009"/>
            <a:ext cx="4554379" cy="1022509"/>
            <a:chOff x="5366764" y="4852012"/>
            <a:chExt cx="6072505" cy="1363345"/>
          </a:xfrm>
        </p:grpSpPr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5B5138FC-5A86-497B-8B9F-EDE4503AA7BD}"/>
                </a:ext>
              </a:extLst>
            </p:cNvPr>
            <p:cNvSpPr/>
            <p:nvPr/>
          </p:nvSpPr>
          <p:spPr>
            <a:xfrm>
              <a:off x="5404894" y="4852012"/>
              <a:ext cx="6034405" cy="1363345"/>
            </a:xfrm>
            <a:custGeom>
              <a:avLst/>
              <a:gdLst/>
              <a:ahLst/>
              <a:cxnLst/>
              <a:rect l="l" t="t" r="r" b="b"/>
              <a:pathLst>
                <a:path w="6034405" h="1363345">
                  <a:moveTo>
                    <a:pt x="5927157" y="1363139"/>
                  </a:moveTo>
                  <a:lnTo>
                    <a:pt x="71252" y="1363139"/>
                  </a:lnTo>
                  <a:lnTo>
                    <a:pt x="66293" y="1362406"/>
                  </a:lnTo>
                  <a:lnTo>
                    <a:pt x="29728" y="1339688"/>
                  </a:lnTo>
                  <a:lnTo>
                    <a:pt x="10070" y="1306055"/>
                  </a:lnTo>
                  <a:lnTo>
                    <a:pt x="488" y="1263699"/>
                  </a:lnTo>
                  <a:lnTo>
                    <a:pt x="0" y="1256260"/>
                  </a:lnTo>
                  <a:lnTo>
                    <a:pt x="0" y="1248749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256260"/>
                  </a:lnTo>
                  <a:lnTo>
                    <a:pt x="6022453" y="1299463"/>
                  </a:lnTo>
                  <a:lnTo>
                    <a:pt x="5995219" y="1334946"/>
                  </a:lnTo>
                  <a:lnTo>
                    <a:pt x="5956481" y="1357306"/>
                  </a:lnTo>
                  <a:lnTo>
                    <a:pt x="5934595" y="1362406"/>
                  </a:lnTo>
                  <a:lnTo>
                    <a:pt x="5927157" y="1363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74D771CB-AE03-4689-88A5-DB8B004456DA}"/>
                </a:ext>
              </a:extLst>
            </p:cNvPr>
            <p:cNvSpPr/>
            <p:nvPr/>
          </p:nvSpPr>
          <p:spPr>
            <a:xfrm>
              <a:off x="5366764" y="4852278"/>
              <a:ext cx="109220" cy="1362710"/>
            </a:xfrm>
            <a:custGeom>
              <a:avLst/>
              <a:gdLst/>
              <a:ahLst/>
              <a:cxnLst/>
              <a:rect l="l" t="t" r="r" b="b"/>
              <a:pathLst>
                <a:path w="109220" h="1362710">
                  <a:moveTo>
                    <a:pt x="108887" y="1362607"/>
                  </a:moveTo>
                  <a:lnTo>
                    <a:pt x="70614" y="1354165"/>
                  </a:lnTo>
                  <a:lnTo>
                    <a:pt x="33503" y="1329368"/>
                  </a:lnTo>
                  <a:lnTo>
                    <a:pt x="8707" y="1292258"/>
                  </a:lnTo>
                  <a:lnTo>
                    <a:pt x="0" y="1248484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9" y="50559"/>
                  </a:lnTo>
                  <a:lnTo>
                    <a:pt x="76984" y="91802"/>
                  </a:lnTo>
                  <a:lnTo>
                    <a:pt x="76259" y="114123"/>
                  </a:lnTo>
                  <a:lnTo>
                    <a:pt x="76259" y="1248484"/>
                  </a:lnTo>
                  <a:lnTo>
                    <a:pt x="79161" y="1292257"/>
                  </a:lnTo>
                  <a:lnTo>
                    <a:pt x="90211" y="1336952"/>
                  </a:lnTo>
                  <a:lnTo>
                    <a:pt x="104468" y="1359970"/>
                  </a:lnTo>
                  <a:lnTo>
                    <a:pt x="108887" y="1362607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560F59A7-8FC8-45AC-9DCD-AE115CEAB3C8}"/>
                </a:ext>
              </a:extLst>
            </p:cNvPr>
            <p:cNvSpPr/>
            <p:nvPr/>
          </p:nvSpPr>
          <p:spPr>
            <a:xfrm>
              <a:off x="5671802" y="5118921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7B6C7AC2-6ACC-4081-AAA6-CCCF4970590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6192" y="5195180"/>
              <a:ext cx="228778" cy="305038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2F7D9EA4-81FF-4B75-8A1B-A710C874F1C0}"/>
              </a:ext>
            </a:extLst>
          </p:cNvPr>
          <p:cNvSpPr txBox="1"/>
          <p:nvPr/>
        </p:nvSpPr>
        <p:spPr>
          <a:xfrm>
            <a:off x="4732827" y="3808217"/>
            <a:ext cx="3622358" cy="6215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购车旅程体验优化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71"/>
              </a:spcBef>
            </a:pPr>
            <a:r>
              <a:rPr sz="1000" kern="0" dirty="0">
                <a:solidFill>
                  <a:srgbClr val="4A5462"/>
                </a:solidFill>
                <a:latin typeface="微软雅黑"/>
                <a:cs typeface="微软雅黑"/>
              </a:rPr>
              <a:t>在用户的完整购车旅程中，还有哪些</a:t>
            </a:r>
            <a:r>
              <a:rPr sz="1000" b="1" kern="0" dirty="0">
                <a:solidFill>
                  <a:srgbClr val="4E45E4"/>
                </a:solidFill>
                <a:latin typeface="微软雅黑"/>
                <a:cs typeface="微软雅黑"/>
              </a:rPr>
              <a:t>未满足需求</a:t>
            </a: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？应如何进行系统化的优化与管理？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34351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2">
            <a:extLst>
              <a:ext uri="{FF2B5EF4-FFF2-40B4-BE49-F238E27FC236}">
                <a16:creationId xmlns:a16="http://schemas.microsoft.com/office/drawing/2014/main" id="{AC9AFEA7-8079-4483-B41E-264CA1F596F1}"/>
              </a:ext>
            </a:extLst>
          </p:cNvPr>
          <p:cNvSpPr/>
          <p:nvPr/>
        </p:nvSpPr>
        <p:spPr>
          <a:xfrm>
            <a:off x="571946" y="900816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object 3">
            <a:extLst>
              <a:ext uri="{FF2B5EF4-FFF2-40B4-BE49-F238E27FC236}">
                <a16:creationId xmlns:a16="http://schemas.microsoft.com/office/drawing/2014/main" id="{2F2A8276-AA30-404B-B327-0092FE5B1AD7}"/>
              </a:ext>
            </a:extLst>
          </p:cNvPr>
          <p:cNvSpPr txBox="1">
            <a:spLocks/>
          </p:cNvSpPr>
          <p:nvPr/>
        </p:nvSpPr>
        <p:spPr>
          <a:xfrm>
            <a:off x="629147" y="295557"/>
            <a:ext cx="3706178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>
              <a:defRPr sz="1688" b="0" i="0">
                <a:solidFill>
                  <a:schemeClr val="bg1"/>
                </a:solidFill>
                <a:latin typeface="微软雅黑 Light"/>
                <a:ea typeface="+mj-ea"/>
                <a:cs typeface="微软雅黑 Light"/>
              </a:defRPr>
            </a:lvl1pPr>
          </a:lstStyle>
          <a:p>
            <a:pPr marL="9525">
              <a:spcBef>
                <a:spcPts val="75"/>
              </a:spcBef>
            </a:pPr>
            <a:r>
              <a:rPr lang="zh-CN" altLang="en-US" sz="1950" b="1" kern="0" spc="41" dirty="0">
                <a:solidFill>
                  <a:srgbClr val="1F2937"/>
                </a:solidFill>
                <a:latin typeface="微软雅黑"/>
                <a:cs typeface="微软雅黑"/>
              </a:rPr>
              <a:t>项目导入：新能源汽车电商平台</a:t>
            </a:r>
            <a:endParaRPr lang="zh-CN" altLang="en-US" sz="2025" kern="0" dirty="0">
              <a:latin typeface="微软雅黑"/>
              <a:cs typeface="微软雅黑"/>
            </a:endParaRPr>
          </a:p>
        </p:txBody>
      </p:sp>
      <p:sp>
        <p:nvSpPr>
          <p:cNvPr id="58" name="object 4">
            <a:extLst>
              <a:ext uri="{FF2B5EF4-FFF2-40B4-BE49-F238E27FC236}">
                <a16:creationId xmlns:a16="http://schemas.microsoft.com/office/drawing/2014/main" id="{80CA64D9-E837-464D-A4C4-ECC3C744927D}"/>
              </a:ext>
            </a:extLst>
          </p:cNvPr>
          <p:cNvSpPr txBox="1"/>
          <p:nvPr/>
        </p:nvSpPr>
        <p:spPr>
          <a:xfrm>
            <a:off x="652642" y="654591"/>
            <a:ext cx="295608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Project</a:t>
            </a:r>
            <a:r>
              <a:rPr sz="938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spc="-8" dirty="0">
                <a:solidFill>
                  <a:srgbClr val="9CA2AF"/>
                </a:solidFill>
                <a:latin typeface="微软雅黑"/>
                <a:cs typeface="微软雅黑"/>
              </a:rPr>
              <a:t>Introduction:</a:t>
            </a:r>
            <a:r>
              <a:rPr sz="938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NEV</a:t>
            </a:r>
            <a:r>
              <a:rPr sz="938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E-commerce </a:t>
            </a:r>
            <a:r>
              <a:rPr sz="938" kern="0" spc="-8" dirty="0">
                <a:solidFill>
                  <a:srgbClr val="9CA2AF"/>
                </a:solidFill>
                <a:latin typeface="微软雅黑"/>
                <a:cs typeface="微软雅黑"/>
              </a:rPr>
              <a:t>Platform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9" name="object 5">
            <a:extLst>
              <a:ext uri="{FF2B5EF4-FFF2-40B4-BE49-F238E27FC236}">
                <a16:creationId xmlns:a16="http://schemas.microsoft.com/office/drawing/2014/main" id="{ECE25456-9130-4672-80EC-D6109BD8CEF2}"/>
              </a:ext>
            </a:extLst>
          </p:cNvPr>
          <p:cNvGrpSpPr/>
          <p:nvPr/>
        </p:nvGrpSpPr>
        <p:grpSpPr>
          <a:xfrm>
            <a:off x="8236030" y="393213"/>
            <a:ext cx="343376" cy="343376"/>
            <a:chOff x="10981373" y="524284"/>
            <a:chExt cx="457834" cy="457834"/>
          </a:xfrm>
        </p:grpSpPr>
        <p:sp>
          <p:nvSpPr>
            <p:cNvPr id="60" name="object 6">
              <a:extLst>
                <a:ext uri="{FF2B5EF4-FFF2-40B4-BE49-F238E27FC236}">
                  <a16:creationId xmlns:a16="http://schemas.microsoft.com/office/drawing/2014/main" id="{61C811AA-EA71-4468-AD26-96EF11BB5A0F}"/>
                </a:ext>
              </a:extLst>
            </p:cNvPr>
            <p:cNvSpPr/>
            <p:nvPr/>
          </p:nvSpPr>
          <p:spPr>
            <a:xfrm>
              <a:off x="10981373" y="52428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4">
                  <a:moveTo>
                    <a:pt x="236271" y="457557"/>
                  </a:moveTo>
                  <a:lnTo>
                    <a:pt x="221286" y="457557"/>
                  </a:lnTo>
                  <a:lnTo>
                    <a:pt x="213812" y="457189"/>
                  </a:lnTo>
                  <a:lnTo>
                    <a:pt x="169537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2" y="379706"/>
                  </a:lnTo>
                  <a:lnTo>
                    <a:pt x="30544" y="343232"/>
                  </a:lnTo>
                  <a:lnTo>
                    <a:pt x="12024" y="302359"/>
                  </a:lnTo>
                  <a:lnTo>
                    <a:pt x="1834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0" y="134306"/>
                  </a:lnTo>
                  <a:lnTo>
                    <a:pt x="42717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49" y="14547"/>
                  </a:lnTo>
                  <a:lnTo>
                    <a:pt x="191494" y="2934"/>
                  </a:lnTo>
                  <a:lnTo>
                    <a:pt x="221286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0" y="42718"/>
                  </a:lnTo>
                  <a:lnTo>
                    <a:pt x="395846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8" y="221285"/>
                  </a:lnTo>
                  <a:lnTo>
                    <a:pt x="457557" y="228778"/>
                  </a:lnTo>
                  <a:lnTo>
                    <a:pt x="457558" y="236271"/>
                  </a:lnTo>
                  <a:lnTo>
                    <a:pt x="451698" y="280759"/>
                  </a:lnTo>
                  <a:lnTo>
                    <a:pt x="437275" y="323250"/>
                  </a:lnTo>
                  <a:lnTo>
                    <a:pt x="414836" y="362111"/>
                  </a:lnTo>
                  <a:lnTo>
                    <a:pt x="385250" y="395847"/>
                  </a:lnTo>
                  <a:lnTo>
                    <a:pt x="349651" y="423163"/>
                  </a:lnTo>
                  <a:lnTo>
                    <a:pt x="309404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61" name="object 7">
              <a:extLst>
                <a:ext uri="{FF2B5EF4-FFF2-40B4-BE49-F238E27FC236}">
                  <a16:creationId xmlns:a16="http://schemas.microsoft.com/office/drawing/2014/main" id="{F372F71F-5A83-4FA7-A76D-63D11630006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67164" y="600543"/>
              <a:ext cx="285973" cy="305038"/>
            </a:xfrm>
            <a:prstGeom prst="rect">
              <a:avLst/>
            </a:prstGeom>
          </p:spPr>
        </p:pic>
      </p:grpSp>
      <p:grpSp>
        <p:nvGrpSpPr>
          <p:cNvPr id="62" name="object 8">
            <a:extLst>
              <a:ext uri="{FF2B5EF4-FFF2-40B4-BE49-F238E27FC236}">
                <a16:creationId xmlns:a16="http://schemas.microsoft.com/office/drawing/2014/main" id="{07590D75-4E3B-4469-9ACE-2249F7596E13}"/>
              </a:ext>
            </a:extLst>
          </p:cNvPr>
          <p:cNvGrpSpPr/>
          <p:nvPr/>
        </p:nvGrpSpPr>
        <p:grpSpPr>
          <a:xfrm>
            <a:off x="571947" y="1451314"/>
            <a:ext cx="457676" cy="457676"/>
            <a:chOff x="762595" y="1935085"/>
            <a:chExt cx="610235" cy="610235"/>
          </a:xfrm>
        </p:grpSpPr>
        <p:sp>
          <p:nvSpPr>
            <p:cNvPr id="63" name="object 9">
              <a:extLst>
                <a:ext uri="{FF2B5EF4-FFF2-40B4-BE49-F238E27FC236}">
                  <a16:creationId xmlns:a16="http://schemas.microsoft.com/office/drawing/2014/main" id="{71640CC7-DE42-40DE-B93B-E3899FD01C4A}"/>
                </a:ext>
              </a:extLst>
            </p:cNvPr>
            <p:cNvSpPr/>
            <p:nvPr/>
          </p:nvSpPr>
          <p:spPr>
            <a:xfrm>
              <a:off x="762595" y="1935085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64" name="object 10">
              <a:extLst>
                <a:ext uri="{FF2B5EF4-FFF2-40B4-BE49-F238E27FC236}">
                  <a16:creationId xmlns:a16="http://schemas.microsoft.com/office/drawing/2014/main" id="{0671534D-6984-4A78-AA69-952E1D11E81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646" y="2068539"/>
              <a:ext cx="285973" cy="343167"/>
            </a:xfrm>
            <a:prstGeom prst="rect">
              <a:avLst/>
            </a:prstGeom>
          </p:spPr>
        </p:pic>
      </p:grpSp>
      <p:grpSp>
        <p:nvGrpSpPr>
          <p:cNvPr id="65" name="object 11">
            <a:extLst>
              <a:ext uri="{FF2B5EF4-FFF2-40B4-BE49-F238E27FC236}">
                <a16:creationId xmlns:a16="http://schemas.microsoft.com/office/drawing/2014/main" id="{9A5D56C4-8E35-4974-994D-C3CDA65FF586}"/>
              </a:ext>
            </a:extLst>
          </p:cNvPr>
          <p:cNvGrpSpPr/>
          <p:nvPr/>
        </p:nvGrpSpPr>
        <p:grpSpPr>
          <a:xfrm>
            <a:off x="571947" y="2487967"/>
            <a:ext cx="457676" cy="457676"/>
            <a:chOff x="762595" y="3317289"/>
            <a:chExt cx="610235" cy="610235"/>
          </a:xfrm>
        </p:grpSpPr>
        <p:sp>
          <p:nvSpPr>
            <p:cNvPr id="66" name="object 12">
              <a:extLst>
                <a:ext uri="{FF2B5EF4-FFF2-40B4-BE49-F238E27FC236}">
                  <a16:creationId xmlns:a16="http://schemas.microsoft.com/office/drawing/2014/main" id="{216F9F8C-5B2F-428D-B9B8-BF78175C7655}"/>
                </a:ext>
              </a:extLst>
            </p:cNvPr>
            <p:cNvSpPr/>
            <p:nvPr/>
          </p:nvSpPr>
          <p:spPr>
            <a:xfrm>
              <a:off x="762595" y="3317289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67" name="object 13">
              <a:extLst>
                <a:ext uri="{FF2B5EF4-FFF2-40B4-BE49-F238E27FC236}">
                  <a16:creationId xmlns:a16="http://schemas.microsoft.com/office/drawing/2014/main" id="{EE36EA65-95EC-4AEA-8AD1-CEAA73F59BF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3450743"/>
              <a:ext cx="324103" cy="343167"/>
            </a:xfrm>
            <a:prstGeom prst="rect">
              <a:avLst/>
            </a:prstGeom>
          </p:spPr>
        </p:pic>
      </p:grpSp>
      <p:sp>
        <p:nvSpPr>
          <p:cNvPr id="68" name="object 14">
            <a:extLst>
              <a:ext uri="{FF2B5EF4-FFF2-40B4-BE49-F238E27FC236}">
                <a16:creationId xmlns:a16="http://schemas.microsoft.com/office/drawing/2014/main" id="{F99F4F96-6B0D-4218-A893-A5831BF4598D}"/>
              </a:ext>
            </a:extLst>
          </p:cNvPr>
          <p:cNvSpPr txBox="1">
            <a:spLocks/>
          </p:cNvSpPr>
          <p:nvPr/>
        </p:nvSpPr>
        <p:spPr>
          <a:xfrm>
            <a:off x="1191563" y="1451314"/>
            <a:ext cx="2870716" cy="1615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真实续航焦虑</a:t>
            </a:r>
          </a:p>
          <a:p>
            <a:pPr marL="9525" marR="3810" lvl="0" indent="0" defTabSz="914400" eaLnBrk="1" fontAlgn="auto" latinLnBrk="0" hangingPunct="1">
              <a:lnSpc>
                <a:spcPct val="133400"/>
              </a:lnSpc>
              <a:spcBef>
                <a:spcPts val="3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用户急需了解车辆在不同工况下的</a:t>
            </a:r>
            <a:r>
              <a:rPr kumimoji="0" lang="zh-CN" alt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97316"/>
                </a:solidFill>
                <a:effectLst/>
                <a:uLnTx/>
                <a:uFillTx/>
                <a:latin typeface="微软雅黑"/>
                <a:ea typeface="微软雅黑"/>
              </a:rPr>
              <a:t>真实续航数据</a:t>
            </a:r>
            <a:r>
              <a:rPr kumimoji="0" lang="zh-CN" altLang="en-US" sz="1050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，实测数据</a:t>
            </a:r>
            <a:r>
              <a:rPr kumimoji="0" lang="zh-CN" altLang="en-US" sz="1050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点击率远超官方标称值。</a:t>
            </a:r>
            <a:endParaRPr kumimoji="0" lang="zh-CN" altLang="en-US" sz="1125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25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充电补能难题</a:t>
            </a:r>
          </a:p>
          <a:p>
            <a:pPr marL="9525" marR="3810" lvl="0" indent="0" defTabSz="914400" eaLnBrk="1" fontAlgn="auto" latinLnBrk="0" hangingPunct="1">
              <a:lnSpc>
                <a:spcPct val="133400"/>
              </a:lnSpc>
              <a:spcBef>
                <a:spcPts val="3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充电桩查询繁琐且状态不明，</a:t>
            </a:r>
            <a:r>
              <a:rPr kumimoji="0" lang="zh-CN" alt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EF4444"/>
                </a:solidFill>
                <a:effectLst/>
                <a:uLnTx/>
                <a:uFillTx/>
                <a:latin typeface="微软雅黑"/>
                <a:ea typeface="微软雅黑"/>
              </a:rPr>
              <a:t>场景化充电</a:t>
            </a:r>
            <a:r>
              <a:rPr kumimoji="0" lang="zh-CN" altLang="en-US" sz="1050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相关问题搜索频次</a:t>
            </a:r>
            <a:r>
              <a:rPr kumimoji="0" lang="zh-CN" altLang="en-US" sz="1050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极高，亟待便捷解决方案。</a:t>
            </a:r>
            <a:endParaRPr kumimoji="0" lang="zh-CN" altLang="en-US" sz="1125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</p:txBody>
      </p:sp>
      <p:grpSp>
        <p:nvGrpSpPr>
          <p:cNvPr id="69" name="object 15">
            <a:extLst>
              <a:ext uri="{FF2B5EF4-FFF2-40B4-BE49-F238E27FC236}">
                <a16:creationId xmlns:a16="http://schemas.microsoft.com/office/drawing/2014/main" id="{020DD925-950F-4D50-8ADB-831A70A2799A}"/>
              </a:ext>
            </a:extLst>
          </p:cNvPr>
          <p:cNvGrpSpPr/>
          <p:nvPr/>
        </p:nvGrpSpPr>
        <p:grpSpPr>
          <a:xfrm>
            <a:off x="571947" y="3524620"/>
            <a:ext cx="457676" cy="457676"/>
            <a:chOff x="762595" y="4699493"/>
            <a:chExt cx="610235" cy="610235"/>
          </a:xfrm>
        </p:grpSpPr>
        <p:sp>
          <p:nvSpPr>
            <p:cNvPr id="70" name="object 16">
              <a:extLst>
                <a:ext uri="{FF2B5EF4-FFF2-40B4-BE49-F238E27FC236}">
                  <a16:creationId xmlns:a16="http://schemas.microsoft.com/office/drawing/2014/main" id="{691853B4-8A00-4FC4-8943-D591D9F2FD6E}"/>
                </a:ext>
              </a:extLst>
            </p:cNvPr>
            <p:cNvSpPr/>
            <p:nvPr/>
          </p:nvSpPr>
          <p:spPr>
            <a:xfrm>
              <a:off x="762595" y="4699493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1" name="object 17">
              <a:extLst>
                <a:ext uri="{FF2B5EF4-FFF2-40B4-BE49-F238E27FC236}">
                  <a16:creationId xmlns:a16="http://schemas.microsoft.com/office/drawing/2014/main" id="{36EE1794-589E-44D4-A5CF-05FF6009B0F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4646" y="4832947"/>
              <a:ext cx="285973" cy="343167"/>
            </a:xfrm>
            <a:prstGeom prst="rect">
              <a:avLst/>
            </a:prstGeom>
          </p:spPr>
        </p:pic>
      </p:grpSp>
      <p:sp>
        <p:nvSpPr>
          <p:cNvPr id="72" name="object 18">
            <a:extLst>
              <a:ext uri="{FF2B5EF4-FFF2-40B4-BE49-F238E27FC236}">
                <a16:creationId xmlns:a16="http://schemas.microsoft.com/office/drawing/2014/main" id="{5F6A6F9B-03C0-4E9C-B4C2-47D66E7ACCD4}"/>
              </a:ext>
            </a:extLst>
          </p:cNvPr>
          <p:cNvSpPr txBox="1"/>
          <p:nvPr/>
        </p:nvSpPr>
        <p:spPr>
          <a:xfrm>
            <a:off x="1191563" y="3515095"/>
            <a:ext cx="3827621" cy="6524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平台管理目标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49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开展</a:t>
            </a:r>
            <a:r>
              <a:rPr sz="1050" b="1" kern="0" dirty="0">
                <a:solidFill>
                  <a:srgbClr val="2562EB"/>
                </a:solidFill>
                <a:latin typeface="微软雅黑"/>
                <a:cs typeface="微软雅黑"/>
              </a:rPr>
              <a:t>精准需求管理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，通过数据洞察连接用户痛点与最佳解决方案，提升平台价值。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3" name="object 19">
            <a:extLst>
              <a:ext uri="{FF2B5EF4-FFF2-40B4-BE49-F238E27FC236}">
                <a16:creationId xmlns:a16="http://schemas.microsoft.com/office/drawing/2014/main" id="{9ED4AE07-3C14-4C86-B066-5F2D63F2E818}"/>
              </a:ext>
            </a:extLst>
          </p:cNvPr>
          <p:cNvGrpSpPr/>
          <p:nvPr/>
        </p:nvGrpSpPr>
        <p:grpSpPr>
          <a:xfrm>
            <a:off x="5412044" y="1251496"/>
            <a:ext cx="3167539" cy="3109913"/>
            <a:chOff x="7216058" y="1668662"/>
            <a:chExt cx="4223385" cy="4146550"/>
          </a:xfrm>
        </p:grpSpPr>
        <p:sp>
          <p:nvSpPr>
            <p:cNvPr id="74" name="object 20">
              <a:extLst>
                <a:ext uri="{FF2B5EF4-FFF2-40B4-BE49-F238E27FC236}">
                  <a16:creationId xmlns:a16="http://schemas.microsoft.com/office/drawing/2014/main" id="{DC9935D0-9420-4456-8C1A-B8C67DD96E1A}"/>
                </a:ext>
              </a:extLst>
            </p:cNvPr>
            <p:cNvSpPr/>
            <p:nvPr/>
          </p:nvSpPr>
          <p:spPr>
            <a:xfrm>
              <a:off x="7319097" y="1668662"/>
              <a:ext cx="3978910" cy="4060190"/>
            </a:xfrm>
            <a:custGeom>
              <a:avLst/>
              <a:gdLst/>
              <a:ahLst/>
              <a:cxnLst/>
              <a:rect l="l" t="t" r="r" b="b"/>
              <a:pathLst>
                <a:path w="3978909" h="4060190">
                  <a:moveTo>
                    <a:pt x="3769239" y="3883930"/>
                  </a:moveTo>
                  <a:lnTo>
                    <a:pt x="412972" y="4059825"/>
                  </a:lnTo>
                  <a:lnTo>
                    <a:pt x="405489" y="4059849"/>
                  </a:lnTo>
                  <a:lnTo>
                    <a:pt x="390519" y="4059163"/>
                  </a:lnTo>
                  <a:lnTo>
                    <a:pt x="346345" y="4051274"/>
                  </a:lnTo>
                  <a:lnTo>
                    <a:pt x="304559" y="4034918"/>
                  </a:lnTo>
                  <a:lnTo>
                    <a:pt x="266767" y="4010726"/>
                  </a:lnTo>
                  <a:lnTo>
                    <a:pt x="234421" y="3979624"/>
                  </a:lnTo>
                  <a:lnTo>
                    <a:pt x="208764" y="3942810"/>
                  </a:lnTo>
                  <a:lnTo>
                    <a:pt x="190782" y="3901698"/>
                  </a:lnTo>
                  <a:lnTo>
                    <a:pt x="181166" y="3857869"/>
                  </a:lnTo>
                  <a:lnTo>
                    <a:pt x="180016" y="3842941"/>
                  </a:lnTo>
                  <a:lnTo>
                    <a:pt x="24" y="408482"/>
                  </a:lnTo>
                  <a:lnTo>
                    <a:pt x="3545" y="363748"/>
                  </a:lnTo>
                  <a:lnTo>
                    <a:pt x="15726" y="320561"/>
                  </a:lnTo>
                  <a:lnTo>
                    <a:pt x="36098" y="280579"/>
                  </a:lnTo>
                  <a:lnTo>
                    <a:pt x="63879" y="245340"/>
                  </a:lnTo>
                  <a:lnTo>
                    <a:pt x="98001" y="216199"/>
                  </a:lnTo>
                  <a:lnTo>
                    <a:pt x="137152" y="194273"/>
                  </a:lnTo>
                  <a:lnTo>
                    <a:pt x="179829" y="180408"/>
                  </a:lnTo>
                  <a:lnTo>
                    <a:pt x="3565692" y="24"/>
                  </a:lnTo>
                  <a:lnTo>
                    <a:pt x="3573176" y="0"/>
                  </a:lnTo>
                  <a:lnTo>
                    <a:pt x="3588145" y="686"/>
                  </a:lnTo>
                  <a:lnTo>
                    <a:pt x="3632319" y="8575"/>
                  </a:lnTo>
                  <a:lnTo>
                    <a:pt x="3674105" y="24930"/>
                  </a:lnTo>
                  <a:lnTo>
                    <a:pt x="3711897" y="49123"/>
                  </a:lnTo>
                  <a:lnTo>
                    <a:pt x="3744243" y="80224"/>
                  </a:lnTo>
                  <a:lnTo>
                    <a:pt x="3769900" y="117038"/>
                  </a:lnTo>
                  <a:lnTo>
                    <a:pt x="3787882" y="158150"/>
                  </a:lnTo>
                  <a:lnTo>
                    <a:pt x="3797498" y="201980"/>
                  </a:lnTo>
                  <a:lnTo>
                    <a:pt x="3978641" y="3651366"/>
                  </a:lnTo>
                  <a:lnTo>
                    <a:pt x="3978665" y="3658850"/>
                  </a:lnTo>
                  <a:lnTo>
                    <a:pt x="3977979" y="3673820"/>
                  </a:lnTo>
                  <a:lnTo>
                    <a:pt x="3970089" y="3717993"/>
                  </a:lnTo>
                  <a:lnTo>
                    <a:pt x="3953734" y="3759779"/>
                  </a:lnTo>
                  <a:lnTo>
                    <a:pt x="3929541" y="3797571"/>
                  </a:lnTo>
                  <a:lnTo>
                    <a:pt x="3898440" y="3829917"/>
                  </a:lnTo>
                  <a:lnTo>
                    <a:pt x="3861626" y="3855574"/>
                  </a:lnTo>
                  <a:lnTo>
                    <a:pt x="3820514" y="3873556"/>
                  </a:lnTo>
                  <a:lnTo>
                    <a:pt x="3776684" y="3883172"/>
                  </a:lnTo>
                  <a:lnTo>
                    <a:pt x="3769239" y="3883930"/>
                  </a:lnTo>
                  <a:close/>
                </a:path>
              </a:pathLst>
            </a:custGeom>
            <a:solidFill>
              <a:srgbClr val="1F2937">
                <a:alpha val="4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object 21">
              <a:extLst>
                <a:ext uri="{FF2B5EF4-FFF2-40B4-BE49-F238E27FC236}">
                  <a16:creationId xmlns:a16="http://schemas.microsoft.com/office/drawing/2014/main" id="{5FB14B81-F13D-4A64-9112-DB111758AD5A}"/>
                </a:ext>
              </a:extLst>
            </p:cNvPr>
            <p:cNvSpPr/>
            <p:nvPr/>
          </p:nvSpPr>
          <p:spPr>
            <a:xfrm>
              <a:off x="7235123" y="1830228"/>
              <a:ext cx="4185285" cy="3965575"/>
            </a:xfrm>
            <a:custGeom>
              <a:avLst/>
              <a:gdLst/>
              <a:ahLst/>
              <a:cxnLst/>
              <a:rect l="l" t="t" r="r" b="b"/>
              <a:pathLst>
                <a:path w="4185284" h="3965575">
                  <a:moveTo>
                    <a:pt x="0" y="3832041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51287" y="0"/>
                  </a:lnTo>
                  <a:lnTo>
                    <a:pt x="4090027" y="5744"/>
                  </a:lnTo>
                  <a:lnTo>
                    <a:pt x="4125430" y="22491"/>
                  </a:lnTo>
                  <a:lnTo>
                    <a:pt x="4154450" y="48790"/>
                  </a:lnTo>
                  <a:lnTo>
                    <a:pt x="4174582" y="82383"/>
                  </a:lnTo>
                  <a:lnTo>
                    <a:pt x="4184100" y="120373"/>
                  </a:lnTo>
                  <a:lnTo>
                    <a:pt x="4184741" y="133454"/>
                  </a:lnTo>
                  <a:lnTo>
                    <a:pt x="4184741" y="3832041"/>
                  </a:lnTo>
                  <a:lnTo>
                    <a:pt x="4178996" y="3870781"/>
                  </a:lnTo>
                  <a:lnTo>
                    <a:pt x="4162250" y="3906184"/>
                  </a:lnTo>
                  <a:lnTo>
                    <a:pt x="4135951" y="3935203"/>
                  </a:lnTo>
                  <a:lnTo>
                    <a:pt x="4102357" y="3955336"/>
                  </a:lnTo>
                  <a:lnTo>
                    <a:pt x="4064368" y="3964854"/>
                  </a:lnTo>
                  <a:lnTo>
                    <a:pt x="4051287" y="3965495"/>
                  </a:lnTo>
                  <a:lnTo>
                    <a:pt x="133454" y="3965495"/>
                  </a:lnTo>
                  <a:lnTo>
                    <a:pt x="94714" y="3959750"/>
                  </a:lnTo>
                  <a:lnTo>
                    <a:pt x="59311" y="3943004"/>
                  </a:lnTo>
                  <a:lnTo>
                    <a:pt x="30291" y="3916704"/>
                  </a:lnTo>
                  <a:lnTo>
                    <a:pt x="10158" y="3883111"/>
                  </a:lnTo>
                  <a:lnTo>
                    <a:pt x="641" y="3845122"/>
                  </a:lnTo>
                  <a:lnTo>
                    <a:pt x="0" y="383204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6" name="object 22">
              <a:extLst>
                <a:ext uri="{FF2B5EF4-FFF2-40B4-BE49-F238E27FC236}">
                  <a16:creationId xmlns:a16="http://schemas.microsoft.com/office/drawing/2014/main" id="{23016DCC-8D2F-474C-8ED3-ECA3FB4AD5C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54188" y="1849293"/>
              <a:ext cx="4146612" cy="3927365"/>
            </a:xfrm>
            <a:prstGeom prst="rect">
              <a:avLst/>
            </a:prstGeom>
          </p:spPr>
        </p:pic>
        <p:pic>
          <p:nvPicPr>
            <p:cNvPr id="77" name="object 23">
              <a:extLst>
                <a:ext uri="{FF2B5EF4-FFF2-40B4-BE49-F238E27FC236}">
                  <a16:creationId xmlns:a16="http://schemas.microsoft.com/office/drawing/2014/main" id="{E4698DF2-171A-43C2-A0F2-31D7A379CDC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82966" y="5328634"/>
              <a:ext cx="142986" cy="171583"/>
            </a:xfrm>
            <a:prstGeom prst="rect">
              <a:avLst/>
            </a:prstGeom>
          </p:spPr>
        </p:pic>
      </p:grpSp>
      <p:sp>
        <p:nvSpPr>
          <p:cNvPr id="78" name="object 24">
            <a:extLst>
              <a:ext uri="{FF2B5EF4-FFF2-40B4-BE49-F238E27FC236}">
                <a16:creationId xmlns:a16="http://schemas.microsoft.com/office/drawing/2014/main" id="{8833F6A1-1216-4008-9F5D-3745E1296DE4}"/>
              </a:ext>
            </a:extLst>
          </p:cNvPr>
          <p:cNvSpPr txBox="1"/>
          <p:nvPr/>
        </p:nvSpPr>
        <p:spPr>
          <a:xfrm>
            <a:off x="5770039" y="3972653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FFFFFF"/>
                </a:solidFill>
                <a:latin typeface="微软雅黑"/>
                <a:cs typeface="微软雅黑"/>
              </a:rPr>
              <a:t>精准对接用户核心诉求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78573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本任务教学目标</a:t>
            </a:r>
          </a:p>
        </p:txBody>
      </p:sp>
      <p:grpSp>
        <p:nvGrpSpPr>
          <p:cNvPr id="43" name="object 7">
            <a:extLst>
              <a:ext uri="{FF2B5EF4-FFF2-40B4-BE49-F238E27FC236}">
                <a16:creationId xmlns:a16="http://schemas.microsoft.com/office/drawing/2014/main" id="{5E62183C-C6ED-46D9-BA00-D6EA6DBABA6A}"/>
              </a:ext>
            </a:extLst>
          </p:cNvPr>
          <p:cNvGrpSpPr/>
          <p:nvPr/>
        </p:nvGrpSpPr>
        <p:grpSpPr>
          <a:xfrm>
            <a:off x="343168" y="200181"/>
            <a:ext cx="8464868" cy="4604385"/>
            <a:chOff x="457557" y="266908"/>
            <a:chExt cx="11286490" cy="6139180"/>
          </a:xfrm>
        </p:grpSpPr>
        <p:pic>
          <p:nvPicPr>
            <p:cNvPr id="44" name="object 8">
              <a:extLst>
                <a:ext uri="{FF2B5EF4-FFF2-40B4-BE49-F238E27FC236}">
                  <a16:creationId xmlns:a16="http://schemas.microsoft.com/office/drawing/2014/main" id="{C49D2A8B-E761-4B87-9711-51842E87DA0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00800" y="266908"/>
              <a:ext cx="343167" cy="381297"/>
            </a:xfrm>
            <a:prstGeom prst="rect">
              <a:avLst/>
            </a:prstGeom>
          </p:spPr>
        </p:pic>
        <p:sp>
          <p:nvSpPr>
            <p:cNvPr id="45" name="object 9">
              <a:extLst>
                <a:ext uri="{FF2B5EF4-FFF2-40B4-BE49-F238E27FC236}">
                  <a16:creationId xmlns:a16="http://schemas.microsoft.com/office/drawing/2014/main" id="{84E21E97-4661-4003-B0D0-6AEDADC7CA50}"/>
                </a:ext>
              </a:extLst>
            </p:cNvPr>
            <p:cNvSpPr/>
            <p:nvPr/>
          </p:nvSpPr>
          <p:spPr>
            <a:xfrm>
              <a:off x="457557" y="1334541"/>
              <a:ext cx="3556000" cy="5071745"/>
            </a:xfrm>
            <a:custGeom>
              <a:avLst/>
              <a:gdLst/>
              <a:ahLst/>
              <a:cxnLst/>
              <a:rect l="l" t="t" r="r" b="b"/>
              <a:pathLst>
                <a:path w="3556000" h="5071745">
                  <a:moveTo>
                    <a:pt x="3403081" y="5071259"/>
                  </a:moveTo>
                  <a:lnTo>
                    <a:pt x="152519" y="5071259"/>
                  </a:lnTo>
                  <a:lnTo>
                    <a:pt x="145026" y="5071075"/>
                  </a:lnTo>
                  <a:lnTo>
                    <a:pt x="101145" y="5062346"/>
                  </a:lnTo>
                  <a:lnTo>
                    <a:pt x="61655" y="5041239"/>
                  </a:lnTo>
                  <a:lnTo>
                    <a:pt x="30019" y="5009602"/>
                  </a:lnTo>
                  <a:lnTo>
                    <a:pt x="8911" y="4970113"/>
                  </a:lnTo>
                  <a:lnTo>
                    <a:pt x="183" y="4926232"/>
                  </a:lnTo>
                  <a:lnTo>
                    <a:pt x="0" y="4918739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403081" y="0"/>
                  </a:lnTo>
                  <a:lnTo>
                    <a:pt x="3447356" y="4924"/>
                  </a:lnTo>
                  <a:lnTo>
                    <a:pt x="3487816" y="19278"/>
                  </a:lnTo>
                  <a:lnTo>
                    <a:pt x="3520981" y="41820"/>
                  </a:lnTo>
                  <a:lnTo>
                    <a:pt x="3547823" y="77553"/>
                  </a:lnTo>
                  <a:lnTo>
                    <a:pt x="3555600" y="4918739"/>
                  </a:lnTo>
                  <a:lnTo>
                    <a:pt x="3555417" y="4926232"/>
                  </a:lnTo>
                  <a:lnTo>
                    <a:pt x="3546688" y="4970113"/>
                  </a:lnTo>
                  <a:lnTo>
                    <a:pt x="3525581" y="5009602"/>
                  </a:lnTo>
                  <a:lnTo>
                    <a:pt x="3493944" y="5041239"/>
                  </a:lnTo>
                  <a:lnTo>
                    <a:pt x="3454455" y="5062346"/>
                  </a:lnTo>
                  <a:lnTo>
                    <a:pt x="3410574" y="5071075"/>
                  </a:lnTo>
                  <a:lnTo>
                    <a:pt x="3403081" y="50712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10">
              <a:extLst>
                <a:ext uri="{FF2B5EF4-FFF2-40B4-BE49-F238E27FC236}">
                  <a16:creationId xmlns:a16="http://schemas.microsoft.com/office/drawing/2014/main" id="{2E03F717-D11F-4D37-BB58-6EE03BF38236}"/>
                </a:ext>
              </a:extLst>
            </p:cNvPr>
            <p:cNvSpPr/>
            <p:nvPr/>
          </p:nvSpPr>
          <p:spPr>
            <a:xfrm>
              <a:off x="457557" y="1296412"/>
              <a:ext cx="3556000" cy="153035"/>
            </a:xfrm>
            <a:custGeom>
              <a:avLst/>
              <a:gdLst/>
              <a:ahLst/>
              <a:cxnLst/>
              <a:rect l="l" t="t" r="r" b="b"/>
              <a:pathLst>
                <a:path w="3556000" h="153034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7" y="123335"/>
                  </a:lnTo>
                  <a:lnTo>
                    <a:pt x="18029" y="80549"/>
                  </a:lnTo>
                  <a:lnTo>
                    <a:pt x="44671" y="44671"/>
                  </a:lnTo>
                  <a:lnTo>
                    <a:pt x="80549" y="18029"/>
                  </a:lnTo>
                  <a:lnTo>
                    <a:pt x="122758" y="2902"/>
                  </a:lnTo>
                  <a:lnTo>
                    <a:pt x="152519" y="0"/>
                  </a:lnTo>
                  <a:lnTo>
                    <a:pt x="3403081" y="0"/>
                  </a:lnTo>
                  <a:lnTo>
                    <a:pt x="3447289" y="6530"/>
                  </a:lnTo>
                  <a:lnTo>
                    <a:pt x="3487832" y="25680"/>
                  </a:lnTo>
                  <a:lnTo>
                    <a:pt x="3521039" y="55808"/>
                  </a:lnTo>
                  <a:lnTo>
                    <a:pt x="3535003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556000" h="153034">
                  <a:moveTo>
                    <a:pt x="3555600" y="152519"/>
                  </a:moveTo>
                  <a:lnTo>
                    <a:pt x="3537570" y="116533"/>
                  </a:lnTo>
                  <a:lnTo>
                    <a:pt x="3499792" y="93539"/>
                  </a:lnTo>
                  <a:lnTo>
                    <a:pt x="3461448" y="82064"/>
                  </a:lnTo>
                  <a:lnTo>
                    <a:pt x="3418106" y="76622"/>
                  </a:lnTo>
                  <a:lnTo>
                    <a:pt x="3403081" y="76259"/>
                  </a:lnTo>
                  <a:lnTo>
                    <a:pt x="3535003" y="76259"/>
                  </a:lnTo>
                  <a:lnTo>
                    <a:pt x="3552698" y="122758"/>
                  </a:lnTo>
                  <a:lnTo>
                    <a:pt x="3554875" y="137494"/>
                  </a:lnTo>
                  <a:lnTo>
                    <a:pt x="3555600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11">
              <a:extLst>
                <a:ext uri="{FF2B5EF4-FFF2-40B4-BE49-F238E27FC236}">
                  <a16:creationId xmlns:a16="http://schemas.microsoft.com/office/drawing/2014/main" id="{2532F1BE-8DE2-4CDB-BBD3-0AE5D69E1087}"/>
                </a:ext>
              </a:extLst>
            </p:cNvPr>
            <p:cNvSpPr/>
            <p:nvPr/>
          </p:nvSpPr>
          <p:spPr>
            <a:xfrm>
              <a:off x="762595" y="167770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8" name="object 12">
              <a:extLst>
                <a:ext uri="{FF2B5EF4-FFF2-40B4-BE49-F238E27FC236}">
                  <a16:creationId xmlns:a16="http://schemas.microsoft.com/office/drawing/2014/main" id="{B9B484EE-FF2A-40EA-8C42-256129C741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1830228"/>
              <a:ext cx="228778" cy="228778"/>
            </a:xfrm>
            <a:prstGeom prst="rect">
              <a:avLst/>
            </a:prstGeom>
          </p:spPr>
        </p:pic>
      </p:grpSp>
      <p:sp>
        <p:nvSpPr>
          <p:cNvPr id="49" name="object 13">
            <a:extLst>
              <a:ext uri="{FF2B5EF4-FFF2-40B4-BE49-F238E27FC236}">
                <a16:creationId xmlns:a16="http://schemas.microsoft.com/office/drawing/2014/main" id="{3C0CB69A-DDF8-4EE8-9CB3-044B20FBAE83}"/>
              </a:ext>
            </a:extLst>
          </p:cNvPr>
          <p:cNvSpPr txBox="1"/>
          <p:nvPr/>
        </p:nvSpPr>
        <p:spPr>
          <a:xfrm>
            <a:off x="1077174" y="1334549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知识目标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0" name="object 14">
            <a:extLst>
              <a:ext uri="{FF2B5EF4-FFF2-40B4-BE49-F238E27FC236}">
                <a16:creationId xmlns:a16="http://schemas.microsoft.com/office/drawing/2014/main" id="{84930ADD-A5BE-43D2-9AC7-6093FBB0BF1C}"/>
              </a:ext>
            </a:extLst>
          </p:cNvPr>
          <p:cNvGrpSpPr/>
          <p:nvPr/>
        </p:nvGrpSpPr>
        <p:grpSpPr>
          <a:xfrm>
            <a:off x="571946" y="972309"/>
            <a:ext cx="5340668" cy="3832384"/>
            <a:chOff x="762595" y="1296412"/>
            <a:chExt cx="7120890" cy="5109845"/>
          </a:xfrm>
        </p:grpSpPr>
        <p:pic>
          <p:nvPicPr>
            <p:cNvPr id="51" name="object 15">
              <a:extLst>
                <a:ext uri="{FF2B5EF4-FFF2-40B4-BE49-F238E27FC236}">
                  <a16:creationId xmlns:a16="http://schemas.microsoft.com/office/drawing/2014/main" id="{A6682959-48B8-4B01-80E0-82637E8D539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595" y="2497499"/>
              <a:ext cx="133454" cy="190648"/>
            </a:xfrm>
            <a:prstGeom prst="rect">
              <a:avLst/>
            </a:prstGeom>
          </p:spPr>
        </p:pic>
        <p:pic>
          <p:nvPicPr>
            <p:cNvPr id="52" name="object 16">
              <a:extLst>
                <a:ext uri="{FF2B5EF4-FFF2-40B4-BE49-F238E27FC236}">
                  <a16:creationId xmlns:a16="http://schemas.microsoft.com/office/drawing/2014/main" id="{BF8906F9-969D-4BE3-AB78-1BE82809830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595" y="3126641"/>
              <a:ext cx="133454" cy="190648"/>
            </a:xfrm>
            <a:prstGeom prst="rect">
              <a:avLst/>
            </a:prstGeom>
          </p:spPr>
        </p:pic>
        <p:pic>
          <p:nvPicPr>
            <p:cNvPr id="53" name="object 17">
              <a:extLst>
                <a:ext uri="{FF2B5EF4-FFF2-40B4-BE49-F238E27FC236}">
                  <a16:creationId xmlns:a16="http://schemas.microsoft.com/office/drawing/2014/main" id="{75B8269A-A1A4-4E39-8B15-B2F8B073781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595" y="3746249"/>
              <a:ext cx="133454" cy="190648"/>
            </a:xfrm>
            <a:prstGeom prst="rect">
              <a:avLst/>
            </a:prstGeom>
          </p:spPr>
        </p:pic>
        <p:sp>
          <p:nvSpPr>
            <p:cNvPr id="54" name="object 18">
              <a:extLst>
                <a:ext uri="{FF2B5EF4-FFF2-40B4-BE49-F238E27FC236}">
                  <a16:creationId xmlns:a16="http://schemas.microsoft.com/office/drawing/2014/main" id="{D39252A2-F584-4CB5-8655-02C6BCB92E0F}"/>
                </a:ext>
              </a:extLst>
            </p:cNvPr>
            <p:cNvSpPr/>
            <p:nvPr/>
          </p:nvSpPr>
          <p:spPr>
            <a:xfrm>
              <a:off x="762595" y="5709932"/>
              <a:ext cx="2945765" cy="10160"/>
            </a:xfrm>
            <a:custGeom>
              <a:avLst/>
              <a:gdLst/>
              <a:ahLst/>
              <a:cxnLst/>
              <a:rect l="l" t="t" r="r" b="b"/>
              <a:pathLst>
                <a:path w="2945765" h="10160">
                  <a:moveTo>
                    <a:pt x="2945524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945524" y="0"/>
                  </a:lnTo>
                  <a:lnTo>
                    <a:pt x="2945524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19">
              <a:extLst>
                <a:ext uri="{FF2B5EF4-FFF2-40B4-BE49-F238E27FC236}">
                  <a16:creationId xmlns:a16="http://schemas.microsoft.com/office/drawing/2014/main" id="{CF119421-F4F4-40B9-8545-6B4D60F824AB}"/>
                </a:ext>
              </a:extLst>
            </p:cNvPr>
            <p:cNvSpPr/>
            <p:nvPr/>
          </p:nvSpPr>
          <p:spPr>
            <a:xfrm>
              <a:off x="4318196" y="1334541"/>
              <a:ext cx="3565525" cy="5071745"/>
            </a:xfrm>
            <a:custGeom>
              <a:avLst/>
              <a:gdLst/>
              <a:ahLst/>
              <a:cxnLst/>
              <a:rect l="l" t="t" r="r" b="b"/>
              <a:pathLst>
                <a:path w="3565525" h="5071745">
                  <a:moveTo>
                    <a:pt x="3412614" y="5071259"/>
                  </a:moveTo>
                  <a:lnTo>
                    <a:pt x="152519" y="5071259"/>
                  </a:lnTo>
                  <a:lnTo>
                    <a:pt x="145026" y="5071075"/>
                  </a:lnTo>
                  <a:lnTo>
                    <a:pt x="101145" y="5062346"/>
                  </a:lnTo>
                  <a:lnTo>
                    <a:pt x="61655" y="5041239"/>
                  </a:lnTo>
                  <a:lnTo>
                    <a:pt x="30019" y="5009602"/>
                  </a:lnTo>
                  <a:lnTo>
                    <a:pt x="8911" y="4970113"/>
                  </a:lnTo>
                  <a:lnTo>
                    <a:pt x="183" y="4926232"/>
                  </a:lnTo>
                  <a:lnTo>
                    <a:pt x="0" y="4918739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412614" y="0"/>
                  </a:lnTo>
                  <a:lnTo>
                    <a:pt x="3456888" y="4924"/>
                  </a:lnTo>
                  <a:lnTo>
                    <a:pt x="3497349" y="19278"/>
                  </a:lnTo>
                  <a:lnTo>
                    <a:pt x="3530513" y="41820"/>
                  </a:lnTo>
                  <a:lnTo>
                    <a:pt x="3557355" y="77553"/>
                  </a:lnTo>
                  <a:lnTo>
                    <a:pt x="3565133" y="4918739"/>
                  </a:lnTo>
                  <a:lnTo>
                    <a:pt x="3564949" y="4926232"/>
                  </a:lnTo>
                  <a:lnTo>
                    <a:pt x="3556221" y="4970113"/>
                  </a:lnTo>
                  <a:lnTo>
                    <a:pt x="3535113" y="5009602"/>
                  </a:lnTo>
                  <a:lnTo>
                    <a:pt x="3503477" y="5041239"/>
                  </a:lnTo>
                  <a:lnTo>
                    <a:pt x="3463987" y="5062346"/>
                  </a:lnTo>
                  <a:lnTo>
                    <a:pt x="3420107" y="5071075"/>
                  </a:lnTo>
                  <a:lnTo>
                    <a:pt x="3412614" y="50712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object 20">
              <a:extLst>
                <a:ext uri="{FF2B5EF4-FFF2-40B4-BE49-F238E27FC236}">
                  <a16:creationId xmlns:a16="http://schemas.microsoft.com/office/drawing/2014/main" id="{71B8DA98-979D-4A7D-9F29-97A4BECA8BBD}"/>
                </a:ext>
              </a:extLst>
            </p:cNvPr>
            <p:cNvSpPr/>
            <p:nvPr/>
          </p:nvSpPr>
          <p:spPr>
            <a:xfrm>
              <a:off x="4318196" y="1296412"/>
              <a:ext cx="3565525" cy="153035"/>
            </a:xfrm>
            <a:custGeom>
              <a:avLst/>
              <a:gdLst/>
              <a:ahLst/>
              <a:cxnLst/>
              <a:rect l="l" t="t" r="r" b="b"/>
              <a:pathLst>
                <a:path w="3565525" h="153034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18029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152519" y="0"/>
                  </a:lnTo>
                  <a:lnTo>
                    <a:pt x="3412614" y="0"/>
                  </a:lnTo>
                  <a:lnTo>
                    <a:pt x="3456821" y="6530"/>
                  </a:lnTo>
                  <a:lnTo>
                    <a:pt x="3497364" y="25680"/>
                  </a:lnTo>
                  <a:lnTo>
                    <a:pt x="3530572" y="55808"/>
                  </a:lnTo>
                  <a:lnTo>
                    <a:pt x="3544535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565525" h="153034">
                  <a:moveTo>
                    <a:pt x="3565133" y="152519"/>
                  </a:moveTo>
                  <a:lnTo>
                    <a:pt x="3547102" y="116533"/>
                  </a:lnTo>
                  <a:lnTo>
                    <a:pt x="3509324" y="93539"/>
                  </a:lnTo>
                  <a:lnTo>
                    <a:pt x="3470980" y="82064"/>
                  </a:lnTo>
                  <a:lnTo>
                    <a:pt x="3427638" y="76622"/>
                  </a:lnTo>
                  <a:lnTo>
                    <a:pt x="3412614" y="76259"/>
                  </a:lnTo>
                  <a:lnTo>
                    <a:pt x="3544535" y="76259"/>
                  </a:lnTo>
                  <a:lnTo>
                    <a:pt x="3562230" y="122758"/>
                  </a:lnTo>
                  <a:lnTo>
                    <a:pt x="3564407" y="137494"/>
                  </a:lnTo>
                  <a:lnTo>
                    <a:pt x="3565133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21">
              <a:extLst>
                <a:ext uri="{FF2B5EF4-FFF2-40B4-BE49-F238E27FC236}">
                  <a16:creationId xmlns:a16="http://schemas.microsoft.com/office/drawing/2014/main" id="{FD801987-6DF7-4D29-AEB2-16F7FE7E8B3D}"/>
                </a:ext>
              </a:extLst>
            </p:cNvPr>
            <p:cNvSpPr/>
            <p:nvPr/>
          </p:nvSpPr>
          <p:spPr>
            <a:xfrm>
              <a:off x="4623234" y="167770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8" name="object 22">
              <a:extLst>
                <a:ext uri="{FF2B5EF4-FFF2-40B4-BE49-F238E27FC236}">
                  <a16:creationId xmlns:a16="http://schemas.microsoft.com/office/drawing/2014/main" id="{C3765A14-1293-41DF-9BF2-72E6493EC96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75753" y="1830228"/>
              <a:ext cx="228778" cy="228778"/>
            </a:xfrm>
            <a:prstGeom prst="rect">
              <a:avLst/>
            </a:prstGeom>
          </p:spPr>
        </p:pic>
      </p:grpSp>
      <p:sp>
        <p:nvSpPr>
          <p:cNvPr id="59" name="object 23">
            <a:extLst>
              <a:ext uri="{FF2B5EF4-FFF2-40B4-BE49-F238E27FC236}">
                <a16:creationId xmlns:a16="http://schemas.microsoft.com/office/drawing/2014/main" id="{0CD9654F-1658-4A23-8948-1DBAF83CD22C}"/>
              </a:ext>
            </a:extLst>
          </p:cNvPr>
          <p:cNvSpPr txBox="1"/>
          <p:nvPr/>
        </p:nvSpPr>
        <p:spPr>
          <a:xfrm>
            <a:off x="748303" y="1803545"/>
            <a:ext cx="1949768" cy="12302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5799"/>
              </a:lnSpc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了解马斯洛需求层次理论及产品应</a:t>
            </a:r>
            <a:r>
              <a:rPr sz="938" kern="0" spc="-11" dirty="0">
                <a:solidFill>
                  <a:srgbClr val="4A5462"/>
                </a:solidFill>
                <a:latin typeface="微软雅黑"/>
                <a:cs typeface="微软雅黑"/>
              </a:rPr>
              <a:t>用场景。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1200"/>
              </a:lnSpc>
              <a:spcBef>
                <a:spcPts val="95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掌握用户画像构建的核心方法与实</a:t>
            </a:r>
            <a:r>
              <a:rPr sz="938" kern="0" spc="-11" dirty="0">
                <a:solidFill>
                  <a:srgbClr val="4A5462"/>
                </a:solidFill>
                <a:latin typeface="微软雅黑"/>
                <a:cs typeface="微软雅黑"/>
              </a:rPr>
              <a:t>际作用。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5799"/>
              </a:lnSpc>
              <a:spcBef>
                <a:spcPts val="900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掌握需求筛选与优先级排序的关键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逻辑。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0" name="object 24">
            <a:extLst>
              <a:ext uri="{FF2B5EF4-FFF2-40B4-BE49-F238E27FC236}">
                <a16:creationId xmlns:a16="http://schemas.microsoft.com/office/drawing/2014/main" id="{02F21651-E89E-4220-8755-656DD418A3C5}"/>
              </a:ext>
            </a:extLst>
          </p:cNvPr>
          <p:cNvSpPr txBox="1"/>
          <p:nvPr/>
        </p:nvSpPr>
        <p:spPr>
          <a:xfrm>
            <a:off x="2014853" y="4415911"/>
            <a:ext cx="76819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60" dirty="0">
                <a:solidFill>
                  <a:srgbClr val="3B81F5"/>
                </a:solidFill>
                <a:latin typeface="微软雅黑"/>
                <a:cs typeface="微软雅黑"/>
              </a:rPr>
              <a:t>KNOWLEDGE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1" name="object 25">
            <a:extLst>
              <a:ext uri="{FF2B5EF4-FFF2-40B4-BE49-F238E27FC236}">
                <a16:creationId xmlns:a16="http://schemas.microsoft.com/office/drawing/2014/main" id="{6339AE29-A0AC-4630-AC36-4440CFDB85B8}"/>
              </a:ext>
            </a:extLst>
          </p:cNvPr>
          <p:cNvSpPr txBox="1"/>
          <p:nvPr/>
        </p:nvSpPr>
        <p:spPr>
          <a:xfrm>
            <a:off x="3974998" y="1334549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能力目标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2" name="object 26">
            <a:extLst>
              <a:ext uri="{FF2B5EF4-FFF2-40B4-BE49-F238E27FC236}">
                <a16:creationId xmlns:a16="http://schemas.microsoft.com/office/drawing/2014/main" id="{B7E7D9F9-0EBF-4C92-9F41-8EFA59ED0850}"/>
              </a:ext>
            </a:extLst>
          </p:cNvPr>
          <p:cNvGrpSpPr/>
          <p:nvPr/>
        </p:nvGrpSpPr>
        <p:grpSpPr>
          <a:xfrm>
            <a:off x="3467425" y="972309"/>
            <a:ext cx="5340668" cy="3832384"/>
            <a:chOff x="4623234" y="1296412"/>
            <a:chExt cx="7120890" cy="5109845"/>
          </a:xfrm>
        </p:grpSpPr>
        <p:pic>
          <p:nvPicPr>
            <p:cNvPr id="63" name="object 27">
              <a:extLst>
                <a:ext uri="{FF2B5EF4-FFF2-40B4-BE49-F238E27FC236}">
                  <a16:creationId xmlns:a16="http://schemas.microsoft.com/office/drawing/2014/main" id="{49AAE702-6E07-4285-93DC-FB07A778E1E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23234" y="2497499"/>
              <a:ext cx="133454" cy="190648"/>
            </a:xfrm>
            <a:prstGeom prst="rect">
              <a:avLst/>
            </a:prstGeom>
          </p:spPr>
        </p:pic>
        <p:pic>
          <p:nvPicPr>
            <p:cNvPr id="64" name="object 28">
              <a:extLst>
                <a:ext uri="{FF2B5EF4-FFF2-40B4-BE49-F238E27FC236}">
                  <a16:creationId xmlns:a16="http://schemas.microsoft.com/office/drawing/2014/main" id="{12242AFA-ACB5-4A27-8C9F-6D87891057F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23234" y="3126641"/>
              <a:ext cx="133454" cy="190648"/>
            </a:xfrm>
            <a:prstGeom prst="rect">
              <a:avLst/>
            </a:prstGeom>
          </p:spPr>
        </p:pic>
        <p:pic>
          <p:nvPicPr>
            <p:cNvPr id="65" name="object 29">
              <a:extLst>
                <a:ext uri="{FF2B5EF4-FFF2-40B4-BE49-F238E27FC236}">
                  <a16:creationId xmlns:a16="http://schemas.microsoft.com/office/drawing/2014/main" id="{BD51C32C-887E-4514-9291-25619A1CC29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23234" y="3746249"/>
              <a:ext cx="133454" cy="190648"/>
            </a:xfrm>
            <a:prstGeom prst="rect">
              <a:avLst/>
            </a:prstGeom>
          </p:spPr>
        </p:pic>
        <p:sp>
          <p:nvSpPr>
            <p:cNvPr id="66" name="object 30">
              <a:extLst>
                <a:ext uri="{FF2B5EF4-FFF2-40B4-BE49-F238E27FC236}">
                  <a16:creationId xmlns:a16="http://schemas.microsoft.com/office/drawing/2014/main" id="{82BEBADD-7376-4367-AB39-050E0641F1A6}"/>
                </a:ext>
              </a:extLst>
            </p:cNvPr>
            <p:cNvSpPr/>
            <p:nvPr/>
          </p:nvSpPr>
          <p:spPr>
            <a:xfrm>
              <a:off x="4623234" y="5709932"/>
              <a:ext cx="2955290" cy="10160"/>
            </a:xfrm>
            <a:custGeom>
              <a:avLst/>
              <a:gdLst/>
              <a:ahLst/>
              <a:cxnLst/>
              <a:rect l="l" t="t" r="r" b="b"/>
              <a:pathLst>
                <a:path w="2955290" h="10160">
                  <a:moveTo>
                    <a:pt x="2955057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955057" y="0"/>
                  </a:lnTo>
                  <a:lnTo>
                    <a:pt x="2955057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bject 31">
              <a:extLst>
                <a:ext uri="{FF2B5EF4-FFF2-40B4-BE49-F238E27FC236}">
                  <a16:creationId xmlns:a16="http://schemas.microsoft.com/office/drawing/2014/main" id="{40C29EC1-899F-41A9-9341-DB61F5A3EC38}"/>
                </a:ext>
              </a:extLst>
            </p:cNvPr>
            <p:cNvSpPr/>
            <p:nvPr/>
          </p:nvSpPr>
          <p:spPr>
            <a:xfrm>
              <a:off x="8188367" y="1334541"/>
              <a:ext cx="3556000" cy="5071745"/>
            </a:xfrm>
            <a:custGeom>
              <a:avLst/>
              <a:gdLst/>
              <a:ahLst/>
              <a:cxnLst/>
              <a:rect l="l" t="t" r="r" b="b"/>
              <a:pathLst>
                <a:path w="3556000" h="5071745">
                  <a:moveTo>
                    <a:pt x="3403081" y="5071259"/>
                  </a:moveTo>
                  <a:lnTo>
                    <a:pt x="152519" y="5071259"/>
                  </a:lnTo>
                  <a:lnTo>
                    <a:pt x="145026" y="5071075"/>
                  </a:lnTo>
                  <a:lnTo>
                    <a:pt x="101145" y="5062346"/>
                  </a:lnTo>
                  <a:lnTo>
                    <a:pt x="61655" y="5041239"/>
                  </a:lnTo>
                  <a:lnTo>
                    <a:pt x="30019" y="5009602"/>
                  </a:lnTo>
                  <a:lnTo>
                    <a:pt x="8911" y="4970113"/>
                  </a:lnTo>
                  <a:lnTo>
                    <a:pt x="183" y="4926232"/>
                  </a:lnTo>
                  <a:lnTo>
                    <a:pt x="0" y="4918739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403081" y="0"/>
                  </a:lnTo>
                  <a:lnTo>
                    <a:pt x="3447356" y="4924"/>
                  </a:lnTo>
                  <a:lnTo>
                    <a:pt x="3487816" y="19278"/>
                  </a:lnTo>
                  <a:lnTo>
                    <a:pt x="3520981" y="41820"/>
                  </a:lnTo>
                  <a:lnTo>
                    <a:pt x="3547823" y="77553"/>
                  </a:lnTo>
                  <a:lnTo>
                    <a:pt x="3555600" y="4918739"/>
                  </a:lnTo>
                  <a:lnTo>
                    <a:pt x="3555417" y="4926232"/>
                  </a:lnTo>
                  <a:lnTo>
                    <a:pt x="3546688" y="4970113"/>
                  </a:lnTo>
                  <a:lnTo>
                    <a:pt x="3525581" y="5009602"/>
                  </a:lnTo>
                  <a:lnTo>
                    <a:pt x="3493944" y="5041239"/>
                  </a:lnTo>
                  <a:lnTo>
                    <a:pt x="3454455" y="5062346"/>
                  </a:lnTo>
                  <a:lnTo>
                    <a:pt x="3410574" y="5071075"/>
                  </a:lnTo>
                  <a:lnTo>
                    <a:pt x="3403081" y="50712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object 32">
              <a:extLst>
                <a:ext uri="{FF2B5EF4-FFF2-40B4-BE49-F238E27FC236}">
                  <a16:creationId xmlns:a16="http://schemas.microsoft.com/office/drawing/2014/main" id="{EFC7B247-B26A-4BC0-9FD7-955BF8370C4B}"/>
                </a:ext>
              </a:extLst>
            </p:cNvPr>
            <p:cNvSpPr/>
            <p:nvPr/>
          </p:nvSpPr>
          <p:spPr>
            <a:xfrm>
              <a:off x="8188367" y="1296412"/>
              <a:ext cx="3556000" cy="153035"/>
            </a:xfrm>
            <a:custGeom>
              <a:avLst/>
              <a:gdLst/>
              <a:ahLst/>
              <a:cxnLst/>
              <a:rect l="l" t="t" r="r" b="b"/>
              <a:pathLst>
                <a:path w="3556000" h="153034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18029" y="80549"/>
                  </a:lnTo>
                  <a:lnTo>
                    <a:pt x="44671" y="44671"/>
                  </a:lnTo>
                  <a:lnTo>
                    <a:pt x="80547" y="18029"/>
                  </a:lnTo>
                  <a:lnTo>
                    <a:pt x="122757" y="2902"/>
                  </a:lnTo>
                  <a:lnTo>
                    <a:pt x="152519" y="0"/>
                  </a:lnTo>
                  <a:lnTo>
                    <a:pt x="3403082" y="0"/>
                  </a:lnTo>
                  <a:lnTo>
                    <a:pt x="3447288" y="6530"/>
                  </a:lnTo>
                  <a:lnTo>
                    <a:pt x="3487831" y="25680"/>
                  </a:lnTo>
                  <a:lnTo>
                    <a:pt x="3521038" y="55808"/>
                  </a:lnTo>
                  <a:lnTo>
                    <a:pt x="3535002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0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556000" h="153034">
                  <a:moveTo>
                    <a:pt x="3555601" y="152519"/>
                  </a:moveTo>
                  <a:lnTo>
                    <a:pt x="3537569" y="116533"/>
                  </a:lnTo>
                  <a:lnTo>
                    <a:pt x="3499790" y="93539"/>
                  </a:lnTo>
                  <a:lnTo>
                    <a:pt x="3461447" y="82064"/>
                  </a:lnTo>
                  <a:lnTo>
                    <a:pt x="3418106" y="76622"/>
                  </a:lnTo>
                  <a:lnTo>
                    <a:pt x="3403082" y="76259"/>
                  </a:lnTo>
                  <a:lnTo>
                    <a:pt x="3535002" y="76259"/>
                  </a:lnTo>
                  <a:lnTo>
                    <a:pt x="3552697" y="122758"/>
                  </a:lnTo>
                  <a:lnTo>
                    <a:pt x="3554875" y="137494"/>
                  </a:lnTo>
                  <a:lnTo>
                    <a:pt x="3555601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object 33">
              <a:extLst>
                <a:ext uri="{FF2B5EF4-FFF2-40B4-BE49-F238E27FC236}">
                  <a16:creationId xmlns:a16="http://schemas.microsoft.com/office/drawing/2014/main" id="{7F27674A-867E-400F-BBAA-19086AD790AB}"/>
                </a:ext>
              </a:extLst>
            </p:cNvPr>
            <p:cNvSpPr/>
            <p:nvPr/>
          </p:nvSpPr>
          <p:spPr>
            <a:xfrm>
              <a:off x="8493405" y="167770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0" name="object 34">
              <a:extLst>
                <a:ext uri="{FF2B5EF4-FFF2-40B4-BE49-F238E27FC236}">
                  <a16:creationId xmlns:a16="http://schemas.microsoft.com/office/drawing/2014/main" id="{BC402533-03F6-4C7E-82B4-B9AE86AA3DD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17327" y="1830228"/>
              <a:ext cx="285973" cy="228778"/>
            </a:xfrm>
            <a:prstGeom prst="rect">
              <a:avLst/>
            </a:prstGeom>
          </p:spPr>
        </p:pic>
      </p:grpSp>
      <p:sp>
        <p:nvSpPr>
          <p:cNvPr id="71" name="object 35">
            <a:extLst>
              <a:ext uri="{FF2B5EF4-FFF2-40B4-BE49-F238E27FC236}">
                <a16:creationId xmlns:a16="http://schemas.microsoft.com/office/drawing/2014/main" id="{5B9439A5-2127-4234-925A-09D71ADA1400}"/>
              </a:ext>
            </a:extLst>
          </p:cNvPr>
          <p:cNvSpPr txBox="1"/>
          <p:nvPr/>
        </p:nvSpPr>
        <p:spPr>
          <a:xfrm>
            <a:off x="3646129" y="1803545"/>
            <a:ext cx="2002155" cy="12302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56198" defTabSz="685800">
              <a:lnSpc>
                <a:spcPct val="115799"/>
              </a:lnSpc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运用专业方法收集并深度分析用户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真实需求。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1200"/>
              </a:lnSpc>
              <a:spcBef>
                <a:spcPts val="95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利用AIGC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工具辅助画像创建与需求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策略制定。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56198" defTabSz="685800">
              <a:lnSpc>
                <a:spcPct val="115799"/>
              </a:lnSpc>
              <a:spcBef>
                <a:spcPts val="900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能够依据用户画像输出可落地的产</a:t>
            </a:r>
            <a:r>
              <a:rPr sz="938" kern="0" spc="-11" dirty="0">
                <a:solidFill>
                  <a:srgbClr val="4A5462"/>
                </a:solidFill>
                <a:latin typeface="微软雅黑"/>
                <a:cs typeface="微软雅黑"/>
              </a:rPr>
              <a:t>品策略。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2" name="object 36">
            <a:extLst>
              <a:ext uri="{FF2B5EF4-FFF2-40B4-BE49-F238E27FC236}">
                <a16:creationId xmlns:a16="http://schemas.microsoft.com/office/drawing/2014/main" id="{361786A9-FACE-4734-99AF-0290A040809F}"/>
              </a:ext>
            </a:extLst>
          </p:cNvPr>
          <p:cNvSpPr txBox="1"/>
          <p:nvPr/>
        </p:nvSpPr>
        <p:spPr>
          <a:xfrm>
            <a:off x="5206470" y="4415911"/>
            <a:ext cx="47434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60" dirty="0">
                <a:solidFill>
                  <a:srgbClr val="13B8A6"/>
                </a:solidFill>
                <a:latin typeface="微软雅黑"/>
                <a:cs typeface="微软雅黑"/>
              </a:rPr>
              <a:t>ABILITY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3" name="object 37">
            <a:extLst>
              <a:ext uri="{FF2B5EF4-FFF2-40B4-BE49-F238E27FC236}">
                <a16:creationId xmlns:a16="http://schemas.microsoft.com/office/drawing/2014/main" id="{B7DE48CD-D974-485E-9FAF-FC229200C290}"/>
              </a:ext>
            </a:extLst>
          </p:cNvPr>
          <p:cNvSpPr txBox="1"/>
          <p:nvPr/>
        </p:nvSpPr>
        <p:spPr>
          <a:xfrm>
            <a:off x="6872823" y="1334549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素质目标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4" name="object 38">
            <a:extLst>
              <a:ext uri="{FF2B5EF4-FFF2-40B4-BE49-F238E27FC236}">
                <a16:creationId xmlns:a16="http://schemas.microsoft.com/office/drawing/2014/main" id="{9BB90A93-3B44-458C-A648-319FB172C0CB}"/>
              </a:ext>
            </a:extLst>
          </p:cNvPr>
          <p:cNvGrpSpPr/>
          <p:nvPr/>
        </p:nvGrpSpPr>
        <p:grpSpPr>
          <a:xfrm>
            <a:off x="0" y="1873125"/>
            <a:ext cx="9144000" cy="3270409"/>
            <a:chOff x="0" y="2497499"/>
            <a:chExt cx="12192000" cy="4360545"/>
          </a:xfrm>
        </p:grpSpPr>
        <p:pic>
          <p:nvPicPr>
            <p:cNvPr id="75" name="object 39">
              <a:extLst>
                <a:ext uri="{FF2B5EF4-FFF2-40B4-BE49-F238E27FC236}">
                  <a16:creationId xmlns:a16="http://schemas.microsoft.com/office/drawing/2014/main" id="{9A016692-5DE1-4023-8345-1EE6EC2DE2B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93405" y="2497499"/>
              <a:ext cx="133454" cy="190648"/>
            </a:xfrm>
            <a:prstGeom prst="rect">
              <a:avLst/>
            </a:prstGeom>
          </p:spPr>
        </p:pic>
        <p:pic>
          <p:nvPicPr>
            <p:cNvPr id="76" name="object 40">
              <a:extLst>
                <a:ext uri="{FF2B5EF4-FFF2-40B4-BE49-F238E27FC236}">
                  <a16:creationId xmlns:a16="http://schemas.microsoft.com/office/drawing/2014/main" id="{5E530797-95A8-4405-A40A-0D415F0456B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93405" y="3126640"/>
              <a:ext cx="133454" cy="190648"/>
            </a:xfrm>
            <a:prstGeom prst="rect">
              <a:avLst/>
            </a:prstGeom>
          </p:spPr>
        </p:pic>
        <p:pic>
          <p:nvPicPr>
            <p:cNvPr id="77" name="object 41">
              <a:extLst>
                <a:ext uri="{FF2B5EF4-FFF2-40B4-BE49-F238E27FC236}">
                  <a16:creationId xmlns:a16="http://schemas.microsoft.com/office/drawing/2014/main" id="{DA113FF5-6512-4E09-83D5-303065C659A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93405" y="3746249"/>
              <a:ext cx="133454" cy="190648"/>
            </a:xfrm>
            <a:prstGeom prst="rect">
              <a:avLst/>
            </a:prstGeom>
          </p:spPr>
        </p:pic>
        <p:sp>
          <p:nvSpPr>
            <p:cNvPr id="78" name="object 42">
              <a:extLst>
                <a:ext uri="{FF2B5EF4-FFF2-40B4-BE49-F238E27FC236}">
                  <a16:creationId xmlns:a16="http://schemas.microsoft.com/office/drawing/2014/main" id="{94863B34-B23B-4827-812E-583DEEB73461}"/>
                </a:ext>
              </a:extLst>
            </p:cNvPr>
            <p:cNvSpPr/>
            <p:nvPr/>
          </p:nvSpPr>
          <p:spPr>
            <a:xfrm>
              <a:off x="8493405" y="5709932"/>
              <a:ext cx="2945765" cy="10160"/>
            </a:xfrm>
            <a:custGeom>
              <a:avLst/>
              <a:gdLst/>
              <a:ahLst/>
              <a:cxnLst/>
              <a:rect l="l" t="t" r="r" b="b"/>
              <a:pathLst>
                <a:path w="2945765" h="10160">
                  <a:moveTo>
                    <a:pt x="2945524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945524" y="0"/>
                  </a:lnTo>
                  <a:lnTo>
                    <a:pt x="2945524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9" name="object 43">
              <a:extLst>
                <a:ext uri="{FF2B5EF4-FFF2-40B4-BE49-F238E27FC236}">
                  <a16:creationId xmlns:a16="http://schemas.microsoft.com/office/drawing/2014/main" id="{632FDCE9-E98A-4DEA-B206-7C265ECC257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6787099"/>
              <a:ext cx="12191851" cy="70752"/>
            </a:xfrm>
            <a:prstGeom prst="rect">
              <a:avLst/>
            </a:prstGeom>
          </p:spPr>
        </p:pic>
      </p:grpSp>
      <p:sp>
        <p:nvSpPr>
          <p:cNvPr id="80" name="object 44">
            <a:extLst>
              <a:ext uri="{FF2B5EF4-FFF2-40B4-BE49-F238E27FC236}">
                <a16:creationId xmlns:a16="http://schemas.microsoft.com/office/drawing/2014/main" id="{0328F89E-29AB-496C-B503-5F3618B4E7EB}"/>
              </a:ext>
            </a:extLst>
          </p:cNvPr>
          <p:cNvSpPr txBox="1"/>
          <p:nvPr/>
        </p:nvSpPr>
        <p:spPr>
          <a:xfrm>
            <a:off x="6543954" y="1803545"/>
            <a:ext cx="1949768" cy="12302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5799"/>
              </a:lnSpc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培养敏锐的数据洞察力与用户同理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心。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1200"/>
              </a:lnSpc>
              <a:spcBef>
                <a:spcPts val="95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养成严格的数据伦理意识与隐私保</a:t>
            </a:r>
            <a:r>
              <a:rPr sz="938" kern="0" spc="-11" dirty="0">
                <a:solidFill>
                  <a:srgbClr val="4A5462"/>
                </a:solidFill>
                <a:latin typeface="微软雅黑"/>
                <a:cs typeface="微软雅黑"/>
              </a:rPr>
              <a:t>护习惯。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5799"/>
              </a:lnSpc>
              <a:spcBef>
                <a:spcPts val="900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强化创新思维与跨职能团队协作意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识。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81" name="object 45">
            <a:extLst>
              <a:ext uri="{FF2B5EF4-FFF2-40B4-BE49-F238E27FC236}">
                <a16:creationId xmlns:a16="http://schemas.microsoft.com/office/drawing/2014/main" id="{61A020FC-BA34-4F7B-B592-189BB5BDF3A3}"/>
              </a:ext>
            </a:extLst>
          </p:cNvPr>
          <p:cNvSpPr txBox="1"/>
          <p:nvPr/>
        </p:nvSpPr>
        <p:spPr>
          <a:xfrm>
            <a:off x="8049112" y="4415911"/>
            <a:ext cx="529590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56" dirty="0">
                <a:solidFill>
                  <a:srgbClr val="6266F1"/>
                </a:solidFill>
                <a:latin typeface="微软雅黑"/>
                <a:cs typeface="微软雅黑"/>
              </a:rPr>
              <a:t>QUALITY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935073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需求分析核心价值与本质</a:t>
            </a:r>
          </a:p>
        </p:txBody>
      </p:sp>
      <p:grpSp>
        <p:nvGrpSpPr>
          <p:cNvPr id="40" name="object 2">
            <a:extLst>
              <a:ext uri="{FF2B5EF4-FFF2-40B4-BE49-F238E27FC236}">
                <a16:creationId xmlns:a16="http://schemas.microsoft.com/office/drawing/2014/main" id="{A5E78071-42DF-46AE-8674-AC3109A935C0}"/>
              </a:ext>
            </a:extLst>
          </p:cNvPr>
          <p:cNvGrpSpPr/>
          <p:nvPr/>
        </p:nvGrpSpPr>
        <p:grpSpPr>
          <a:xfrm>
            <a:off x="67340" y="-253378"/>
            <a:ext cx="9144000" cy="5143500"/>
            <a:chOff x="0" y="0"/>
            <a:chExt cx="12192000" cy="6858000"/>
          </a:xfrm>
        </p:grpSpPr>
        <p:sp>
          <p:nvSpPr>
            <p:cNvPr id="41" name="object 3">
              <a:extLst>
                <a:ext uri="{FF2B5EF4-FFF2-40B4-BE49-F238E27FC236}">
                  <a16:creationId xmlns:a16="http://schemas.microsoft.com/office/drawing/2014/main" id="{81B6DDA0-64A4-4CB4-886C-53E4419C123E}"/>
                </a:ext>
              </a:extLst>
            </p:cNvPr>
            <p:cNvSpPr/>
            <p:nvPr/>
          </p:nvSpPr>
          <p:spPr>
            <a:xfrm>
              <a:off x="610076" y="1201087"/>
              <a:ext cx="10981690" cy="19685"/>
            </a:xfrm>
            <a:custGeom>
              <a:avLst/>
              <a:gdLst/>
              <a:ahLst/>
              <a:cxnLst/>
              <a:rect l="l" t="t" r="r" b="b"/>
              <a:pathLst>
                <a:path w="10981690" h="19684">
                  <a:moveTo>
                    <a:pt x="10981373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10981373" y="0"/>
                  </a:lnTo>
                  <a:lnTo>
                    <a:pt x="10981373" y="1906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4">
              <a:extLst>
                <a:ext uri="{FF2B5EF4-FFF2-40B4-BE49-F238E27FC236}">
                  <a16:creationId xmlns:a16="http://schemas.microsoft.com/office/drawing/2014/main" id="{AA7417C3-F85F-4818-AB18-783A1D6DAB3F}"/>
                </a:ext>
              </a:extLst>
            </p:cNvPr>
            <p:cNvSpPr/>
            <p:nvPr/>
          </p:nvSpPr>
          <p:spPr>
            <a:xfrm>
              <a:off x="10981371" y="448024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538824" y="610076"/>
                  </a:moveTo>
                  <a:lnTo>
                    <a:pt x="71253" y="610076"/>
                  </a:lnTo>
                  <a:lnTo>
                    <a:pt x="66293" y="609587"/>
                  </a:lnTo>
                  <a:lnTo>
                    <a:pt x="29728" y="594442"/>
                  </a:lnTo>
                  <a:lnTo>
                    <a:pt x="3887" y="558373"/>
                  </a:lnTo>
                  <a:lnTo>
                    <a:pt x="0" y="538823"/>
                  </a:lnTo>
                  <a:lnTo>
                    <a:pt x="1" y="533816"/>
                  </a:lnTo>
                  <a:lnTo>
                    <a:pt x="0" y="71252"/>
                  </a:lnTo>
                  <a:lnTo>
                    <a:pt x="15634" y="29728"/>
                  </a:lnTo>
                  <a:lnTo>
                    <a:pt x="51701" y="3888"/>
                  </a:lnTo>
                  <a:lnTo>
                    <a:pt x="71253" y="0"/>
                  </a:lnTo>
                  <a:lnTo>
                    <a:pt x="538824" y="0"/>
                  </a:lnTo>
                  <a:lnTo>
                    <a:pt x="580346" y="15633"/>
                  </a:lnTo>
                  <a:lnTo>
                    <a:pt x="606186" y="51702"/>
                  </a:lnTo>
                  <a:lnTo>
                    <a:pt x="610076" y="71252"/>
                  </a:lnTo>
                  <a:lnTo>
                    <a:pt x="610076" y="538823"/>
                  </a:lnTo>
                  <a:lnTo>
                    <a:pt x="594441" y="580347"/>
                  </a:lnTo>
                  <a:lnTo>
                    <a:pt x="558373" y="606187"/>
                  </a:lnTo>
                  <a:lnTo>
                    <a:pt x="543783" y="609587"/>
                  </a:lnTo>
                  <a:lnTo>
                    <a:pt x="538824" y="610076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3" name="object 5">
              <a:extLst>
                <a:ext uri="{FF2B5EF4-FFF2-40B4-BE49-F238E27FC236}">
                  <a16:creationId xmlns:a16="http://schemas.microsoft.com/office/drawing/2014/main" id="{D25F7185-1E94-46A2-831D-7C41B494D24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24359" y="581478"/>
              <a:ext cx="324103" cy="343167"/>
            </a:xfrm>
            <a:prstGeom prst="rect">
              <a:avLst/>
            </a:prstGeom>
          </p:spPr>
        </p:pic>
        <p:sp>
          <p:nvSpPr>
            <p:cNvPr id="44" name="object 6">
              <a:extLst>
                <a:ext uri="{FF2B5EF4-FFF2-40B4-BE49-F238E27FC236}">
                  <a16:creationId xmlns:a16="http://schemas.microsoft.com/office/drawing/2014/main" id="{176E1B3B-745F-4CEF-8112-7DD644DAD9B7}"/>
                </a:ext>
              </a:extLst>
            </p:cNvPr>
            <p:cNvSpPr/>
            <p:nvPr/>
          </p:nvSpPr>
          <p:spPr>
            <a:xfrm>
              <a:off x="9761220" y="0"/>
              <a:ext cx="2430780" cy="2440305"/>
            </a:xfrm>
            <a:custGeom>
              <a:avLst/>
              <a:gdLst/>
              <a:ahLst/>
              <a:cxnLst/>
              <a:rect l="l" t="t" r="r" b="b"/>
              <a:pathLst>
                <a:path w="2430779" h="2440305">
                  <a:moveTo>
                    <a:pt x="2430630" y="2440305"/>
                  </a:moveTo>
                  <a:lnTo>
                    <a:pt x="0" y="2440305"/>
                  </a:lnTo>
                  <a:lnTo>
                    <a:pt x="0" y="0"/>
                  </a:lnTo>
                  <a:lnTo>
                    <a:pt x="2430630" y="0"/>
                  </a:lnTo>
                  <a:lnTo>
                    <a:pt x="2430630" y="2440305"/>
                  </a:lnTo>
                  <a:close/>
                </a:path>
              </a:pathLst>
            </a:custGeom>
            <a:solidFill>
              <a:srgbClr val="DAE9F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7">
              <a:extLst>
                <a:ext uri="{FF2B5EF4-FFF2-40B4-BE49-F238E27FC236}">
                  <a16:creationId xmlns:a16="http://schemas.microsoft.com/office/drawing/2014/main" id="{2BC1F8B1-5932-40C5-A2B7-05C310E8B9CD}"/>
                </a:ext>
              </a:extLst>
            </p:cNvPr>
            <p:cNvSpPr/>
            <p:nvPr/>
          </p:nvSpPr>
          <p:spPr>
            <a:xfrm>
              <a:off x="0" y="3202900"/>
              <a:ext cx="3660775" cy="3655060"/>
            </a:xfrm>
            <a:custGeom>
              <a:avLst/>
              <a:gdLst/>
              <a:ahLst/>
              <a:cxnLst/>
              <a:rect l="l" t="t" r="r" b="b"/>
              <a:pathLst>
                <a:path w="3660775" h="3655059">
                  <a:moveTo>
                    <a:pt x="0" y="0"/>
                  </a:moveTo>
                  <a:lnTo>
                    <a:pt x="3660457" y="0"/>
                  </a:lnTo>
                  <a:lnTo>
                    <a:pt x="3660457" y="3654950"/>
                  </a:lnTo>
                  <a:lnTo>
                    <a:pt x="0" y="3654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4F5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8">
              <a:extLst>
                <a:ext uri="{FF2B5EF4-FFF2-40B4-BE49-F238E27FC236}">
                  <a16:creationId xmlns:a16="http://schemas.microsoft.com/office/drawing/2014/main" id="{63ECD44B-05DC-47FB-ADBB-8B15409220E9}"/>
                </a:ext>
              </a:extLst>
            </p:cNvPr>
            <p:cNvSpPr/>
            <p:nvPr/>
          </p:nvSpPr>
          <p:spPr>
            <a:xfrm>
              <a:off x="648206" y="1448931"/>
              <a:ext cx="10943590" cy="1649730"/>
            </a:xfrm>
            <a:custGeom>
              <a:avLst/>
              <a:gdLst/>
              <a:ahLst/>
              <a:cxnLst/>
              <a:rect l="l" t="t" r="r" b="b"/>
              <a:pathLst>
                <a:path w="10943590" h="1649730">
                  <a:moveTo>
                    <a:pt x="10836365" y="1649112"/>
                  </a:moveTo>
                  <a:lnTo>
                    <a:pt x="71252" y="1649112"/>
                  </a:lnTo>
                  <a:lnTo>
                    <a:pt x="66293" y="1648379"/>
                  </a:lnTo>
                  <a:lnTo>
                    <a:pt x="29728" y="1625661"/>
                  </a:lnTo>
                  <a:lnTo>
                    <a:pt x="10070" y="1592029"/>
                  </a:lnTo>
                  <a:lnTo>
                    <a:pt x="488" y="1549672"/>
                  </a:lnTo>
                  <a:lnTo>
                    <a:pt x="0" y="1542233"/>
                  </a:lnTo>
                  <a:lnTo>
                    <a:pt x="0" y="1534723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10836365" y="0"/>
                  </a:lnTo>
                  <a:lnTo>
                    <a:pt x="10879566" y="11581"/>
                  </a:lnTo>
                  <a:lnTo>
                    <a:pt x="10915048" y="38814"/>
                  </a:lnTo>
                  <a:lnTo>
                    <a:pt x="10937408" y="77553"/>
                  </a:lnTo>
                  <a:lnTo>
                    <a:pt x="10943242" y="106878"/>
                  </a:lnTo>
                  <a:lnTo>
                    <a:pt x="10943242" y="1542233"/>
                  </a:lnTo>
                  <a:lnTo>
                    <a:pt x="10931660" y="1585436"/>
                  </a:lnTo>
                  <a:lnTo>
                    <a:pt x="10904425" y="1620919"/>
                  </a:lnTo>
                  <a:lnTo>
                    <a:pt x="10865688" y="1643279"/>
                  </a:lnTo>
                  <a:lnTo>
                    <a:pt x="10843803" y="1648379"/>
                  </a:lnTo>
                  <a:lnTo>
                    <a:pt x="10836365" y="16491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9">
              <a:extLst>
                <a:ext uri="{FF2B5EF4-FFF2-40B4-BE49-F238E27FC236}">
                  <a16:creationId xmlns:a16="http://schemas.microsoft.com/office/drawing/2014/main" id="{7370F990-C0C4-4047-BABE-2B793C7B8F03}"/>
                </a:ext>
              </a:extLst>
            </p:cNvPr>
            <p:cNvSpPr/>
            <p:nvPr/>
          </p:nvSpPr>
          <p:spPr>
            <a:xfrm>
              <a:off x="610076" y="1449196"/>
              <a:ext cx="109220" cy="1649095"/>
            </a:xfrm>
            <a:custGeom>
              <a:avLst/>
              <a:gdLst/>
              <a:ahLst/>
              <a:cxnLst/>
              <a:rect l="l" t="t" r="r" b="b"/>
              <a:pathLst>
                <a:path w="109220" h="1649095">
                  <a:moveTo>
                    <a:pt x="108887" y="1648581"/>
                  </a:moveTo>
                  <a:lnTo>
                    <a:pt x="70614" y="1640139"/>
                  </a:lnTo>
                  <a:lnTo>
                    <a:pt x="33503" y="1615342"/>
                  </a:lnTo>
                  <a:lnTo>
                    <a:pt x="8707" y="1578231"/>
                  </a:lnTo>
                  <a:lnTo>
                    <a:pt x="0" y="1534457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534457"/>
                  </a:lnTo>
                  <a:lnTo>
                    <a:pt x="79161" y="1578231"/>
                  </a:lnTo>
                  <a:lnTo>
                    <a:pt x="90211" y="1622925"/>
                  </a:lnTo>
                  <a:lnTo>
                    <a:pt x="104469" y="1645944"/>
                  </a:lnTo>
                  <a:lnTo>
                    <a:pt x="108887" y="1648581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10">
              <a:extLst>
                <a:ext uri="{FF2B5EF4-FFF2-40B4-BE49-F238E27FC236}">
                  <a16:creationId xmlns:a16="http://schemas.microsoft.com/office/drawing/2014/main" id="{8FB2CD84-36D4-4043-A60D-38BA950609AA}"/>
                </a:ext>
              </a:extLst>
            </p:cNvPr>
            <p:cNvSpPr/>
            <p:nvPr/>
          </p:nvSpPr>
          <p:spPr>
            <a:xfrm>
              <a:off x="991373" y="1820696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69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2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1" y="838002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5" y="272132"/>
                  </a:lnTo>
                  <a:lnTo>
                    <a:pt x="59444" y="232024"/>
                  </a:lnTo>
                  <a:lnTo>
                    <a:pt x="83467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6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4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59"/>
                  </a:lnTo>
                  <a:lnTo>
                    <a:pt x="622226" y="884456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11">
              <a:extLst>
                <a:ext uri="{FF2B5EF4-FFF2-40B4-BE49-F238E27FC236}">
                  <a16:creationId xmlns:a16="http://schemas.microsoft.com/office/drawing/2014/main" id="{774F0F61-AA9C-4068-9106-738CBF52689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0152" y="2049474"/>
              <a:ext cx="457557" cy="457557"/>
            </a:xfrm>
            <a:prstGeom prst="rect">
              <a:avLst/>
            </a:prstGeom>
          </p:spPr>
        </p:pic>
      </p:grpSp>
      <p:sp>
        <p:nvSpPr>
          <p:cNvPr id="50" name="object 13">
            <a:extLst>
              <a:ext uri="{FF2B5EF4-FFF2-40B4-BE49-F238E27FC236}">
                <a16:creationId xmlns:a16="http://schemas.microsoft.com/office/drawing/2014/main" id="{0A77574A-5AFC-49DC-ABA3-A3CDF80991EA}"/>
              </a:ext>
            </a:extLst>
          </p:cNvPr>
          <p:cNvSpPr txBox="1"/>
          <p:nvPr/>
        </p:nvSpPr>
        <p:spPr>
          <a:xfrm>
            <a:off x="1716460" y="1052574"/>
            <a:ext cx="6739890" cy="6923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核心价值：产品成败的关键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600"/>
              </a:lnSpc>
              <a:spcBef>
                <a:spcPts val="518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需求分析是产品开发的</a:t>
            </a:r>
            <a:r>
              <a:rPr sz="1050" b="1" kern="0" dirty="0">
                <a:solidFill>
                  <a:srgbClr val="1C4ED8"/>
                </a:solidFill>
                <a:latin typeface="微软雅黑"/>
                <a:cs typeface="微软雅黑"/>
              </a:rPr>
              <a:t>核心环节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。它不仅仅是收集意见，更是决定产品</a:t>
            </a:r>
            <a:r>
              <a:rPr sz="1050" b="1" kern="0" dirty="0">
                <a:solidFill>
                  <a:srgbClr val="1C4ED8"/>
                </a:solidFill>
                <a:latin typeface="微软雅黑"/>
                <a:cs typeface="微软雅黑"/>
              </a:rPr>
              <a:t>市场竞争力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与最终成败的基石。精准的需求分析能避免资源浪费，确保产品方向正确。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1" name="object 14">
            <a:extLst>
              <a:ext uri="{FF2B5EF4-FFF2-40B4-BE49-F238E27FC236}">
                <a16:creationId xmlns:a16="http://schemas.microsoft.com/office/drawing/2014/main" id="{8244C09B-3D75-4F82-94B1-A4B17652A1AE}"/>
              </a:ext>
            </a:extLst>
          </p:cNvPr>
          <p:cNvGrpSpPr/>
          <p:nvPr/>
        </p:nvGrpSpPr>
        <p:grpSpPr>
          <a:xfrm>
            <a:off x="524662" y="2470282"/>
            <a:ext cx="8236744" cy="2423636"/>
            <a:chOff x="609762" y="3631546"/>
            <a:chExt cx="10982325" cy="3231515"/>
          </a:xfrm>
        </p:grpSpPr>
        <p:pic>
          <p:nvPicPr>
            <p:cNvPr id="52" name="object 15">
              <a:extLst>
                <a:ext uri="{FF2B5EF4-FFF2-40B4-BE49-F238E27FC236}">
                  <a16:creationId xmlns:a16="http://schemas.microsoft.com/office/drawing/2014/main" id="{08FF2EED-EC0F-4D87-A69D-3B9DBEFD287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608" y="3641392"/>
              <a:ext cx="10962308" cy="3216458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:a16="http://schemas.microsoft.com/office/drawing/2014/main" id="{3071A1F8-6A9D-4621-A409-FA3B3FC86521}"/>
                </a:ext>
              </a:extLst>
            </p:cNvPr>
            <p:cNvSpPr/>
            <p:nvPr/>
          </p:nvSpPr>
          <p:spPr>
            <a:xfrm>
              <a:off x="614842" y="3636626"/>
              <a:ext cx="10972165" cy="3221355"/>
            </a:xfrm>
            <a:custGeom>
              <a:avLst/>
              <a:gdLst/>
              <a:ahLst/>
              <a:cxnLst/>
              <a:rect l="l" t="t" r="r" b="b"/>
              <a:pathLst>
                <a:path w="10972165" h="3221354">
                  <a:moveTo>
                    <a:pt x="0" y="322122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7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61022" y="11099"/>
                  </a:lnTo>
                  <a:lnTo>
                    <a:pt x="67672" y="8344"/>
                  </a:lnTo>
                  <a:lnTo>
                    <a:pt x="74322" y="5590"/>
                  </a:lnTo>
                  <a:lnTo>
                    <a:pt x="81177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862217" y="0"/>
                  </a:lnTo>
                  <a:lnTo>
                    <a:pt x="10869414" y="0"/>
                  </a:lnTo>
                  <a:lnTo>
                    <a:pt x="10876543" y="702"/>
                  </a:lnTo>
                  <a:lnTo>
                    <a:pt x="10883602" y="2106"/>
                  </a:lnTo>
                  <a:lnTo>
                    <a:pt x="10890662" y="3510"/>
                  </a:lnTo>
                  <a:lnTo>
                    <a:pt x="10897516" y="5590"/>
                  </a:lnTo>
                  <a:lnTo>
                    <a:pt x="10904166" y="8344"/>
                  </a:lnTo>
                  <a:lnTo>
                    <a:pt x="10910816" y="11099"/>
                  </a:lnTo>
                  <a:lnTo>
                    <a:pt x="10917133" y="14475"/>
                  </a:lnTo>
                  <a:lnTo>
                    <a:pt x="10923118" y="18474"/>
                  </a:lnTo>
                  <a:lnTo>
                    <a:pt x="10929104" y="22473"/>
                  </a:lnTo>
                  <a:lnTo>
                    <a:pt x="10934641" y="27018"/>
                  </a:lnTo>
                  <a:lnTo>
                    <a:pt x="10939731" y="32107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40" y="109623"/>
                  </a:lnTo>
                  <a:lnTo>
                    <a:pt x="10971840" y="3221224"/>
                  </a:lnTo>
                </a:path>
              </a:pathLst>
            </a:custGeom>
            <a:ln w="9532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4" name="object 17">
              <a:extLst>
                <a:ext uri="{FF2B5EF4-FFF2-40B4-BE49-F238E27FC236}">
                  <a16:creationId xmlns:a16="http://schemas.microsoft.com/office/drawing/2014/main" id="{6D3BACB0-1B42-455C-92E9-BC86BA28ADA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4646" y="3946430"/>
              <a:ext cx="285973" cy="305038"/>
            </a:xfrm>
            <a:prstGeom prst="rect">
              <a:avLst/>
            </a:prstGeom>
          </p:spPr>
        </p:pic>
      </p:grpSp>
      <p:sp>
        <p:nvSpPr>
          <p:cNvPr id="55" name="object 18">
            <a:extLst>
              <a:ext uri="{FF2B5EF4-FFF2-40B4-BE49-F238E27FC236}">
                <a16:creationId xmlns:a16="http://schemas.microsoft.com/office/drawing/2014/main" id="{BBF58AC3-FF87-4EA3-AC1C-65101BE21EB9}"/>
              </a:ext>
            </a:extLst>
          </p:cNvPr>
          <p:cNvSpPr txBox="1"/>
          <p:nvPr/>
        </p:nvSpPr>
        <p:spPr>
          <a:xfrm>
            <a:off x="1051572" y="2696920"/>
            <a:ext cx="1734979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需求本质：连接与引擎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6" name="object 19">
            <a:extLst>
              <a:ext uri="{FF2B5EF4-FFF2-40B4-BE49-F238E27FC236}">
                <a16:creationId xmlns:a16="http://schemas.microsoft.com/office/drawing/2014/main" id="{0BEA4174-12B9-41A4-9969-768DC13F3B1A}"/>
              </a:ext>
            </a:extLst>
          </p:cNvPr>
          <p:cNvGrpSpPr/>
          <p:nvPr/>
        </p:nvGrpSpPr>
        <p:grpSpPr>
          <a:xfrm>
            <a:off x="2662311" y="3650157"/>
            <a:ext cx="3961448" cy="1243965"/>
            <a:chOff x="3459962" y="5204713"/>
            <a:chExt cx="5281930" cy="1658620"/>
          </a:xfrm>
        </p:grpSpPr>
        <p:pic>
          <p:nvPicPr>
            <p:cNvPr id="57" name="object 20">
              <a:extLst>
                <a:ext uri="{FF2B5EF4-FFF2-40B4-BE49-F238E27FC236}">
                  <a16:creationId xmlns:a16="http://schemas.microsoft.com/office/drawing/2014/main" id="{06EC67D4-FEB1-4257-8045-24FD906EB11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32223" y="5204713"/>
              <a:ext cx="343167" cy="381297"/>
            </a:xfrm>
            <a:prstGeom prst="rect">
              <a:avLst/>
            </a:prstGeom>
          </p:spPr>
        </p:pic>
        <p:pic>
          <p:nvPicPr>
            <p:cNvPr id="58" name="object 21">
              <a:extLst>
                <a:ext uri="{FF2B5EF4-FFF2-40B4-BE49-F238E27FC236}">
                  <a16:creationId xmlns:a16="http://schemas.microsoft.com/office/drawing/2014/main" id="{E8C1CE29-92BA-4E73-8F66-E9B2EBFFD04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35667" y="5204713"/>
              <a:ext cx="343167" cy="381297"/>
            </a:xfrm>
            <a:prstGeom prst="rect">
              <a:avLst/>
            </a:prstGeom>
          </p:spPr>
        </p:pic>
        <p:sp>
          <p:nvSpPr>
            <p:cNvPr id="59" name="object 22">
              <a:extLst>
                <a:ext uri="{FF2B5EF4-FFF2-40B4-BE49-F238E27FC236}">
                  <a16:creationId xmlns:a16="http://schemas.microsoft.com/office/drawing/2014/main" id="{1959E475-79C9-4C96-9DFD-3C0CE836CD98}"/>
                </a:ext>
              </a:extLst>
            </p:cNvPr>
            <p:cNvSpPr/>
            <p:nvPr/>
          </p:nvSpPr>
          <p:spPr>
            <a:xfrm>
              <a:off x="3465043" y="6620280"/>
              <a:ext cx="5271770" cy="238125"/>
            </a:xfrm>
            <a:custGeom>
              <a:avLst/>
              <a:gdLst/>
              <a:ahLst/>
              <a:cxnLst/>
              <a:rect l="l" t="t" r="r" b="b"/>
              <a:pathLst>
                <a:path w="5271770" h="238125">
                  <a:moveTo>
                    <a:pt x="5270203" y="237569"/>
                  </a:moveTo>
                  <a:lnTo>
                    <a:pt x="1236" y="237569"/>
                  </a:lnTo>
                  <a:lnTo>
                    <a:pt x="344" y="228511"/>
                  </a:lnTo>
                  <a:lnTo>
                    <a:pt x="0" y="221504"/>
                  </a:lnTo>
                  <a:lnTo>
                    <a:pt x="0" y="207455"/>
                  </a:lnTo>
                  <a:lnTo>
                    <a:pt x="5491" y="165746"/>
                  </a:lnTo>
                  <a:lnTo>
                    <a:pt x="19013" y="125911"/>
                  </a:lnTo>
                  <a:lnTo>
                    <a:pt x="40048" y="89480"/>
                  </a:lnTo>
                  <a:lnTo>
                    <a:pt x="67786" y="57852"/>
                  </a:lnTo>
                  <a:lnTo>
                    <a:pt x="101161" y="32243"/>
                  </a:lnTo>
                  <a:lnTo>
                    <a:pt x="138891" y="13637"/>
                  </a:lnTo>
                  <a:lnTo>
                    <a:pt x="179526" y="2750"/>
                  </a:lnTo>
                  <a:lnTo>
                    <a:pt x="207455" y="0"/>
                  </a:lnTo>
                  <a:lnTo>
                    <a:pt x="5063985" y="0"/>
                  </a:lnTo>
                  <a:lnTo>
                    <a:pt x="5105692" y="5491"/>
                  </a:lnTo>
                  <a:lnTo>
                    <a:pt x="5145528" y="19013"/>
                  </a:lnTo>
                  <a:lnTo>
                    <a:pt x="5181958" y="40048"/>
                  </a:lnTo>
                  <a:lnTo>
                    <a:pt x="5213587" y="67786"/>
                  </a:lnTo>
                  <a:lnTo>
                    <a:pt x="5239195" y="101161"/>
                  </a:lnTo>
                  <a:lnTo>
                    <a:pt x="5257801" y="138891"/>
                  </a:lnTo>
                  <a:lnTo>
                    <a:pt x="5268689" y="179526"/>
                  </a:lnTo>
                  <a:lnTo>
                    <a:pt x="5271440" y="207455"/>
                  </a:lnTo>
                  <a:lnTo>
                    <a:pt x="5271440" y="221504"/>
                  </a:lnTo>
                  <a:lnTo>
                    <a:pt x="5271095" y="228511"/>
                  </a:lnTo>
                  <a:lnTo>
                    <a:pt x="5270203" y="237569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object 23">
              <a:extLst>
                <a:ext uri="{FF2B5EF4-FFF2-40B4-BE49-F238E27FC236}">
                  <a16:creationId xmlns:a16="http://schemas.microsoft.com/office/drawing/2014/main" id="{462223BB-2DB9-40E7-BB53-89E24688256A}"/>
                </a:ext>
              </a:extLst>
            </p:cNvPr>
            <p:cNvSpPr/>
            <p:nvPr/>
          </p:nvSpPr>
          <p:spPr>
            <a:xfrm>
              <a:off x="3465042" y="6620280"/>
              <a:ext cx="5271770" cy="238125"/>
            </a:xfrm>
            <a:custGeom>
              <a:avLst/>
              <a:gdLst/>
              <a:ahLst/>
              <a:cxnLst/>
              <a:rect l="l" t="t" r="r" b="b"/>
              <a:pathLst>
                <a:path w="5271770" h="238125">
                  <a:moveTo>
                    <a:pt x="1236" y="237570"/>
                  </a:moveTo>
                  <a:lnTo>
                    <a:pt x="1033" y="235502"/>
                  </a:lnTo>
                  <a:lnTo>
                    <a:pt x="344" y="228511"/>
                  </a:lnTo>
                  <a:lnTo>
                    <a:pt x="0" y="221504"/>
                  </a:lnTo>
                  <a:lnTo>
                    <a:pt x="0" y="214479"/>
                  </a:lnTo>
                  <a:lnTo>
                    <a:pt x="0" y="207455"/>
                  </a:lnTo>
                  <a:lnTo>
                    <a:pt x="344" y="200447"/>
                  </a:lnTo>
                  <a:lnTo>
                    <a:pt x="1033" y="193457"/>
                  </a:lnTo>
                  <a:lnTo>
                    <a:pt x="1721" y="186466"/>
                  </a:lnTo>
                  <a:lnTo>
                    <a:pt x="9235" y="152219"/>
                  </a:lnTo>
                  <a:lnTo>
                    <a:pt x="11274" y="145497"/>
                  </a:lnTo>
                  <a:lnTo>
                    <a:pt x="28636" y="107179"/>
                  </a:lnTo>
                  <a:lnTo>
                    <a:pt x="48684" y="78415"/>
                  </a:lnTo>
                  <a:lnTo>
                    <a:pt x="53140" y="72985"/>
                  </a:lnTo>
                  <a:lnTo>
                    <a:pt x="57852" y="67786"/>
                  </a:lnTo>
                  <a:lnTo>
                    <a:pt x="62819" y="62819"/>
                  </a:lnTo>
                  <a:lnTo>
                    <a:pt x="67786" y="57852"/>
                  </a:lnTo>
                  <a:lnTo>
                    <a:pt x="101161" y="32243"/>
                  </a:lnTo>
                  <a:lnTo>
                    <a:pt x="132401" y="16326"/>
                  </a:lnTo>
                  <a:lnTo>
                    <a:pt x="138891" y="13637"/>
                  </a:lnTo>
                  <a:lnTo>
                    <a:pt x="179526" y="2750"/>
                  </a:lnTo>
                  <a:lnTo>
                    <a:pt x="214479" y="0"/>
                  </a:lnTo>
                  <a:lnTo>
                    <a:pt x="5056960" y="0"/>
                  </a:lnTo>
                  <a:lnTo>
                    <a:pt x="5098802" y="4120"/>
                  </a:lnTo>
                  <a:lnTo>
                    <a:pt x="5119220" y="9235"/>
                  </a:lnTo>
                  <a:lnTo>
                    <a:pt x="5125942" y="11274"/>
                  </a:lnTo>
                  <a:lnTo>
                    <a:pt x="5132548" y="13637"/>
                  </a:lnTo>
                  <a:lnTo>
                    <a:pt x="5139038" y="16326"/>
                  </a:lnTo>
                  <a:lnTo>
                    <a:pt x="5145528" y="19014"/>
                  </a:lnTo>
                  <a:lnTo>
                    <a:pt x="5151870" y="22013"/>
                  </a:lnTo>
                  <a:lnTo>
                    <a:pt x="5158065" y="25325"/>
                  </a:lnTo>
                  <a:lnTo>
                    <a:pt x="5164259" y="28636"/>
                  </a:lnTo>
                  <a:lnTo>
                    <a:pt x="5170277" y="32243"/>
                  </a:lnTo>
                  <a:lnTo>
                    <a:pt x="5176118" y="36146"/>
                  </a:lnTo>
                  <a:lnTo>
                    <a:pt x="5181959" y="40048"/>
                  </a:lnTo>
                  <a:lnTo>
                    <a:pt x="5187595" y="44228"/>
                  </a:lnTo>
                  <a:lnTo>
                    <a:pt x="5193025" y="48684"/>
                  </a:lnTo>
                  <a:lnTo>
                    <a:pt x="5198455" y="53140"/>
                  </a:lnTo>
                  <a:lnTo>
                    <a:pt x="5203653" y="57852"/>
                  </a:lnTo>
                  <a:lnTo>
                    <a:pt x="5208620" y="62819"/>
                  </a:lnTo>
                  <a:lnTo>
                    <a:pt x="5213587" y="67786"/>
                  </a:lnTo>
                  <a:lnTo>
                    <a:pt x="5235293" y="95320"/>
                  </a:lnTo>
                  <a:lnTo>
                    <a:pt x="5239196" y="101161"/>
                  </a:lnTo>
                  <a:lnTo>
                    <a:pt x="5242802" y="107179"/>
                  </a:lnTo>
                  <a:lnTo>
                    <a:pt x="5246114" y="113374"/>
                  </a:lnTo>
                  <a:lnTo>
                    <a:pt x="5249426" y="119569"/>
                  </a:lnTo>
                  <a:lnTo>
                    <a:pt x="5252426" y="125911"/>
                  </a:lnTo>
                  <a:lnTo>
                    <a:pt x="5255113" y="132401"/>
                  </a:lnTo>
                  <a:lnTo>
                    <a:pt x="5257802" y="138891"/>
                  </a:lnTo>
                  <a:lnTo>
                    <a:pt x="5267318" y="172636"/>
                  </a:lnTo>
                  <a:lnTo>
                    <a:pt x="5268689" y="179526"/>
                  </a:lnTo>
                  <a:lnTo>
                    <a:pt x="5269719" y="186466"/>
                  </a:lnTo>
                  <a:lnTo>
                    <a:pt x="5270407" y="193457"/>
                  </a:lnTo>
                  <a:lnTo>
                    <a:pt x="5271096" y="200447"/>
                  </a:lnTo>
                  <a:lnTo>
                    <a:pt x="5271440" y="207455"/>
                  </a:lnTo>
                  <a:lnTo>
                    <a:pt x="5271440" y="214479"/>
                  </a:lnTo>
                  <a:lnTo>
                    <a:pt x="5271440" y="221504"/>
                  </a:lnTo>
                  <a:lnTo>
                    <a:pt x="5271096" y="228511"/>
                  </a:lnTo>
                  <a:lnTo>
                    <a:pt x="5270407" y="235502"/>
                  </a:lnTo>
                  <a:lnTo>
                    <a:pt x="5270203" y="237570"/>
                  </a:lnTo>
                </a:path>
              </a:pathLst>
            </a:custGeom>
            <a:ln w="9532">
              <a:solidFill>
                <a:srgbClr val="DFE7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1" name="object 24">
            <a:extLst>
              <a:ext uri="{FF2B5EF4-FFF2-40B4-BE49-F238E27FC236}">
                <a16:creationId xmlns:a16="http://schemas.microsoft.com/office/drawing/2014/main" id="{4C289227-1100-4466-AA05-9A150EFEA592}"/>
              </a:ext>
            </a:extLst>
          </p:cNvPr>
          <p:cNvSpPr txBox="1"/>
          <p:nvPr/>
        </p:nvSpPr>
        <p:spPr>
          <a:xfrm>
            <a:off x="2841279" y="4736097"/>
            <a:ext cx="182070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372FA2"/>
                </a:solidFill>
                <a:latin typeface="微软雅黑"/>
                <a:cs typeface="微软雅黑"/>
              </a:rPr>
              <a:t>本质：连接用户痛点与解决方案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2" name="object 25">
            <a:extLst>
              <a:ext uri="{FF2B5EF4-FFF2-40B4-BE49-F238E27FC236}">
                <a16:creationId xmlns:a16="http://schemas.microsoft.com/office/drawing/2014/main" id="{5223B388-EEE1-4714-839C-F1D203266F4A}"/>
              </a:ext>
            </a:extLst>
          </p:cNvPr>
          <p:cNvSpPr txBox="1"/>
          <p:nvPr/>
        </p:nvSpPr>
        <p:spPr>
          <a:xfrm>
            <a:off x="4771598" y="4736097"/>
            <a:ext cx="169211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dirty="0">
                <a:solidFill>
                  <a:srgbClr val="372FA2"/>
                </a:solidFill>
                <a:latin typeface="微软雅黑"/>
                <a:cs typeface="微软雅黑"/>
              </a:rPr>
              <a:t>是产品设计与迭代的</a:t>
            </a:r>
            <a:r>
              <a:rPr sz="938" b="1" kern="0" spc="-11" dirty="0">
                <a:solidFill>
                  <a:srgbClr val="372FA2"/>
                </a:solidFill>
                <a:latin typeface="微软雅黑"/>
                <a:cs typeface="微软雅黑"/>
              </a:rPr>
              <a:t>核心引擎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3" name="object 26">
            <a:extLst>
              <a:ext uri="{FF2B5EF4-FFF2-40B4-BE49-F238E27FC236}">
                <a16:creationId xmlns:a16="http://schemas.microsoft.com/office/drawing/2014/main" id="{4BE44BA9-7E8D-43D9-A245-EA5306C5D748}"/>
              </a:ext>
            </a:extLst>
          </p:cNvPr>
          <p:cNvGrpSpPr/>
          <p:nvPr/>
        </p:nvGrpSpPr>
        <p:grpSpPr>
          <a:xfrm>
            <a:off x="875214" y="3049613"/>
            <a:ext cx="2059305" cy="1487329"/>
            <a:chOff x="1077165" y="4403988"/>
            <a:chExt cx="2745740" cy="1983105"/>
          </a:xfrm>
        </p:grpSpPr>
        <p:sp>
          <p:nvSpPr>
            <p:cNvPr id="64" name="object 27">
              <a:extLst>
                <a:ext uri="{FF2B5EF4-FFF2-40B4-BE49-F238E27FC236}">
                  <a16:creationId xmlns:a16="http://schemas.microsoft.com/office/drawing/2014/main" id="{BCCCB900-538B-4E68-B9CF-8D14AB499AE7}"/>
                </a:ext>
              </a:extLst>
            </p:cNvPr>
            <p:cNvSpPr/>
            <p:nvPr/>
          </p:nvSpPr>
          <p:spPr>
            <a:xfrm>
              <a:off x="1077165" y="4423052"/>
              <a:ext cx="2745740" cy="1964055"/>
            </a:xfrm>
            <a:custGeom>
              <a:avLst/>
              <a:gdLst/>
              <a:ahLst/>
              <a:cxnLst/>
              <a:rect l="l" t="t" r="r" b="b"/>
              <a:pathLst>
                <a:path w="2745740" h="1964054">
                  <a:moveTo>
                    <a:pt x="2674091" y="1963682"/>
                  </a:moveTo>
                  <a:lnTo>
                    <a:pt x="71252" y="1963682"/>
                  </a:lnTo>
                  <a:lnTo>
                    <a:pt x="66293" y="1963194"/>
                  </a:lnTo>
                  <a:lnTo>
                    <a:pt x="29728" y="1948048"/>
                  </a:lnTo>
                  <a:lnTo>
                    <a:pt x="3888" y="1911980"/>
                  </a:lnTo>
                  <a:lnTo>
                    <a:pt x="0" y="1892430"/>
                  </a:lnTo>
                  <a:lnTo>
                    <a:pt x="0" y="1887423"/>
                  </a:lnTo>
                  <a:lnTo>
                    <a:pt x="0" y="53439"/>
                  </a:lnTo>
                  <a:lnTo>
                    <a:pt x="18795" y="19407"/>
                  </a:lnTo>
                  <a:lnTo>
                    <a:pt x="56470" y="1831"/>
                  </a:lnTo>
                  <a:lnTo>
                    <a:pt x="71252" y="0"/>
                  </a:lnTo>
                  <a:lnTo>
                    <a:pt x="2674091" y="0"/>
                  </a:lnTo>
                  <a:lnTo>
                    <a:pt x="2715614" y="11725"/>
                  </a:lnTo>
                  <a:lnTo>
                    <a:pt x="2742900" y="42353"/>
                  </a:lnTo>
                  <a:lnTo>
                    <a:pt x="2745342" y="53439"/>
                  </a:lnTo>
                  <a:lnTo>
                    <a:pt x="2745342" y="1892430"/>
                  </a:lnTo>
                  <a:lnTo>
                    <a:pt x="2729709" y="1933954"/>
                  </a:lnTo>
                  <a:lnTo>
                    <a:pt x="2693640" y="1959793"/>
                  </a:lnTo>
                  <a:lnTo>
                    <a:pt x="2679050" y="1963194"/>
                  </a:lnTo>
                  <a:lnTo>
                    <a:pt x="2674091" y="19636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bject 28">
              <a:extLst>
                <a:ext uri="{FF2B5EF4-FFF2-40B4-BE49-F238E27FC236}">
                  <a16:creationId xmlns:a16="http://schemas.microsoft.com/office/drawing/2014/main" id="{F535CF72-4863-4ADA-9276-ECBB0BF360FC}"/>
                </a:ext>
              </a:extLst>
            </p:cNvPr>
            <p:cNvSpPr/>
            <p:nvPr/>
          </p:nvSpPr>
          <p:spPr>
            <a:xfrm>
              <a:off x="1077443" y="4403988"/>
              <a:ext cx="2745105" cy="71120"/>
            </a:xfrm>
            <a:custGeom>
              <a:avLst/>
              <a:gdLst/>
              <a:ahLst/>
              <a:cxnLst/>
              <a:rect l="l" t="t" r="r" b="b"/>
              <a:pathLst>
                <a:path w="2745104" h="71120">
                  <a:moveTo>
                    <a:pt x="0" y="70505"/>
                  </a:moveTo>
                  <a:lnTo>
                    <a:pt x="12561" y="33883"/>
                  </a:lnTo>
                  <a:lnTo>
                    <a:pt x="46798" y="5804"/>
                  </a:lnTo>
                  <a:lnTo>
                    <a:pt x="75981" y="0"/>
                  </a:lnTo>
                  <a:lnTo>
                    <a:pt x="2668805" y="0"/>
                  </a:lnTo>
                  <a:lnTo>
                    <a:pt x="2711181" y="12839"/>
                  </a:lnTo>
                  <a:lnTo>
                    <a:pt x="2734766" y="38129"/>
                  </a:lnTo>
                  <a:lnTo>
                    <a:pt x="75981" y="38129"/>
                  </a:lnTo>
                  <a:lnTo>
                    <a:pt x="68469" y="38311"/>
                  </a:lnTo>
                  <a:lnTo>
                    <a:pt x="27626" y="46769"/>
                  </a:lnTo>
                  <a:lnTo>
                    <a:pt x="1656" y="66339"/>
                  </a:lnTo>
                  <a:lnTo>
                    <a:pt x="0" y="70505"/>
                  </a:lnTo>
                  <a:close/>
                </a:path>
                <a:path w="2745104" h="71120">
                  <a:moveTo>
                    <a:pt x="2744787" y="70505"/>
                  </a:moveTo>
                  <a:lnTo>
                    <a:pt x="2711181" y="44549"/>
                  </a:lnTo>
                  <a:lnTo>
                    <a:pt x="2668805" y="38129"/>
                  </a:lnTo>
                  <a:lnTo>
                    <a:pt x="2734766" y="38129"/>
                  </a:lnTo>
                  <a:lnTo>
                    <a:pt x="2744702" y="68747"/>
                  </a:lnTo>
                  <a:lnTo>
                    <a:pt x="2744787" y="70505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bject 29">
              <a:extLst>
                <a:ext uri="{FF2B5EF4-FFF2-40B4-BE49-F238E27FC236}">
                  <a16:creationId xmlns:a16="http://schemas.microsoft.com/office/drawing/2014/main" id="{F68C330D-C9F0-4A60-9258-5F9B074BD23A}"/>
                </a:ext>
              </a:extLst>
            </p:cNvPr>
            <p:cNvSpPr/>
            <p:nvPr/>
          </p:nvSpPr>
          <p:spPr>
            <a:xfrm>
              <a:off x="2144799" y="4670896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0" y="202273"/>
                  </a:lnTo>
                  <a:lnTo>
                    <a:pt x="36018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7" name="object 30">
              <a:extLst>
                <a:ext uri="{FF2B5EF4-FFF2-40B4-BE49-F238E27FC236}">
                  <a16:creationId xmlns:a16="http://schemas.microsoft.com/office/drawing/2014/main" id="{13A5A6CA-64F5-4D5A-A1A1-9401251291A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25915" y="4804350"/>
              <a:ext cx="247843" cy="343167"/>
            </a:xfrm>
            <a:prstGeom prst="rect">
              <a:avLst/>
            </a:prstGeom>
          </p:spPr>
        </p:pic>
      </p:grpSp>
      <p:sp>
        <p:nvSpPr>
          <p:cNvPr id="68" name="object 31">
            <a:extLst>
              <a:ext uri="{FF2B5EF4-FFF2-40B4-BE49-F238E27FC236}">
                <a16:creationId xmlns:a16="http://schemas.microsoft.com/office/drawing/2014/main" id="{89E8EB92-07F5-4337-A32C-92245D527857}"/>
              </a:ext>
            </a:extLst>
          </p:cNvPr>
          <p:cNvSpPr txBox="1"/>
          <p:nvPr/>
        </p:nvSpPr>
        <p:spPr>
          <a:xfrm>
            <a:off x="1544876" y="3819365"/>
            <a:ext cx="720089" cy="48551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3819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用户痛点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495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模糊的用户语言原始的诉求表达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9" name="object 32">
            <a:extLst>
              <a:ext uri="{FF2B5EF4-FFF2-40B4-BE49-F238E27FC236}">
                <a16:creationId xmlns:a16="http://schemas.microsoft.com/office/drawing/2014/main" id="{049ACB08-BC4F-424C-92B8-B50FF5CDEC5B}"/>
              </a:ext>
            </a:extLst>
          </p:cNvPr>
          <p:cNvGrpSpPr/>
          <p:nvPr/>
        </p:nvGrpSpPr>
        <p:grpSpPr>
          <a:xfrm>
            <a:off x="3499018" y="3106808"/>
            <a:ext cx="2287905" cy="1373029"/>
            <a:chOff x="4575571" y="4480247"/>
            <a:chExt cx="3050540" cy="1830705"/>
          </a:xfrm>
        </p:grpSpPr>
        <p:pic>
          <p:nvPicPr>
            <p:cNvPr id="70" name="object 33">
              <a:extLst>
                <a:ext uri="{FF2B5EF4-FFF2-40B4-BE49-F238E27FC236}">
                  <a16:creationId xmlns:a16="http://schemas.microsoft.com/office/drawing/2014/main" id="{8101A3B3-F29A-4E50-9021-A670663D082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75571" y="4480247"/>
              <a:ext cx="3050381" cy="1830228"/>
            </a:xfrm>
            <a:prstGeom prst="rect">
              <a:avLst/>
            </a:prstGeom>
          </p:spPr>
        </p:pic>
        <p:sp>
          <p:nvSpPr>
            <p:cNvPr id="71" name="object 34">
              <a:extLst>
                <a:ext uri="{FF2B5EF4-FFF2-40B4-BE49-F238E27FC236}">
                  <a16:creationId xmlns:a16="http://schemas.microsoft.com/office/drawing/2014/main" id="{E5C3A760-E696-423C-9650-B21C1CB4CDF3}"/>
                </a:ext>
              </a:extLst>
            </p:cNvPr>
            <p:cNvSpPr/>
            <p:nvPr/>
          </p:nvSpPr>
          <p:spPr>
            <a:xfrm>
              <a:off x="4594636" y="4499312"/>
              <a:ext cx="3012440" cy="1792605"/>
            </a:xfrm>
            <a:custGeom>
              <a:avLst/>
              <a:gdLst/>
              <a:ahLst/>
              <a:cxnLst/>
              <a:rect l="l" t="t" r="r" b="b"/>
              <a:pathLst>
                <a:path w="3012440" h="1792604">
                  <a:moveTo>
                    <a:pt x="2962641" y="1792098"/>
                  </a:moveTo>
                  <a:lnTo>
                    <a:pt x="49610" y="1792098"/>
                  </a:lnTo>
                  <a:lnTo>
                    <a:pt x="42314" y="1790647"/>
                  </a:lnTo>
                  <a:lnTo>
                    <a:pt x="7255" y="1763798"/>
                  </a:lnTo>
                  <a:lnTo>
                    <a:pt x="0" y="1742488"/>
                  </a:lnTo>
                  <a:lnTo>
                    <a:pt x="0" y="49609"/>
                  </a:lnTo>
                  <a:lnTo>
                    <a:pt x="22114" y="11388"/>
                  </a:lnTo>
                  <a:lnTo>
                    <a:pt x="49610" y="0"/>
                  </a:lnTo>
                  <a:lnTo>
                    <a:pt x="2962641" y="0"/>
                  </a:lnTo>
                  <a:lnTo>
                    <a:pt x="3000862" y="22114"/>
                  </a:lnTo>
                  <a:lnTo>
                    <a:pt x="3012251" y="49609"/>
                  </a:lnTo>
                  <a:lnTo>
                    <a:pt x="3012251" y="1742488"/>
                  </a:lnTo>
                  <a:lnTo>
                    <a:pt x="2990136" y="1780709"/>
                  </a:lnTo>
                  <a:lnTo>
                    <a:pt x="2962641" y="1792098"/>
                  </a:lnTo>
                  <a:close/>
                </a:path>
              </a:pathLst>
            </a:custGeom>
            <a:solidFill>
              <a:srgbClr val="312E81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2" name="object 35">
              <a:extLst>
                <a:ext uri="{FF2B5EF4-FFF2-40B4-BE49-F238E27FC236}">
                  <a16:creationId xmlns:a16="http://schemas.microsoft.com/office/drawing/2014/main" id="{5505704C-E918-4CF7-8384-41E2E209468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29178" y="4899675"/>
              <a:ext cx="343167" cy="381297"/>
            </a:xfrm>
            <a:prstGeom prst="rect">
              <a:avLst/>
            </a:prstGeom>
          </p:spPr>
        </p:pic>
      </p:grpSp>
      <p:sp>
        <p:nvSpPr>
          <p:cNvPr id="73" name="object 36">
            <a:extLst>
              <a:ext uri="{FF2B5EF4-FFF2-40B4-BE49-F238E27FC236}">
                <a16:creationId xmlns:a16="http://schemas.microsoft.com/office/drawing/2014/main" id="{5E23BEE8-FC61-497A-8157-A3AEA86C4B3C}"/>
              </a:ext>
            </a:extLst>
          </p:cNvPr>
          <p:cNvSpPr txBox="1"/>
          <p:nvPr/>
        </p:nvSpPr>
        <p:spPr>
          <a:xfrm>
            <a:off x="4231014" y="3654522"/>
            <a:ext cx="823913" cy="481126"/>
          </a:xfrm>
          <a:prstGeom prst="rect">
            <a:avLst/>
          </a:prstGeom>
        </p:spPr>
        <p:txBody>
          <a:bodyPr vert="horz" wrap="square" lIns="0" tIns="110014" rIns="0" bIns="0" rtlCol="0">
            <a:spAutoFit/>
          </a:bodyPr>
          <a:lstStyle/>
          <a:p>
            <a:pPr marL="68580" defTabSz="685800">
              <a:spcBef>
                <a:spcPts val="866"/>
              </a:spcBef>
            </a:pPr>
            <a:r>
              <a:rPr sz="1275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需求分析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61"/>
              </a:spcBef>
            </a:pPr>
            <a:r>
              <a:rPr sz="713" kern="0" spc="-8" dirty="0">
                <a:solidFill>
                  <a:srgbClr val="C7D1FE"/>
                </a:solidFill>
                <a:latin typeface="微软雅黑"/>
                <a:cs typeface="微软雅黑"/>
              </a:rPr>
              <a:t>转化 / 提炼 / 定义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4" name="object 37">
            <a:extLst>
              <a:ext uri="{FF2B5EF4-FFF2-40B4-BE49-F238E27FC236}">
                <a16:creationId xmlns:a16="http://schemas.microsoft.com/office/drawing/2014/main" id="{EE300457-1940-436E-8AFD-339DE8B7050D}"/>
              </a:ext>
            </a:extLst>
          </p:cNvPr>
          <p:cNvGrpSpPr/>
          <p:nvPr/>
        </p:nvGrpSpPr>
        <p:grpSpPr>
          <a:xfrm>
            <a:off x="6351602" y="3049613"/>
            <a:ext cx="2059305" cy="1487329"/>
            <a:chOff x="8379016" y="4403988"/>
            <a:chExt cx="2745740" cy="1983105"/>
          </a:xfrm>
        </p:grpSpPr>
        <p:sp>
          <p:nvSpPr>
            <p:cNvPr id="75" name="object 38">
              <a:extLst>
                <a:ext uri="{FF2B5EF4-FFF2-40B4-BE49-F238E27FC236}">
                  <a16:creationId xmlns:a16="http://schemas.microsoft.com/office/drawing/2014/main" id="{9E24AFA2-194A-4FE8-AAFB-F8FACE1F6E3A}"/>
                </a:ext>
              </a:extLst>
            </p:cNvPr>
            <p:cNvSpPr/>
            <p:nvPr/>
          </p:nvSpPr>
          <p:spPr>
            <a:xfrm>
              <a:off x="8379016" y="4423052"/>
              <a:ext cx="2745740" cy="1964055"/>
            </a:xfrm>
            <a:custGeom>
              <a:avLst/>
              <a:gdLst/>
              <a:ahLst/>
              <a:cxnLst/>
              <a:rect l="l" t="t" r="r" b="b"/>
              <a:pathLst>
                <a:path w="2745740" h="1964054">
                  <a:moveTo>
                    <a:pt x="2674091" y="1963682"/>
                  </a:moveTo>
                  <a:lnTo>
                    <a:pt x="71252" y="1963682"/>
                  </a:lnTo>
                  <a:lnTo>
                    <a:pt x="66293" y="1963194"/>
                  </a:lnTo>
                  <a:lnTo>
                    <a:pt x="29728" y="1948048"/>
                  </a:lnTo>
                  <a:lnTo>
                    <a:pt x="3888" y="1911980"/>
                  </a:lnTo>
                  <a:lnTo>
                    <a:pt x="0" y="1892430"/>
                  </a:lnTo>
                  <a:lnTo>
                    <a:pt x="0" y="1887423"/>
                  </a:lnTo>
                  <a:lnTo>
                    <a:pt x="0" y="53439"/>
                  </a:lnTo>
                  <a:lnTo>
                    <a:pt x="18795" y="19407"/>
                  </a:lnTo>
                  <a:lnTo>
                    <a:pt x="56470" y="1831"/>
                  </a:lnTo>
                  <a:lnTo>
                    <a:pt x="71252" y="0"/>
                  </a:lnTo>
                  <a:lnTo>
                    <a:pt x="2674091" y="0"/>
                  </a:lnTo>
                  <a:lnTo>
                    <a:pt x="2715614" y="11725"/>
                  </a:lnTo>
                  <a:lnTo>
                    <a:pt x="2742900" y="42353"/>
                  </a:lnTo>
                  <a:lnTo>
                    <a:pt x="2745342" y="53439"/>
                  </a:lnTo>
                  <a:lnTo>
                    <a:pt x="2745342" y="1892430"/>
                  </a:lnTo>
                  <a:lnTo>
                    <a:pt x="2729709" y="1933954"/>
                  </a:lnTo>
                  <a:lnTo>
                    <a:pt x="2693640" y="1959793"/>
                  </a:lnTo>
                  <a:lnTo>
                    <a:pt x="2679050" y="1963194"/>
                  </a:lnTo>
                  <a:lnTo>
                    <a:pt x="2674091" y="19636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object 39">
              <a:extLst>
                <a:ext uri="{FF2B5EF4-FFF2-40B4-BE49-F238E27FC236}">
                  <a16:creationId xmlns:a16="http://schemas.microsoft.com/office/drawing/2014/main" id="{1532BB8B-3338-4AC8-B804-8CE4C872EC9D}"/>
                </a:ext>
              </a:extLst>
            </p:cNvPr>
            <p:cNvSpPr/>
            <p:nvPr/>
          </p:nvSpPr>
          <p:spPr>
            <a:xfrm>
              <a:off x="8379294" y="4403988"/>
              <a:ext cx="2745105" cy="71120"/>
            </a:xfrm>
            <a:custGeom>
              <a:avLst/>
              <a:gdLst/>
              <a:ahLst/>
              <a:cxnLst/>
              <a:rect l="l" t="t" r="r" b="b"/>
              <a:pathLst>
                <a:path w="2745104" h="71120">
                  <a:moveTo>
                    <a:pt x="0" y="70505"/>
                  </a:moveTo>
                  <a:lnTo>
                    <a:pt x="12562" y="33883"/>
                  </a:lnTo>
                  <a:lnTo>
                    <a:pt x="46797" y="5804"/>
                  </a:lnTo>
                  <a:lnTo>
                    <a:pt x="75981" y="0"/>
                  </a:lnTo>
                  <a:lnTo>
                    <a:pt x="2668805" y="0"/>
                  </a:lnTo>
                  <a:lnTo>
                    <a:pt x="2711179" y="12839"/>
                  </a:lnTo>
                  <a:lnTo>
                    <a:pt x="2734765" y="38129"/>
                  </a:lnTo>
                  <a:lnTo>
                    <a:pt x="75981" y="38129"/>
                  </a:lnTo>
                  <a:lnTo>
                    <a:pt x="68468" y="38311"/>
                  </a:lnTo>
                  <a:lnTo>
                    <a:pt x="27626" y="46769"/>
                  </a:lnTo>
                  <a:lnTo>
                    <a:pt x="1656" y="66339"/>
                  </a:lnTo>
                  <a:lnTo>
                    <a:pt x="0" y="70505"/>
                  </a:lnTo>
                  <a:close/>
                </a:path>
                <a:path w="2745104" h="71120">
                  <a:moveTo>
                    <a:pt x="2744786" y="70505"/>
                  </a:moveTo>
                  <a:lnTo>
                    <a:pt x="2711179" y="44549"/>
                  </a:lnTo>
                  <a:lnTo>
                    <a:pt x="2668805" y="38129"/>
                  </a:lnTo>
                  <a:lnTo>
                    <a:pt x="2734765" y="38129"/>
                  </a:lnTo>
                  <a:lnTo>
                    <a:pt x="2744701" y="68747"/>
                  </a:lnTo>
                  <a:lnTo>
                    <a:pt x="2744786" y="70505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object 40">
              <a:extLst>
                <a:ext uri="{FF2B5EF4-FFF2-40B4-BE49-F238E27FC236}">
                  <a16:creationId xmlns:a16="http://schemas.microsoft.com/office/drawing/2014/main" id="{1CF433A9-3523-442F-B203-ACED08E90B7F}"/>
                </a:ext>
              </a:extLst>
            </p:cNvPr>
            <p:cNvSpPr/>
            <p:nvPr/>
          </p:nvSpPr>
          <p:spPr>
            <a:xfrm>
              <a:off x="9446649" y="4670896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0" y="202273"/>
                  </a:lnTo>
                  <a:lnTo>
                    <a:pt x="36018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8" name="object 41">
              <a:extLst>
                <a:ext uri="{FF2B5EF4-FFF2-40B4-BE49-F238E27FC236}">
                  <a16:creationId xmlns:a16="http://schemas.microsoft.com/office/drawing/2014/main" id="{0B4E8B09-4BD1-456B-88A5-5AE2D0C817D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70571" y="4804350"/>
              <a:ext cx="362232" cy="343167"/>
            </a:xfrm>
            <a:prstGeom prst="rect">
              <a:avLst/>
            </a:prstGeom>
          </p:spPr>
        </p:pic>
      </p:grpSp>
      <p:sp>
        <p:nvSpPr>
          <p:cNvPr id="79" name="object 42">
            <a:extLst>
              <a:ext uri="{FF2B5EF4-FFF2-40B4-BE49-F238E27FC236}">
                <a16:creationId xmlns:a16="http://schemas.microsoft.com/office/drawing/2014/main" id="{A699825B-2116-433D-8DDD-070CAAFDF5FE}"/>
              </a:ext>
            </a:extLst>
          </p:cNvPr>
          <p:cNvSpPr txBox="1"/>
          <p:nvPr/>
        </p:nvSpPr>
        <p:spPr>
          <a:xfrm>
            <a:off x="6971218" y="3819365"/>
            <a:ext cx="820103" cy="48551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解决方案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19100"/>
              </a:lnSpc>
              <a:spcBef>
                <a:spcPts val="495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可落地的产品语言明确的功能定义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80" name="object 43">
            <a:extLst>
              <a:ext uri="{FF2B5EF4-FFF2-40B4-BE49-F238E27FC236}">
                <a16:creationId xmlns:a16="http://schemas.microsoft.com/office/drawing/2014/main" id="{44588568-BB3A-4423-B45C-29BDEC5E42EB}"/>
              </a:ext>
            </a:extLst>
          </p:cNvPr>
          <p:cNvGrpSpPr/>
          <p:nvPr/>
        </p:nvGrpSpPr>
        <p:grpSpPr>
          <a:xfrm>
            <a:off x="4471328" y="2098752"/>
            <a:ext cx="343376" cy="343376"/>
            <a:chOff x="5871984" y="3136173"/>
            <a:chExt cx="457834" cy="457834"/>
          </a:xfrm>
        </p:grpSpPr>
        <p:sp>
          <p:nvSpPr>
            <p:cNvPr id="81" name="object 44">
              <a:extLst>
                <a:ext uri="{FF2B5EF4-FFF2-40B4-BE49-F238E27FC236}">
                  <a16:creationId xmlns:a16="http://schemas.microsoft.com/office/drawing/2014/main" id="{242E7D61-112D-42A0-A0EE-C342361D72D8}"/>
                </a:ext>
              </a:extLst>
            </p:cNvPr>
            <p:cNvSpPr/>
            <p:nvPr/>
          </p:nvSpPr>
          <p:spPr>
            <a:xfrm>
              <a:off x="5891049" y="3155238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5" h="419735">
                  <a:moveTo>
                    <a:pt x="216581" y="419427"/>
                  </a:moveTo>
                  <a:lnTo>
                    <a:pt x="202844" y="419427"/>
                  </a:lnTo>
                  <a:lnTo>
                    <a:pt x="195992" y="419090"/>
                  </a:lnTo>
                  <a:lnTo>
                    <a:pt x="155408" y="412390"/>
                  </a:lnTo>
                  <a:lnTo>
                    <a:pt x="116910" y="397902"/>
                  </a:lnTo>
                  <a:lnTo>
                    <a:pt x="81981" y="376181"/>
                  </a:lnTo>
                  <a:lnTo>
                    <a:pt x="51958" y="348064"/>
                  </a:lnTo>
                  <a:lnTo>
                    <a:pt x="27999" y="314629"/>
                  </a:lnTo>
                  <a:lnTo>
                    <a:pt x="11023" y="277162"/>
                  </a:lnTo>
                  <a:lnTo>
                    <a:pt x="1682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8" y="162063"/>
                  </a:lnTo>
                  <a:lnTo>
                    <a:pt x="18590" y="123113"/>
                  </a:lnTo>
                  <a:lnTo>
                    <a:pt x="39157" y="87491"/>
                  </a:lnTo>
                  <a:lnTo>
                    <a:pt x="66279" y="56566"/>
                  </a:lnTo>
                  <a:lnTo>
                    <a:pt x="98912" y="31527"/>
                  </a:lnTo>
                  <a:lnTo>
                    <a:pt x="135804" y="13334"/>
                  </a:lnTo>
                  <a:lnTo>
                    <a:pt x="175536" y="2689"/>
                  </a:lnTo>
                  <a:lnTo>
                    <a:pt x="202844" y="0"/>
                  </a:lnTo>
                  <a:lnTo>
                    <a:pt x="216581" y="0"/>
                  </a:lnTo>
                  <a:lnTo>
                    <a:pt x="257362" y="5369"/>
                  </a:lnTo>
                  <a:lnTo>
                    <a:pt x="296312" y="18591"/>
                  </a:lnTo>
                  <a:lnTo>
                    <a:pt x="331934" y="39158"/>
                  </a:lnTo>
                  <a:lnTo>
                    <a:pt x="362859" y="66280"/>
                  </a:lnTo>
                  <a:lnTo>
                    <a:pt x="387900" y="98913"/>
                  </a:lnTo>
                  <a:lnTo>
                    <a:pt x="406091" y="135805"/>
                  </a:lnTo>
                  <a:lnTo>
                    <a:pt x="416736" y="175537"/>
                  </a:lnTo>
                  <a:lnTo>
                    <a:pt x="419426" y="202845"/>
                  </a:lnTo>
                  <a:lnTo>
                    <a:pt x="419426" y="209713"/>
                  </a:lnTo>
                  <a:lnTo>
                    <a:pt x="419426" y="216582"/>
                  </a:lnTo>
                  <a:lnTo>
                    <a:pt x="414056" y="257362"/>
                  </a:lnTo>
                  <a:lnTo>
                    <a:pt x="400834" y="296313"/>
                  </a:lnTo>
                  <a:lnTo>
                    <a:pt x="380267" y="331935"/>
                  </a:lnTo>
                  <a:lnTo>
                    <a:pt x="353146" y="362860"/>
                  </a:lnTo>
                  <a:lnTo>
                    <a:pt x="320512" y="387900"/>
                  </a:lnTo>
                  <a:lnTo>
                    <a:pt x="283621" y="406091"/>
                  </a:lnTo>
                  <a:lnTo>
                    <a:pt x="243889" y="416737"/>
                  </a:lnTo>
                  <a:lnTo>
                    <a:pt x="223432" y="419090"/>
                  </a:lnTo>
                  <a:lnTo>
                    <a:pt x="216581" y="419427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object 45">
              <a:extLst>
                <a:ext uri="{FF2B5EF4-FFF2-40B4-BE49-F238E27FC236}">
                  <a16:creationId xmlns:a16="http://schemas.microsoft.com/office/drawing/2014/main" id="{A118AB44-3B05-4C07-984E-E1B2268A1943}"/>
                </a:ext>
              </a:extLst>
            </p:cNvPr>
            <p:cNvSpPr/>
            <p:nvPr/>
          </p:nvSpPr>
          <p:spPr>
            <a:xfrm>
              <a:off x="5891049" y="3155238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5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2"/>
                  </a:lnTo>
                  <a:lnTo>
                    <a:pt x="412390" y="264017"/>
                  </a:lnTo>
                  <a:lnTo>
                    <a:pt x="410397" y="270590"/>
                  </a:lnTo>
                  <a:lnTo>
                    <a:pt x="408403" y="277162"/>
                  </a:lnTo>
                  <a:lnTo>
                    <a:pt x="406092" y="283621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97902" y="302514"/>
                  </a:lnTo>
                  <a:lnTo>
                    <a:pt x="394664" y="308572"/>
                  </a:lnTo>
                  <a:lnTo>
                    <a:pt x="391427" y="314629"/>
                  </a:lnTo>
                  <a:lnTo>
                    <a:pt x="387900" y="320513"/>
                  </a:lnTo>
                  <a:lnTo>
                    <a:pt x="384084" y="32622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6223" y="384084"/>
                  </a:lnTo>
                  <a:lnTo>
                    <a:pt x="320513" y="387900"/>
                  </a:lnTo>
                  <a:lnTo>
                    <a:pt x="289966" y="403463"/>
                  </a:lnTo>
                  <a:lnTo>
                    <a:pt x="283621" y="406091"/>
                  </a:lnTo>
                  <a:lnTo>
                    <a:pt x="277162" y="408403"/>
                  </a:lnTo>
                  <a:lnTo>
                    <a:pt x="270589" y="410397"/>
                  </a:lnTo>
                  <a:lnTo>
                    <a:pt x="264017" y="412390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3" y="414057"/>
                  </a:lnTo>
                  <a:lnTo>
                    <a:pt x="155408" y="412390"/>
                  </a:lnTo>
                  <a:lnTo>
                    <a:pt x="148836" y="410397"/>
                  </a:lnTo>
                  <a:lnTo>
                    <a:pt x="142263" y="408403"/>
                  </a:lnTo>
                  <a:lnTo>
                    <a:pt x="110854" y="394664"/>
                  </a:lnTo>
                  <a:lnTo>
                    <a:pt x="104796" y="391427"/>
                  </a:lnTo>
                  <a:lnTo>
                    <a:pt x="71363" y="367467"/>
                  </a:lnTo>
                  <a:lnTo>
                    <a:pt x="43245" y="337445"/>
                  </a:lnTo>
                  <a:lnTo>
                    <a:pt x="35342" y="326223"/>
                  </a:lnTo>
                  <a:lnTo>
                    <a:pt x="31526" y="320513"/>
                  </a:lnTo>
                  <a:lnTo>
                    <a:pt x="27999" y="314629"/>
                  </a:lnTo>
                  <a:lnTo>
                    <a:pt x="24762" y="308572"/>
                  </a:lnTo>
                  <a:lnTo>
                    <a:pt x="21524" y="302514"/>
                  </a:lnTo>
                  <a:lnTo>
                    <a:pt x="9029" y="270590"/>
                  </a:lnTo>
                  <a:lnTo>
                    <a:pt x="7035" y="264017"/>
                  </a:lnTo>
                  <a:lnTo>
                    <a:pt x="5368" y="257362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10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336" y="195993"/>
                  </a:lnTo>
                  <a:lnTo>
                    <a:pt x="1010" y="189158"/>
                  </a:lnTo>
                  <a:lnTo>
                    <a:pt x="1683" y="182322"/>
                  </a:lnTo>
                  <a:lnTo>
                    <a:pt x="2689" y="175536"/>
                  </a:lnTo>
                  <a:lnTo>
                    <a:pt x="4029" y="168800"/>
                  </a:lnTo>
                  <a:lnTo>
                    <a:pt x="5368" y="162063"/>
                  </a:lnTo>
                  <a:lnTo>
                    <a:pt x="7035" y="155409"/>
                  </a:lnTo>
                  <a:lnTo>
                    <a:pt x="9029" y="148836"/>
                  </a:lnTo>
                  <a:lnTo>
                    <a:pt x="11023" y="142264"/>
                  </a:lnTo>
                  <a:lnTo>
                    <a:pt x="27999" y="104797"/>
                  </a:lnTo>
                  <a:lnTo>
                    <a:pt x="51959" y="71363"/>
                  </a:lnTo>
                  <a:lnTo>
                    <a:pt x="76672" y="47602"/>
                  </a:lnTo>
                  <a:lnTo>
                    <a:pt x="81981" y="43245"/>
                  </a:lnTo>
                  <a:lnTo>
                    <a:pt x="116911" y="21524"/>
                  </a:lnTo>
                  <a:lnTo>
                    <a:pt x="148836" y="9030"/>
                  </a:lnTo>
                  <a:lnTo>
                    <a:pt x="155408" y="7036"/>
                  </a:lnTo>
                  <a:lnTo>
                    <a:pt x="189158" y="1010"/>
                  </a:lnTo>
                  <a:lnTo>
                    <a:pt x="195993" y="336"/>
                  </a:lnTo>
                  <a:lnTo>
                    <a:pt x="202845" y="0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23433" y="336"/>
                  </a:lnTo>
                  <a:lnTo>
                    <a:pt x="230269" y="1010"/>
                  </a:lnTo>
                  <a:lnTo>
                    <a:pt x="237104" y="1683"/>
                  </a:lnTo>
                  <a:lnTo>
                    <a:pt x="270589" y="9030"/>
                  </a:lnTo>
                  <a:lnTo>
                    <a:pt x="277162" y="11023"/>
                  </a:lnTo>
                  <a:lnTo>
                    <a:pt x="283621" y="13334"/>
                  </a:lnTo>
                  <a:lnTo>
                    <a:pt x="289966" y="15963"/>
                  </a:lnTo>
                  <a:lnTo>
                    <a:pt x="296312" y="18591"/>
                  </a:lnTo>
                  <a:lnTo>
                    <a:pt x="326223" y="35342"/>
                  </a:lnTo>
                  <a:lnTo>
                    <a:pt x="331935" y="39158"/>
                  </a:lnTo>
                  <a:lnTo>
                    <a:pt x="337445" y="43245"/>
                  </a:lnTo>
                  <a:lnTo>
                    <a:pt x="342754" y="47602"/>
                  </a:lnTo>
                  <a:lnTo>
                    <a:pt x="348063" y="51960"/>
                  </a:lnTo>
                  <a:lnTo>
                    <a:pt x="376182" y="81981"/>
                  </a:lnTo>
                  <a:lnTo>
                    <a:pt x="394664" y="110855"/>
                  </a:lnTo>
                  <a:lnTo>
                    <a:pt x="397902" y="116912"/>
                  </a:lnTo>
                  <a:lnTo>
                    <a:pt x="400835" y="123113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16737" y="175537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3" name="object 46">
              <a:extLst>
                <a:ext uri="{FF2B5EF4-FFF2-40B4-BE49-F238E27FC236}">
                  <a16:creationId xmlns:a16="http://schemas.microsoft.com/office/drawing/2014/main" id="{02B10772-D4B2-40B6-B1D0-D49777C75C5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34035" y="3231497"/>
              <a:ext cx="142986" cy="266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990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需求分析核心价值与本质</a:t>
            </a:r>
          </a:p>
        </p:txBody>
      </p:sp>
      <p:grpSp>
        <p:nvGrpSpPr>
          <p:cNvPr id="3" name="object 5">
            <a:extLst>
              <a:ext uri="{FF2B5EF4-FFF2-40B4-BE49-F238E27FC236}">
                <a16:creationId xmlns:a16="http://schemas.microsoft.com/office/drawing/2014/main" id="{D3A8B88B-2106-4969-A0F4-663555C2E638}"/>
              </a:ext>
            </a:extLst>
          </p:cNvPr>
          <p:cNvGrpSpPr/>
          <p:nvPr/>
        </p:nvGrpSpPr>
        <p:grpSpPr>
          <a:xfrm>
            <a:off x="457558" y="1644346"/>
            <a:ext cx="4568666" cy="686752"/>
            <a:chOff x="610076" y="2192461"/>
            <a:chExt cx="6091555" cy="915669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3BA5505E-5148-44F2-981E-6D65E70567EB}"/>
                </a:ext>
              </a:extLst>
            </p:cNvPr>
            <p:cNvSpPr/>
            <p:nvPr/>
          </p:nvSpPr>
          <p:spPr>
            <a:xfrm>
              <a:off x="629141" y="2192461"/>
              <a:ext cx="6072505" cy="915669"/>
            </a:xfrm>
            <a:custGeom>
              <a:avLst/>
              <a:gdLst/>
              <a:ahLst/>
              <a:cxnLst/>
              <a:rect l="l" t="t" r="r" b="b"/>
              <a:pathLst>
                <a:path w="6072505" h="915669">
                  <a:moveTo>
                    <a:pt x="6000913" y="915114"/>
                  </a:moveTo>
                  <a:lnTo>
                    <a:pt x="0" y="915114"/>
                  </a:lnTo>
                  <a:lnTo>
                    <a:pt x="0" y="0"/>
                  </a:lnTo>
                  <a:lnTo>
                    <a:pt x="6000913" y="0"/>
                  </a:lnTo>
                  <a:lnTo>
                    <a:pt x="6005872" y="488"/>
                  </a:lnTo>
                  <a:lnTo>
                    <a:pt x="6042435" y="15633"/>
                  </a:lnTo>
                  <a:lnTo>
                    <a:pt x="6068275" y="51702"/>
                  </a:lnTo>
                  <a:lnTo>
                    <a:pt x="6072164" y="71252"/>
                  </a:lnTo>
                  <a:lnTo>
                    <a:pt x="6072164" y="843862"/>
                  </a:lnTo>
                  <a:lnTo>
                    <a:pt x="6056531" y="885385"/>
                  </a:lnTo>
                  <a:lnTo>
                    <a:pt x="6020461" y="911225"/>
                  </a:lnTo>
                  <a:lnTo>
                    <a:pt x="6000913" y="915114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7">
              <a:extLst>
                <a:ext uri="{FF2B5EF4-FFF2-40B4-BE49-F238E27FC236}">
                  <a16:creationId xmlns:a16="http://schemas.microsoft.com/office/drawing/2014/main" id="{9E5B3E00-9336-42FF-BB70-EEE1AAA5DDF5}"/>
                </a:ext>
              </a:extLst>
            </p:cNvPr>
            <p:cNvSpPr/>
            <p:nvPr/>
          </p:nvSpPr>
          <p:spPr>
            <a:xfrm>
              <a:off x="610069" y="2192464"/>
              <a:ext cx="762635" cy="915669"/>
            </a:xfrm>
            <a:custGeom>
              <a:avLst/>
              <a:gdLst/>
              <a:ahLst/>
              <a:cxnLst/>
              <a:rect l="l" t="t" r="r" b="b"/>
              <a:pathLst>
                <a:path w="762635" h="915669">
                  <a:moveTo>
                    <a:pt x="38125" y="0"/>
                  </a:moveTo>
                  <a:lnTo>
                    <a:pt x="0" y="0"/>
                  </a:lnTo>
                  <a:lnTo>
                    <a:pt x="0" y="915123"/>
                  </a:lnTo>
                  <a:lnTo>
                    <a:pt x="38125" y="915123"/>
                  </a:lnTo>
                  <a:lnTo>
                    <a:pt x="38125" y="0"/>
                  </a:lnTo>
                  <a:close/>
                </a:path>
                <a:path w="762635" h="915669">
                  <a:moveTo>
                    <a:pt x="762596" y="457555"/>
                  </a:moveTo>
                  <a:lnTo>
                    <a:pt x="759701" y="418401"/>
                  </a:lnTo>
                  <a:lnTo>
                    <a:pt x="751103" y="380085"/>
                  </a:lnTo>
                  <a:lnTo>
                    <a:pt x="736968" y="343446"/>
                  </a:lnTo>
                  <a:lnTo>
                    <a:pt x="717613" y="309270"/>
                  </a:lnTo>
                  <a:lnTo>
                    <a:pt x="693458" y="278320"/>
                  </a:lnTo>
                  <a:lnTo>
                    <a:pt x="665010" y="251231"/>
                  </a:lnTo>
                  <a:lnTo>
                    <a:pt x="632904" y="228625"/>
                  </a:lnTo>
                  <a:lnTo>
                    <a:pt x="597827" y="210972"/>
                  </a:lnTo>
                  <a:lnTo>
                    <a:pt x="560539" y="198653"/>
                  </a:lnTo>
                  <a:lnTo>
                    <a:pt x="521843" y="191935"/>
                  </a:lnTo>
                  <a:lnTo>
                    <a:pt x="495681" y="190652"/>
                  </a:lnTo>
                  <a:lnTo>
                    <a:pt x="482587" y="190969"/>
                  </a:lnTo>
                  <a:lnTo>
                    <a:pt x="443611" y="195783"/>
                  </a:lnTo>
                  <a:lnTo>
                    <a:pt x="405765" y="206260"/>
                  </a:lnTo>
                  <a:lnTo>
                    <a:pt x="369862" y="222173"/>
                  </a:lnTo>
                  <a:lnTo>
                    <a:pt x="336689" y="243179"/>
                  </a:lnTo>
                  <a:lnTo>
                    <a:pt x="306959" y="268833"/>
                  </a:lnTo>
                  <a:lnTo>
                    <a:pt x="281305" y="298564"/>
                  </a:lnTo>
                  <a:lnTo>
                    <a:pt x="260299" y="331736"/>
                  </a:lnTo>
                  <a:lnTo>
                    <a:pt x="244386" y="367639"/>
                  </a:lnTo>
                  <a:lnTo>
                    <a:pt x="233908" y="405485"/>
                  </a:lnTo>
                  <a:lnTo>
                    <a:pt x="229095" y="444461"/>
                  </a:lnTo>
                  <a:lnTo>
                    <a:pt x="228777" y="457555"/>
                  </a:lnTo>
                  <a:lnTo>
                    <a:pt x="229095" y="470662"/>
                  </a:lnTo>
                  <a:lnTo>
                    <a:pt x="233908" y="509625"/>
                  </a:lnTo>
                  <a:lnTo>
                    <a:pt x="244386" y="547484"/>
                  </a:lnTo>
                  <a:lnTo>
                    <a:pt x="260299" y="583374"/>
                  </a:lnTo>
                  <a:lnTo>
                    <a:pt x="281305" y="616559"/>
                  </a:lnTo>
                  <a:lnTo>
                    <a:pt x="306959" y="646290"/>
                  </a:lnTo>
                  <a:lnTo>
                    <a:pt x="336689" y="671944"/>
                  </a:lnTo>
                  <a:lnTo>
                    <a:pt x="369862" y="692950"/>
                  </a:lnTo>
                  <a:lnTo>
                    <a:pt x="405765" y="708863"/>
                  </a:lnTo>
                  <a:lnTo>
                    <a:pt x="443611" y="719340"/>
                  </a:lnTo>
                  <a:lnTo>
                    <a:pt x="482587" y="724154"/>
                  </a:lnTo>
                  <a:lnTo>
                    <a:pt x="495681" y="724471"/>
                  </a:lnTo>
                  <a:lnTo>
                    <a:pt x="508787" y="724154"/>
                  </a:lnTo>
                  <a:lnTo>
                    <a:pt x="547763" y="719340"/>
                  </a:lnTo>
                  <a:lnTo>
                    <a:pt x="585609" y="708863"/>
                  </a:lnTo>
                  <a:lnTo>
                    <a:pt x="621512" y="692950"/>
                  </a:lnTo>
                  <a:lnTo>
                    <a:pt x="654685" y="671944"/>
                  </a:lnTo>
                  <a:lnTo>
                    <a:pt x="684415" y="646290"/>
                  </a:lnTo>
                  <a:lnTo>
                    <a:pt x="710069" y="616559"/>
                  </a:lnTo>
                  <a:lnTo>
                    <a:pt x="731075" y="583374"/>
                  </a:lnTo>
                  <a:lnTo>
                    <a:pt x="746988" y="547484"/>
                  </a:lnTo>
                  <a:lnTo>
                    <a:pt x="757466" y="509625"/>
                  </a:lnTo>
                  <a:lnTo>
                    <a:pt x="762279" y="470662"/>
                  </a:lnTo>
                  <a:lnTo>
                    <a:pt x="762596" y="457555"/>
                  </a:lnTo>
                  <a:close/>
                </a:path>
              </a:pathLst>
            </a:custGeom>
            <a:solidFill>
              <a:srgbClr val="4E45E4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8">
              <a:extLst>
                <a:ext uri="{FF2B5EF4-FFF2-40B4-BE49-F238E27FC236}">
                  <a16:creationId xmlns:a16="http://schemas.microsoft.com/office/drawing/2014/main" id="{DE977535-1C62-4988-9154-87F93268D82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1841" y="2497499"/>
              <a:ext cx="257375" cy="305038"/>
            </a:xfrm>
            <a:prstGeom prst="rect">
              <a:avLst/>
            </a:prstGeom>
          </p:spPr>
        </p:pic>
      </p:grpSp>
      <p:sp>
        <p:nvSpPr>
          <p:cNvPr id="7" name="object 9">
            <a:extLst>
              <a:ext uri="{FF2B5EF4-FFF2-40B4-BE49-F238E27FC236}">
                <a16:creationId xmlns:a16="http://schemas.microsoft.com/office/drawing/2014/main" id="{B799C6B1-F843-411D-807A-4C97AA5D2496}"/>
              </a:ext>
            </a:extLst>
          </p:cNvPr>
          <p:cNvSpPr txBox="1"/>
          <p:nvPr/>
        </p:nvSpPr>
        <p:spPr>
          <a:xfrm>
            <a:off x="1191562" y="1729549"/>
            <a:ext cx="3222308" cy="431689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  <a:tabLst>
                <a:tab pos="967264" algn="l"/>
              </a:tabLst>
            </a:pPr>
            <a:r>
              <a:rPr sz="1100" b="1" kern="0" dirty="0">
                <a:solidFill>
                  <a:srgbClr val="312E81"/>
                </a:solidFill>
                <a:latin typeface="微软雅黑"/>
                <a:cs typeface="微软雅黑"/>
              </a:rPr>
              <a:t>自我实现需</a:t>
            </a:r>
            <a:r>
              <a:rPr sz="1100" b="1" kern="0" spc="-38" dirty="0">
                <a:solidFill>
                  <a:srgbClr val="312E81"/>
                </a:solidFill>
                <a:latin typeface="微软雅黑"/>
                <a:cs typeface="微软雅黑"/>
              </a:rPr>
              <a:t>求</a:t>
            </a:r>
            <a:r>
              <a:rPr sz="1100" b="1" kern="0" dirty="0">
                <a:solidFill>
                  <a:srgbClr val="312E81"/>
                </a:solidFill>
                <a:latin typeface="微软雅黑"/>
                <a:cs typeface="微软雅黑"/>
              </a:rPr>
              <a:t>	</a:t>
            </a:r>
            <a:r>
              <a:rPr sz="800" kern="0" dirty="0">
                <a:solidFill>
                  <a:srgbClr val="6266F1"/>
                </a:solidFill>
                <a:latin typeface="微软雅黑"/>
                <a:cs typeface="微软雅黑"/>
              </a:rPr>
              <a:t>(最高层级</a:t>
            </a:r>
            <a:r>
              <a:rPr sz="800" kern="0" spc="-38" dirty="0">
                <a:solidFill>
                  <a:srgbClr val="6266F1"/>
                </a:solidFill>
                <a:latin typeface="微软雅黑"/>
                <a:cs typeface="微软雅黑"/>
              </a:rPr>
              <a:t>)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8"/>
              </a:spcBef>
            </a:pPr>
            <a:r>
              <a:rPr sz="900" kern="0" spc="-4" dirty="0">
                <a:solidFill>
                  <a:srgbClr val="374050"/>
                </a:solidFill>
                <a:latin typeface="微软雅黑"/>
                <a:cs typeface="微软雅黑"/>
              </a:rPr>
              <a:t>充分发挥自身潜能，实现理想抱负，追求能力极限与精神提升。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9" name="object 10">
            <a:extLst>
              <a:ext uri="{FF2B5EF4-FFF2-40B4-BE49-F238E27FC236}">
                <a16:creationId xmlns:a16="http://schemas.microsoft.com/office/drawing/2014/main" id="{FC8E020E-3E44-4A2B-A5B2-72ABE8542EAE}"/>
              </a:ext>
            </a:extLst>
          </p:cNvPr>
          <p:cNvGrpSpPr/>
          <p:nvPr/>
        </p:nvGrpSpPr>
        <p:grpSpPr>
          <a:xfrm>
            <a:off x="457558" y="2502266"/>
            <a:ext cx="4568666" cy="686752"/>
            <a:chOff x="610076" y="3336354"/>
            <a:chExt cx="6091555" cy="915669"/>
          </a:xfrm>
        </p:grpSpPr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CD744E21-142A-4839-B090-ADB377D894E3}"/>
                </a:ext>
              </a:extLst>
            </p:cNvPr>
            <p:cNvSpPr/>
            <p:nvPr/>
          </p:nvSpPr>
          <p:spPr>
            <a:xfrm>
              <a:off x="629141" y="3336354"/>
              <a:ext cx="6072505" cy="915669"/>
            </a:xfrm>
            <a:custGeom>
              <a:avLst/>
              <a:gdLst/>
              <a:ahLst/>
              <a:cxnLst/>
              <a:rect l="l" t="t" r="r" b="b"/>
              <a:pathLst>
                <a:path w="6072505" h="915670">
                  <a:moveTo>
                    <a:pt x="6000913" y="915114"/>
                  </a:moveTo>
                  <a:lnTo>
                    <a:pt x="0" y="915114"/>
                  </a:lnTo>
                  <a:lnTo>
                    <a:pt x="0" y="0"/>
                  </a:lnTo>
                  <a:lnTo>
                    <a:pt x="6000913" y="0"/>
                  </a:lnTo>
                  <a:lnTo>
                    <a:pt x="6005872" y="488"/>
                  </a:lnTo>
                  <a:lnTo>
                    <a:pt x="6042435" y="15633"/>
                  </a:lnTo>
                  <a:lnTo>
                    <a:pt x="6068275" y="51702"/>
                  </a:lnTo>
                  <a:lnTo>
                    <a:pt x="6072164" y="71252"/>
                  </a:lnTo>
                  <a:lnTo>
                    <a:pt x="6072164" y="843862"/>
                  </a:lnTo>
                  <a:lnTo>
                    <a:pt x="6056531" y="885385"/>
                  </a:lnTo>
                  <a:lnTo>
                    <a:pt x="6020461" y="911225"/>
                  </a:lnTo>
                  <a:lnTo>
                    <a:pt x="6000913" y="91511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88EFA145-880D-4110-8CF6-84C034418DD9}"/>
                </a:ext>
              </a:extLst>
            </p:cNvPr>
            <p:cNvSpPr/>
            <p:nvPr/>
          </p:nvSpPr>
          <p:spPr>
            <a:xfrm>
              <a:off x="610069" y="3336366"/>
              <a:ext cx="762635" cy="915669"/>
            </a:xfrm>
            <a:custGeom>
              <a:avLst/>
              <a:gdLst/>
              <a:ahLst/>
              <a:cxnLst/>
              <a:rect l="l" t="t" r="r" b="b"/>
              <a:pathLst>
                <a:path w="762635" h="915670">
                  <a:moveTo>
                    <a:pt x="38125" y="0"/>
                  </a:moveTo>
                  <a:lnTo>
                    <a:pt x="0" y="0"/>
                  </a:lnTo>
                  <a:lnTo>
                    <a:pt x="0" y="915111"/>
                  </a:lnTo>
                  <a:lnTo>
                    <a:pt x="38125" y="915111"/>
                  </a:lnTo>
                  <a:lnTo>
                    <a:pt x="38125" y="0"/>
                  </a:lnTo>
                  <a:close/>
                </a:path>
                <a:path w="762635" h="915670">
                  <a:moveTo>
                    <a:pt x="762596" y="457555"/>
                  </a:moveTo>
                  <a:lnTo>
                    <a:pt x="759701" y="418388"/>
                  </a:lnTo>
                  <a:lnTo>
                    <a:pt x="751103" y="380072"/>
                  </a:lnTo>
                  <a:lnTo>
                    <a:pt x="736968" y="343433"/>
                  </a:lnTo>
                  <a:lnTo>
                    <a:pt x="717613" y="309270"/>
                  </a:lnTo>
                  <a:lnTo>
                    <a:pt x="693458" y="278307"/>
                  </a:lnTo>
                  <a:lnTo>
                    <a:pt x="665010" y="251231"/>
                  </a:lnTo>
                  <a:lnTo>
                    <a:pt x="632904" y="228612"/>
                  </a:lnTo>
                  <a:lnTo>
                    <a:pt x="597827" y="210959"/>
                  </a:lnTo>
                  <a:lnTo>
                    <a:pt x="560539" y="198640"/>
                  </a:lnTo>
                  <a:lnTo>
                    <a:pt x="521843" y="191935"/>
                  </a:lnTo>
                  <a:lnTo>
                    <a:pt x="495681" y="190639"/>
                  </a:lnTo>
                  <a:lnTo>
                    <a:pt x="482587" y="190969"/>
                  </a:lnTo>
                  <a:lnTo>
                    <a:pt x="443611" y="195770"/>
                  </a:lnTo>
                  <a:lnTo>
                    <a:pt x="405765" y="206248"/>
                  </a:lnTo>
                  <a:lnTo>
                    <a:pt x="369862" y="222161"/>
                  </a:lnTo>
                  <a:lnTo>
                    <a:pt x="336689" y="243166"/>
                  </a:lnTo>
                  <a:lnTo>
                    <a:pt x="306959" y="268820"/>
                  </a:lnTo>
                  <a:lnTo>
                    <a:pt x="281305" y="298551"/>
                  </a:lnTo>
                  <a:lnTo>
                    <a:pt x="260299" y="331736"/>
                  </a:lnTo>
                  <a:lnTo>
                    <a:pt x="244386" y="367626"/>
                  </a:lnTo>
                  <a:lnTo>
                    <a:pt x="233908" y="405485"/>
                  </a:lnTo>
                  <a:lnTo>
                    <a:pt x="229095" y="444449"/>
                  </a:lnTo>
                  <a:lnTo>
                    <a:pt x="228777" y="457555"/>
                  </a:lnTo>
                  <a:lnTo>
                    <a:pt x="229095" y="470649"/>
                  </a:lnTo>
                  <a:lnTo>
                    <a:pt x="233908" y="509625"/>
                  </a:lnTo>
                  <a:lnTo>
                    <a:pt x="244386" y="547471"/>
                  </a:lnTo>
                  <a:lnTo>
                    <a:pt x="260299" y="583374"/>
                  </a:lnTo>
                  <a:lnTo>
                    <a:pt x="281305" y="616546"/>
                  </a:lnTo>
                  <a:lnTo>
                    <a:pt x="306959" y="646290"/>
                  </a:lnTo>
                  <a:lnTo>
                    <a:pt x="336689" y="671931"/>
                  </a:lnTo>
                  <a:lnTo>
                    <a:pt x="369862" y="692950"/>
                  </a:lnTo>
                  <a:lnTo>
                    <a:pt x="405765" y="708863"/>
                  </a:lnTo>
                  <a:lnTo>
                    <a:pt x="443611" y="719328"/>
                  </a:lnTo>
                  <a:lnTo>
                    <a:pt x="482587" y="724141"/>
                  </a:lnTo>
                  <a:lnTo>
                    <a:pt x="495681" y="724458"/>
                  </a:lnTo>
                  <a:lnTo>
                    <a:pt x="508787" y="724141"/>
                  </a:lnTo>
                  <a:lnTo>
                    <a:pt x="547763" y="719328"/>
                  </a:lnTo>
                  <a:lnTo>
                    <a:pt x="585609" y="708863"/>
                  </a:lnTo>
                  <a:lnTo>
                    <a:pt x="621512" y="692950"/>
                  </a:lnTo>
                  <a:lnTo>
                    <a:pt x="654685" y="671931"/>
                  </a:lnTo>
                  <a:lnTo>
                    <a:pt x="684415" y="646290"/>
                  </a:lnTo>
                  <a:lnTo>
                    <a:pt x="710069" y="616546"/>
                  </a:lnTo>
                  <a:lnTo>
                    <a:pt x="731075" y="583374"/>
                  </a:lnTo>
                  <a:lnTo>
                    <a:pt x="746988" y="547471"/>
                  </a:lnTo>
                  <a:lnTo>
                    <a:pt x="757466" y="509625"/>
                  </a:lnTo>
                  <a:lnTo>
                    <a:pt x="762279" y="470649"/>
                  </a:lnTo>
                  <a:lnTo>
                    <a:pt x="762596" y="45755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409C7876-7CE7-44C5-8C16-55D3541552B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1373" y="3641392"/>
              <a:ext cx="228778" cy="305038"/>
            </a:xfrm>
            <a:prstGeom prst="rect">
              <a:avLst/>
            </a:prstGeom>
          </p:spPr>
        </p:pic>
      </p:grpSp>
      <p:sp>
        <p:nvSpPr>
          <p:cNvPr id="13" name="object 14">
            <a:extLst>
              <a:ext uri="{FF2B5EF4-FFF2-40B4-BE49-F238E27FC236}">
                <a16:creationId xmlns:a16="http://schemas.microsoft.com/office/drawing/2014/main" id="{F22D1C6D-DBF4-40DB-A888-B3FF82346D8F}"/>
              </a:ext>
            </a:extLst>
          </p:cNvPr>
          <p:cNvSpPr txBox="1"/>
          <p:nvPr/>
        </p:nvSpPr>
        <p:spPr>
          <a:xfrm>
            <a:off x="1191562" y="2587469"/>
            <a:ext cx="3679508" cy="431689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  <a:tabLst>
                <a:tab pos="1110139" algn="l"/>
              </a:tabLst>
            </a:pPr>
            <a:r>
              <a:rPr sz="1100" b="1" kern="0" dirty="0">
                <a:solidFill>
                  <a:srgbClr val="1D3A8A"/>
                </a:solidFill>
                <a:latin typeface="微软雅黑"/>
                <a:cs typeface="微软雅黑"/>
              </a:rPr>
              <a:t>归属与尊重需</a:t>
            </a:r>
            <a:r>
              <a:rPr sz="1100" b="1" kern="0" spc="-38" dirty="0">
                <a:solidFill>
                  <a:srgbClr val="1D3A8A"/>
                </a:solidFill>
                <a:latin typeface="微软雅黑"/>
                <a:cs typeface="微软雅黑"/>
              </a:rPr>
              <a:t>求</a:t>
            </a:r>
            <a:r>
              <a:rPr sz="1100" b="1" kern="0" dirty="0">
                <a:solidFill>
                  <a:srgbClr val="1D3A8A"/>
                </a:solidFill>
                <a:latin typeface="微软雅黑"/>
                <a:cs typeface="微软雅黑"/>
              </a:rPr>
              <a:t>	</a:t>
            </a:r>
            <a:r>
              <a:rPr sz="800" kern="0" dirty="0">
                <a:solidFill>
                  <a:srgbClr val="3B81F5"/>
                </a:solidFill>
                <a:latin typeface="微软雅黑"/>
                <a:cs typeface="微软雅黑"/>
              </a:rPr>
              <a:t>(心理层级</a:t>
            </a:r>
            <a:r>
              <a:rPr sz="800" kern="0" spc="-38" dirty="0">
                <a:solidFill>
                  <a:srgbClr val="3B81F5"/>
                </a:solidFill>
                <a:latin typeface="微软雅黑"/>
                <a:cs typeface="微软雅黑"/>
              </a:rPr>
              <a:t>)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8"/>
              </a:spcBef>
            </a:pPr>
            <a:r>
              <a:rPr sz="900" kern="0" dirty="0">
                <a:solidFill>
                  <a:srgbClr val="374050"/>
                </a:solidFill>
                <a:latin typeface="微软雅黑"/>
                <a:cs typeface="微软雅黑"/>
              </a:rPr>
              <a:t>追求情感联系与群体接纳（归属），以及自我认同与他人认可（尊重）</a:t>
            </a:r>
            <a:r>
              <a:rPr sz="900" kern="0" spc="-38" dirty="0">
                <a:solidFill>
                  <a:srgbClr val="374050"/>
                </a:solidFill>
                <a:latin typeface="微软雅黑"/>
                <a:cs typeface="微软雅黑"/>
              </a:rPr>
              <a:t>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5">
            <a:extLst>
              <a:ext uri="{FF2B5EF4-FFF2-40B4-BE49-F238E27FC236}">
                <a16:creationId xmlns:a16="http://schemas.microsoft.com/office/drawing/2014/main" id="{6162DAD1-467D-4095-8690-1D9EA6A4CE6E}"/>
              </a:ext>
            </a:extLst>
          </p:cNvPr>
          <p:cNvGrpSpPr/>
          <p:nvPr/>
        </p:nvGrpSpPr>
        <p:grpSpPr>
          <a:xfrm>
            <a:off x="457558" y="3360185"/>
            <a:ext cx="4568666" cy="829628"/>
            <a:chOff x="610076" y="4480247"/>
            <a:chExt cx="6091555" cy="1106170"/>
          </a:xfrm>
        </p:grpSpPr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229CE93D-71CE-416D-8AEF-0F524F724661}"/>
                </a:ext>
              </a:extLst>
            </p:cNvPr>
            <p:cNvSpPr/>
            <p:nvPr/>
          </p:nvSpPr>
          <p:spPr>
            <a:xfrm>
              <a:off x="629141" y="4480247"/>
              <a:ext cx="6072505" cy="1106170"/>
            </a:xfrm>
            <a:custGeom>
              <a:avLst/>
              <a:gdLst/>
              <a:ahLst/>
              <a:cxnLst/>
              <a:rect l="l" t="t" r="r" b="b"/>
              <a:pathLst>
                <a:path w="6072505" h="1106170">
                  <a:moveTo>
                    <a:pt x="6000913" y="1105763"/>
                  </a:moveTo>
                  <a:lnTo>
                    <a:pt x="0" y="1105763"/>
                  </a:lnTo>
                  <a:lnTo>
                    <a:pt x="0" y="0"/>
                  </a:lnTo>
                  <a:lnTo>
                    <a:pt x="6000913" y="0"/>
                  </a:lnTo>
                  <a:lnTo>
                    <a:pt x="6005872" y="488"/>
                  </a:lnTo>
                  <a:lnTo>
                    <a:pt x="6042435" y="15633"/>
                  </a:lnTo>
                  <a:lnTo>
                    <a:pt x="6068275" y="51702"/>
                  </a:lnTo>
                  <a:lnTo>
                    <a:pt x="6072164" y="71252"/>
                  </a:lnTo>
                  <a:lnTo>
                    <a:pt x="6072164" y="1034510"/>
                  </a:lnTo>
                  <a:lnTo>
                    <a:pt x="6056531" y="1076034"/>
                  </a:lnTo>
                  <a:lnTo>
                    <a:pt x="6020461" y="1101874"/>
                  </a:lnTo>
                  <a:lnTo>
                    <a:pt x="6000913" y="1105763"/>
                  </a:lnTo>
                  <a:close/>
                </a:path>
              </a:pathLst>
            </a:custGeom>
            <a:solidFill>
              <a:srgbClr val="ECFE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60D27C5B-4A46-4D74-84EA-1A64F4B6ED31}"/>
                </a:ext>
              </a:extLst>
            </p:cNvPr>
            <p:cNvSpPr/>
            <p:nvPr/>
          </p:nvSpPr>
          <p:spPr>
            <a:xfrm>
              <a:off x="610069" y="4480254"/>
              <a:ext cx="762635" cy="1106170"/>
            </a:xfrm>
            <a:custGeom>
              <a:avLst/>
              <a:gdLst/>
              <a:ahLst/>
              <a:cxnLst/>
              <a:rect l="l" t="t" r="r" b="b"/>
              <a:pathLst>
                <a:path w="762635" h="1106170">
                  <a:moveTo>
                    <a:pt x="38125" y="0"/>
                  </a:moveTo>
                  <a:lnTo>
                    <a:pt x="0" y="0"/>
                  </a:lnTo>
                  <a:lnTo>
                    <a:pt x="0" y="1105763"/>
                  </a:lnTo>
                  <a:lnTo>
                    <a:pt x="38125" y="1105763"/>
                  </a:lnTo>
                  <a:lnTo>
                    <a:pt x="38125" y="0"/>
                  </a:lnTo>
                  <a:close/>
                </a:path>
                <a:path w="762635" h="1106170">
                  <a:moveTo>
                    <a:pt x="762596" y="552881"/>
                  </a:moveTo>
                  <a:lnTo>
                    <a:pt x="759701" y="513715"/>
                  </a:lnTo>
                  <a:lnTo>
                    <a:pt x="751103" y="475399"/>
                  </a:lnTo>
                  <a:lnTo>
                    <a:pt x="736968" y="438759"/>
                  </a:lnTo>
                  <a:lnTo>
                    <a:pt x="717613" y="404596"/>
                  </a:lnTo>
                  <a:lnTo>
                    <a:pt x="693458" y="373634"/>
                  </a:lnTo>
                  <a:lnTo>
                    <a:pt x="665010" y="346557"/>
                  </a:lnTo>
                  <a:lnTo>
                    <a:pt x="632904" y="323951"/>
                  </a:lnTo>
                  <a:lnTo>
                    <a:pt x="597827" y="306285"/>
                  </a:lnTo>
                  <a:lnTo>
                    <a:pt x="560539" y="293966"/>
                  </a:lnTo>
                  <a:lnTo>
                    <a:pt x="521843" y="287261"/>
                  </a:lnTo>
                  <a:lnTo>
                    <a:pt x="495681" y="285965"/>
                  </a:lnTo>
                  <a:lnTo>
                    <a:pt x="482587" y="286296"/>
                  </a:lnTo>
                  <a:lnTo>
                    <a:pt x="443611" y="291096"/>
                  </a:lnTo>
                  <a:lnTo>
                    <a:pt x="405765" y="301574"/>
                  </a:lnTo>
                  <a:lnTo>
                    <a:pt x="369862" y="317487"/>
                  </a:lnTo>
                  <a:lnTo>
                    <a:pt x="336689" y="338493"/>
                  </a:lnTo>
                  <a:lnTo>
                    <a:pt x="306959" y="364147"/>
                  </a:lnTo>
                  <a:lnTo>
                    <a:pt x="281305" y="393877"/>
                  </a:lnTo>
                  <a:lnTo>
                    <a:pt x="260299" y="427062"/>
                  </a:lnTo>
                  <a:lnTo>
                    <a:pt x="244386" y="462965"/>
                  </a:lnTo>
                  <a:lnTo>
                    <a:pt x="233908" y="500811"/>
                  </a:lnTo>
                  <a:lnTo>
                    <a:pt x="229095" y="539788"/>
                  </a:lnTo>
                  <a:lnTo>
                    <a:pt x="228777" y="552881"/>
                  </a:lnTo>
                  <a:lnTo>
                    <a:pt x="229095" y="565975"/>
                  </a:lnTo>
                  <a:lnTo>
                    <a:pt x="233908" y="604951"/>
                  </a:lnTo>
                  <a:lnTo>
                    <a:pt x="244386" y="642797"/>
                  </a:lnTo>
                  <a:lnTo>
                    <a:pt x="260299" y="678700"/>
                  </a:lnTo>
                  <a:lnTo>
                    <a:pt x="281305" y="711873"/>
                  </a:lnTo>
                  <a:lnTo>
                    <a:pt x="306959" y="741616"/>
                  </a:lnTo>
                  <a:lnTo>
                    <a:pt x="336689" y="767257"/>
                  </a:lnTo>
                  <a:lnTo>
                    <a:pt x="369862" y="788276"/>
                  </a:lnTo>
                  <a:lnTo>
                    <a:pt x="405765" y="804189"/>
                  </a:lnTo>
                  <a:lnTo>
                    <a:pt x="443611" y="814654"/>
                  </a:lnTo>
                  <a:lnTo>
                    <a:pt x="482587" y="819467"/>
                  </a:lnTo>
                  <a:lnTo>
                    <a:pt x="495681" y="819785"/>
                  </a:lnTo>
                  <a:lnTo>
                    <a:pt x="508787" y="819467"/>
                  </a:lnTo>
                  <a:lnTo>
                    <a:pt x="547763" y="814654"/>
                  </a:lnTo>
                  <a:lnTo>
                    <a:pt x="585609" y="804189"/>
                  </a:lnTo>
                  <a:lnTo>
                    <a:pt x="621512" y="788276"/>
                  </a:lnTo>
                  <a:lnTo>
                    <a:pt x="654685" y="767257"/>
                  </a:lnTo>
                  <a:lnTo>
                    <a:pt x="684415" y="741616"/>
                  </a:lnTo>
                  <a:lnTo>
                    <a:pt x="710069" y="711873"/>
                  </a:lnTo>
                  <a:lnTo>
                    <a:pt x="731075" y="678700"/>
                  </a:lnTo>
                  <a:lnTo>
                    <a:pt x="746988" y="642797"/>
                  </a:lnTo>
                  <a:lnTo>
                    <a:pt x="757466" y="604951"/>
                  </a:lnTo>
                  <a:lnTo>
                    <a:pt x="762279" y="565975"/>
                  </a:lnTo>
                  <a:lnTo>
                    <a:pt x="762596" y="552881"/>
                  </a:lnTo>
                  <a:close/>
                </a:path>
              </a:pathLst>
            </a:custGeom>
            <a:solidFill>
              <a:srgbClr val="05B5D4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8">
              <a:extLst>
                <a:ext uri="{FF2B5EF4-FFF2-40B4-BE49-F238E27FC236}">
                  <a16:creationId xmlns:a16="http://schemas.microsoft.com/office/drawing/2014/main" id="{DE93EDF7-77CE-4BC2-B9E8-EC91BE43449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1373" y="4880609"/>
              <a:ext cx="228778" cy="305038"/>
            </a:xfrm>
            <a:prstGeom prst="rect">
              <a:avLst/>
            </a:prstGeom>
          </p:spPr>
        </p:pic>
      </p:grpSp>
      <p:sp>
        <p:nvSpPr>
          <p:cNvPr id="18" name="object 19">
            <a:extLst>
              <a:ext uri="{FF2B5EF4-FFF2-40B4-BE49-F238E27FC236}">
                <a16:creationId xmlns:a16="http://schemas.microsoft.com/office/drawing/2014/main" id="{2055CA92-CEB5-4219-989E-51F5E854E018}"/>
              </a:ext>
            </a:extLst>
          </p:cNvPr>
          <p:cNvSpPr txBox="1"/>
          <p:nvPr/>
        </p:nvSpPr>
        <p:spPr>
          <a:xfrm>
            <a:off x="1191562" y="3438240"/>
            <a:ext cx="3450908" cy="573716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  <a:tabLst>
                <a:tab pos="1110139" algn="l"/>
              </a:tabLst>
            </a:pPr>
            <a:r>
              <a:rPr sz="1100" b="1" kern="0" dirty="0">
                <a:solidFill>
                  <a:srgbClr val="164E62"/>
                </a:solidFill>
                <a:latin typeface="微软雅黑"/>
                <a:cs typeface="微软雅黑"/>
              </a:rPr>
              <a:t>生理与安全需</a:t>
            </a:r>
            <a:r>
              <a:rPr sz="1100" b="1" kern="0" spc="-38" dirty="0">
                <a:solidFill>
                  <a:srgbClr val="164E62"/>
                </a:solidFill>
                <a:latin typeface="微软雅黑"/>
                <a:cs typeface="微软雅黑"/>
              </a:rPr>
              <a:t>求</a:t>
            </a:r>
            <a:r>
              <a:rPr sz="1100" b="1" kern="0" dirty="0">
                <a:solidFill>
                  <a:srgbClr val="164E62"/>
                </a:solidFill>
                <a:latin typeface="微软雅黑"/>
                <a:cs typeface="微软雅黑"/>
              </a:rPr>
              <a:t>	</a:t>
            </a:r>
            <a:r>
              <a:rPr sz="800" kern="0" dirty="0">
                <a:solidFill>
                  <a:srgbClr val="0890B1"/>
                </a:solidFill>
                <a:latin typeface="微软雅黑"/>
                <a:cs typeface="微软雅黑"/>
              </a:rPr>
              <a:t>(基础层级</a:t>
            </a:r>
            <a:r>
              <a:rPr sz="800" kern="0" spc="-38" dirty="0">
                <a:solidFill>
                  <a:srgbClr val="0890B1"/>
                </a:solidFill>
                <a:latin typeface="微软雅黑"/>
                <a:cs typeface="微软雅黑"/>
              </a:rPr>
              <a:t>)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900" kern="0" dirty="0">
                <a:solidFill>
                  <a:srgbClr val="374050"/>
                </a:solidFill>
                <a:latin typeface="微软雅黑"/>
                <a:cs typeface="微软雅黑"/>
              </a:rPr>
              <a:t>衣食住行等生存基本需求（生理），以及人身、财产、健康保障（</a:t>
            </a:r>
            <a:r>
              <a:rPr sz="900" kern="0" spc="-38" dirty="0">
                <a:solidFill>
                  <a:srgbClr val="374050"/>
                </a:solidFill>
                <a:latin typeface="微软雅黑"/>
                <a:cs typeface="微软雅黑"/>
              </a:rPr>
              <a:t>安</a:t>
            </a:r>
            <a:r>
              <a:rPr sz="900" kern="0" dirty="0">
                <a:solidFill>
                  <a:srgbClr val="374050"/>
                </a:solidFill>
                <a:latin typeface="微软雅黑"/>
                <a:cs typeface="微软雅黑"/>
              </a:rPr>
              <a:t>全）</a:t>
            </a:r>
            <a:r>
              <a:rPr sz="900" kern="0" spc="-38" dirty="0">
                <a:solidFill>
                  <a:srgbClr val="374050"/>
                </a:solidFill>
                <a:latin typeface="微软雅黑"/>
                <a:cs typeface="微软雅黑"/>
              </a:rPr>
              <a:t>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9" name="object 20">
            <a:extLst>
              <a:ext uri="{FF2B5EF4-FFF2-40B4-BE49-F238E27FC236}">
                <a16:creationId xmlns:a16="http://schemas.microsoft.com/office/drawing/2014/main" id="{29CD2E3F-DE39-4CDE-B491-D767400ECD3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83538" y="1365523"/>
            <a:ext cx="3152855" cy="3102809"/>
          </a:xfrm>
          <a:prstGeom prst="rect">
            <a:avLst/>
          </a:prstGeom>
        </p:spPr>
      </p:pic>
      <p:sp>
        <p:nvSpPr>
          <p:cNvPr id="20" name="object 21">
            <a:extLst>
              <a:ext uri="{FF2B5EF4-FFF2-40B4-BE49-F238E27FC236}">
                <a16:creationId xmlns:a16="http://schemas.microsoft.com/office/drawing/2014/main" id="{3231D820-4000-4733-B32B-19641954BF9A}"/>
              </a:ext>
            </a:extLst>
          </p:cNvPr>
          <p:cNvSpPr txBox="1"/>
          <p:nvPr/>
        </p:nvSpPr>
        <p:spPr>
          <a:xfrm>
            <a:off x="6501058" y="4265775"/>
            <a:ext cx="1120140" cy="2558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00" kern="0" spc="-4" dirty="0">
                <a:solidFill>
                  <a:srgbClr val="FFFFFF"/>
                </a:solidFill>
                <a:latin typeface="微软雅黑"/>
                <a:cs typeface="微软雅黑"/>
              </a:rPr>
              <a:t>需求五层金字塔结构模型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04629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马斯洛理论注意要点</a:t>
            </a:r>
          </a:p>
        </p:txBody>
      </p:sp>
      <p:grpSp>
        <p:nvGrpSpPr>
          <p:cNvPr id="23" name="object 3">
            <a:extLst>
              <a:ext uri="{FF2B5EF4-FFF2-40B4-BE49-F238E27FC236}">
                <a16:creationId xmlns:a16="http://schemas.microsoft.com/office/drawing/2014/main" id="{90C213C4-1D4C-4638-A327-6373C38E6160}"/>
              </a:ext>
            </a:extLst>
          </p:cNvPr>
          <p:cNvGrpSpPr/>
          <p:nvPr/>
        </p:nvGrpSpPr>
        <p:grpSpPr>
          <a:xfrm>
            <a:off x="571947" y="0"/>
            <a:ext cx="8572024" cy="5143500"/>
            <a:chOff x="762595" y="0"/>
            <a:chExt cx="11429365" cy="6858000"/>
          </a:xfrm>
        </p:grpSpPr>
        <p:pic>
          <p:nvPicPr>
            <p:cNvPr id="24" name="object 4">
              <a:extLst>
                <a:ext uri="{FF2B5EF4-FFF2-40B4-BE49-F238E27FC236}">
                  <a16:creationId xmlns:a16="http://schemas.microsoft.com/office/drawing/2014/main" id="{7C36C867-5365-455C-A020-7B77AD5B405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6847" y="0"/>
              <a:ext cx="4645003" cy="5797295"/>
            </a:xfrm>
            <a:prstGeom prst="rect">
              <a:avLst/>
            </a:prstGeom>
          </p:spPr>
        </p:pic>
        <p:pic>
          <p:nvPicPr>
            <p:cNvPr id="25" name="object 5">
              <a:extLst>
                <a:ext uri="{FF2B5EF4-FFF2-40B4-BE49-F238E27FC236}">
                  <a16:creationId xmlns:a16="http://schemas.microsoft.com/office/drawing/2014/main" id="{53423259-83AA-4C1C-BB55-2BB992834C6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0247" y="2895599"/>
              <a:ext cx="6102095" cy="3962251"/>
            </a:xfrm>
            <a:prstGeom prst="rect">
              <a:avLst/>
            </a:prstGeom>
          </p:spPr>
        </p:pic>
        <p:sp>
          <p:nvSpPr>
            <p:cNvPr id="26" name="object 6">
              <a:extLst>
                <a:ext uri="{FF2B5EF4-FFF2-40B4-BE49-F238E27FC236}">
                  <a16:creationId xmlns:a16="http://schemas.microsoft.com/office/drawing/2014/main" id="{43701B7B-02BE-4DB2-9DED-E8D3E2A2BA88}"/>
                </a:ext>
              </a:extLst>
            </p:cNvPr>
            <p:cNvSpPr/>
            <p:nvPr/>
          </p:nvSpPr>
          <p:spPr>
            <a:xfrm>
              <a:off x="762595" y="1353606"/>
              <a:ext cx="10676890" cy="19685"/>
            </a:xfrm>
            <a:custGeom>
              <a:avLst/>
              <a:gdLst/>
              <a:ahLst/>
              <a:cxnLst/>
              <a:rect l="l" t="t" r="r" b="b"/>
              <a:pathLst>
                <a:path w="10676890" h="19684">
                  <a:moveTo>
                    <a:pt x="10676334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10676334" y="0"/>
                  </a:lnTo>
                  <a:lnTo>
                    <a:pt x="10676334" y="19064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7">
              <a:extLst>
                <a:ext uri="{FF2B5EF4-FFF2-40B4-BE49-F238E27FC236}">
                  <a16:creationId xmlns:a16="http://schemas.microsoft.com/office/drawing/2014/main" id="{93466723-8BC0-4E39-B24F-586C168AB7A3}"/>
                </a:ext>
              </a:extLst>
            </p:cNvPr>
            <p:cNvSpPr/>
            <p:nvPr/>
          </p:nvSpPr>
          <p:spPr>
            <a:xfrm>
              <a:off x="762595" y="1868358"/>
              <a:ext cx="3308350" cy="4232910"/>
            </a:xfrm>
            <a:custGeom>
              <a:avLst/>
              <a:gdLst/>
              <a:ahLst/>
              <a:cxnLst/>
              <a:rect l="l" t="t" r="r" b="b"/>
              <a:pathLst>
                <a:path w="3308350" h="4232910">
                  <a:moveTo>
                    <a:pt x="3155238" y="4232404"/>
                  </a:moveTo>
                  <a:lnTo>
                    <a:pt x="152519" y="4232404"/>
                  </a:lnTo>
                  <a:lnTo>
                    <a:pt x="145026" y="4232220"/>
                  </a:lnTo>
                  <a:lnTo>
                    <a:pt x="101145" y="4223491"/>
                  </a:lnTo>
                  <a:lnTo>
                    <a:pt x="61655" y="4202384"/>
                  </a:lnTo>
                  <a:lnTo>
                    <a:pt x="30019" y="4170747"/>
                  </a:lnTo>
                  <a:lnTo>
                    <a:pt x="8911" y="4131258"/>
                  </a:lnTo>
                  <a:lnTo>
                    <a:pt x="183" y="4087377"/>
                  </a:lnTo>
                  <a:lnTo>
                    <a:pt x="0" y="4079885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4924"/>
                  </a:lnTo>
                  <a:lnTo>
                    <a:pt x="3239973" y="19278"/>
                  </a:lnTo>
                  <a:lnTo>
                    <a:pt x="3273138" y="41820"/>
                  </a:lnTo>
                  <a:lnTo>
                    <a:pt x="3299979" y="77553"/>
                  </a:lnTo>
                  <a:lnTo>
                    <a:pt x="3307757" y="4079885"/>
                  </a:lnTo>
                  <a:lnTo>
                    <a:pt x="3307573" y="4087377"/>
                  </a:lnTo>
                  <a:lnTo>
                    <a:pt x="3298845" y="4131258"/>
                  </a:lnTo>
                  <a:lnTo>
                    <a:pt x="3277737" y="4170747"/>
                  </a:lnTo>
                  <a:lnTo>
                    <a:pt x="3246101" y="4202384"/>
                  </a:lnTo>
                  <a:lnTo>
                    <a:pt x="3206611" y="4223491"/>
                  </a:lnTo>
                  <a:lnTo>
                    <a:pt x="3162731" y="4232220"/>
                  </a:lnTo>
                  <a:lnTo>
                    <a:pt x="3155238" y="4232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8">
              <a:extLst>
                <a:ext uri="{FF2B5EF4-FFF2-40B4-BE49-F238E27FC236}">
                  <a16:creationId xmlns:a16="http://schemas.microsoft.com/office/drawing/2014/main" id="{75C4212F-D5F5-4445-AC55-985CCA5C302C}"/>
                </a:ext>
              </a:extLst>
            </p:cNvPr>
            <p:cNvSpPr/>
            <p:nvPr/>
          </p:nvSpPr>
          <p:spPr>
            <a:xfrm>
              <a:off x="762595" y="1830228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7" y="123335"/>
                  </a:lnTo>
                  <a:lnTo>
                    <a:pt x="2902" y="122758"/>
                  </a:lnTo>
                  <a:lnTo>
                    <a:pt x="18029" y="80549"/>
                  </a:lnTo>
                  <a:lnTo>
                    <a:pt x="44671" y="44671"/>
                  </a:lnTo>
                  <a:lnTo>
                    <a:pt x="80549" y="18029"/>
                  </a:lnTo>
                  <a:lnTo>
                    <a:pt x="122758" y="2902"/>
                  </a:lnTo>
                  <a:lnTo>
                    <a:pt x="3155238" y="0"/>
                  </a:lnTo>
                  <a:lnTo>
                    <a:pt x="3170262" y="725"/>
                  </a:lnTo>
                  <a:lnTo>
                    <a:pt x="3213604" y="11609"/>
                  </a:lnTo>
                  <a:lnTo>
                    <a:pt x="3251948" y="34560"/>
                  </a:lnTo>
                  <a:lnTo>
                    <a:pt x="3282076" y="67767"/>
                  </a:lnTo>
                  <a:lnTo>
                    <a:pt x="3287159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2974" y="137494"/>
                  </a:lnTo>
                  <a:lnTo>
                    <a:pt x="2902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308350" h="153035">
                  <a:moveTo>
                    <a:pt x="3307757" y="152519"/>
                  </a:moveTo>
                  <a:lnTo>
                    <a:pt x="3289727" y="116533"/>
                  </a:lnTo>
                  <a:lnTo>
                    <a:pt x="3251948" y="93539"/>
                  </a:lnTo>
                  <a:lnTo>
                    <a:pt x="3213604" y="82064"/>
                  </a:lnTo>
                  <a:lnTo>
                    <a:pt x="3170262" y="76622"/>
                  </a:lnTo>
                  <a:lnTo>
                    <a:pt x="3155238" y="76259"/>
                  </a:lnTo>
                  <a:lnTo>
                    <a:pt x="3287159" y="76259"/>
                  </a:lnTo>
                  <a:lnTo>
                    <a:pt x="3304854" y="122758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9">
              <a:extLst>
                <a:ext uri="{FF2B5EF4-FFF2-40B4-BE49-F238E27FC236}">
                  <a16:creationId xmlns:a16="http://schemas.microsoft.com/office/drawing/2014/main" id="{27A849C0-2E74-461F-A360-631A92F379C3}"/>
                </a:ext>
              </a:extLst>
            </p:cNvPr>
            <p:cNvSpPr/>
            <p:nvPr/>
          </p:nvSpPr>
          <p:spPr>
            <a:xfrm>
              <a:off x="1954150" y="2211526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69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1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1" y="838001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4" y="272132"/>
                  </a:lnTo>
                  <a:lnTo>
                    <a:pt x="59443" y="232025"/>
                  </a:lnTo>
                  <a:lnTo>
                    <a:pt x="83466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5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3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59"/>
                  </a:lnTo>
                  <a:lnTo>
                    <a:pt x="622226" y="884455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10">
              <a:extLst>
                <a:ext uri="{FF2B5EF4-FFF2-40B4-BE49-F238E27FC236}">
                  <a16:creationId xmlns:a16="http://schemas.microsoft.com/office/drawing/2014/main" id="{F3FCC4B1-BAA1-47CD-8BC0-B32726C320B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21058" y="2478434"/>
              <a:ext cx="390830" cy="381297"/>
            </a:xfrm>
            <a:prstGeom prst="rect">
              <a:avLst/>
            </a:prstGeom>
          </p:spPr>
        </p:pic>
      </p:grpSp>
      <p:sp>
        <p:nvSpPr>
          <p:cNvPr id="31" name="object 12">
            <a:extLst>
              <a:ext uri="{FF2B5EF4-FFF2-40B4-BE49-F238E27FC236}">
                <a16:creationId xmlns:a16="http://schemas.microsoft.com/office/drawing/2014/main" id="{B27A7065-BB1A-4222-9C45-10A762358443}"/>
              </a:ext>
            </a:extLst>
          </p:cNvPr>
          <p:cNvSpPr txBox="1"/>
          <p:nvPr/>
        </p:nvSpPr>
        <p:spPr>
          <a:xfrm>
            <a:off x="1265402" y="2564233"/>
            <a:ext cx="109156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非严格递进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13">
            <a:extLst>
              <a:ext uri="{FF2B5EF4-FFF2-40B4-BE49-F238E27FC236}">
                <a16:creationId xmlns:a16="http://schemas.microsoft.com/office/drawing/2014/main" id="{85926811-2564-4E39-8461-11C724E30448}"/>
              </a:ext>
            </a:extLst>
          </p:cNvPr>
          <p:cNvGrpSpPr/>
          <p:nvPr/>
        </p:nvGrpSpPr>
        <p:grpSpPr>
          <a:xfrm>
            <a:off x="1637196" y="1372671"/>
            <a:ext cx="4175284" cy="3203258"/>
            <a:chOff x="2182928" y="1830228"/>
            <a:chExt cx="5567045" cy="4271010"/>
          </a:xfrm>
        </p:grpSpPr>
        <p:sp>
          <p:nvSpPr>
            <p:cNvPr id="33" name="object 14">
              <a:extLst>
                <a:ext uri="{FF2B5EF4-FFF2-40B4-BE49-F238E27FC236}">
                  <a16:creationId xmlns:a16="http://schemas.microsoft.com/office/drawing/2014/main" id="{57B3E4BC-E2D1-47DE-A2E8-71E4812951FF}"/>
                </a:ext>
              </a:extLst>
            </p:cNvPr>
            <p:cNvSpPr/>
            <p:nvPr/>
          </p:nvSpPr>
          <p:spPr>
            <a:xfrm>
              <a:off x="2182928" y="4003625"/>
              <a:ext cx="457834" cy="38735"/>
            </a:xfrm>
            <a:custGeom>
              <a:avLst/>
              <a:gdLst/>
              <a:ahLst/>
              <a:cxnLst/>
              <a:rect l="l" t="t" r="r" b="b"/>
              <a:pathLst>
                <a:path w="457835" h="38735">
                  <a:moveTo>
                    <a:pt x="441020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441020" y="0"/>
                  </a:lnTo>
                  <a:lnTo>
                    <a:pt x="457557" y="16536"/>
                  </a:lnTo>
                  <a:lnTo>
                    <a:pt x="457557" y="21592"/>
                  </a:lnTo>
                  <a:lnTo>
                    <a:pt x="443452" y="37645"/>
                  </a:lnTo>
                  <a:lnTo>
                    <a:pt x="441020" y="38129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15">
              <a:extLst>
                <a:ext uri="{FF2B5EF4-FFF2-40B4-BE49-F238E27FC236}">
                  <a16:creationId xmlns:a16="http://schemas.microsoft.com/office/drawing/2014/main" id="{312CFADE-9B53-454A-830F-3595FD45A2F2}"/>
                </a:ext>
              </a:extLst>
            </p:cNvPr>
            <p:cNvSpPr/>
            <p:nvPr/>
          </p:nvSpPr>
          <p:spPr>
            <a:xfrm>
              <a:off x="4451650" y="1868358"/>
              <a:ext cx="3298825" cy="4232910"/>
            </a:xfrm>
            <a:custGeom>
              <a:avLst/>
              <a:gdLst/>
              <a:ahLst/>
              <a:cxnLst/>
              <a:rect l="l" t="t" r="r" b="b"/>
              <a:pathLst>
                <a:path w="3298825" h="4232910">
                  <a:moveTo>
                    <a:pt x="3145705" y="4232404"/>
                  </a:moveTo>
                  <a:lnTo>
                    <a:pt x="152519" y="4232404"/>
                  </a:lnTo>
                  <a:lnTo>
                    <a:pt x="145026" y="4232220"/>
                  </a:lnTo>
                  <a:lnTo>
                    <a:pt x="101145" y="4223491"/>
                  </a:lnTo>
                  <a:lnTo>
                    <a:pt x="61655" y="4202384"/>
                  </a:lnTo>
                  <a:lnTo>
                    <a:pt x="30019" y="4170747"/>
                  </a:lnTo>
                  <a:lnTo>
                    <a:pt x="8911" y="4131258"/>
                  </a:lnTo>
                  <a:lnTo>
                    <a:pt x="183" y="4087377"/>
                  </a:lnTo>
                  <a:lnTo>
                    <a:pt x="0" y="4079885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79" y="4924"/>
                  </a:lnTo>
                  <a:lnTo>
                    <a:pt x="3230440" y="19278"/>
                  </a:lnTo>
                  <a:lnTo>
                    <a:pt x="3263605" y="41820"/>
                  </a:lnTo>
                  <a:lnTo>
                    <a:pt x="3290447" y="77553"/>
                  </a:lnTo>
                  <a:lnTo>
                    <a:pt x="3298224" y="4079885"/>
                  </a:lnTo>
                  <a:lnTo>
                    <a:pt x="3298041" y="4087377"/>
                  </a:lnTo>
                  <a:lnTo>
                    <a:pt x="3289312" y="4131258"/>
                  </a:lnTo>
                  <a:lnTo>
                    <a:pt x="3268205" y="4170747"/>
                  </a:lnTo>
                  <a:lnTo>
                    <a:pt x="3236568" y="4202384"/>
                  </a:lnTo>
                  <a:lnTo>
                    <a:pt x="3197079" y="4223491"/>
                  </a:lnTo>
                  <a:lnTo>
                    <a:pt x="3153198" y="4232220"/>
                  </a:lnTo>
                  <a:lnTo>
                    <a:pt x="3145705" y="4232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16">
              <a:extLst>
                <a:ext uri="{FF2B5EF4-FFF2-40B4-BE49-F238E27FC236}">
                  <a16:creationId xmlns:a16="http://schemas.microsoft.com/office/drawing/2014/main" id="{A56448EB-A104-42EF-97AC-72751A1C3D80}"/>
                </a:ext>
              </a:extLst>
            </p:cNvPr>
            <p:cNvSpPr/>
            <p:nvPr/>
          </p:nvSpPr>
          <p:spPr>
            <a:xfrm>
              <a:off x="4451650" y="1830228"/>
              <a:ext cx="3298825" cy="153035"/>
            </a:xfrm>
            <a:custGeom>
              <a:avLst/>
              <a:gdLst/>
              <a:ahLst/>
              <a:cxnLst/>
              <a:rect l="l" t="t" r="r" b="b"/>
              <a:pathLst>
                <a:path w="3298825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2902" y="122758"/>
                  </a:lnTo>
                  <a:lnTo>
                    <a:pt x="18028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3145705" y="0"/>
                  </a:lnTo>
                  <a:lnTo>
                    <a:pt x="3160730" y="725"/>
                  </a:lnTo>
                  <a:lnTo>
                    <a:pt x="3204072" y="11609"/>
                  </a:lnTo>
                  <a:lnTo>
                    <a:pt x="3242415" y="34560"/>
                  </a:lnTo>
                  <a:lnTo>
                    <a:pt x="3272544" y="67767"/>
                  </a:lnTo>
                  <a:lnTo>
                    <a:pt x="3277626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0" y="82064"/>
                  </a:lnTo>
                  <a:lnTo>
                    <a:pt x="55808" y="93539"/>
                  </a:lnTo>
                  <a:lnTo>
                    <a:pt x="18028" y="116533"/>
                  </a:lnTo>
                  <a:lnTo>
                    <a:pt x="2974" y="137494"/>
                  </a:lnTo>
                  <a:lnTo>
                    <a:pt x="2902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298825" h="153035">
                  <a:moveTo>
                    <a:pt x="3298225" y="152519"/>
                  </a:moveTo>
                  <a:lnTo>
                    <a:pt x="3280194" y="116533"/>
                  </a:lnTo>
                  <a:lnTo>
                    <a:pt x="3242415" y="93539"/>
                  </a:lnTo>
                  <a:lnTo>
                    <a:pt x="3204072" y="82064"/>
                  </a:lnTo>
                  <a:lnTo>
                    <a:pt x="3160730" y="76622"/>
                  </a:lnTo>
                  <a:lnTo>
                    <a:pt x="3145705" y="76259"/>
                  </a:lnTo>
                  <a:lnTo>
                    <a:pt x="3277626" y="76259"/>
                  </a:lnTo>
                  <a:lnTo>
                    <a:pt x="3295321" y="122758"/>
                  </a:lnTo>
                  <a:lnTo>
                    <a:pt x="3297499" y="137494"/>
                  </a:lnTo>
                  <a:lnTo>
                    <a:pt x="3298225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17">
              <a:extLst>
                <a:ext uri="{FF2B5EF4-FFF2-40B4-BE49-F238E27FC236}">
                  <a16:creationId xmlns:a16="http://schemas.microsoft.com/office/drawing/2014/main" id="{BD1467EE-E192-489E-8645-D4A2602192EB}"/>
                </a:ext>
              </a:extLst>
            </p:cNvPr>
            <p:cNvSpPr/>
            <p:nvPr/>
          </p:nvSpPr>
          <p:spPr>
            <a:xfrm>
              <a:off x="5643205" y="2211526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70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1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1" y="838001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4" y="272132"/>
                  </a:lnTo>
                  <a:lnTo>
                    <a:pt x="59443" y="232025"/>
                  </a:lnTo>
                  <a:lnTo>
                    <a:pt x="83466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5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3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59"/>
                  </a:lnTo>
                  <a:lnTo>
                    <a:pt x="622226" y="884455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18">
              <a:extLst>
                <a:ext uri="{FF2B5EF4-FFF2-40B4-BE49-F238E27FC236}">
                  <a16:creationId xmlns:a16="http://schemas.microsoft.com/office/drawing/2014/main" id="{DF1D1416-ABB1-4810-B787-0FAC7E6A346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29178" y="2478434"/>
              <a:ext cx="343167" cy="381297"/>
            </a:xfrm>
            <a:prstGeom prst="rect">
              <a:avLst/>
            </a:prstGeom>
          </p:spPr>
        </p:pic>
      </p:grpSp>
      <p:sp>
        <p:nvSpPr>
          <p:cNvPr id="38" name="object 19">
            <a:extLst>
              <a:ext uri="{FF2B5EF4-FFF2-40B4-BE49-F238E27FC236}">
                <a16:creationId xmlns:a16="http://schemas.microsoft.com/office/drawing/2014/main" id="{88F3458D-A731-4135-8611-4E7EB5BEC187}"/>
              </a:ext>
            </a:extLst>
          </p:cNvPr>
          <p:cNvSpPr txBox="1"/>
          <p:nvPr/>
        </p:nvSpPr>
        <p:spPr>
          <a:xfrm>
            <a:off x="800695" y="3150480"/>
            <a:ext cx="2021205" cy="868154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 marR="3810" algn="ctr" defTabSz="685800">
              <a:lnSpc>
                <a:spcPct val="136200"/>
              </a:lnSpc>
              <a:spcBef>
                <a:spcPts val="94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底层需求未完全满足时，个体仍可能追求高级需求。这种跨越式追求体现了人性的复杂与多面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性，并非机械的层级晋升。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20">
            <a:extLst>
              <a:ext uri="{FF2B5EF4-FFF2-40B4-BE49-F238E27FC236}">
                <a16:creationId xmlns:a16="http://schemas.microsoft.com/office/drawing/2014/main" id="{A54AA10E-2656-475B-BC85-4BC1CE4F0090}"/>
              </a:ext>
            </a:extLst>
          </p:cNvPr>
          <p:cNvSpPr txBox="1"/>
          <p:nvPr/>
        </p:nvSpPr>
        <p:spPr>
          <a:xfrm>
            <a:off x="4136975" y="2564233"/>
            <a:ext cx="877253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动态演化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21">
            <a:extLst>
              <a:ext uri="{FF2B5EF4-FFF2-40B4-BE49-F238E27FC236}">
                <a16:creationId xmlns:a16="http://schemas.microsoft.com/office/drawing/2014/main" id="{C53D99A8-4F57-472E-9187-84DCA3F24100}"/>
              </a:ext>
            </a:extLst>
          </p:cNvPr>
          <p:cNvGrpSpPr/>
          <p:nvPr/>
        </p:nvGrpSpPr>
        <p:grpSpPr>
          <a:xfrm>
            <a:off x="4403988" y="1372671"/>
            <a:ext cx="4175284" cy="3203258"/>
            <a:chOff x="5871983" y="1830228"/>
            <a:chExt cx="5567045" cy="4271010"/>
          </a:xfrm>
        </p:grpSpPr>
        <p:sp>
          <p:nvSpPr>
            <p:cNvPr id="41" name="object 22">
              <a:extLst>
                <a:ext uri="{FF2B5EF4-FFF2-40B4-BE49-F238E27FC236}">
                  <a16:creationId xmlns:a16="http://schemas.microsoft.com/office/drawing/2014/main" id="{1ABBE527-BBFC-4F93-8FCF-A904C8DEF5A8}"/>
                </a:ext>
              </a:extLst>
            </p:cNvPr>
            <p:cNvSpPr/>
            <p:nvPr/>
          </p:nvSpPr>
          <p:spPr>
            <a:xfrm>
              <a:off x="5871983" y="4003625"/>
              <a:ext cx="457834" cy="38735"/>
            </a:xfrm>
            <a:custGeom>
              <a:avLst/>
              <a:gdLst/>
              <a:ahLst/>
              <a:cxnLst/>
              <a:rect l="l" t="t" r="r" b="b"/>
              <a:pathLst>
                <a:path w="457835" h="38735">
                  <a:moveTo>
                    <a:pt x="441020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441020" y="0"/>
                  </a:lnTo>
                  <a:lnTo>
                    <a:pt x="457557" y="16536"/>
                  </a:lnTo>
                  <a:lnTo>
                    <a:pt x="457557" y="21592"/>
                  </a:lnTo>
                  <a:lnTo>
                    <a:pt x="443452" y="37645"/>
                  </a:lnTo>
                  <a:lnTo>
                    <a:pt x="441020" y="38129"/>
                  </a:lnTo>
                  <a:close/>
                </a:path>
              </a:pathLst>
            </a:custGeom>
            <a:solidFill>
              <a:srgbClr val="99F5E3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23">
              <a:extLst>
                <a:ext uri="{FF2B5EF4-FFF2-40B4-BE49-F238E27FC236}">
                  <a16:creationId xmlns:a16="http://schemas.microsoft.com/office/drawing/2014/main" id="{F77C61D7-C513-4F7F-9CF3-A744F49EA149}"/>
                </a:ext>
              </a:extLst>
            </p:cNvPr>
            <p:cNvSpPr/>
            <p:nvPr/>
          </p:nvSpPr>
          <p:spPr>
            <a:xfrm>
              <a:off x="8131172" y="1868358"/>
              <a:ext cx="3308350" cy="4232910"/>
            </a:xfrm>
            <a:custGeom>
              <a:avLst/>
              <a:gdLst/>
              <a:ahLst/>
              <a:cxnLst/>
              <a:rect l="l" t="t" r="r" b="b"/>
              <a:pathLst>
                <a:path w="3308350" h="4232910">
                  <a:moveTo>
                    <a:pt x="3155238" y="4232404"/>
                  </a:moveTo>
                  <a:lnTo>
                    <a:pt x="152519" y="4232404"/>
                  </a:lnTo>
                  <a:lnTo>
                    <a:pt x="145026" y="4232220"/>
                  </a:lnTo>
                  <a:lnTo>
                    <a:pt x="101145" y="4223491"/>
                  </a:lnTo>
                  <a:lnTo>
                    <a:pt x="61655" y="4202384"/>
                  </a:lnTo>
                  <a:lnTo>
                    <a:pt x="30019" y="4170747"/>
                  </a:lnTo>
                  <a:lnTo>
                    <a:pt x="8911" y="4131258"/>
                  </a:lnTo>
                  <a:lnTo>
                    <a:pt x="183" y="4087377"/>
                  </a:lnTo>
                  <a:lnTo>
                    <a:pt x="0" y="4079885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4924"/>
                  </a:lnTo>
                  <a:lnTo>
                    <a:pt x="3239973" y="19278"/>
                  </a:lnTo>
                  <a:lnTo>
                    <a:pt x="3273138" y="41820"/>
                  </a:lnTo>
                  <a:lnTo>
                    <a:pt x="3299979" y="77553"/>
                  </a:lnTo>
                  <a:lnTo>
                    <a:pt x="3307757" y="4079885"/>
                  </a:lnTo>
                  <a:lnTo>
                    <a:pt x="3307573" y="4087377"/>
                  </a:lnTo>
                  <a:lnTo>
                    <a:pt x="3298845" y="4131258"/>
                  </a:lnTo>
                  <a:lnTo>
                    <a:pt x="3277737" y="4170747"/>
                  </a:lnTo>
                  <a:lnTo>
                    <a:pt x="3246101" y="4202384"/>
                  </a:lnTo>
                  <a:lnTo>
                    <a:pt x="3206611" y="4223491"/>
                  </a:lnTo>
                  <a:lnTo>
                    <a:pt x="3162731" y="4232220"/>
                  </a:lnTo>
                  <a:lnTo>
                    <a:pt x="3155238" y="4232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24">
              <a:extLst>
                <a:ext uri="{FF2B5EF4-FFF2-40B4-BE49-F238E27FC236}">
                  <a16:creationId xmlns:a16="http://schemas.microsoft.com/office/drawing/2014/main" id="{78EAE758-F1AC-4685-BD5C-125FF6CD0816}"/>
                </a:ext>
              </a:extLst>
            </p:cNvPr>
            <p:cNvSpPr/>
            <p:nvPr/>
          </p:nvSpPr>
          <p:spPr>
            <a:xfrm>
              <a:off x="8131173" y="1830228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2901" y="122758"/>
                  </a:lnTo>
                  <a:lnTo>
                    <a:pt x="18027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3155238" y="0"/>
                  </a:lnTo>
                  <a:lnTo>
                    <a:pt x="3170263" y="725"/>
                  </a:lnTo>
                  <a:lnTo>
                    <a:pt x="3213604" y="11609"/>
                  </a:lnTo>
                  <a:lnTo>
                    <a:pt x="3251947" y="34560"/>
                  </a:lnTo>
                  <a:lnTo>
                    <a:pt x="3282076" y="67767"/>
                  </a:lnTo>
                  <a:lnTo>
                    <a:pt x="3287159" y="76259"/>
                  </a:lnTo>
                  <a:lnTo>
                    <a:pt x="152518" y="76259"/>
                  </a:lnTo>
                  <a:lnTo>
                    <a:pt x="137493" y="76622"/>
                  </a:lnTo>
                  <a:lnTo>
                    <a:pt x="94150" y="82064"/>
                  </a:lnTo>
                  <a:lnTo>
                    <a:pt x="55808" y="93539"/>
                  </a:lnTo>
                  <a:lnTo>
                    <a:pt x="18027" y="116533"/>
                  </a:lnTo>
                  <a:lnTo>
                    <a:pt x="2973" y="137494"/>
                  </a:lnTo>
                  <a:lnTo>
                    <a:pt x="2901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308350" h="153035">
                  <a:moveTo>
                    <a:pt x="3307757" y="152519"/>
                  </a:moveTo>
                  <a:lnTo>
                    <a:pt x="3289726" y="116533"/>
                  </a:lnTo>
                  <a:lnTo>
                    <a:pt x="3251947" y="93539"/>
                  </a:lnTo>
                  <a:lnTo>
                    <a:pt x="3213603" y="82064"/>
                  </a:lnTo>
                  <a:lnTo>
                    <a:pt x="3170263" y="76622"/>
                  </a:lnTo>
                  <a:lnTo>
                    <a:pt x="3155238" y="76259"/>
                  </a:lnTo>
                  <a:lnTo>
                    <a:pt x="3287159" y="76259"/>
                  </a:lnTo>
                  <a:lnTo>
                    <a:pt x="3304854" y="122758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25">
              <a:extLst>
                <a:ext uri="{FF2B5EF4-FFF2-40B4-BE49-F238E27FC236}">
                  <a16:creationId xmlns:a16="http://schemas.microsoft.com/office/drawing/2014/main" id="{B94C9A4B-7D93-4316-B32C-8724C598E34C}"/>
                </a:ext>
              </a:extLst>
            </p:cNvPr>
            <p:cNvSpPr/>
            <p:nvPr/>
          </p:nvSpPr>
          <p:spPr>
            <a:xfrm>
              <a:off x="9332260" y="2211526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70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2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2" y="838001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5" y="272132"/>
                  </a:lnTo>
                  <a:lnTo>
                    <a:pt x="59444" y="232025"/>
                  </a:lnTo>
                  <a:lnTo>
                    <a:pt x="83467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6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4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6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59"/>
                  </a:lnTo>
                  <a:lnTo>
                    <a:pt x="622226" y="884455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5" name="object 26">
              <a:extLst>
                <a:ext uri="{FF2B5EF4-FFF2-40B4-BE49-F238E27FC236}">
                  <a16:creationId xmlns:a16="http://schemas.microsoft.com/office/drawing/2014/main" id="{7563A3D8-D7D0-45ED-87F0-C56A79164DC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37298" y="2478434"/>
              <a:ext cx="295505" cy="381297"/>
            </a:xfrm>
            <a:prstGeom prst="rect">
              <a:avLst/>
            </a:prstGeom>
          </p:spPr>
        </p:pic>
      </p:grpSp>
      <p:sp>
        <p:nvSpPr>
          <p:cNvPr id="46" name="object 27">
            <a:extLst>
              <a:ext uri="{FF2B5EF4-FFF2-40B4-BE49-F238E27FC236}">
                <a16:creationId xmlns:a16="http://schemas.microsoft.com/office/drawing/2014/main" id="{39A7AFEB-CDAB-4952-8E8B-5FFC2F4CBAF1}"/>
              </a:ext>
            </a:extLst>
          </p:cNvPr>
          <p:cNvSpPr txBox="1"/>
          <p:nvPr/>
        </p:nvSpPr>
        <p:spPr>
          <a:xfrm>
            <a:off x="3565028" y="3150480"/>
            <a:ext cx="2021205" cy="868154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 marR="3810" algn="just" defTabSz="685800">
              <a:lnSpc>
                <a:spcPct val="136200"/>
              </a:lnSpc>
              <a:spcBef>
                <a:spcPts val="94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随着时间推移、空间转换、身份变化及环境改变，用户的主导需求会发生动态迁移，昨日的次要需求可能成为今日的核心痛点。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7" name="object 28">
            <a:extLst>
              <a:ext uri="{FF2B5EF4-FFF2-40B4-BE49-F238E27FC236}">
                <a16:creationId xmlns:a16="http://schemas.microsoft.com/office/drawing/2014/main" id="{98621E15-B86F-4E81-B5CC-9F48DD5986CF}"/>
              </a:ext>
            </a:extLst>
          </p:cNvPr>
          <p:cNvSpPr txBox="1"/>
          <p:nvPr/>
        </p:nvSpPr>
        <p:spPr>
          <a:xfrm>
            <a:off x="6901420" y="2564233"/>
            <a:ext cx="877253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双重生成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8" name="object 29">
            <a:extLst>
              <a:ext uri="{FF2B5EF4-FFF2-40B4-BE49-F238E27FC236}">
                <a16:creationId xmlns:a16="http://schemas.microsoft.com/office/drawing/2014/main" id="{82FD1FA9-1F19-4454-A840-4EF8AF71ABCF}"/>
              </a:ext>
            </a:extLst>
          </p:cNvPr>
          <p:cNvSpPr/>
          <p:nvPr/>
        </p:nvSpPr>
        <p:spPr>
          <a:xfrm>
            <a:off x="7170778" y="3002719"/>
            <a:ext cx="343376" cy="29051"/>
          </a:xfrm>
          <a:custGeom>
            <a:avLst/>
            <a:gdLst/>
            <a:ahLst/>
            <a:cxnLst/>
            <a:rect l="l" t="t" r="r" b="b"/>
            <a:pathLst>
              <a:path w="457834" h="38735">
                <a:moveTo>
                  <a:pt x="441020" y="38129"/>
                </a:moveTo>
                <a:lnTo>
                  <a:pt x="16536" y="38129"/>
                </a:lnTo>
                <a:lnTo>
                  <a:pt x="14104" y="37645"/>
                </a:lnTo>
                <a:lnTo>
                  <a:pt x="0" y="21592"/>
                </a:lnTo>
                <a:lnTo>
                  <a:pt x="0" y="19064"/>
                </a:lnTo>
                <a:lnTo>
                  <a:pt x="0" y="16536"/>
                </a:lnTo>
                <a:lnTo>
                  <a:pt x="16536" y="0"/>
                </a:lnTo>
                <a:lnTo>
                  <a:pt x="441020" y="0"/>
                </a:lnTo>
                <a:lnTo>
                  <a:pt x="457557" y="16536"/>
                </a:lnTo>
                <a:lnTo>
                  <a:pt x="457557" y="21592"/>
                </a:lnTo>
                <a:lnTo>
                  <a:pt x="443452" y="37645"/>
                </a:lnTo>
                <a:lnTo>
                  <a:pt x="441020" y="38129"/>
                </a:lnTo>
                <a:close/>
              </a:path>
            </a:pathLst>
          </a:custGeom>
          <a:solidFill>
            <a:srgbClr val="C7D1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30">
            <a:extLst>
              <a:ext uri="{FF2B5EF4-FFF2-40B4-BE49-F238E27FC236}">
                <a16:creationId xmlns:a16="http://schemas.microsoft.com/office/drawing/2014/main" id="{DFA4F77C-AFF5-4A26-9F38-51C8837CCCF3}"/>
              </a:ext>
            </a:extLst>
          </p:cNvPr>
          <p:cNvSpPr txBox="1"/>
          <p:nvPr/>
        </p:nvSpPr>
        <p:spPr>
          <a:xfrm>
            <a:off x="6329474" y="3150480"/>
            <a:ext cx="2021205" cy="868154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 marR="3810" algn="ctr" defTabSz="685800">
              <a:lnSpc>
                <a:spcPct val="136200"/>
              </a:lnSpc>
              <a:spcBef>
                <a:spcPts val="94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需求分为源于生理的本能型与受社会影响的引导培育型。用户的选择偏好深受外部环境、社会风尚及文化引导的影响。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19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用户需求</a:t>
            </a:r>
            <a:r>
              <a:rPr lang="en-US" altLang="zh-CN" dirty="0"/>
              <a:t>VS</a:t>
            </a:r>
            <a:r>
              <a:rPr lang="zh-CN" altLang="en-US" dirty="0"/>
              <a:t>产品需求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8CEE17C6-BDF6-4C74-92A8-BF55B2F14EA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2886" y="1085850"/>
            <a:ext cx="4341002" cy="4057538"/>
          </a:xfrm>
          <a:prstGeom prst="rect">
            <a:avLst/>
          </a:prstGeom>
        </p:spPr>
      </p:pic>
      <p:grpSp>
        <p:nvGrpSpPr>
          <p:cNvPr id="4" name="object 4">
            <a:extLst>
              <a:ext uri="{FF2B5EF4-FFF2-40B4-BE49-F238E27FC236}">
                <a16:creationId xmlns:a16="http://schemas.microsoft.com/office/drawing/2014/main" id="{37DD623A-7FB3-4484-9E31-712F22A2BD98}"/>
              </a:ext>
            </a:extLst>
          </p:cNvPr>
          <p:cNvGrpSpPr/>
          <p:nvPr/>
        </p:nvGrpSpPr>
        <p:grpSpPr>
          <a:xfrm>
            <a:off x="571946" y="1272580"/>
            <a:ext cx="3431858" cy="3288983"/>
            <a:chOff x="762595" y="1696774"/>
            <a:chExt cx="4575810" cy="4385310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22C327B-ED9D-40BF-AD0F-5B2940844588}"/>
                </a:ext>
              </a:extLst>
            </p:cNvPr>
            <p:cNvSpPr/>
            <p:nvPr/>
          </p:nvSpPr>
          <p:spPr>
            <a:xfrm>
              <a:off x="800725" y="1696774"/>
              <a:ext cx="4537710" cy="4385310"/>
            </a:xfrm>
            <a:custGeom>
              <a:avLst/>
              <a:gdLst/>
              <a:ahLst/>
              <a:cxnLst/>
              <a:rect l="l" t="t" r="r" b="b"/>
              <a:pathLst>
                <a:path w="4537710" h="4385310">
                  <a:moveTo>
                    <a:pt x="4316156" y="4384923"/>
                  </a:moveTo>
                  <a:lnTo>
                    <a:pt x="184404" y="4384923"/>
                  </a:lnTo>
                  <a:lnTo>
                    <a:pt x="178175" y="4384556"/>
                  </a:lnTo>
                  <a:lnTo>
                    <a:pt x="129331" y="4372896"/>
                  </a:lnTo>
                  <a:lnTo>
                    <a:pt x="95270" y="4354376"/>
                  </a:lnTo>
                  <a:lnTo>
                    <a:pt x="64875" y="4328239"/>
                  </a:lnTo>
                  <a:lnTo>
                    <a:pt x="39314" y="4295487"/>
                  </a:lnTo>
                  <a:lnTo>
                    <a:pt x="19568" y="4257381"/>
                  </a:lnTo>
                  <a:lnTo>
                    <a:pt x="6396" y="4215385"/>
                  </a:lnTo>
                  <a:lnTo>
                    <a:pt x="306" y="4171112"/>
                  </a:lnTo>
                  <a:lnTo>
                    <a:pt x="0" y="4163637"/>
                  </a:lnTo>
                  <a:lnTo>
                    <a:pt x="0" y="4156144"/>
                  </a:lnTo>
                  <a:lnTo>
                    <a:pt x="0" y="221285"/>
                  </a:lnTo>
                  <a:lnTo>
                    <a:pt x="4881" y="176797"/>
                  </a:lnTo>
                  <a:lnTo>
                    <a:pt x="16901" y="134306"/>
                  </a:lnTo>
                  <a:lnTo>
                    <a:pt x="35599" y="95445"/>
                  </a:lnTo>
                  <a:lnTo>
                    <a:pt x="60254" y="61709"/>
                  </a:lnTo>
                  <a:lnTo>
                    <a:pt x="89921" y="34393"/>
                  </a:lnTo>
                  <a:lnTo>
                    <a:pt x="123459" y="14547"/>
                  </a:lnTo>
                  <a:lnTo>
                    <a:pt x="165748" y="1836"/>
                  </a:lnTo>
                  <a:lnTo>
                    <a:pt x="184404" y="0"/>
                  </a:lnTo>
                  <a:lnTo>
                    <a:pt x="4316156" y="0"/>
                  </a:lnTo>
                  <a:lnTo>
                    <a:pt x="4360644" y="5857"/>
                  </a:lnTo>
                  <a:lnTo>
                    <a:pt x="4403135" y="20282"/>
                  </a:lnTo>
                  <a:lnTo>
                    <a:pt x="4441995" y="42718"/>
                  </a:lnTo>
                  <a:lnTo>
                    <a:pt x="4475732" y="72305"/>
                  </a:lnTo>
                  <a:lnTo>
                    <a:pt x="4503048" y="107906"/>
                  </a:lnTo>
                  <a:lnTo>
                    <a:pt x="4522894" y="148151"/>
                  </a:lnTo>
                  <a:lnTo>
                    <a:pt x="4534507" y="191494"/>
                  </a:lnTo>
                  <a:lnTo>
                    <a:pt x="4537442" y="221285"/>
                  </a:lnTo>
                  <a:lnTo>
                    <a:pt x="4537442" y="4163637"/>
                  </a:lnTo>
                  <a:lnTo>
                    <a:pt x="4531584" y="4208125"/>
                  </a:lnTo>
                  <a:lnTo>
                    <a:pt x="4517159" y="4250616"/>
                  </a:lnTo>
                  <a:lnTo>
                    <a:pt x="4494722" y="4289476"/>
                  </a:lnTo>
                  <a:lnTo>
                    <a:pt x="4465135" y="4323213"/>
                  </a:lnTo>
                  <a:lnTo>
                    <a:pt x="4429535" y="4350529"/>
                  </a:lnTo>
                  <a:lnTo>
                    <a:pt x="4389290" y="4370375"/>
                  </a:lnTo>
                  <a:lnTo>
                    <a:pt x="4345947" y="4381988"/>
                  </a:lnTo>
                  <a:lnTo>
                    <a:pt x="4323631" y="4384556"/>
                  </a:lnTo>
                  <a:lnTo>
                    <a:pt x="4316156" y="43849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ABBB3A42-985E-4F45-945F-248FB6A44F27}"/>
                </a:ext>
              </a:extLst>
            </p:cNvPr>
            <p:cNvSpPr/>
            <p:nvPr/>
          </p:nvSpPr>
          <p:spPr>
            <a:xfrm>
              <a:off x="762595" y="1696774"/>
              <a:ext cx="229235" cy="4385310"/>
            </a:xfrm>
            <a:custGeom>
              <a:avLst/>
              <a:gdLst/>
              <a:ahLst/>
              <a:cxnLst/>
              <a:rect l="l" t="t" r="r" b="b"/>
              <a:pathLst>
                <a:path w="229234" h="4385310">
                  <a:moveTo>
                    <a:pt x="228778" y="4384923"/>
                  </a:moveTo>
                  <a:lnTo>
                    <a:pt x="184146" y="4380527"/>
                  </a:lnTo>
                  <a:lnTo>
                    <a:pt x="141228" y="4367508"/>
                  </a:lnTo>
                  <a:lnTo>
                    <a:pt x="101675" y="4346367"/>
                  </a:lnTo>
                  <a:lnTo>
                    <a:pt x="67007" y="4317915"/>
                  </a:lnTo>
                  <a:lnTo>
                    <a:pt x="38556" y="4283246"/>
                  </a:lnTo>
                  <a:lnTo>
                    <a:pt x="17414" y="4243694"/>
                  </a:lnTo>
                  <a:lnTo>
                    <a:pt x="4395" y="4200776"/>
                  </a:lnTo>
                  <a:lnTo>
                    <a:pt x="0" y="4156145"/>
                  </a:lnTo>
                  <a:lnTo>
                    <a:pt x="0" y="228778"/>
                  </a:lnTo>
                  <a:lnTo>
                    <a:pt x="4395" y="184146"/>
                  </a:lnTo>
                  <a:lnTo>
                    <a:pt x="17414" y="141228"/>
                  </a:lnTo>
                  <a:lnTo>
                    <a:pt x="38556" y="101675"/>
                  </a:lnTo>
                  <a:lnTo>
                    <a:pt x="67007" y="67007"/>
                  </a:lnTo>
                  <a:lnTo>
                    <a:pt x="101675" y="38556"/>
                  </a:lnTo>
                  <a:lnTo>
                    <a:pt x="141228" y="17414"/>
                  </a:lnTo>
                  <a:lnTo>
                    <a:pt x="184145" y="4396"/>
                  </a:lnTo>
                  <a:lnTo>
                    <a:pt x="228778" y="0"/>
                  </a:lnTo>
                  <a:lnTo>
                    <a:pt x="213753" y="1088"/>
                  </a:lnTo>
                  <a:lnTo>
                    <a:pt x="199017" y="4353"/>
                  </a:lnTo>
                  <a:lnTo>
                    <a:pt x="156808" y="27044"/>
                  </a:lnTo>
                  <a:lnTo>
                    <a:pt x="120931" y="67007"/>
                  </a:lnTo>
                  <a:lnTo>
                    <a:pt x="101939" y="101651"/>
                  </a:lnTo>
                  <a:lnTo>
                    <a:pt x="87869" y="141228"/>
                  </a:lnTo>
                  <a:lnTo>
                    <a:pt x="79161" y="184137"/>
                  </a:lnTo>
                  <a:lnTo>
                    <a:pt x="76259" y="228778"/>
                  </a:lnTo>
                  <a:lnTo>
                    <a:pt x="76259" y="4156145"/>
                  </a:lnTo>
                  <a:lnTo>
                    <a:pt x="79161" y="4200785"/>
                  </a:lnTo>
                  <a:lnTo>
                    <a:pt x="87869" y="4243694"/>
                  </a:lnTo>
                  <a:lnTo>
                    <a:pt x="101939" y="4283270"/>
                  </a:lnTo>
                  <a:lnTo>
                    <a:pt x="120931" y="4317915"/>
                  </a:lnTo>
                  <a:lnTo>
                    <a:pt x="156808" y="4357878"/>
                  </a:lnTo>
                  <a:lnTo>
                    <a:pt x="199017" y="4380569"/>
                  </a:lnTo>
                  <a:lnTo>
                    <a:pt x="213753" y="4383834"/>
                  </a:lnTo>
                  <a:lnTo>
                    <a:pt x="228778" y="438492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E629CC5-881D-4795-BD29-B197E44AEF07}"/>
                </a:ext>
              </a:extLst>
            </p:cNvPr>
            <p:cNvSpPr/>
            <p:nvPr/>
          </p:nvSpPr>
          <p:spPr>
            <a:xfrm>
              <a:off x="838854" y="1696774"/>
              <a:ext cx="4499610" cy="1077595"/>
            </a:xfrm>
            <a:custGeom>
              <a:avLst/>
              <a:gdLst/>
              <a:ahLst/>
              <a:cxnLst/>
              <a:rect l="l" t="t" r="r" b="b"/>
              <a:pathLst>
                <a:path w="4499610" h="1077595">
                  <a:moveTo>
                    <a:pt x="4499312" y="1077165"/>
                  </a:moveTo>
                  <a:lnTo>
                    <a:pt x="0" y="1077165"/>
                  </a:lnTo>
                  <a:lnTo>
                    <a:pt x="0" y="228778"/>
                  </a:lnTo>
                  <a:lnTo>
                    <a:pt x="2901" y="184146"/>
                  </a:lnTo>
                  <a:lnTo>
                    <a:pt x="11609" y="141228"/>
                  </a:lnTo>
                  <a:lnTo>
                    <a:pt x="25670" y="101675"/>
                  </a:lnTo>
                  <a:lnTo>
                    <a:pt x="44671" y="67007"/>
                  </a:lnTo>
                  <a:lnTo>
                    <a:pt x="80549" y="27044"/>
                  </a:lnTo>
                  <a:lnTo>
                    <a:pt x="122645" y="4396"/>
                  </a:lnTo>
                  <a:lnTo>
                    <a:pt x="152519" y="0"/>
                  </a:lnTo>
                  <a:lnTo>
                    <a:pt x="4270534" y="0"/>
                  </a:lnTo>
                  <a:lnTo>
                    <a:pt x="4315166" y="4396"/>
                  </a:lnTo>
                  <a:lnTo>
                    <a:pt x="4358083" y="17414"/>
                  </a:lnTo>
                  <a:lnTo>
                    <a:pt x="4397636" y="38556"/>
                  </a:lnTo>
                  <a:lnTo>
                    <a:pt x="4432304" y="67007"/>
                  </a:lnTo>
                  <a:lnTo>
                    <a:pt x="4460755" y="101675"/>
                  </a:lnTo>
                  <a:lnTo>
                    <a:pt x="4481897" y="141228"/>
                  </a:lnTo>
                  <a:lnTo>
                    <a:pt x="4494916" y="184146"/>
                  </a:lnTo>
                  <a:lnTo>
                    <a:pt x="4499312" y="228778"/>
                  </a:lnTo>
                  <a:lnTo>
                    <a:pt x="4499312" y="107716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A3C22D4A-E849-4B6D-8C68-37A0B4B66190}"/>
                </a:ext>
              </a:extLst>
            </p:cNvPr>
            <p:cNvSpPr/>
            <p:nvPr/>
          </p:nvSpPr>
          <p:spPr>
            <a:xfrm>
              <a:off x="838854" y="2764408"/>
              <a:ext cx="4499610" cy="10160"/>
            </a:xfrm>
            <a:custGeom>
              <a:avLst/>
              <a:gdLst/>
              <a:ahLst/>
              <a:cxnLst/>
              <a:rect l="l" t="t" r="r" b="b"/>
              <a:pathLst>
                <a:path w="4499610" h="10160">
                  <a:moveTo>
                    <a:pt x="4499312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499312" y="0"/>
                  </a:lnTo>
                  <a:lnTo>
                    <a:pt x="4499312" y="9532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" name="object 9">
            <a:extLst>
              <a:ext uri="{FF2B5EF4-FFF2-40B4-BE49-F238E27FC236}">
                <a16:creationId xmlns:a16="http://schemas.microsoft.com/office/drawing/2014/main" id="{26741005-DE35-4F25-A68C-6C44901E3DCC}"/>
              </a:ext>
            </a:extLst>
          </p:cNvPr>
          <p:cNvSpPr txBox="1"/>
          <p:nvPr/>
        </p:nvSpPr>
        <p:spPr>
          <a:xfrm>
            <a:off x="791200" y="1364291"/>
            <a:ext cx="1370753" cy="575799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9525" defTabSz="685800">
              <a:spcBef>
                <a:spcPts val="630"/>
              </a:spcBef>
            </a:pPr>
            <a:r>
              <a:rPr sz="16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用户视角</a:t>
            </a:r>
            <a:endParaRPr sz="16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61"/>
              </a:spcBef>
            </a:pPr>
            <a:r>
              <a:rPr sz="1200" b="1" kern="0" dirty="0">
                <a:solidFill>
                  <a:srgbClr val="2562EB"/>
                </a:solidFill>
                <a:latin typeface="微软雅黑"/>
                <a:cs typeface="微软雅黑"/>
              </a:rPr>
              <a:t>What</a:t>
            </a:r>
            <a:r>
              <a:rPr sz="1200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 (想要什么)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0">
            <a:extLst>
              <a:ext uri="{FF2B5EF4-FFF2-40B4-BE49-F238E27FC236}">
                <a16:creationId xmlns:a16="http://schemas.microsoft.com/office/drawing/2014/main" id="{8873E6B0-F23B-4B72-9BD0-BFF159B8B366}"/>
              </a:ext>
            </a:extLst>
          </p:cNvPr>
          <p:cNvGrpSpPr/>
          <p:nvPr/>
        </p:nvGrpSpPr>
        <p:grpSpPr>
          <a:xfrm>
            <a:off x="857920" y="1444165"/>
            <a:ext cx="2974181" cy="2888456"/>
            <a:chOff x="1143892" y="1925553"/>
            <a:chExt cx="3965575" cy="3851275"/>
          </a:xfrm>
        </p:grpSpPr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26A517C4-EBD4-4290-B0FD-7CFA1F4000F4}"/>
                </a:ext>
              </a:extLst>
            </p:cNvPr>
            <p:cNvSpPr/>
            <p:nvPr/>
          </p:nvSpPr>
          <p:spPr>
            <a:xfrm>
              <a:off x="4499312" y="1925553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7"/>
                  </a:lnTo>
                  <a:lnTo>
                    <a:pt x="30018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3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0" y="6565"/>
                  </a:lnTo>
                  <a:lnTo>
                    <a:pt x="542291" y="25704"/>
                  </a:lnTo>
                  <a:lnTo>
                    <a:pt x="575456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1" y="542292"/>
                  </a:lnTo>
                  <a:lnTo>
                    <a:pt x="554314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2">
              <a:extLst>
                <a:ext uri="{FF2B5EF4-FFF2-40B4-BE49-F238E27FC236}">
                  <a16:creationId xmlns:a16="http://schemas.microsoft.com/office/drawing/2014/main" id="{F260EE80-9C3C-4F2A-9785-2CC5756161E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80429" y="2059007"/>
              <a:ext cx="247843" cy="343167"/>
            </a:xfrm>
            <a:prstGeom prst="rect">
              <a:avLst/>
            </a:prstGeom>
          </p:spPr>
        </p:pic>
        <p:pic>
          <p:nvPicPr>
            <p:cNvPr id="14" name="object 13">
              <a:extLst>
                <a:ext uri="{FF2B5EF4-FFF2-40B4-BE49-F238E27FC236}">
                  <a16:creationId xmlns:a16="http://schemas.microsoft.com/office/drawing/2014/main" id="{9A56E5EF-573B-4847-ADE6-6EE446CE76B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892" y="3117108"/>
              <a:ext cx="133454" cy="152519"/>
            </a:xfrm>
            <a:prstGeom prst="rect">
              <a:avLst/>
            </a:prstGeom>
          </p:spPr>
        </p:pic>
        <p:pic>
          <p:nvPicPr>
            <p:cNvPr id="15" name="object 14">
              <a:extLst>
                <a:ext uri="{FF2B5EF4-FFF2-40B4-BE49-F238E27FC236}">
                  <a16:creationId xmlns:a16="http://schemas.microsoft.com/office/drawing/2014/main" id="{BBE0D816-A10D-4E17-A806-3D1ECF20E65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892" y="3765314"/>
              <a:ext cx="152519" cy="152519"/>
            </a:xfrm>
            <a:prstGeom prst="rect">
              <a:avLst/>
            </a:prstGeom>
          </p:spPr>
        </p:pic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21468A43-AE09-496E-AEE3-00BF9D77C73C}"/>
                </a:ext>
              </a:extLst>
            </p:cNvPr>
            <p:cNvSpPr/>
            <p:nvPr/>
          </p:nvSpPr>
          <p:spPr>
            <a:xfrm>
              <a:off x="1148659" y="4961636"/>
              <a:ext cx="3879850" cy="810260"/>
            </a:xfrm>
            <a:custGeom>
              <a:avLst/>
              <a:gdLst/>
              <a:ahLst/>
              <a:cxnLst/>
              <a:rect l="l" t="t" r="r" b="b"/>
              <a:pathLst>
                <a:path w="3879850" h="810260">
                  <a:moveTo>
                    <a:pt x="3812904" y="810257"/>
                  </a:moveTo>
                  <a:lnTo>
                    <a:pt x="66798" y="810257"/>
                  </a:lnTo>
                  <a:lnTo>
                    <a:pt x="62149" y="809799"/>
                  </a:lnTo>
                  <a:lnTo>
                    <a:pt x="24259" y="792637"/>
                  </a:lnTo>
                  <a:lnTo>
                    <a:pt x="2289" y="757315"/>
                  </a:lnTo>
                  <a:lnTo>
                    <a:pt x="0" y="743458"/>
                  </a:lnTo>
                  <a:lnTo>
                    <a:pt x="0" y="738764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3812904" y="0"/>
                  </a:lnTo>
                  <a:lnTo>
                    <a:pt x="3851832" y="14656"/>
                  </a:lnTo>
                  <a:lnTo>
                    <a:pt x="3876057" y="48470"/>
                  </a:lnTo>
                  <a:lnTo>
                    <a:pt x="3879703" y="66798"/>
                  </a:lnTo>
                  <a:lnTo>
                    <a:pt x="3879703" y="743458"/>
                  </a:lnTo>
                  <a:lnTo>
                    <a:pt x="3865046" y="782386"/>
                  </a:lnTo>
                  <a:lnTo>
                    <a:pt x="3831232" y="806611"/>
                  </a:lnTo>
                  <a:lnTo>
                    <a:pt x="3817553" y="809799"/>
                  </a:lnTo>
                  <a:lnTo>
                    <a:pt x="3812904" y="81025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6">
              <a:extLst>
                <a:ext uri="{FF2B5EF4-FFF2-40B4-BE49-F238E27FC236}">
                  <a16:creationId xmlns:a16="http://schemas.microsoft.com/office/drawing/2014/main" id="{D88E9575-1BAD-459C-B998-A0F3AC103BD7}"/>
                </a:ext>
              </a:extLst>
            </p:cNvPr>
            <p:cNvSpPr/>
            <p:nvPr/>
          </p:nvSpPr>
          <p:spPr>
            <a:xfrm>
              <a:off x="1148659" y="4961636"/>
              <a:ext cx="3879850" cy="810260"/>
            </a:xfrm>
            <a:custGeom>
              <a:avLst/>
              <a:gdLst/>
              <a:ahLst/>
              <a:cxnLst/>
              <a:rect l="l" t="t" r="r" b="b"/>
              <a:pathLst>
                <a:path w="3879850" h="810260">
                  <a:moveTo>
                    <a:pt x="0" y="738764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3808210" y="0"/>
                  </a:lnTo>
                  <a:lnTo>
                    <a:pt x="3812904" y="0"/>
                  </a:lnTo>
                  <a:lnTo>
                    <a:pt x="3817553" y="457"/>
                  </a:lnTo>
                  <a:lnTo>
                    <a:pt x="3822157" y="1373"/>
                  </a:lnTo>
                  <a:lnTo>
                    <a:pt x="3826762" y="2289"/>
                  </a:lnTo>
                  <a:lnTo>
                    <a:pt x="3858763" y="20939"/>
                  </a:lnTo>
                  <a:lnTo>
                    <a:pt x="3862083" y="24259"/>
                  </a:lnTo>
                  <a:lnTo>
                    <a:pt x="3879245" y="62149"/>
                  </a:lnTo>
                  <a:lnTo>
                    <a:pt x="3879703" y="71493"/>
                  </a:lnTo>
                  <a:lnTo>
                    <a:pt x="3879703" y="738764"/>
                  </a:lnTo>
                  <a:lnTo>
                    <a:pt x="3879703" y="743458"/>
                  </a:lnTo>
                  <a:lnTo>
                    <a:pt x="3879245" y="748107"/>
                  </a:lnTo>
                  <a:lnTo>
                    <a:pt x="3878329" y="752711"/>
                  </a:lnTo>
                  <a:lnTo>
                    <a:pt x="3877413" y="757315"/>
                  </a:lnTo>
                  <a:lnTo>
                    <a:pt x="3858763" y="789317"/>
                  </a:lnTo>
                  <a:lnTo>
                    <a:pt x="3855444" y="792637"/>
                  </a:lnTo>
                  <a:lnTo>
                    <a:pt x="3822157" y="808883"/>
                  </a:lnTo>
                  <a:lnTo>
                    <a:pt x="3817553" y="809799"/>
                  </a:lnTo>
                  <a:lnTo>
                    <a:pt x="3812904" y="810257"/>
                  </a:lnTo>
                  <a:lnTo>
                    <a:pt x="3808210" y="810257"/>
                  </a:lnTo>
                  <a:lnTo>
                    <a:pt x="71493" y="810257"/>
                  </a:lnTo>
                  <a:lnTo>
                    <a:pt x="66798" y="810257"/>
                  </a:lnTo>
                  <a:lnTo>
                    <a:pt x="62149" y="809799"/>
                  </a:lnTo>
                  <a:lnTo>
                    <a:pt x="57545" y="808883"/>
                  </a:lnTo>
                  <a:lnTo>
                    <a:pt x="52941" y="807967"/>
                  </a:lnTo>
                  <a:lnTo>
                    <a:pt x="31773" y="798208"/>
                  </a:lnTo>
                  <a:lnTo>
                    <a:pt x="27870" y="795600"/>
                  </a:lnTo>
                  <a:lnTo>
                    <a:pt x="24259" y="792637"/>
                  </a:lnTo>
                  <a:lnTo>
                    <a:pt x="20939" y="789317"/>
                  </a:lnTo>
                  <a:lnTo>
                    <a:pt x="17620" y="785997"/>
                  </a:lnTo>
                  <a:lnTo>
                    <a:pt x="457" y="748107"/>
                  </a:lnTo>
                  <a:lnTo>
                    <a:pt x="0" y="743458"/>
                  </a:lnTo>
                  <a:lnTo>
                    <a:pt x="0" y="738764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8" name="object 17">
            <a:extLst>
              <a:ext uri="{FF2B5EF4-FFF2-40B4-BE49-F238E27FC236}">
                <a16:creationId xmlns:a16="http://schemas.microsoft.com/office/drawing/2014/main" id="{2F89AF3B-66ED-41DD-B58F-8AE71CF9DAD3}"/>
              </a:ext>
            </a:extLst>
          </p:cNvPr>
          <p:cNvSpPr txBox="1"/>
          <p:nvPr/>
        </p:nvSpPr>
        <p:spPr>
          <a:xfrm>
            <a:off x="1034277" y="2285767"/>
            <a:ext cx="2045857" cy="399148"/>
          </a:xfrm>
          <a:prstGeom prst="rect">
            <a:avLst/>
          </a:prstGeom>
        </p:spPr>
        <p:txBody>
          <a:bodyPr vert="horz" wrap="square" lIns="0" tIns="44768" rIns="0" bIns="0" rtlCol="0">
            <a:spAutoFit/>
          </a:bodyPr>
          <a:lstStyle/>
          <a:p>
            <a:pPr marL="9525" defTabSz="685800">
              <a:spcBef>
                <a:spcPts val="353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模糊语言表达</a:t>
            </a:r>
            <a:endParaRPr sz="11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51"/>
              </a:spcBef>
            </a:pPr>
            <a:r>
              <a:rPr sz="1000" kern="0" spc="-4" dirty="0">
                <a:solidFill>
                  <a:srgbClr val="6A7280"/>
                </a:solidFill>
                <a:latin typeface="微软雅黑"/>
                <a:cs typeface="微软雅黑"/>
              </a:rPr>
              <a:t>使用感性、非专业词汇描述现象。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EF4227E5-1F27-4725-BA66-E2B65AF0283F}"/>
              </a:ext>
            </a:extLst>
          </p:cNvPr>
          <p:cNvSpPr txBox="1"/>
          <p:nvPr/>
        </p:nvSpPr>
        <p:spPr>
          <a:xfrm>
            <a:off x="1048576" y="2771922"/>
            <a:ext cx="1911077" cy="386324"/>
          </a:xfrm>
          <a:prstGeom prst="rect">
            <a:avLst/>
          </a:prstGeom>
        </p:spPr>
        <p:txBody>
          <a:bodyPr vert="horz" wrap="square" lIns="0" tIns="44768" rIns="0" bIns="0" rtlCol="0">
            <a:spAutoFit/>
          </a:bodyPr>
          <a:lstStyle/>
          <a:p>
            <a:pPr marL="9525" defTabSz="685800">
              <a:spcBef>
                <a:spcPts val="353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关注表层痛点</a:t>
            </a:r>
            <a:endParaRPr sz="11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1000" kern="0" spc="-4" dirty="0">
                <a:solidFill>
                  <a:srgbClr val="6A7280"/>
                </a:solidFill>
                <a:latin typeface="微软雅黑"/>
                <a:cs typeface="微软雅黑"/>
              </a:rPr>
              <a:t>聚焦于当下的不便或直接愿望。</a:t>
            </a:r>
            <a:endParaRPr sz="10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19">
            <a:extLst>
              <a:ext uri="{FF2B5EF4-FFF2-40B4-BE49-F238E27FC236}">
                <a16:creationId xmlns:a16="http://schemas.microsoft.com/office/drawing/2014/main" id="{1412003C-A8F9-44C3-ABF1-22ACF706F7B4}"/>
              </a:ext>
            </a:extLst>
          </p:cNvPr>
          <p:cNvSpPr txBox="1"/>
          <p:nvPr/>
        </p:nvSpPr>
        <p:spPr>
          <a:xfrm>
            <a:off x="969933" y="3813937"/>
            <a:ext cx="2028448" cy="40267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25" defTabSz="685800">
              <a:spcBef>
                <a:spcPts val="480"/>
              </a:spcBef>
            </a:pPr>
            <a:r>
              <a:rPr sz="800" b="1" kern="0" spc="-15" dirty="0">
                <a:solidFill>
                  <a:srgbClr val="3B81F5"/>
                </a:solidFill>
                <a:latin typeface="微软雅黑"/>
                <a:cs typeface="微软雅黑"/>
              </a:rPr>
              <a:t>用户说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40"/>
              </a:spcBef>
            </a:pPr>
            <a:r>
              <a:rPr sz="1000" kern="0" spc="-19" dirty="0">
                <a:solidFill>
                  <a:srgbClr val="374050"/>
                </a:solidFill>
                <a:latin typeface="微软雅黑"/>
                <a:cs typeface="微软雅黑"/>
              </a:rPr>
              <a:t>"打车时我想看清这是不是我的车"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20">
            <a:extLst>
              <a:ext uri="{FF2B5EF4-FFF2-40B4-BE49-F238E27FC236}">
                <a16:creationId xmlns:a16="http://schemas.microsoft.com/office/drawing/2014/main" id="{96EB1D4F-6374-4EFB-837B-79E0827FD8A4}"/>
              </a:ext>
            </a:extLst>
          </p:cNvPr>
          <p:cNvGrpSpPr/>
          <p:nvPr/>
        </p:nvGrpSpPr>
        <p:grpSpPr>
          <a:xfrm>
            <a:off x="4232404" y="2230591"/>
            <a:ext cx="686752" cy="686752"/>
            <a:chOff x="5643205" y="2974121"/>
            <a:chExt cx="915669" cy="915669"/>
          </a:xfrm>
        </p:grpSpPr>
        <p:sp>
          <p:nvSpPr>
            <p:cNvPr id="22" name="object 21">
              <a:extLst>
                <a:ext uri="{FF2B5EF4-FFF2-40B4-BE49-F238E27FC236}">
                  <a16:creationId xmlns:a16="http://schemas.microsoft.com/office/drawing/2014/main" id="{2A592A07-9EA1-4984-90F1-9EB036F9C10E}"/>
                </a:ext>
              </a:extLst>
            </p:cNvPr>
            <p:cNvSpPr/>
            <p:nvPr/>
          </p:nvSpPr>
          <p:spPr>
            <a:xfrm>
              <a:off x="5662270" y="2993186"/>
              <a:ext cx="877569" cy="877569"/>
            </a:xfrm>
            <a:custGeom>
              <a:avLst/>
              <a:gdLst/>
              <a:ahLst/>
              <a:cxnLst/>
              <a:rect l="l" t="t" r="r" b="b"/>
              <a:pathLst>
                <a:path w="877570" h="877570">
                  <a:moveTo>
                    <a:pt x="438492" y="876984"/>
                  </a:moveTo>
                  <a:lnTo>
                    <a:pt x="395513" y="874872"/>
                  </a:lnTo>
                  <a:lnTo>
                    <a:pt x="352946" y="868558"/>
                  </a:lnTo>
                  <a:lnTo>
                    <a:pt x="311204" y="858103"/>
                  </a:lnTo>
                  <a:lnTo>
                    <a:pt x="270687" y="843605"/>
                  </a:lnTo>
                  <a:lnTo>
                    <a:pt x="231787" y="825207"/>
                  </a:lnTo>
                  <a:lnTo>
                    <a:pt x="194878" y="803084"/>
                  </a:lnTo>
                  <a:lnTo>
                    <a:pt x="160315" y="777451"/>
                  </a:lnTo>
                  <a:lnTo>
                    <a:pt x="128431" y="748553"/>
                  </a:lnTo>
                  <a:lnTo>
                    <a:pt x="99533" y="716668"/>
                  </a:lnTo>
                  <a:lnTo>
                    <a:pt x="73899" y="682105"/>
                  </a:lnTo>
                  <a:lnTo>
                    <a:pt x="51776" y="645195"/>
                  </a:lnTo>
                  <a:lnTo>
                    <a:pt x="33377" y="606295"/>
                  </a:lnTo>
                  <a:lnTo>
                    <a:pt x="18881" y="565779"/>
                  </a:lnTo>
                  <a:lnTo>
                    <a:pt x="8425" y="524037"/>
                  </a:lnTo>
                  <a:lnTo>
                    <a:pt x="2112" y="481472"/>
                  </a:lnTo>
                  <a:lnTo>
                    <a:pt x="0" y="438492"/>
                  </a:lnTo>
                  <a:lnTo>
                    <a:pt x="131" y="427727"/>
                  </a:lnTo>
                  <a:lnTo>
                    <a:pt x="3298" y="384813"/>
                  </a:lnTo>
                  <a:lnTo>
                    <a:pt x="10654" y="342414"/>
                  </a:lnTo>
                  <a:lnTo>
                    <a:pt x="22131" y="300941"/>
                  </a:lnTo>
                  <a:lnTo>
                    <a:pt x="37619" y="260793"/>
                  </a:lnTo>
                  <a:lnTo>
                    <a:pt x="56967" y="222356"/>
                  </a:lnTo>
                  <a:lnTo>
                    <a:pt x="79989" y="186001"/>
                  </a:lnTo>
                  <a:lnTo>
                    <a:pt x="106464" y="152077"/>
                  </a:lnTo>
                  <a:lnTo>
                    <a:pt x="136136" y="120912"/>
                  </a:lnTo>
                  <a:lnTo>
                    <a:pt x="168720" y="92806"/>
                  </a:lnTo>
                  <a:lnTo>
                    <a:pt x="203902" y="68028"/>
                  </a:lnTo>
                  <a:lnTo>
                    <a:pt x="241343" y="46818"/>
                  </a:lnTo>
                  <a:lnTo>
                    <a:pt x="280683" y="29380"/>
                  </a:lnTo>
                  <a:lnTo>
                    <a:pt x="321543" y="15882"/>
                  </a:lnTo>
                  <a:lnTo>
                    <a:pt x="363530" y="6454"/>
                  </a:lnTo>
                  <a:lnTo>
                    <a:pt x="406238" y="1187"/>
                  </a:lnTo>
                  <a:lnTo>
                    <a:pt x="438492" y="0"/>
                  </a:lnTo>
                  <a:lnTo>
                    <a:pt x="449256" y="132"/>
                  </a:lnTo>
                  <a:lnTo>
                    <a:pt x="492171" y="3298"/>
                  </a:lnTo>
                  <a:lnTo>
                    <a:pt x="534569" y="10655"/>
                  </a:lnTo>
                  <a:lnTo>
                    <a:pt x="576041" y="22132"/>
                  </a:lnTo>
                  <a:lnTo>
                    <a:pt x="616189" y="37619"/>
                  </a:lnTo>
                  <a:lnTo>
                    <a:pt x="654626" y="56967"/>
                  </a:lnTo>
                  <a:lnTo>
                    <a:pt x="690981" y="79989"/>
                  </a:lnTo>
                  <a:lnTo>
                    <a:pt x="724906" y="106463"/>
                  </a:lnTo>
                  <a:lnTo>
                    <a:pt x="756070" y="136135"/>
                  </a:lnTo>
                  <a:lnTo>
                    <a:pt x="784177" y="168720"/>
                  </a:lnTo>
                  <a:lnTo>
                    <a:pt x="808955" y="203901"/>
                  </a:lnTo>
                  <a:lnTo>
                    <a:pt x="830165" y="241343"/>
                  </a:lnTo>
                  <a:lnTo>
                    <a:pt x="847602" y="280683"/>
                  </a:lnTo>
                  <a:lnTo>
                    <a:pt x="861100" y="321543"/>
                  </a:lnTo>
                  <a:lnTo>
                    <a:pt x="870529" y="363529"/>
                  </a:lnTo>
                  <a:lnTo>
                    <a:pt x="875796" y="406238"/>
                  </a:lnTo>
                  <a:lnTo>
                    <a:pt x="876984" y="438492"/>
                  </a:lnTo>
                  <a:lnTo>
                    <a:pt x="876852" y="449256"/>
                  </a:lnTo>
                  <a:lnTo>
                    <a:pt x="873686" y="492171"/>
                  </a:lnTo>
                  <a:lnTo>
                    <a:pt x="866328" y="534569"/>
                  </a:lnTo>
                  <a:lnTo>
                    <a:pt x="854851" y="576042"/>
                  </a:lnTo>
                  <a:lnTo>
                    <a:pt x="839364" y="616190"/>
                  </a:lnTo>
                  <a:lnTo>
                    <a:pt x="820016" y="654626"/>
                  </a:lnTo>
                  <a:lnTo>
                    <a:pt x="796994" y="690982"/>
                  </a:lnTo>
                  <a:lnTo>
                    <a:pt x="770519" y="724906"/>
                  </a:lnTo>
                  <a:lnTo>
                    <a:pt x="740848" y="756071"/>
                  </a:lnTo>
                  <a:lnTo>
                    <a:pt x="708263" y="784178"/>
                  </a:lnTo>
                  <a:lnTo>
                    <a:pt x="673080" y="808955"/>
                  </a:lnTo>
                  <a:lnTo>
                    <a:pt x="635639" y="830165"/>
                  </a:lnTo>
                  <a:lnTo>
                    <a:pt x="596299" y="847603"/>
                  </a:lnTo>
                  <a:lnTo>
                    <a:pt x="555440" y="861101"/>
                  </a:lnTo>
                  <a:lnTo>
                    <a:pt x="513453" y="870529"/>
                  </a:lnTo>
                  <a:lnTo>
                    <a:pt x="470746" y="875797"/>
                  </a:lnTo>
                  <a:lnTo>
                    <a:pt x="438492" y="876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2">
              <a:extLst>
                <a:ext uri="{FF2B5EF4-FFF2-40B4-BE49-F238E27FC236}">
                  <a16:creationId xmlns:a16="http://schemas.microsoft.com/office/drawing/2014/main" id="{907068E6-416E-4377-B607-DEF46D9E2C0F}"/>
                </a:ext>
              </a:extLst>
            </p:cNvPr>
            <p:cNvSpPr/>
            <p:nvPr/>
          </p:nvSpPr>
          <p:spPr>
            <a:xfrm>
              <a:off x="5662270" y="2993186"/>
              <a:ext cx="877569" cy="877569"/>
            </a:xfrm>
            <a:custGeom>
              <a:avLst/>
              <a:gdLst/>
              <a:ahLst/>
              <a:cxnLst/>
              <a:rect l="l" t="t" r="r" b="b"/>
              <a:pathLst>
                <a:path w="877570" h="877570">
                  <a:moveTo>
                    <a:pt x="876984" y="438492"/>
                  </a:moveTo>
                  <a:lnTo>
                    <a:pt x="874872" y="481472"/>
                  </a:lnTo>
                  <a:lnTo>
                    <a:pt x="868558" y="524037"/>
                  </a:lnTo>
                  <a:lnTo>
                    <a:pt x="858102" y="565779"/>
                  </a:lnTo>
                  <a:lnTo>
                    <a:pt x="843605" y="606295"/>
                  </a:lnTo>
                  <a:lnTo>
                    <a:pt x="825207" y="645195"/>
                  </a:lnTo>
                  <a:lnTo>
                    <a:pt x="803084" y="682104"/>
                  </a:lnTo>
                  <a:lnTo>
                    <a:pt x="777450" y="716668"/>
                  </a:lnTo>
                  <a:lnTo>
                    <a:pt x="748552" y="748553"/>
                  </a:lnTo>
                  <a:lnTo>
                    <a:pt x="716668" y="777451"/>
                  </a:lnTo>
                  <a:lnTo>
                    <a:pt x="682104" y="803084"/>
                  </a:lnTo>
                  <a:lnTo>
                    <a:pt x="645195" y="825207"/>
                  </a:lnTo>
                  <a:lnTo>
                    <a:pt x="606295" y="843605"/>
                  </a:lnTo>
                  <a:lnTo>
                    <a:pt x="565779" y="858103"/>
                  </a:lnTo>
                  <a:lnTo>
                    <a:pt x="524037" y="868558"/>
                  </a:lnTo>
                  <a:lnTo>
                    <a:pt x="481471" y="874873"/>
                  </a:lnTo>
                  <a:lnTo>
                    <a:pt x="438492" y="876984"/>
                  </a:lnTo>
                  <a:lnTo>
                    <a:pt x="427728" y="876852"/>
                  </a:lnTo>
                  <a:lnTo>
                    <a:pt x="384813" y="873686"/>
                  </a:lnTo>
                  <a:lnTo>
                    <a:pt x="342414" y="866329"/>
                  </a:lnTo>
                  <a:lnTo>
                    <a:pt x="300942" y="854852"/>
                  </a:lnTo>
                  <a:lnTo>
                    <a:pt x="260793" y="839364"/>
                  </a:lnTo>
                  <a:lnTo>
                    <a:pt x="222356" y="820017"/>
                  </a:lnTo>
                  <a:lnTo>
                    <a:pt x="186001" y="796994"/>
                  </a:lnTo>
                  <a:lnTo>
                    <a:pt x="152078" y="770520"/>
                  </a:lnTo>
                  <a:lnTo>
                    <a:pt x="120913" y="740848"/>
                  </a:lnTo>
                  <a:lnTo>
                    <a:pt x="92806" y="708264"/>
                  </a:lnTo>
                  <a:lnTo>
                    <a:pt x="68028" y="673081"/>
                  </a:lnTo>
                  <a:lnTo>
                    <a:pt x="46818" y="635640"/>
                  </a:lnTo>
                  <a:lnTo>
                    <a:pt x="29380" y="596300"/>
                  </a:lnTo>
                  <a:lnTo>
                    <a:pt x="15882" y="555440"/>
                  </a:lnTo>
                  <a:lnTo>
                    <a:pt x="6454" y="513454"/>
                  </a:lnTo>
                  <a:lnTo>
                    <a:pt x="1187" y="470746"/>
                  </a:lnTo>
                  <a:lnTo>
                    <a:pt x="0" y="438492"/>
                  </a:lnTo>
                  <a:lnTo>
                    <a:pt x="131" y="427727"/>
                  </a:lnTo>
                  <a:lnTo>
                    <a:pt x="3298" y="384813"/>
                  </a:lnTo>
                  <a:lnTo>
                    <a:pt x="10654" y="342414"/>
                  </a:lnTo>
                  <a:lnTo>
                    <a:pt x="22131" y="300941"/>
                  </a:lnTo>
                  <a:lnTo>
                    <a:pt x="37619" y="260793"/>
                  </a:lnTo>
                  <a:lnTo>
                    <a:pt x="56967" y="222356"/>
                  </a:lnTo>
                  <a:lnTo>
                    <a:pt x="79989" y="186001"/>
                  </a:lnTo>
                  <a:lnTo>
                    <a:pt x="106464" y="152077"/>
                  </a:lnTo>
                  <a:lnTo>
                    <a:pt x="136136" y="120912"/>
                  </a:lnTo>
                  <a:lnTo>
                    <a:pt x="168720" y="92806"/>
                  </a:lnTo>
                  <a:lnTo>
                    <a:pt x="203902" y="68028"/>
                  </a:lnTo>
                  <a:lnTo>
                    <a:pt x="241343" y="46818"/>
                  </a:lnTo>
                  <a:lnTo>
                    <a:pt x="280683" y="29380"/>
                  </a:lnTo>
                  <a:lnTo>
                    <a:pt x="321543" y="15882"/>
                  </a:lnTo>
                  <a:lnTo>
                    <a:pt x="363530" y="6454"/>
                  </a:lnTo>
                  <a:lnTo>
                    <a:pt x="406238" y="1187"/>
                  </a:lnTo>
                  <a:lnTo>
                    <a:pt x="438492" y="0"/>
                  </a:lnTo>
                  <a:lnTo>
                    <a:pt x="449256" y="132"/>
                  </a:lnTo>
                  <a:lnTo>
                    <a:pt x="492171" y="3298"/>
                  </a:lnTo>
                  <a:lnTo>
                    <a:pt x="534569" y="10655"/>
                  </a:lnTo>
                  <a:lnTo>
                    <a:pt x="576041" y="22132"/>
                  </a:lnTo>
                  <a:lnTo>
                    <a:pt x="616189" y="37619"/>
                  </a:lnTo>
                  <a:lnTo>
                    <a:pt x="654626" y="56967"/>
                  </a:lnTo>
                  <a:lnTo>
                    <a:pt x="690981" y="79989"/>
                  </a:lnTo>
                  <a:lnTo>
                    <a:pt x="724906" y="106463"/>
                  </a:lnTo>
                  <a:lnTo>
                    <a:pt x="756070" y="136135"/>
                  </a:lnTo>
                  <a:lnTo>
                    <a:pt x="784177" y="168720"/>
                  </a:lnTo>
                  <a:lnTo>
                    <a:pt x="808955" y="203901"/>
                  </a:lnTo>
                  <a:lnTo>
                    <a:pt x="830165" y="241343"/>
                  </a:lnTo>
                  <a:lnTo>
                    <a:pt x="847602" y="280683"/>
                  </a:lnTo>
                  <a:lnTo>
                    <a:pt x="861100" y="321543"/>
                  </a:lnTo>
                  <a:lnTo>
                    <a:pt x="870529" y="363529"/>
                  </a:lnTo>
                  <a:lnTo>
                    <a:pt x="875796" y="406238"/>
                  </a:lnTo>
                  <a:lnTo>
                    <a:pt x="876984" y="438492"/>
                  </a:lnTo>
                  <a:close/>
                </a:path>
              </a:pathLst>
            </a:custGeom>
            <a:ln w="38129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3">
              <a:extLst>
                <a:ext uri="{FF2B5EF4-FFF2-40B4-BE49-F238E27FC236}">
                  <a16:creationId xmlns:a16="http://schemas.microsoft.com/office/drawing/2014/main" id="{EA87DF53-85A7-4DB9-9F4E-8E65000BF7A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57775" y="3260095"/>
              <a:ext cx="285973" cy="343167"/>
            </a:xfrm>
            <a:prstGeom prst="rect">
              <a:avLst/>
            </a:prstGeom>
          </p:spPr>
        </p:pic>
      </p:grpSp>
      <p:grpSp>
        <p:nvGrpSpPr>
          <p:cNvPr id="25" name="object 24">
            <a:extLst>
              <a:ext uri="{FF2B5EF4-FFF2-40B4-BE49-F238E27FC236}">
                <a16:creationId xmlns:a16="http://schemas.microsoft.com/office/drawing/2014/main" id="{915C8CC3-B371-4368-83E9-ECCC52D2AF30}"/>
              </a:ext>
            </a:extLst>
          </p:cNvPr>
          <p:cNvGrpSpPr/>
          <p:nvPr/>
        </p:nvGrpSpPr>
        <p:grpSpPr>
          <a:xfrm>
            <a:off x="4232404" y="3031317"/>
            <a:ext cx="686276" cy="400526"/>
            <a:chOff x="5643205" y="4041755"/>
            <a:chExt cx="915035" cy="534035"/>
          </a:xfrm>
        </p:grpSpPr>
        <p:sp>
          <p:nvSpPr>
            <p:cNvPr id="26" name="object 25">
              <a:extLst>
                <a:ext uri="{FF2B5EF4-FFF2-40B4-BE49-F238E27FC236}">
                  <a16:creationId xmlns:a16="http://schemas.microsoft.com/office/drawing/2014/main" id="{E72B48E6-A9A2-45A8-A311-E803E6FE2556}"/>
                </a:ext>
              </a:extLst>
            </p:cNvPr>
            <p:cNvSpPr/>
            <p:nvPr/>
          </p:nvSpPr>
          <p:spPr>
            <a:xfrm>
              <a:off x="5643205" y="4041755"/>
              <a:ext cx="915035" cy="534035"/>
            </a:xfrm>
            <a:custGeom>
              <a:avLst/>
              <a:gdLst/>
              <a:ahLst/>
              <a:cxnLst/>
              <a:rect l="l" t="t" r="r" b="b"/>
              <a:pathLst>
                <a:path w="915034" h="534035">
                  <a:moveTo>
                    <a:pt x="654758" y="533736"/>
                  </a:moveTo>
                  <a:lnTo>
                    <a:pt x="260356" y="533736"/>
                  </a:lnTo>
                  <a:lnTo>
                    <a:pt x="221278" y="529887"/>
                  </a:lnTo>
                  <a:lnTo>
                    <a:pt x="183181" y="520344"/>
                  </a:lnTo>
                  <a:lnTo>
                    <a:pt x="146904" y="505318"/>
                  </a:lnTo>
                  <a:lnTo>
                    <a:pt x="113217" y="485127"/>
                  </a:lnTo>
                  <a:lnTo>
                    <a:pt x="82865" y="460217"/>
                  </a:lnTo>
                  <a:lnTo>
                    <a:pt x="56490" y="431117"/>
                  </a:lnTo>
                  <a:lnTo>
                    <a:pt x="34674" y="398468"/>
                  </a:lnTo>
                  <a:lnTo>
                    <a:pt x="17883" y="362965"/>
                  </a:lnTo>
                  <a:lnTo>
                    <a:pt x="6484" y="325390"/>
                  </a:lnTo>
                  <a:lnTo>
                    <a:pt x="722" y="286541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7" y="214836"/>
                  </a:lnTo>
                  <a:lnTo>
                    <a:pt x="15601" y="176989"/>
                  </a:lnTo>
                  <a:lnTo>
                    <a:pt x="31515" y="141088"/>
                  </a:lnTo>
                  <a:lnTo>
                    <a:pt x="52524" y="107910"/>
                  </a:lnTo>
                  <a:lnTo>
                    <a:pt x="78174" y="78175"/>
                  </a:lnTo>
                  <a:lnTo>
                    <a:pt x="107910" y="52525"/>
                  </a:lnTo>
                  <a:lnTo>
                    <a:pt x="141088" y="31515"/>
                  </a:lnTo>
                  <a:lnTo>
                    <a:pt x="176989" y="15602"/>
                  </a:lnTo>
                  <a:lnTo>
                    <a:pt x="214835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654758" y="80"/>
                  </a:lnTo>
                  <a:lnTo>
                    <a:pt x="693834" y="3929"/>
                  </a:lnTo>
                  <a:lnTo>
                    <a:pt x="731931" y="13472"/>
                  </a:lnTo>
                  <a:lnTo>
                    <a:pt x="768209" y="28498"/>
                  </a:lnTo>
                  <a:lnTo>
                    <a:pt x="801895" y="48688"/>
                  </a:lnTo>
                  <a:lnTo>
                    <a:pt x="832248" y="73599"/>
                  </a:lnTo>
                  <a:lnTo>
                    <a:pt x="858623" y="102698"/>
                  </a:lnTo>
                  <a:lnTo>
                    <a:pt x="880437" y="135347"/>
                  </a:lnTo>
                  <a:lnTo>
                    <a:pt x="897229" y="170850"/>
                  </a:lnTo>
                  <a:lnTo>
                    <a:pt x="908628" y="208426"/>
                  </a:lnTo>
                  <a:lnTo>
                    <a:pt x="914391" y="247275"/>
                  </a:lnTo>
                  <a:lnTo>
                    <a:pt x="915034" y="260356"/>
                  </a:lnTo>
                  <a:lnTo>
                    <a:pt x="915034" y="273460"/>
                  </a:lnTo>
                  <a:lnTo>
                    <a:pt x="911184" y="312537"/>
                  </a:lnTo>
                  <a:lnTo>
                    <a:pt x="901641" y="350634"/>
                  </a:lnTo>
                  <a:lnTo>
                    <a:pt x="886615" y="386911"/>
                  </a:lnTo>
                  <a:lnTo>
                    <a:pt x="866424" y="420597"/>
                  </a:lnTo>
                  <a:lnTo>
                    <a:pt x="841514" y="450950"/>
                  </a:lnTo>
                  <a:lnTo>
                    <a:pt x="812415" y="477325"/>
                  </a:lnTo>
                  <a:lnTo>
                    <a:pt x="779766" y="499140"/>
                  </a:lnTo>
                  <a:lnTo>
                    <a:pt x="744262" y="515932"/>
                  </a:lnTo>
                  <a:lnTo>
                    <a:pt x="706687" y="527330"/>
                  </a:lnTo>
                  <a:lnTo>
                    <a:pt x="667839" y="533093"/>
                  </a:lnTo>
                  <a:lnTo>
                    <a:pt x="654758" y="533736"/>
                  </a:lnTo>
                  <a:close/>
                </a:path>
              </a:pathLst>
            </a:custGeom>
            <a:solidFill>
              <a:srgbClr val="1F2937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6">
              <a:extLst>
                <a:ext uri="{FF2B5EF4-FFF2-40B4-BE49-F238E27FC236}">
                  <a16:creationId xmlns:a16="http://schemas.microsoft.com/office/drawing/2014/main" id="{A7A79C9F-ED1D-4008-AE1A-ECFBA35BF46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95724" y="4146612"/>
              <a:ext cx="133454" cy="133454"/>
            </a:xfrm>
            <a:prstGeom prst="rect">
              <a:avLst/>
            </a:prstGeom>
          </p:spPr>
        </p:pic>
      </p:grpSp>
      <p:sp>
        <p:nvSpPr>
          <p:cNvPr id="28" name="object 27">
            <a:extLst>
              <a:ext uri="{FF2B5EF4-FFF2-40B4-BE49-F238E27FC236}">
                <a16:creationId xmlns:a16="http://schemas.microsoft.com/office/drawing/2014/main" id="{7A49DE24-F488-433A-9FD4-59C0A7E2F60D}"/>
              </a:ext>
            </a:extLst>
          </p:cNvPr>
          <p:cNvSpPr txBox="1"/>
          <p:nvPr/>
        </p:nvSpPr>
        <p:spPr>
          <a:xfrm>
            <a:off x="4494554" y="3086135"/>
            <a:ext cx="319563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15" dirty="0">
                <a:solidFill>
                  <a:srgbClr val="FFFFFF"/>
                </a:solidFill>
                <a:latin typeface="微软雅黑"/>
                <a:cs typeface="微软雅黑"/>
              </a:rPr>
              <a:t>挖掘本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28">
            <a:extLst>
              <a:ext uri="{FF2B5EF4-FFF2-40B4-BE49-F238E27FC236}">
                <a16:creationId xmlns:a16="http://schemas.microsoft.com/office/drawing/2014/main" id="{23198AD9-ED5C-44FA-90EB-459F93208CE4}"/>
              </a:ext>
            </a:extLst>
          </p:cNvPr>
          <p:cNvSpPr txBox="1"/>
          <p:nvPr/>
        </p:nvSpPr>
        <p:spPr>
          <a:xfrm>
            <a:off x="4245891" y="3229123"/>
            <a:ext cx="659606" cy="5225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0489" defTabSz="685800">
              <a:spcBef>
                <a:spcPts val="75"/>
              </a:spcBef>
            </a:pPr>
            <a:r>
              <a:rPr sz="900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质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024"/>
              </a:spcBef>
            </a:pPr>
            <a:r>
              <a:rPr sz="800" kern="0" spc="-4" dirty="0">
                <a:solidFill>
                  <a:srgbClr val="9CA2AF"/>
                </a:solidFill>
                <a:latin typeface="微软雅黑"/>
                <a:cs typeface="微软雅黑"/>
              </a:rPr>
              <a:t>需求解析 </a:t>
            </a:r>
            <a:r>
              <a:rPr sz="800" kern="0" dirty="0">
                <a:solidFill>
                  <a:srgbClr val="9CA2AF"/>
                </a:solidFill>
                <a:latin typeface="微软雅黑"/>
                <a:cs typeface="微软雅黑"/>
              </a:rPr>
              <a:t>&amp;</a:t>
            </a:r>
            <a:r>
              <a:rPr sz="800" kern="0" spc="-15" dirty="0">
                <a:solidFill>
                  <a:srgbClr val="9CA2AF"/>
                </a:solidFill>
                <a:latin typeface="微软雅黑"/>
                <a:cs typeface="微软雅黑"/>
              </a:rPr>
              <a:t> 转化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9">
            <a:extLst>
              <a:ext uri="{FF2B5EF4-FFF2-40B4-BE49-F238E27FC236}">
                <a16:creationId xmlns:a16="http://schemas.microsoft.com/office/drawing/2014/main" id="{832B564F-2D1F-4C03-8399-0449A7F4F0B1}"/>
              </a:ext>
            </a:extLst>
          </p:cNvPr>
          <p:cNvGrpSpPr/>
          <p:nvPr/>
        </p:nvGrpSpPr>
        <p:grpSpPr>
          <a:xfrm>
            <a:off x="5147518" y="1272580"/>
            <a:ext cx="3431858" cy="3288983"/>
            <a:chOff x="6863358" y="1696774"/>
            <a:chExt cx="4575810" cy="4385310"/>
          </a:xfrm>
        </p:grpSpPr>
        <p:sp>
          <p:nvSpPr>
            <p:cNvPr id="31" name="object 30">
              <a:extLst>
                <a:ext uri="{FF2B5EF4-FFF2-40B4-BE49-F238E27FC236}">
                  <a16:creationId xmlns:a16="http://schemas.microsoft.com/office/drawing/2014/main" id="{B95985E3-1611-47CB-AFBE-856B7E6EF263}"/>
                </a:ext>
              </a:extLst>
            </p:cNvPr>
            <p:cNvSpPr/>
            <p:nvPr/>
          </p:nvSpPr>
          <p:spPr>
            <a:xfrm>
              <a:off x="6863358" y="1696774"/>
              <a:ext cx="4537710" cy="4385310"/>
            </a:xfrm>
            <a:custGeom>
              <a:avLst/>
              <a:gdLst/>
              <a:ahLst/>
              <a:cxnLst/>
              <a:rect l="l" t="t" r="r" b="b"/>
              <a:pathLst>
                <a:path w="4537709" h="4385310">
                  <a:moveTo>
                    <a:pt x="4353037" y="4384923"/>
                  </a:moveTo>
                  <a:lnTo>
                    <a:pt x="221285" y="4384923"/>
                  </a:lnTo>
                  <a:lnTo>
                    <a:pt x="213811" y="4384556"/>
                  </a:lnTo>
                  <a:lnTo>
                    <a:pt x="169537" y="4377247"/>
                  </a:lnTo>
                  <a:lnTo>
                    <a:pt x="127541" y="4361440"/>
                  </a:lnTo>
                  <a:lnTo>
                    <a:pt x="89434" y="4337745"/>
                  </a:lnTo>
                  <a:lnTo>
                    <a:pt x="56683" y="4307072"/>
                  </a:lnTo>
                  <a:lnTo>
                    <a:pt x="30545" y="4270597"/>
                  </a:lnTo>
                  <a:lnTo>
                    <a:pt x="12026" y="4229725"/>
                  </a:lnTo>
                  <a:lnTo>
                    <a:pt x="1836" y="4186025"/>
                  </a:lnTo>
                  <a:lnTo>
                    <a:pt x="0" y="4163637"/>
                  </a:lnTo>
                  <a:lnTo>
                    <a:pt x="0" y="4156144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4353037" y="0"/>
                  </a:lnTo>
                  <a:lnTo>
                    <a:pt x="4396160" y="7676"/>
                  </a:lnTo>
                  <a:lnTo>
                    <a:pt x="4431157" y="23481"/>
                  </a:lnTo>
                  <a:lnTo>
                    <a:pt x="4462912" y="47176"/>
                  </a:lnTo>
                  <a:lnTo>
                    <a:pt x="4490205" y="77850"/>
                  </a:lnTo>
                  <a:lnTo>
                    <a:pt x="4511987" y="114325"/>
                  </a:lnTo>
                  <a:lnTo>
                    <a:pt x="4527420" y="155197"/>
                  </a:lnTo>
                  <a:lnTo>
                    <a:pt x="4535912" y="198897"/>
                  </a:lnTo>
                  <a:lnTo>
                    <a:pt x="4537442" y="221285"/>
                  </a:lnTo>
                  <a:lnTo>
                    <a:pt x="4537442" y="4163637"/>
                  </a:lnTo>
                  <a:lnTo>
                    <a:pt x="4532560" y="4208125"/>
                  </a:lnTo>
                  <a:lnTo>
                    <a:pt x="4520540" y="4250616"/>
                  </a:lnTo>
                  <a:lnTo>
                    <a:pt x="4501842" y="4289476"/>
                  </a:lnTo>
                  <a:lnTo>
                    <a:pt x="4477187" y="4323213"/>
                  </a:lnTo>
                  <a:lnTo>
                    <a:pt x="4447520" y="4350529"/>
                  </a:lnTo>
                  <a:lnTo>
                    <a:pt x="4413982" y="4370375"/>
                  </a:lnTo>
                  <a:lnTo>
                    <a:pt x="4371694" y="4383087"/>
                  </a:lnTo>
                  <a:lnTo>
                    <a:pt x="4359266" y="4384556"/>
                  </a:lnTo>
                  <a:lnTo>
                    <a:pt x="4353037" y="43849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1">
              <a:extLst>
                <a:ext uri="{FF2B5EF4-FFF2-40B4-BE49-F238E27FC236}">
                  <a16:creationId xmlns:a16="http://schemas.microsoft.com/office/drawing/2014/main" id="{1A9361E5-3BA7-4035-A39C-B2EDE46FE0BE}"/>
                </a:ext>
              </a:extLst>
            </p:cNvPr>
            <p:cNvSpPr/>
            <p:nvPr/>
          </p:nvSpPr>
          <p:spPr>
            <a:xfrm>
              <a:off x="11210152" y="1696774"/>
              <a:ext cx="229235" cy="4385310"/>
            </a:xfrm>
            <a:custGeom>
              <a:avLst/>
              <a:gdLst/>
              <a:ahLst/>
              <a:cxnLst/>
              <a:rect l="l" t="t" r="r" b="b"/>
              <a:pathLst>
                <a:path w="229234" h="4385310">
                  <a:moveTo>
                    <a:pt x="0" y="4384923"/>
                  </a:moveTo>
                  <a:lnTo>
                    <a:pt x="44206" y="4375127"/>
                  </a:lnTo>
                  <a:lnTo>
                    <a:pt x="84749" y="4346402"/>
                  </a:lnTo>
                  <a:lnTo>
                    <a:pt x="117957" y="4301209"/>
                  </a:lnTo>
                  <a:lnTo>
                    <a:pt x="134487" y="4264099"/>
                  </a:lnTo>
                  <a:lnTo>
                    <a:pt x="145986" y="4222456"/>
                  </a:lnTo>
                  <a:lnTo>
                    <a:pt x="151792" y="4178681"/>
                  </a:lnTo>
                  <a:lnTo>
                    <a:pt x="152518" y="4156145"/>
                  </a:lnTo>
                  <a:lnTo>
                    <a:pt x="152518" y="228778"/>
                  </a:lnTo>
                  <a:lnTo>
                    <a:pt x="149615" y="184137"/>
                  </a:lnTo>
                  <a:lnTo>
                    <a:pt x="140907" y="141228"/>
                  </a:lnTo>
                  <a:lnTo>
                    <a:pt x="126837" y="101651"/>
                  </a:lnTo>
                  <a:lnTo>
                    <a:pt x="107846" y="67007"/>
                  </a:lnTo>
                  <a:lnTo>
                    <a:pt x="71968" y="27044"/>
                  </a:lnTo>
                  <a:lnTo>
                    <a:pt x="29759" y="4353"/>
                  </a:lnTo>
                  <a:lnTo>
                    <a:pt x="0" y="0"/>
                  </a:lnTo>
                  <a:lnTo>
                    <a:pt x="11238" y="274"/>
                  </a:lnTo>
                  <a:lnTo>
                    <a:pt x="55600" y="6858"/>
                  </a:lnTo>
                  <a:lnTo>
                    <a:pt x="97825" y="21969"/>
                  </a:lnTo>
                  <a:lnTo>
                    <a:pt x="136292" y="45028"/>
                  </a:lnTo>
                  <a:lnTo>
                    <a:pt x="169522" y="75149"/>
                  </a:lnTo>
                  <a:lnTo>
                    <a:pt x="196236" y="111173"/>
                  </a:lnTo>
                  <a:lnTo>
                    <a:pt x="215410" y="151717"/>
                  </a:lnTo>
                  <a:lnTo>
                    <a:pt x="226304" y="195222"/>
                  </a:lnTo>
                  <a:lnTo>
                    <a:pt x="228778" y="228778"/>
                  </a:lnTo>
                  <a:lnTo>
                    <a:pt x="228778" y="4156145"/>
                  </a:lnTo>
                  <a:lnTo>
                    <a:pt x="224381" y="4200776"/>
                  </a:lnTo>
                  <a:lnTo>
                    <a:pt x="211362" y="4243694"/>
                  </a:lnTo>
                  <a:lnTo>
                    <a:pt x="190220" y="4283246"/>
                  </a:lnTo>
                  <a:lnTo>
                    <a:pt x="161769" y="4317915"/>
                  </a:lnTo>
                  <a:lnTo>
                    <a:pt x="127100" y="4346367"/>
                  </a:lnTo>
                  <a:lnTo>
                    <a:pt x="87546" y="4367508"/>
                  </a:lnTo>
                  <a:lnTo>
                    <a:pt x="44631" y="4380527"/>
                  </a:lnTo>
                  <a:lnTo>
                    <a:pt x="11238" y="4384648"/>
                  </a:lnTo>
                  <a:lnTo>
                    <a:pt x="0" y="4384923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2">
              <a:extLst>
                <a:ext uri="{FF2B5EF4-FFF2-40B4-BE49-F238E27FC236}">
                  <a16:creationId xmlns:a16="http://schemas.microsoft.com/office/drawing/2014/main" id="{BED9089F-17C7-4DE3-AF03-DDF060CF0664}"/>
                </a:ext>
              </a:extLst>
            </p:cNvPr>
            <p:cNvSpPr/>
            <p:nvPr/>
          </p:nvSpPr>
          <p:spPr>
            <a:xfrm>
              <a:off x="6863358" y="1696774"/>
              <a:ext cx="4499610" cy="1077595"/>
            </a:xfrm>
            <a:custGeom>
              <a:avLst/>
              <a:gdLst/>
              <a:ahLst/>
              <a:cxnLst/>
              <a:rect l="l" t="t" r="r" b="b"/>
              <a:pathLst>
                <a:path w="4499609" h="1077595">
                  <a:moveTo>
                    <a:pt x="4499312" y="1077165"/>
                  </a:moveTo>
                  <a:lnTo>
                    <a:pt x="0" y="1077165"/>
                  </a:lnTo>
                  <a:lnTo>
                    <a:pt x="0" y="228778"/>
                  </a:lnTo>
                  <a:lnTo>
                    <a:pt x="4395" y="184146"/>
                  </a:lnTo>
                  <a:lnTo>
                    <a:pt x="17413" y="141228"/>
                  </a:lnTo>
                  <a:lnTo>
                    <a:pt x="38554" y="101675"/>
                  </a:lnTo>
                  <a:lnTo>
                    <a:pt x="67006" y="67007"/>
                  </a:lnTo>
                  <a:lnTo>
                    <a:pt x="101674" y="38556"/>
                  </a:lnTo>
                  <a:lnTo>
                    <a:pt x="141228" y="17414"/>
                  </a:lnTo>
                  <a:lnTo>
                    <a:pt x="184145" y="4395"/>
                  </a:lnTo>
                  <a:lnTo>
                    <a:pt x="228778" y="0"/>
                  </a:lnTo>
                  <a:lnTo>
                    <a:pt x="4346794" y="0"/>
                  </a:lnTo>
                  <a:lnTo>
                    <a:pt x="4361865" y="1098"/>
                  </a:lnTo>
                  <a:lnTo>
                    <a:pt x="4405159" y="17414"/>
                  </a:lnTo>
                  <a:lnTo>
                    <a:pt x="4443566" y="51928"/>
                  </a:lnTo>
                  <a:lnTo>
                    <a:pt x="4464751" y="83713"/>
                  </a:lnTo>
                  <a:lnTo>
                    <a:pt x="4481315" y="120931"/>
                  </a:lnTo>
                  <a:lnTo>
                    <a:pt x="4492781" y="162466"/>
                  </a:lnTo>
                  <a:lnTo>
                    <a:pt x="4498590" y="206353"/>
                  </a:lnTo>
                  <a:lnTo>
                    <a:pt x="4499312" y="1077165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3">
              <a:extLst>
                <a:ext uri="{FF2B5EF4-FFF2-40B4-BE49-F238E27FC236}">
                  <a16:creationId xmlns:a16="http://schemas.microsoft.com/office/drawing/2014/main" id="{7F315E8D-FFC3-4D5C-AC71-0A66D5CBE28B}"/>
                </a:ext>
              </a:extLst>
            </p:cNvPr>
            <p:cNvSpPr/>
            <p:nvPr/>
          </p:nvSpPr>
          <p:spPr>
            <a:xfrm>
              <a:off x="6863358" y="2764408"/>
              <a:ext cx="4499610" cy="10160"/>
            </a:xfrm>
            <a:custGeom>
              <a:avLst/>
              <a:gdLst/>
              <a:ahLst/>
              <a:cxnLst/>
              <a:rect l="l" t="t" r="r" b="b"/>
              <a:pathLst>
                <a:path w="4499609" h="10160">
                  <a:moveTo>
                    <a:pt x="4499312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499312" y="0"/>
                  </a:lnTo>
                  <a:lnTo>
                    <a:pt x="4499312" y="9532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4">
              <a:extLst>
                <a:ext uri="{FF2B5EF4-FFF2-40B4-BE49-F238E27FC236}">
                  <a16:creationId xmlns:a16="http://schemas.microsoft.com/office/drawing/2014/main" id="{33C48E4C-A6C1-437F-A5AE-BB9CD8FE9577}"/>
                </a:ext>
              </a:extLst>
            </p:cNvPr>
            <p:cNvSpPr/>
            <p:nvPr/>
          </p:nvSpPr>
          <p:spPr>
            <a:xfrm>
              <a:off x="7092137" y="1925553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7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5">
              <a:extLst>
                <a:ext uri="{FF2B5EF4-FFF2-40B4-BE49-F238E27FC236}">
                  <a16:creationId xmlns:a16="http://schemas.microsoft.com/office/drawing/2014/main" id="{5D60F329-8931-49C1-99C1-ABA298F3F86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16058" y="2059007"/>
              <a:ext cx="362232" cy="343167"/>
            </a:xfrm>
            <a:prstGeom prst="rect">
              <a:avLst/>
            </a:prstGeom>
          </p:spPr>
        </p:pic>
      </p:grpSp>
      <p:sp>
        <p:nvSpPr>
          <p:cNvPr id="37" name="object 36">
            <a:extLst>
              <a:ext uri="{FF2B5EF4-FFF2-40B4-BE49-F238E27FC236}">
                <a16:creationId xmlns:a16="http://schemas.microsoft.com/office/drawing/2014/main" id="{E021DD3B-476D-4BC6-A1B6-DB27C9848392}"/>
              </a:ext>
            </a:extLst>
          </p:cNvPr>
          <p:cNvSpPr txBox="1"/>
          <p:nvPr/>
        </p:nvSpPr>
        <p:spPr>
          <a:xfrm>
            <a:off x="7092257" y="1364291"/>
            <a:ext cx="1267761" cy="575799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3810" algn="r" defTabSz="685800">
              <a:spcBef>
                <a:spcPts val="630"/>
              </a:spcBef>
            </a:pPr>
            <a:r>
              <a:rPr sz="16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产品视角</a:t>
            </a:r>
            <a:endParaRPr sz="16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461"/>
              </a:spcBef>
            </a:pPr>
            <a:r>
              <a:rPr sz="1200" b="1" kern="0" dirty="0">
                <a:solidFill>
                  <a:srgbClr val="0D9487"/>
                </a:solidFill>
                <a:latin typeface="微软雅黑"/>
                <a:cs typeface="微软雅黑"/>
              </a:rPr>
              <a:t>How</a:t>
            </a:r>
            <a:r>
              <a:rPr sz="1200" b="1" kern="0" spc="-23" dirty="0">
                <a:solidFill>
                  <a:srgbClr val="0D9487"/>
                </a:solidFill>
                <a:latin typeface="微软雅黑"/>
                <a:cs typeface="微软雅黑"/>
              </a:rPr>
              <a:t> (如何做)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8" name="object 37">
            <a:extLst>
              <a:ext uri="{FF2B5EF4-FFF2-40B4-BE49-F238E27FC236}">
                <a16:creationId xmlns:a16="http://schemas.microsoft.com/office/drawing/2014/main" id="{CFA73915-A2A5-42C7-BDB4-390A5CE03FBD}"/>
              </a:ext>
            </a:extLst>
          </p:cNvPr>
          <p:cNvSpPr txBox="1"/>
          <p:nvPr/>
        </p:nvSpPr>
        <p:spPr>
          <a:xfrm>
            <a:off x="6375316" y="2285767"/>
            <a:ext cx="1698924" cy="399148"/>
          </a:xfrm>
          <a:prstGeom prst="rect">
            <a:avLst/>
          </a:prstGeom>
        </p:spPr>
        <p:txBody>
          <a:bodyPr vert="horz" wrap="square" lIns="0" tIns="44768" rIns="0" bIns="0" rtlCol="0">
            <a:spAutoFit/>
          </a:bodyPr>
          <a:lstStyle/>
          <a:p>
            <a:pPr marR="3810" algn="r" defTabSz="685800">
              <a:spcBef>
                <a:spcPts val="353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落地的产品语言</a:t>
            </a:r>
            <a:endParaRPr sz="11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251"/>
              </a:spcBef>
            </a:pPr>
            <a:r>
              <a:rPr sz="1000" kern="0" spc="-4" dirty="0">
                <a:solidFill>
                  <a:srgbClr val="6A7280"/>
                </a:solidFill>
                <a:latin typeface="微软雅黑"/>
                <a:cs typeface="微软雅黑"/>
              </a:rPr>
              <a:t>转化为功能规格、逻辑流程。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9" name="object 38">
            <a:extLst>
              <a:ext uri="{FF2B5EF4-FFF2-40B4-BE49-F238E27FC236}">
                <a16:creationId xmlns:a16="http://schemas.microsoft.com/office/drawing/2014/main" id="{AABB7990-771F-4338-BB0D-535D8B3E3E95}"/>
              </a:ext>
            </a:extLst>
          </p:cNvPr>
          <p:cNvGrpSpPr/>
          <p:nvPr/>
        </p:nvGrpSpPr>
        <p:grpSpPr>
          <a:xfrm>
            <a:off x="5376298" y="2337832"/>
            <a:ext cx="2917031" cy="1995011"/>
            <a:chOff x="7168396" y="3117108"/>
            <a:chExt cx="3889375" cy="2660015"/>
          </a:xfrm>
        </p:grpSpPr>
        <p:pic>
          <p:nvPicPr>
            <p:cNvPr id="40" name="object 39">
              <a:extLst>
                <a:ext uri="{FF2B5EF4-FFF2-40B4-BE49-F238E27FC236}">
                  <a16:creationId xmlns:a16="http://schemas.microsoft.com/office/drawing/2014/main" id="{77E76899-7331-4133-82EB-5479C814CF3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866984" y="3117108"/>
              <a:ext cx="190648" cy="152519"/>
            </a:xfrm>
            <a:prstGeom prst="rect">
              <a:avLst/>
            </a:prstGeom>
          </p:spPr>
        </p:pic>
        <p:pic>
          <p:nvPicPr>
            <p:cNvPr id="41" name="object 40">
              <a:extLst>
                <a:ext uri="{FF2B5EF4-FFF2-40B4-BE49-F238E27FC236}">
                  <a16:creationId xmlns:a16="http://schemas.microsoft.com/office/drawing/2014/main" id="{7A54EBAB-25C0-48B5-B29B-637237106AD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886049" y="3765314"/>
              <a:ext cx="171583" cy="152519"/>
            </a:xfrm>
            <a:prstGeom prst="rect">
              <a:avLst/>
            </a:prstGeom>
          </p:spPr>
        </p:pic>
        <p:sp>
          <p:nvSpPr>
            <p:cNvPr id="42" name="object 41">
              <a:extLst>
                <a:ext uri="{FF2B5EF4-FFF2-40B4-BE49-F238E27FC236}">
                  <a16:creationId xmlns:a16="http://schemas.microsoft.com/office/drawing/2014/main" id="{47AA2C7E-0901-44C2-9417-A72D995959EB}"/>
                </a:ext>
              </a:extLst>
            </p:cNvPr>
            <p:cNvSpPr/>
            <p:nvPr/>
          </p:nvSpPr>
          <p:spPr>
            <a:xfrm>
              <a:off x="7173162" y="4961636"/>
              <a:ext cx="3879850" cy="810260"/>
            </a:xfrm>
            <a:custGeom>
              <a:avLst/>
              <a:gdLst/>
              <a:ahLst/>
              <a:cxnLst/>
              <a:rect l="l" t="t" r="r" b="b"/>
              <a:pathLst>
                <a:path w="3879850" h="810260">
                  <a:moveTo>
                    <a:pt x="3812904" y="810257"/>
                  </a:moveTo>
                  <a:lnTo>
                    <a:pt x="66799" y="810257"/>
                  </a:lnTo>
                  <a:lnTo>
                    <a:pt x="62149" y="809799"/>
                  </a:lnTo>
                  <a:lnTo>
                    <a:pt x="24259" y="792637"/>
                  </a:lnTo>
                  <a:lnTo>
                    <a:pt x="2289" y="757315"/>
                  </a:lnTo>
                  <a:lnTo>
                    <a:pt x="0" y="743458"/>
                  </a:lnTo>
                  <a:lnTo>
                    <a:pt x="0" y="738764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1" y="3645"/>
                  </a:lnTo>
                  <a:lnTo>
                    <a:pt x="66799" y="0"/>
                  </a:lnTo>
                  <a:lnTo>
                    <a:pt x="3812904" y="0"/>
                  </a:lnTo>
                  <a:lnTo>
                    <a:pt x="3851832" y="14656"/>
                  </a:lnTo>
                  <a:lnTo>
                    <a:pt x="3876057" y="48470"/>
                  </a:lnTo>
                  <a:lnTo>
                    <a:pt x="3879703" y="66798"/>
                  </a:lnTo>
                  <a:lnTo>
                    <a:pt x="3879703" y="743458"/>
                  </a:lnTo>
                  <a:lnTo>
                    <a:pt x="3865046" y="782386"/>
                  </a:lnTo>
                  <a:lnTo>
                    <a:pt x="3831232" y="806611"/>
                  </a:lnTo>
                  <a:lnTo>
                    <a:pt x="3817553" y="809799"/>
                  </a:lnTo>
                  <a:lnTo>
                    <a:pt x="3812904" y="81025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2">
              <a:extLst>
                <a:ext uri="{FF2B5EF4-FFF2-40B4-BE49-F238E27FC236}">
                  <a16:creationId xmlns:a16="http://schemas.microsoft.com/office/drawing/2014/main" id="{AB458B1D-8DE6-450B-9D00-3D343B63F9AD}"/>
                </a:ext>
              </a:extLst>
            </p:cNvPr>
            <p:cNvSpPr/>
            <p:nvPr/>
          </p:nvSpPr>
          <p:spPr>
            <a:xfrm>
              <a:off x="7173162" y="4961636"/>
              <a:ext cx="3879850" cy="810260"/>
            </a:xfrm>
            <a:custGeom>
              <a:avLst/>
              <a:gdLst/>
              <a:ahLst/>
              <a:cxnLst/>
              <a:rect l="l" t="t" r="r" b="b"/>
              <a:pathLst>
                <a:path w="3879850" h="810260">
                  <a:moveTo>
                    <a:pt x="0" y="738764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3808210" y="0"/>
                  </a:lnTo>
                  <a:lnTo>
                    <a:pt x="3812904" y="0"/>
                  </a:lnTo>
                  <a:lnTo>
                    <a:pt x="3817553" y="457"/>
                  </a:lnTo>
                  <a:lnTo>
                    <a:pt x="3822157" y="1373"/>
                  </a:lnTo>
                  <a:lnTo>
                    <a:pt x="3826762" y="2289"/>
                  </a:lnTo>
                  <a:lnTo>
                    <a:pt x="3862083" y="24259"/>
                  </a:lnTo>
                  <a:lnTo>
                    <a:pt x="3879245" y="62149"/>
                  </a:lnTo>
                  <a:lnTo>
                    <a:pt x="3879703" y="71493"/>
                  </a:lnTo>
                  <a:lnTo>
                    <a:pt x="3879703" y="738764"/>
                  </a:lnTo>
                  <a:lnTo>
                    <a:pt x="3867654" y="778483"/>
                  </a:lnTo>
                  <a:lnTo>
                    <a:pt x="3835569" y="804815"/>
                  </a:lnTo>
                  <a:lnTo>
                    <a:pt x="3822157" y="808883"/>
                  </a:lnTo>
                  <a:lnTo>
                    <a:pt x="3817553" y="809799"/>
                  </a:lnTo>
                  <a:lnTo>
                    <a:pt x="3812904" y="810257"/>
                  </a:lnTo>
                  <a:lnTo>
                    <a:pt x="3808210" y="810257"/>
                  </a:lnTo>
                  <a:lnTo>
                    <a:pt x="71493" y="810257"/>
                  </a:lnTo>
                  <a:lnTo>
                    <a:pt x="66799" y="810257"/>
                  </a:lnTo>
                  <a:lnTo>
                    <a:pt x="62149" y="809799"/>
                  </a:lnTo>
                  <a:lnTo>
                    <a:pt x="57545" y="808883"/>
                  </a:lnTo>
                  <a:lnTo>
                    <a:pt x="52941" y="807967"/>
                  </a:lnTo>
                  <a:lnTo>
                    <a:pt x="31773" y="798208"/>
                  </a:lnTo>
                  <a:lnTo>
                    <a:pt x="27870" y="795600"/>
                  </a:lnTo>
                  <a:lnTo>
                    <a:pt x="24259" y="792637"/>
                  </a:lnTo>
                  <a:lnTo>
                    <a:pt x="20939" y="789317"/>
                  </a:lnTo>
                  <a:lnTo>
                    <a:pt x="17620" y="785997"/>
                  </a:lnTo>
                  <a:lnTo>
                    <a:pt x="1373" y="752711"/>
                  </a:lnTo>
                  <a:lnTo>
                    <a:pt x="457" y="748107"/>
                  </a:lnTo>
                  <a:lnTo>
                    <a:pt x="0" y="743458"/>
                  </a:lnTo>
                  <a:lnTo>
                    <a:pt x="0" y="738764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4" name="object 43">
            <a:extLst>
              <a:ext uri="{FF2B5EF4-FFF2-40B4-BE49-F238E27FC236}">
                <a16:creationId xmlns:a16="http://schemas.microsoft.com/office/drawing/2014/main" id="{BC08F20C-1B4A-45B0-AAD7-947355C18F95}"/>
              </a:ext>
            </a:extLst>
          </p:cNvPr>
          <p:cNvSpPr txBox="1"/>
          <p:nvPr/>
        </p:nvSpPr>
        <p:spPr>
          <a:xfrm>
            <a:off x="6260615" y="2771922"/>
            <a:ext cx="1827834" cy="386324"/>
          </a:xfrm>
          <a:prstGeom prst="rect">
            <a:avLst/>
          </a:prstGeom>
        </p:spPr>
        <p:txBody>
          <a:bodyPr vert="horz" wrap="square" lIns="0" tIns="44768" rIns="0" bIns="0" rtlCol="0">
            <a:spAutoFit/>
          </a:bodyPr>
          <a:lstStyle/>
          <a:p>
            <a:pPr marR="3810" algn="r" defTabSz="685800">
              <a:spcBef>
                <a:spcPts val="353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提供解决方案</a:t>
            </a:r>
            <a:endParaRPr sz="11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248"/>
              </a:spcBef>
            </a:pPr>
            <a:r>
              <a:rPr sz="1000" kern="0" spc="-4" dirty="0">
                <a:solidFill>
                  <a:srgbClr val="6A7280"/>
                </a:solidFill>
                <a:latin typeface="微软雅黑"/>
                <a:cs typeface="微软雅黑"/>
              </a:rPr>
              <a:t>系统化解决问题，兼顾扩展性。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5" name="object 44">
            <a:extLst>
              <a:ext uri="{FF2B5EF4-FFF2-40B4-BE49-F238E27FC236}">
                <a16:creationId xmlns:a16="http://schemas.microsoft.com/office/drawing/2014/main" id="{CB8242BC-BA86-4541-9B99-E2C2A88C22B2}"/>
              </a:ext>
            </a:extLst>
          </p:cNvPr>
          <p:cNvSpPr txBox="1"/>
          <p:nvPr/>
        </p:nvSpPr>
        <p:spPr>
          <a:xfrm>
            <a:off x="5940056" y="3813937"/>
            <a:ext cx="2241419" cy="40267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R="8096" algn="r" defTabSz="685800">
              <a:spcBef>
                <a:spcPts val="480"/>
              </a:spcBef>
            </a:pPr>
            <a:r>
              <a:rPr sz="800" b="1" kern="0" spc="-15" dirty="0">
                <a:solidFill>
                  <a:srgbClr val="13B8A6"/>
                </a:solidFill>
                <a:latin typeface="微软雅黑"/>
                <a:cs typeface="微软雅黑"/>
              </a:rPr>
              <a:t>产品做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40"/>
              </a:spcBef>
            </a:pPr>
            <a:r>
              <a:rPr sz="1000" kern="0" spc="-19" dirty="0">
                <a:solidFill>
                  <a:srgbClr val="374050"/>
                </a:solidFill>
                <a:latin typeface="微软雅黑"/>
                <a:cs typeface="微软雅黑"/>
              </a:rPr>
              <a:t>"司机信息透明化 + 实时行程分享功能"</a:t>
            </a:r>
            <a:endParaRPr sz="10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6" name="object 45">
            <a:extLst>
              <a:ext uri="{FF2B5EF4-FFF2-40B4-BE49-F238E27FC236}">
                <a16:creationId xmlns:a16="http://schemas.microsoft.com/office/drawing/2014/main" id="{87806BA5-EF3A-403C-A61B-4D3F63854B9B}"/>
              </a:ext>
            </a:extLst>
          </p:cNvPr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6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653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需求分析流程</a:t>
            </a:r>
          </a:p>
        </p:txBody>
      </p:sp>
      <p:grpSp>
        <p:nvGrpSpPr>
          <p:cNvPr id="3" name="object 4">
            <a:extLst>
              <a:ext uri="{FF2B5EF4-FFF2-40B4-BE49-F238E27FC236}">
                <a16:creationId xmlns:a16="http://schemas.microsoft.com/office/drawing/2014/main" id="{1E2A0279-210F-4266-8FB6-6D9C70F1C45E}"/>
              </a:ext>
            </a:extLst>
          </p:cNvPr>
          <p:cNvGrpSpPr/>
          <p:nvPr/>
        </p:nvGrpSpPr>
        <p:grpSpPr>
          <a:xfrm>
            <a:off x="571740" y="980499"/>
            <a:ext cx="8000524" cy="2042296"/>
            <a:chOff x="767361" y="1600320"/>
            <a:chExt cx="10667365" cy="2723061"/>
          </a:xfrm>
        </p:grpSpPr>
        <p:sp>
          <p:nvSpPr>
            <p:cNvPr id="4" name="object 5">
              <a:extLst>
                <a:ext uri="{FF2B5EF4-FFF2-40B4-BE49-F238E27FC236}">
                  <a16:creationId xmlns:a16="http://schemas.microsoft.com/office/drawing/2014/main" id="{8FA2D567-D728-48D4-A44B-56C6BDF5E35A}"/>
                </a:ext>
              </a:extLst>
            </p:cNvPr>
            <p:cNvSpPr/>
            <p:nvPr/>
          </p:nvSpPr>
          <p:spPr>
            <a:xfrm>
              <a:off x="767361" y="1606216"/>
              <a:ext cx="10667365" cy="2717165"/>
            </a:xfrm>
            <a:custGeom>
              <a:avLst/>
              <a:gdLst/>
              <a:ahLst/>
              <a:cxnLst/>
              <a:rect l="l" t="t" r="r" b="b"/>
              <a:pathLst>
                <a:path w="10667365" h="2717165">
                  <a:moveTo>
                    <a:pt x="10564377" y="2716745"/>
                  </a:moveTo>
                  <a:lnTo>
                    <a:pt x="102425" y="2716745"/>
                  </a:lnTo>
                  <a:lnTo>
                    <a:pt x="95296" y="2716043"/>
                  </a:lnTo>
                  <a:lnTo>
                    <a:pt x="54704" y="2702269"/>
                  </a:lnTo>
                  <a:lnTo>
                    <a:pt x="22473" y="2674010"/>
                  </a:lnTo>
                  <a:lnTo>
                    <a:pt x="3510" y="2635568"/>
                  </a:lnTo>
                  <a:lnTo>
                    <a:pt x="0" y="2614320"/>
                  </a:lnTo>
                  <a:lnTo>
                    <a:pt x="0" y="2607122"/>
                  </a:lnTo>
                  <a:lnTo>
                    <a:pt x="0" y="102425"/>
                  </a:lnTo>
                  <a:lnTo>
                    <a:pt x="11098" y="61021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10564377" y="0"/>
                  </a:lnTo>
                  <a:lnTo>
                    <a:pt x="10605778" y="11099"/>
                  </a:lnTo>
                  <a:lnTo>
                    <a:pt x="10639783" y="37197"/>
                  </a:lnTo>
                  <a:lnTo>
                    <a:pt x="10661211" y="74321"/>
                  </a:lnTo>
                  <a:lnTo>
                    <a:pt x="10666802" y="102425"/>
                  </a:lnTo>
                  <a:lnTo>
                    <a:pt x="10666802" y="2614320"/>
                  </a:lnTo>
                  <a:lnTo>
                    <a:pt x="10655702" y="2655723"/>
                  </a:lnTo>
                  <a:lnTo>
                    <a:pt x="10629603" y="2689727"/>
                  </a:lnTo>
                  <a:lnTo>
                    <a:pt x="10592479" y="2711155"/>
                  </a:lnTo>
                  <a:lnTo>
                    <a:pt x="10571505" y="2716043"/>
                  </a:lnTo>
                  <a:lnTo>
                    <a:pt x="10564377" y="27167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A47FEECD-C5D9-4E85-8BF2-69A3F563219A}"/>
                </a:ext>
              </a:extLst>
            </p:cNvPr>
            <p:cNvSpPr/>
            <p:nvPr/>
          </p:nvSpPr>
          <p:spPr>
            <a:xfrm>
              <a:off x="767361" y="1606216"/>
              <a:ext cx="10667365" cy="2717165"/>
            </a:xfrm>
            <a:custGeom>
              <a:avLst/>
              <a:gdLst/>
              <a:ahLst/>
              <a:cxnLst/>
              <a:rect l="l" t="t" r="r" b="b"/>
              <a:pathLst>
                <a:path w="10667365" h="2717165">
                  <a:moveTo>
                    <a:pt x="0" y="2607122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89" y="74321"/>
                  </a:lnTo>
                  <a:lnTo>
                    <a:pt x="8344" y="67671"/>
                  </a:lnTo>
                  <a:lnTo>
                    <a:pt x="11098" y="61021"/>
                  </a:lnTo>
                  <a:lnTo>
                    <a:pt x="32107" y="32107"/>
                  </a:lnTo>
                  <a:lnTo>
                    <a:pt x="37197" y="27017"/>
                  </a:lnTo>
                  <a:lnTo>
                    <a:pt x="67672" y="8344"/>
                  </a:lnTo>
                  <a:lnTo>
                    <a:pt x="74322" y="5589"/>
                  </a:lnTo>
                  <a:lnTo>
                    <a:pt x="81176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557179" y="0"/>
                  </a:lnTo>
                  <a:lnTo>
                    <a:pt x="10564377" y="0"/>
                  </a:lnTo>
                  <a:lnTo>
                    <a:pt x="10571505" y="702"/>
                  </a:lnTo>
                  <a:lnTo>
                    <a:pt x="10578564" y="2106"/>
                  </a:lnTo>
                  <a:lnTo>
                    <a:pt x="10585624" y="3510"/>
                  </a:lnTo>
                  <a:lnTo>
                    <a:pt x="10624065" y="22473"/>
                  </a:lnTo>
                  <a:lnTo>
                    <a:pt x="10634693" y="32107"/>
                  </a:lnTo>
                  <a:lnTo>
                    <a:pt x="10639783" y="37197"/>
                  </a:lnTo>
                  <a:lnTo>
                    <a:pt x="10658456" y="67671"/>
                  </a:lnTo>
                  <a:lnTo>
                    <a:pt x="10661211" y="74321"/>
                  </a:lnTo>
                  <a:lnTo>
                    <a:pt x="10663290" y="81176"/>
                  </a:lnTo>
                  <a:lnTo>
                    <a:pt x="10664695" y="88236"/>
                  </a:lnTo>
                  <a:lnTo>
                    <a:pt x="10666099" y="95296"/>
                  </a:lnTo>
                  <a:lnTo>
                    <a:pt x="10666802" y="102425"/>
                  </a:lnTo>
                  <a:lnTo>
                    <a:pt x="10666802" y="109623"/>
                  </a:lnTo>
                  <a:lnTo>
                    <a:pt x="10666802" y="2607122"/>
                  </a:lnTo>
                  <a:lnTo>
                    <a:pt x="10666802" y="2614320"/>
                  </a:lnTo>
                  <a:lnTo>
                    <a:pt x="10666099" y="2621449"/>
                  </a:lnTo>
                  <a:lnTo>
                    <a:pt x="10652325" y="2662040"/>
                  </a:lnTo>
                  <a:lnTo>
                    <a:pt x="10634693" y="2684637"/>
                  </a:lnTo>
                  <a:lnTo>
                    <a:pt x="10629603" y="2689727"/>
                  </a:lnTo>
                  <a:lnTo>
                    <a:pt x="10624065" y="2694271"/>
                  </a:lnTo>
                  <a:lnTo>
                    <a:pt x="10618080" y="2698270"/>
                  </a:lnTo>
                  <a:lnTo>
                    <a:pt x="10612095" y="2702269"/>
                  </a:lnTo>
                  <a:lnTo>
                    <a:pt x="10578564" y="2714639"/>
                  </a:lnTo>
                  <a:lnTo>
                    <a:pt x="10571505" y="2716043"/>
                  </a:lnTo>
                  <a:lnTo>
                    <a:pt x="10564377" y="2716745"/>
                  </a:lnTo>
                  <a:lnTo>
                    <a:pt x="10557179" y="2716745"/>
                  </a:lnTo>
                  <a:lnTo>
                    <a:pt x="109623" y="2716745"/>
                  </a:lnTo>
                  <a:lnTo>
                    <a:pt x="102425" y="2716745"/>
                  </a:lnTo>
                  <a:lnTo>
                    <a:pt x="95296" y="2716043"/>
                  </a:lnTo>
                  <a:lnTo>
                    <a:pt x="88236" y="2714639"/>
                  </a:lnTo>
                  <a:lnTo>
                    <a:pt x="81176" y="2713234"/>
                  </a:lnTo>
                  <a:lnTo>
                    <a:pt x="74322" y="2711155"/>
                  </a:lnTo>
                  <a:lnTo>
                    <a:pt x="67672" y="2708400"/>
                  </a:lnTo>
                  <a:lnTo>
                    <a:pt x="61021" y="2705646"/>
                  </a:lnTo>
                  <a:lnTo>
                    <a:pt x="32107" y="2684637"/>
                  </a:lnTo>
                  <a:lnTo>
                    <a:pt x="27018" y="2679547"/>
                  </a:lnTo>
                  <a:lnTo>
                    <a:pt x="5589" y="2642423"/>
                  </a:lnTo>
                  <a:lnTo>
                    <a:pt x="0" y="2614320"/>
                  </a:lnTo>
                  <a:lnTo>
                    <a:pt x="0" y="2607122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7">
              <a:extLst>
                <a:ext uri="{FF2B5EF4-FFF2-40B4-BE49-F238E27FC236}">
                  <a16:creationId xmlns:a16="http://schemas.microsoft.com/office/drawing/2014/main" id="{9F9172AA-21C1-442A-A0D2-AD3CAC21F6B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41600" y="1600320"/>
              <a:ext cx="3105331" cy="2717164"/>
            </a:xfrm>
            <a:prstGeom prst="rect">
              <a:avLst/>
            </a:prstGeom>
          </p:spPr>
        </p:pic>
      </p:grpSp>
      <p:grpSp>
        <p:nvGrpSpPr>
          <p:cNvPr id="7" name="object 8">
            <a:extLst>
              <a:ext uri="{FF2B5EF4-FFF2-40B4-BE49-F238E27FC236}">
                <a16:creationId xmlns:a16="http://schemas.microsoft.com/office/drawing/2014/main" id="{5BC65AB7-A717-4FCB-9041-015BE1F1BB80}"/>
              </a:ext>
            </a:extLst>
          </p:cNvPr>
          <p:cNvGrpSpPr/>
          <p:nvPr/>
        </p:nvGrpSpPr>
        <p:grpSpPr>
          <a:xfrm>
            <a:off x="568167" y="3169043"/>
            <a:ext cx="1894999" cy="929640"/>
            <a:chOff x="762595" y="4518377"/>
            <a:chExt cx="2526665" cy="1239520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6005AF56-ED22-4FEE-8EBE-1CEC3D8ED7F2}"/>
                </a:ext>
              </a:extLst>
            </p:cNvPr>
            <p:cNvSpPr/>
            <p:nvPr/>
          </p:nvSpPr>
          <p:spPr>
            <a:xfrm>
              <a:off x="781660" y="4518377"/>
              <a:ext cx="2507615" cy="1239520"/>
            </a:xfrm>
            <a:custGeom>
              <a:avLst/>
              <a:gdLst/>
              <a:ahLst/>
              <a:cxnLst/>
              <a:rect l="l" t="t" r="r" b="b"/>
              <a:pathLst>
                <a:path w="2507615" h="1239520">
                  <a:moveTo>
                    <a:pt x="2435780" y="1239217"/>
                  </a:moveTo>
                  <a:lnTo>
                    <a:pt x="53439" y="1239217"/>
                  </a:lnTo>
                  <a:lnTo>
                    <a:pt x="49719" y="1238728"/>
                  </a:lnTo>
                  <a:lnTo>
                    <a:pt x="14096" y="1213340"/>
                  </a:lnTo>
                  <a:lnTo>
                    <a:pt x="366" y="1172924"/>
                  </a:lnTo>
                  <a:lnTo>
                    <a:pt x="0" y="1167965"/>
                  </a:lnTo>
                  <a:lnTo>
                    <a:pt x="0" y="1162957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2435780" y="0"/>
                  </a:lnTo>
                  <a:lnTo>
                    <a:pt x="2477303" y="15633"/>
                  </a:lnTo>
                  <a:lnTo>
                    <a:pt x="2503143" y="51702"/>
                  </a:lnTo>
                  <a:lnTo>
                    <a:pt x="2507032" y="71252"/>
                  </a:lnTo>
                  <a:lnTo>
                    <a:pt x="2507032" y="1167965"/>
                  </a:lnTo>
                  <a:lnTo>
                    <a:pt x="2491397" y="1209488"/>
                  </a:lnTo>
                  <a:lnTo>
                    <a:pt x="2455329" y="1235328"/>
                  </a:lnTo>
                  <a:lnTo>
                    <a:pt x="2440739" y="1238728"/>
                  </a:lnTo>
                  <a:lnTo>
                    <a:pt x="2435780" y="123921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8C6BE80F-EA96-4160-80CC-89B14A1B7FF1}"/>
                </a:ext>
              </a:extLst>
            </p:cNvPr>
            <p:cNvSpPr/>
            <p:nvPr/>
          </p:nvSpPr>
          <p:spPr>
            <a:xfrm>
              <a:off x="762595" y="4518655"/>
              <a:ext cx="71120" cy="1238885"/>
            </a:xfrm>
            <a:custGeom>
              <a:avLst/>
              <a:gdLst/>
              <a:ahLst/>
              <a:cxnLst/>
              <a:rect l="l" t="t" r="r" b="b"/>
              <a:pathLst>
                <a:path w="71119" h="1238885">
                  <a:moveTo>
                    <a:pt x="70505" y="1238661"/>
                  </a:moveTo>
                  <a:lnTo>
                    <a:pt x="33884" y="1226098"/>
                  </a:lnTo>
                  <a:lnTo>
                    <a:pt x="5804" y="1191862"/>
                  </a:lnTo>
                  <a:lnTo>
                    <a:pt x="0" y="1162679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5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7"/>
                  </a:lnTo>
                  <a:lnTo>
                    <a:pt x="38129" y="75981"/>
                  </a:lnTo>
                  <a:lnTo>
                    <a:pt x="38129" y="1162679"/>
                  </a:lnTo>
                  <a:lnTo>
                    <a:pt x="44549" y="1205054"/>
                  </a:lnTo>
                  <a:lnTo>
                    <a:pt x="66339" y="1237003"/>
                  </a:lnTo>
                  <a:lnTo>
                    <a:pt x="70505" y="123866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id="{32A74AFB-1466-4E7A-918D-5D36C0B4FE4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3244" y="4823415"/>
              <a:ext cx="228778" cy="228778"/>
            </a:xfrm>
            <a:prstGeom prst="rect">
              <a:avLst/>
            </a:prstGeom>
          </p:spPr>
        </p:pic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0778AFC5-E11A-4480-AF2F-1BBC7779573E}"/>
              </a:ext>
            </a:extLst>
          </p:cNvPr>
          <p:cNvSpPr txBox="1"/>
          <p:nvPr/>
        </p:nvSpPr>
        <p:spPr>
          <a:xfrm>
            <a:off x="760945" y="3416894"/>
            <a:ext cx="72390" cy="1173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00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1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5AC724CA-6652-4287-8DE0-75D9B9D4950D}"/>
              </a:ext>
            </a:extLst>
          </p:cNvPr>
          <p:cNvSpPr txBox="1"/>
          <p:nvPr/>
        </p:nvSpPr>
        <p:spPr>
          <a:xfrm>
            <a:off x="930407" y="3395447"/>
            <a:ext cx="533876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需求解析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ADF9DA0C-DFA6-45C6-87E3-28D7B7B20AF2}"/>
              </a:ext>
            </a:extLst>
          </p:cNvPr>
          <p:cNvSpPr txBox="1"/>
          <p:nvPr/>
        </p:nvSpPr>
        <p:spPr>
          <a:xfrm>
            <a:off x="701628" y="3631374"/>
            <a:ext cx="1620679" cy="250229"/>
          </a:xfrm>
          <a:prstGeom prst="rect">
            <a:avLst/>
          </a:prstGeom>
        </p:spPr>
        <p:txBody>
          <a:bodyPr vert="horz" wrap="square" lIns="0" tIns="8096" rIns="0" bIns="0" rtlCol="0">
            <a:spAutoFit/>
          </a:bodyPr>
          <a:lstStyle/>
          <a:p>
            <a:pPr marL="9525" marR="3810" defTabSz="685800">
              <a:lnSpc>
                <a:spcPct val="101299"/>
              </a:lnSpc>
              <a:spcBef>
                <a:spcPts val="64"/>
              </a:spcBef>
            </a:pPr>
            <a:r>
              <a:rPr sz="8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接收模糊的用户语言，进行初步拆解与分类，识别显性诉求。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225CF1E7-DBBF-40A9-9A17-4E05671EDF6B}"/>
              </a:ext>
            </a:extLst>
          </p:cNvPr>
          <p:cNvGrpSpPr/>
          <p:nvPr/>
        </p:nvGrpSpPr>
        <p:grpSpPr>
          <a:xfrm>
            <a:off x="2605726" y="3169043"/>
            <a:ext cx="1894999" cy="929640"/>
            <a:chOff x="3479341" y="4518377"/>
            <a:chExt cx="2526665" cy="123952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EBD67CDF-A76F-438C-AF0D-9F165FDE6EA1}"/>
                </a:ext>
              </a:extLst>
            </p:cNvPr>
            <p:cNvSpPr/>
            <p:nvPr/>
          </p:nvSpPr>
          <p:spPr>
            <a:xfrm>
              <a:off x="3498406" y="4518377"/>
              <a:ext cx="2507615" cy="1239520"/>
            </a:xfrm>
            <a:custGeom>
              <a:avLst/>
              <a:gdLst/>
              <a:ahLst/>
              <a:cxnLst/>
              <a:rect l="l" t="t" r="r" b="b"/>
              <a:pathLst>
                <a:path w="2507615" h="1239520">
                  <a:moveTo>
                    <a:pt x="2435780" y="1239217"/>
                  </a:moveTo>
                  <a:lnTo>
                    <a:pt x="53439" y="1239217"/>
                  </a:lnTo>
                  <a:lnTo>
                    <a:pt x="49719" y="1238728"/>
                  </a:lnTo>
                  <a:lnTo>
                    <a:pt x="14096" y="1213340"/>
                  </a:lnTo>
                  <a:lnTo>
                    <a:pt x="366" y="1172924"/>
                  </a:lnTo>
                  <a:lnTo>
                    <a:pt x="0" y="1167965"/>
                  </a:lnTo>
                  <a:lnTo>
                    <a:pt x="0" y="1162957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2435780" y="0"/>
                  </a:lnTo>
                  <a:lnTo>
                    <a:pt x="2477303" y="15633"/>
                  </a:lnTo>
                  <a:lnTo>
                    <a:pt x="2503143" y="51702"/>
                  </a:lnTo>
                  <a:lnTo>
                    <a:pt x="2507032" y="71252"/>
                  </a:lnTo>
                  <a:lnTo>
                    <a:pt x="2507032" y="1167965"/>
                  </a:lnTo>
                  <a:lnTo>
                    <a:pt x="2491397" y="1209488"/>
                  </a:lnTo>
                  <a:lnTo>
                    <a:pt x="2455329" y="1235328"/>
                  </a:lnTo>
                  <a:lnTo>
                    <a:pt x="2440739" y="1238728"/>
                  </a:lnTo>
                  <a:lnTo>
                    <a:pt x="2435780" y="123921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6E9D1E5-0AC6-4E5C-80D4-E855380C3485}"/>
                </a:ext>
              </a:extLst>
            </p:cNvPr>
            <p:cNvSpPr/>
            <p:nvPr/>
          </p:nvSpPr>
          <p:spPr>
            <a:xfrm>
              <a:off x="3479341" y="4518655"/>
              <a:ext cx="71120" cy="1238885"/>
            </a:xfrm>
            <a:custGeom>
              <a:avLst/>
              <a:gdLst/>
              <a:ahLst/>
              <a:cxnLst/>
              <a:rect l="l" t="t" r="r" b="b"/>
              <a:pathLst>
                <a:path w="71120" h="1238885">
                  <a:moveTo>
                    <a:pt x="70504" y="1238661"/>
                  </a:moveTo>
                  <a:lnTo>
                    <a:pt x="33883" y="1226098"/>
                  </a:lnTo>
                  <a:lnTo>
                    <a:pt x="5804" y="1191862"/>
                  </a:lnTo>
                  <a:lnTo>
                    <a:pt x="0" y="1162679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4" y="5526"/>
                  </a:lnTo>
                  <a:lnTo>
                    <a:pt x="70504" y="0"/>
                  </a:lnTo>
                  <a:lnTo>
                    <a:pt x="66338" y="1656"/>
                  </a:lnTo>
                  <a:lnTo>
                    <a:pt x="56996" y="9396"/>
                  </a:lnTo>
                  <a:lnTo>
                    <a:pt x="41031" y="46797"/>
                  </a:lnTo>
                  <a:lnTo>
                    <a:pt x="38129" y="75981"/>
                  </a:lnTo>
                  <a:lnTo>
                    <a:pt x="38129" y="1162679"/>
                  </a:lnTo>
                  <a:lnTo>
                    <a:pt x="44549" y="1205054"/>
                  </a:lnTo>
                  <a:lnTo>
                    <a:pt x="66338" y="1237003"/>
                  </a:lnTo>
                  <a:lnTo>
                    <a:pt x="70504" y="1238661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8">
              <a:extLst>
                <a:ext uri="{FF2B5EF4-FFF2-40B4-BE49-F238E27FC236}">
                  <a16:creationId xmlns:a16="http://schemas.microsoft.com/office/drawing/2014/main" id="{BD0D4D82-832B-47E3-9CBF-4C4C4DC3CA9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69990" y="4823415"/>
              <a:ext cx="228778" cy="228778"/>
            </a:xfrm>
            <a:prstGeom prst="rect">
              <a:avLst/>
            </a:prstGeom>
          </p:spPr>
        </p:pic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4C6CE0D2-37FA-44C2-82EA-7DAD43CEFA3D}"/>
              </a:ext>
            </a:extLst>
          </p:cNvPr>
          <p:cNvSpPr txBox="1"/>
          <p:nvPr/>
        </p:nvSpPr>
        <p:spPr>
          <a:xfrm>
            <a:off x="2798504" y="3416894"/>
            <a:ext cx="72390" cy="1173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00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2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478F363-4DEF-46C8-923E-41CFEB38747A}"/>
              </a:ext>
            </a:extLst>
          </p:cNvPr>
          <p:cNvSpPr txBox="1"/>
          <p:nvPr/>
        </p:nvSpPr>
        <p:spPr>
          <a:xfrm>
            <a:off x="2967967" y="3395447"/>
            <a:ext cx="533876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本质挖掘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AA43DA99-99A9-45BD-9E7D-45B4CB29C62F}"/>
              </a:ext>
            </a:extLst>
          </p:cNvPr>
          <p:cNvSpPr txBox="1"/>
          <p:nvPr/>
        </p:nvSpPr>
        <p:spPr>
          <a:xfrm>
            <a:off x="2739188" y="3631374"/>
            <a:ext cx="1620679" cy="250229"/>
          </a:xfrm>
          <a:prstGeom prst="rect">
            <a:avLst/>
          </a:prstGeom>
        </p:spPr>
        <p:txBody>
          <a:bodyPr vert="horz" wrap="square" lIns="0" tIns="8096" rIns="0" bIns="0" rtlCol="0">
            <a:spAutoFit/>
          </a:bodyPr>
          <a:lstStyle/>
          <a:p>
            <a:pPr marL="9525" marR="3810" defTabSz="685800">
              <a:lnSpc>
                <a:spcPct val="101299"/>
              </a:lnSpc>
              <a:spcBef>
                <a:spcPts val="64"/>
              </a:spcBef>
            </a:pPr>
            <a:r>
              <a:rPr sz="800" kern="0" spc="-4" dirty="0">
                <a:solidFill>
                  <a:srgbClr val="4A5462"/>
                </a:solidFill>
                <a:latin typeface="微软雅黑"/>
                <a:cs typeface="微软雅黑"/>
              </a:rPr>
              <a:t>透过现象看本质，结合场景识别用户深层痛点与真实动机。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2">
            <a:extLst>
              <a:ext uri="{FF2B5EF4-FFF2-40B4-BE49-F238E27FC236}">
                <a16:creationId xmlns:a16="http://schemas.microsoft.com/office/drawing/2014/main" id="{3C8E1680-203F-48A0-89F1-A925E5B87670}"/>
              </a:ext>
            </a:extLst>
          </p:cNvPr>
          <p:cNvGrpSpPr/>
          <p:nvPr/>
        </p:nvGrpSpPr>
        <p:grpSpPr>
          <a:xfrm>
            <a:off x="4643285" y="3169043"/>
            <a:ext cx="1894999" cy="929640"/>
            <a:chOff x="6196086" y="4518377"/>
            <a:chExt cx="2526665" cy="1239520"/>
          </a:xfrm>
        </p:grpSpPr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DDC7BA46-B899-44E9-89AE-93C9900E6E26}"/>
                </a:ext>
              </a:extLst>
            </p:cNvPr>
            <p:cNvSpPr/>
            <p:nvPr/>
          </p:nvSpPr>
          <p:spPr>
            <a:xfrm>
              <a:off x="6215151" y="4518377"/>
              <a:ext cx="2507615" cy="1239520"/>
            </a:xfrm>
            <a:custGeom>
              <a:avLst/>
              <a:gdLst/>
              <a:ahLst/>
              <a:cxnLst/>
              <a:rect l="l" t="t" r="r" b="b"/>
              <a:pathLst>
                <a:path w="2507615" h="1239520">
                  <a:moveTo>
                    <a:pt x="2435780" y="1239217"/>
                  </a:moveTo>
                  <a:lnTo>
                    <a:pt x="53439" y="1239217"/>
                  </a:lnTo>
                  <a:lnTo>
                    <a:pt x="49719" y="1238728"/>
                  </a:lnTo>
                  <a:lnTo>
                    <a:pt x="14096" y="1213340"/>
                  </a:lnTo>
                  <a:lnTo>
                    <a:pt x="366" y="1172924"/>
                  </a:lnTo>
                  <a:lnTo>
                    <a:pt x="0" y="1167965"/>
                  </a:lnTo>
                  <a:lnTo>
                    <a:pt x="0" y="1162957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2435780" y="0"/>
                  </a:lnTo>
                  <a:lnTo>
                    <a:pt x="2477303" y="15633"/>
                  </a:lnTo>
                  <a:lnTo>
                    <a:pt x="2503143" y="51702"/>
                  </a:lnTo>
                  <a:lnTo>
                    <a:pt x="2507032" y="71252"/>
                  </a:lnTo>
                  <a:lnTo>
                    <a:pt x="2507032" y="1167965"/>
                  </a:lnTo>
                  <a:lnTo>
                    <a:pt x="2491397" y="1209488"/>
                  </a:lnTo>
                  <a:lnTo>
                    <a:pt x="2455329" y="1235328"/>
                  </a:lnTo>
                  <a:lnTo>
                    <a:pt x="2440739" y="1238728"/>
                  </a:lnTo>
                  <a:lnTo>
                    <a:pt x="2435780" y="1239217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FA752227-07C3-4E7E-A171-85FCE4E51C64}"/>
                </a:ext>
              </a:extLst>
            </p:cNvPr>
            <p:cNvSpPr/>
            <p:nvPr/>
          </p:nvSpPr>
          <p:spPr>
            <a:xfrm>
              <a:off x="6196086" y="4518655"/>
              <a:ext cx="71120" cy="1238885"/>
            </a:xfrm>
            <a:custGeom>
              <a:avLst/>
              <a:gdLst/>
              <a:ahLst/>
              <a:cxnLst/>
              <a:rect l="l" t="t" r="r" b="b"/>
              <a:pathLst>
                <a:path w="71120" h="1238885">
                  <a:moveTo>
                    <a:pt x="70505" y="1238661"/>
                  </a:moveTo>
                  <a:lnTo>
                    <a:pt x="33884" y="1226098"/>
                  </a:lnTo>
                  <a:lnTo>
                    <a:pt x="5804" y="1191862"/>
                  </a:lnTo>
                  <a:lnTo>
                    <a:pt x="0" y="1162679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5" y="5526"/>
                  </a:lnTo>
                  <a:lnTo>
                    <a:pt x="70505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1" y="46797"/>
                  </a:lnTo>
                  <a:lnTo>
                    <a:pt x="38129" y="75981"/>
                  </a:lnTo>
                  <a:lnTo>
                    <a:pt x="38129" y="1162679"/>
                  </a:lnTo>
                  <a:lnTo>
                    <a:pt x="44549" y="1205054"/>
                  </a:lnTo>
                  <a:lnTo>
                    <a:pt x="66339" y="1237003"/>
                  </a:lnTo>
                  <a:lnTo>
                    <a:pt x="70505" y="1238661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8745267F-891E-4A48-AB31-14627AA878B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6735" y="4823415"/>
              <a:ext cx="228778" cy="228778"/>
            </a:xfrm>
            <a:prstGeom prst="rect">
              <a:avLst/>
            </a:prstGeom>
          </p:spPr>
        </p:pic>
      </p:grpSp>
      <p:sp>
        <p:nvSpPr>
          <p:cNvPr id="26" name="object 26">
            <a:extLst>
              <a:ext uri="{FF2B5EF4-FFF2-40B4-BE49-F238E27FC236}">
                <a16:creationId xmlns:a16="http://schemas.microsoft.com/office/drawing/2014/main" id="{AE70DFD2-36B6-4DA9-A63D-365B1165D104}"/>
              </a:ext>
            </a:extLst>
          </p:cNvPr>
          <p:cNvSpPr txBox="1"/>
          <p:nvPr/>
        </p:nvSpPr>
        <p:spPr>
          <a:xfrm>
            <a:off x="4836064" y="3416894"/>
            <a:ext cx="72390" cy="1173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00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3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84BF88CF-812C-44E9-8709-FCF18E078DE1}"/>
              </a:ext>
            </a:extLst>
          </p:cNvPr>
          <p:cNvSpPr txBox="1"/>
          <p:nvPr/>
        </p:nvSpPr>
        <p:spPr>
          <a:xfrm>
            <a:off x="5005525" y="3395447"/>
            <a:ext cx="533876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需求验证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D6A5D167-FD1E-4319-AB9B-B5A1B4B033F4}"/>
              </a:ext>
            </a:extLst>
          </p:cNvPr>
          <p:cNvSpPr txBox="1"/>
          <p:nvPr/>
        </p:nvSpPr>
        <p:spPr>
          <a:xfrm>
            <a:off x="4776747" y="3631374"/>
            <a:ext cx="1620679" cy="250229"/>
          </a:xfrm>
          <a:prstGeom prst="rect">
            <a:avLst/>
          </a:prstGeom>
        </p:spPr>
        <p:txBody>
          <a:bodyPr vert="horz" wrap="square" lIns="0" tIns="8096" rIns="0" bIns="0" rtlCol="0">
            <a:spAutoFit/>
          </a:bodyPr>
          <a:lstStyle/>
          <a:p>
            <a:pPr marL="9525" marR="3810" defTabSz="685800">
              <a:lnSpc>
                <a:spcPct val="101299"/>
              </a:lnSpc>
              <a:spcBef>
                <a:spcPts val="64"/>
              </a:spcBef>
            </a:pPr>
            <a:r>
              <a:rPr sz="800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通过数据分析或用户调研，验证需求的真实性、价值与优先级。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9">
            <a:extLst>
              <a:ext uri="{FF2B5EF4-FFF2-40B4-BE49-F238E27FC236}">
                <a16:creationId xmlns:a16="http://schemas.microsoft.com/office/drawing/2014/main" id="{6798198F-FE4E-40CF-BDB1-00B6F7F55CA6}"/>
              </a:ext>
            </a:extLst>
          </p:cNvPr>
          <p:cNvGrpSpPr/>
          <p:nvPr/>
        </p:nvGrpSpPr>
        <p:grpSpPr>
          <a:xfrm>
            <a:off x="6680845" y="3169043"/>
            <a:ext cx="1894999" cy="929640"/>
            <a:chOff x="8912833" y="4518377"/>
            <a:chExt cx="2526665" cy="1239520"/>
          </a:xfrm>
        </p:grpSpPr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2875CBC4-4693-456A-A658-6B982DAEFB82}"/>
                </a:ext>
              </a:extLst>
            </p:cNvPr>
            <p:cNvSpPr/>
            <p:nvPr/>
          </p:nvSpPr>
          <p:spPr>
            <a:xfrm>
              <a:off x="8931898" y="4518377"/>
              <a:ext cx="2507615" cy="1239520"/>
            </a:xfrm>
            <a:custGeom>
              <a:avLst/>
              <a:gdLst/>
              <a:ahLst/>
              <a:cxnLst/>
              <a:rect l="l" t="t" r="r" b="b"/>
              <a:pathLst>
                <a:path w="2507615" h="1239520">
                  <a:moveTo>
                    <a:pt x="2435780" y="1239217"/>
                  </a:moveTo>
                  <a:lnTo>
                    <a:pt x="53439" y="1239217"/>
                  </a:lnTo>
                  <a:lnTo>
                    <a:pt x="49719" y="1238728"/>
                  </a:lnTo>
                  <a:lnTo>
                    <a:pt x="14096" y="1213340"/>
                  </a:lnTo>
                  <a:lnTo>
                    <a:pt x="366" y="1172924"/>
                  </a:lnTo>
                  <a:lnTo>
                    <a:pt x="0" y="1167965"/>
                  </a:lnTo>
                  <a:lnTo>
                    <a:pt x="0" y="1162957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2435780" y="0"/>
                  </a:lnTo>
                  <a:lnTo>
                    <a:pt x="2477303" y="15633"/>
                  </a:lnTo>
                  <a:lnTo>
                    <a:pt x="2503143" y="51702"/>
                  </a:lnTo>
                  <a:lnTo>
                    <a:pt x="2507032" y="71252"/>
                  </a:lnTo>
                  <a:lnTo>
                    <a:pt x="2507032" y="1167965"/>
                  </a:lnTo>
                  <a:lnTo>
                    <a:pt x="2491397" y="1209488"/>
                  </a:lnTo>
                  <a:lnTo>
                    <a:pt x="2455329" y="1235328"/>
                  </a:lnTo>
                  <a:lnTo>
                    <a:pt x="2440739" y="1238728"/>
                  </a:lnTo>
                  <a:lnTo>
                    <a:pt x="2435780" y="123921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CFCF5BAD-5244-4884-9110-63B8333ED1DC}"/>
                </a:ext>
              </a:extLst>
            </p:cNvPr>
            <p:cNvSpPr/>
            <p:nvPr/>
          </p:nvSpPr>
          <p:spPr>
            <a:xfrm>
              <a:off x="8912833" y="4518655"/>
              <a:ext cx="71120" cy="1238885"/>
            </a:xfrm>
            <a:custGeom>
              <a:avLst/>
              <a:gdLst/>
              <a:ahLst/>
              <a:cxnLst/>
              <a:rect l="l" t="t" r="r" b="b"/>
              <a:pathLst>
                <a:path w="71120" h="1238885">
                  <a:moveTo>
                    <a:pt x="70504" y="1238661"/>
                  </a:moveTo>
                  <a:lnTo>
                    <a:pt x="33882" y="1226098"/>
                  </a:lnTo>
                  <a:lnTo>
                    <a:pt x="5804" y="1191862"/>
                  </a:lnTo>
                  <a:lnTo>
                    <a:pt x="0" y="1162679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3" y="5526"/>
                  </a:lnTo>
                  <a:lnTo>
                    <a:pt x="70503" y="0"/>
                  </a:lnTo>
                  <a:lnTo>
                    <a:pt x="66338" y="1656"/>
                  </a:lnTo>
                  <a:lnTo>
                    <a:pt x="56995" y="9396"/>
                  </a:lnTo>
                  <a:lnTo>
                    <a:pt x="41031" y="46797"/>
                  </a:lnTo>
                  <a:lnTo>
                    <a:pt x="38129" y="75981"/>
                  </a:lnTo>
                  <a:lnTo>
                    <a:pt x="38129" y="1162679"/>
                  </a:lnTo>
                  <a:lnTo>
                    <a:pt x="44549" y="1205054"/>
                  </a:lnTo>
                  <a:lnTo>
                    <a:pt x="66338" y="1237003"/>
                  </a:lnTo>
                  <a:lnTo>
                    <a:pt x="70504" y="1238661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32">
              <a:extLst>
                <a:ext uri="{FF2B5EF4-FFF2-40B4-BE49-F238E27FC236}">
                  <a16:creationId xmlns:a16="http://schemas.microsoft.com/office/drawing/2014/main" id="{16EE5E56-D048-4184-8C45-2CAE045D058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03482" y="4823415"/>
              <a:ext cx="228778" cy="228778"/>
            </a:xfrm>
            <a:prstGeom prst="rect">
              <a:avLst/>
            </a:prstGeom>
          </p:spPr>
        </p:pic>
      </p:grpSp>
      <p:sp>
        <p:nvSpPr>
          <p:cNvPr id="33" name="object 33">
            <a:extLst>
              <a:ext uri="{FF2B5EF4-FFF2-40B4-BE49-F238E27FC236}">
                <a16:creationId xmlns:a16="http://schemas.microsoft.com/office/drawing/2014/main" id="{20C9852E-0DD3-44D6-847C-D985B136C2A9}"/>
              </a:ext>
            </a:extLst>
          </p:cNvPr>
          <p:cNvSpPr txBox="1"/>
          <p:nvPr/>
        </p:nvSpPr>
        <p:spPr>
          <a:xfrm>
            <a:off x="6873623" y="3416894"/>
            <a:ext cx="72390" cy="1173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00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4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F105DCE3-6C51-43DB-8D46-A01F516B7E28}"/>
              </a:ext>
            </a:extLst>
          </p:cNvPr>
          <p:cNvSpPr txBox="1"/>
          <p:nvPr/>
        </p:nvSpPr>
        <p:spPr>
          <a:xfrm>
            <a:off x="7043086" y="3395447"/>
            <a:ext cx="533876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产品定义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0AC28FD4-94B9-400A-85CE-C50E612CD204}"/>
              </a:ext>
            </a:extLst>
          </p:cNvPr>
          <p:cNvSpPr txBox="1"/>
          <p:nvPr/>
        </p:nvSpPr>
        <p:spPr>
          <a:xfrm>
            <a:off x="6814307" y="3631374"/>
            <a:ext cx="1620679" cy="250229"/>
          </a:xfrm>
          <a:prstGeom prst="rect">
            <a:avLst/>
          </a:prstGeom>
        </p:spPr>
        <p:txBody>
          <a:bodyPr vert="horz" wrap="square" lIns="0" tIns="8096" rIns="0" bIns="0" rtlCol="0">
            <a:spAutoFit/>
          </a:bodyPr>
          <a:lstStyle/>
          <a:p>
            <a:pPr marL="9525" marR="3810" defTabSz="685800">
              <a:lnSpc>
                <a:spcPct val="101299"/>
              </a:lnSpc>
              <a:spcBef>
                <a:spcPts val="64"/>
              </a:spcBef>
            </a:pPr>
            <a:r>
              <a:rPr sz="800" kern="0" spc="-4" dirty="0">
                <a:solidFill>
                  <a:srgbClr val="4A5462"/>
                </a:solidFill>
                <a:latin typeface="微软雅黑"/>
                <a:cs typeface="微软雅黑"/>
              </a:rPr>
              <a:t>将验证后的需求转化为功能列表与原型，输出可落地方案。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36">
            <a:extLst>
              <a:ext uri="{FF2B5EF4-FFF2-40B4-BE49-F238E27FC236}">
                <a16:creationId xmlns:a16="http://schemas.microsoft.com/office/drawing/2014/main" id="{889D4E61-05F0-4AF1-9918-496E5E647DA2}"/>
              </a:ext>
            </a:extLst>
          </p:cNvPr>
          <p:cNvGrpSpPr/>
          <p:nvPr/>
        </p:nvGrpSpPr>
        <p:grpSpPr>
          <a:xfrm>
            <a:off x="568166" y="4212845"/>
            <a:ext cx="8007668" cy="371951"/>
            <a:chOff x="762595" y="5910113"/>
            <a:chExt cx="10676890" cy="495934"/>
          </a:xfrm>
        </p:grpSpPr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01182005-D25F-4B90-8494-208A576980FD}"/>
                </a:ext>
              </a:extLst>
            </p:cNvPr>
            <p:cNvSpPr/>
            <p:nvPr/>
          </p:nvSpPr>
          <p:spPr>
            <a:xfrm>
              <a:off x="762595" y="5910113"/>
              <a:ext cx="10676890" cy="495934"/>
            </a:xfrm>
            <a:custGeom>
              <a:avLst/>
              <a:gdLst/>
              <a:ahLst/>
              <a:cxnLst/>
              <a:rect l="l" t="t" r="r" b="b"/>
              <a:pathLst>
                <a:path w="10676890" h="495935">
                  <a:moveTo>
                    <a:pt x="10605082" y="495686"/>
                  </a:moveTo>
                  <a:lnTo>
                    <a:pt x="71252" y="495686"/>
                  </a:lnTo>
                  <a:lnTo>
                    <a:pt x="66293" y="495198"/>
                  </a:lnTo>
                  <a:lnTo>
                    <a:pt x="29728" y="480052"/>
                  </a:lnTo>
                  <a:lnTo>
                    <a:pt x="3888" y="443984"/>
                  </a:lnTo>
                  <a:lnTo>
                    <a:pt x="0" y="424434"/>
                  </a:lnTo>
                  <a:lnTo>
                    <a:pt x="0" y="41942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0605082" y="0"/>
                  </a:lnTo>
                  <a:lnTo>
                    <a:pt x="10646604" y="15633"/>
                  </a:lnTo>
                  <a:lnTo>
                    <a:pt x="10672443" y="51702"/>
                  </a:lnTo>
                  <a:lnTo>
                    <a:pt x="10676334" y="71252"/>
                  </a:lnTo>
                  <a:lnTo>
                    <a:pt x="10676334" y="424434"/>
                  </a:lnTo>
                  <a:lnTo>
                    <a:pt x="10660699" y="465958"/>
                  </a:lnTo>
                  <a:lnTo>
                    <a:pt x="10624631" y="491798"/>
                  </a:lnTo>
                  <a:lnTo>
                    <a:pt x="10610040" y="495198"/>
                  </a:lnTo>
                  <a:lnTo>
                    <a:pt x="10605082" y="495686"/>
                  </a:lnTo>
                  <a:close/>
                </a:path>
              </a:pathLst>
            </a:custGeom>
            <a:solidFill>
              <a:srgbClr val="1F2937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A445AF58-D4EC-4A9C-AD25-72AECA60D55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51106" y="6024503"/>
              <a:ext cx="190648" cy="266908"/>
            </a:xfrm>
            <a:prstGeom prst="rect">
              <a:avLst/>
            </a:prstGeom>
          </p:spPr>
        </p:pic>
      </p:grpSp>
      <p:sp>
        <p:nvSpPr>
          <p:cNvPr id="39" name="object 39">
            <a:extLst>
              <a:ext uri="{FF2B5EF4-FFF2-40B4-BE49-F238E27FC236}">
                <a16:creationId xmlns:a16="http://schemas.microsoft.com/office/drawing/2014/main" id="{F20DF7DD-212A-4AE6-B700-17B2B459CB82}"/>
              </a:ext>
            </a:extLst>
          </p:cNvPr>
          <p:cNvSpPr txBox="1"/>
          <p:nvPr/>
        </p:nvSpPr>
        <p:spPr>
          <a:xfrm>
            <a:off x="3106485" y="4310561"/>
            <a:ext cx="3127534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kern="0" spc="11" dirty="0">
                <a:solidFill>
                  <a:srgbClr val="FFFFFF"/>
                </a:solidFill>
                <a:latin typeface="微软雅黑"/>
                <a:cs typeface="微软雅黑"/>
              </a:rPr>
              <a:t>核心产出：将  </a:t>
            </a:r>
            <a:r>
              <a:rPr sz="1000" b="1" kern="0" spc="11" dirty="0">
                <a:solidFill>
                  <a:srgbClr val="FACC15"/>
                </a:solidFill>
                <a:latin typeface="微软雅黑"/>
                <a:cs typeface="微软雅黑"/>
              </a:rPr>
              <a:t>模糊用户语言  </a:t>
            </a:r>
            <a:r>
              <a:rPr sz="1000" kern="0" spc="23" dirty="0">
                <a:solidFill>
                  <a:srgbClr val="FFFFFF"/>
                </a:solidFill>
                <a:latin typeface="微软雅黑"/>
                <a:cs typeface="微软雅黑"/>
              </a:rPr>
              <a:t>转化为  </a:t>
            </a:r>
            <a:r>
              <a:rPr sz="1000" b="1" kern="0" spc="-8" dirty="0">
                <a:solidFill>
                  <a:srgbClr val="4ADE80"/>
                </a:solidFill>
                <a:latin typeface="微软雅黑"/>
                <a:cs typeface="微软雅黑"/>
              </a:rPr>
              <a:t>可落地产品方案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99270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新能源汽车平台需求管理实践</a:t>
            </a:r>
          </a:p>
        </p:txBody>
      </p:sp>
      <p:grpSp>
        <p:nvGrpSpPr>
          <p:cNvPr id="4" name="object 5">
            <a:extLst>
              <a:ext uri="{FF2B5EF4-FFF2-40B4-BE49-F238E27FC236}">
                <a16:creationId xmlns:a16="http://schemas.microsoft.com/office/drawing/2014/main" id="{53AE6775-90EC-468B-86B6-13C3F9D7126E}"/>
              </a:ext>
            </a:extLst>
          </p:cNvPr>
          <p:cNvGrpSpPr/>
          <p:nvPr/>
        </p:nvGrpSpPr>
        <p:grpSpPr>
          <a:xfrm>
            <a:off x="457558" y="1043802"/>
            <a:ext cx="4682966" cy="1859280"/>
            <a:chOff x="610076" y="1391736"/>
            <a:chExt cx="6243955" cy="2479040"/>
          </a:xfrm>
        </p:grpSpPr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DCAF625E-C539-4E6C-B115-87FCD76F4A1F}"/>
                </a:ext>
              </a:extLst>
            </p:cNvPr>
            <p:cNvSpPr/>
            <p:nvPr/>
          </p:nvSpPr>
          <p:spPr>
            <a:xfrm>
              <a:off x="648206" y="1391736"/>
              <a:ext cx="6205855" cy="2479040"/>
            </a:xfrm>
            <a:custGeom>
              <a:avLst/>
              <a:gdLst/>
              <a:ahLst/>
              <a:cxnLst/>
              <a:rect l="l" t="t" r="r" b="b"/>
              <a:pathLst>
                <a:path w="6205855" h="2479040">
                  <a:moveTo>
                    <a:pt x="6053100" y="2478434"/>
                  </a:moveTo>
                  <a:lnTo>
                    <a:pt x="106878" y="2478434"/>
                  </a:lnTo>
                  <a:lnTo>
                    <a:pt x="63675" y="2462992"/>
                  </a:lnTo>
                  <a:lnTo>
                    <a:pt x="33503" y="2433763"/>
                  </a:lnTo>
                  <a:lnTo>
                    <a:pt x="13505" y="2397813"/>
                  </a:lnTo>
                  <a:lnTo>
                    <a:pt x="2197" y="2355670"/>
                  </a:lnTo>
                  <a:lnTo>
                    <a:pt x="0" y="2325915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6053100" y="0"/>
                  </a:lnTo>
                  <a:lnTo>
                    <a:pt x="6097374" y="6565"/>
                  </a:lnTo>
                  <a:lnTo>
                    <a:pt x="6137835" y="25704"/>
                  </a:lnTo>
                  <a:lnTo>
                    <a:pt x="6170999" y="55760"/>
                  </a:lnTo>
                  <a:lnTo>
                    <a:pt x="6194008" y="94152"/>
                  </a:lnTo>
                  <a:lnTo>
                    <a:pt x="6204886" y="137569"/>
                  </a:lnTo>
                  <a:lnTo>
                    <a:pt x="6205619" y="152519"/>
                  </a:lnTo>
                  <a:lnTo>
                    <a:pt x="6205619" y="2325915"/>
                  </a:lnTo>
                  <a:lnTo>
                    <a:pt x="6199053" y="2370190"/>
                  </a:lnTo>
                  <a:lnTo>
                    <a:pt x="6179914" y="2410650"/>
                  </a:lnTo>
                  <a:lnTo>
                    <a:pt x="6149858" y="2443815"/>
                  </a:lnTo>
                  <a:lnTo>
                    <a:pt x="6111466" y="2466824"/>
                  </a:lnTo>
                  <a:lnTo>
                    <a:pt x="6068050" y="2477701"/>
                  </a:lnTo>
                  <a:lnTo>
                    <a:pt x="6053100" y="24784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7">
              <a:extLst>
                <a:ext uri="{FF2B5EF4-FFF2-40B4-BE49-F238E27FC236}">
                  <a16:creationId xmlns:a16="http://schemas.microsoft.com/office/drawing/2014/main" id="{D0FFF273-529F-4EEA-AFBC-F9330D80340A}"/>
                </a:ext>
              </a:extLst>
            </p:cNvPr>
            <p:cNvSpPr/>
            <p:nvPr/>
          </p:nvSpPr>
          <p:spPr>
            <a:xfrm>
              <a:off x="610076" y="1391736"/>
              <a:ext cx="153035" cy="2479040"/>
            </a:xfrm>
            <a:custGeom>
              <a:avLst/>
              <a:gdLst/>
              <a:ahLst/>
              <a:cxnLst/>
              <a:rect l="l" t="t" r="r" b="b"/>
              <a:pathLst>
                <a:path w="153034" h="2479040">
                  <a:moveTo>
                    <a:pt x="152519" y="2478434"/>
                  </a:moveTo>
                  <a:lnTo>
                    <a:pt x="108311" y="2471904"/>
                  </a:lnTo>
                  <a:lnTo>
                    <a:pt x="67767" y="2452754"/>
                  </a:lnTo>
                  <a:lnTo>
                    <a:pt x="34560" y="2422625"/>
                  </a:lnTo>
                  <a:lnTo>
                    <a:pt x="11609" y="2384281"/>
                  </a:lnTo>
                  <a:lnTo>
                    <a:pt x="725" y="2340940"/>
                  </a:lnTo>
                  <a:lnTo>
                    <a:pt x="0" y="2325915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4" y="80549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2325915"/>
                  </a:lnTo>
                  <a:lnTo>
                    <a:pt x="79524" y="2370123"/>
                  </a:lnTo>
                  <a:lnTo>
                    <a:pt x="89099" y="2410666"/>
                  </a:lnTo>
                  <a:lnTo>
                    <a:pt x="110143" y="2452754"/>
                  </a:lnTo>
                  <a:lnTo>
                    <a:pt x="145006" y="2477709"/>
                  </a:lnTo>
                  <a:lnTo>
                    <a:pt x="152519" y="2478434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5CF6D97D-A131-485C-A767-8E7D41B65CD5}"/>
                </a:ext>
              </a:extLst>
            </p:cNvPr>
            <p:cNvSpPr/>
            <p:nvPr/>
          </p:nvSpPr>
          <p:spPr>
            <a:xfrm>
              <a:off x="991373" y="1696774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5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id="{5A6F9EA5-D5B1-46CB-A72F-98A9DBAEC61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1087" y="1887423"/>
              <a:ext cx="343167" cy="381297"/>
            </a:xfrm>
            <a:prstGeom prst="rect">
              <a:avLst/>
            </a:prstGeom>
          </p:spPr>
        </p:pic>
      </p:grpSp>
      <p:sp>
        <p:nvSpPr>
          <p:cNvPr id="11" name="object 10">
            <a:extLst>
              <a:ext uri="{FF2B5EF4-FFF2-40B4-BE49-F238E27FC236}">
                <a16:creationId xmlns:a16="http://schemas.microsoft.com/office/drawing/2014/main" id="{E47F8B5B-FCCA-41B9-B006-1BB0B1441BE6}"/>
              </a:ext>
            </a:extLst>
          </p:cNvPr>
          <p:cNvSpPr txBox="1"/>
          <p:nvPr/>
        </p:nvSpPr>
        <p:spPr>
          <a:xfrm>
            <a:off x="1477536" y="1263056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数据洞察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879A0623-2A83-484C-BC4C-D7FAD0BCA813}"/>
              </a:ext>
            </a:extLst>
          </p:cNvPr>
          <p:cNvSpPr/>
          <p:nvPr/>
        </p:nvSpPr>
        <p:spPr>
          <a:xfrm>
            <a:off x="2259188" y="1286880"/>
            <a:ext cx="779621" cy="200501"/>
          </a:xfrm>
          <a:custGeom>
            <a:avLst/>
            <a:gdLst/>
            <a:ahLst/>
            <a:cxnLst/>
            <a:rect l="l" t="t" r="r" b="b"/>
            <a:pathLst>
              <a:path w="1039495" h="267335">
                <a:moveTo>
                  <a:pt x="1005962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1005962" y="0"/>
                </a:lnTo>
                <a:lnTo>
                  <a:pt x="1038068" y="28209"/>
                </a:lnTo>
                <a:lnTo>
                  <a:pt x="1039036" y="33073"/>
                </a:lnTo>
                <a:lnTo>
                  <a:pt x="1039036" y="233834"/>
                </a:lnTo>
                <a:lnTo>
                  <a:pt x="1010826" y="265940"/>
                </a:lnTo>
                <a:lnTo>
                  <a:pt x="1005962" y="266908"/>
                </a:lnTo>
                <a:close/>
              </a:path>
            </a:pathLst>
          </a:custGeom>
          <a:solidFill>
            <a:srgbClr val="DAE9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B5F8CBBA-13C7-4C33-A57C-DFABE0A80F61}"/>
              </a:ext>
            </a:extLst>
          </p:cNvPr>
          <p:cNvSpPr txBox="1"/>
          <p:nvPr/>
        </p:nvSpPr>
        <p:spPr>
          <a:xfrm>
            <a:off x="2306858" y="1313101"/>
            <a:ext cx="68484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dirty="0">
                <a:solidFill>
                  <a:srgbClr val="2562EB"/>
                </a:solidFill>
                <a:latin typeface="微软雅黑"/>
                <a:cs typeface="微软雅黑"/>
              </a:rPr>
              <a:t>Data</a:t>
            </a:r>
            <a:r>
              <a:rPr sz="713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 </a:t>
            </a:r>
            <a:r>
              <a:rPr sz="713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Insights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3">
            <a:extLst>
              <a:ext uri="{FF2B5EF4-FFF2-40B4-BE49-F238E27FC236}">
                <a16:creationId xmlns:a16="http://schemas.microsoft.com/office/drawing/2014/main" id="{06CA0835-625C-466F-B6B5-25237D22443D}"/>
              </a:ext>
            </a:extLst>
          </p:cNvPr>
          <p:cNvGrpSpPr/>
          <p:nvPr/>
        </p:nvGrpSpPr>
        <p:grpSpPr>
          <a:xfrm>
            <a:off x="1487061" y="1672943"/>
            <a:ext cx="57626" cy="708183"/>
            <a:chOff x="1982747" y="2230591"/>
            <a:chExt cx="76835" cy="944244"/>
          </a:xfrm>
        </p:grpSpPr>
        <p:pic>
          <p:nvPicPr>
            <p:cNvPr id="15" name="object 14">
              <a:extLst>
                <a:ext uri="{FF2B5EF4-FFF2-40B4-BE49-F238E27FC236}">
                  <a16:creationId xmlns:a16="http://schemas.microsoft.com/office/drawing/2014/main" id="{F4AB39C8-3811-422E-A294-A78E8C12005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2747" y="2230591"/>
              <a:ext cx="76259" cy="152519"/>
            </a:xfrm>
            <a:prstGeom prst="rect">
              <a:avLst/>
            </a:prstGeom>
          </p:spPr>
        </p:pic>
        <p:pic>
          <p:nvPicPr>
            <p:cNvPr id="16" name="object 15">
              <a:extLst>
                <a:ext uri="{FF2B5EF4-FFF2-40B4-BE49-F238E27FC236}">
                  <a16:creationId xmlns:a16="http://schemas.microsoft.com/office/drawing/2014/main" id="{741BD98F-3226-4A23-836D-1F8D29BB39B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2747" y="3021784"/>
              <a:ext cx="76259" cy="152519"/>
            </a:xfrm>
            <a:prstGeom prst="rect">
              <a:avLst/>
            </a:prstGeom>
          </p:spPr>
        </p:pic>
      </p:grpSp>
      <p:sp>
        <p:nvSpPr>
          <p:cNvPr id="17" name="object 16">
            <a:extLst>
              <a:ext uri="{FF2B5EF4-FFF2-40B4-BE49-F238E27FC236}">
                <a16:creationId xmlns:a16="http://schemas.microsoft.com/office/drawing/2014/main" id="{B613776F-F90B-4A69-BCB2-FE7A1906BFAD}"/>
              </a:ext>
            </a:extLst>
          </p:cNvPr>
          <p:cNvSpPr txBox="1"/>
          <p:nvPr/>
        </p:nvSpPr>
        <p:spPr>
          <a:xfrm>
            <a:off x="1616319" y="1633599"/>
            <a:ext cx="3398045" cy="746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141446" defTabSz="685800">
              <a:lnSpc>
                <a:spcPct val="118100"/>
              </a:lnSpc>
              <a:spcBef>
                <a:spcPts val="75"/>
              </a:spcBef>
            </a:pPr>
            <a:r>
              <a:rPr sz="1050" b="1" kern="0" dirty="0">
                <a:solidFill>
                  <a:srgbClr val="4A5462"/>
                </a:solidFill>
                <a:latin typeface="微软雅黑"/>
                <a:cs typeface="微软雅黑"/>
              </a:rPr>
              <a:t>续航关注度：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车主实测续航点击率超官方数据 </a:t>
            </a:r>
            <a:r>
              <a:rPr sz="1275" b="1" kern="0" spc="-38" dirty="0">
                <a:solidFill>
                  <a:srgbClr val="EF4444"/>
                </a:solidFill>
                <a:latin typeface="微软雅黑"/>
                <a:cs typeface="微软雅黑"/>
              </a:rPr>
              <a:t>3</a:t>
            </a:r>
            <a:r>
              <a:rPr sz="1275" b="1" kern="0" dirty="0">
                <a:solidFill>
                  <a:srgbClr val="EF4444"/>
                </a:solidFill>
                <a:latin typeface="微软雅黑"/>
                <a:cs typeface="微软雅黑"/>
              </a:rPr>
              <a:t>倍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en-US" sz="1050" kern="0" spc="-38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9525" marR="141446" defTabSz="685800">
              <a:lnSpc>
                <a:spcPct val="118100"/>
              </a:lnSpc>
              <a:spcBef>
                <a:spcPts val="75"/>
              </a:spcBef>
            </a:pPr>
            <a:endParaRPr lang="en-US" sz="1050" kern="0" spc="-38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600"/>
              </a:lnSpc>
              <a:spcBef>
                <a:spcPts val="799"/>
              </a:spcBef>
            </a:pPr>
            <a:r>
              <a:rPr sz="1050" b="1" kern="0" dirty="0" err="1">
                <a:solidFill>
                  <a:srgbClr val="4A5462"/>
                </a:solidFill>
                <a:latin typeface="微软雅黑"/>
                <a:cs typeface="微软雅黑"/>
              </a:rPr>
              <a:t>高频痛点：</a:t>
            </a:r>
            <a:r>
              <a:rPr sz="1050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充电相关问题搜索频次极高，反映用户</a:t>
            </a:r>
            <a:r>
              <a:rPr sz="1050" kern="0" spc="-15" dirty="0" err="1">
                <a:solidFill>
                  <a:srgbClr val="4A5462"/>
                </a:solidFill>
                <a:latin typeface="微软雅黑"/>
                <a:cs typeface="微软雅黑"/>
              </a:rPr>
              <a:t>焦虑</a:t>
            </a:r>
            <a:r>
              <a:rPr sz="1050" kern="0" spc="-15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7">
            <a:extLst>
              <a:ext uri="{FF2B5EF4-FFF2-40B4-BE49-F238E27FC236}">
                <a16:creationId xmlns:a16="http://schemas.microsoft.com/office/drawing/2014/main" id="{E3C24AD0-6A1A-4AD0-9106-91E60320CAF3}"/>
              </a:ext>
            </a:extLst>
          </p:cNvPr>
          <p:cNvGrpSpPr/>
          <p:nvPr/>
        </p:nvGrpSpPr>
        <p:grpSpPr>
          <a:xfrm>
            <a:off x="457558" y="3074212"/>
            <a:ext cx="4682966" cy="1844993"/>
            <a:chOff x="610076" y="4098950"/>
            <a:chExt cx="6243955" cy="2459990"/>
          </a:xfrm>
        </p:grpSpPr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CB6B640A-9C04-4069-8722-F31FDF5FEF67}"/>
                </a:ext>
              </a:extLst>
            </p:cNvPr>
            <p:cNvSpPr/>
            <p:nvPr/>
          </p:nvSpPr>
          <p:spPr>
            <a:xfrm>
              <a:off x="648206" y="4098950"/>
              <a:ext cx="6205855" cy="2459990"/>
            </a:xfrm>
            <a:custGeom>
              <a:avLst/>
              <a:gdLst/>
              <a:ahLst/>
              <a:cxnLst/>
              <a:rect l="l" t="t" r="r" b="b"/>
              <a:pathLst>
                <a:path w="6205855" h="2459990">
                  <a:moveTo>
                    <a:pt x="6053100" y="2459369"/>
                  </a:moveTo>
                  <a:lnTo>
                    <a:pt x="106878" y="2459369"/>
                  </a:lnTo>
                  <a:lnTo>
                    <a:pt x="99439" y="2458393"/>
                  </a:lnTo>
                  <a:lnTo>
                    <a:pt x="63675" y="2443927"/>
                  </a:lnTo>
                  <a:lnTo>
                    <a:pt x="33503" y="2414698"/>
                  </a:lnTo>
                  <a:lnTo>
                    <a:pt x="13505" y="2378748"/>
                  </a:lnTo>
                  <a:lnTo>
                    <a:pt x="2197" y="2336605"/>
                  </a:lnTo>
                  <a:lnTo>
                    <a:pt x="0" y="2306850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6053100" y="0"/>
                  </a:lnTo>
                  <a:lnTo>
                    <a:pt x="6097374" y="6565"/>
                  </a:lnTo>
                  <a:lnTo>
                    <a:pt x="6137835" y="25704"/>
                  </a:lnTo>
                  <a:lnTo>
                    <a:pt x="6170999" y="55760"/>
                  </a:lnTo>
                  <a:lnTo>
                    <a:pt x="6194008" y="94152"/>
                  </a:lnTo>
                  <a:lnTo>
                    <a:pt x="6204886" y="137569"/>
                  </a:lnTo>
                  <a:lnTo>
                    <a:pt x="6205619" y="152519"/>
                  </a:lnTo>
                  <a:lnTo>
                    <a:pt x="6205619" y="2306850"/>
                  </a:lnTo>
                  <a:lnTo>
                    <a:pt x="6199053" y="2351125"/>
                  </a:lnTo>
                  <a:lnTo>
                    <a:pt x="6179914" y="2391585"/>
                  </a:lnTo>
                  <a:lnTo>
                    <a:pt x="6149858" y="2424750"/>
                  </a:lnTo>
                  <a:lnTo>
                    <a:pt x="6111466" y="2447759"/>
                  </a:lnTo>
                  <a:lnTo>
                    <a:pt x="6068050" y="2458637"/>
                  </a:lnTo>
                  <a:lnTo>
                    <a:pt x="6053100" y="2459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9">
              <a:extLst>
                <a:ext uri="{FF2B5EF4-FFF2-40B4-BE49-F238E27FC236}">
                  <a16:creationId xmlns:a16="http://schemas.microsoft.com/office/drawing/2014/main" id="{2749ED79-5F1D-4198-B7A4-926B489E179D}"/>
                </a:ext>
              </a:extLst>
            </p:cNvPr>
            <p:cNvSpPr/>
            <p:nvPr/>
          </p:nvSpPr>
          <p:spPr>
            <a:xfrm>
              <a:off x="610076" y="4098950"/>
              <a:ext cx="153035" cy="2459990"/>
            </a:xfrm>
            <a:custGeom>
              <a:avLst/>
              <a:gdLst/>
              <a:ahLst/>
              <a:cxnLst/>
              <a:rect l="l" t="t" r="r" b="b"/>
              <a:pathLst>
                <a:path w="153034" h="2459990">
                  <a:moveTo>
                    <a:pt x="152519" y="2459370"/>
                  </a:moveTo>
                  <a:lnTo>
                    <a:pt x="108311" y="2452839"/>
                  </a:lnTo>
                  <a:lnTo>
                    <a:pt x="67767" y="2433689"/>
                  </a:lnTo>
                  <a:lnTo>
                    <a:pt x="34560" y="2403560"/>
                  </a:lnTo>
                  <a:lnTo>
                    <a:pt x="11609" y="2365217"/>
                  </a:lnTo>
                  <a:lnTo>
                    <a:pt x="725" y="2321875"/>
                  </a:lnTo>
                  <a:lnTo>
                    <a:pt x="0" y="2306851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4" y="80548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2306851"/>
                  </a:lnTo>
                  <a:lnTo>
                    <a:pt x="79524" y="2351058"/>
                  </a:lnTo>
                  <a:lnTo>
                    <a:pt x="89099" y="2391601"/>
                  </a:lnTo>
                  <a:lnTo>
                    <a:pt x="110143" y="2433689"/>
                  </a:lnTo>
                  <a:lnTo>
                    <a:pt x="145006" y="2458644"/>
                  </a:lnTo>
                  <a:lnTo>
                    <a:pt x="152519" y="2459370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0">
              <a:extLst>
                <a:ext uri="{FF2B5EF4-FFF2-40B4-BE49-F238E27FC236}">
                  <a16:creationId xmlns:a16="http://schemas.microsoft.com/office/drawing/2014/main" id="{744CB43F-A074-4E67-AE3B-26D9E4FA71BF}"/>
                </a:ext>
              </a:extLst>
            </p:cNvPr>
            <p:cNvSpPr/>
            <p:nvPr/>
          </p:nvSpPr>
          <p:spPr>
            <a:xfrm>
              <a:off x="991373" y="4403988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5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1">
              <a:extLst>
                <a:ext uri="{FF2B5EF4-FFF2-40B4-BE49-F238E27FC236}">
                  <a16:creationId xmlns:a16="http://schemas.microsoft.com/office/drawing/2014/main" id="{29681737-144B-4D0C-AC97-B4949CECF96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2957" y="4594637"/>
              <a:ext cx="428959" cy="381297"/>
            </a:xfrm>
            <a:prstGeom prst="rect">
              <a:avLst/>
            </a:prstGeom>
          </p:spPr>
        </p:pic>
      </p:grpSp>
      <p:sp>
        <p:nvSpPr>
          <p:cNvPr id="23" name="object 22">
            <a:extLst>
              <a:ext uri="{FF2B5EF4-FFF2-40B4-BE49-F238E27FC236}">
                <a16:creationId xmlns:a16="http://schemas.microsoft.com/office/drawing/2014/main" id="{8AC24F04-6C92-49B1-9C7B-C14C6AE22F1C}"/>
              </a:ext>
            </a:extLst>
          </p:cNvPr>
          <p:cNvSpPr txBox="1"/>
          <p:nvPr/>
        </p:nvSpPr>
        <p:spPr>
          <a:xfrm>
            <a:off x="1477536" y="3293466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场景收集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4" name="object 23">
            <a:extLst>
              <a:ext uri="{FF2B5EF4-FFF2-40B4-BE49-F238E27FC236}">
                <a16:creationId xmlns:a16="http://schemas.microsoft.com/office/drawing/2014/main" id="{76E76F73-AAF3-4C86-9DC0-1A66269D9518}"/>
              </a:ext>
            </a:extLst>
          </p:cNvPr>
          <p:cNvSpPr/>
          <p:nvPr/>
        </p:nvSpPr>
        <p:spPr>
          <a:xfrm>
            <a:off x="2259189" y="3317290"/>
            <a:ext cx="1079659" cy="200501"/>
          </a:xfrm>
          <a:custGeom>
            <a:avLst/>
            <a:gdLst/>
            <a:ahLst/>
            <a:cxnLst/>
            <a:rect l="l" t="t" r="r" b="b"/>
            <a:pathLst>
              <a:path w="1439545" h="267335">
                <a:moveTo>
                  <a:pt x="1406325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1406325" y="0"/>
                </a:lnTo>
                <a:lnTo>
                  <a:pt x="1438430" y="28209"/>
                </a:lnTo>
                <a:lnTo>
                  <a:pt x="1439398" y="33073"/>
                </a:lnTo>
                <a:lnTo>
                  <a:pt x="1439398" y="233834"/>
                </a:lnTo>
                <a:lnTo>
                  <a:pt x="1411188" y="265940"/>
                </a:lnTo>
                <a:lnTo>
                  <a:pt x="1406325" y="266908"/>
                </a:lnTo>
                <a:close/>
              </a:path>
            </a:pathLst>
          </a:custGeom>
          <a:solidFill>
            <a:srgbClr val="CCFA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4">
            <a:extLst>
              <a:ext uri="{FF2B5EF4-FFF2-40B4-BE49-F238E27FC236}">
                <a16:creationId xmlns:a16="http://schemas.microsoft.com/office/drawing/2014/main" id="{33D075E2-B8E8-4722-916E-2967A7696BF2}"/>
              </a:ext>
            </a:extLst>
          </p:cNvPr>
          <p:cNvSpPr txBox="1"/>
          <p:nvPr/>
        </p:nvSpPr>
        <p:spPr>
          <a:xfrm>
            <a:off x="2306859" y="3343511"/>
            <a:ext cx="98440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dirty="0">
                <a:solidFill>
                  <a:srgbClr val="0D9487"/>
                </a:solidFill>
                <a:latin typeface="微软雅黑"/>
                <a:cs typeface="微软雅黑"/>
              </a:rPr>
              <a:t>Scenario</a:t>
            </a:r>
            <a:r>
              <a:rPr sz="713" b="1" kern="0" spc="-30" dirty="0">
                <a:solidFill>
                  <a:srgbClr val="0D9487"/>
                </a:solidFill>
                <a:latin typeface="微软雅黑"/>
                <a:cs typeface="微软雅黑"/>
              </a:rPr>
              <a:t> </a:t>
            </a:r>
            <a:r>
              <a:rPr sz="713" b="1" kern="0" spc="-8" dirty="0">
                <a:solidFill>
                  <a:srgbClr val="0D9487"/>
                </a:solidFill>
                <a:latin typeface="微软雅黑"/>
                <a:cs typeface="微软雅黑"/>
              </a:rPr>
              <a:t>Collection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5">
            <a:extLst>
              <a:ext uri="{FF2B5EF4-FFF2-40B4-BE49-F238E27FC236}">
                <a16:creationId xmlns:a16="http://schemas.microsoft.com/office/drawing/2014/main" id="{CE522EA5-FC19-47BB-9E19-81097D7A57C4}"/>
              </a:ext>
            </a:extLst>
          </p:cNvPr>
          <p:cNvGrpSpPr/>
          <p:nvPr/>
        </p:nvGrpSpPr>
        <p:grpSpPr>
          <a:xfrm>
            <a:off x="1487061" y="3689055"/>
            <a:ext cx="114776" cy="693896"/>
            <a:chOff x="1982747" y="4918740"/>
            <a:chExt cx="153035" cy="925194"/>
          </a:xfrm>
        </p:grpSpPr>
        <p:pic>
          <p:nvPicPr>
            <p:cNvPr id="27" name="object 26">
              <a:extLst>
                <a:ext uri="{FF2B5EF4-FFF2-40B4-BE49-F238E27FC236}">
                  <a16:creationId xmlns:a16="http://schemas.microsoft.com/office/drawing/2014/main" id="{513C8A60-A3B6-487F-8FF1-2915B1F1B20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2747" y="4918740"/>
              <a:ext cx="152519" cy="152519"/>
            </a:xfrm>
            <a:prstGeom prst="rect">
              <a:avLst/>
            </a:prstGeom>
          </p:spPr>
        </p:pic>
        <p:pic>
          <p:nvPicPr>
            <p:cNvPr id="28" name="object 27">
              <a:extLst>
                <a:ext uri="{FF2B5EF4-FFF2-40B4-BE49-F238E27FC236}">
                  <a16:creationId xmlns:a16="http://schemas.microsoft.com/office/drawing/2014/main" id="{70436404-A279-4E73-81C0-FD8545A1472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2747" y="5690868"/>
              <a:ext cx="152519" cy="152519"/>
            </a:xfrm>
            <a:prstGeom prst="rect">
              <a:avLst/>
            </a:prstGeom>
          </p:spPr>
        </p:pic>
      </p:grpSp>
      <p:sp>
        <p:nvSpPr>
          <p:cNvPr id="29" name="object 28">
            <a:extLst>
              <a:ext uri="{FF2B5EF4-FFF2-40B4-BE49-F238E27FC236}">
                <a16:creationId xmlns:a16="http://schemas.microsoft.com/office/drawing/2014/main" id="{FC236470-E785-4188-84F8-958AC4C8D260}"/>
              </a:ext>
            </a:extLst>
          </p:cNvPr>
          <p:cNvSpPr txBox="1"/>
          <p:nvPr/>
        </p:nvSpPr>
        <p:spPr>
          <a:xfrm>
            <a:off x="1677717" y="3593738"/>
            <a:ext cx="3189923" cy="9805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28099" defTabSz="685800">
              <a:lnSpc>
                <a:spcPct val="137600"/>
              </a:lnSpc>
              <a:spcBef>
                <a:spcPts val="75"/>
              </a:spcBef>
            </a:pPr>
            <a:r>
              <a:rPr sz="1050" b="1" kern="0" dirty="0">
                <a:solidFill>
                  <a:srgbClr val="4A5462"/>
                </a:solidFill>
                <a:latin typeface="微软雅黑"/>
                <a:cs typeface="微软雅黑"/>
              </a:rPr>
              <a:t>线上社区：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发起续航、充电话题征集，获取用户真</a:t>
            </a:r>
            <a:r>
              <a:rPr sz="1050" kern="0" spc="-11" dirty="0">
                <a:solidFill>
                  <a:srgbClr val="4A5462"/>
                </a:solidFill>
                <a:latin typeface="微软雅黑"/>
                <a:cs typeface="微软雅黑"/>
              </a:rPr>
              <a:t>实体验。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600"/>
              </a:lnSpc>
              <a:spcBef>
                <a:spcPts val="844"/>
              </a:spcBef>
            </a:pPr>
            <a:r>
              <a:rPr sz="1050" b="1" kern="0" dirty="0">
                <a:solidFill>
                  <a:srgbClr val="4A5462"/>
                </a:solidFill>
                <a:latin typeface="微软雅黑"/>
                <a:cs typeface="微软雅黑"/>
              </a:rPr>
              <a:t>线下触点：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48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小时深度试驾活动，记录用户核心关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切与反馈。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9">
            <a:extLst>
              <a:ext uri="{FF2B5EF4-FFF2-40B4-BE49-F238E27FC236}">
                <a16:creationId xmlns:a16="http://schemas.microsoft.com/office/drawing/2014/main" id="{2DC4A7EC-4EFA-4E76-980F-52D1F3E51FEE}"/>
              </a:ext>
            </a:extLst>
          </p:cNvPr>
          <p:cNvGrpSpPr/>
          <p:nvPr/>
        </p:nvGrpSpPr>
        <p:grpSpPr>
          <a:xfrm>
            <a:off x="5426343" y="1193938"/>
            <a:ext cx="3381851" cy="3689509"/>
            <a:chOff x="7235123" y="1591917"/>
            <a:chExt cx="4509135" cy="4919345"/>
          </a:xfrm>
        </p:grpSpPr>
        <p:sp>
          <p:nvSpPr>
            <p:cNvPr id="31" name="object 30">
              <a:extLst>
                <a:ext uri="{FF2B5EF4-FFF2-40B4-BE49-F238E27FC236}">
                  <a16:creationId xmlns:a16="http://schemas.microsoft.com/office/drawing/2014/main" id="{EE477927-95D0-4E25-82FE-A12CBD0A3A43}"/>
                </a:ext>
              </a:extLst>
            </p:cNvPr>
            <p:cNvSpPr/>
            <p:nvPr/>
          </p:nvSpPr>
          <p:spPr>
            <a:xfrm>
              <a:off x="7406707" y="1763501"/>
              <a:ext cx="4318635" cy="4728210"/>
            </a:xfrm>
            <a:custGeom>
              <a:avLst/>
              <a:gdLst/>
              <a:ahLst/>
              <a:cxnLst/>
              <a:rect l="l" t="t" r="r" b="b"/>
              <a:pathLst>
                <a:path w="4318634" h="4728210">
                  <a:moveTo>
                    <a:pt x="0" y="4594636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184741" y="0"/>
                  </a:lnTo>
                  <a:lnTo>
                    <a:pt x="4223481" y="5745"/>
                  </a:lnTo>
                  <a:lnTo>
                    <a:pt x="4258884" y="22491"/>
                  </a:lnTo>
                  <a:lnTo>
                    <a:pt x="4287904" y="48790"/>
                  </a:lnTo>
                  <a:lnTo>
                    <a:pt x="4308037" y="82383"/>
                  </a:lnTo>
                  <a:lnTo>
                    <a:pt x="4317554" y="120373"/>
                  </a:lnTo>
                  <a:lnTo>
                    <a:pt x="4318196" y="133454"/>
                  </a:lnTo>
                  <a:lnTo>
                    <a:pt x="4318196" y="4594636"/>
                  </a:lnTo>
                  <a:lnTo>
                    <a:pt x="4312450" y="4633376"/>
                  </a:lnTo>
                  <a:lnTo>
                    <a:pt x="4295704" y="4668779"/>
                  </a:lnTo>
                  <a:lnTo>
                    <a:pt x="4269404" y="4697799"/>
                  </a:lnTo>
                  <a:lnTo>
                    <a:pt x="4235812" y="4717931"/>
                  </a:lnTo>
                  <a:lnTo>
                    <a:pt x="4197822" y="4727449"/>
                  </a:lnTo>
                  <a:lnTo>
                    <a:pt x="4184741" y="4728091"/>
                  </a:lnTo>
                  <a:lnTo>
                    <a:pt x="133454" y="4728091"/>
                  </a:lnTo>
                  <a:lnTo>
                    <a:pt x="94713" y="4722344"/>
                  </a:lnTo>
                  <a:lnTo>
                    <a:pt x="59310" y="4705598"/>
                  </a:lnTo>
                  <a:lnTo>
                    <a:pt x="30291" y="4679299"/>
                  </a:lnTo>
                  <a:lnTo>
                    <a:pt x="10158" y="4645706"/>
                  </a:lnTo>
                  <a:lnTo>
                    <a:pt x="641" y="4607717"/>
                  </a:lnTo>
                  <a:lnTo>
                    <a:pt x="0" y="4594636"/>
                  </a:lnTo>
                  <a:close/>
                </a:path>
              </a:pathLst>
            </a:custGeom>
            <a:ln w="38129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31">
              <a:extLst>
                <a:ext uri="{FF2B5EF4-FFF2-40B4-BE49-F238E27FC236}">
                  <a16:creationId xmlns:a16="http://schemas.microsoft.com/office/drawing/2014/main" id="{C42F97DE-49EF-4A6C-BE3C-FE36902A70D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35123" y="1591917"/>
              <a:ext cx="4356326" cy="4766221"/>
            </a:xfrm>
            <a:prstGeom prst="rect">
              <a:avLst/>
            </a:prstGeom>
          </p:spPr>
        </p:pic>
        <p:pic>
          <p:nvPicPr>
            <p:cNvPr id="33" name="object 32">
              <a:extLst>
                <a:ext uri="{FF2B5EF4-FFF2-40B4-BE49-F238E27FC236}">
                  <a16:creationId xmlns:a16="http://schemas.microsoft.com/office/drawing/2014/main" id="{E51257CB-F38A-40E7-A42F-75F44892E55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63902" y="5824321"/>
              <a:ext cx="171583" cy="305038"/>
            </a:xfrm>
            <a:prstGeom prst="rect">
              <a:avLst/>
            </a:prstGeom>
          </p:spPr>
        </p:pic>
      </p:grpSp>
      <p:sp>
        <p:nvSpPr>
          <p:cNvPr id="34" name="object 33">
            <a:extLst>
              <a:ext uri="{FF2B5EF4-FFF2-40B4-BE49-F238E27FC236}">
                <a16:creationId xmlns:a16="http://schemas.microsoft.com/office/drawing/2014/main" id="{1C15D371-2552-45B4-A97B-2CEEFB60458A}"/>
              </a:ext>
            </a:extLst>
          </p:cNvPr>
          <p:cNvSpPr txBox="1"/>
          <p:nvPr/>
        </p:nvSpPr>
        <p:spPr>
          <a:xfrm>
            <a:off x="5805228" y="4394463"/>
            <a:ext cx="133492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FFFFFF"/>
                </a:solidFill>
                <a:latin typeface="微软雅黑"/>
                <a:cs typeface="微软雅黑"/>
              </a:rPr>
              <a:t>用户行为数据实时捕捉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280979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2375</Words>
  <Application>Microsoft Office PowerPoint</Application>
  <DocSecurity>0</DocSecurity>
  <PresentationFormat>全屏显示(16:9)</PresentationFormat>
  <Paragraphs>241</Paragraphs>
  <Slides>12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9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Arial</vt:lpstr>
      <vt:lpstr>Calibri</vt:lpstr>
      <vt:lpstr>Times New Roman</vt:lpstr>
      <vt:lpstr>Wingdings</vt:lpstr>
      <vt:lpstr>unioffice Theme</vt:lpstr>
      <vt:lpstr>PowerPoint 演示文稿</vt:lpstr>
      <vt:lpstr>PowerPoint 演示文稿</vt:lpstr>
      <vt:lpstr>本任务教学目标</vt:lpstr>
      <vt:lpstr>需求分析核心价值与本质</vt:lpstr>
      <vt:lpstr>需求分析核心价值与本质</vt:lpstr>
      <vt:lpstr>马斯洛理论注意要点</vt:lpstr>
      <vt:lpstr>用户需求VS产品需求</vt:lpstr>
      <vt:lpstr>需求分析流程</vt:lpstr>
      <vt:lpstr>新能源汽车平台需求管理实践</vt:lpstr>
      <vt:lpstr>核心需求落地与解决方案</vt:lpstr>
      <vt:lpstr>思考研讨问题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19</cp:revision>
  <dcterms:modified xsi:type="dcterms:W3CDTF">2026-01-11T08:35:11Z</dcterms:modified>
</cp:coreProperties>
</file>