
<file path=[Content_Types].xml><?xml version="1.0" encoding="utf-8"?>
<Types xmlns="http://schemas.openxmlformats.org/package/2006/content-types">
  <Default Extension="gif" ContentType="image/gif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19"/>
  </p:notesMasterIdLst>
  <p:sldIdLst>
    <p:sldId id="256" r:id="rId3"/>
    <p:sldId id="257" r:id="rId4"/>
    <p:sldId id="369" r:id="rId5"/>
    <p:sldId id="370" r:id="rId6"/>
    <p:sldId id="374" r:id="rId7"/>
    <p:sldId id="375" r:id="rId8"/>
    <p:sldId id="376" r:id="rId9"/>
    <p:sldId id="371" r:id="rId10"/>
    <p:sldId id="377" r:id="rId11"/>
    <p:sldId id="378" r:id="rId12"/>
    <p:sldId id="372" r:id="rId13"/>
    <p:sldId id="379" r:id="rId14"/>
    <p:sldId id="380" r:id="rId15"/>
    <p:sldId id="381" r:id="rId16"/>
    <p:sldId id="270" r:id="rId17"/>
    <p:sldId id="275" r:id="rId18"/>
  </p:sldIdLst>
  <p:sldSz cx="9144000" cy="5143500" type="screen16x9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>
        <p:scale>
          <a:sx n="100" d="100"/>
          <a:sy n="100" d="100"/>
        </p:scale>
        <p:origin x="293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718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746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436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809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136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5534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367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237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990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290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874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8407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405800" y="1"/>
            <a:ext cx="2738438" cy="2745581"/>
          </a:xfrm>
          <a:custGeom>
            <a:avLst/>
            <a:gdLst/>
            <a:ahLst/>
            <a:cxnLst/>
            <a:rect l="l" t="t" r="r" b="b"/>
            <a:pathLst>
              <a:path w="3651250" h="3660775">
                <a:moveTo>
                  <a:pt x="3650783" y="3660457"/>
                </a:moveTo>
                <a:lnTo>
                  <a:pt x="0" y="3660457"/>
                </a:lnTo>
                <a:lnTo>
                  <a:pt x="0" y="0"/>
                </a:lnTo>
                <a:lnTo>
                  <a:pt x="3650783" y="0"/>
                </a:lnTo>
                <a:lnTo>
                  <a:pt x="3650783" y="3660457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0" y="3317290"/>
            <a:ext cx="1830229" cy="1826419"/>
          </a:xfrm>
          <a:custGeom>
            <a:avLst/>
            <a:gdLst/>
            <a:ahLst/>
            <a:cxnLst/>
            <a:rect l="l" t="t" r="r" b="b"/>
            <a:pathLst>
              <a:path w="2440305" h="2435225">
                <a:moveTo>
                  <a:pt x="0" y="0"/>
                </a:moveTo>
                <a:lnTo>
                  <a:pt x="2440305" y="0"/>
                </a:lnTo>
                <a:lnTo>
                  <a:pt x="2440305" y="2434798"/>
                </a:lnTo>
                <a:lnTo>
                  <a:pt x="0" y="2434798"/>
                </a:lnTo>
                <a:lnTo>
                  <a:pt x="0" y="0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2296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1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1641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3643" y="-128204"/>
            <a:ext cx="3610064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8" y="1591925"/>
            <a:ext cx="4037171" cy="207749"/>
          </a:xfrm>
        </p:spPr>
        <p:txBody>
          <a:bodyPr lIns="0" tIns="0" rIns="0" bIns="0"/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6644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3643" y="-128204"/>
            <a:ext cx="3610064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604" y="1263056"/>
            <a:ext cx="2705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0016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3643" y="-128204"/>
            <a:ext cx="3610064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8484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3643" y="-128204"/>
            <a:ext cx="361006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8" y="1591925"/>
            <a:ext cx="403717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89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41.png"/><Relationship Id="rId21" Type="http://schemas.openxmlformats.org/officeDocument/2006/relationships/image" Target="../media/image1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42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270106" y="1406670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44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互联网产品开发</a:t>
            </a:r>
            <a:endParaRPr sz="4400" kern="3800" spc="115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AIGC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与互联网产品开发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AIGC</a:t>
            </a:r>
            <a:r>
              <a:rPr lang="zh-CN" altLang="en-US" dirty="0"/>
              <a:t>选型要点</a:t>
            </a:r>
          </a:p>
        </p:txBody>
      </p:sp>
      <p:grpSp>
        <p:nvGrpSpPr>
          <p:cNvPr id="3" name="object 5">
            <a:extLst>
              <a:ext uri="{FF2B5EF4-FFF2-40B4-BE49-F238E27FC236}">
                <a16:creationId xmlns:a16="http://schemas.microsoft.com/office/drawing/2014/main" id="{21C4B352-34F5-4218-9B15-73BA89F39164}"/>
              </a:ext>
            </a:extLst>
          </p:cNvPr>
          <p:cNvGrpSpPr/>
          <p:nvPr/>
        </p:nvGrpSpPr>
        <p:grpSpPr>
          <a:xfrm>
            <a:off x="457557" y="1372671"/>
            <a:ext cx="2259330" cy="1458754"/>
            <a:chOff x="610076" y="1830228"/>
            <a:chExt cx="3012440" cy="1945005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C537E595-C24D-4C6C-9059-342B8FD64088}"/>
                </a:ext>
              </a:extLst>
            </p:cNvPr>
            <p:cNvSpPr/>
            <p:nvPr/>
          </p:nvSpPr>
          <p:spPr>
            <a:xfrm>
              <a:off x="629141" y="1830228"/>
              <a:ext cx="2993390" cy="1945005"/>
            </a:xfrm>
            <a:custGeom>
              <a:avLst/>
              <a:gdLst/>
              <a:ahLst/>
              <a:cxnLst/>
              <a:rect l="l" t="t" r="r" b="b"/>
              <a:pathLst>
                <a:path w="2993390" h="1945004">
                  <a:moveTo>
                    <a:pt x="2886308" y="1944618"/>
                  </a:moveTo>
                  <a:lnTo>
                    <a:pt x="89065" y="1944618"/>
                  </a:lnTo>
                  <a:lnTo>
                    <a:pt x="82866" y="1943885"/>
                  </a:lnTo>
                  <a:lnTo>
                    <a:pt x="47569" y="1929512"/>
                  </a:lnTo>
                  <a:lnTo>
                    <a:pt x="19542" y="1900025"/>
                  </a:lnTo>
                  <a:lnTo>
                    <a:pt x="3052" y="1859911"/>
                  </a:lnTo>
                  <a:lnTo>
                    <a:pt x="0" y="1837739"/>
                  </a:lnTo>
                  <a:lnTo>
                    <a:pt x="0" y="183022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86308" y="0"/>
                  </a:lnTo>
                  <a:lnTo>
                    <a:pt x="2929511" y="11581"/>
                  </a:lnTo>
                  <a:lnTo>
                    <a:pt x="2964993" y="38814"/>
                  </a:lnTo>
                  <a:lnTo>
                    <a:pt x="2987353" y="77553"/>
                  </a:lnTo>
                  <a:lnTo>
                    <a:pt x="2993186" y="106878"/>
                  </a:lnTo>
                  <a:lnTo>
                    <a:pt x="2993186" y="1837739"/>
                  </a:lnTo>
                  <a:lnTo>
                    <a:pt x="2981604" y="1880942"/>
                  </a:lnTo>
                  <a:lnTo>
                    <a:pt x="2954371" y="1916425"/>
                  </a:lnTo>
                  <a:lnTo>
                    <a:pt x="2915632" y="1938784"/>
                  </a:lnTo>
                  <a:lnTo>
                    <a:pt x="2893746" y="1943885"/>
                  </a:lnTo>
                  <a:lnTo>
                    <a:pt x="2886308" y="1944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7">
              <a:extLst>
                <a:ext uri="{FF2B5EF4-FFF2-40B4-BE49-F238E27FC236}">
                  <a16:creationId xmlns:a16="http://schemas.microsoft.com/office/drawing/2014/main" id="{AD3BE498-C58F-4E81-BE17-5C6ADD2B73EB}"/>
                </a:ext>
              </a:extLst>
            </p:cNvPr>
            <p:cNvSpPr/>
            <p:nvPr/>
          </p:nvSpPr>
          <p:spPr>
            <a:xfrm>
              <a:off x="610076" y="1830228"/>
              <a:ext cx="114935" cy="1945005"/>
            </a:xfrm>
            <a:custGeom>
              <a:avLst/>
              <a:gdLst/>
              <a:ahLst/>
              <a:cxnLst/>
              <a:rect l="l" t="t" r="r" b="b"/>
              <a:pathLst>
                <a:path w="114934" h="1945004">
                  <a:moveTo>
                    <a:pt x="114389" y="1944618"/>
                  </a:moveTo>
                  <a:lnTo>
                    <a:pt x="70614" y="1935910"/>
                  </a:lnTo>
                  <a:lnTo>
                    <a:pt x="33503" y="1911114"/>
                  </a:lnTo>
                  <a:lnTo>
                    <a:pt x="8707" y="1874003"/>
                  </a:lnTo>
                  <a:lnTo>
                    <a:pt x="0" y="1830228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830228"/>
                  </a:lnTo>
                  <a:lnTo>
                    <a:pt x="43934" y="1874003"/>
                  </a:lnTo>
                  <a:lnTo>
                    <a:pt x="60465" y="1911114"/>
                  </a:lnTo>
                  <a:lnTo>
                    <a:pt x="92285" y="1939719"/>
                  </a:lnTo>
                  <a:lnTo>
                    <a:pt x="106876" y="1944073"/>
                  </a:lnTo>
                  <a:lnTo>
                    <a:pt x="114389" y="194461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32024DE4-7F19-4785-8DAE-3C19B0971570}"/>
                </a:ext>
              </a:extLst>
            </p:cNvPr>
            <p:cNvSpPr/>
            <p:nvPr/>
          </p:nvSpPr>
          <p:spPr>
            <a:xfrm>
              <a:off x="876984" y="205900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9">
              <a:extLst>
                <a:ext uri="{FF2B5EF4-FFF2-40B4-BE49-F238E27FC236}">
                  <a16:creationId xmlns:a16="http://schemas.microsoft.com/office/drawing/2014/main" id="{90FB91D5-46ED-4524-889B-6404C3FD7D8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1841" y="2116202"/>
              <a:ext cx="171583" cy="266908"/>
            </a:xfrm>
            <a:prstGeom prst="rect">
              <a:avLst/>
            </a:prstGeom>
          </p:spPr>
        </p:pic>
      </p:grpSp>
      <p:sp>
        <p:nvSpPr>
          <p:cNvPr id="9" name="object 10">
            <a:extLst>
              <a:ext uri="{FF2B5EF4-FFF2-40B4-BE49-F238E27FC236}">
                <a16:creationId xmlns:a16="http://schemas.microsoft.com/office/drawing/2014/main" id="{9655035B-47C4-42A2-8F2A-ACFF2FDD713E}"/>
              </a:ext>
            </a:extLst>
          </p:cNvPr>
          <p:cNvSpPr txBox="1"/>
          <p:nvPr/>
        </p:nvSpPr>
        <p:spPr>
          <a:xfrm>
            <a:off x="648213" y="1584775"/>
            <a:ext cx="1849279" cy="112094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能力匹配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algn="just" defTabSz="685800">
              <a:spcBef>
                <a:spcPts val="1294"/>
              </a:spcBef>
            </a:pPr>
            <a:r>
              <a:rPr sz="1000" b="1" kern="0" dirty="0">
                <a:solidFill>
                  <a:srgbClr val="2562EB"/>
                </a:solidFill>
                <a:latin typeface="微软雅黑"/>
                <a:cs typeface="微软雅黑"/>
              </a:rPr>
              <a:t>文本对话 vs</a:t>
            </a:r>
            <a:r>
              <a:rPr sz="1000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 逻辑推理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4"/>
              </a:spcBef>
            </a:pP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依据业务核心需求选择模型，确保其在特定领域的理解与生成能力贴合实</a:t>
            </a:r>
            <a:r>
              <a:rPr sz="1000" kern="0" spc="-11" dirty="0">
                <a:solidFill>
                  <a:srgbClr val="4A5462"/>
                </a:solidFill>
                <a:latin typeface="微软雅黑"/>
                <a:cs typeface="微软雅黑"/>
              </a:rPr>
              <a:t>际场景。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" name="object 11">
            <a:extLst>
              <a:ext uri="{FF2B5EF4-FFF2-40B4-BE49-F238E27FC236}">
                <a16:creationId xmlns:a16="http://schemas.microsoft.com/office/drawing/2014/main" id="{935B4E1A-1CF8-4431-B769-7ADDBC6276D3}"/>
              </a:ext>
            </a:extLst>
          </p:cNvPr>
          <p:cNvGrpSpPr/>
          <p:nvPr/>
        </p:nvGrpSpPr>
        <p:grpSpPr>
          <a:xfrm>
            <a:off x="2888330" y="1372671"/>
            <a:ext cx="2252186" cy="1458754"/>
            <a:chOff x="3851106" y="1830228"/>
            <a:chExt cx="3002915" cy="1945005"/>
          </a:xfrm>
        </p:grpSpPr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C9E10096-49F6-459A-8B2E-68C1F34AAE11}"/>
                </a:ext>
              </a:extLst>
            </p:cNvPr>
            <p:cNvSpPr/>
            <p:nvPr/>
          </p:nvSpPr>
          <p:spPr>
            <a:xfrm>
              <a:off x="3870171" y="1830228"/>
              <a:ext cx="2983865" cy="1945005"/>
            </a:xfrm>
            <a:custGeom>
              <a:avLst/>
              <a:gdLst/>
              <a:ahLst/>
              <a:cxnLst/>
              <a:rect l="l" t="t" r="r" b="b"/>
              <a:pathLst>
                <a:path w="2983865" h="1945004">
                  <a:moveTo>
                    <a:pt x="2876775" y="1944618"/>
                  </a:moveTo>
                  <a:lnTo>
                    <a:pt x="89065" y="1944618"/>
                  </a:lnTo>
                  <a:lnTo>
                    <a:pt x="82866" y="1943885"/>
                  </a:lnTo>
                  <a:lnTo>
                    <a:pt x="47569" y="1929512"/>
                  </a:lnTo>
                  <a:lnTo>
                    <a:pt x="19542" y="1900025"/>
                  </a:lnTo>
                  <a:lnTo>
                    <a:pt x="3052" y="1859911"/>
                  </a:lnTo>
                  <a:lnTo>
                    <a:pt x="0" y="1837739"/>
                  </a:lnTo>
                  <a:lnTo>
                    <a:pt x="0" y="183022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76775" y="0"/>
                  </a:lnTo>
                  <a:lnTo>
                    <a:pt x="2919978" y="11581"/>
                  </a:lnTo>
                  <a:lnTo>
                    <a:pt x="2955461" y="38814"/>
                  </a:lnTo>
                  <a:lnTo>
                    <a:pt x="2977821" y="77553"/>
                  </a:lnTo>
                  <a:lnTo>
                    <a:pt x="2983654" y="106878"/>
                  </a:lnTo>
                  <a:lnTo>
                    <a:pt x="2983654" y="1837739"/>
                  </a:lnTo>
                  <a:lnTo>
                    <a:pt x="2972072" y="1880942"/>
                  </a:lnTo>
                  <a:lnTo>
                    <a:pt x="2944839" y="1916425"/>
                  </a:lnTo>
                  <a:lnTo>
                    <a:pt x="2906100" y="1938784"/>
                  </a:lnTo>
                  <a:lnTo>
                    <a:pt x="2884214" y="1943885"/>
                  </a:lnTo>
                  <a:lnTo>
                    <a:pt x="2876775" y="1944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FA5CF5B8-DB89-4739-8695-6D46B4DC2331}"/>
                </a:ext>
              </a:extLst>
            </p:cNvPr>
            <p:cNvSpPr/>
            <p:nvPr/>
          </p:nvSpPr>
          <p:spPr>
            <a:xfrm>
              <a:off x="3851106" y="1830228"/>
              <a:ext cx="114935" cy="1945005"/>
            </a:xfrm>
            <a:custGeom>
              <a:avLst/>
              <a:gdLst/>
              <a:ahLst/>
              <a:cxnLst/>
              <a:rect l="l" t="t" r="r" b="b"/>
              <a:pathLst>
                <a:path w="114935" h="1945004">
                  <a:moveTo>
                    <a:pt x="114389" y="1944618"/>
                  </a:moveTo>
                  <a:lnTo>
                    <a:pt x="70613" y="1935910"/>
                  </a:lnTo>
                  <a:lnTo>
                    <a:pt x="33503" y="1911114"/>
                  </a:lnTo>
                  <a:lnTo>
                    <a:pt x="8706" y="1874003"/>
                  </a:lnTo>
                  <a:lnTo>
                    <a:pt x="0" y="1830228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830228"/>
                  </a:lnTo>
                  <a:lnTo>
                    <a:pt x="43934" y="1874003"/>
                  </a:lnTo>
                  <a:lnTo>
                    <a:pt x="60465" y="1911114"/>
                  </a:lnTo>
                  <a:lnTo>
                    <a:pt x="92284" y="1939719"/>
                  </a:lnTo>
                  <a:lnTo>
                    <a:pt x="106876" y="1944073"/>
                  </a:lnTo>
                  <a:lnTo>
                    <a:pt x="114389" y="1944618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7DDE7CC4-72C9-47A9-A910-B73B82C96993}"/>
                </a:ext>
              </a:extLst>
            </p:cNvPr>
            <p:cNvSpPr/>
            <p:nvPr/>
          </p:nvSpPr>
          <p:spPr>
            <a:xfrm>
              <a:off x="4118014" y="205900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5">
              <a:extLst>
                <a:ext uri="{FF2B5EF4-FFF2-40B4-BE49-F238E27FC236}">
                  <a16:creationId xmlns:a16="http://schemas.microsoft.com/office/drawing/2014/main" id="{05205D18-ED2A-447C-9D36-41D1686983D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22871" y="2116202"/>
              <a:ext cx="171583" cy="266908"/>
            </a:xfrm>
            <a:prstGeom prst="rect">
              <a:avLst/>
            </a:prstGeom>
          </p:spPr>
        </p:pic>
      </p:grpSp>
      <p:sp>
        <p:nvSpPr>
          <p:cNvPr id="15" name="object 16">
            <a:extLst>
              <a:ext uri="{FF2B5EF4-FFF2-40B4-BE49-F238E27FC236}">
                <a16:creationId xmlns:a16="http://schemas.microsoft.com/office/drawing/2014/main" id="{1BC40EE2-1831-4E0B-8ABA-B6EFDB5C3DE1}"/>
              </a:ext>
            </a:extLst>
          </p:cNvPr>
          <p:cNvSpPr txBox="1"/>
          <p:nvPr/>
        </p:nvSpPr>
        <p:spPr>
          <a:xfrm>
            <a:off x="3076528" y="1584775"/>
            <a:ext cx="1849279" cy="112094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性能表现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algn="just" defTabSz="685800">
              <a:spcBef>
                <a:spcPts val="1294"/>
              </a:spcBef>
            </a:pPr>
            <a:r>
              <a:rPr sz="1000" b="1" kern="0" dirty="0">
                <a:solidFill>
                  <a:srgbClr val="0D9487"/>
                </a:solidFill>
                <a:latin typeface="微软雅黑"/>
                <a:cs typeface="微软雅黑"/>
              </a:rPr>
              <a:t>实时轻量 vs</a:t>
            </a:r>
            <a:r>
              <a:rPr sz="1000" b="1" kern="0" spc="-8" dirty="0">
                <a:solidFill>
                  <a:srgbClr val="0D9487"/>
                </a:solidFill>
                <a:latin typeface="微软雅黑"/>
                <a:cs typeface="微软雅黑"/>
              </a:rPr>
              <a:t> 离线高质量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4"/>
              </a:spcBef>
            </a:pP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在响应速度与输出质量间取得平衡，根据在线交互或后台处理场景灵活选</a:t>
            </a:r>
            <a:r>
              <a:rPr sz="1000" kern="0" spc="-19" dirty="0">
                <a:solidFill>
                  <a:srgbClr val="4A5462"/>
                </a:solidFill>
                <a:latin typeface="微软雅黑"/>
                <a:cs typeface="微软雅黑"/>
              </a:rPr>
              <a:t>择。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7">
            <a:extLst>
              <a:ext uri="{FF2B5EF4-FFF2-40B4-BE49-F238E27FC236}">
                <a16:creationId xmlns:a16="http://schemas.microsoft.com/office/drawing/2014/main" id="{709617EA-A6EB-4698-B70D-98159256C9D7}"/>
              </a:ext>
            </a:extLst>
          </p:cNvPr>
          <p:cNvGrpSpPr/>
          <p:nvPr/>
        </p:nvGrpSpPr>
        <p:grpSpPr>
          <a:xfrm>
            <a:off x="457557" y="3002719"/>
            <a:ext cx="2259330" cy="1458754"/>
            <a:chOff x="610076" y="4003625"/>
            <a:chExt cx="3012440" cy="1945005"/>
          </a:xfrm>
        </p:grpSpPr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BF3479E2-E300-435F-A3BA-FDC20B26644C}"/>
                </a:ext>
              </a:extLst>
            </p:cNvPr>
            <p:cNvSpPr/>
            <p:nvPr/>
          </p:nvSpPr>
          <p:spPr>
            <a:xfrm>
              <a:off x="629141" y="4003625"/>
              <a:ext cx="2993390" cy="1945005"/>
            </a:xfrm>
            <a:custGeom>
              <a:avLst/>
              <a:gdLst/>
              <a:ahLst/>
              <a:cxnLst/>
              <a:rect l="l" t="t" r="r" b="b"/>
              <a:pathLst>
                <a:path w="2993390" h="1945004">
                  <a:moveTo>
                    <a:pt x="2886308" y="1944618"/>
                  </a:moveTo>
                  <a:lnTo>
                    <a:pt x="89065" y="1944618"/>
                  </a:lnTo>
                  <a:lnTo>
                    <a:pt x="82866" y="1943885"/>
                  </a:lnTo>
                  <a:lnTo>
                    <a:pt x="47569" y="1929512"/>
                  </a:lnTo>
                  <a:lnTo>
                    <a:pt x="19542" y="1900025"/>
                  </a:lnTo>
                  <a:lnTo>
                    <a:pt x="3052" y="1859911"/>
                  </a:lnTo>
                  <a:lnTo>
                    <a:pt x="0" y="1837739"/>
                  </a:lnTo>
                  <a:lnTo>
                    <a:pt x="0" y="183022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86308" y="0"/>
                  </a:lnTo>
                  <a:lnTo>
                    <a:pt x="2929511" y="11581"/>
                  </a:lnTo>
                  <a:lnTo>
                    <a:pt x="2964993" y="38814"/>
                  </a:lnTo>
                  <a:lnTo>
                    <a:pt x="2987353" y="77553"/>
                  </a:lnTo>
                  <a:lnTo>
                    <a:pt x="2993186" y="106878"/>
                  </a:lnTo>
                  <a:lnTo>
                    <a:pt x="2993186" y="1837739"/>
                  </a:lnTo>
                  <a:lnTo>
                    <a:pt x="2981604" y="1880942"/>
                  </a:lnTo>
                  <a:lnTo>
                    <a:pt x="2954371" y="1916425"/>
                  </a:lnTo>
                  <a:lnTo>
                    <a:pt x="2915632" y="1938784"/>
                  </a:lnTo>
                  <a:lnTo>
                    <a:pt x="2893746" y="1943885"/>
                  </a:lnTo>
                  <a:lnTo>
                    <a:pt x="2886308" y="1944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id="{FAA43F52-93F9-4461-9A74-3705217D92F4}"/>
                </a:ext>
              </a:extLst>
            </p:cNvPr>
            <p:cNvSpPr/>
            <p:nvPr/>
          </p:nvSpPr>
          <p:spPr>
            <a:xfrm>
              <a:off x="610076" y="4003625"/>
              <a:ext cx="114935" cy="1945005"/>
            </a:xfrm>
            <a:custGeom>
              <a:avLst/>
              <a:gdLst/>
              <a:ahLst/>
              <a:cxnLst/>
              <a:rect l="l" t="t" r="r" b="b"/>
              <a:pathLst>
                <a:path w="114934" h="1945004">
                  <a:moveTo>
                    <a:pt x="114389" y="1944618"/>
                  </a:moveTo>
                  <a:lnTo>
                    <a:pt x="70614" y="1935910"/>
                  </a:lnTo>
                  <a:lnTo>
                    <a:pt x="33503" y="1911113"/>
                  </a:lnTo>
                  <a:lnTo>
                    <a:pt x="8707" y="1874003"/>
                  </a:lnTo>
                  <a:lnTo>
                    <a:pt x="0" y="1830229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830229"/>
                  </a:lnTo>
                  <a:lnTo>
                    <a:pt x="43934" y="1874003"/>
                  </a:lnTo>
                  <a:lnTo>
                    <a:pt x="60465" y="1911113"/>
                  </a:lnTo>
                  <a:lnTo>
                    <a:pt x="92285" y="1939719"/>
                  </a:lnTo>
                  <a:lnTo>
                    <a:pt x="106876" y="1944074"/>
                  </a:lnTo>
                  <a:lnTo>
                    <a:pt x="114389" y="1944618"/>
                  </a:lnTo>
                  <a:close/>
                </a:path>
              </a:pathLst>
            </a:custGeom>
            <a:solidFill>
              <a:srgbClr val="F59D0A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8750C5C0-DC38-40E5-BDD1-1D90FF7B0555}"/>
                </a:ext>
              </a:extLst>
            </p:cNvPr>
            <p:cNvSpPr/>
            <p:nvPr/>
          </p:nvSpPr>
          <p:spPr>
            <a:xfrm>
              <a:off x="876984" y="423240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F2C7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1">
              <a:extLst>
                <a:ext uri="{FF2B5EF4-FFF2-40B4-BE49-F238E27FC236}">
                  <a16:creationId xmlns:a16="http://schemas.microsoft.com/office/drawing/2014/main" id="{447904D4-06EC-4A58-A38D-F56B615929F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1841" y="4289598"/>
              <a:ext cx="171583" cy="266908"/>
            </a:xfrm>
            <a:prstGeom prst="rect">
              <a:avLst/>
            </a:prstGeom>
          </p:spPr>
        </p:pic>
      </p:grpSp>
      <p:sp>
        <p:nvSpPr>
          <p:cNvPr id="21" name="object 22">
            <a:extLst>
              <a:ext uri="{FF2B5EF4-FFF2-40B4-BE49-F238E27FC236}">
                <a16:creationId xmlns:a16="http://schemas.microsoft.com/office/drawing/2014/main" id="{DE03AF12-93D8-4729-A4E6-68A1F564830D}"/>
              </a:ext>
            </a:extLst>
          </p:cNvPr>
          <p:cNvSpPr txBox="1"/>
          <p:nvPr/>
        </p:nvSpPr>
        <p:spPr>
          <a:xfrm>
            <a:off x="648213" y="3214822"/>
            <a:ext cx="1849279" cy="112094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成本可控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algn="just" defTabSz="685800">
              <a:spcBef>
                <a:spcPts val="1294"/>
              </a:spcBef>
            </a:pPr>
            <a:r>
              <a:rPr sz="1000" b="1" kern="0" dirty="0">
                <a:solidFill>
                  <a:srgbClr val="D97705"/>
                </a:solidFill>
                <a:latin typeface="微软雅黑"/>
                <a:cs typeface="微软雅黑"/>
              </a:rPr>
              <a:t>API调用 vs</a:t>
            </a:r>
            <a:r>
              <a:rPr sz="1000" b="1" kern="0" spc="-8" dirty="0">
                <a:solidFill>
                  <a:srgbClr val="D97705"/>
                </a:solidFill>
                <a:latin typeface="微软雅黑"/>
                <a:cs typeface="微软雅黑"/>
              </a:rPr>
              <a:t> 私有化部署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4"/>
              </a:spcBef>
            </a:pP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综合考量单次调用费用与长期运维投入，选择符合企业预算的最佳部署方</a:t>
            </a:r>
            <a:r>
              <a:rPr sz="1000" kern="0" spc="-19" dirty="0">
                <a:solidFill>
                  <a:srgbClr val="4A5462"/>
                </a:solidFill>
                <a:latin typeface="微软雅黑"/>
                <a:cs typeface="微软雅黑"/>
              </a:rPr>
              <a:t>案。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3">
            <a:extLst>
              <a:ext uri="{FF2B5EF4-FFF2-40B4-BE49-F238E27FC236}">
                <a16:creationId xmlns:a16="http://schemas.microsoft.com/office/drawing/2014/main" id="{F9A6C91F-2A9D-488D-B4D1-4BB63A802BF3}"/>
              </a:ext>
            </a:extLst>
          </p:cNvPr>
          <p:cNvGrpSpPr/>
          <p:nvPr/>
        </p:nvGrpSpPr>
        <p:grpSpPr>
          <a:xfrm>
            <a:off x="2888330" y="3002719"/>
            <a:ext cx="2252186" cy="1458754"/>
            <a:chOff x="3851106" y="4003625"/>
            <a:chExt cx="3002915" cy="1945005"/>
          </a:xfrm>
        </p:grpSpPr>
        <p:sp>
          <p:nvSpPr>
            <p:cNvPr id="23" name="object 24">
              <a:extLst>
                <a:ext uri="{FF2B5EF4-FFF2-40B4-BE49-F238E27FC236}">
                  <a16:creationId xmlns:a16="http://schemas.microsoft.com/office/drawing/2014/main" id="{633171A5-B231-45C4-8393-595AF2F440C6}"/>
                </a:ext>
              </a:extLst>
            </p:cNvPr>
            <p:cNvSpPr/>
            <p:nvPr/>
          </p:nvSpPr>
          <p:spPr>
            <a:xfrm>
              <a:off x="3870171" y="4003625"/>
              <a:ext cx="2983865" cy="1945005"/>
            </a:xfrm>
            <a:custGeom>
              <a:avLst/>
              <a:gdLst/>
              <a:ahLst/>
              <a:cxnLst/>
              <a:rect l="l" t="t" r="r" b="b"/>
              <a:pathLst>
                <a:path w="2983865" h="1945004">
                  <a:moveTo>
                    <a:pt x="2876775" y="1944618"/>
                  </a:moveTo>
                  <a:lnTo>
                    <a:pt x="89065" y="1944618"/>
                  </a:lnTo>
                  <a:lnTo>
                    <a:pt x="82866" y="1943885"/>
                  </a:lnTo>
                  <a:lnTo>
                    <a:pt x="47569" y="1929512"/>
                  </a:lnTo>
                  <a:lnTo>
                    <a:pt x="19542" y="1900025"/>
                  </a:lnTo>
                  <a:lnTo>
                    <a:pt x="3052" y="1859911"/>
                  </a:lnTo>
                  <a:lnTo>
                    <a:pt x="0" y="1837739"/>
                  </a:lnTo>
                  <a:lnTo>
                    <a:pt x="0" y="183022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76775" y="0"/>
                  </a:lnTo>
                  <a:lnTo>
                    <a:pt x="2919978" y="11581"/>
                  </a:lnTo>
                  <a:lnTo>
                    <a:pt x="2955461" y="38814"/>
                  </a:lnTo>
                  <a:lnTo>
                    <a:pt x="2977821" y="77553"/>
                  </a:lnTo>
                  <a:lnTo>
                    <a:pt x="2983654" y="106878"/>
                  </a:lnTo>
                  <a:lnTo>
                    <a:pt x="2983654" y="1837739"/>
                  </a:lnTo>
                  <a:lnTo>
                    <a:pt x="2972072" y="1880942"/>
                  </a:lnTo>
                  <a:lnTo>
                    <a:pt x="2944839" y="1916425"/>
                  </a:lnTo>
                  <a:lnTo>
                    <a:pt x="2906100" y="1938784"/>
                  </a:lnTo>
                  <a:lnTo>
                    <a:pt x="2884214" y="1943885"/>
                  </a:lnTo>
                  <a:lnTo>
                    <a:pt x="2876775" y="1944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5">
              <a:extLst>
                <a:ext uri="{FF2B5EF4-FFF2-40B4-BE49-F238E27FC236}">
                  <a16:creationId xmlns:a16="http://schemas.microsoft.com/office/drawing/2014/main" id="{74405912-2387-4608-BF49-BA2BD948AF03}"/>
                </a:ext>
              </a:extLst>
            </p:cNvPr>
            <p:cNvSpPr/>
            <p:nvPr/>
          </p:nvSpPr>
          <p:spPr>
            <a:xfrm>
              <a:off x="3851106" y="4003625"/>
              <a:ext cx="114935" cy="1945005"/>
            </a:xfrm>
            <a:custGeom>
              <a:avLst/>
              <a:gdLst/>
              <a:ahLst/>
              <a:cxnLst/>
              <a:rect l="l" t="t" r="r" b="b"/>
              <a:pathLst>
                <a:path w="114935" h="1945004">
                  <a:moveTo>
                    <a:pt x="114389" y="1944618"/>
                  </a:moveTo>
                  <a:lnTo>
                    <a:pt x="70613" y="1935910"/>
                  </a:lnTo>
                  <a:lnTo>
                    <a:pt x="33503" y="1911113"/>
                  </a:lnTo>
                  <a:lnTo>
                    <a:pt x="8706" y="1874003"/>
                  </a:lnTo>
                  <a:lnTo>
                    <a:pt x="0" y="1830229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830229"/>
                  </a:lnTo>
                  <a:lnTo>
                    <a:pt x="43934" y="1874003"/>
                  </a:lnTo>
                  <a:lnTo>
                    <a:pt x="60465" y="1911113"/>
                  </a:lnTo>
                  <a:lnTo>
                    <a:pt x="92284" y="1939719"/>
                  </a:lnTo>
                  <a:lnTo>
                    <a:pt x="106876" y="1944074"/>
                  </a:lnTo>
                  <a:lnTo>
                    <a:pt x="114389" y="1944618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6">
              <a:extLst>
                <a:ext uri="{FF2B5EF4-FFF2-40B4-BE49-F238E27FC236}">
                  <a16:creationId xmlns:a16="http://schemas.microsoft.com/office/drawing/2014/main" id="{3339E9C5-85CD-40CB-9867-7745930379CF}"/>
                </a:ext>
              </a:extLst>
            </p:cNvPr>
            <p:cNvSpPr/>
            <p:nvPr/>
          </p:nvSpPr>
          <p:spPr>
            <a:xfrm>
              <a:off x="4118014" y="423240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7">
              <a:extLst>
                <a:ext uri="{FF2B5EF4-FFF2-40B4-BE49-F238E27FC236}">
                  <a16:creationId xmlns:a16="http://schemas.microsoft.com/office/drawing/2014/main" id="{DD327782-362B-4C7B-BEB7-225237C357E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22871" y="4289598"/>
              <a:ext cx="171583" cy="266908"/>
            </a:xfrm>
            <a:prstGeom prst="rect">
              <a:avLst/>
            </a:prstGeom>
          </p:spPr>
        </p:pic>
      </p:grpSp>
      <p:sp>
        <p:nvSpPr>
          <p:cNvPr id="27" name="object 28">
            <a:extLst>
              <a:ext uri="{FF2B5EF4-FFF2-40B4-BE49-F238E27FC236}">
                <a16:creationId xmlns:a16="http://schemas.microsoft.com/office/drawing/2014/main" id="{39576832-8920-4827-A990-77F4CE3FF84D}"/>
              </a:ext>
            </a:extLst>
          </p:cNvPr>
          <p:cNvSpPr txBox="1"/>
          <p:nvPr/>
        </p:nvSpPr>
        <p:spPr>
          <a:xfrm>
            <a:off x="3076528" y="3214822"/>
            <a:ext cx="1849279" cy="112094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生态适配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algn="just" defTabSz="685800">
              <a:spcBef>
                <a:spcPts val="1294"/>
              </a:spcBef>
            </a:pPr>
            <a:r>
              <a:rPr sz="1000" b="1" kern="0" dirty="0">
                <a:solidFill>
                  <a:srgbClr val="4E45E4"/>
                </a:solidFill>
                <a:latin typeface="微软雅黑"/>
                <a:cs typeface="微软雅黑"/>
              </a:rPr>
              <a:t>工具链完善 vs</a:t>
            </a:r>
            <a:r>
              <a:rPr sz="1000" b="1" kern="0" spc="-8" dirty="0">
                <a:solidFill>
                  <a:srgbClr val="4E45E4"/>
                </a:solidFill>
                <a:latin typeface="微软雅黑"/>
                <a:cs typeface="微软雅黑"/>
              </a:rPr>
              <a:t> 开发支持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4"/>
              </a:spcBef>
            </a:pP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考察模型的社区活跃度、插件生态及二次开发支持，确保系统集成顺畅无</a:t>
            </a:r>
            <a:r>
              <a:rPr sz="1000" kern="0" spc="-19" dirty="0">
                <a:solidFill>
                  <a:srgbClr val="4A5462"/>
                </a:solidFill>
                <a:latin typeface="微软雅黑"/>
                <a:cs typeface="微软雅黑"/>
              </a:rPr>
              <a:t>阻。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8" name="object 29">
            <a:extLst>
              <a:ext uri="{FF2B5EF4-FFF2-40B4-BE49-F238E27FC236}">
                <a16:creationId xmlns:a16="http://schemas.microsoft.com/office/drawing/2014/main" id="{513B7C6B-B468-4B4A-93A2-863D8B7756F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20191" y="4475481"/>
            <a:ext cx="57194" cy="57194"/>
          </a:xfrm>
          <a:prstGeom prst="rect">
            <a:avLst/>
          </a:prstGeom>
        </p:spPr>
      </p:pic>
      <p:sp>
        <p:nvSpPr>
          <p:cNvPr id="29" name="object 30">
            <a:extLst>
              <a:ext uri="{FF2B5EF4-FFF2-40B4-BE49-F238E27FC236}">
                <a16:creationId xmlns:a16="http://schemas.microsoft.com/office/drawing/2014/main" id="{092D2321-A110-4E60-B768-3FACACC385B8}"/>
              </a:ext>
            </a:extLst>
          </p:cNvPr>
          <p:cNvSpPr txBox="1"/>
          <p:nvPr/>
        </p:nvSpPr>
        <p:spPr>
          <a:xfrm>
            <a:off x="6622597" y="4430209"/>
            <a:ext cx="46954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kern="0" spc="-11" dirty="0">
                <a:solidFill>
                  <a:srgbClr val="6A7280"/>
                </a:solidFill>
                <a:latin typeface="微软雅黑"/>
                <a:cs typeface="微软雅黑"/>
              </a:rPr>
              <a:t>综合评估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0" name="object 31">
            <a:extLst>
              <a:ext uri="{FF2B5EF4-FFF2-40B4-BE49-F238E27FC236}">
                <a16:creationId xmlns:a16="http://schemas.microsoft.com/office/drawing/2014/main" id="{AE54818C-2AC7-40EA-8B43-9335C359271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92137" y="4475481"/>
            <a:ext cx="57194" cy="57194"/>
          </a:xfrm>
          <a:prstGeom prst="rect">
            <a:avLst/>
          </a:prstGeom>
        </p:spPr>
      </p:pic>
      <p:sp>
        <p:nvSpPr>
          <p:cNvPr id="31" name="object 32">
            <a:extLst>
              <a:ext uri="{FF2B5EF4-FFF2-40B4-BE49-F238E27FC236}">
                <a16:creationId xmlns:a16="http://schemas.microsoft.com/office/drawing/2014/main" id="{76F98162-194D-4D8C-80CE-46963C846991}"/>
              </a:ext>
            </a:extLst>
          </p:cNvPr>
          <p:cNvSpPr txBox="1"/>
          <p:nvPr/>
        </p:nvSpPr>
        <p:spPr>
          <a:xfrm>
            <a:off x="7194544" y="4430209"/>
            <a:ext cx="46954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kern="0" spc="-11" dirty="0">
                <a:solidFill>
                  <a:srgbClr val="6A7280"/>
                </a:solidFill>
                <a:latin typeface="微软雅黑"/>
                <a:cs typeface="微软雅黑"/>
              </a:rPr>
              <a:t>精准选型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33">
            <a:extLst>
              <a:ext uri="{FF2B5EF4-FFF2-40B4-BE49-F238E27FC236}">
                <a16:creationId xmlns:a16="http://schemas.microsoft.com/office/drawing/2014/main" id="{28EB98FE-286D-4C25-A6FF-D64E1E5BBE37}"/>
              </a:ext>
            </a:extLst>
          </p:cNvPr>
          <p:cNvGrpSpPr/>
          <p:nvPr/>
        </p:nvGrpSpPr>
        <p:grpSpPr>
          <a:xfrm>
            <a:off x="5426343" y="1258282"/>
            <a:ext cx="3267551" cy="3002756"/>
            <a:chOff x="7235123" y="1677709"/>
            <a:chExt cx="4356735" cy="4003675"/>
          </a:xfrm>
        </p:grpSpPr>
        <p:sp>
          <p:nvSpPr>
            <p:cNvPr id="33" name="object 34">
              <a:extLst>
                <a:ext uri="{FF2B5EF4-FFF2-40B4-BE49-F238E27FC236}">
                  <a16:creationId xmlns:a16="http://schemas.microsoft.com/office/drawing/2014/main" id="{3BA34F98-7FB5-4AF5-B4FC-5E65982A91D4}"/>
                </a:ext>
              </a:extLst>
            </p:cNvPr>
            <p:cNvSpPr/>
            <p:nvPr/>
          </p:nvSpPr>
          <p:spPr>
            <a:xfrm>
              <a:off x="7254188" y="1696774"/>
              <a:ext cx="4318635" cy="3965575"/>
            </a:xfrm>
            <a:custGeom>
              <a:avLst/>
              <a:gdLst/>
              <a:ahLst/>
              <a:cxnLst/>
              <a:rect l="l" t="t" r="r" b="b"/>
              <a:pathLst>
                <a:path w="4318634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37160" y="19542"/>
                  </a:lnTo>
                  <a:lnTo>
                    <a:pt x="76727" y="1831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222871" y="0"/>
                  </a:lnTo>
                  <a:lnTo>
                    <a:pt x="4229130" y="0"/>
                  </a:lnTo>
                  <a:lnTo>
                    <a:pt x="4235329" y="610"/>
                  </a:lnTo>
                  <a:lnTo>
                    <a:pt x="4275830" y="16065"/>
                  </a:lnTo>
                  <a:lnTo>
                    <a:pt x="4305607" y="47569"/>
                  </a:lnTo>
                  <a:lnTo>
                    <a:pt x="4318195" y="89065"/>
                  </a:lnTo>
                  <a:lnTo>
                    <a:pt x="4318196" y="95324"/>
                  </a:lnTo>
                  <a:lnTo>
                    <a:pt x="4318196" y="3870171"/>
                  </a:lnTo>
                  <a:lnTo>
                    <a:pt x="4308544" y="3912432"/>
                  </a:lnTo>
                  <a:lnTo>
                    <a:pt x="4281035" y="3945952"/>
                  </a:lnTo>
                  <a:lnTo>
                    <a:pt x="4275830" y="3949430"/>
                  </a:lnTo>
                  <a:lnTo>
                    <a:pt x="4270626" y="3952907"/>
                  </a:lnTo>
                  <a:lnTo>
                    <a:pt x="4241468" y="3963663"/>
                  </a:lnTo>
                  <a:lnTo>
                    <a:pt x="4235329" y="3964884"/>
                  </a:lnTo>
                  <a:lnTo>
                    <a:pt x="4229130" y="3965495"/>
                  </a:lnTo>
                  <a:lnTo>
                    <a:pt x="4222871" y="3965495"/>
                  </a:lnTo>
                  <a:lnTo>
                    <a:pt x="95324" y="3965495"/>
                  </a:lnTo>
                  <a:lnTo>
                    <a:pt x="89065" y="3965495"/>
                  </a:lnTo>
                  <a:lnTo>
                    <a:pt x="82866" y="3964884"/>
                  </a:lnTo>
                  <a:lnTo>
                    <a:pt x="76727" y="3963663"/>
                  </a:lnTo>
                  <a:lnTo>
                    <a:pt x="70588" y="3962442"/>
                  </a:lnTo>
                  <a:lnTo>
                    <a:pt x="42365" y="3949430"/>
                  </a:lnTo>
                  <a:lnTo>
                    <a:pt x="37160" y="3945952"/>
                  </a:lnTo>
                  <a:lnTo>
                    <a:pt x="9651" y="3912432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5">
              <a:extLst>
                <a:ext uri="{FF2B5EF4-FFF2-40B4-BE49-F238E27FC236}">
                  <a16:creationId xmlns:a16="http://schemas.microsoft.com/office/drawing/2014/main" id="{C13F924E-078A-427A-AEA5-4964060A934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73253" y="1715839"/>
              <a:ext cx="4280067" cy="3927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1326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AIGC</a:t>
            </a:r>
            <a:r>
              <a:rPr lang="zh-CN" altLang="en-US" dirty="0"/>
              <a:t>适配方式</a:t>
            </a:r>
          </a:p>
        </p:txBody>
      </p:sp>
      <p:grpSp>
        <p:nvGrpSpPr>
          <p:cNvPr id="6" name="object 5">
            <a:extLst>
              <a:ext uri="{FF2B5EF4-FFF2-40B4-BE49-F238E27FC236}">
                <a16:creationId xmlns:a16="http://schemas.microsoft.com/office/drawing/2014/main" id="{C825DC3F-FE15-495B-8EE2-43462FED1EFC}"/>
              </a:ext>
            </a:extLst>
          </p:cNvPr>
          <p:cNvGrpSpPr/>
          <p:nvPr/>
        </p:nvGrpSpPr>
        <p:grpSpPr>
          <a:xfrm>
            <a:off x="1258282" y="1458464"/>
            <a:ext cx="3882390" cy="614839"/>
            <a:chOff x="1677709" y="1944618"/>
            <a:chExt cx="5176520" cy="819785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E00FD646-A573-4368-A7DF-8FC1F6514070}"/>
                </a:ext>
              </a:extLst>
            </p:cNvPr>
            <p:cNvSpPr/>
            <p:nvPr/>
          </p:nvSpPr>
          <p:spPr>
            <a:xfrm>
              <a:off x="1696774" y="1944618"/>
              <a:ext cx="5157470" cy="819785"/>
            </a:xfrm>
            <a:custGeom>
              <a:avLst/>
              <a:gdLst/>
              <a:ahLst/>
              <a:cxnLst/>
              <a:rect l="l" t="t" r="r" b="b"/>
              <a:pathLst>
                <a:path w="5157470" h="819785">
                  <a:moveTo>
                    <a:pt x="5050172" y="819789"/>
                  </a:moveTo>
                  <a:lnTo>
                    <a:pt x="89065" y="819789"/>
                  </a:lnTo>
                  <a:lnTo>
                    <a:pt x="82866" y="819057"/>
                  </a:lnTo>
                  <a:lnTo>
                    <a:pt x="47569" y="804684"/>
                  </a:lnTo>
                  <a:lnTo>
                    <a:pt x="19542" y="775197"/>
                  </a:lnTo>
                  <a:lnTo>
                    <a:pt x="3052" y="735083"/>
                  </a:lnTo>
                  <a:lnTo>
                    <a:pt x="0" y="712911"/>
                  </a:lnTo>
                  <a:lnTo>
                    <a:pt x="0" y="70540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050172" y="0"/>
                  </a:lnTo>
                  <a:lnTo>
                    <a:pt x="5093375" y="11581"/>
                  </a:lnTo>
                  <a:lnTo>
                    <a:pt x="5128857" y="38814"/>
                  </a:lnTo>
                  <a:lnTo>
                    <a:pt x="5151216" y="77553"/>
                  </a:lnTo>
                  <a:lnTo>
                    <a:pt x="5157050" y="106878"/>
                  </a:lnTo>
                  <a:lnTo>
                    <a:pt x="5157050" y="712911"/>
                  </a:lnTo>
                  <a:lnTo>
                    <a:pt x="5145468" y="756114"/>
                  </a:lnTo>
                  <a:lnTo>
                    <a:pt x="5118235" y="791597"/>
                  </a:lnTo>
                  <a:lnTo>
                    <a:pt x="5079496" y="813956"/>
                  </a:lnTo>
                  <a:lnTo>
                    <a:pt x="5057610" y="819057"/>
                  </a:lnTo>
                  <a:lnTo>
                    <a:pt x="5050172" y="8197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E9B5D54B-CBCF-4805-BC71-7FB42A3C3861}"/>
                </a:ext>
              </a:extLst>
            </p:cNvPr>
            <p:cNvSpPr/>
            <p:nvPr/>
          </p:nvSpPr>
          <p:spPr>
            <a:xfrm>
              <a:off x="1677709" y="1944618"/>
              <a:ext cx="114935" cy="819785"/>
            </a:xfrm>
            <a:custGeom>
              <a:avLst/>
              <a:gdLst/>
              <a:ahLst/>
              <a:cxnLst/>
              <a:rect l="l" t="t" r="r" b="b"/>
              <a:pathLst>
                <a:path w="114935" h="819785">
                  <a:moveTo>
                    <a:pt x="114389" y="819790"/>
                  </a:moveTo>
                  <a:lnTo>
                    <a:pt x="70614" y="811082"/>
                  </a:lnTo>
                  <a:lnTo>
                    <a:pt x="33503" y="786286"/>
                  </a:lnTo>
                  <a:lnTo>
                    <a:pt x="8707" y="749175"/>
                  </a:lnTo>
                  <a:lnTo>
                    <a:pt x="0" y="705400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05400"/>
                  </a:lnTo>
                  <a:lnTo>
                    <a:pt x="43934" y="749175"/>
                  </a:lnTo>
                  <a:lnTo>
                    <a:pt x="60465" y="786286"/>
                  </a:lnTo>
                  <a:lnTo>
                    <a:pt x="92285" y="814892"/>
                  </a:lnTo>
                  <a:lnTo>
                    <a:pt x="106877" y="819245"/>
                  </a:lnTo>
                  <a:lnTo>
                    <a:pt x="114389" y="81979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3" name="object 8">
            <a:extLst>
              <a:ext uri="{FF2B5EF4-FFF2-40B4-BE49-F238E27FC236}">
                <a16:creationId xmlns:a16="http://schemas.microsoft.com/office/drawing/2014/main" id="{3A179396-1CF4-4890-A410-6DA9BCFFC008}"/>
              </a:ext>
            </a:extLst>
          </p:cNvPr>
          <p:cNvGrpSpPr/>
          <p:nvPr/>
        </p:nvGrpSpPr>
        <p:grpSpPr>
          <a:xfrm>
            <a:off x="571947" y="1315477"/>
            <a:ext cx="457676" cy="3260408"/>
            <a:chOff x="762595" y="1753969"/>
            <a:chExt cx="610235" cy="4347210"/>
          </a:xfrm>
        </p:grpSpPr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95E355FF-A43E-4679-9015-D9CC6F386CD5}"/>
                </a:ext>
              </a:extLst>
            </p:cNvPr>
            <p:cNvSpPr/>
            <p:nvPr/>
          </p:nvSpPr>
          <p:spPr>
            <a:xfrm>
              <a:off x="1143892" y="1753969"/>
              <a:ext cx="38735" cy="4347210"/>
            </a:xfrm>
            <a:custGeom>
              <a:avLst/>
              <a:gdLst/>
              <a:ahLst/>
              <a:cxnLst/>
              <a:rect l="l" t="t" r="r" b="b"/>
              <a:pathLst>
                <a:path w="38734" h="4347210">
                  <a:moveTo>
                    <a:pt x="21593" y="4346792"/>
                  </a:moveTo>
                  <a:lnTo>
                    <a:pt x="16536" y="4346792"/>
                  </a:lnTo>
                  <a:lnTo>
                    <a:pt x="14104" y="4346309"/>
                  </a:lnTo>
                  <a:lnTo>
                    <a:pt x="0" y="4330256"/>
                  </a:lnTo>
                  <a:lnTo>
                    <a:pt x="0" y="4327728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21593" y="0"/>
                  </a:lnTo>
                  <a:lnTo>
                    <a:pt x="38129" y="16536"/>
                  </a:lnTo>
                  <a:lnTo>
                    <a:pt x="38129" y="4330256"/>
                  </a:lnTo>
                  <a:lnTo>
                    <a:pt x="24024" y="4346309"/>
                  </a:lnTo>
                  <a:lnTo>
                    <a:pt x="21593" y="434679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0">
              <a:extLst>
                <a:ext uri="{FF2B5EF4-FFF2-40B4-BE49-F238E27FC236}">
                  <a16:creationId xmlns:a16="http://schemas.microsoft.com/office/drawing/2014/main" id="{C3B305D5-A17B-440C-B6DD-33722C90342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0725" y="2087604"/>
              <a:ext cx="533816" cy="533816"/>
            </a:xfrm>
            <a:prstGeom prst="rect">
              <a:avLst/>
            </a:prstGeom>
          </p:spPr>
        </p:pic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B55CAEE0-8A27-4A32-B661-FAE62ACDFF88}"/>
                </a:ext>
              </a:extLst>
            </p:cNvPr>
            <p:cNvSpPr/>
            <p:nvPr/>
          </p:nvSpPr>
          <p:spPr>
            <a:xfrm>
              <a:off x="781660" y="2068539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2">
              <a:extLst>
                <a:ext uri="{FF2B5EF4-FFF2-40B4-BE49-F238E27FC236}">
                  <a16:creationId xmlns:a16="http://schemas.microsoft.com/office/drawing/2014/main" id="{9102C843-3141-4F0A-8681-9C910637A18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3244" y="2201993"/>
              <a:ext cx="228778" cy="305038"/>
            </a:xfrm>
            <a:prstGeom prst="rect">
              <a:avLst/>
            </a:prstGeom>
          </p:spPr>
        </p:pic>
        <p:pic>
          <p:nvPicPr>
            <p:cNvPr id="18" name="object 13">
              <a:extLst>
                <a:ext uri="{FF2B5EF4-FFF2-40B4-BE49-F238E27FC236}">
                  <a16:creationId xmlns:a16="http://schemas.microsoft.com/office/drawing/2014/main" id="{9BEF78CD-F73C-43DC-B36E-9A4565A7545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0725" y="3136173"/>
              <a:ext cx="533816" cy="533816"/>
            </a:xfrm>
            <a:prstGeom prst="rect">
              <a:avLst/>
            </a:prstGeom>
          </p:spPr>
        </p:pic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FD75E8E3-9431-45D2-8EFC-2AF9E7120A28}"/>
                </a:ext>
              </a:extLst>
            </p:cNvPr>
            <p:cNvSpPr/>
            <p:nvPr/>
          </p:nvSpPr>
          <p:spPr>
            <a:xfrm>
              <a:off x="781660" y="3117108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5">
              <a:extLst>
                <a:ext uri="{FF2B5EF4-FFF2-40B4-BE49-F238E27FC236}">
                  <a16:creationId xmlns:a16="http://schemas.microsoft.com/office/drawing/2014/main" id="{A8D2E334-6C50-4AD2-A500-577A14D9268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3244" y="3250562"/>
              <a:ext cx="228778" cy="305038"/>
            </a:xfrm>
            <a:prstGeom prst="rect">
              <a:avLst/>
            </a:prstGeom>
          </p:spPr>
        </p:pic>
        <p:pic>
          <p:nvPicPr>
            <p:cNvPr id="21" name="object 16">
              <a:extLst>
                <a:ext uri="{FF2B5EF4-FFF2-40B4-BE49-F238E27FC236}">
                  <a16:creationId xmlns:a16="http://schemas.microsoft.com/office/drawing/2014/main" id="{7ED0E888-E56E-4AAA-BE2A-22D4C0E61C0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0725" y="4184742"/>
              <a:ext cx="533816" cy="533816"/>
            </a:xfrm>
            <a:prstGeom prst="rect">
              <a:avLst/>
            </a:prstGeom>
          </p:spPr>
        </p:pic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3F4A3E60-1FD3-4FE2-8B8C-86C8B27F92FD}"/>
                </a:ext>
              </a:extLst>
            </p:cNvPr>
            <p:cNvSpPr/>
            <p:nvPr/>
          </p:nvSpPr>
          <p:spPr>
            <a:xfrm>
              <a:off x="781660" y="4165677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8">
              <a:extLst>
                <a:ext uri="{FF2B5EF4-FFF2-40B4-BE49-F238E27FC236}">
                  <a16:creationId xmlns:a16="http://schemas.microsoft.com/office/drawing/2014/main" id="{903C4BDF-4867-4FE9-A2D1-9C4DCD6C7748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4646" y="4299131"/>
              <a:ext cx="285973" cy="305038"/>
            </a:xfrm>
            <a:prstGeom prst="rect">
              <a:avLst/>
            </a:prstGeom>
          </p:spPr>
        </p:pic>
        <p:pic>
          <p:nvPicPr>
            <p:cNvPr id="24" name="object 19">
              <a:extLst>
                <a:ext uri="{FF2B5EF4-FFF2-40B4-BE49-F238E27FC236}">
                  <a16:creationId xmlns:a16="http://schemas.microsoft.com/office/drawing/2014/main" id="{A54AB61B-AA62-4604-963A-EBB03451AA8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0725" y="5233310"/>
              <a:ext cx="533816" cy="533816"/>
            </a:xfrm>
            <a:prstGeom prst="rect">
              <a:avLst/>
            </a:prstGeom>
          </p:spPr>
        </p:pic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5CAAF3B1-17FC-4917-8934-04ECCBCA1938}"/>
                </a:ext>
              </a:extLst>
            </p:cNvPr>
            <p:cNvSpPr/>
            <p:nvPr/>
          </p:nvSpPr>
          <p:spPr>
            <a:xfrm>
              <a:off x="781660" y="5214245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8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4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1">
              <a:extLst>
                <a:ext uri="{FF2B5EF4-FFF2-40B4-BE49-F238E27FC236}">
                  <a16:creationId xmlns:a16="http://schemas.microsoft.com/office/drawing/2014/main" id="{C367B499-941F-4AF7-84F4-D573559F8ED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3244" y="5347699"/>
              <a:ext cx="228778" cy="305038"/>
            </a:xfrm>
            <a:prstGeom prst="rect">
              <a:avLst/>
            </a:prstGeom>
          </p:spPr>
        </p:pic>
      </p:grpSp>
      <p:sp>
        <p:nvSpPr>
          <p:cNvPr id="27" name="object 22">
            <a:extLst>
              <a:ext uri="{FF2B5EF4-FFF2-40B4-BE49-F238E27FC236}">
                <a16:creationId xmlns:a16="http://schemas.microsoft.com/office/drawing/2014/main" id="{98736104-CE05-4B73-8626-236B2D7EFC0F}"/>
              </a:ext>
            </a:extLst>
          </p:cNvPr>
          <p:cNvSpPr txBox="1"/>
          <p:nvPr/>
        </p:nvSpPr>
        <p:spPr>
          <a:xfrm>
            <a:off x="1391742" y="1507921"/>
            <a:ext cx="3816527" cy="462467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业务微调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8"/>
              </a:spcBef>
            </a:pPr>
            <a:r>
              <a:rPr sz="1000" kern="0" dirty="0">
                <a:solidFill>
                  <a:srgbClr val="4A5462"/>
                </a:solidFill>
                <a:latin typeface="微软雅黑"/>
                <a:cs typeface="微软雅黑"/>
              </a:rPr>
              <a:t>利用</a:t>
            </a:r>
            <a:r>
              <a:rPr sz="1000" b="1" kern="0" dirty="0">
                <a:solidFill>
                  <a:srgbClr val="2562EB"/>
                </a:solidFill>
                <a:latin typeface="微软雅黑"/>
                <a:cs typeface="微软雅黑"/>
              </a:rPr>
              <a:t>专属数据</a:t>
            </a: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进行模型训练，使其深度贴合行业术语与业务逻辑。</a:t>
            </a:r>
            <a:endParaRPr sz="10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3">
            <a:extLst>
              <a:ext uri="{FF2B5EF4-FFF2-40B4-BE49-F238E27FC236}">
                <a16:creationId xmlns:a16="http://schemas.microsoft.com/office/drawing/2014/main" id="{4DE156C0-9349-4EFD-9FE3-BE05FD221960}"/>
              </a:ext>
            </a:extLst>
          </p:cNvPr>
          <p:cNvGrpSpPr/>
          <p:nvPr/>
        </p:nvGrpSpPr>
        <p:grpSpPr>
          <a:xfrm>
            <a:off x="1258282" y="2244890"/>
            <a:ext cx="3882390" cy="614839"/>
            <a:chOff x="1677709" y="2993186"/>
            <a:chExt cx="5176520" cy="819785"/>
          </a:xfrm>
        </p:grpSpPr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06229C9B-599F-4718-B905-F07FCDF871A1}"/>
                </a:ext>
              </a:extLst>
            </p:cNvPr>
            <p:cNvSpPr/>
            <p:nvPr/>
          </p:nvSpPr>
          <p:spPr>
            <a:xfrm>
              <a:off x="1696774" y="2993186"/>
              <a:ext cx="5157470" cy="819785"/>
            </a:xfrm>
            <a:custGeom>
              <a:avLst/>
              <a:gdLst/>
              <a:ahLst/>
              <a:cxnLst/>
              <a:rect l="l" t="t" r="r" b="b"/>
              <a:pathLst>
                <a:path w="5157470" h="819785">
                  <a:moveTo>
                    <a:pt x="5050172" y="819789"/>
                  </a:moveTo>
                  <a:lnTo>
                    <a:pt x="89065" y="819789"/>
                  </a:lnTo>
                  <a:lnTo>
                    <a:pt x="82866" y="819057"/>
                  </a:lnTo>
                  <a:lnTo>
                    <a:pt x="47569" y="804684"/>
                  </a:lnTo>
                  <a:lnTo>
                    <a:pt x="19542" y="775197"/>
                  </a:lnTo>
                  <a:lnTo>
                    <a:pt x="3052" y="735083"/>
                  </a:lnTo>
                  <a:lnTo>
                    <a:pt x="0" y="712911"/>
                  </a:lnTo>
                  <a:lnTo>
                    <a:pt x="0" y="70540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050172" y="0"/>
                  </a:lnTo>
                  <a:lnTo>
                    <a:pt x="5093375" y="11581"/>
                  </a:lnTo>
                  <a:lnTo>
                    <a:pt x="5128857" y="38814"/>
                  </a:lnTo>
                  <a:lnTo>
                    <a:pt x="5151216" y="77553"/>
                  </a:lnTo>
                  <a:lnTo>
                    <a:pt x="5157050" y="106878"/>
                  </a:lnTo>
                  <a:lnTo>
                    <a:pt x="5157050" y="712911"/>
                  </a:lnTo>
                  <a:lnTo>
                    <a:pt x="5145468" y="756114"/>
                  </a:lnTo>
                  <a:lnTo>
                    <a:pt x="5118235" y="791597"/>
                  </a:lnTo>
                  <a:lnTo>
                    <a:pt x="5079496" y="813956"/>
                  </a:lnTo>
                  <a:lnTo>
                    <a:pt x="5057610" y="819057"/>
                  </a:lnTo>
                  <a:lnTo>
                    <a:pt x="5050172" y="8197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87593C71-139C-4111-AF4C-2BA54B18E905}"/>
                </a:ext>
              </a:extLst>
            </p:cNvPr>
            <p:cNvSpPr/>
            <p:nvPr/>
          </p:nvSpPr>
          <p:spPr>
            <a:xfrm>
              <a:off x="1677709" y="2993186"/>
              <a:ext cx="114935" cy="819785"/>
            </a:xfrm>
            <a:custGeom>
              <a:avLst/>
              <a:gdLst/>
              <a:ahLst/>
              <a:cxnLst/>
              <a:rect l="l" t="t" r="r" b="b"/>
              <a:pathLst>
                <a:path w="114935" h="819785">
                  <a:moveTo>
                    <a:pt x="114389" y="819790"/>
                  </a:moveTo>
                  <a:lnTo>
                    <a:pt x="70614" y="811082"/>
                  </a:lnTo>
                  <a:lnTo>
                    <a:pt x="33503" y="786286"/>
                  </a:lnTo>
                  <a:lnTo>
                    <a:pt x="8707" y="749175"/>
                  </a:lnTo>
                  <a:lnTo>
                    <a:pt x="0" y="705400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05400"/>
                  </a:lnTo>
                  <a:lnTo>
                    <a:pt x="43934" y="749175"/>
                  </a:lnTo>
                  <a:lnTo>
                    <a:pt x="60465" y="786286"/>
                  </a:lnTo>
                  <a:lnTo>
                    <a:pt x="92285" y="814891"/>
                  </a:lnTo>
                  <a:lnTo>
                    <a:pt x="106877" y="819245"/>
                  </a:lnTo>
                  <a:lnTo>
                    <a:pt x="114389" y="819790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1" name="object 26">
            <a:extLst>
              <a:ext uri="{FF2B5EF4-FFF2-40B4-BE49-F238E27FC236}">
                <a16:creationId xmlns:a16="http://schemas.microsoft.com/office/drawing/2014/main" id="{6F1E62E4-846D-4DA1-B339-2CD45B475AB6}"/>
              </a:ext>
            </a:extLst>
          </p:cNvPr>
          <p:cNvSpPr txBox="1"/>
          <p:nvPr/>
        </p:nvSpPr>
        <p:spPr>
          <a:xfrm>
            <a:off x="1391744" y="2294346"/>
            <a:ext cx="3423761" cy="462467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部署调整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8"/>
              </a:spcBef>
            </a:pPr>
            <a:r>
              <a:rPr sz="1000" kern="0" dirty="0">
                <a:solidFill>
                  <a:srgbClr val="4A5462"/>
                </a:solidFill>
                <a:latin typeface="微软雅黑"/>
                <a:cs typeface="微软雅黑"/>
              </a:rPr>
              <a:t>根据算力场景选择</a:t>
            </a:r>
            <a:r>
              <a:rPr sz="1000" b="1" kern="0" dirty="0">
                <a:solidFill>
                  <a:srgbClr val="4E45E4"/>
                </a:solidFill>
                <a:latin typeface="微软雅黑"/>
                <a:cs typeface="微软雅黑"/>
              </a:rPr>
              <a:t>全量部署或模型压缩</a:t>
            </a: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，优化资源利用率。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27">
            <a:extLst>
              <a:ext uri="{FF2B5EF4-FFF2-40B4-BE49-F238E27FC236}">
                <a16:creationId xmlns:a16="http://schemas.microsoft.com/office/drawing/2014/main" id="{50851F7D-6963-4A80-9B67-D544A2577631}"/>
              </a:ext>
            </a:extLst>
          </p:cNvPr>
          <p:cNvGrpSpPr/>
          <p:nvPr/>
        </p:nvGrpSpPr>
        <p:grpSpPr>
          <a:xfrm>
            <a:off x="1258282" y="3031317"/>
            <a:ext cx="3882390" cy="614839"/>
            <a:chOff x="1677709" y="4041755"/>
            <a:chExt cx="5176520" cy="819785"/>
          </a:xfrm>
        </p:grpSpPr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2F15D629-6C18-4440-8C6B-C8A557EAEEBA}"/>
                </a:ext>
              </a:extLst>
            </p:cNvPr>
            <p:cNvSpPr/>
            <p:nvPr/>
          </p:nvSpPr>
          <p:spPr>
            <a:xfrm>
              <a:off x="1696774" y="4041755"/>
              <a:ext cx="5157470" cy="819785"/>
            </a:xfrm>
            <a:custGeom>
              <a:avLst/>
              <a:gdLst/>
              <a:ahLst/>
              <a:cxnLst/>
              <a:rect l="l" t="t" r="r" b="b"/>
              <a:pathLst>
                <a:path w="5157470" h="819785">
                  <a:moveTo>
                    <a:pt x="5050172" y="819789"/>
                  </a:moveTo>
                  <a:lnTo>
                    <a:pt x="89065" y="819789"/>
                  </a:lnTo>
                  <a:lnTo>
                    <a:pt x="82866" y="819057"/>
                  </a:lnTo>
                  <a:lnTo>
                    <a:pt x="47569" y="804684"/>
                  </a:lnTo>
                  <a:lnTo>
                    <a:pt x="19542" y="775197"/>
                  </a:lnTo>
                  <a:lnTo>
                    <a:pt x="3052" y="735083"/>
                  </a:lnTo>
                  <a:lnTo>
                    <a:pt x="0" y="712911"/>
                  </a:lnTo>
                  <a:lnTo>
                    <a:pt x="0" y="70540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050172" y="0"/>
                  </a:lnTo>
                  <a:lnTo>
                    <a:pt x="5093375" y="11581"/>
                  </a:lnTo>
                  <a:lnTo>
                    <a:pt x="5128857" y="38814"/>
                  </a:lnTo>
                  <a:lnTo>
                    <a:pt x="5151216" y="77553"/>
                  </a:lnTo>
                  <a:lnTo>
                    <a:pt x="5157050" y="106878"/>
                  </a:lnTo>
                  <a:lnTo>
                    <a:pt x="5157050" y="712911"/>
                  </a:lnTo>
                  <a:lnTo>
                    <a:pt x="5145468" y="756114"/>
                  </a:lnTo>
                  <a:lnTo>
                    <a:pt x="5118235" y="791597"/>
                  </a:lnTo>
                  <a:lnTo>
                    <a:pt x="5079496" y="813956"/>
                  </a:lnTo>
                  <a:lnTo>
                    <a:pt x="5057610" y="819057"/>
                  </a:lnTo>
                  <a:lnTo>
                    <a:pt x="5050172" y="8197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C10FC5FC-727A-461E-8EA9-D5C1EDBF8DB5}"/>
                </a:ext>
              </a:extLst>
            </p:cNvPr>
            <p:cNvSpPr/>
            <p:nvPr/>
          </p:nvSpPr>
          <p:spPr>
            <a:xfrm>
              <a:off x="1677709" y="4041755"/>
              <a:ext cx="114935" cy="819785"/>
            </a:xfrm>
            <a:custGeom>
              <a:avLst/>
              <a:gdLst/>
              <a:ahLst/>
              <a:cxnLst/>
              <a:rect l="l" t="t" r="r" b="b"/>
              <a:pathLst>
                <a:path w="114935" h="819785">
                  <a:moveTo>
                    <a:pt x="114389" y="819790"/>
                  </a:moveTo>
                  <a:lnTo>
                    <a:pt x="70614" y="811082"/>
                  </a:lnTo>
                  <a:lnTo>
                    <a:pt x="33503" y="786285"/>
                  </a:lnTo>
                  <a:lnTo>
                    <a:pt x="8707" y="749174"/>
                  </a:lnTo>
                  <a:lnTo>
                    <a:pt x="0" y="705400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05400"/>
                  </a:lnTo>
                  <a:lnTo>
                    <a:pt x="43934" y="749174"/>
                  </a:lnTo>
                  <a:lnTo>
                    <a:pt x="60465" y="786285"/>
                  </a:lnTo>
                  <a:lnTo>
                    <a:pt x="92285" y="814891"/>
                  </a:lnTo>
                  <a:lnTo>
                    <a:pt x="106877" y="819245"/>
                  </a:lnTo>
                  <a:lnTo>
                    <a:pt x="114389" y="819790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bject 30">
            <a:extLst>
              <a:ext uri="{FF2B5EF4-FFF2-40B4-BE49-F238E27FC236}">
                <a16:creationId xmlns:a16="http://schemas.microsoft.com/office/drawing/2014/main" id="{390DCFE8-9083-4908-9F16-163D6F1C9B03}"/>
              </a:ext>
            </a:extLst>
          </p:cNvPr>
          <p:cNvSpPr txBox="1"/>
          <p:nvPr/>
        </p:nvSpPr>
        <p:spPr>
          <a:xfrm>
            <a:off x="1391744" y="3080773"/>
            <a:ext cx="3423761" cy="462467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系统对接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8"/>
              </a:spcBef>
            </a:pPr>
            <a:r>
              <a:rPr sz="10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将</a:t>
            </a: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AI</a:t>
            </a:r>
            <a:r>
              <a:rPr sz="10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能力</a:t>
            </a:r>
            <a:r>
              <a:rPr sz="1000" b="1" kern="0" dirty="0">
                <a:solidFill>
                  <a:srgbClr val="9333E9"/>
                </a:solidFill>
                <a:latin typeface="微软雅黑"/>
                <a:cs typeface="微软雅黑"/>
              </a:rPr>
              <a:t>嵌入现有业务系统</a:t>
            </a: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，实现数据的无缝同步与交互。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31">
            <a:extLst>
              <a:ext uri="{FF2B5EF4-FFF2-40B4-BE49-F238E27FC236}">
                <a16:creationId xmlns:a16="http://schemas.microsoft.com/office/drawing/2014/main" id="{7B603D12-C967-4F7E-8F29-8BC23B472347}"/>
              </a:ext>
            </a:extLst>
          </p:cNvPr>
          <p:cNvGrpSpPr/>
          <p:nvPr/>
        </p:nvGrpSpPr>
        <p:grpSpPr>
          <a:xfrm>
            <a:off x="1258282" y="3817743"/>
            <a:ext cx="3882390" cy="614839"/>
            <a:chOff x="1677709" y="5090323"/>
            <a:chExt cx="5176520" cy="819785"/>
          </a:xfrm>
        </p:grpSpPr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8D6929F8-AED1-49E7-BE1D-22ECB8BEBE99}"/>
                </a:ext>
              </a:extLst>
            </p:cNvPr>
            <p:cNvSpPr/>
            <p:nvPr/>
          </p:nvSpPr>
          <p:spPr>
            <a:xfrm>
              <a:off x="1696774" y="5090323"/>
              <a:ext cx="5157470" cy="819785"/>
            </a:xfrm>
            <a:custGeom>
              <a:avLst/>
              <a:gdLst/>
              <a:ahLst/>
              <a:cxnLst/>
              <a:rect l="l" t="t" r="r" b="b"/>
              <a:pathLst>
                <a:path w="5157470" h="819785">
                  <a:moveTo>
                    <a:pt x="5050172" y="819789"/>
                  </a:moveTo>
                  <a:lnTo>
                    <a:pt x="89065" y="819789"/>
                  </a:lnTo>
                  <a:lnTo>
                    <a:pt x="82866" y="819057"/>
                  </a:lnTo>
                  <a:lnTo>
                    <a:pt x="47569" y="804684"/>
                  </a:lnTo>
                  <a:lnTo>
                    <a:pt x="19542" y="775197"/>
                  </a:lnTo>
                  <a:lnTo>
                    <a:pt x="3052" y="735083"/>
                  </a:lnTo>
                  <a:lnTo>
                    <a:pt x="0" y="712911"/>
                  </a:lnTo>
                  <a:lnTo>
                    <a:pt x="0" y="705400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050172" y="0"/>
                  </a:lnTo>
                  <a:lnTo>
                    <a:pt x="5093375" y="11581"/>
                  </a:lnTo>
                  <a:lnTo>
                    <a:pt x="5128857" y="38814"/>
                  </a:lnTo>
                  <a:lnTo>
                    <a:pt x="5151216" y="77553"/>
                  </a:lnTo>
                  <a:lnTo>
                    <a:pt x="5157050" y="106878"/>
                  </a:lnTo>
                  <a:lnTo>
                    <a:pt x="5157050" y="712911"/>
                  </a:lnTo>
                  <a:lnTo>
                    <a:pt x="5145468" y="756114"/>
                  </a:lnTo>
                  <a:lnTo>
                    <a:pt x="5118235" y="791597"/>
                  </a:lnTo>
                  <a:lnTo>
                    <a:pt x="5079496" y="813956"/>
                  </a:lnTo>
                  <a:lnTo>
                    <a:pt x="5057610" y="819057"/>
                  </a:lnTo>
                  <a:lnTo>
                    <a:pt x="5050172" y="8197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3">
              <a:extLst>
                <a:ext uri="{FF2B5EF4-FFF2-40B4-BE49-F238E27FC236}">
                  <a16:creationId xmlns:a16="http://schemas.microsoft.com/office/drawing/2014/main" id="{3B847A83-AD22-48DE-9229-211EEBEEB6F1}"/>
                </a:ext>
              </a:extLst>
            </p:cNvPr>
            <p:cNvSpPr/>
            <p:nvPr/>
          </p:nvSpPr>
          <p:spPr>
            <a:xfrm>
              <a:off x="1677709" y="5090323"/>
              <a:ext cx="114935" cy="819785"/>
            </a:xfrm>
            <a:custGeom>
              <a:avLst/>
              <a:gdLst/>
              <a:ahLst/>
              <a:cxnLst/>
              <a:rect l="l" t="t" r="r" b="b"/>
              <a:pathLst>
                <a:path w="114935" h="819785">
                  <a:moveTo>
                    <a:pt x="114389" y="819790"/>
                  </a:moveTo>
                  <a:lnTo>
                    <a:pt x="70614" y="811082"/>
                  </a:lnTo>
                  <a:lnTo>
                    <a:pt x="33503" y="786285"/>
                  </a:lnTo>
                  <a:lnTo>
                    <a:pt x="8707" y="749174"/>
                  </a:lnTo>
                  <a:lnTo>
                    <a:pt x="0" y="705400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705400"/>
                  </a:lnTo>
                  <a:lnTo>
                    <a:pt x="43934" y="749174"/>
                  </a:lnTo>
                  <a:lnTo>
                    <a:pt x="60465" y="786285"/>
                  </a:lnTo>
                  <a:lnTo>
                    <a:pt x="92285" y="814891"/>
                  </a:lnTo>
                  <a:lnTo>
                    <a:pt x="106877" y="819245"/>
                  </a:lnTo>
                  <a:lnTo>
                    <a:pt x="114389" y="819790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9" name="object 34">
            <a:extLst>
              <a:ext uri="{FF2B5EF4-FFF2-40B4-BE49-F238E27FC236}">
                <a16:creationId xmlns:a16="http://schemas.microsoft.com/office/drawing/2014/main" id="{4954448E-C1BC-4524-AF1C-C7ACB7C4167A}"/>
              </a:ext>
            </a:extLst>
          </p:cNvPr>
          <p:cNvSpPr txBox="1"/>
          <p:nvPr/>
        </p:nvSpPr>
        <p:spPr>
          <a:xfrm>
            <a:off x="1391744" y="3867199"/>
            <a:ext cx="3423761" cy="462467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合规过滤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98"/>
              </a:spcBef>
            </a:pPr>
            <a:r>
              <a:rPr sz="1000" kern="0" dirty="0">
                <a:solidFill>
                  <a:srgbClr val="4A5462"/>
                </a:solidFill>
                <a:latin typeface="微软雅黑"/>
                <a:cs typeface="微软雅黑"/>
              </a:rPr>
              <a:t>建立安全机制，</a:t>
            </a:r>
            <a:r>
              <a:rPr sz="1000" b="1" kern="0" dirty="0">
                <a:solidFill>
                  <a:srgbClr val="0D9487"/>
                </a:solidFill>
                <a:latin typeface="微软雅黑"/>
                <a:cs typeface="微软雅黑"/>
              </a:rPr>
              <a:t>拦截敏感内容</a:t>
            </a: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，确保生成过程留痕可追溯。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35">
            <a:extLst>
              <a:ext uri="{FF2B5EF4-FFF2-40B4-BE49-F238E27FC236}">
                <a16:creationId xmlns:a16="http://schemas.microsoft.com/office/drawing/2014/main" id="{A282EDD7-B613-42D3-A75F-5754671BD687}"/>
              </a:ext>
            </a:extLst>
          </p:cNvPr>
          <p:cNvGrpSpPr/>
          <p:nvPr/>
        </p:nvGrpSpPr>
        <p:grpSpPr>
          <a:xfrm>
            <a:off x="5344609" y="1095239"/>
            <a:ext cx="3430905" cy="3586639"/>
            <a:chOff x="7126145" y="1460318"/>
            <a:chExt cx="4574540" cy="4782185"/>
          </a:xfrm>
        </p:grpSpPr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A5A456F7-C4F2-4C32-8214-7D30C44611D3}"/>
                </a:ext>
              </a:extLst>
            </p:cNvPr>
            <p:cNvSpPr/>
            <p:nvPr/>
          </p:nvSpPr>
          <p:spPr>
            <a:xfrm>
              <a:off x="7130911" y="1465084"/>
              <a:ext cx="4565015" cy="4772660"/>
            </a:xfrm>
            <a:custGeom>
              <a:avLst/>
              <a:gdLst/>
              <a:ahLst/>
              <a:cxnLst/>
              <a:rect l="l" t="t" r="r" b="b"/>
              <a:pathLst>
                <a:path w="4565015" h="4772660">
                  <a:moveTo>
                    <a:pt x="202" y="4404701"/>
                  </a:moveTo>
                  <a:lnTo>
                    <a:pt x="223705" y="140020"/>
                  </a:lnTo>
                  <a:lnTo>
                    <a:pt x="232301" y="97521"/>
                  </a:lnTo>
                  <a:lnTo>
                    <a:pt x="252867" y="59348"/>
                  </a:lnTo>
                  <a:lnTo>
                    <a:pt x="283627" y="28788"/>
                  </a:lnTo>
                  <a:lnTo>
                    <a:pt x="321934" y="8475"/>
                  </a:lnTo>
                  <a:lnTo>
                    <a:pt x="364488" y="153"/>
                  </a:lnTo>
                  <a:lnTo>
                    <a:pt x="371730" y="0"/>
                  </a:lnTo>
                  <a:lnTo>
                    <a:pt x="378988" y="202"/>
                  </a:lnTo>
                  <a:lnTo>
                    <a:pt x="4424723" y="212230"/>
                  </a:lnTo>
                  <a:lnTo>
                    <a:pt x="4467222" y="220827"/>
                  </a:lnTo>
                  <a:lnTo>
                    <a:pt x="4505395" y="241393"/>
                  </a:lnTo>
                  <a:lnTo>
                    <a:pt x="4535955" y="272152"/>
                  </a:lnTo>
                  <a:lnTo>
                    <a:pt x="4556268" y="310460"/>
                  </a:lnTo>
                  <a:lnTo>
                    <a:pt x="4564590" y="353014"/>
                  </a:lnTo>
                  <a:lnTo>
                    <a:pt x="4564744" y="360255"/>
                  </a:lnTo>
                  <a:lnTo>
                    <a:pt x="4564541" y="367513"/>
                  </a:lnTo>
                  <a:lnTo>
                    <a:pt x="4341039" y="4632195"/>
                  </a:lnTo>
                  <a:lnTo>
                    <a:pt x="4332442" y="4674694"/>
                  </a:lnTo>
                  <a:lnTo>
                    <a:pt x="4311876" y="4712866"/>
                  </a:lnTo>
                  <a:lnTo>
                    <a:pt x="4281116" y="4743427"/>
                  </a:lnTo>
                  <a:lnTo>
                    <a:pt x="4242809" y="4763740"/>
                  </a:lnTo>
                  <a:lnTo>
                    <a:pt x="4200255" y="4772061"/>
                  </a:lnTo>
                  <a:lnTo>
                    <a:pt x="4193013" y="4772215"/>
                  </a:lnTo>
                  <a:lnTo>
                    <a:pt x="4185755" y="4772012"/>
                  </a:lnTo>
                  <a:lnTo>
                    <a:pt x="140020" y="4559984"/>
                  </a:lnTo>
                  <a:lnTo>
                    <a:pt x="97521" y="4551387"/>
                  </a:lnTo>
                  <a:lnTo>
                    <a:pt x="59348" y="4530821"/>
                  </a:lnTo>
                  <a:lnTo>
                    <a:pt x="28788" y="4500062"/>
                  </a:lnTo>
                  <a:lnTo>
                    <a:pt x="8475" y="4461755"/>
                  </a:lnTo>
                  <a:lnTo>
                    <a:pt x="153" y="4419201"/>
                  </a:lnTo>
                  <a:lnTo>
                    <a:pt x="0" y="4411959"/>
                  </a:lnTo>
                  <a:lnTo>
                    <a:pt x="202" y="4404701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37">
              <a:extLst>
                <a:ext uri="{FF2B5EF4-FFF2-40B4-BE49-F238E27FC236}">
                  <a16:creationId xmlns:a16="http://schemas.microsoft.com/office/drawing/2014/main" id="{895DBC21-26EE-4B9C-91C6-23BA4B2CFA39}"/>
                </a:ext>
              </a:extLst>
            </p:cNvPr>
            <p:cNvSpPr/>
            <p:nvPr/>
          </p:nvSpPr>
          <p:spPr>
            <a:xfrm>
              <a:off x="7254188" y="1582385"/>
              <a:ext cx="4318635" cy="4537710"/>
            </a:xfrm>
            <a:custGeom>
              <a:avLst/>
              <a:gdLst/>
              <a:ahLst/>
              <a:cxnLst/>
              <a:rect l="l" t="t" r="r" b="b"/>
              <a:pathLst>
                <a:path w="4318634" h="4537710">
                  <a:moveTo>
                    <a:pt x="0" y="4403988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184741" y="0"/>
                  </a:lnTo>
                  <a:lnTo>
                    <a:pt x="4223481" y="5744"/>
                  </a:lnTo>
                  <a:lnTo>
                    <a:pt x="4258884" y="22491"/>
                  </a:lnTo>
                  <a:lnTo>
                    <a:pt x="4287904" y="48790"/>
                  </a:lnTo>
                  <a:lnTo>
                    <a:pt x="4308037" y="82383"/>
                  </a:lnTo>
                  <a:lnTo>
                    <a:pt x="4317554" y="120373"/>
                  </a:lnTo>
                  <a:lnTo>
                    <a:pt x="4318196" y="133454"/>
                  </a:lnTo>
                  <a:lnTo>
                    <a:pt x="4318196" y="4403988"/>
                  </a:lnTo>
                  <a:lnTo>
                    <a:pt x="4312450" y="4442727"/>
                  </a:lnTo>
                  <a:lnTo>
                    <a:pt x="4295704" y="4478130"/>
                  </a:lnTo>
                  <a:lnTo>
                    <a:pt x="4269405" y="4507150"/>
                  </a:lnTo>
                  <a:lnTo>
                    <a:pt x="4235812" y="4527283"/>
                  </a:lnTo>
                  <a:lnTo>
                    <a:pt x="4197822" y="4536801"/>
                  </a:lnTo>
                  <a:lnTo>
                    <a:pt x="4184741" y="4537442"/>
                  </a:lnTo>
                  <a:lnTo>
                    <a:pt x="133454" y="4537442"/>
                  </a:lnTo>
                  <a:lnTo>
                    <a:pt x="94714" y="4531696"/>
                  </a:lnTo>
                  <a:lnTo>
                    <a:pt x="59311" y="4514950"/>
                  </a:lnTo>
                  <a:lnTo>
                    <a:pt x="30291" y="4488650"/>
                  </a:lnTo>
                  <a:lnTo>
                    <a:pt x="10158" y="4455058"/>
                  </a:lnTo>
                  <a:lnTo>
                    <a:pt x="641" y="4417068"/>
                  </a:lnTo>
                  <a:lnTo>
                    <a:pt x="0" y="4403988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3" name="object 38">
              <a:extLst>
                <a:ext uri="{FF2B5EF4-FFF2-40B4-BE49-F238E27FC236}">
                  <a16:creationId xmlns:a16="http://schemas.microsoft.com/office/drawing/2014/main" id="{A9366EA0-035F-43D7-87AF-823F8F867B5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73253" y="1601450"/>
              <a:ext cx="4280067" cy="4499311"/>
            </a:xfrm>
            <a:prstGeom prst="rect">
              <a:avLst/>
            </a:prstGeom>
          </p:spPr>
        </p:pic>
        <p:sp>
          <p:nvSpPr>
            <p:cNvPr id="44" name="object 39">
              <a:extLst>
                <a:ext uri="{FF2B5EF4-FFF2-40B4-BE49-F238E27FC236}">
                  <a16:creationId xmlns:a16="http://schemas.microsoft.com/office/drawing/2014/main" id="{277DA1A8-95E4-4413-BA93-E64CDB03E872}"/>
                </a:ext>
              </a:extLst>
            </p:cNvPr>
            <p:cNvSpPr/>
            <p:nvPr/>
          </p:nvSpPr>
          <p:spPr>
            <a:xfrm>
              <a:off x="8612561" y="5743295"/>
              <a:ext cx="1610995" cy="353060"/>
            </a:xfrm>
            <a:custGeom>
              <a:avLst/>
              <a:gdLst/>
              <a:ahLst/>
              <a:cxnLst/>
              <a:rect l="l" t="t" r="r" b="b"/>
              <a:pathLst>
                <a:path w="1610995" h="353060">
                  <a:moveTo>
                    <a:pt x="1434632" y="352700"/>
                  </a:moveTo>
                  <a:lnTo>
                    <a:pt x="176350" y="352700"/>
                  </a:lnTo>
                  <a:lnTo>
                    <a:pt x="167686" y="352488"/>
                  </a:lnTo>
                  <a:lnTo>
                    <a:pt x="125157" y="345108"/>
                  </a:lnTo>
                  <a:lnTo>
                    <a:pt x="85696" y="327617"/>
                  </a:lnTo>
                  <a:lnTo>
                    <a:pt x="51651" y="301048"/>
                  </a:lnTo>
                  <a:lnTo>
                    <a:pt x="25083" y="267003"/>
                  </a:lnTo>
                  <a:lnTo>
                    <a:pt x="7591" y="227542"/>
                  </a:lnTo>
                  <a:lnTo>
                    <a:pt x="211" y="185013"/>
                  </a:lnTo>
                  <a:lnTo>
                    <a:pt x="0" y="176350"/>
                  </a:lnTo>
                  <a:lnTo>
                    <a:pt x="211" y="167686"/>
                  </a:lnTo>
                  <a:lnTo>
                    <a:pt x="7591" y="125157"/>
                  </a:lnTo>
                  <a:lnTo>
                    <a:pt x="25083" y="85696"/>
                  </a:lnTo>
                  <a:lnTo>
                    <a:pt x="51651" y="51651"/>
                  </a:lnTo>
                  <a:lnTo>
                    <a:pt x="85696" y="25083"/>
                  </a:lnTo>
                  <a:lnTo>
                    <a:pt x="125157" y="7591"/>
                  </a:lnTo>
                  <a:lnTo>
                    <a:pt x="167686" y="211"/>
                  </a:lnTo>
                  <a:lnTo>
                    <a:pt x="176350" y="0"/>
                  </a:lnTo>
                  <a:lnTo>
                    <a:pt x="1434632" y="0"/>
                  </a:lnTo>
                  <a:lnTo>
                    <a:pt x="1477492" y="5286"/>
                  </a:lnTo>
                  <a:lnTo>
                    <a:pt x="1517764" y="20821"/>
                  </a:lnTo>
                  <a:lnTo>
                    <a:pt x="1553054" y="45675"/>
                  </a:lnTo>
                  <a:lnTo>
                    <a:pt x="1581262" y="78375"/>
                  </a:lnTo>
                  <a:lnTo>
                    <a:pt x="1600678" y="116949"/>
                  </a:lnTo>
                  <a:lnTo>
                    <a:pt x="1610135" y="159064"/>
                  </a:lnTo>
                  <a:lnTo>
                    <a:pt x="1610982" y="176350"/>
                  </a:lnTo>
                  <a:lnTo>
                    <a:pt x="1610770" y="185013"/>
                  </a:lnTo>
                  <a:lnTo>
                    <a:pt x="1603390" y="227542"/>
                  </a:lnTo>
                  <a:lnTo>
                    <a:pt x="1585899" y="267003"/>
                  </a:lnTo>
                  <a:lnTo>
                    <a:pt x="1559330" y="301048"/>
                  </a:lnTo>
                  <a:lnTo>
                    <a:pt x="1525286" y="327617"/>
                  </a:lnTo>
                  <a:lnTo>
                    <a:pt x="1485824" y="345108"/>
                  </a:lnTo>
                  <a:lnTo>
                    <a:pt x="1443296" y="352488"/>
                  </a:lnTo>
                  <a:lnTo>
                    <a:pt x="1434632" y="35270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40">
              <a:extLst>
                <a:ext uri="{FF2B5EF4-FFF2-40B4-BE49-F238E27FC236}">
                  <a16:creationId xmlns:a16="http://schemas.microsoft.com/office/drawing/2014/main" id="{DB615176-5A30-4066-97DB-13B36F98116F}"/>
                </a:ext>
              </a:extLst>
            </p:cNvPr>
            <p:cNvSpPr/>
            <p:nvPr/>
          </p:nvSpPr>
          <p:spPr>
            <a:xfrm>
              <a:off x="8612561" y="5743295"/>
              <a:ext cx="1610995" cy="353060"/>
            </a:xfrm>
            <a:custGeom>
              <a:avLst/>
              <a:gdLst/>
              <a:ahLst/>
              <a:cxnLst/>
              <a:rect l="l" t="t" r="r" b="b"/>
              <a:pathLst>
                <a:path w="1610995" h="353060">
                  <a:moveTo>
                    <a:pt x="0" y="176350"/>
                  </a:moveTo>
                  <a:lnTo>
                    <a:pt x="5286" y="133490"/>
                  </a:lnTo>
                  <a:lnTo>
                    <a:pt x="20821" y="93218"/>
                  </a:lnTo>
                  <a:lnTo>
                    <a:pt x="45675" y="57927"/>
                  </a:lnTo>
                  <a:lnTo>
                    <a:pt x="78375" y="29720"/>
                  </a:lnTo>
                  <a:lnTo>
                    <a:pt x="116949" y="10304"/>
                  </a:lnTo>
                  <a:lnTo>
                    <a:pt x="159064" y="847"/>
                  </a:lnTo>
                  <a:lnTo>
                    <a:pt x="176350" y="0"/>
                  </a:lnTo>
                  <a:lnTo>
                    <a:pt x="1434632" y="0"/>
                  </a:lnTo>
                  <a:lnTo>
                    <a:pt x="1477492" y="5286"/>
                  </a:lnTo>
                  <a:lnTo>
                    <a:pt x="1517764" y="20821"/>
                  </a:lnTo>
                  <a:lnTo>
                    <a:pt x="1553054" y="45675"/>
                  </a:lnTo>
                  <a:lnTo>
                    <a:pt x="1581262" y="78375"/>
                  </a:lnTo>
                  <a:lnTo>
                    <a:pt x="1600678" y="116949"/>
                  </a:lnTo>
                  <a:lnTo>
                    <a:pt x="1610135" y="159064"/>
                  </a:lnTo>
                  <a:lnTo>
                    <a:pt x="1610982" y="176350"/>
                  </a:lnTo>
                  <a:lnTo>
                    <a:pt x="1610770" y="185013"/>
                  </a:lnTo>
                  <a:lnTo>
                    <a:pt x="1603390" y="227542"/>
                  </a:lnTo>
                  <a:lnTo>
                    <a:pt x="1585899" y="267003"/>
                  </a:lnTo>
                  <a:lnTo>
                    <a:pt x="1559330" y="301048"/>
                  </a:lnTo>
                  <a:lnTo>
                    <a:pt x="1525286" y="327617"/>
                  </a:lnTo>
                  <a:lnTo>
                    <a:pt x="1485824" y="345108"/>
                  </a:lnTo>
                  <a:lnTo>
                    <a:pt x="1443296" y="352488"/>
                  </a:lnTo>
                  <a:lnTo>
                    <a:pt x="1434632" y="352700"/>
                  </a:lnTo>
                  <a:lnTo>
                    <a:pt x="176350" y="352700"/>
                  </a:lnTo>
                  <a:lnTo>
                    <a:pt x="133490" y="347413"/>
                  </a:lnTo>
                  <a:lnTo>
                    <a:pt x="93218" y="331878"/>
                  </a:lnTo>
                  <a:lnTo>
                    <a:pt x="57927" y="307024"/>
                  </a:lnTo>
                  <a:lnTo>
                    <a:pt x="29720" y="274325"/>
                  </a:lnTo>
                  <a:lnTo>
                    <a:pt x="10304" y="235751"/>
                  </a:lnTo>
                  <a:lnTo>
                    <a:pt x="847" y="193635"/>
                  </a:lnTo>
                  <a:lnTo>
                    <a:pt x="0" y="17635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6" name="object 41">
              <a:extLst>
                <a:ext uri="{FF2B5EF4-FFF2-40B4-BE49-F238E27FC236}">
                  <a16:creationId xmlns:a16="http://schemas.microsoft.com/office/drawing/2014/main" id="{05185317-1E10-4B52-99AC-BD80CE63DB7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46105" y="5852919"/>
              <a:ext cx="133454" cy="133454"/>
            </a:xfrm>
            <a:prstGeom prst="rect">
              <a:avLst/>
            </a:prstGeom>
          </p:spPr>
        </p:pic>
      </p:grpSp>
      <p:sp>
        <p:nvSpPr>
          <p:cNvPr id="47" name="object 42">
            <a:extLst>
              <a:ext uri="{FF2B5EF4-FFF2-40B4-BE49-F238E27FC236}">
                <a16:creationId xmlns:a16="http://schemas.microsoft.com/office/drawing/2014/main" id="{7FC525A0-9ED0-4617-86BF-66ED54F22E1B}"/>
              </a:ext>
            </a:extLst>
          </p:cNvPr>
          <p:cNvSpPr txBox="1"/>
          <p:nvPr/>
        </p:nvSpPr>
        <p:spPr>
          <a:xfrm>
            <a:off x="6779882" y="4365865"/>
            <a:ext cx="720089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系统融合与适配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4135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人机协作思考</a:t>
            </a:r>
            <a:r>
              <a:rPr lang="en-US" altLang="zh-CN" dirty="0"/>
              <a:t>——</a:t>
            </a:r>
            <a:r>
              <a:rPr lang="zh-CN" altLang="en-US" dirty="0">
                <a:solidFill>
                  <a:srgbClr val="FF0000"/>
                </a:solidFill>
              </a:rPr>
              <a:t>课程思政</a:t>
            </a:r>
          </a:p>
        </p:txBody>
      </p:sp>
      <p:pic>
        <p:nvPicPr>
          <p:cNvPr id="3" name="object 7">
            <a:extLst>
              <a:ext uri="{FF2B5EF4-FFF2-40B4-BE49-F238E27FC236}">
                <a16:creationId xmlns:a16="http://schemas.microsoft.com/office/drawing/2014/main" id="{A7B830C0-5A7B-47E9-8349-9A8A0A82F34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6634" y="967580"/>
            <a:ext cx="3210050" cy="3970898"/>
          </a:xfrm>
          <a:prstGeom prst="rect">
            <a:avLst/>
          </a:prstGeom>
        </p:spPr>
      </p:pic>
      <p:grpSp>
        <p:nvGrpSpPr>
          <p:cNvPr id="4" name="object 8">
            <a:extLst>
              <a:ext uri="{FF2B5EF4-FFF2-40B4-BE49-F238E27FC236}">
                <a16:creationId xmlns:a16="http://schemas.microsoft.com/office/drawing/2014/main" id="{23D84F52-25EC-4614-8E0C-967EF0F3D222}"/>
              </a:ext>
            </a:extLst>
          </p:cNvPr>
          <p:cNvGrpSpPr/>
          <p:nvPr/>
        </p:nvGrpSpPr>
        <p:grpSpPr>
          <a:xfrm>
            <a:off x="4041255" y="1811202"/>
            <a:ext cx="2252186" cy="1273016"/>
            <a:chOff x="5347699" y="2688148"/>
            <a:chExt cx="3002915" cy="1697355"/>
          </a:xfrm>
        </p:grpSpPr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2158BC5D-D26F-49D8-BB5D-87BAF64EDA43}"/>
                </a:ext>
              </a:extLst>
            </p:cNvPr>
            <p:cNvSpPr/>
            <p:nvPr/>
          </p:nvSpPr>
          <p:spPr>
            <a:xfrm>
              <a:off x="5366764" y="2688148"/>
              <a:ext cx="2983865" cy="1697355"/>
            </a:xfrm>
            <a:custGeom>
              <a:avLst/>
              <a:gdLst/>
              <a:ahLst/>
              <a:cxnLst/>
              <a:rect l="l" t="t" r="r" b="b"/>
              <a:pathLst>
                <a:path w="2983865" h="1697354">
                  <a:moveTo>
                    <a:pt x="2876775" y="1696774"/>
                  </a:moveTo>
                  <a:lnTo>
                    <a:pt x="89065" y="1696774"/>
                  </a:lnTo>
                  <a:lnTo>
                    <a:pt x="82866" y="1696041"/>
                  </a:lnTo>
                  <a:lnTo>
                    <a:pt x="47569" y="1681669"/>
                  </a:lnTo>
                  <a:lnTo>
                    <a:pt x="19542" y="1652181"/>
                  </a:lnTo>
                  <a:lnTo>
                    <a:pt x="3052" y="1612067"/>
                  </a:lnTo>
                  <a:lnTo>
                    <a:pt x="0" y="1589896"/>
                  </a:lnTo>
                  <a:lnTo>
                    <a:pt x="0" y="158238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76775" y="0"/>
                  </a:lnTo>
                  <a:lnTo>
                    <a:pt x="2919978" y="11581"/>
                  </a:lnTo>
                  <a:lnTo>
                    <a:pt x="2955461" y="38814"/>
                  </a:lnTo>
                  <a:lnTo>
                    <a:pt x="2977821" y="77553"/>
                  </a:lnTo>
                  <a:lnTo>
                    <a:pt x="2983654" y="106878"/>
                  </a:lnTo>
                  <a:lnTo>
                    <a:pt x="2983654" y="1589896"/>
                  </a:lnTo>
                  <a:lnTo>
                    <a:pt x="2972072" y="1633098"/>
                  </a:lnTo>
                  <a:lnTo>
                    <a:pt x="2944839" y="1668581"/>
                  </a:lnTo>
                  <a:lnTo>
                    <a:pt x="2906100" y="1690941"/>
                  </a:lnTo>
                  <a:lnTo>
                    <a:pt x="2884214" y="1696041"/>
                  </a:lnTo>
                  <a:lnTo>
                    <a:pt x="2876775" y="169677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032952D3-D904-4DE2-9426-EEF99EFEE2A7}"/>
                </a:ext>
              </a:extLst>
            </p:cNvPr>
            <p:cNvSpPr/>
            <p:nvPr/>
          </p:nvSpPr>
          <p:spPr>
            <a:xfrm>
              <a:off x="5347699" y="2688148"/>
              <a:ext cx="114935" cy="1697355"/>
            </a:xfrm>
            <a:custGeom>
              <a:avLst/>
              <a:gdLst/>
              <a:ahLst/>
              <a:cxnLst/>
              <a:rect l="l" t="t" r="r" b="b"/>
              <a:pathLst>
                <a:path w="114935" h="1697354">
                  <a:moveTo>
                    <a:pt x="114389" y="1696774"/>
                  </a:moveTo>
                  <a:lnTo>
                    <a:pt x="70613" y="1688066"/>
                  </a:lnTo>
                  <a:lnTo>
                    <a:pt x="33503" y="1663270"/>
                  </a:lnTo>
                  <a:lnTo>
                    <a:pt x="8706" y="1626159"/>
                  </a:lnTo>
                  <a:lnTo>
                    <a:pt x="0" y="1582385"/>
                  </a:lnTo>
                  <a:lnTo>
                    <a:pt x="0" y="114389"/>
                  </a:lnTo>
                  <a:lnTo>
                    <a:pt x="8706" y="70613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582385"/>
                  </a:lnTo>
                  <a:lnTo>
                    <a:pt x="43933" y="1626159"/>
                  </a:lnTo>
                  <a:lnTo>
                    <a:pt x="60465" y="1663270"/>
                  </a:lnTo>
                  <a:lnTo>
                    <a:pt x="92284" y="1691876"/>
                  </a:lnTo>
                  <a:lnTo>
                    <a:pt x="106876" y="1696230"/>
                  </a:lnTo>
                  <a:lnTo>
                    <a:pt x="114389" y="1696774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1">
              <a:extLst>
                <a:ext uri="{FF2B5EF4-FFF2-40B4-BE49-F238E27FC236}">
                  <a16:creationId xmlns:a16="http://schemas.microsoft.com/office/drawing/2014/main" id="{96BF0C13-125A-4540-A19B-3C39A67CEB4A}"/>
                </a:ext>
              </a:extLst>
            </p:cNvPr>
            <p:cNvSpPr/>
            <p:nvPr/>
          </p:nvSpPr>
          <p:spPr>
            <a:xfrm>
              <a:off x="5614608" y="291692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12">
              <a:extLst>
                <a:ext uri="{FF2B5EF4-FFF2-40B4-BE49-F238E27FC236}">
                  <a16:creationId xmlns:a16="http://schemas.microsoft.com/office/drawing/2014/main" id="{5145A782-92A4-4521-ACB9-8ECAE55FC6B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81335" y="2974121"/>
              <a:ext cx="238311" cy="266908"/>
            </a:xfrm>
            <a:prstGeom prst="rect">
              <a:avLst/>
            </a:prstGeom>
          </p:spPr>
        </p:pic>
      </p:grpSp>
      <p:sp>
        <p:nvSpPr>
          <p:cNvPr id="10" name="object 13">
            <a:extLst>
              <a:ext uri="{FF2B5EF4-FFF2-40B4-BE49-F238E27FC236}">
                <a16:creationId xmlns:a16="http://schemas.microsoft.com/office/drawing/2014/main" id="{C5E855C2-A6AC-4611-BC28-9C1D50BAE78B}"/>
              </a:ext>
            </a:extLst>
          </p:cNvPr>
          <p:cNvSpPr txBox="1"/>
          <p:nvPr/>
        </p:nvSpPr>
        <p:spPr>
          <a:xfrm>
            <a:off x="4229453" y="2023306"/>
            <a:ext cx="1896428" cy="8398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1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助力而非替代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911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AIGC</a:t>
            </a: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应被视为强大的辅助工具，旨在增强人类能力，而非完全替代人类的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独立思考与决策。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4">
            <a:extLst>
              <a:ext uri="{FF2B5EF4-FFF2-40B4-BE49-F238E27FC236}">
                <a16:creationId xmlns:a16="http://schemas.microsoft.com/office/drawing/2014/main" id="{9465FA0D-1552-42FE-B8EF-F2237EBC3F25}"/>
              </a:ext>
            </a:extLst>
          </p:cNvPr>
          <p:cNvGrpSpPr/>
          <p:nvPr/>
        </p:nvGrpSpPr>
        <p:grpSpPr>
          <a:xfrm>
            <a:off x="6464879" y="1811202"/>
            <a:ext cx="2259330" cy="1273016"/>
            <a:chOff x="8579198" y="2688148"/>
            <a:chExt cx="3012440" cy="1697355"/>
          </a:xfrm>
        </p:grpSpPr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037E33C6-577C-43CB-9DFA-B73F4EDD4072}"/>
                </a:ext>
              </a:extLst>
            </p:cNvPr>
            <p:cNvSpPr/>
            <p:nvPr/>
          </p:nvSpPr>
          <p:spPr>
            <a:xfrm>
              <a:off x="8598262" y="2688148"/>
              <a:ext cx="2993390" cy="1697355"/>
            </a:xfrm>
            <a:custGeom>
              <a:avLst/>
              <a:gdLst/>
              <a:ahLst/>
              <a:cxnLst/>
              <a:rect l="l" t="t" r="r" b="b"/>
              <a:pathLst>
                <a:path w="2993390" h="1697354">
                  <a:moveTo>
                    <a:pt x="2886308" y="1696774"/>
                  </a:moveTo>
                  <a:lnTo>
                    <a:pt x="89065" y="1696774"/>
                  </a:lnTo>
                  <a:lnTo>
                    <a:pt x="82866" y="1696041"/>
                  </a:lnTo>
                  <a:lnTo>
                    <a:pt x="47569" y="1681669"/>
                  </a:lnTo>
                  <a:lnTo>
                    <a:pt x="19542" y="1652181"/>
                  </a:lnTo>
                  <a:lnTo>
                    <a:pt x="3052" y="1612067"/>
                  </a:lnTo>
                  <a:lnTo>
                    <a:pt x="0" y="1589896"/>
                  </a:lnTo>
                  <a:lnTo>
                    <a:pt x="0" y="158238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86308" y="0"/>
                  </a:lnTo>
                  <a:lnTo>
                    <a:pt x="2929511" y="11581"/>
                  </a:lnTo>
                  <a:lnTo>
                    <a:pt x="2964993" y="38814"/>
                  </a:lnTo>
                  <a:lnTo>
                    <a:pt x="2987353" y="77553"/>
                  </a:lnTo>
                  <a:lnTo>
                    <a:pt x="2993186" y="106878"/>
                  </a:lnTo>
                  <a:lnTo>
                    <a:pt x="2993186" y="1589896"/>
                  </a:lnTo>
                  <a:lnTo>
                    <a:pt x="2981604" y="1633098"/>
                  </a:lnTo>
                  <a:lnTo>
                    <a:pt x="2954371" y="1668581"/>
                  </a:lnTo>
                  <a:lnTo>
                    <a:pt x="2915632" y="1690941"/>
                  </a:lnTo>
                  <a:lnTo>
                    <a:pt x="2893746" y="1696041"/>
                  </a:lnTo>
                  <a:lnTo>
                    <a:pt x="2886308" y="1696774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6">
              <a:extLst>
                <a:ext uri="{FF2B5EF4-FFF2-40B4-BE49-F238E27FC236}">
                  <a16:creationId xmlns:a16="http://schemas.microsoft.com/office/drawing/2014/main" id="{29D9BA7E-1048-4BCA-BB5C-42E8A5CFF06D}"/>
                </a:ext>
              </a:extLst>
            </p:cNvPr>
            <p:cNvSpPr/>
            <p:nvPr/>
          </p:nvSpPr>
          <p:spPr>
            <a:xfrm>
              <a:off x="8579198" y="2688148"/>
              <a:ext cx="114935" cy="1697355"/>
            </a:xfrm>
            <a:custGeom>
              <a:avLst/>
              <a:gdLst/>
              <a:ahLst/>
              <a:cxnLst/>
              <a:rect l="l" t="t" r="r" b="b"/>
              <a:pathLst>
                <a:path w="114934" h="1697354">
                  <a:moveTo>
                    <a:pt x="114389" y="1696774"/>
                  </a:moveTo>
                  <a:lnTo>
                    <a:pt x="70613" y="1688066"/>
                  </a:lnTo>
                  <a:lnTo>
                    <a:pt x="33503" y="1663270"/>
                  </a:lnTo>
                  <a:lnTo>
                    <a:pt x="8706" y="1626159"/>
                  </a:lnTo>
                  <a:lnTo>
                    <a:pt x="0" y="1582385"/>
                  </a:lnTo>
                  <a:lnTo>
                    <a:pt x="0" y="114389"/>
                  </a:lnTo>
                  <a:lnTo>
                    <a:pt x="8706" y="70613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582385"/>
                  </a:lnTo>
                  <a:lnTo>
                    <a:pt x="43934" y="1626159"/>
                  </a:lnTo>
                  <a:lnTo>
                    <a:pt x="60465" y="1663270"/>
                  </a:lnTo>
                  <a:lnTo>
                    <a:pt x="92284" y="1691876"/>
                  </a:lnTo>
                  <a:lnTo>
                    <a:pt x="106876" y="1696230"/>
                  </a:lnTo>
                  <a:lnTo>
                    <a:pt x="114389" y="1696774"/>
                  </a:lnTo>
                  <a:close/>
                </a:path>
              </a:pathLst>
            </a:custGeom>
            <a:solidFill>
              <a:srgbClr val="F77070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7">
              <a:extLst>
                <a:ext uri="{FF2B5EF4-FFF2-40B4-BE49-F238E27FC236}">
                  <a16:creationId xmlns:a16="http://schemas.microsoft.com/office/drawing/2014/main" id="{3C2AD75F-C4C2-4A21-83BA-D934F57E1083}"/>
                </a:ext>
              </a:extLst>
            </p:cNvPr>
            <p:cNvSpPr/>
            <p:nvPr/>
          </p:nvSpPr>
          <p:spPr>
            <a:xfrm>
              <a:off x="8846106" y="291692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8">
              <a:extLst>
                <a:ext uri="{FF2B5EF4-FFF2-40B4-BE49-F238E27FC236}">
                  <a16:creationId xmlns:a16="http://schemas.microsoft.com/office/drawing/2014/main" id="{563578AA-CF43-4140-BCA0-38B8B3CE94C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22365" y="2974121"/>
              <a:ext cx="238311" cy="266908"/>
            </a:xfrm>
            <a:prstGeom prst="rect">
              <a:avLst/>
            </a:prstGeom>
          </p:spPr>
        </p:pic>
      </p:grpSp>
      <p:sp>
        <p:nvSpPr>
          <p:cNvPr id="16" name="object 19">
            <a:extLst>
              <a:ext uri="{FF2B5EF4-FFF2-40B4-BE49-F238E27FC236}">
                <a16:creationId xmlns:a16="http://schemas.microsoft.com/office/drawing/2014/main" id="{856EF2E0-868C-483C-AD45-89012AF4DC91}"/>
              </a:ext>
            </a:extLst>
          </p:cNvPr>
          <p:cNvSpPr txBox="1"/>
          <p:nvPr/>
        </p:nvSpPr>
        <p:spPr>
          <a:xfrm>
            <a:off x="6657768" y="2023306"/>
            <a:ext cx="1849279" cy="8398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1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拒绝工具化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11"/>
              </a:spcBef>
            </a:pPr>
            <a:r>
              <a:rPr sz="9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避免思维懒惰，防止沦为单纯的</a:t>
            </a:r>
            <a:r>
              <a:rPr sz="900" kern="0" spc="-19" dirty="0">
                <a:solidFill>
                  <a:srgbClr val="4A5462"/>
                </a:solidFill>
                <a:latin typeface="微软雅黑"/>
                <a:cs typeface="微软雅黑"/>
              </a:rPr>
              <a:t>“AI</a:t>
            </a: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操作员”或指令输入者，保持主观能</a:t>
            </a:r>
            <a:r>
              <a:rPr sz="9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动性。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20">
            <a:extLst>
              <a:ext uri="{FF2B5EF4-FFF2-40B4-BE49-F238E27FC236}">
                <a16:creationId xmlns:a16="http://schemas.microsoft.com/office/drawing/2014/main" id="{D11EBC17-1A55-4C38-8DED-C96717FD15A1}"/>
              </a:ext>
            </a:extLst>
          </p:cNvPr>
          <p:cNvGrpSpPr/>
          <p:nvPr/>
        </p:nvGrpSpPr>
        <p:grpSpPr>
          <a:xfrm>
            <a:off x="4041255" y="3255366"/>
            <a:ext cx="2252186" cy="1273016"/>
            <a:chOff x="5347699" y="4613701"/>
            <a:chExt cx="3002915" cy="1697355"/>
          </a:xfrm>
        </p:grpSpPr>
        <p:sp>
          <p:nvSpPr>
            <p:cNvPr id="18" name="object 21">
              <a:extLst>
                <a:ext uri="{FF2B5EF4-FFF2-40B4-BE49-F238E27FC236}">
                  <a16:creationId xmlns:a16="http://schemas.microsoft.com/office/drawing/2014/main" id="{5ABC82BA-B510-4A20-A643-D70BFBA6BA93}"/>
                </a:ext>
              </a:extLst>
            </p:cNvPr>
            <p:cNvSpPr/>
            <p:nvPr/>
          </p:nvSpPr>
          <p:spPr>
            <a:xfrm>
              <a:off x="5366764" y="4613701"/>
              <a:ext cx="2983865" cy="1697355"/>
            </a:xfrm>
            <a:custGeom>
              <a:avLst/>
              <a:gdLst/>
              <a:ahLst/>
              <a:cxnLst/>
              <a:rect l="l" t="t" r="r" b="b"/>
              <a:pathLst>
                <a:path w="2983865" h="1697354">
                  <a:moveTo>
                    <a:pt x="2876775" y="1696774"/>
                  </a:moveTo>
                  <a:lnTo>
                    <a:pt x="89065" y="1696774"/>
                  </a:lnTo>
                  <a:lnTo>
                    <a:pt x="82866" y="1696041"/>
                  </a:lnTo>
                  <a:lnTo>
                    <a:pt x="47569" y="1681669"/>
                  </a:lnTo>
                  <a:lnTo>
                    <a:pt x="19542" y="1652181"/>
                  </a:lnTo>
                  <a:lnTo>
                    <a:pt x="3052" y="1612067"/>
                  </a:lnTo>
                  <a:lnTo>
                    <a:pt x="0" y="1589896"/>
                  </a:lnTo>
                  <a:lnTo>
                    <a:pt x="0" y="158238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76775" y="0"/>
                  </a:lnTo>
                  <a:lnTo>
                    <a:pt x="2919978" y="11581"/>
                  </a:lnTo>
                  <a:lnTo>
                    <a:pt x="2955461" y="38814"/>
                  </a:lnTo>
                  <a:lnTo>
                    <a:pt x="2977821" y="77553"/>
                  </a:lnTo>
                  <a:lnTo>
                    <a:pt x="2983654" y="106878"/>
                  </a:lnTo>
                  <a:lnTo>
                    <a:pt x="2983654" y="1589896"/>
                  </a:lnTo>
                  <a:lnTo>
                    <a:pt x="2972072" y="1633098"/>
                  </a:lnTo>
                  <a:lnTo>
                    <a:pt x="2944839" y="1668581"/>
                  </a:lnTo>
                  <a:lnTo>
                    <a:pt x="2906100" y="1690941"/>
                  </a:lnTo>
                  <a:lnTo>
                    <a:pt x="2884214" y="1696041"/>
                  </a:lnTo>
                  <a:lnTo>
                    <a:pt x="2876775" y="1696774"/>
                  </a:lnTo>
                  <a:close/>
                </a:path>
              </a:pathLst>
            </a:custGeom>
            <a:solidFill>
              <a:srgbClr val="F0FDF4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22">
              <a:extLst>
                <a:ext uri="{FF2B5EF4-FFF2-40B4-BE49-F238E27FC236}">
                  <a16:creationId xmlns:a16="http://schemas.microsoft.com/office/drawing/2014/main" id="{CBB9AB54-4888-4579-AE6E-0572920959F4}"/>
                </a:ext>
              </a:extLst>
            </p:cNvPr>
            <p:cNvSpPr/>
            <p:nvPr/>
          </p:nvSpPr>
          <p:spPr>
            <a:xfrm>
              <a:off x="5347699" y="4613701"/>
              <a:ext cx="114935" cy="1697355"/>
            </a:xfrm>
            <a:custGeom>
              <a:avLst/>
              <a:gdLst/>
              <a:ahLst/>
              <a:cxnLst/>
              <a:rect l="l" t="t" r="r" b="b"/>
              <a:pathLst>
                <a:path w="114935" h="1697354">
                  <a:moveTo>
                    <a:pt x="114389" y="1696774"/>
                  </a:moveTo>
                  <a:lnTo>
                    <a:pt x="70613" y="1688066"/>
                  </a:lnTo>
                  <a:lnTo>
                    <a:pt x="33503" y="1663270"/>
                  </a:lnTo>
                  <a:lnTo>
                    <a:pt x="8706" y="1626159"/>
                  </a:lnTo>
                  <a:lnTo>
                    <a:pt x="0" y="1582385"/>
                  </a:lnTo>
                  <a:lnTo>
                    <a:pt x="0" y="114389"/>
                  </a:lnTo>
                  <a:lnTo>
                    <a:pt x="8706" y="70613"/>
                  </a:lnTo>
                  <a:lnTo>
                    <a:pt x="33503" y="33503"/>
                  </a:lnTo>
                  <a:lnTo>
                    <a:pt x="70612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582385"/>
                  </a:lnTo>
                  <a:lnTo>
                    <a:pt x="43933" y="1626159"/>
                  </a:lnTo>
                  <a:lnTo>
                    <a:pt x="60465" y="1663270"/>
                  </a:lnTo>
                  <a:lnTo>
                    <a:pt x="92284" y="1691875"/>
                  </a:lnTo>
                  <a:lnTo>
                    <a:pt x="106876" y="1696230"/>
                  </a:lnTo>
                  <a:lnTo>
                    <a:pt x="114389" y="1696774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3">
              <a:extLst>
                <a:ext uri="{FF2B5EF4-FFF2-40B4-BE49-F238E27FC236}">
                  <a16:creationId xmlns:a16="http://schemas.microsoft.com/office/drawing/2014/main" id="{1C1FEA24-766D-4EC2-AFEE-13E6347FA2B8}"/>
                </a:ext>
              </a:extLst>
            </p:cNvPr>
            <p:cNvSpPr/>
            <p:nvPr/>
          </p:nvSpPr>
          <p:spPr>
            <a:xfrm>
              <a:off x="5614608" y="4842480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24">
              <a:extLst>
                <a:ext uri="{FF2B5EF4-FFF2-40B4-BE49-F238E27FC236}">
                  <a16:creationId xmlns:a16="http://schemas.microsoft.com/office/drawing/2014/main" id="{53DFCB36-D1AB-4695-BD73-986C29D129C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28997" y="4899675"/>
              <a:ext cx="142986" cy="266908"/>
            </a:xfrm>
            <a:prstGeom prst="rect">
              <a:avLst/>
            </a:prstGeom>
          </p:spPr>
        </p:pic>
      </p:grpSp>
      <p:sp>
        <p:nvSpPr>
          <p:cNvPr id="22" name="object 25">
            <a:extLst>
              <a:ext uri="{FF2B5EF4-FFF2-40B4-BE49-F238E27FC236}">
                <a16:creationId xmlns:a16="http://schemas.microsoft.com/office/drawing/2014/main" id="{565C8600-E0B1-4A52-BD8D-BBCB6C8890F4}"/>
              </a:ext>
            </a:extLst>
          </p:cNvPr>
          <p:cNvSpPr txBox="1"/>
          <p:nvPr/>
        </p:nvSpPr>
        <p:spPr>
          <a:xfrm>
            <a:off x="4229454" y="3467470"/>
            <a:ext cx="1849279" cy="8398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做创变者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11"/>
              </a:spcBef>
            </a:pPr>
            <a:r>
              <a:rPr sz="9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成为人机协作的创变者，利用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AI</a:t>
            </a:r>
            <a:r>
              <a:rPr sz="900" kern="0" spc="-26" dirty="0">
                <a:solidFill>
                  <a:srgbClr val="4A5462"/>
                </a:solidFill>
                <a:latin typeface="微软雅黑"/>
                <a:cs typeface="微软雅黑"/>
              </a:rPr>
              <a:t>技术</a:t>
            </a: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挖掘用户深层需求，提升产品创新的</a:t>
            </a:r>
            <a:r>
              <a:rPr sz="9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深度。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26">
            <a:extLst>
              <a:ext uri="{FF2B5EF4-FFF2-40B4-BE49-F238E27FC236}">
                <a16:creationId xmlns:a16="http://schemas.microsoft.com/office/drawing/2014/main" id="{BAAA48CF-4E6F-493C-B832-81D07B77AD6A}"/>
              </a:ext>
            </a:extLst>
          </p:cNvPr>
          <p:cNvGrpSpPr/>
          <p:nvPr/>
        </p:nvGrpSpPr>
        <p:grpSpPr>
          <a:xfrm>
            <a:off x="6464879" y="3255366"/>
            <a:ext cx="2259330" cy="1273016"/>
            <a:chOff x="8579198" y="4613701"/>
            <a:chExt cx="3012440" cy="1697355"/>
          </a:xfrm>
        </p:grpSpPr>
        <p:sp>
          <p:nvSpPr>
            <p:cNvPr id="24" name="object 27">
              <a:extLst>
                <a:ext uri="{FF2B5EF4-FFF2-40B4-BE49-F238E27FC236}">
                  <a16:creationId xmlns:a16="http://schemas.microsoft.com/office/drawing/2014/main" id="{624102DC-D4E9-42CD-9AC4-D447379E3B1D}"/>
                </a:ext>
              </a:extLst>
            </p:cNvPr>
            <p:cNvSpPr/>
            <p:nvPr/>
          </p:nvSpPr>
          <p:spPr>
            <a:xfrm>
              <a:off x="8598262" y="4613701"/>
              <a:ext cx="2993390" cy="1697355"/>
            </a:xfrm>
            <a:custGeom>
              <a:avLst/>
              <a:gdLst/>
              <a:ahLst/>
              <a:cxnLst/>
              <a:rect l="l" t="t" r="r" b="b"/>
              <a:pathLst>
                <a:path w="2993390" h="1697354">
                  <a:moveTo>
                    <a:pt x="2886308" y="1696774"/>
                  </a:moveTo>
                  <a:lnTo>
                    <a:pt x="89065" y="1696774"/>
                  </a:lnTo>
                  <a:lnTo>
                    <a:pt x="82866" y="1696041"/>
                  </a:lnTo>
                  <a:lnTo>
                    <a:pt x="47569" y="1681669"/>
                  </a:lnTo>
                  <a:lnTo>
                    <a:pt x="19542" y="1652181"/>
                  </a:lnTo>
                  <a:lnTo>
                    <a:pt x="3052" y="1612067"/>
                  </a:lnTo>
                  <a:lnTo>
                    <a:pt x="0" y="1589896"/>
                  </a:lnTo>
                  <a:lnTo>
                    <a:pt x="0" y="158238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86308" y="0"/>
                  </a:lnTo>
                  <a:lnTo>
                    <a:pt x="2929511" y="11581"/>
                  </a:lnTo>
                  <a:lnTo>
                    <a:pt x="2964993" y="38814"/>
                  </a:lnTo>
                  <a:lnTo>
                    <a:pt x="2987353" y="77553"/>
                  </a:lnTo>
                  <a:lnTo>
                    <a:pt x="2993186" y="106878"/>
                  </a:lnTo>
                  <a:lnTo>
                    <a:pt x="2993186" y="1589896"/>
                  </a:lnTo>
                  <a:lnTo>
                    <a:pt x="2981604" y="1633098"/>
                  </a:lnTo>
                  <a:lnTo>
                    <a:pt x="2954371" y="1668581"/>
                  </a:lnTo>
                  <a:lnTo>
                    <a:pt x="2915632" y="1690941"/>
                  </a:lnTo>
                  <a:lnTo>
                    <a:pt x="2893746" y="1696041"/>
                  </a:lnTo>
                  <a:lnTo>
                    <a:pt x="2886308" y="1696774"/>
                  </a:lnTo>
                  <a:close/>
                </a:path>
              </a:pathLst>
            </a:custGeom>
            <a:solidFill>
              <a:srgbClr val="FFFAEB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8">
              <a:extLst>
                <a:ext uri="{FF2B5EF4-FFF2-40B4-BE49-F238E27FC236}">
                  <a16:creationId xmlns:a16="http://schemas.microsoft.com/office/drawing/2014/main" id="{0A8128E7-2C6B-4B4A-9FEE-F5F07B159EFD}"/>
                </a:ext>
              </a:extLst>
            </p:cNvPr>
            <p:cNvSpPr/>
            <p:nvPr/>
          </p:nvSpPr>
          <p:spPr>
            <a:xfrm>
              <a:off x="8579198" y="4613701"/>
              <a:ext cx="114935" cy="1697355"/>
            </a:xfrm>
            <a:custGeom>
              <a:avLst/>
              <a:gdLst/>
              <a:ahLst/>
              <a:cxnLst/>
              <a:rect l="l" t="t" r="r" b="b"/>
              <a:pathLst>
                <a:path w="114934" h="1697354">
                  <a:moveTo>
                    <a:pt x="114389" y="1696774"/>
                  </a:moveTo>
                  <a:lnTo>
                    <a:pt x="70613" y="1688066"/>
                  </a:lnTo>
                  <a:lnTo>
                    <a:pt x="33503" y="1663270"/>
                  </a:lnTo>
                  <a:lnTo>
                    <a:pt x="8706" y="1626159"/>
                  </a:lnTo>
                  <a:lnTo>
                    <a:pt x="0" y="1582385"/>
                  </a:lnTo>
                  <a:lnTo>
                    <a:pt x="0" y="114389"/>
                  </a:lnTo>
                  <a:lnTo>
                    <a:pt x="8706" y="70613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30" y="114389"/>
                  </a:lnTo>
                  <a:lnTo>
                    <a:pt x="38130" y="1582385"/>
                  </a:lnTo>
                  <a:lnTo>
                    <a:pt x="43934" y="1626159"/>
                  </a:lnTo>
                  <a:lnTo>
                    <a:pt x="60465" y="1663270"/>
                  </a:lnTo>
                  <a:lnTo>
                    <a:pt x="92284" y="1691875"/>
                  </a:lnTo>
                  <a:lnTo>
                    <a:pt x="106876" y="1696230"/>
                  </a:lnTo>
                  <a:lnTo>
                    <a:pt x="114389" y="1696774"/>
                  </a:lnTo>
                  <a:close/>
                </a:path>
              </a:pathLst>
            </a:custGeom>
            <a:solidFill>
              <a:srgbClr val="F59D0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9">
              <a:extLst>
                <a:ext uri="{FF2B5EF4-FFF2-40B4-BE49-F238E27FC236}">
                  <a16:creationId xmlns:a16="http://schemas.microsoft.com/office/drawing/2014/main" id="{99B370D5-98E6-43BC-A96D-6CB168A8B8D8}"/>
                </a:ext>
              </a:extLst>
            </p:cNvPr>
            <p:cNvSpPr/>
            <p:nvPr/>
          </p:nvSpPr>
          <p:spPr>
            <a:xfrm>
              <a:off x="8846106" y="4842480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F2C7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30">
              <a:extLst>
                <a:ext uri="{FF2B5EF4-FFF2-40B4-BE49-F238E27FC236}">
                  <a16:creationId xmlns:a16="http://schemas.microsoft.com/office/drawing/2014/main" id="{30BC8658-B0F0-42C7-B690-46771B26107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41430" y="4899675"/>
              <a:ext cx="190648" cy="266908"/>
            </a:xfrm>
            <a:prstGeom prst="rect">
              <a:avLst/>
            </a:prstGeom>
          </p:spPr>
        </p:pic>
      </p:grpSp>
      <p:sp>
        <p:nvSpPr>
          <p:cNvPr id="28" name="object 31">
            <a:extLst>
              <a:ext uri="{FF2B5EF4-FFF2-40B4-BE49-F238E27FC236}">
                <a16:creationId xmlns:a16="http://schemas.microsoft.com/office/drawing/2014/main" id="{A9142D4F-CABA-4D27-AD09-D1C48584D7AE}"/>
              </a:ext>
            </a:extLst>
          </p:cNvPr>
          <p:cNvSpPr txBox="1"/>
          <p:nvPr/>
        </p:nvSpPr>
        <p:spPr>
          <a:xfrm>
            <a:off x="6657768" y="3467470"/>
            <a:ext cx="1849279" cy="8398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案例反思</a:t>
            </a:r>
            <a:endParaRPr sz="12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11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如健康App</a:t>
            </a: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案例所示，过度依赖技术而忽视细分人群的差异化需求，将导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致产品失去灵魂。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959671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AIGC</a:t>
            </a:r>
            <a:r>
              <a:rPr lang="zh-CN" altLang="en-US" dirty="0"/>
              <a:t>实操案例</a:t>
            </a:r>
          </a:p>
        </p:txBody>
      </p:sp>
      <p:grpSp>
        <p:nvGrpSpPr>
          <p:cNvPr id="42" name="object 7">
            <a:extLst>
              <a:ext uri="{FF2B5EF4-FFF2-40B4-BE49-F238E27FC236}">
                <a16:creationId xmlns:a16="http://schemas.microsoft.com/office/drawing/2014/main" id="{CEF61425-B4BF-4445-8D9E-24C96AB8D429}"/>
              </a:ext>
            </a:extLst>
          </p:cNvPr>
          <p:cNvGrpSpPr/>
          <p:nvPr/>
        </p:nvGrpSpPr>
        <p:grpSpPr>
          <a:xfrm>
            <a:off x="571711" y="1086463"/>
            <a:ext cx="2288381" cy="3489484"/>
            <a:chOff x="762281" y="1448617"/>
            <a:chExt cx="3051175" cy="4652645"/>
          </a:xfrm>
        </p:grpSpPr>
        <p:sp>
          <p:nvSpPr>
            <p:cNvPr id="43" name="object 8">
              <a:extLst>
                <a:ext uri="{FF2B5EF4-FFF2-40B4-BE49-F238E27FC236}">
                  <a16:creationId xmlns:a16="http://schemas.microsoft.com/office/drawing/2014/main" id="{8C7837EB-F256-47D9-B429-4D28C633BD96}"/>
                </a:ext>
              </a:extLst>
            </p:cNvPr>
            <p:cNvSpPr/>
            <p:nvPr/>
          </p:nvSpPr>
          <p:spPr>
            <a:xfrm>
              <a:off x="767361" y="1453697"/>
              <a:ext cx="3041015" cy="4642485"/>
            </a:xfrm>
            <a:custGeom>
              <a:avLst/>
              <a:gdLst/>
              <a:ahLst/>
              <a:cxnLst/>
              <a:rect l="l" t="t" r="r" b="b"/>
              <a:pathLst>
                <a:path w="3041015" h="4642485">
                  <a:moveTo>
                    <a:pt x="2938423" y="4642298"/>
                  </a:moveTo>
                  <a:lnTo>
                    <a:pt x="102425" y="4642298"/>
                  </a:lnTo>
                  <a:lnTo>
                    <a:pt x="95296" y="4641596"/>
                  </a:lnTo>
                  <a:lnTo>
                    <a:pt x="54704" y="4627822"/>
                  </a:lnTo>
                  <a:lnTo>
                    <a:pt x="22473" y="4599563"/>
                  </a:lnTo>
                  <a:lnTo>
                    <a:pt x="3510" y="4561121"/>
                  </a:lnTo>
                  <a:lnTo>
                    <a:pt x="0" y="4539874"/>
                  </a:lnTo>
                  <a:lnTo>
                    <a:pt x="0" y="4532676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2938423" y="0"/>
                  </a:lnTo>
                  <a:lnTo>
                    <a:pt x="2979826" y="11099"/>
                  </a:lnTo>
                  <a:lnTo>
                    <a:pt x="3013830" y="37197"/>
                  </a:lnTo>
                  <a:lnTo>
                    <a:pt x="3035258" y="74322"/>
                  </a:lnTo>
                  <a:lnTo>
                    <a:pt x="3040848" y="102425"/>
                  </a:lnTo>
                  <a:lnTo>
                    <a:pt x="3040848" y="4539874"/>
                  </a:lnTo>
                  <a:lnTo>
                    <a:pt x="3029749" y="4581276"/>
                  </a:lnTo>
                  <a:lnTo>
                    <a:pt x="3003650" y="4615280"/>
                  </a:lnTo>
                  <a:lnTo>
                    <a:pt x="2966526" y="4636708"/>
                  </a:lnTo>
                  <a:lnTo>
                    <a:pt x="2945552" y="4641596"/>
                  </a:lnTo>
                  <a:lnTo>
                    <a:pt x="2938423" y="46422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9">
              <a:extLst>
                <a:ext uri="{FF2B5EF4-FFF2-40B4-BE49-F238E27FC236}">
                  <a16:creationId xmlns:a16="http://schemas.microsoft.com/office/drawing/2014/main" id="{F2C2131B-13E0-4B77-9519-3FA4D0ABA779}"/>
                </a:ext>
              </a:extLst>
            </p:cNvPr>
            <p:cNvSpPr/>
            <p:nvPr/>
          </p:nvSpPr>
          <p:spPr>
            <a:xfrm>
              <a:off x="767361" y="1453697"/>
              <a:ext cx="3041015" cy="4642485"/>
            </a:xfrm>
            <a:custGeom>
              <a:avLst/>
              <a:gdLst/>
              <a:ahLst/>
              <a:cxnLst/>
              <a:rect l="l" t="t" r="r" b="b"/>
              <a:pathLst>
                <a:path w="3041015" h="4642485">
                  <a:moveTo>
                    <a:pt x="0" y="4532676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2931225" y="0"/>
                  </a:lnTo>
                  <a:lnTo>
                    <a:pt x="2938423" y="0"/>
                  </a:lnTo>
                  <a:lnTo>
                    <a:pt x="2945552" y="702"/>
                  </a:lnTo>
                  <a:lnTo>
                    <a:pt x="2986143" y="14475"/>
                  </a:lnTo>
                  <a:lnTo>
                    <a:pt x="2992128" y="18474"/>
                  </a:lnTo>
                  <a:lnTo>
                    <a:pt x="2998113" y="22473"/>
                  </a:lnTo>
                  <a:lnTo>
                    <a:pt x="3026372" y="54704"/>
                  </a:lnTo>
                  <a:lnTo>
                    <a:pt x="3032503" y="67672"/>
                  </a:lnTo>
                  <a:lnTo>
                    <a:pt x="3035258" y="74322"/>
                  </a:lnTo>
                  <a:lnTo>
                    <a:pt x="3040848" y="109623"/>
                  </a:lnTo>
                  <a:lnTo>
                    <a:pt x="3040848" y="4532676"/>
                  </a:lnTo>
                  <a:lnTo>
                    <a:pt x="3040848" y="4539874"/>
                  </a:lnTo>
                  <a:lnTo>
                    <a:pt x="3040146" y="4547002"/>
                  </a:lnTo>
                  <a:lnTo>
                    <a:pt x="3038742" y="4554061"/>
                  </a:lnTo>
                  <a:lnTo>
                    <a:pt x="3037337" y="4561121"/>
                  </a:lnTo>
                  <a:lnTo>
                    <a:pt x="3022373" y="4593578"/>
                  </a:lnTo>
                  <a:lnTo>
                    <a:pt x="3018374" y="4599563"/>
                  </a:lnTo>
                  <a:lnTo>
                    <a:pt x="2986143" y="4627822"/>
                  </a:lnTo>
                  <a:lnTo>
                    <a:pt x="2945552" y="4641596"/>
                  </a:lnTo>
                  <a:lnTo>
                    <a:pt x="2931225" y="4642299"/>
                  </a:lnTo>
                  <a:lnTo>
                    <a:pt x="109623" y="4642299"/>
                  </a:lnTo>
                  <a:lnTo>
                    <a:pt x="67672" y="4633953"/>
                  </a:lnTo>
                  <a:lnTo>
                    <a:pt x="32107" y="4610190"/>
                  </a:lnTo>
                  <a:lnTo>
                    <a:pt x="27018" y="4605101"/>
                  </a:lnTo>
                  <a:lnTo>
                    <a:pt x="22473" y="4599563"/>
                  </a:lnTo>
                  <a:lnTo>
                    <a:pt x="18474" y="4593578"/>
                  </a:lnTo>
                  <a:lnTo>
                    <a:pt x="14475" y="4587593"/>
                  </a:lnTo>
                  <a:lnTo>
                    <a:pt x="702" y="4547002"/>
                  </a:lnTo>
                  <a:lnTo>
                    <a:pt x="0" y="4539874"/>
                  </a:lnTo>
                  <a:lnTo>
                    <a:pt x="0" y="453267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10">
              <a:extLst>
                <a:ext uri="{FF2B5EF4-FFF2-40B4-BE49-F238E27FC236}">
                  <a16:creationId xmlns:a16="http://schemas.microsoft.com/office/drawing/2014/main" id="{4859911F-6714-4DBE-9D09-8C91E0233BA8}"/>
                </a:ext>
              </a:extLst>
            </p:cNvPr>
            <p:cNvSpPr/>
            <p:nvPr/>
          </p:nvSpPr>
          <p:spPr>
            <a:xfrm>
              <a:off x="772127" y="1458463"/>
              <a:ext cx="3031490" cy="457834"/>
            </a:xfrm>
            <a:custGeom>
              <a:avLst/>
              <a:gdLst/>
              <a:ahLst/>
              <a:cxnLst/>
              <a:rect l="l" t="t" r="r" b="b"/>
              <a:pathLst>
                <a:path w="3031490" h="457835">
                  <a:moveTo>
                    <a:pt x="3031316" y="457557"/>
                  </a:moveTo>
                  <a:lnTo>
                    <a:pt x="0" y="457557"/>
                  </a:lnTo>
                  <a:lnTo>
                    <a:pt x="0" y="104856"/>
                  </a:lnTo>
                  <a:lnTo>
                    <a:pt x="7981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6" y="0"/>
                  </a:lnTo>
                  <a:lnTo>
                    <a:pt x="2926459" y="0"/>
                  </a:lnTo>
                  <a:lnTo>
                    <a:pt x="2966586" y="7981"/>
                  </a:lnTo>
                  <a:lnTo>
                    <a:pt x="3000604" y="30711"/>
                  </a:lnTo>
                  <a:lnTo>
                    <a:pt x="3023334" y="64729"/>
                  </a:lnTo>
                  <a:lnTo>
                    <a:pt x="3031316" y="104856"/>
                  </a:lnTo>
                  <a:lnTo>
                    <a:pt x="3031316" y="45755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6" name="object 11">
              <a:extLst>
                <a:ext uri="{FF2B5EF4-FFF2-40B4-BE49-F238E27FC236}">
                  <a16:creationId xmlns:a16="http://schemas.microsoft.com/office/drawing/2014/main" id="{D8338C8B-6DFF-4604-BC8A-F8F737CC3FB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646" y="1572852"/>
              <a:ext cx="228778" cy="228778"/>
            </a:xfrm>
            <a:prstGeom prst="rect">
              <a:avLst/>
            </a:prstGeom>
          </p:spPr>
        </p:pic>
      </p:grpSp>
      <p:sp>
        <p:nvSpPr>
          <p:cNvPr id="47" name="object 12">
            <a:extLst>
              <a:ext uri="{FF2B5EF4-FFF2-40B4-BE49-F238E27FC236}">
                <a16:creationId xmlns:a16="http://schemas.microsoft.com/office/drawing/2014/main" id="{5B8466C2-652D-4B9F-A3FA-FCDA27671D7E}"/>
              </a:ext>
            </a:extLst>
          </p:cNvPr>
          <p:cNvSpPr txBox="1"/>
          <p:nvPr/>
        </p:nvSpPr>
        <p:spPr>
          <a:xfrm>
            <a:off x="738808" y="1191562"/>
            <a:ext cx="80963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00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1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8" name="object 13">
            <a:extLst>
              <a:ext uri="{FF2B5EF4-FFF2-40B4-BE49-F238E27FC236}">
                <a16:creationId xmlns:a16="http://schemas.microsoft.com/office/drawing/2014/main" id="{60437682-D09A-42A3-A5D2-4AC4154B96F5}"/>
              </a:ext>
            </a:extLst>
          </p:cNvPr>
          <p:cNvSpPr txBox="1"/>
          <p:nvPr/>
        </p:nvSpPr>
        <p:spPr>
          <a:xfrm>
            <a:off x="912739" y="1177264"/>
            <a:ext cx="533876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需求输入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9" name="object 14">
            <a:extLst>
              <a:ext uri="{FF2B5EF4-FFF2-40B4-BE49-F238E27FC236}">
                <a16:creationId xmlns:a16="http://schemas.microsoft.com/office/drawing/2014/main" id="{DC7FD6F2-6867-4288-9659-F33A0E020194}"/>
              </a:ext>
            </a:extLst>
          </p:cNvPr>
          <p:cNvSpPr txBox="1"/>
          <p:nvPr/>
        </p:nvSpPr>
        <p:spPr>
          <a:xfrm>
            <a:off x="712557" y="3942625"/>
            <a:ext cx="1962150" cy="496963"/>
          </a:xfrm>
          <a:prstGeom prst="rect">
            <a:avLst/>
          </a:prstGeom>
        </p:spPr>
        <p:txBody>
          <a:bodyPr vert="horz" wrap="square" lIns="0" tIns="53816" rIns="0" bIns="0" rtlCol="0">
            <a:spAutoFit/>
          </a:bodyPr>
          <a:lstStyle/>
          <a:p>
            <a:pPr marL="9525" defTabSz="685800">
              <a:spcBef>
                <a:spcPts val="424"/>
              </a:spcBef>
            </a:pPr>
            <a:r>
              <a:rPr sz="800" kern="0" spc="-8" dirty="0">
                <a:solidFill>
                  <a:srgbClr val="4A5462"/>
                </a:solidFill>
                <a:latin typeface="微软雅黑"/>
                <a:cs typeface="微软雅黑"/>
              </a:rPr>
              <a:t>利用 </a:t>
            </a:r>
            <a:r>
              <a:rPr sz="800" b="1" kern="0" dirty="0">
                <a:solidFill>
                  <a:srgbClr val="2562EB"/>
                </a:solidFill>
                <a:latin typeface="微软雅黑"/>
                <a:cs typeface="微软雅黑"/>
              </a:rPr>
              <a:t>DeepSeek</a:t>
            </a:r>
            <a:r>
              <a:rPr sz="800" b="1" kern="0" spc="-23" dirty="0">
                <a:solidFill>
                  <a:srgbClr val="2562EB"/>
                </a:solidFill>
                <a:latin typeface="微软雅黑"/>
                <a:cs typeface="微软雅黑"/>
              </a:rPr>
              <a:t> </a:t>
            </a:r>
            <a:r>
              <a:rPr sz="800" kern="0" spc="-8" dirty="0">
                <a:solidFill>
                  <a:srgbClr val="4A5462"/>
                </a:solidFill>
                <a:latin typeface="微软雅黑"/>
                <a:cs typeface="微软雅黑"/>
              </a:rPr>
              <a:t>进行深度思考，生成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56"/>
              </a:spcBef>
            </a:pPr>
            <a:r>
              <a:rPr sz="800" kern="0" dirty="0">
                <a:solidFill>
                  <a:srgbClr val="4A5462"/>
                </a:solidFill>
                <a:latin typeface="微软雅黑"/>
                <a:cs typeface="微软雅黑"/>
              </a:rPr>
              <a:t>《AIGC</a:t>
            </a:r>
            <a:r>
              <a:rPr sz="800" kern="0" spc="-4" dirty="0">
                <a:solidFill>
                  <a:srgbClr val="4A5462"/>
                </a:solidFill>
                <a:latin typeface="微软雅黑"/>
                <a:cs typeface="微软雅黑"/>
              </a:rPr>
              <a:t>与互联网产品》教材宣传图的详细设</a:t>
            </a:r>
            <a:r>
              <a:rPr sz="800" kern="0" spc="-11" dirty="0">
                <a:solidFill>
                  <a:srgbClr val="4A5462"/>
                </a:solidFill>
                <a:latin typeface="微软雅黑"/>
                <a:cs typeface="微软雅黑"/>
              </a:rPr>
              <a:t>计方案。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50" name="object 15">
            <a:extLst>
              <a:ext uri="{FF2B5EF4-FFF2-40B4-BE49-F238E27FC236}">
                <a16:creationId xmlns:a16="http://schemas.microsoft.com/office/drawing/2014/main" id="{26CD3817-FD42-48CA-93C2-9468D3AF579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9095" y="1429867"/>
            <a:ext cx="2273487" cy="2452220"/>
          </a:xfrm>
          <a:prstGeom prst="rect">
            <a:avLst/>
          </a:prstGeom>
        </p:spPr>
      </p:pic>
      <p:pic>
        <p:nvPicPr>
          <p:cNvPr id="51" name="object 16">
            <a:extLst>
              <a:ext uri="{FF2B5EF4-FFF2-40B4-BE49-F238E27FC236}">
                <a16:creationId xmlns:a16="http://schemas.microsoft.com/office/drawing/2014/main" id="{B248A09A-868A-4773-9B9B-34B9CC0F0E7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67063" y="2688149"/>
            <a:ext cx="157285" cy="285973"/>
          </a:xfrm>
          <a:prstGeom prst="rect">
            <a:avLst/>
          </a:prstGeom>
        </p:spPr>
      </p:pic>
      <p:grpSp>
        <p:nvGrpSpPr>
          <p:cNvPr id="52" name="object 17">
            <a:extLst>
              <a:ext uri="{FF2B5EF4-FFF2-40B4-BE49-F238E27FC236}">
                <a16:creationId xmlns:a16="http://schemas.microsoft.com/office/drawing/2014/main" id="{C38945AC-DFB2-4875-8058-ACABDA9B50AC}"/>
              </a:ext>
            </a:extLst>
          </p:cNvPr>
          <p:cNvGrpSpPr/>
          <p:nvPr/>
        </p:nvGrpSpPr>
        <p:grpSpPr>
          <a:xfrm>
            <a:off x="3431444" y="1086463"/>
            <a:ext cx="2288381" cy="3489484"/>
            <a:chOff x="4575258" y="1448617"/>
            <a:chExt cx="3051175" cy="4652645"/>
          </a:xfrm>
        </p:grpSpPr>
        <p:sp>
          <p:nvSpPr>
            <p:cNvPr id="53" name="object 18">
              <a:extLst>
                <a:ext uri="{FF2B5EF4-FFF2-40B4-BE49-F238E27FC236}">
                  <a16:creationId xmlns:a16="http://schemas.microsoft.com/office/drawing/2014/main" id="{BD1FAB01-27D5-4656-8461-AD3D034B667A}"/>
                </a:ext>
              </a:extLst>
            </p:cNvPr>
            <p:cNvSpPr/>
            <p:nvPr/>
          </p:nvSpPr>
          <p:spPr>
            <a:xfrm>
              <a:off x="4580338" y="1453697"/>
              <a:ext cx="3041015" cy="4642485"/>
            </a:xfrm>
            <a:custGeom>
              <a:avLst/>
              <a:gdLst/>
              <a:ahLst/>
              <a:cxnLst/>
              <a:rect l="l" t="t" r="r" b="b"/>
              <a:pathLst>
                <a:path w="3041015" h="4642485">
                  <a:moveTo>
                    <a:pt x="2938423" y="4642298"/>
                  </a:moveTo>
                  <a:lnTo>
                    <a:pt x="102425" y="4642298"/>
                  </a:lnTo>
                  <a:lnTo>
                    <a:pt x="95296" y="4641596"/>
                  </a:lnTo>
                  <a:lnTo>
                    <a:pt x="54704" y="4627822"/>
                  </a:lnTo>
                  <a:lnTo>
                    <a:pt x="22473" y="4599563"/>
                  </a:lnTo>
                  <a:lnTo>
                    <a:pt x="3510" y="4561121"/>
                  </a:lnTo>
                  <a:lnTo>
                    <a:pt x="0" y="4539874"/>
                  </a:lnTo>
                  <a:lnTo>
                    <a:pt x="0" y="4532676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2938423" y="0"/>
                  </a:lnTo>
                  <a:lnTo>
                    <a:pt x="2979826" y="11099"/>
                  </a:lnTo>
                  <a:lnTo>
                    <a:pt x="3013830" y="37197"/>
                  </a:lnTo>
                  <a:lnTo>
                    <a:pt x="3035258" y="74322"/>
                  </a:lnTo>
                  <a:lnTo>
                    <a:pt x="3040848" y="102425"/>
                  </a:lnTo>
                  <a:lnTo>
                    <a:pt x="3040848" y="4539874"/>
                  </a:lnTo>
                  <a:lnTo>
                    <a:pt x="3029749" y="4581276"/>
                  </a:lnTo>
                  <a:lnTo>
                    <a:pt x="3003650" y="4615280"/>
                  </a:lnTo>
                  <a:lnTo>
                    <a:pt x="2966526" y="4636708"/>
                  </a:lnTo>
                  <a:lnTo>
                    <a:pt x="2945552" y="4641596"/>
                  </a:lnTo>
                  <a:lnTo>
                    <a:pt x="2938423" y="46422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19">
              <a:extLst>
                <a:ext uri="{FF2B5EF4-FFF2-40B4-BE49-F238E27FC236}">
                  <a16:creationId xmlns:a16="http://schemas.microsoft.com/office/drawing/2014/main" id="{A3225725-E77E-4D34-AB24-D2AB61E795DF}"/>
                </a:ext>
              </a:extLst>
            </p:cNvPr>
            <p:cNvSpPr/>
            <p:nvPr/>
          </p:nvSpPr>
          <p:spPr>
            <a:xfrm>
              <a:off x="4580338" y="1453697"/>
              <a:ext cx="3041015" cy="4642485"/>
            </a:xfrm>
            <a:custGeom>
              <a:avLst/>
              <a:gdLst/>
              <a:ahLst/>
              <a:cxnLst/>
              <a:rect l="l" t="t" r="r" b="b"/>
              <a:pathLst>
                <a:path w="3041015" h="4642485">
                  <a:moveTo>
                    <a:pt x="0" y="4532676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2931225" y="0"/>
                  </a:lnTo>
                  <a:lnTo>
                    <a:pt x="2938423" y="0"/>
                  </a:lnTo>
                  <a:lnTo>
                    <a:pt x="2945552" y="702"/>
                  </a:lnTo>
                  <a:lnTo>
                    <a:pt x="2986143" y="14475"/>
                  </a:lnTo>
                  <a:lnTo>
                    <a:pt x="2992128" y="18474"/>
                  </a:lnTo>
                  <a:lnTo>
                    <a:pt x="2998113" y="22473"/>
                  </a:lnTo>
                  <a:lnTo>
                    <a:pt x="3026372" y="54704"/>
                  </a:lnTo>
                  <a:lnTo>
                    <a:pt x="3032503" y="67672"/>
                  </a:lnTo>
                  <a:lnTo>
                    <a:pt x="3035258" y="74322"/>
                  </a:lnTo>
                  <a:lnTo>
                    <a:pt x="3040848" y="109623"/>
                  </a:lnTo>
                  <a:lnTo>
                    <a:pt x="3040848" y="4532676"/>
                  </a:lnTo>
                  <a:lnTo>
                    <a:pt x="3040848" y="4539874"/>
                  </a:lnTo>
                  <a:lnTo>
                    <a:pt x="3040146" y="4547002"/>
                  </a:lnTo>
                  <a:lnTo>
                    <a:pt x="3038742" y="4554061"/>
                  </a:lnTo>
                  <a:lnTo>
                    <a:pt x="3037337" y="4561121"/>
                  </a:lnTo>
                  <a:lnTo>
                    <a:pt x="3022373" y="4593578"/>
                  </a:lnTo>
                  <a:lnTo>
                    <a:pt x="3018374" y="4599563"/>
                  </a:lnTo>
                  <a:lnTo>
                    <a:pt x="2986143" y="4627822"/>
                  </a:lnTo>
                  <a:lnTo>
                    <a:pt x="2945552" y="4641596"/>
                  </a:lnTo>
                  <a:lnTo>
                    <a:pt x="2931225" y="4642299"/>
                  </a:lnTo>
                  <a:lnTo>
                    <a:pt x="109623" y="4642299"/>
                  </a:lnTo>
                  <a:lnTo>
                    <a:pt x="67672" y="4633953"/>
                  </a:lnTo>
                  <a:lnTo>
                    <a:pt x="32107" y="4610190"/>
                  </a:lnTo>
                  <a:lnTo>
                    <a:pt x="27018" y="4605101"/>
                  </a:lnTo>
                  <a:lnTo>
                    <a:pt x="22473" y="4599563"/>
                  </a:lnTo>
                  <a:lnTo>
                    <a:pt x="18474" y="4593578"/>
                  </a:lnTo>
                  <a:lnTo>
                    <a:pt x="14475" y="4587593"/>
                  </a:lnTo>
                  <a:lnTo>
                    <a:pt x="702" y="4547002"/>
                  </a:lnTo>
                  <a:lnTo>
                    <a:pt x="0" y="4539874"/>
                  </a:lnTo>
                  <a:lnTo>
                    <a:pt x="0" y="453267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20">
              <a:extLst>
                <a:ext uri="{FF2B5EF4-FFF2-40B4-BE49-F238E27FC236}">
                  <a16:creationId xmlns:a16="http://schemas.microsoft.com/office/drawing/2014/main" id="{C40DF200-A780-4275-B0C5-76B5B7307A48}"/>
                </a:ext>
              </a:extLst>
            </p:cNvPr>
            <p:cNvSpPr/>
            <p:nvPr/>
          </p:nvSpPr>
          <p:spPr>
            <a:xfrm>
              <a:off x="4585104" y="1458463"/>
              <a:ext cx="3031490" cy="457834"/>
            </a:xfrm>
            <a:custGeom>
              <a:avLst/>
              <a:gdLst/>
              <a:ahLst/>
              <a:cxnLst/>
              <a:rect l="l" t="t" r="r" b="b"/>
              <a:pathLst>
                <a:path w="3031490" h="457835">
                  <a:moveTo>
                    <a:pt x="3031316" y="457557"/>
                  </a:moveTo>
                  <a:lnTo>
                    <a:pt x="0" y="457557"/>
                  </a:lnTo>
                  <a:lnTo>
                    <a:pt x="0" y="104856"/>
                  </a:lnTo>
                  <a:lnTo>
                    <a:pt x="7981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6" y="0"/>
                  </a:lnTo>
                  <a:lnTo>
                    <a:pt x="2926460" y="0"/>
                  </a:lnTo>
                  <a:lnTo>
                    <a:pt x="2966586" y="7981"/>
                  </a:lnTo>
                  <a:lnTo>
                    <a:pt x="3000604" y="30711"/>
                  </a:lnTo>
                  <a:lnTo>
                    <a:pt x="3023334" y="64729"/>
                  </a:lnTo>
                  <a:lnTo>
                    <a:pt x="3031316" y="104856"/>
                  </a:lnTo>
                  <a:lnTo>
                    <a:pt x="3031316" y="457557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6" name="object 21">
              <a:extLst>
                <a:ext uri="{FF2B5EF4-FFF2-40B4-BE49-F238E27FC236}">
                  <a16:creationId xmlns:a16="http://schemas.microsoft.com/office/drawing/2014/main" id="{B62E982A-6A18-4B69-8E12-37C04DA798F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37623" y="1572852"/>
              <a:ext cx="228778" cy="228778"/>
            </a:xfrm>
            <a:prstGeom prst="rect">
              <a:avLst/>
            </a:prstGeom>
          </p:spPr>
        </p:pic>
      </p:grpSp>
      <p:sp>
        <p:nvSpPr>
          <p:cNvPr id="57" name="object 22">
            <a:extLst>
              <a:ext uri="{FF2B5EF4-FFF2-40B4-BE49-F238E27FC236}">
                <a16:creationId xmlns:a16="http://schemas.microsoft.com/office/drawing/2014/main" id="{A45022DD-5461-497B-A7D8-666E302E39F6}"/>
              </a:ext>
            </a:extLst>
          </p:cNvPr>
          <p:cNvSpPr txBox="1"/>
          <p:nvPr/>
        </p:nvSpPr>
        <p:spPr>
          <a:xfrm>
            <a:off x="3598541" y="1191562"/>
            <a:ext cx="80963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00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2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8458BBC9-CAA7-4A4C-9036-8E42102EA8A4}"/>
              </a:ext>
            </a:extLst>
          </p:cNvPr>
          <p:cNvSpPr txBox="1"/>
          <p:nvPr/>
        </p:nvSpPr>
        <p:spPr>
          <a:xfrm>
            <a:off x="3772471" y="1177264"/>
            <a:ext cx="533876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指令转化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9" name="object 24">
            <a:extLst>
              <a:ext uri="{FF2B5EF4-FFF2-40B4-BE49-F238E27FC236}">
                <a16:creationId xmlns:a16="http://schemas.microsoft.com/office/drawing/2014/main" id="{B076E8C5-19C3-472C-A677-85A6B9D49A29}"/>
              </a:ext>
            </a:extLst>
          </p:cNvPr>
          <p:cNvSpPr txBox="1"/>
          <p:nvPr/>
        </p:nvSpPr>
        <p:spPr>
          <a:xfrm>
            <a:off x="3572290" y="4021267"/>
            <a:ext cx="1959293" cy="3291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7000"/>
              </a:lnSpc>
              <a:spcBef>
                <a:spcPts val="75"/>
              </a:spcBef>
            </a:pPr>
            <a:r>
              <a:rPr sz="800" kern="0" spc="-8" dirty="0">
                <a:solidFill>
                  <a:srgbClr val="4A5462"/>
                </a:solidFill>
                <a:latin typeface="微软雅黑"/>
                <a:cs typeface="微软雅黑"/>
              </a:rPr>
              <a:t>将抽象的设计思路转化为具体的 </a:t>
            </a:r>
            <a:r>
              <a:rPr sz="800" b="1" kern="0" dirty="0">
                <a:solidFill>
                  <a:srgbClr val="9333E9"/>
                </a:solidFill>
                <a:latin typeface="微软雅黑"/>
                <a:cs typeface="微软雅黑"/>
              </a:rPr>
              <a:t>AI</a:t>
            </a:r>
            <a:r>
              <a:rPr sz="800" b="1" kern="0" spc="-11" dirty="0">
                <a:solidFill>
                  <a:srgbClr val="9333E9"/>
                </a:solidFill>
                <a:latin typeface="微软雅黑"/>
                <a:cs typeface="微软雅黑"/>
              </a:rPr>
              <a:t>绘图提示</a:t>
            </a:r>
            <a:r>
              <a:rPr sz="800" b="1" kern="0" dirty="0">
                <a:solidFill>
                  <a:srgbClr val="9333E9"/>
                </a:solidFill>
                <a:latin typeface="微软雅黑"/>
                <a:cs typeface="微软雅黑"/>
              </a:rPr>
              <a:t>词</a:t>
            </a:r>
            <a:r>
              <a:rPr sz="800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，明确风格、元素与构图要求。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60" name="object 25">
            <a:extLst>
              <a:ext uri="{FF2B5EF4-FFF2-40B4-BE49-F238E27FC236}">
                <a16:creationId xmlns:a16="http://schemas.microsoft.com/office/drawing/2014/main" id="{AE0FBBF3-BA9D-4D49-9BC5-5CC348485AD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38828" y="1429867"/>
            <a:ext cx="2273487" cy="2452220"/>
          </a:xfrm>
          <a:prstGeom prst="rect">
            <a:avLst/>
          </a:prstGeom>
        </p:spPr>
      </p:pic>
      <p:pic>
        <p:nvPicPr>
          <p:cNvPr id="61" name="object 26">
            <a:extLst>
              <a:ext uri="{FF2B5EF4-FFF2-40B4-BE49-F238E27FC236}">
                <a16:creationId xmlns:a16="http://schemas.microsoft.com/office/drawing/2014/main" id="{B29320D8-828F-4DA4-B82C-B6226C35368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26796" y="2688149"/>
            <a:ext cx="157285" cy="285973"/>
          </a:xfrm>
          <a:prstGeom prst="rect">
            <a:avLst/>
          </a:prstGeom>
        </p:spPr>
      </p:pic>
      <p:grpSp>
        <p:nvGrpSpPr>
          <p:cNvPr id="62" name="object 27">
            <a:extLst>
              <a:ext uri="{FF2B5EF4-FFF2-40B4-BE49-F238E27FC236}">
                <a16:creationId xmlns:a16="http://schemas.microsoft.com/office/drawing/2014/main" id="{743BC1C4-C9E5-4E6B-9EA5-B4F514247786}"/>
              </a:ext>
            </a:extLst>
          </p:cNvPr>
          <p:cNvGrpSpPr/>
          <p:nvPr/>
        </p:nvGrpSpPr>
        <p:grpSpPr>
          <a:xfrm>
            <a:off x="6291177" y="1086463"/>
            <a:ext cx="2288381" cy="3489484"/>
            <a:chOff x="8388235" y="1448617"/>
            <a:chExt cx="3051175" cy="4652645"/>
          </a:xfrm>
        </p:grpSpPr>
        <p:sp>
          <p:nvSpPr>
            <p:cNvPr id="63" name="object 28">
              <a:extLst>
                <a:ext uri="{FF2B5EF4-FFF2-40B4-BE49-F238E27FC236}">
                  <a16:creationId xmlns:a16="http://schemas.microsoft.com/office/drawing/2014/main" id="{668A4B90-CF7D-401A-9909-B2EAD17E1E7D}"/>
                </a:ext>
              </a:extLst>
            </p:cNvPr>
            <p:cNvSpPr/>
            <p:nvPr/>
          </p:nvSpPr>
          <p:spPr>
            <a:xfrm>
              <a:off x="8393315" y="1453697"/>
              <a:ext cx="3041015" cy="4642485"/>
            </a:xfrm>
            <a:custGeom>
              <a:avLst/>
              <a:gdLst/>
              <a:ahLst/>
              <a:cxnLst/>
              <a:rect l="l" t="t" r="r" b="b"/>
              <a:pathLst>
                <a:path w="3041015" h="4642485">
                  <a:moveTo>
                    <a:pt x="2938423" y="4642298"/>
                  </a:moveTo>
                  <a:lnTo>
                    <a:pt x="102425" y="4642298"/>
                  </a:lnTo>
                  <a:lnTo>
                    <a:pt x="95296" y="4641596"/>
                  </a:lnTo>
                  <a:lnTo>
                    <a:pt x="54704" y="4627822"/>
                  </a:lnTo>
                  <a:lnTo>
                    <a:pt x="22473" y="4599563"/>
                  </a:lnTo>
                  <a:lnTo>
                    <a:pt x="3510" y="4561121"/>
                  </a:lnTo>
                  <a:lnTo>
                    <a:pt x="0" y="4539874"/>
                  </a:lnTo>
                  <a:lnTo>
                    <a:pt x="0" y="4532676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2938423" y="0"/>
                  </a:lnTo>
                  <a:lnTo>
                    <a:pt x="2979826" y="11099"/>
                  </a:lnTo>
                  <a:lnTo>
                    <a:pt x="3013830" y="37197"/>
                  </a:lnTo>
                  <a:lnTo>
                    <a:pt x="3035258" y="74322"/>
                  </a:lnTo>
                  <a:lnTo>
                    <a:pt x="3040848" y="102425"/>
                  </a:lnTo>
                  <a:lnTo>
                    <a:pt x="3040848" y="4539874"/>
                  </a:lnTo>
                  <a:lnTo>
                    <a:pt x="3029749" y="4581276"/>
                  </a:lnTo>
                  <a:lnTo>
                    <a:pt x="3003650" y="4615280"/>
                  </a:lnTo>
                  <a:lnTo>
                    <a:pt x="2966526" y="4636708"/>
                  </a:lnTo>
                  <a:lnTo>
                    <a:pt x="2945552" y="4641596"/>
                  </a:lnTo>
                  <a:lnTo>
                    <a:pt x="2938423" y="46422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bject 29">
              <a:extLst>
                <a:ext uri="{FF2B5EF4-FFF2-40B4-BE49-F238E27FC236}">
                  <a16:creationId xmlns:a16="http://schemas.microsoft.com/office/drawing/2014/main" id="{D9E8F37E-0F17-415E-85FA-505EC5DB935F}"/>
                </a:ext>
              </a:extLst>
            </p:cNvPr>
            <p:cNvSpPr/>
            <p:nvPr/>
          </p:nvSpPr>
          <p:spPr>
            <a:xfrm>
              <a:off x="8393315" y="1453697"/>
              <a:ext cx="3041015" cy="4642485"/>
            </a:xfrm>
            <a:custGeom>
              <a:avLst/>
              <a:gdLst/>
              <a:ahLst/>
              <a:cxnLst/>
              <a:rect l="l" t="t" r="r" b="b"/>
              <a:pathLst>
                <a:path w="3041015" h="4642485">
                  <a:moveTo>
                    <a:pt x="0" y="4532676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2931225" y="0"/>
                  </a:lnTo>
                  <a:lnTo>
                    <a:pt x="2938423" y="0"/>
                  </a:lnTo>
                  <a:lnTo>
                    <a:pt x="2945552" y="702"/>
                  </a:lnTo>
                  <a:lnTo>
                    <a:pt x="2986143" y="14475"/>
                  </a:lnTo>
                  <a:lnTo>
                    <a:pt x="2992128" y="18474"/>
                  </a:lnTo>
                  <a:lnTo>
                    <a:pt x="2998113" y="22473"/>
                  </a:lnTo>
                  <a:lnTo>
                    <a:pt x="3026372" y="54704"/>
                  </a:lnTo>
                  <a:lnTo>
                    <a:pt x="3032503" y="67672"/>
                  </a:lnTo>
                  <a:lnTo>
                    <a:pt x="3035258" y="74322"/>
                  </a:lnTo>
                  <a:lnTo>
                    <a:pt x="3040848" y="109623"/>
                  </a:lnTo>
                  <a:lnTo>
                    <a:pt x="3040848" y="4532676"/>
                  </a:lnTo>
                  <a:lnTo>
                    <a:pt x="3040848" y="4539874"/>
                  </a:lnTo>
                  <a:lnTo>
                    <a:pt x="3040146" y="4547002"/>
                  </a:lnTo>
                  <a:lnTo>
                    <a:pt x="3038742" y="4554061"/>
                  </a:lnTo>
                  <a:lnTo>
                    <a:pt x="3037337" y="4561121"/>
                  </a:lnTo>
                  <a:lnTo>
                    <a:pt x="3022373" y="4593578"/>
                  </a:lnTo>
                  <a:lnTo>
                    <a:pt x="3018374" y="4599563"/>
                  </a:lnTo>
                  <a:lnTo>
                    <a:pt x="2986143" y="4627822"/>
                  </a:lnTo>
                  <a:lnTo>
                    <a:pt x="2945552" y="4641596"/>
                  </a:lnTo>
                  <a:lnTo>
                    <a:pt x="2931225" y="4642299"/>
                  </a:lnTo>
                  <a:lnTo>
                    <a:pt x="109623" y="4642299"/>
                  </a:lnTo>
                  <a:lnTo>
                    <a:pt x="67672" y="4633953"/>
                  </a:lnTo>
                  <a:lnTo>
                    <a:pt x="32107" y="4610190"/>
                  </a:lnTo>
                  <a:lnTo>
                    <a:pt x="27018" y="4605101"/>
                  </a:lnTo>
                  <a:lnTo>
                    <a:pt x="22473" y="4599563"/>
                  </a:lnTo>
                  <a:lnTo>
                    <a:pt x="18474" y="4593578"/>
                  </a:lnTo>
                  <a:lnTo>
                    <a:pt x="14475" y="4587593"/>
                  </a:lnTo>
                  <a:lnTo>
                    <a:pt x="702" y="4547002"/>
                  </a:lnTo>
                  <a:lnTo>
                    <a:pt x="0" y="4539874"/>
                  </a:lnTo>
                  <a:lnTo>
                    <a:pt x="0" y="453267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bject 30">
              <a:extLst>
                <a:ext uri="{FF2B5EF4-FFF2-40B4-BE49-F238E27FC236}">
                  <a16:creationId xmlns:a16="http://schemas.microsoft.com/office/drawing/2014/main" id="{80CD6E28-0836-41BA-B311-AF13E10ED690}"/>
                </a:ext>
              </a:extLst>
            </p:cNvPr>
            <p:cNvSpPr/>
            <p:nvPr/>
          </p:nvSpPr>
          <p:spPr>
            <a:xfrm>
              <a:off x="8398081" y="1458463"/>
              <a:ext cx="3031490" cy="457834"/>
            </a:xfrm>
            <a:custGeom>
              <a:avLst/>
              <a:gdLst/>
              <a:ahLst/>
              <a:cxnLst/>
              <a:rect l="l" t="t" r="r" b="b"/>
              <a:pathLst>
                <a:path w="3031490" h="457835">
                  <a:moveTo>
                    <a:pt x="3031316" y="457557"/>
                  </a:moveTo>
                  <a:lnTo>
                    <a:pt x="0" y="457557"/>
                  </a:lnTo>
                  <a:lnTo>
                    <a:pt x="0" y="104856"/>
                  </a:lnTo>
                  <a:lnTo>
                    <a:pt x="7980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7" y="0"/>
                  </a:lnTo>
                  <a:lnTo>
                    <a:pt x="2926459" y="0"/>
                  </a:lnTo>
                  <a:lnTo>
                    <a:pt x="2966584" y="7981"/>
                  </a:lnTo>
                  <a:lnTo>
                    <a:pt x="3000603" y="30711"/>
                  </a:lnTo>
                  <a:lnTo>
                    <a:pt x="3023334" y="64729"/>
                  </a:lnTo>
                  <a:lnTo>
                    <a:pt x="3031316" y="104856"/>
                  </a:lnTo>
                  <a:lnTo>
                    <a:pt x="3031316" y="45755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6" name="object 31">
              <a:extLst>
                <a:ext uri="{FF2B5EF4-FFF2-40B4-BE49-F238E27FC236}">
                  <a16:creationId xmlns:a16="http://schemas.microsoft.com/office/drawing/2014/main" id="{06FE2D75-2D84-42FB-80BB-EF1787C53C7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50600" y="1572852"/>
              <a:ext cx="228778" cy="228778"/>
            </a:xfrm>
            <a:prstGeom prst="rect">
              <a:avLst/>
            </a:prstGeom>
          </p:spPr>
        </p:pic>
      </p:grpSp>
      <p:sp>
        <p:nvSpPr>
          <p:cNvPr id="67" name="object 32">
            <a:extLst>
              <a:ext uri="{FF2B5EF4-FFF2-40B4-BE49-F238E27FC236}">
                <a16:creationId xmlns:a16="http://schemas.microsoft.com/office/drawing/2014/main" id="{ECA80F4E-50D3-47BC-B0A6-E7941F0C43BD}"/>
              </a:ext>
            </a:extLst>
          </p:cNvPr>
          <p:cNvSpPr txBox="1"/>
          <p:nvPr/>
        </p:nvSpPr>
        <p:spPr>
          <a:xfrm>
            <a:off x="6458273" y="1191562"/>
            <a:ext cx="80963" cy="1327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00" b="1" kern="0" spc="-38" dirty="0">
                <a:solidFill>
                  <a:srgbClr val="FFFFFF"/>
                </a:solidFill>
                <a:latin typeface="微软雅黑"/>
                <a:cs typeface="微软雅黑"/>
              </a:rPr>
              <a:t>3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8" name="object 33">
            <a:extLst>
              <a:ext uri="{FF2B5EF4-FFF2-40B4-BE49-F238E27FC236}">
                <a16:creationId xmlns:a16="http://schemas.microsoft.com/office/drawing/2014/main" id="{301509D2-18FD-48DE-83EC-9F5727A416CF}"/>
              </a:ext>
            </a:extLst>
          </p:cNvPr>
          <p:cNvSpPr txBox="1"/>
          <p:nvPr/>
        </p:nvSpPr>
        <p:spPr>
          <a:xfrm>
            <a:off x="6632204" y="1177264"/>
            <a:ext cx="533876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成果产出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9" name="object 34">
            <a:extLst>
              <a:ext uri="{FF2B5EF4-FFF2-40B4-BE49-F238E27FC236}">
                <a16:creationId xmlns:a16="http://schemas.microsoft.com/office/drawing/2014/main" id="{E5D66A11-7580-45A1-9C1C-DC92A08963A8}"/>
              </a:ext>
            </a:extLst>
          </p:cNvPr>
          <p:cNvSpPr txBox="1"/>
          <p:nvPr/>
        </p:nvSpPr>
        <p:spPr>
          <a:xfrm>
            <a:off x="6432023" y="4021267"/>
            <a:ext cx="1989296" cy="3291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7000"/>
              </a:lnSpc>
              <a:spcBef>
                <a:spcPts val="75"/>
              </a:spcBef>
            </a:pPr>
            <a:r>
              <a:rPr sz="8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使用 </a:t>
            </a:r>
            <a:r>
              <a:rPr sz="800" b="1" kern="0" dirty="0">
                <a:solidFill>
                  <a:srgbClr val="0D9487"/>
                </a:solidFill>
                <a:latin typeface="微软雅黑"/>
                <a:cs typeface="微软雅黑"/>
              </a:rPr>
              <a:t>可灵AI</a:t>
            </a:r>
            <a:r>
              <a:rPr sz="800" b="1" kern="0" spc="-49" dirty="0">
                <a:solidFill>
                  <a:srgbClr val="0D9487"/>
                </a:solidFill>
                <a:latin typeface="微软雅黑"/>
                <a:cs typeface="微软雅黑"/>
              </a:rPr>
              <a:t> </a:t>
            </a:r>
            <a:r>
              <a:rPr sz="800" kern="0" spc="-4" dirty="0">
                <a:solidFill>
                  <a:srgbClr val="4A5462"/>
                </a:solidFill>
                <a:latin typeface="微软雅黑"/>
                <a:cs typeface="微软雅黑"/>
              </a:rPr>
              <a:t>生成多版科幻风格书籍封面宣传图，包含发光书籍与数字粒子元素。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70" name="object 35">
            <a:extLst>
              <a:ext uri="{FF2B5EF4-FFF2-40B4-BE49-F238E27FC236}">
                <a16:creationId xmlns:a16="http://schemas.microsoft.com/office/drawing/2014/main" id="{7F6A4130-13E5-43CB-90A8-CF5E0689D95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98561" y="1429867"/>
            <a:ext cx="2273487" cy="245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48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课后练习与习题</a:t>
            </a:r>
          </a:p>
        </p:txBody>
      </p:sp>
      <p:grpSp>
        <p:nvGrpSpPr>
          <p:cNvPr id="3" name="object 8">
            <a:extLst>
              <a:ext uri="{FF2B5EF4-FFF2-40B4-BE49-F238E27FC236}">
                <a16:creationId xmlns:a16="http://schemas.microsoft.com/office/drawing/2014/main" id="{CB3C6C56-B337-479D-9B0A-29BD56CA2077}"/>
              </a:ext>
            </a:extLst>
          </p:cNvPr>
          <p:cNvGrpSpPr/>
          <p:nvPr/>
        </p:nvGrpSpPr>
        <p:grpSpPr>
          <a:xfrm>
            <a:off x="571947" y="986608"/>
            <a:ext cx="3832384" cy="4103846"/>
            <a:chOff x="762595" y="1315476"/>
            <a:chExt cx="5109845" cy="5471795"/>
          </a:xfrm>
        </p:grpSpPr>
        <p:sp>
          <p:nvSpPr>
            <p:cNvPr id="4" name="object 9">
              <a:extLst>
                <a:ext uri="{FF2B5EF4-FFF2-40B4-BE49-F238E27FC236}">
                  <a16:creationId xmlns:a16="http://schemas.microsoft.com/office/drawing/2014/main" id="{ADDC5805-FE4C-4F42-97D6-1EE4CF6AC4E0}"/>
                </a:ext>
              </a:extLst>
            </p:cNvPr>
            <p:cNvSpPr/>
            <p:nvPr/>
          </p:nvSpPr>
          <p:spPr>
            <a:xfrm>
              <a:off x="800725" y="1315476"/>
              <a:ext cx="5071745" cy="5471795"/>
            </a:xfrm>
            <a:custGeom>
              <a:avLst/>
              <a:gdLst/>
              <a:ahLst/>
              <a:cxnLst/>
              <a:rect l="l" t="t" r="r" b="b"/>
              <a:pathLst>
                <a:path w="5071745" h="5471795">
                  <a:moveTo>
                    <a:pt x="4918739" y="5471621"/>
                  </a:moveTo>
                  <a:lnTo>
                    <a:pt x="106878" y="5471621"/>
                  </a:lnTo>
                  <a:lnTo>
                    <a:pt x="63675" y="5456178"/>
                  </a:lnTo>
                  <a:lnTo>
                    <a:pt x="33503" y="5426949"/>
                  </a:lnTo>
                  <a:lnTo>
                    <a:pt x="13505" y="5390999"/>
                  </a:lnTo>
                  <a:lnTo>
                    <a:pt x="2197" y="5348857"/>
                  </a:lnTo>
                  <a:lnTo>
                    <a:pt x="0" y="5319102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4918739" y="0"/>
                  </a:lnTo>
                  <a:lnTo>
                    <a:pt x="4963013" y="6565"/>
                  </a:lnTo>
                  <a:lnTo>
                    <a:pt x="5003474" y="25704"/>
                  </a:lnTo>
                  <a:lnTo>
                    <a:pt x="5036639" y="55760"/>
                  </a:lnTo>
                  <a:lnTo>
                    <a:pt x="5059648" y="94152"/>
                  </a:lnTo>
                  <a:lnTo>
                    <a:pt x="5070526" y="137569"/>
                  </a:lnTo>
                  <a:lnTo>
                    <a:pt x="5071259" y="152519"/>
                  </a:lnTo>
                  <a:lnTo>
                    <a:pt x="5071259" y="5319102"/>
                  </a:lnTo>
                  <a:lnTo>
                    <a:pt x="5064692" y="5363376"/>
                  </a:lnTo>
                  <a:lnTo>
                    <a:pt x="5045554" y="5403837"/>
                  </a:lnTo>
                  <a:lnTo>
                    <a:pt x="5015497" y="5437001"/>
                  </a:lnTo>
                  <a:lnTo>
                    <a:pt x="4977105" y="5460010"/>
                  </a:lnTo>
                  <a:lnTo>
                    <a:pt x="4933689" y="5470888"/>
                  </a:lnTo>
                  <a:lnTo>
                    <a:pt x="4918739" y="54716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10">
              <a:extLst>
                <a:ext uri="{FF2B5EF4-FFF2-40B4-BE49-F238E27FC236}">
                  <a16:creationId xmlns:a16="http://schemas.microsoft.com/office/drawing/2014/main" id="{5147FF95-94DF-4BCF-81DB-D81B9D02E0FE}"/>
                </a:ext>
              </a:extLst>
            </p:cNvPr>
            <p:cNvSpPr/>
            <p:nvPr/>
          </p:nvSpPr>
          <p:spPr>
            <a:xfrm>
              <a:off x="762595" y="1315476"/>
              <a:ext cx="153035" cy="5471795"/>
            </a:xfrm>
            <a:custGeom>
              <a:avLst/>
              <a:gdLst/>
              <a:ahLst/>
              <a:cxnLst/>
              <a:rect l="l" t="t" r="r" b="b"/>
              <a:pathLst>
                <a:path w="153034" h="5471795">
                  <a:moveTo>
                    <a:pt x="152519" y="5471621"/>
                  </a:moveTo>
                  <a:lnTo>
                    <a:pt x="108311" y="5465090"/>
                  </a:lnTo>
                  <a:lnTo>
                    <a:pt x="67767" y="5445940"/>
                  </a:lnTo>
                  <a:lnTo>
                    <a:pt x="34560" y="5415812"/>
                  </a:lnTo>
                  <a:lnTo>
                    <a:pt x="11609" y="5377468"/>
                  </a:lnTo>
                  <a:lnTo>
                    <a:pt x="725" y="5334127"/>
                  </a:lnTo>
                  <a:lnTo>
                    <a:pt x="0" y="5319103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4" y="80549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5319103"/>
                  </a:lnTo>
                  <a:lnTo>
                    <a:pt x="79524" y="5363309"/>
                  </a:lnTo>
                  <a:lnTo>
                    <a:pt x="89099" y="5403853"/>
                  </a:lnTo>
                  <a:lnTo>
                    <a:pt x="110143" y="5445940"/>
                  </a:lnTo>
                  <a:lnTo>
                    <a:pt x="145006" y="5470895"/>
                  </a:lnTo>
                  <a:lnTo>
                    <a:pt x="152519" y="547162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11">
              <a:extLst>
                <a:ext uri="{FF2B5EF4-FFF2-40B4-BE49-F238E27FC236}">
                  <a16:creationId xmlns:a16="http://schemas.microsoft.com/office/drawing/2014/main" id="{0FD3F7B9-B6A6-477A-A194-F01468D77925}"/>
                </a:ext>
              </a:extLst>
            </p:cNvPr>
            <p:cNvSpPr/>
            <p:nvPr/>
          </p:nvSpPr>
          <p:spPr>
            <a:xfrm>
              <a:off x="1143893" y="1620515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12">
              <a:extLst>
                <a:ext uri="{FF2B5EF4-FFF2-40B4-BE49-F238E27FC236}">
                  <a16:creationId xmlns:a16="http://schemas.microsoft.com/office/drawing/2014/main" id="{8B60AD1B-3013-434A-80CF-5880A9E0640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9684" y="1696774"/>
              <a:ext cx="285973" cy="305038"/>
            </a:xfrm>
            <a:prstGeom prst="rect">
              <a:avLst/>
            </a:prstGeom>
          </p:spPr>
        </p:pic>
      </p:grpSp>
      <p:sp>
        <p:nvSpPr>
          <p:cNvPr id="9" name="object 13">
            <a:extLst>
              <a:ext uri="{FF2B5EF4-FFF2-40B4-BE49-F238E27FC236}">
                <a16:creationId xmlns:a16="http://schemas.microsoft.com/office/drawing/2014/main" id="{95ECA177-998F-442E-948C-7E6CA30D9732}"/>
              </a:ext>
            </a:extLst>
          </p:cNvPr>
          <p:cNvSpPr txBox="1"/>
          <p:nvPr/>
        </p:nvSpPr>
        <p:spPr>
          <a:xfrm>
            <a:off x="1305952" y="1263056"/>
            <a:ext cx="1566788" cy="22506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400" b="1" kern="0" dirty="0">
                <a:solidFill>
                  <a:srgbClr val="1F2937"/>
                </a:solidFill>
                <a:latin typeface="微软雅黑"/>
                <a:cs typeface="微软雅黑"/>
              </a:rPr>
              <a:t>AIGC</a:t>
            </a:r>
            <a:r>
              <a:rPr sz="14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实操任务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" name="object 14">
            <a:extLst>
              <a:ext uri="{FF2B5EF4-FFF2-40B4-BE49-F238E27FC236}">
                <a16:creationId xmlns:a16="http://schemas.microsoft.com/office/drawing/2014/main" id="{B8729584-2B4A-48E2-9170-9A5CA4E54842}"/>
              </a:ext>
            </a:extLst>
          </p:cNvPr>
          <p:cNvGrpSpPr/>
          <p:nvPr/>
        </p:nvGrpSpPr>
        <p:grpSpPr>
          <a:xfrm>
            <a:off x="857919" y="1730138"/>
            <a:ext cx="3317558" cy="2287905"/>
            <a:chOff x="1143892" y="2306850"/>
            <a:chExt cx="4423410" cy="3050540"/>
          </a:xfrm>
        </p:grpSpPr>
        <p:sp>
          <p:nvSpPr>
            <p:cNvPr id="11" name="object 15">
              <a:extLst>
                <a:ext uri="{FF2B5EF4-FFF2-40B4-BE49-F238E27FC236}">
                  <a16:creationId xmlns:a16="http://schemas.microsoft.com/office/drawing/2014/main" id="{654843A7-A33F-4617-B2BA-04E031F129AF}"/>
                </a:ext>
              </a:extLst>
            </p:cNvPr>
            <p:cNvSpPr/>
            <p:nvPr/>
          </p:nvSpPr>
          <p:spPr>
            <a:xfrm>
              <a:off x="1143892" y="2306850"/>
              <a:ext cx="4423410" cy="1220470"/>
            </a:xfrm>
            <a:custGeom>
              <a:avLst/>
              <a:gdLst/>
              <a:ahLst/>
              <a:cxnLst/>
              <a:rect l="l" t="t" r="r" b="b"/>
              <a:pathLst>
                <a:path w="4423410" h="1220470">
                  <a:moveTo>
                    <a:pt x="4351800" y="1220152"/>
                  </a:moveTo>
                  <a:lnTo>
                    <a:pt x="71252" y="1220152"/>
                  </a:lnTo>
                  <a:lnTo>
                    <a:pt x="66293" y="1219664"/>
                  </a:lnTo>
                  <a:lnTo>
                    <a:pt x="29728" y="1204518"/>
                  </a:lnTo>
                  <a:lnTo>
                    <a:pt x="3888" y="1168449"/>
                  </a:lnTo>
                  <a:lnTo>
                    <a:pt x="0" y="1148900"/>
                  </a:lnTo>
                  <a:lnTo>
                    <a:pt x="0" y="1143893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351800" y="0"/>
                  </a:lnTo>
                  <a:lnTo>
                    <a:pt x="4393323" y="15633"/>
                  </a:lnTo>
                  <a:lnTo>
                    <a:pt x="4419163" y="51702"/>
                  </a:lnTo>
                  <a:lnTo>
                    <a:pt x="4423052" y="71252"/>
                  </a:lnTo>
                  <a:lnTo>
                    <a:pt x="4423052" y="1148900"/>
                  </a:lnTo>
                  <a:lnTo>
                    <a:pt x="4407418" y="1190423"/>
                  </a:lnTo>
                  <a:lnTo>
                    <a:pt x="4371350" y="1216263"/>
                  </a:lnTo>
                  <a:lnTo>
                    <a:pt x="4356759" y="1219664"/>
                  </a:lnTo>
                  <a:lnTo>
                    <a:pt x="4351800" y="1220152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6">
              <a:extLst>
                <a:ext uri="{FF2B5EF4-FFF2-40B4-BE49-F238E27FC236}">
                  <a16:creationId xmlns:a16="http://schemas.microsoft.com/office/drawing/2014/main" id="{4CA9D1E1-6281-45B1-9284-A8D6E5F8F00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4541" y="2535629"/>
              <a:ext cx="152519" cy="152519"/>
            </a:xfrm>
            <a:prstGeom prst="rect">
              <a:avLst/>
            </a:prstGeom>
          </p:spPr>
        </p:pic>
        <p:sp>
          <p:nvSpPr>
            <p:cNvPr id="13" name="object 17">
              <a:extLst>
                <a:ext uri="{FF2B5EF4-FFF2-40B4-BE49-F238E27FC236}">
                  <a16:creationId xmlns:a16="http://schemas.microsoft.com/office/drawing/2014/main" id="{6D7176BE-6B0F-4917-AC50-8C2C56B8C1C9}"/>
                </a:ext>
              </a:extLst>
            </p:cNvPr>
            <p:cNvSpPr/>
            <p:nvPr/>
          </p:nvSpPr>
          <p:spPr>
            <a:xfrm>
              <a:off x="1143889" y="3755783"/>
              <a:ext cx="305435" cy="1601470"/>
            </a:xfrm>
            <a:custGeom>
              <a:avLst/>
              <a:gdLst/>
              <a:ahLst/>
              <a:cxnLst/>
              <a:rect l="l" t="t" r="r" b="b"/>
              <a:pathLst>
                <a:path w="305434" h="1601470">
                  <a:moveTo>
                    <a:pt x="305041" y="1448930"/>
                  </a:moveTo>
                  <a:lnTo>
                    <a:pt x="298475" y="1404658"/>
                  </a:lnTo>
                  <a:lnTo>
                    <a:pt x="279336" y="1364195"/>
                  </a:lnTo>
                  <a:lnTo>
                    <a:pt x="249275" y="1331036"/>
                  </a:lnTo>
                  <a:lnTo>
                    <a:pt x="210883" y="1308023"/>
                  </a:lnTo>
                  <a:lnTo>
                    <a:pt x="167462" y="1297152"/>
                  </a:lnTo>
                  <a:lnTo>
                    <a:pt x="152514" y="1296416"/>
                  </a:lnTo>
                  <a:lnTo>
                    <a:pt x="145021" y="1296593"/>
                  </a:lnTo>
                  <a:lnTo>
                    <a:pt x="101142" y="1305331"/>
                  </a:lnTo>
                  <a:lnTo>
                    <a:pt x="61658" y="1326438"/>
                  </a:lnTo>
                  <a:lnTo>
                    <a:pt x="30022" y="1358074"/>
                  </a:lnTo>
                  <a:lnTo>
                    <a:pt x="8915" y="1397558"/>
                  </a:lnTo>
                  <a:lnTo>
                    <a:pt x="177" y="1441437"/>
                  </a:lnTo>
                  <a:lnTo>
                    <a:pt x="0" y="1448930"/>
                  </a:lnTo>
                  <a:lnTo>
                    <a:pt x="177" y="1456423"/>
                  </a:lnTo>
                  <a:lnTo>
                    <a:pt x="8915" y="1500314"/>
                  </a:lnTo>
                  <a:lnTo>
                    <a:pt x="30022" y="1539798"/>
                  </a:lnTo>
                  <a:lnTo>
                    <a:pt x="61658" y="1571434"/>
                  </a:lnTo>
                  <a:lnTo>
                    <a:pt x="101142" y="1592541"/>
                  </a:lnTo>
                  <a:lnTo>
                    <a:pt x="145021" y="1601266"/>
                  </a:lnTo>
                  <a:lnTo>
                    <a:pt x="152514" y="1601457"/>
                  </a:lnTo>
                  <a:lnTo>
                    <a:pt x="160007" y="1601266"/>
                  </a:lnTo>
                  <a:lnTo>
                    <a:pt x="203885" y="1592541"/>
                  </a:lnTo>
                  <a:lnTo>
                    <a:pt x="243382" y="1571434"/>
                  </a:lnTo>
                  <a:lnTo>
                    <a:pt x="275018" y="1539798"/>
                  </a:lnTo>
                  <a:lnTo>
                    <a:pt x="296125" y="1500314"/>
                  </a:lnTo>
                  <a:lnTo>
                    <a:pt x="304850" y="1456423"/>
                  </a:lnTo>
                  <a:lnTo>
                    <a:pt x="305041" y="1448930"/>
                  </a:lnTo>
                  <a:close/>
                </a:path>
                <a:path w="305434" h="1601470">
                  <a:moveTo>
                    <a:pt x="305041" y="800735"/>
                  </a:moveTo>
                  <a:lnTo>
                    <a:pt x="298475" y="756450"/>
                  </a:lnTo>
                  <a:lnTo>
                    <a:pt x="279336" y="716000"/>
                  </a:lnTo>
                  <a:lnTo>
                    <a:pt x="249275" y="682828"/>
                  </a:lnTo>
                  <a:lnTo>
                    <a:pt x="210883" y="659815"/>
                  </a:lnTo>
                  <a:lnTo>
                    <a:pt x="167462" y="648944"/>
                  </a:lnTo>
                  <a:lnTo>
                    <a:pt x="152514" y="648208"/>
                  </a:lnTo>
                  <a:lnTo>
                    <a:pt x="145021" y="648398"/>
                  </a:lnTo>
                  <a:lnTo>
                    <a:pt x="101142" y="657123"/>
                  </a:lnTo>
                  <a:lnTo>
                    <a:pt x="61658" y="678230"/>
                  </a:lnTo>
                  <a:lnTo>
                    <a:pt x="30022" y="709866"/>
                  </a:lnTo>
                  <a:lnTo>
                    <a:pt x="8915" y="749350"/>
                  </a:lnTo>
                  <a:lnTo>
                    <a:pt x="177" y="793242"/>
                  </a:lnTo>
                  <a:lnTo>
                    <a:pt x="0" y="800735"/>
                  </a:lnTo>
                  <a:lnTo>
                    <a:pt x="177" y="808228"/>
                  </a:lnTo>
                  <a:lnTo>
                    <a:pt x="8915" y="852106"/>
                  </a:lnTo>
                  <a:lnTo>
                    <a:pt x="30022" y="891590"/>
                  </a:lnTo>
                  <a:lnTo>
                    <a:pt x="61658" y="923226"/>
                  </a:lnTo>
                  <a:lnTo>
                    <a:pt x="101142" y="944333"/>
                  </a:lnTo>
                  <a:lnTo>
                    <a:pt x="145021" y="953071"/>
                  </a:lnTo>
                  <a:lnTo>
                    <a:pt x="152514" y="953249"/>
                  </a:lnTo>
                  <a:lnTo>
                    <a:pt x="160007" y="953071"/>
                  </a:lnTo>
                  <a:lnTo>
                    <a:pt x="203885" y="944333"/>
                  </a:lnTo>
                  <a:lnTo>
                    <a:pt x="243382" y="923226"/>
                  </a:lnTo>
                  <a:lnTo>
                    <a:pt x="275018" y="891590"/>
                  </a:lnTo>
                  <a:lnTo>
                    <a:pt x="296125" y="852106"/>
                  </a:lnTo>
                  <a:lnTo>
                    <a:pt x="304850" y="808228"/>
                  </a:lnTo>
                  <a:lnTo>
                    <a:pt x="305041" y="800735"/>
                  </a:lnTo>
                  <a:close/>
                </a:path>
                <a:path w="305434" h="1601470">
                  <a:moveTo>
                    <a:pt x="305041" y="152527"/>
                  </a:moveTo>
                  <a:lnTo>
                    <a:pt x="298475" y="108254"/>
                  </a:lnTo>
                  <a:lnTo>
                    <a:pt x="279336" y="67792"/>
                  </a:lnTo>
                  <a:lnTo>
                    <a:pt x="249275" y="34620"/>
                  </a:lnTo>
                  <a:lnTo>
                    <a:pt x="210883" y="11620"/>
                  </a:lnTo>
                  <a:lnTo>
                    <a:pt x="167462" y="736"/>
                  </a:lnTo>
                  <a:lnTo>
                    <a:pt x="152514" y="0"/>
                  </a:lnTo>
                  <a:lnTo>
                    <a:pt x="145021" y="190"/>
                  </a:lnTo>
                  <a:lnTo>
                    <a:pt x="101142" y="8915"/>
                  </a:lnTo>
                  <a:lnTo>
                    <a:pt x="61658" y="30022"/>
                  </a:lnTo>
                  <a:lnTo>
                    <a:pt x="30022" y="61658"/>
                  </a:lnTo>
                  <a:lnTo>
                    <a:pt x="8915" y="101155"/>
                  </a:lnTo>
                  <a:lnTo>
                    <a:pt x="177" y="145034"/>
                  </a:lnTo>
                  <a:lnTo>
                    <a:pt x="0" y="152527"/>
                  </a:lnTo>
                  <a:lnTo>
                    <a:pt x="177" y="160020"/>
                  </a:lnTo>
                  <a:lnTo>
                    <a:pt x="8915" y="203898"/>
                  </a:lnTo>
                  <a:lnTo>
                    <a:pt x="30022" y="243382"/>
                  </a:lnTo>
                  <a:lnTo>
                    <a:pt x="61658" y="275018"/>
                  </a:lnTo>
                  <a:lnTo>
                    <a:pt x="101142" y="296125"/>
                  </a:lnTo>
                  <a:lnTo>
                    <a:pt x="145021" y="304863"/>
                  </a:lnTo>
                  <a:lnTo>
                    <a:pt x="152514" y="305041"/>
                  </a:lnTo>
                  <a:lnTo>
                    <a:pt x="160007" y="304863"/>
                  </a:lnTo>
                  <a:lnTo>
                    <a:pt x="203885" y="296125"/>
                  </a:lnTo>
                  <a:lnTo>
                    <a:pt x="243382" y="275018"/>
                  </a:lnTo>
                  <a:lnTo>
                    <a:pt x="275018" y="243382"/>
                  </a:lnTo>
                  <a:lnTo>
                    <a:pt x="296125" y="203898"/>
                  </a:lnTo>
                  <a:lnTo>
                    <a:pt x="304850" y="160020"/>
                  </a:lnTo>
                  <a:lnTo>
                    <a:pt x="305041" y="152527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8">
            <a:extLst>
              <a:ext uri="{FF2B5EF4-FFF2-40B4-BE49-F238E27FC236}">
                <a16:creationId xmlns:a16="http://schemas.microsoft.com/office/drawing/2014/main" id="{C78DBF86-1CBE-47A7-9A21-5DEF97929B71}"/>
              </a:ext>
            </a:extLst>
          </p:cNvPr>
          <p:cNvSpPr txBox="1"/>
          <p:nvPr/>
        </p:nvSpPr>
        <p:spPr>
          <a:xfrm>
            <a:off x="927484" y="1870750"/>
            <a:ext cx="3074194" cy="221663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44793" defTabSz="685800">
              <a:spcBef>
                <a:spcPts val="75"/>
              </a:spcBef>
            </a:pPr>
            <a:r>
              <a:rPr sz="900" b="1" kern="0" spc="-11" dirty="0">
                <a:solidFill>
                  <a:srgbClr val="1D40AF"/>
                </a:solidFill>
                <a:latin typeface="微软雅黑"/>
                <a:cs typeface="微软雅黑"/>
              </a:rPr>
              <a:t>任务目标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73343" marR="3810" defTabSz="685800">
              <a:lnSpc>
                <a:spcPct val="129700"/>
              </a:lnSpc>
              <a:spcBef>
                <a:spcPts val="472"/>
              </a:spcBef>
            </a:pPr>
            <a:r>
              <a:rPr sz="1000" kern="0" spc="-15" dirty="0">
                <a:solidFill>
                  <a:srgbClr val="374050"/>
                </a:solidFill>
                <a:latin typeface="微软雅黑"/>
                <a:cs typeface="微软雅黑"/>
              </a:rPr>
              <a:t>利用 </a:t>
            </a:r>
            <a:r>
              <a:rPr sz="1000" kern="0" dirty="0">
                <a:solidFill>
                  <a:srgbClr val="374050"/>
                </a:solidFill>
                <a:latin typeface="微软雅黑"/>
                <a:cs typeface="微软雅黑"/>
              </a:rPr>
              <a:t>AIGC</a:t>
            </a:r>
            <a:r>
              <a:rPr sz="1000" kern="0" spc="-11" dirty="0">
                <a:solidFill>
                  <a:srgbClr val="374050"/>
                </a:solidFill>
                <a:latin typeface="微软雅黑"/>
                <a:cs typeface="微软雅黑"/>
              </a:rPr>
              <a:t> 工具生成【海澜</a:t>
            </a:r>
            <a:r>
              <a:rPr sz="1000" kern="0" dirty="0">
                <a:solidFill>
                  <a:srgbClr val="374050"/>
                </a:solidFill>
                <a:latin typeface="微软雅黑"/>
                <a:cs typeface="微软雅黑"/>
              </a:rPr>
              <a:t>·</a:t>
            </a:r>
            <a:r>
              <a:rPr sz="1000" kern="0" spc="-4" dirty="0">
                <a:solidFill>
                  <a:srgbClr val="374050"/>
                </a:solidFill>
                <a:latin typeface="微软雅黑"/>
                <a:cs typeface="微软雅黑"/>
              </a:rPr>
              <a:t>苏信孵化中心】的推广文</a:t>
            </a:r>
            <a:r>
              <a:rPr sz="1000" kern="0" spc="-19" dirty="0">
                <a:solidFill>
                  <a:srgbClr val="374050"/>
                </a:solidFill>
                <a:latin typeface="微软雅黑"/>
                <a:cs typeface="微软雅黑"/>
              </a:rPr>
              <a:t>案。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1099"/>
              </a:spcBef>
            </a:pP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44793" indent="-235268" defTabSz="685800">
              <a:spcBef>
                <a:spcPts val="4"/>
              </a:spcBef>
              <a:buClr>
                <a:srgbClr val="4A5462"/>
              </a:buClr>
              <a:buSzPct val="88888"/>
              <a:buFontTx/>
              <a:buAutoNum type="arabicPlain"/>
              <a:tabLst>
                <a:tab pos="244793" algn="l"/>
              </a:tabLst>
            </a:pPr>
            <a:r>
              <a:rPr sz="10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需求分析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44793" defTabSz="685800">
              <a:spcBef>
                <a:spcPts val="248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明确孵化中心的核心优势与目标受众。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44793" indent="-235268" defTabSz="685800">
              <a:spcBef>
                <a:spcPts val="1283"/>
              </a:spcBef>
              <a:buClr>
                <a:srgbClr val="4A5462"/>
              </a:buClr>
              <a:buSzPct val="88888"/>
              <a:buFontTx/>
              <a:buAutoNum type="arabicPlain" startAt="2"/>
              <a:tabLst>
                <a:tab pos="244793" algn="l"/>
              </a:tabLst>
            </a:pPr>
            <a:r>
              <a:rPr sz="10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提示词设计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44793" defTabSz="685800">
              <a:spcBef>
                <a:spcPts val="251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构建包含角色、背景、任务、要求的 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Prompt</a:t>
            </a:r>
            <a:r>
              <a:rPr sz="900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44793" indent="-235268" defTabSz="685800">
              <a:spcBef>
                <a:spcPts val="1283"/>
              </a:spcBef>
              <a:buClr>
                <a:srgbClr val="4A5462"/>
              </a:buClr>
              <a:buSzPct val="88888"/>
              <a:buFontTx/>
              <a:buAutoNum type="arabicPlain" startAt="3"/>
              <a:tabLst>
                <a:tab pos="244793" algn="l"/>
              </a:tabLst>
            </a:pPr>
            <a:r>
              <a:rPr sz="10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生成与优化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44793" defTabSz="685800">
              <a:spcBef>
                <a:spcPts val="251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使用 DeepSeek</a:t>
            </a: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 或其他工具生成并润色文案。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5" name="object 19">
            <a:extLst>
              <a:ext uri="{FF2B5EF4-FFF2-40B4-BE49-F238E27FC236}">
                <a16:creationId xmlns:a16="http://schemas.microsoft.com/office/drawing/2014/main" id="{F66FEC3B-82E4-4556-8EE1-799F1F7C2597}"/>
              </a:ext>
            </a:extLst>
          </p:cNvPr>
          <p:cNvGrpSpPr/>
          <p:nvPr/>
        </p:nvGrpSpPr>
        <p:grpSpPr>
          <a:xfrm>
            <a:off x="4747156" y="986608"/>
            <a:ext cx="3832384" cy="4103846"/>
            <a:chOff x="6329541" y="1315476"/>
            <a:chExt cx="5109845" cy="5471795"/>
          </a:xfrm>
        </p:grpSpPr>
        <p:sp>
          <p:nvSpPr>
            <p:cNvPr id="16" name="object 20">
              <a:extLst>
                <a:ext uri="{FF2B5EF4-FFF2-40B4-BE49-F238E27FC236}">
                  <a16:creationId xmlns:a16="http://schemas.microsoft.com/office/drawing/2014/main" id="{21A4AE42-48FA-466E-A2F0-1184E410825C}"/>
                </a:ext>
              </a:extLst>
            </p:cNvPr>
            <p:cNvSpPr/>
            <p:nvPr/>
          </p:nvSpPr>
          <p:spPr>
            <a:xfrm>
              <a:off x="6367671" y="1315476"/>
              <a:ext cx="5071745" cy="5471795"/>
            </a:xfrm>
            <a:custGeom>
              <a:avLst/>
              <a:gdLst/>
              <a:ahLst/>
              <a:cxnLst/>
              <a:rect l="l" t="t" r="r" b="b"/>
              <a:pathLst>
                <a:path w="5071745" h="5471795">
                  <a:moveTo>
                    <a:pt x="4918739" y="5471621"/>
                  </a:moveTo>
                  <a:lnTo>
                    <a:pt x="106878" y="5471621"/>
                  </a:lnTo>
                  <a:lnTo>
                    <a:pt x="63675" y="5456178"/>
                  </a:lnTo>
                  <a:lnTo>
                    <a:pt x="33503" y="5426949"/>
                  </a:lnTo>
                  <a:lnTo>
                    <a:pt x="13505" y="5390999"/>
                  </a:lnTo>
                  <a:lnTo>
                    <a:pt x="2197" y="5348857"/>
                  </a:lnTo>
                  <a:lnTo>
                    <a:pt x="0" y="5319102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4918739" y="0"/>
                  </a:lnTo>
                  <a:lnTo>
                    <a:pt x="4963013" y="6565"/>
                  </a:lnTo>
                  <a:lnTo>
                    <a:pt x="5003474" y="25704"/>
                  </a:lnTo>
                  <a:lnTo>
                    <a:pt x="5036639" y="55760"/>
                  </a:lnTo>
                  <a:lnTo>
                    <a:pt x="5059648" y="94152"/>
                  </a:lnTo>
                  <a:lnTo>
                    <a:pt x="5070526" y="137569"/>
                  </a:lnTo>
                  <a:lnTo>
                    <a:pt x="5071259" y="152519"/>
                  </a:lnTo>
                  <a:lnTo>
                    <a:pt x="5071259" y="5319102"/>
                  </a:lnTo>
                  <a:lnTo>
                    <a:pt x="5064692" y="5363376"/>
                  </a:lnTo>
                  <a:lnTo>
                    <a:pt x="5045554" y="5403837"/>
                  </a:lnTo>
                  <a:lnTo>
                    <a:pt x="5015497" y="5437001"/>
                  </a:lnTo>
                  <a:lnTo>
                    <a:pt x="4977105" y="5460010"/>
                  </a:lnTo>
                  <a:lnTo>
                    <a:pt x="4933689" y="5470888"/>
                  </a:lnTo>
                  <a:lnTo>
                    <a:pt x="4918739" y="54716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21">
              <a:extLst>
                <a:ext uri="{FF2B5EF4-FFF2-40B4-BE49-F238E27FC236}">
                  <a16:creationId xmlns:a16="http://schemas.microsoft.com/office/drawing/2014/main" id="{9B9B15CE-DDD9-45C8-9BB1-D95200C3171E}"/>
                </a:ext>
              </a:extLst>
            </p:cNvPr>
            <p:cNvSpPr/>
            <p:nvPr/>
          </p:nvSpPr>
          <p:spPr>
            <a:xfrm>
              <a:off x="6329541" y="1315476"/>
              <a:ext cx="153035" cy="5471795"/>
            </a:xfrm>
            <a:custGeom>
              <a:avLst/>
              <a:gdLst/>
              <a:ahLst/>
              <a:cxnLst/>
              <a:rect l="l" t="t" r="r" b="b"/>
              <a:pathLst>
                <a:path w="153035" h="5471795">
                  <a:moveTo>
                    <a:pt x="152519" y="5471621"/>
                  </a:moveTo>
                  <a:lnTo>
                    <a:pt x="108310" y="5465090"/>
                  </a:lnTo>
                  <a:lnTo>
                    <a:pt x="67767" y="5445940"/>
                  </a:lnTo>
                  <a:lnTo>
                    <a:pt x="34559" y="5415812"/>
                  </a:lnTo>
                  <a:lnTo>
                    <a:pt x="11608" y="5377468"/>
                  </a:lnTo>
                  <a:lnTo>
                    <a:pt x="725" y="5334127"/>
                  </a:lnTo>
                  <a:lnTo>
                    <a:pt x="0" y="5319103"/>
                  </a:lnTo>
                  <a:lnTo>
                    <a:pt x="0" y="152519"/>
                  </a:lnTo>
                  <a:lnTo>
                    <a:pt x="6529" y="108311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2" y="34560"/>
                  </a:lnTo>
                  <a:lnTo>
                    <a:pt x="85273" y="80549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5319103"/>
                  </a:lnTo>
                  <a:lnTo>
                    <a:pt x="79523" y="5363309"/>
                  </a:lnTo>
                  <a:lnTo>
                    <a:pt x="89098" y="5403853"/>
                  </a:lnTo>
                  <a:lnTo>
                    <a:pt x="110142" y="5445940"/>
                  </a:lnTo>
                  <a:lnTo>
                    <a:pt x="145006" y="5470895"/>
                  </a:lnTo>
                  <a:lnTo>
                    <a:pt x="152519" y="5471621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22">
              <a:extLst>
                <a:ext uri="{FF2B5EF4-FFF2-40B4-BE49-F238E27FC236}">
                  <a16:creationId xmlns:a16="http://schemas.microsoft.com/office/drawing/2014/main" id="{02C9EE71-DE3C-424D-A84D-9E0E72B4CA8C}"/>
                </a:ext>
              </a:extLst>
            </p:cNvPr>
            <p:cNvSpPr/>
            <p:nvPr/>
          </p:nvSpPr>
          <p:spPr>
            <a:xfrm>
              <a:off x="6710838" y="1620515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90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23">
              <a:extLst>
                <a:ext uri="{FF2B5EF4-FFF2-40B4-BE49-F238E27FC236}">
                  <a16:creationId xmlns:a16="http://schemas.microsoft.com/office/drawing/2014/main" id="{D3D87AA7-EA7D-474C-8544-C7A276DEC8E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3825" y="1696774"/>
              <a:ext cx="171583" cy="305038"/>
            </a:xfrm>
            <a:prstGeom prst="rect">
              <a:avLst/>
            </a:prstGeom>
          </p:spPr>
        </p:pic>
        <p:sp>
          <p:nvSpPr>
            <p:cNvPr id="20" name="object 24">
              <a:extLst>
                <a:ext uri="{FF2B5EF4-FFF2-40B4-BE49-F238E27FC236}">
                  <a16:creationId xmlns:a16="http://schemas.microsoft.com/office/drawing/2014/main" id="{C4617D45-8AEA-4830-8057-8A7B425F10F0}"/>
                </a:ext>
              </a:extLst>
            </p:cNvPr>
            <p:cNvSpPr/>
            <p:nvPr/>
          </p:nvSpPr>
          <p:spPr>
            <a:xfrm>
              <a:off x="6710832" y="3755783"/>
              <a:ext cx="4423410" cy="1659255"/>
            </a:xfrm>
            <a:custGeom>
              <a:avLst/>
              <a:gdLst/>
              <a:ahLst/>
              <a:cxnLst/>
              <a:rect l="l" t="t" r="r" b="b"/>
              <a:pathLst>
                <a:path w="4423409" h="1659254">
                  <a:moveTo>
                    <a:pt x="4423054" y="1649120"/>
                  </a:moveTo>
                  <a:lnTo>
                    <a:pt x="0" y="1649120"/>
                  </a:lnTo>
                  <a:lnTo>
                    <a:pt x="0" y="1658645"/>
                  </a:lnTo>
                  <a:lnTo>
                    <a:pt x="4423054" y="1658645"/>
                  </a:lnTo>
                  <a:lnTo>
                    <a:pt x="4423054" y="1649120"/>
                  </a:lnTo>
                  <a:close/>
                </a:path>
                <a:path w="4423409" h="1659254">
                  <a:moveTo>
                    <a:pt x="4423054" y="0"/>
                  </a:moveTo>
                  <a:lnTo>
                    <a:pt x="0" y="0"/>
                  </a:lnTo>
                  <a:lnTo>
                    <a:pt x="0" y="9537"/>
                  </a:lnTo>
                  <a:lnTo>
                    <a:pt x="4423054" y="9537"/>
                  </a:lnTo>
                  <a:lnTo>
                    <a:pt x="4423054" y="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5">
              <a:extLst>
                <a:ext uri="{FF2B5EF4-FFF2-40B4-BE49-F238E27FC236}">
                  <a16:creationId xmlns:a16="http://schemas.microsoft.com/office/drawing/2014/main" id="{E7174874-7B42-4347-AF68-E62583567C95}"/>
                </a:ext>
              </a:extLst>
            </p:cNvPr>
            <p:cNvSpPr/>
            <p:nvPr/>
          </p:nvSpPr>
          <p:spPr>
            <a:xfrm>
              <a:off x="6710838" y="2306850"/>
              <a:ext cx="648335" cy="267335"/>
            </a:xfrm>
            <a:custGeom>
              <a:avLst/>
              <a:gdLst/>
              <a:ahLst/>
              <a:cxnLst/>
              <a:rect l="l" t="t" r="r" b="b"/>
              <a:pathLst>
                <a:path w="648334" h="267335">
                  <a:moveTo>
                    <a:pt x="615132" y="266908"/>
                  </a:moveTo>
                  <a:lnTo>
                    <a:pt x="33073" y="266908"/>
                  </a:lnTo>
                  <a:lnTo>
                    <a:pt x="28209" y="265940"/>
                  </a:lnTo>
                  <a:lnTo>
                    <a:pt x="967" y="238698"/>
                  </a:lnTo>
                  <a:lnTo>
                    <a:pt x="0" y="233834"/>
                  </a:lnTo>
                  <a:lnTo>
                    <a:pt x="0" y="22877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615132" y="0"/>
                  </a:lnTo>
                  <a:lnTo>
                    <a:pt x="647238" y="28209"/>
                  </a:lnTo>
                  <a:lnTo>
                    <a:pt x="648206" y="33073"/>
                  </a:lnTo>
                  <a:lnTo>
                    <a:pt x="648206" y="233834"/>
                  </a:lnTo>
                  <a:lnTo>
                    <a:pt x="619996" y="265940"/>
                  </a:lnTo>
                  <a:lnTo>
                    <a:pt x="615132" y="266908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6">
              <a:extLst>
                <a:ext uri="{FF2B5EF4-FFF2-40B4-BE49-F238E27FC236}">
                  <a16:creationId xmlns:a16="http://schemas.microsoft.com/office/drawing/2014/main" id="{8C72DA93-7C0B-4675-A5D7-AC8EF519539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10839" y="3031316"/>
              <a:ext cx="152519" cy="152519"/>
            </a:xfrm>
            <a:prstGeom prst="rect">
              <a:avLst/>
            </a:prstGeom>
          </p:spPr>
        </p:pic>
        <p:pic>
          <p:nvPicPr>
            <p:cNvPr id="23" name="object 27">
              <a:extLst>
                <a:ext uri="{FF2B5EF4-FFF2-40B4-BE49-F238E27FC236}">
                  <a16:creationId xmlns:a16="http://schemas.microsoft.com/office/drawing/2014/main" id="{CC95524A-750D-4E09-96D8-042A3ECC4AF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60495" y="3031316"/>
              <a:ext cx="152519" cy="152519"/>
            </a:xfrm>
            <a:prstGeom prst="rect">
              <a:avLst/>
            </a:prstGeom>
          </p:spPr>
        </p:pic>
        <p:sp>
          <p:nvSpPr>
            <p:cNvPr id="24" name="object 28">
              <a:extLst>
                <a:ext uri="{FF2B5EF4-FFF2-40B4-BE49-F238E27FC236}">
                  <a16:creationId xmlns:a16="http://schemas.microsoft.com/office/drawing/2014/main" id="{35319C14-CF11-4076-9ED6-D3B40838D7CE}"/>
                </a:ext>
              </a:extLst>
            </p:cNvPr>
            <p:cNvSpPr/>
            <p:nvPr/>
          </p:nvSpPr>
          <p:spPr>
            <a:xfrm>
              <a:off x="6672709" y="3298224"/>
              <a:ext cx="2211705" cy="305435"/>
            </a:xfrm>
            <a:custGeom>
              <a:avLst/>
              <a:gdLst/>
              <a:ahLst/>
              <a:cxnLst/>
              <a:rect l="l" t="t" r="r" b="b"/>
              <a:pathLst>
                <a:path w="2211704" h="305435">
                  <a:moveTo>
                    <a:pt x="2178453" y="305037"/>
                  </a:moveTo>
                  <a:lnTo>
                    <a:pt x="33073" y="305037"/>
                  </a:lnTo>
                  <a:lnTo>
                    <a:pt x="28209" y="304070"/>
                  </a:lnTo>
                  <a:lnTo>
                    <a:pt x="967" y="276828"/>
                  </a:lnTo>
                  <a:lnTo>
                    <a:pt x="0" y="271964"/>
                  </a:lnTo>
                  <a:lnTo>
                    <a:pt x="0" y="26690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178453" y="0"/>
                  </a:lnTo>
                  <a:lnTo>
                    <a:pt x="2210559" y="28209"/>
                  </a:lnTo>
                  <a:lnTo>
                    <a:pt x="2211526" y="33073"/>
                  </a:lnTo>
                  <a:lnTo>
                    <a:pt x="2211526" y="271964"/>
                  </a:lnTo>
                  <a:lnTo>
                    <a:pt x="2183316" y="304070"/>
                  </a:lnTo>
                  <a:lnTo>
                    <a:pt x="2178453" y="30503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9">
              <a:extLst>
                <a:ext uri="{FF2B5EF4-FFF2-40B4-BE49-F238E27FC236}">
                  <a16:creationId xmlns:a16="http://schemas.microsoft.com/office/drawing/2014/main" id="{0166B75A-FCC7-4898-9EA2-C8EA09549F8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10839" y="3374484"/>
              <a:ext cx="152519" cy="152519"/>
            </a:xfrm>
            <a:prstGeom prst="rect">
              <a:avLst/>
            </a:prstGeom>
          </p:spPr>
        </p:pic>
      </p:grpSp>
      <p:sp>
        <p:nvSpPr>
          <p:cNvPr id="26" name="object 30">
            <a:extLst>
              <a:ext uri="{FF2B5EF4-FFF2-40B4-BE49-F238E27FC236}">
                <a16:creationId xmlns:a16="http://schemas.microsoft.com/office/drawing/2014/main" id="{75964279-CC9D-4765-8386-652B915EC02F}"/>
              </a:ext>
            </a:extLst>
          </p:cNvPr>
          <p:cNvSpPr txBox="1"/>
          <p:nvPr/>
        </p:nvSpPr>
        <p:spPr>
          <a:xfrm>
            <a:off x="5195188" y="2242514"/>
            <a:ext cx="729139" cy="40203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A.</a:t>
            </a:r>
            <a:r>
              <a:rPr sz="9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 数字化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945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C.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 边际成本高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7" name="object 31">
            <a:extLst>
              <a:ext uri="{FF2B5EF4-FFF2-40B4-BE49-F238E27FC236}">
                <a16:creationId xmlns:a16="http://schemas.microsoft.com/office/drawing/2014/main" id="{5F9C1038-7734-4937-AA69-22FD43FD95BE}"/>
              </a:ext>
            </a:extLst>
          </p:cNvPr>
          <p:cNvGrpSpPr/>
          <p:nvPr/>
        </p:nvGrpSpPr>
        <p:grpSpPr>
          <a:xfrm>
            <a:off x="5004531" y="2530863"/>
            <a:ext cx="1830229" cy="1408748"/>
            <a:chOff x="6672708" y="3374484"/>
            <a:chExt cx="2440305" cy="1878330"/>
          </a:xfrm>
        </p:grpSpPr>
        <p:pic>
          <p:nvPicPr>
            <p:cNvPr id="28" name="object 32">
              <a:extLst>
                <a:ext uri="{FF2B5EF4-FFF2-40B4-BE49-F238E27FC236}">
                  <a16:creationId xmlns:a16="http://schemas.microsoft.com/office/drawing/2014/main" id="{1B4A5474-FA46-49BA-92A5-4CD416B07A1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60495" y="3374484"/>
              <a:ext cx="152519" cy="152519"/>
            </a:xfrm>
            <a:prstGeom prst="rect">
              <a:avLst/>
            </a:prstGeom>
          </p:spPr>
        </p:pic>
        <p:sp>
          <p:nvSpPr>
            <p:cNvPr id="29" name="object 33">
              <a:extLst>
                <a:ext uri="{FF2B5EF4-FFF2-40B4-BE49-F238E27FC236}">
                  <a16:creationId xmlns:a16="http://schemas.microsoft.com/office/drawing/2014/main" id="{90895A4B-B8C6-4EB5-B4C0-7878969D73F2}"/>
                </a:ext>
              </a:extLst>
            </p:cNvPr>
            <p:cNvSpPr/>
            <p:nvPr/>
          </p:nvSpPr>
          <p:spPr>
            <a:xfrm>
              <a:off x="6710838" y="3955963"/>
              <a:ext cx="648335" cy="267335"/>
            </a:xfrm>
            <a:custGeom>
              <a:avLst/>
              <a:gdLst/>
              <a:ahLst/>
              <a:cxnLst/>
              <a:rect l="l" t="t" r="r" b="b"/>
              <a:pathLst>
                <a:path w="648334" h="267335">
                  <a:moveTo>
                    <a:pt x="615132" y="266908"/>
                  </a:moveTo>
                  <a:lnTo>
                    <a:pt x="33073" y="266908"/>
                  </a:lnTo>
                  <a:lnTo>
                    <a:pt x="28209" y="265940"/>
                  </a:lnTo>
                  <a:lnTo>
                    <a:pt x="967" y="238698"/>
                  </a:lnTo>
                  <a:lnTo>
                    <a:pt x="0" y="233834"/>
                  </a:lnTo>
                  <a:lnTo>
                    <a:pt x="0" y="22877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615132" y="0"/>
                  </a:lnTo>
                  <a:lnTo>
                    <a:pt x="647238" y="28209"/>
                  </a:lnTo>
                  <a:lnTo>
                    <a:pt x="648206" y="33073"/>
                  </a:lnTo>
                  <a:lnTo>
                    <a:pt x="648206" y="233834"/>
                  </a:lnTo>
                  <a:lnTo>
                    <a:pt x="619996" y="265940"/>
                  </a:lnTo>
                  <a:lnTo>
                    <a:pt x="615132" y="266908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34">
              <a:extLst>
                <a:ext uri="{FF2B5EF4-FFF2-40B4-BE49-F238E27FC236}">
                  <a16:creationId xmlns:a16="http://schemas.microsoft.com/office/drawing/2014/main" id="{ECAAEF8C-45F0-4A79-A3BC-BE811A072D7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10838" y="4680428"/>
              <a:ext cx="152519" cy="152519"/>
            </a:xfrm>
            <a:prstGeom prst="rect">
              <a:avLst/>
            </a:prstGeom>
          </p:spPr>
        </p:pic>
        <p:pic>
          <p:nvPicPr>
            <p:cNvPr id="31" name="object 35">
              <a:extLst>
                <a:ext uri="{FF2B5EF4-FFF2-40B4-BE49-F238E27FC236}">
                  <a16:creationId xmlns:a16="http://schemas.microsoft.com/office/drawing/2014/main" id="{2631D142-1754-4F99-8C42-0B2ACBB703D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60495" y="4680428"/>
              <a:ext cx="152519" cy="152519"/>
            </a:xfrm>
            <a:prstGeom prst="rect">
              <a:avLst/>
            </a:prstGeom>
          </p:spPr>
        </p:pic>
        <p:sp>
          <p:nvSpPr>
            <p:cNvPr id="32" name="object 36">
              <a:extLst>
                <a:ext uri="{FF2B5EF4-FFF2-40B4-BE49-F238E27FC236}">
                  <a16:creationId xmlns:a16="http://schemas.microsoft.com/office/drawing/2014/main" id="{E82B59DB-FE9C-490D-867F-C8CE1B45BC96}"/>
                </a:ext>
              </a:extLst>
            </p:cNvPr>
            <p:cNvSpPr/>
            <p:nvPr/>
          </p:nvSpPr>
          <p:spPr>
            <a:xfrm>
              <a:off x="6672708" y="4947337"/>
              <a:ext cx="2211705" cy="305435"/>
            </a:xfrm>
            <a:custGeom>
              <a:avLst/>
              <a:gdLst/>
              <a:ahLst/>
              <a:cxnLst/>
              <a:rect l="l" t="t" r="r" b="b"/>
              <a:pathLst>
                <a:path w="2211704" h="305435">
                  <a:moveTo>
                    <a:pt x="2178453" y="305037"/>
                  </a:moveTo>
                  <a:lnTo>
                    <a:pt x="33073" y="305037"/>
                  </a:lnTo>
                  <a:lnTo>
                    <a:pt x="28209" y="304070"/>
                  </a:lnTo>
                  <a:lnTo>
                    <a:pt x="967" y="276828"/>
                  </a:lnTo>
                  <a:lnTo>
                    <a:pt x="0" y="271964"/>
                  </a:lnTo>
                  <a:lnTo>
                    <a:pt x="0" y="26690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178453" y="0"/>
                  </a:lnTo>
                  <a:lnTo>
                    <a:pt x="2210559" y="28209"/>
                  </a:lnTo>
                  <a:lnTo>
                    <a:pt x="2211526" y="33073"/>
                  </a:lnTo>
                  <a:lnTo>
                    <a:pt x="2211526" y="271964"/>
                  </a:lnTo>
                  <a:lnTo>
                    <a:pt x="2183316" y="304070"/>
                  </a:lnTo>
                  <a:lnTo>
                    <a:pt x="2178453" y="30503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37">
              <a:extLst>
                <a:ext uri="{FF2B5EF4-FFF2-40B4-BE49-F238E27FC236}">
                  <a16:creationId xmlns:a16="http://schemas.microsoft.com/office/drawing/2014/main" id="{158112C4-38B8-43EA-87EA-E2305339952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10838" y="5023596"/>
              <a:ext cx="152519" cy="152519"/>
            </a:xfrm>
            <a:prstGeom prst="rect">
              <a:avLst/>
            </a:prstGeom>
          </p:spPr>
        </p:pic>
      </p:grpSp>
      <p:sp>
        <p:nvSpPr>
          <p:cNvPr id="34" name="object 38">
            <a:extLst>
              <a:ext uri="{FF2B5EF4-FFF2-40B4-BE49-F238E27FC236}">
                <a16:creationId xmlns:a16="http://schemas.microsoft.com/office/drawing/2014/main" id="{4F546875-3F62-4E8C-B6E6-B57AE6C607F7}"/>
              </a:ext>
            </a:extLst>
          </p:cNvPr>
          <p:cNvSpPr txBox="1"/>
          <p:nvPr/>
        </p:nvSpPr>
        <p:spPr>
          <a:xfrm>
            <a:off x="5195188" y="3479348"/>
            <a:ext cx="843439" cy="40203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A.</a:t>
            </a:r>
            <a:r>
              <a:rPr sz="9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 文本与代码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945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C.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 物理实体产品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5" name="object 39">
            <a:extLst>
              <a:ext uri="{FF2B5EF4-FFF2-40B4-BE49-F238E27FC236}">
                <a16:creationId xmlns:a16="http://schemas.microsoft.com/office/drawing/2014/main" id="{9C4F6CAD-E268-4C9D-ADF3-15D10EEC04D2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20372" y="3767698"/>
            <a:ext cx="114389" cy="114389"/>
          </a:xfrm>
          <a:prstGeom prst="rect">
            <a:avLst/>
          </a:prstGeom>
        </p:spPr>
      </p:pic>
      <p:sp>
        <p:nvSpPr>
          <p:cNvPr id="36" name="object 40">
            <a:extLst>
              <a:ext uri="{FF2B5EF4-FFF2-40B4-BE49-F238E27FC236}">
                <a16:creationId xmlns:a16="http://schemas.microsoft.com/office/drawing/2014/main" id="{6398C818-E42C-496C-B384-7A3A2A832B0B}"/>
              </a:ext>
            </a:extLst>
          </p:cNvPr>
          <p:cNvSpPr txBox="1"/>
          <p:nvPr/>
        </p:nvSpPr>
        <p:spPr>
          <a:xfrm>
            <a:off x="5023604" y="1263056"/>
            <a:ext cx="2705100" cy="26154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66725" defTabSz="685800">
              <a:spcBef>
                <a:spcPts val="75"/>
              </a:spcBef>
            </a:pPr>
            <a:r>
              <a:rPr sz="14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知识点巩固测验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defTabSz="685800">
              <a:spcBef>
                <a:spcPts val="2265"/>
              </a:spcBef>
            </a:pPr>
            <a:r>
              <a:rPr sz="800" b="1" kern="0" dirty="0">
                <a:solidFill>
                  <a:srgbClr val="0E756E"/>
                </a:solidFill>
                <a:latin typeface="微软雅黑"/>
                <a:cs typeface="微软雅黑"/>
              </a:rPr>
              <a:t>单选 </a:t>
            </a:r>
            <a:r>
              <a:rPr sz="800" b="1" kern="0" spc="-19" dirty="0">
                <a:solidFill>
                  <a:srgbClr val="0E756E"/>
                </a:solidFill>
                <a:latin typeface="微软雅黑"/>
                <a:cs typeface="微软雅黑"/>
              </a:rPr>
              <a:t>Q1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968"/>
              </a:spcBef>
            </a:pPr>
            <a:r>
              <a:rPr sz="1000" kern="0" dirty="0">
                <a:solidFill>
                  <a:srgbClr val="1F2937"/>
                </a:solidFill>
                <a:latin typeface="微软雅黑"/>
                <a:cs typeface="微软雅黑"/>
              </a:rPr>
              <a:t>下列哪项</a:t>
            </a:r>
            <a:r>
              <a:rPr sz="1000" b="1" kern="0" dirty="0">
                <a:solidFill>
                  <a:srgbClr val="EF4444"/>
                </a:solidFill>
                <a:latin typeface="微软雅黑"/>
                <a:cs typeface="微软雅黑"/>
              </a:rPr>
              <a:t>不属于</a:t>
            </a:r>
            <a:r>
              <a:rPr sz="1000" kern="0" spc="-8" dirty="0">
                <a:solidFill>
                  <a:srgbClr val="1F2937"/>
                </a:solidFill>
                <a:latin typeface="微软雅黑"/>
                <a:cs typeface="微软雅黑"/>
              </a:rPr>
              <a:t>互联网产品的特点？</a:t>
            </a:r>
            <a:endParaRPr sz="10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868329" defTabSz="685800">
              <a:spcBef>
                <a:spcPts val="698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B.</a:t>
            </a:r>
            <a:r>
              <a:rPr sz="900" kern="0" spc="-11" dirty="0">
                <a:solidFill>
                  <a:srgbClr val="4A5462"/>
                </a:solidFill>
                <a:latin typeface="微软雅黑"/>
                <a:cs typeface="微软雅黑"/>
              </a:rPr>
              <a:t> 连接性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868329" defTabSz="685800">
              <a:spcBef>
                <a:spcPts val="949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D</a:t>
            </a:r>
            <a:r>
              <a:rPr sz="900" kern="0" spc="-19" dirty="0">
                <a:solidFill>
                  <a:srgbClr val="4A5462"/>
                </a:solidFill>
                <a:latin typeface="微软雅黑"/>
                <a:cs typeface="微软雅黑"/>
              </a:rPr>
              <a:t>. 用户体验导向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1260"/>
              </a:spcBef>
            </a:pP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66675" defTabSz="685800"/>
            <a:r>
              <a:rPr sz="800" b="1" kern="0" dirty="0">
                <a:solidFill>
                  <a:srgbClr val="0E756E"/>
                </a:solidFill>
                <a:latin typeface="微软雅黑"/>
                <a:cs typeface="微软雅黑"/>
              </a:rPr>
              <a:t>单选 </a:t>
            </a:r>
            <a:r>
              <a:rPr sz="800" b="1" kern="0" spc="-19" dirty="0">
                <a:solidFill>
                  <a:srgbClr val="0E756E"/>
                </a:solidFill>
                <a:latin typeface="微软雅黑"/>
                <a:cs typeface="微软雅黑"/>
              </a:rPr>
              <a:t>Q2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968"/>
              </a:spcBef>
            </a:pPr>
            <a:r>
              <a:rPr sz="1000" kern="0" dirty="0">
                <a:solidFill>
                  <a:srgbClr val="1F2937"/>
                </a:solidFill>
                <a:latin typeface="微软雅黑"/>
                <a:cs typeface="微软雅黑"/>
              </a:rPr>
              <a:t>下列哪项</a:t>
            </a:r>
            <a:r>
              <a:rPr sz="1000" b="1" kern="0" spc="-4" dirty="0">
                <a:solidFill>
                  <a:srgbClr val="EF4444"/>
                </a:solidFill>
                <a:latin typeface="微软雅黑"/>
                <a:cs typeface="微软雅黑"/>
              </a:rPr>
              <a:t>不属于 </a:t>
            </a:r>
            <a:r>
              <a:rPr sz="1000" kern="0" dirty="0">
                <a:solidFill>
                  <a:srgbClr val="1F2937"/>
                </a:solidFill>
                <a:latin typeface="微软雅黑"/>
                <a:cs typeface="微软雅黑"/>
              </a:rPr>
              <a:t>AIGC</a:t>
            </a:r>
            <a:r>
              <a:rPr sz="1000" kern="0" spc="-8" dirty="0">
                <a:solidFill>
                  <a:srgbClr val="1F2937"/>
                </a:solidFill>
                <a:latin typeface="微软雅黑"/>
                <a:cs typeface="微软雅黑"/>
              </a:rPr>
              <a:t> 的生成内容范围？</a:t>
            </a:r>
            <a:endParaRPr sz="10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868329" defTabSz="685800">
              <a:spcBef>
                <a:spcPts val="701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B.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 图像与视频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1868329" defTabSz="685800">
              <a:spcBef>
                <a:spcPts val="945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D</a:t>
            </a:r>
            <a:r>
              <a:rPr sz="900" kern="0" spc="-19" dirty="0">
                <a:solidFill>
                  <a:srgbClr val="4A5462"/>
                </a:solidFill>
                <a:latin typeface="微软雅黑"/>
                <a:cs typeface="微软雅黑"/>
              </a:rPr>
              <a:t>. </a:t>
            </a: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3D</a:t>
            </a:r>
            <a:r>
              <a:rPr sz="900" kern="0" spc="-23" dirty="0">
                <a:solidFill>
                  <a:srgbClr val="4A5462"/>
                </a:solidFill>
                <a:latin typeface="微软雅黑"/>
                <a:cs typeface="微软雅黑"/>
              </a:rPr>
              <a:t> 模型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7" name="object 41">
            <a:extLst>
              <a:ext uri="{FF2B5EF4-FFF2-40B4-BE49-F238E27FC236}">
                <a16:creationId xmlns:a16="http://schemas.microsoft.com/office/drawing/2014/main" id="{831048C4-71D9-4785-8572-4BFC27EB2A75}"/>
              </a:ext>
            </a:extLst>
          </p:cNvPr>
          <p:cNvSpPr/>
          <p:nvPr/>
        </p:nvSpPr>
        <p:spPr>
          <a:xfrm>
            <a:off x="5033130" y="4203807"/>
            <a:ext cx="486251" cy="200501"/>
          </a:xfrm>
          <a:custGeom>
            <a:avLst/>
            <a:gdLst/>
            <a:ahLst/>
            <a:cxnLst/>
            <a:rect l="l" t="t" r="r" b="b"/>
            <a:pathLst>
              <a:path w="648334" h="267335">
                <a:moveTo>
                  <a:pt x="615132" y="266908"/>
                </a:moveTo>
                <a:lnTo>
                  <a:pt x="33073" y="266908"/>
                </a:lnTo>
                <a:lnTo>
                  <a:pt x="28209" y="265940"/>
                </a:lnTo>
                <a:lnTo>
                  <a:pt x="967" y="238698"/>
                </a:lnTo>
                <a:lnTo>
                  <a:pt x="0" y="233834"/>
                </a:lnTo>
                <a:lnTo>
                  <a:pt x="0" y="228778"/>
                </a:lnTo>
                <a:lnTo>
                  <a:pt x="0" y="33072"/>
                </a:lnTo>
                <a:lnTo>
                  <a:pt x="28209" y="967"/>
                </a:lnTo>
                <a:lnTo>
                  <a:pt x="33073" y="0"/>
                </a:lnTo>
                <a:lnTo>
                  <a:pt x="615132" y="0"/>
                </a:lnTo>
                <a:lnTo>
                  <a:pt x="647238" y="28208"/>
                </a:lnTo>
                <a:lnTo>
                  <a:pt x="648206" y="33072"/>
                </a:lnTo>
                <a:lnTo>
                  <a:pt x="648206" y="233834"/>
                </a:lnTo>
                <a:lnTo>
                  <a:pt x="619996" y="265940"/>
                </a:lnTo>
                <a:lnTo>
                  <a:pt x="615132" y="266908"/>
                </a:lnTo>
                <a:close/>
              </a:path>
            </a:pathLst>
          </a:custGeom>
          <a:solidFill>
            <a:srgbClr val="DFE7FF"/>
          </a:solidFill>
        </p:spPr>
        <p:txBody>
          <a:bodyPr wrap="square" lIns="0" tIns="0" rIns="0" bIns="0" rtlCol="0"/>
          <a:lstStyle/>
          <a:p>
            <a:pPr defTabSz="685800"/>
            <a:endParaRPr sz="1400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42">
            <a:extLst>
              <a:ext uri="{FF2B5EF4-FFF2-40B4-BE49-F238E27FC236}">
                <a16:creationId xmlns:a16="http://schemas.microsoft.com/office/drawing/2014/main" id="{EBA64631-FFF8-4EB2-8F8A-0ABB9F40B8FC}"/>
              </a:ext>
            </a:extLst>
          </p:cNvPr>
          <p:cNvSpPr txBox="1"/>
          <p:nvPr/>
        </p:nvSpPr>
        <p:spPr>
          <a:xfrm>
            <a:off x="5023605" y="4230028"/>
            <a:ext cx="2721769" cy="7508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6675" defTabSz="685800">
              <a:spcBef>
                <a:spcPts val="75"/>
              </a:spcBef>
            </a:pPr>
            <a:r>
              <a:rPr sz="800" b="1" kern="0" dirty="0">
                <a:solidFill>
                  <a:srgbClr val="4237CA"/>
                </a:solidFill>
                <a:latin typeface="微软雅黑"/>
                <a:cs typeface="微软雅黑"/>
              </a:rPr>
              <a:t>多选 </a:t>
            </a:r>
            <a:r>
              <a:rPr sz="800" b="1" kern="0" spc="-19" dirty="0">
                <a:solidFill>
                  <a:srgbClr val="4237CA"/>
                </a:solidFill>
                <a:latin typeface="微软雅黑"/>
                <a:cs typeface="微软雅黑"/>
              </a:rPr>
              <a:t>Q3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968"/>
              </a:spcBef>
            </a:pPr>
            <a:r>
              <a:rPr sz="1000" kern="0" dirty="0">
                <a:solidFill>
                  <a:srgbClr val="1F2937"/>
                </a:solidFill>
                <a:latin typeface="微软雅黑"/>
                <a:cs typeface="微软雅黑"/>
              </a:rPr>
              <a:t>AIGC</a:t>
            </a:r>
            <a:r>
              <a:rPr sz="1000" kern="0" spc="-4" dirty="0">
                <a:solidFill>
                  <a:srgbClr val="1F2937"/>
                </a:solidFill>
                <a:latin typeface="微软雅黑"/>
                <a:cs typeface="微软雅黑"/>
              </a:rPr>
              <a:t> 的应用场景包括哪些？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01"/>
              </a:spcBef>
            </a:pPr>
            <a:r>
              <a:rPr sz="800" kern="0" spc="-4" dirty="0">
                <a:solidFill>
                  <a:srgbClr val="6A7280"/>
                </a:solidFill>
                <a:latin typeface="微软雅黑"/>
                <a:cs typeface="微软雅黑"/>
              </a:rPr>
              <a:t>涵盖：内容创作、教育辅导、医疗诊断、金融风控等全领域。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449394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851" cy="685785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4730495" cy="47304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49167" y="1981200"/>
              <a:ext cx="6722618" cy="487665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10076" y="1553788"/>
              <a:ext cx="1220470" cy="57785"/>
            </a:xfrm>
            <a:custGeom>
              <a:avLst/>
              <a:gdLst/>
              <a:ahLst/>
              <a:cxnLst/>
              <a:rect l="l" t="t" r="r" b="b"/>
              <a:pathLst>
                <a:path w="1220470" h="57784">
                  <a:moveTo>
                    <a:pt x="1195347" y="57194"/>
                  </a:moveTo>
                  <a:lnTo>
                    <a:pt x="24805" y="57194"/>
                  </a:lnTo>
                  <a:lnTo>
                    <a:pt x="21157" y="56468"/>
                  </a:lnTo>
                  <a:lnTo>
                    <a:pt x="0" y="32389"/>
                  </a:lnTo>
                  <a:lnTo>
                    <a:pt x="0" y="28597"/>
                  </a:lnTo>
                  <a:lnTo>
                    <a:pt x="0" y="24805"/>
                  </a:lnTo>
                  <a:lnTo>
                    <a:pt x="24805" y="0"/>
                  </a:lnTo>
                  <a:lnTo>
                    <a:pt x="1195347" y="0"/>
                  </a:lnTo>
                  <a:lnTo>
                    <a:pt x="1220152" y="24805"/>
                  </a:lnTo>
                  <a:lnTo>
                    <a:pt x="1220152" y="32389"/>
                  </a:lnTo>
                  <a:lnTo>
                    <a:pt x="1198995" y="56468"/>
                  </a:lnTo>
                  <a:lnTo>
                    <a:pt x="1195347" y="57194"/>
                  </a:lnTo>
                  <a:close/>
                </a:path>
              </a:pathLst>
            </a:custGeom>
            <a:solidFill>
              <a:srgbClr val="FDDF4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076" y="1077165"/>
              <a:ext cx="285973" cy="34316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76901" y="719707"/>
            <a:ext cx="2473166" cy="4135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625" spc="53" dirty="0">
                <a:solidFill>
                  <a:srgbClr val="FFFFFF"/>
                </a:solidFill>
                <a:ea typeface="微软雅黑"/>
              </a:rPr>
              <a:t>课后简答与论述</a:t>
            </a:r>
            <a:endParaRPr sz="2700"/>
          </a:p>
        </p:txBody>
      </p:sp>
      <p:grpSp>
        <p:nvGrpSpPr>
          <p:cNvPr id="9" name="object 9"/>
          <p:cNvGrpSpPr/>
          <p:nvPr/>
        </p:nvGrpSpPr>
        <p:grpSpPr>
          <a:xfrm>
            <a:off x="457557" y="1494210"/>
            <a:ext cx="4575810" cy="722471"/>
            <a:chOff x="610076" y="1992280"/>
            <a:chExt cx="6101080" cy="963294"/>
          </a:xfrm>
        </p:grpSpPr>
        <p:sp>
          <p:nvSpPr>
            <p:cNvPr id="10" name="object 10"/>
            <p:cNvSpPr/>
            <p:nvPr/>
          </p:nvSpPr>
          <p:spPr>
            <a:xfrm>
              <a:off x="629141" y="1992280"/>
              <a:ext cx="6082030" cy="963294"/>
            </a:xfrm>
            <a:custGeom>
              <a:avLst/>
              <a:gdLst/>
              <a:ahLst/>
              <a:cxnLst/>
              <a:rect l="l" t="t" r="r" b="b"/>
              <a:pathLst>
                <a:path w="6082030" h="963294">
                  <a:moveTo>
                    <a:pt x="5974819" y="962776"/>
                  </a:moveTo>
                  <a:lnTo>
                    <a:pt x="89065" y="962776"/>
                  </a:lnTo>
                  <a:lnTo>
                    <a:pt x="82866" y="962043"/>
                  </a:lnTo>
                  <a:lnTo>
                    <a:pt x="47569" y="947671"/>
                  </a:lnTo>
                  <a:lnTo>
                    <a:pt x="19542" y="918183"/>
                  </a:lnTo>
                  <a:lnTo>
                    <a:pt x="3052" y="878070"/>
                  </a:lnTo>
                  <a:lnTo>
                    <a:pt x="0" y="855898"/>
                  </a:lnTo>
                  <a:lnTo>
                    <a:pt x="0" y="848387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974819" y="0"/>
                  </a:lnTo>
                  <a:lnTo>
                    <a:pt x="6018021" y="11581"/>
                  </a:lnTo>
                  <a:lnTo>
                    <a:pt x="6053504" y="38814"/>
                  </a:lnTo>
                  <a:lnTo>
                    <a:pt x="6075864" y="77553"/>
                  </a:lnTo>
                  <a:lnTo>
                    <a:pt x="6081697" y="106878"/>
                  </a:lnTo>
                  <a:lnTo>
                    <a:pt x="6081697" y="855898"/>
                  </a:lnTo>
                  <a:lnTo>
                    <a:pt x="6070114" y="899101"/>
                  </a:lnTo>
                  <a:lnTo>
                    <a:pt x="6042882" y="934583"/>
                  </a:lnTo>
                  <a:lnTo>
                    <a:pt x="6004143" y="956943"/>
                  </a:lnTo>
                  <a:lnTo>
                    <a:pt x="5982257" y="962043"/>
                  </a:lnTo>
                  <a:lnTo>
                    <a:pt x="5974819" y="962776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10069" y="1992286"/>
              <a:ext cx="534035" cy="963294"/>
            </a:xfrm>
            <a:custGeom>
              <a:avLst/>
              <a:gdLst/>
              <a:ahLst/>
              <a:cxnLst/>
              <a:rect l="l" t="t" r="r" b="b"/>
              <a:pathLst>
                <a:path w="534035" h="963294">
                  <a:moveTo>
                    <a:pt x="114388" y="0"/>
                  </a:moveTo>
                  <a:lnTo>
                    <a:pt x="70612" y="8712"/>
                  </a:lnTo>
                  <a:lnTo>
                    <a:pt x="33502" y="33502"/>
                  </a:lnTo>
                  <a:lnTo>
                    <a:pt x="8712" y="70612"/>
                  </a:lnTo>
                  <a:lnTo>
                    <a:pt x="0" y="114388"/>
                  </a:lnTo>
                  <a:lnTo>
                    <a:pt x="0" y="848385"/>
                  </a:lnTo>
                  <a:lnTo>
                    <a:pt x="8712" y="892162"/>
                  </a:lnTo>
                  <a:lnTo>
                    <a:pt x="33502" y="929271"/>
                  </a:lnTo>
                  <a:lnTo>
                    <a:pt x="70612" y="954074"/>
                  </a:lnTo>
                  <a:lnTo>
                    <a:pt x="114388" y="962774"/>
                  </a:lnTo>
                  <a:lnTo>
                    <a:pt x="106883" y="962228"/>
                  </a:lnTo>
                  <a:lnTo>
                    <a:pt x="99504" y="960602"/>
                  </a:lnTo>
                  <a:lnTo>
                    <a:pt x="66040" y="936853"/>
                  </a:lnTo>
                  <a:lnTo>
                    <a:pt x="47142" y="902360"/>
                  </a:lnTo>
                  <a:lnTo>
                    <a:pt x="38493" y="859650"/>
                  </a:lnTo>
                  <a:lnTo>
                    <a:pt x="38125" y="848385"/>
                  </a:lnTo>
                  <a:lnTo>
                    <a:pt x="38125" y="114388"/>
                  </a:lnTo>
                  <a:lnTo>
                    <a:pt x="43929" y="70612"/>
                  </a:lnTo>
                  <a:lnTo>
                    <a:pt x="60464" y="33502"/>
                  </a:lnTo>
                  <a:lnTo>
                    <a:pt x="92290" y="4902"/>
                  </a:lnTo>
                  <a:lnTo>
                    <a:pt x="106883" y="546"/>
                  </a:lnTo>
                  <a:lnTo>
                    <a:pt x="114388" y="0"/>
                  </a:lnTo>
                  <a:close/>
                </a:path>
                <a:path w="534035" h="963294">
                  <a:moveTo>
                    <a:pt x="533819" y="381292"/>
                  </a:moveTo>
                  <a:lnTo>
                    <a:pt x="527253" y="337019"/>
                  </a:lnTo>
                  <a:lnTo>
                    <a:pt x="508114" y="296557"/>
                  </a:lnTo>
                  <a:lnTo>
                    <a:pt x="478053" y="263398"/>
                  </a:lnTo>
                  <a:lnTo>
                    <a:pt x="439661" y="240385"/>
                  </a:lnTo>
                  <a:lnTo>
                    <a:pt x="396252" y="229514"/>
                  </a:lnTo>
                  <a:lnTo>
                    <a:pt x="381292" y="228777"/>
                  </a:lnTo>
                  <a:lnTo>
                    <a:pt x="373799" y="228955"/>
                  </a:lnTo>
                  <a:lnTo>
                    <a:pt x="329920" y="237693"/>
                  </a:lnTo>
                  <a:lnTo>
                    <a:pt x="290436" y="258800"/>
                  </a:lnTo>
                  <a:lnTo>
                    <a:pt x="258800" y="290436"/>
                  </a:lnTo>
                  <a:lnTo>
                    <a:pt x="237693" y="329920"/>
                  </a:lnTo>
                  <a:lnTo>
                    <a:pt x="228955" y="373799"/>
                  </a:lnTo>
                  <a:lnTo>
                    <a:pt x="228777" y="381292"/>
                  </a:lnTo>
                  <a:lnTo>
                    <a:pt x="228955" y="388785"/>
                  </a:lnTo>
                  <a:lnTo>
                    <a:pt x="237693" y="432676"/>
                  </a:lnTo>
                  <a:lnTo>
                    <a:pt x="258800" y="472160"/>
                  </a:lnTo>
                  <a:lnTo>
                    <a:pt x="290436" y="503796"/>
                  </a:lnTo>
                  <a:lnTo>
                    <a:pt x="329920" y="524903"/>
                  </a:lnTo>
                  <a:lnTo>
                    <a:pt x="373799" y="533628"/>
                  </a:lnTo>
                  <a:lnTo>
                    <a:pt x="381292" y="533819"/>
                  </a:lnTo>
                  <a:lnTo>
                    <a:pt x="388785" y="533628"/>
                  </a:lnTo>
                  <a:lnTo>
                    <a:pt x="432676" y="524903"/>
                  </a:lnTo>
                  <a:lnTo>
                    <a:pt x="472160" y="503796"/>
                  </a:lnTo>
                  <a:lnTo>
                    <a:pt x="503796" y="472160"/>
                  </a:lnTo>
                  <a:lnTo>
                    <a:pt x="524903" y="432676"/>
                  </a:lnTo>
                  <a:lnTo>
                    <a:pt x="533628" y="388785"/>
                  </a:lnTo>
                  <a:lnTo>
                    <a:pt x="533819" y="381292"/>
                  </a:lnTo>
                  <a:close/>
                </a:path>
              </a:pathLst>
            </a:custGeom>
            <a:solidFill>
              <a:srgbClr val="FDDF4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62176" y="1706314"/>
            <a:ext cx="16287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19" dirty="0">
                <a:solidFill>
                  <a:srgbClr val="1D3A8A"/>
                </a:solidFill>
                <a:latin typeface="微软雅黑"/>
                <a:cs typeface="微软雅黑"/>
              </a:rPr>
              <a:t>Q1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2785" y="1555384"/>
            <a:ext cx="1692116" cy="472790"/>
          </a:xfrm>
          <a:prstGeom prst="rect">
            <a:avLst/>
          </a:prstGeom>
        </p:spPr>
        <p:txBody>
          <a:bodyPr vert="horz" wrap="square" lIns="0" tIns="89059" rIns="0" bIns="0" rtlCol="0">
            <a:spAutoFit/>
          </a:bodyPr>
          <a:lstStyle/>
          <a:p>
            <a:pPr marL="9525" defTabSz="685800">
              <a:spcBef>
                <a:spcPts val="701"/>
              </a:spcBef>
            </a:pPr>
            <a:r>
              <a:rPr sz="1050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简答题一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63"/>
              </a:spcBef>
            </a:pPr>
            <a:r>
              <a:rPr sz="938" kern="0" spc="-4" dirty="0">
                <a:solidFill>
                  <a:srgbClr val="EFF5FF"/>
                </a:solidFill>
                <a:latin typeface="微软雅黑"/>
                <a:cs typeface="微软雅黑 Light"/>
              </a:rPr>
              <a:t>简述互联网产品的分类方式。</a:t>
            </a:r>
            <a:endParaRPr sz="1013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57557" y="2387877"/>
            <a:ext cx="4575810" cy="729614"/>
            <a:chOff x="610076" y="3183835"/>
            <a:chExt cx="6101080" cy="972819"/>
          </a:xfrm>
        </p:grpSpPr>
        <p:sp>
          <p:nvSpPr>
            <p:cNvPr id="15" name="object 15"/>
            <p:cNvSpPr/>
            <p:nvPr/>
          </p:nvSpPr>
          <p:spPr>
            <a:xfrm>
              <a:off x="629141" y="3183835"/>
              <a:ext cx="6082030" cy="972819"/>
            </a:xfrm>
            <a:custGeom>
              <a:avLst/>
              <a:gdLst/>
              <a:ahLst/>
              <a:cxnLst/>
              <a:rect l="l" t="t" r="r" b="b"/>
              <a:pathLst>
                <a:path w="6082030" h="972820">
                  <a:moveTo>
                    <a:pt x="5974819" y="972309"/>
                  </a:moveTo>
                  <a:lnTo>
                    <a:pt x="89065" y="972309"/>
                  </a:lnTo>
                  <a:lnTo>
                    <a:pt x="82866" y="971576"/>
                  </a:lnTo>
                  <a:lnTo>
                    <a:pt x="47569" y="957203"/>
                  </a:lnTo>
                  <a:lnTo>
                    <a:pt x="19542" y="927716"/>
                  </a:lnTo>
                  <a:lnTo>
                    <a:pt x="3052" y="887602"/>
                  </a:lnTo>
                  <a:lnTo>
                    <a:pt x="0" y="865430"/>
                  </a:lnTo>
                  <a:lnTo>
                    <a:pt x="0" y="857919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974819" y="0"/>
                  </a:lnTo>
                  <a:lnTo>
                    <a:pt x="6018021" y="11581"/>
                  </a:lnTo>
                  <a:lnTo>
                    <a:pt x="6053504" y="38814"/>
                  </a:lnTo>
                  <a:lnTo>
                    <a:pt x="6075864" y="77553"/>
                  </a:lnTo>
                  <a:lnTo>
                    <a:pt x="6081697" y="106878"/>
                  </a:lnTo>
                  <a:lnTo>
                    <a:pt x="6081697" y="865430"/>
                  </a:lnTo>
                  <a:lnTo>
                    <a:pt x="6070114" y="908633"/>
                  </a:lnTo>
                  <a:lnTo>
                    <a:pt x="6042882" y="944116"/>
                  </a:lnTo>
                  <a:lnTo>
                    <a:pt x="6004143" y="966475"/>
                  </a:lnTo>
                  <a:lnTo>
                    <a:pt x="5982257" y="971576"/>
                  </a:lnTo>
                  <a:lnTo>
                    <a:pt x="5974819" y="972309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10069" y="3183839"/>
              <a:ext cx="534035" cy="972819"/>
            </a:xfrm>
            <a:custGeom>
              <a:avLst/>
              <a:gdLst/>
              <a:ahLst/>
              <a:cxnLst/>
              <a:rect l="l" t="t" r="r" b="b"/>
              <a:pathLst>
                <a:path w="534035" h="972820">
                  <a:moveTo>
                    <a:pt x="114388" y="0"/>
                  </a:moveTo>
                  <a:lnTo>
                    <a:pt x="70612" y="8712"/>
                  </a:lnTo>
                  <a:lnTo>
                    <a:pt x="33502" y="33502"/>
                  </a:lnTo>
                  <a:lnTo>
                    <a:pt x="8712" y="70612"/>
                  </a:lnTo>
                  <a:lnTo>
                    <a:pt x="0" y="114388"/>
                  </a:lnTo>
                  <a:lnTo>
                    <a:pt x="0" y="857923"/>
                  </a:lnTo>
                  <a:lnTo>
                    <a:pt x="8712" y="901700"/>
                  </a:lnTo>
                  <a:lnTo>
                    <a:pt x="33502" y="938809"/>
                  </a:lnTo>
                  <a:lnTo>
                    <a:pt x="70612" y="963599"/>
                  </a:lnTo>
                  <a:lnTo>
                    <a:pt x="114388" y="972312"/>
                  </a:lnTo>
                  <a:lnTo>
                    <a:pt x="106883" y="971765"/>
                  </a:lnTo>
                  <a:lnTo>
                    <a:pt x="99504" y="970140"/>
                  </a:lnTo>
                  <a:lnTo>
                    <a:pt x="66040" y="946391"/>
                  </a:lnTo>
                  <a:lnTo>
                    <a:pt x="47142" y="911898"/>
                  </a:lnTo>
                  <a:lnTo>
                    <a:pt x="38493" y="869188"/>
                  </a:lnTo>
                  <a:lnTo>
                    <a:pt x="38125" y="857923"/>
                  </a:lnTo>
                  <a:lnTo>
                    <a:pt x="38125" y="114388"/>
                  </a:lnTo>
                  <a:lnTo>
                    <a:pt x="43929" y="70612"/>
                  </a:lnTo>
                  <a:lnTo>
                    <a:pt x="60464" y="33502"/>
                  </a:lnTo>
                  <a:lnTo>
                    <a:pt x="92290" y="4902"/>
                  </a:lnTo>
                  <a:lnTo>
                    <a:pt x="106883" y="546"/>
                  </a:lnTo>
                  <a:lnTo>
                    <a:pt x="114388" y="0"/>
                  </a:lnTo>
                  <a:close/>
                </a:path>
                <a:path w="534035" h="972820">
                  <a:moveTo>
                    <a:pt x="533819" y="381304"/>
                  </a:moveTo>
                  <a:lnTo>
                    <a:pt x="527253" y="337019"/>
                  </a:lnTo>
                  <a:lnTo>
                    <a:pt x="508114" y="296570"/>
                  </a:lnTo>
                  <a:lnTo>
                    <a:pt x="478053" y="263398"/>
                  </a:lnTo>
                  <a:lnTo>
                    <a:pt x="439661" y="240385"/>
                  </a:lnTo>
                  <a:lnTo>
                    <a:pt x="396252" y="229514"/>
                  </a:lnTo>
                  <a:lnTo>
                    <a:pt x="381292" y="228777"/>
                  </a:lnTo>
                  <a:lnTo>
                    <a:pt x="373799" y="228968"/>
                  </a:lnTo>
                  <a:lnTo>
                    <a:pt x="329920" y="237693"/>
                  </a:lnTo>
                  <a:lnTo>
                    <a:pt x="290436" y="258800"/>
                  </a:lnTo>
                  <a:lnTo>
                    <a:pt x="258800" y="290436"/>
                  </a:lnTo>
                  <a:lnTo>
                    <a:pt x="237693" y="329920"/>
                  </a:lnTo>
                  <a:lnTo>
                    <a:pt x="228955" y="373811"/>
                  </a:lnTo>
                  <a:lnTo>
                    <a:pt x="228777" y="381304"/>
                  </a:lnTo>
                  <a:lnTo>
                    <a:pt x="228955" y="388797"/>
                  </a:lnTo>
                  <a:lnTo>
                    <a:pt x="237693" y="432676"/>
                  </a:lnTo>
                  <a:lnTo>
                    <a:pt x="258800" y="472160"/>
                  </a:lnTo>
                  <a:lnTo>
                    <a:pt x="290436" y="503796"/>
                  </a:lnTo>
                  <a:lnTo>
                    <a:pt x="329920" y="524903"/>
                  </a:lnTo>
                  <a:lnTo>
                    <a:pt x="373799" y="533641"/>
                  </a:lnTo>
                  <a:lnTo>
                    <a:pt x="381292" y="533819"/>
                  </a:lnTo>
                  <a:lnTo>
                    <a:pt x="388785" y="533641"/>
                  </a:lnTo>
                  <a:lnTo>
                    <a:pt x="432676" y="524903"/>
                  </a:lnTo>
                  <a:lnTo>
                    <a:pt x="472160" y="503796"/>
                  </a:lnTo>
                  <a:lnTo>
                    <a:pt x="503796" y="472160"/>
                  </a:lnTo>
                  <a:lnTo>
                    <a:pt x="524903" y="432676"/>
                  </a:lnTo>
                  <a:lnTo>
                    <a:pt x="533628" y="388797"/>
                  </a:lnTo>
                  <a:lnTo>
                    <a:pt x="533819" y="381304"/>
                  </a:lnTo>
                  <a:close/>
                </a:path>
              </a:pathLst>
            </a:custGeom>
            <a:solidFill>
              <a:srgbClr val="FDDF4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62176" y="2599981"/>
            <a:ext cx="16287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19" dirty="0">
                <a:solidFill>
                  <a:srgbClr val="1D3A8A"/>
                </a:solidFill>
                <a:latin typeface="微软雅黑"/>
                <a:cs typeface="微软雅黑"/>
              </a:rPr>
              <a:t>Q2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62784" y="2449051"/>
            <a:ext cx="2505075" cy="472790"/>
          </a:xfrm>
          <a:prstGeom prst="rect">
            <a:avLst/>
          </a:prstGeom>
        </p:spPr>
        <p:txBody>
          <a:bodyPr vert="horz" wrap="square" lIns="0" tIns="89059" rIns="0" bIns="0" rtlCol="0">
            <a:spAutoFit/>
          </a:bodyPr>
          <a:lstStyle/>
          <a:p>
            <a:pPr marL="9525" defTabSz="685800">
              <a:spcBef>
                <a:spcPts val="701"/>
              </a:spcBef>
            </a:pPr>
            <a:r>
              <a:rPr sz="1050" b="1" kern="0" spc="-11" dirty="0">
                <a:solidFill>
                  <a:srgbClr val="FFFFFF"/>
                </a:solidFill>
                <a:latin typeface="微软雅黑"/>
                <a:cs typeface="微软雅黑"/>
              </a:rPr>
              <a:t>简答题二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63"/>
              </a:spcBef>
            </a:pPr>
            <a:r>
              <a:rPr sz="938" kern="0" dirty="0">
                <a:solidFill>
                  <a:srgbClr val="EFF5FF"/>
                </a:solidFill>
                <a:latin typeface="微软雅黑"/>
                <a:cs typeface="微软雅黑 Light"/>
              </a:rPr>
              <a:t>简述AIGC</a:t>
            </a:r>
            <a:r>
              <a:rPr sz="938" kern="0" spc="-4" dirty="0">
                <a:solidFill>
                  <a:srgbClr val="EFF5FF"/>
                </a:solidFill>
                <a:latin typeface="微软雅黑"/>
                <a:cs typeface="微软雅黑 Light"/>
              </a:rPr>
              <a:t>在互联网产品开发中的应用场景。</a:t>
            </a:r>
            <a:endParaRPr sz="1013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57557" y="3288692"/>
            <a:ext cx="4575810" cy="722471"/>
            <a:chOff x="610076" y="4384923"/>
            <a:chExt cx="6101080" cy="963294"/>
          </a:xfrm>
        </p:grpSpPr>
        <p:sp>
          <p:nvSpPr>
            <p:cNvPr id="20" name="object 20"/>
            <p:cNvSpPr/>
            <p:nvPr/>
          </p:nvSpPr>
          <p:spPr>
            <a:xfrm>
              <a:off x="629141" y="4384923"/>
              <a:ext cx="6082030" cy="963294"/>
            </a:xfrm>
            <a:custGeom>
              <a:avLst/>
              <a:gdLst/>
              <a:ahLst/>
              <a:cxnLst/>
              <a:rect l="l" t="t" r="r" b="b"/>
              <a:pathLst>
                <a:path w="6082030" h="963295">
                  <a:moveTo>
                    <a:pt x="5974819" y="962776"/>
                  </a:moveTo>
                  <a:lnTo>
                    <a:pt x="89065" y="962776"/>
                  </a:lnTo>
                  <a:lnTo>
                    <a:pt x="82866" y="962043"/>
                  </a:lnTo>
                  <a:lnTo>
                    <a:pt x="47569" y="947671"/>
                  </a:lnTo>
                  <a:lnTo>
                    <a:pt x="19542" y="918183"/>
                  </a:lnTo>
                  <a:lnTo>
                    <a:pt x="3052" y="878070"/>
                  </a:lnTo>
                  <a:lnTo>
                    <a:pt x="0" y="855898"/>
                  </a:lnTo>
                  <a:lnTo>
                    <a:pt x="0" y="848387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974819" y="0"/>
                  </a:lnTo>
                  <a:lnTo>
                    <a:pt x="6018021" y="11581"/>
                  </a:lnTo>
                  <a:lnTo>
                    <a:pt x="6053504" y="38814"/>
                  </a:lnTo>
                  <a:lnTo>
                    <a:pt x="6075864" y="77553"/>
                  </a:lnTo>
                  <a:lnTo>
                    <a:pt x="6081697" y="106878"/>
                  </a:lnTo>
                  <a:lnTo>
                    <a:pt x="6081697" y="855898"/>
                  </a:lnTo>
                  <a:lnTo>
                    <a:pt x="6070114" y="899101"/>
                  </a:lnTo>
                  <a:lnTo>
                    <a:pt x="6042882" y="934583"/>
                  </a:lnTo>
                  <a:lnTo>
                    <a:pt x="6004143" y="956943"/>
                  </a:lnTo>
                  <a:lnTo>
                    <a:pt x="5982257" y="962043"/>
                  </a:lnTo>
                  <a:lnTo>
                    <a:pt x="5974819" y="962776"/>
                  </a:lnTo>
                  <a:close/>
                </a:path>
              </a:pathLst>
            </a:custGeom>
            <a:solidFill>
              <a:srgbClr val="FFFFFF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0069" y="4384928"/>
              <a:ext cx="534035" cy="963294"/>
            </a:xfrm>
            <a:custGeom>
              <a:avLst/>
              <a:gdLst/>
              <a:ahLst/>
              <a:cxnLst/>
              <a:rect l="l" t="t" r="r" b="b"/>
              <a:pathLst>
                <a:path w="534035" h="963295">
                  <a:moveTo>
                    <a:pt x="114388" y="0"/>
                  </a:moveTo>
                  <a:lnTo>
                    <a:pt x="70612" y="8712"/>
                  </a:lnTo>
                  <a:lnTo>
                    <a:pt x="33502" y="33502"/>
                  </a:lnTo>
                  <a:lnTo>
                    <a:pt x="8712" y="70612"/>
                  </a:lnTo>
                  <a:lnTo>
                    <a:pt x="0" y="114388"/>
                  </a:lnTo>
                  <a:lnTo>
                    <a:pt x="0" y="848385"/>
                  </a:lnTo>
                  <a:lnTo>
                    <a:pt x="8712" y="892162"/>
                  </a:lnTo>
                  <a:lnTo>
                    <a:pt x="33502" y="929271"/>
                  </a:lnTo>
                  <a:lnTo>
                    <a:pt x="70612" y="954074"/>
                  </a:lnTo>
                  <a:lnTo>
                    <a:pt x="114388" y="962774"/>
                  </a:lnTo>
                  <a:lnTo>
                    <a:pt x="106883" y="962228"/>
                  </a:lnTo>
                  <a:lnTo>
                    <a:pt x="99504" y="960602"/>
                  </a:lnTo>
                  <a:lnTo>
                    <a:pt x="66040" y="936853"/>
                  </a:lnTo>
                  <a:lnTo>
                    <a:pt x="47142" y="902360"/>
                  </a:lnTo>
                  <a:lnTo>
                    <a:pt x="38493" y="859650"/>
                  </a:lnTo>
                  <a:lnTo>
                    <a:pt x="38125" y="848385"/>
                  </a:lnTo>
                  <a:lnTo>
                    <a:pt x="38125" y="114388"/>
                  </a:lnTo>
                  <a:lnTo>
                    <a:pt x="43929" y="70612"/>
                  </a:lnTo>
                  <a:lnTo>
                    <a:pt x="60464" y="33502"/>
                  </a:lnTo>
                  <a:lnTo>
                    <a:pt x="92290" y="4902"/>
                  </a:lnTo>
                  <a:lnTo>
                    <a:pt x="106883" y="546"/>
                  </a:lnTo>
                  <a:lnTo>
                    <a:pt x="114388" y="0"/>
                  </a:lnTo>
                  <a:close/>
                </a:path>
                <a:path w="534035" h="963295">
                  <a:moveTo>
                    <a:pt x="533819" y="381292"/>
                  </a:moveTo>
                  <a:lnTo>
                    <a:pt x="527253" y="337019"/>
                  </a:lnTo>
                  <a:lnTo>
                    <a:pt x="508114" y="296557"/>
                  </a:lnTo>
                  <a:lnTo>
                    <a:pt x="478053" y="263398"/>
                  </a:lnTo>
                  <a:lnTo>
                    <a:pt x="439661" y="240385"/>
                  </a:lnTo>
                  <a:lnTo>
                    <a:pt x="396252" y="229514"/>
                  </a:lnTo>
                  <a:lnTo>
                    <a:pt x="381292" y="228777"/>
                  </a:lnTo>
                  <a:lnTo>
                    <a:pt x="373799" y="228968"/>
                  </a:lnTo>
                  <a:lnTo>
                    <a:pt x="329920" y="237693"/>
                  </a:lnTo>
                  <a:lnTo>
                    <a:pt x="290436" y="258800"/>
                  </a:lnTo>
                  <a:lnTo>
                    <a:pt x="258800" y="290436"/>
                  </a:lnTo>
                  <a:lnTo>
                    <a:pt x="237693" y="329920"/>
                  </a:lnTo>
                  <a:lnTo>
                    <a:pt x="228955" y="373799"/>
                  </a:lnTo>
                  <a:lnTo>
                    <a:pt x="228777" y="381292"/>
                  </a:lnTo>
                  <a:lnTo>
                    <a:pt x="228955" y="388785"/>
                  </a:lnTo>
                  <a:lnTo>
                    <a:pt x="237693" y="432676"/>
                  </a:lnTo>
                  <a:lnTo>
                    <a:pt x="258800" y="472160"/>
                  </a:lnTo>
                  <a:lnTo>
                    <a:pt x="290436" y="503796"/>
                  </a:lnTo>
                  <a:lnTo>
                    <a:pt x="329920" y="524903"/>
                  </a:lnTo>
                  <a:lnTo>
                    <a:pt x="373799" y="533628"/>
                  </a:lnTo>
                  <a:lnTo>
                    <a:pt x="381292" y="533819"/>
                  </a:lnTo>
                  <a:lnTo>
                    <a:pt x="388785" y="533628"/>
                  </a:lnTo>
                  <a:lnTo>
                    <a:pt x="432676" y="524903"/>
                  </a:lnTo>
                  <a:lnTo>
                    <a:pt x="472160" y="503796"/>
                  </a:lnTo>
                  <a:lnTo>
                    <a:pt x="503796" y="472160"/>
                  </a:lnTo>
                  <a:lnTo>
                    <a:pt x="524903" y="432676"/>
                  </a:lnTo>
                  <a:lnTo>
                    <a:pt x="533628" y="388785"/>
                  </a:lnTo>
                  <a:lnTo>
                    <a:pt x="533819" y="381292"/>
                  </a:lnTo>
                  <a:close/>
                </a:path>
              </a:pathLst>
            </a:custGeom>
            <a:solidFill>
              <a:srgbClr val="F7707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62176" y="3500797"/>
            <a:ext cx="16287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19" dirty="0">
                <a:solidFill>
                  <a:srgbClr val="FFFFFF"/>
                </a:solidFill>
                <a:latin typeface="微软雅黑"/>
                <a:cs typeface="微软雅黑"/>
              </a:rPr>
              <a:t>Q3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62784" y="3349866"/>
            <a:ext cx="2464118" cy="472790"/>
          </a:xfrm>
          <a:prstGeom prst="rect">
            <a:avLst/>
          </a:prstGeom>
        </p:spPr>
        <p:txBody>
          <a:bodyPr vert="horz" wrap="square" lIns="0" tIns="89059" rIns="0" bIns="0" rtlCol="0">
            <a:spAutoFit/>
          </a:bodyPr>
          <a:lstStyle/>
          <a:p>
            <a:pPr marL="9525" defTabSz="685800">
              <a:spcBef>
                <a:spcPts val="701"/>
              </a:spcBef>
            </a:pPr>
            <a:r>
              <a:rPr sz="1050" b="1" kern="0" spc="-15" dirty="0">
                <a:solidFill>
                  <a:srgbClr val="FFFFFF"/>
                </a:solidFill>
                <a:latin typeface="微软雅黑"/>
                <a:cs typeface="微软雅黑"/>
              </a:rPr>
              <a:t>论述题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63"/>
              </a:spcBef>
            </a:pPr>
            <a:r>
              <a:rPr sz="938" kern="0" spc="-4" dirty="0">
                <a:solidFill>
                  <a:srgbClr val="EFF5FF"/>
                </a:solidFill>
                <a:latin typeface="微软雅黑"/>
                <a:cs typeface="微软雅黑 Light"/>
              </a:rPr>
              <a:t>结合案例分析：为什么体验比功能更重要？</a:t>
            </a:r>
            <a:endParaRPr sz="1013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57557" y="0"/>
            <a:ext cx="8686800" cy="5143500"/>
            <a:chOff x="610076" y="0"/>
            <a:chExt cx="11582400" cy="6858000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0076" y="5681335"/>
              <a:ext cx="133454" cy="13345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20915" y="0"/>
              <a:ext cx="4870935" cy="685785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160676" y="5128454"/>
              <a:ext cx="2583815" cy="1125220"/>
            </a:xfrm>
            <a:custGeom>
              <a:avLst/>
              <a:gdLst/>
              <a:ahLst/>
              <a:cxnLst/>
              <a:rect l="l" t="t" r="r" b="b"/>
              <a:pathLst>
                <a:path w="2583815" h="1125220">
                  <a:moveTo>
                    <a:pt x="2507032" y="1124828"/>
                  </a:moveTo>
                  <a:lnTo>
                    <a:pt x="76259" y="1124828"/>
                  </a:lnTo>
                  <a:lnTo>
                    <a:pt x="68747" y="1124465"/>
                  </a:lnTo>
                  <a:lnTo>
                    <a:pt x="27904" y="1107547"/>
                  </a:lnTo>
                  <a:lnTo>
                    <a:pt x="3265" y="1070672"/>
                  </a:lnTo>
                  <a:lnTo>
                    <a:pt x="0" y="1048568"/>
                  </a:lnTo>
                  <a:lnTo>
                    <a:pt x="0" y="76259"/>
                  </a:lnTo>
                  <a:lnTo>
                    <a:pt x="12840" y="33884"/>
                  </a:lnTo>
                  <a:lnTo>
                    <a:pt x="47076" y="5804"/>
                  </a:lnTo>
                  <a:lnTo>
                    <a:pt x="76259" y="0"/>
                  </a:lnTo>
                  <a:lnTo>
                    <a:pt x="2507032" y="0"/>
                  </a:lnTo>
                  <a:lnTo>
                    <a:pt x="2549407" y="12840"/>
                  </a:lnTo>
                  <a:lnTo>
                    <a:pt x="2577486" y="47076"/>
                  </a:lnTo>
                  <a:lnTo>
                    <a:pt x="2583291" y="76259"/>
                  </a:lnTo>
                  <a:lnTo>
                    <a:pt x="2583291" y="1048568"/>
                  </a:lnTo>
                  <a:lnTo>
                    <a:pt x="2570451" y="1090944"/>
                  </a:lnTo>
                  <a:lnTo>
                    <a:pt x="2536215" y="1119023"/>
                  </a:lnTo>
                  <a:lnTo>
                    <a:pt x="2507032" y="1124828"/>
                  </a:lnTo>
                  <a:close/>
                </a:path>
              </a:pathLst>
            </a:custGeom>
            <a:solidFill>
              <a:srgbClr val="FFFFFF">
                <a:alpha val="50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9160676" y="5128453"/>
              <a:ext cx="2583815" cy="1125220"/>
            </a:xfrm>
            <a:custGeom>
              <a:avLst/>
              <a:gdLst/>
              <a:ahLst/>
              <a:cxnLst/>
              <a:rect l="l" t="t" r="r" b="b"/>
              <a:pathLst>
                <a:path w="2583815" h="1125220">
                  <a:moveTo>
                    <a:pt x="2507032" y="1124828"/>
                  </a:moveTo>
                  <a:lnTo>
                    <a:pt x="76259" y="1124828"/>
                  </a:lnTo>
                  <a:lnTo>
                    <a:pt x="68747" y="1124465"/>
                  </a:lnTo>
                  <a:lnTo>
                    <a:pt x="27904" y="1107547"/>
                  </a:lnTo>
                  <a:lnTo>
                    <a:pt x="3265" y="1070672"/>
                  </a:lnTo>
                  <a:lnTo>
                    <a:pt x="0" y="1048568"/>
                  </a:lnTo>
                  <a:lnTo>
                    <a:pt x="0" y="76259"/>
                  </a:lnTo>
                  <a:lnTo>
                    <a:pt x="12840" y="33884"/>
                  </a:lnTo>
                  <a:lnTo>
                    <a:pt x="47076" y="5804"/>
                  </a:lnTo>
                  <a:lnTo>
                    <a:pt x="76259" y="0"/>
                  </a:lnTo>
                  <a:lnTo>
                    <a:pt x="2507032" y="0"/>
                  </a:lnTo>
                  <a:lnTo>
                    <a:pt x="2543881" y="9532"/>
                  </a:lnTo>
                  <a:lnTo>
                    <a:pt x="71878" y="9532"/>
                  </a:lnTo>
                  <a:lnTo>
                    <a:pt x="67538" y="9959"/>
                  </a:lnTo>
                  <a:lnTo>
                    <a:pt x="32174" y="25978"/>
                  </a:lnTo>
                  <a:lnTo>
                    <a:pt x="11669" y="58944"/>
                  </a:lnTo>
                  <a:lnTo>
                    <a:pt x="9532" y="71878"/>
                  </a:lnTo>
                  <a:lnTo>
                    <a:pt x="9532" y="1052949"/>
                  </a:lnTo>
                  <a:lnTo>
                    <a:pt x="9840" y="1056081"/>
                  </a:lnTo>
                  <a:lnTo>
                    <a:pt x="9959" y="1057289"/>
                  </a:lnTo>
                  <a:lnTo>
                    <a:pt x="25978" y="1092653"/>
                  </a:lnTo>
                  <a:lnTo>
                    <a:pt x="58944" y="1113158"/>
                  </a:lnTo>
                  <a:lnTo>
                    <a:pt x="71878" y="1115295"/>
                  </a:lnTo>
                  <a:lnTo>
                    <a:pt x="2543881" y="1115295"/>
                  </a:lnTo>
                  <a:lnTo>
                    <a:pt x="2543016" y="1115813"/>
                  </a:lnTo>
                  <a:lnTo>
                    <a:pt x="2536215" y="1119023"/>
                  </a:lnTo>
                  <a:lnTo>
                    <a:pt x="2529135" y="1121562"/>
                  </a:lnTo>
                  <a:lnTo>
                    <a:pt x="2521912" y="1123377"/>
                  </a:lnTo>
                  <a:lnTo>
                    <a:pt x="2514544" y="1124465"/>
                  </a:lnTo>
                  <a:lnTo>
                    <a:pt x="2507032" y="1124828"/>
                  </a:lnTo>
                  <a:close/>
                </a:path>
                <a:path w="2583815" h="1125220">
                  <a:moveTo>
                    <a:pt x="2543881" y="1115295"/>
                  </a:moveTo>
                  <a:lnTo>
                    <a:pt x="2511413" y="1115295"/>
                  </a:lnTo>
                  <a:lnTo>
                    <a:pt x="2515752" y="1114868"/>
                  </a:lnTo>
                  <a:lnTo>
                    <a:pt x="2524346" y="1113158"/>
                  </a:lnTo>
                  <a:lnTo>
                    <a:pt x="2557313" y="1092653"/>
                  </a:lnTo>
                  <a:lnTo>
                    <a:pt x="2573331" y="1057289"/>
                  </a:lnTo>
                  <a:lnTo>
                    <a:pt x="2573759" y="1052949"/>
                  </a:lnTo>
                  <a:lnTo>
                    <a:pt x="2573759" y="71878"/>
                  </a:lnTo>
                  <a:lnTo>
                    <a:pt x="2573450" y="68747"/>
                  </a:lnTo>
                  <a:lnTo>
                    <a:pt x="2573331" y="67538"/>
                  </a:lnTo>
                  <a:lnTo>
                    <a:pt x="2557313" y="32174"/>
                  </a:lnTo>
                  <a:lnTo>
                    <a:pt x="2524346" y="11669"/>
                  </a:lnTo>
                  <a:lnTo>
                    <a:pt x="2511413" y="9532"/>
                  </a:lnTo>
                  <a:lnTo>
                    <a:pt x="2543881" y="9532"/>
                  </a:lnTo>
                  <a:lnTo>
                    <a:pt x="2574276" y="40274"/>
                  </a:lnTo>
                  <a:lnTo>
                    <a:pt x="2583291" y="1048568"/>
                  </a:lnTo>
                  <a:lnTo>
                    <a:pt x="2582928" y="1056081"/>
                  </a:lnTo>
                  <a:lnTo>
                    <a:pt x="2566011" y="1096923"/>
                  </a:lnTo>
                  <a:lnTo>
                    <a:pt x="2549535" y="1111893"/>
                  </a:lnTo>
                  <a:lnTo>
                    <a:pt x="2543881" y="1115295"/>
                  </a:lnTo>
                  <a:close/>
                </a:path>
              </a:pathLst>
            </a:custGeom>
            <a:solidFill>
              <a:srgbClr val="FFFFFF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05317" y="4237177"/>
            <a:ext cx="182070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DAE9FE"/>
                </a:solidFill>
                <a:latin typeface="微软雅黑"/>
                <a:cs typeface="微软雅黑"/>
              </a:rPr>
              <a:t>请结合项目一所学知识点完成作业并提交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75824" y="4365866"/>
            <a:ext cx="1191578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kern="0" spc="188" dirty="0">
                <a:solidFill>
                  <a:srgbClr val="FDDF46"/>
                </a:solidFill>
                <a:latin typeface="微软雅黑"/>
                <a:cs typeface="微软雅黑 Light"/>
              </a:rPr>
              <a:t>感谢观看与聆听</a:t>
            </a:r>
            <a:endParaRPr sz="1125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pic>
        <p:nvPicPr>
          <p:cNvPr id="31" name="object 3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71716" y="3845052"/>
            <a:ext cx="1927097" cy="68122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10">
            <a:extLst>
              <a:ext uri="{FF2B5EF4-FFF2-40B4-BE49-F238E27FC236}">
                <a16:creationId xmlns:a16="http://schemas.microsoft.com/office/drawing/2014/main" id="{25C29BB5-E629-4106-BF61-C0B980831FFC}"/>
              </a:ext>
            </a:extLst>
          </p:cNvPr>
          <p:cNvSpPr/>
          <p:nvPr/>
        </p:nvSpPr>
        <p:spPr>
          <a:xfrm>
            <a:off x="680571" y="1275267"/>
            <a:ext cx="2459831" cy="1029652"/>
          </a:xfrm>
          <a:custGeom>
            <a:avLst/>
            <a:gdLst/>
            <a:ahLst/>
            <a:cxnLst/>
            <a:rect l="l" t="t" r="r" b="b"/>
            <a:pathLst>
              <a:path w="3279775" h="1372870">
                <a:moveTo>
                  <a:pt x="3176734" y="1372671"/>
                </a:moveTo>
                <a:lnTo>
                  <a:pt x="102425" y="1372671"/>
                </a:lnTo>
                <a:lnTo>
                  <a:pt x="95296" y="1371969"/>
                </a:lnTo>
                <a:lnTo>
                  <a:pt x="54704" y="1358195"/>
                </a:lnTo>
                <a:lnTo>
                  <a:pt x="22473" y="1329936"/>
                </a:lnTo>
                <a:lnTo>
                  <a:pt x="3510" y="1291494"/>
                </a:lnTo>
                <a:lnTo>
                  <a:pt x="0" y="1270246"/>
                </a:lnTo>
                <a:lnTo>
                  <a:pt x="0" y="1263048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76734" y="0"/>
                </a:lnTo>
                <a:lnTo>
                  <a:pt x="3218137" y="11099"/>
                </a:lnTo>
                <a:lnTo>
                  <a:pt x="3252141" y="37197"/>
                </a:lnTo>
                <a:lnTo>
                  <a:pt x="3273569" y="74322"/>
                </a:lnTo>
                <a:lnTo>
                  <a:pt x="3279159" y="102425"/>
                </a:lnTo>
                <a:lnTo>
                  <a:pt x="3279159" y="1270246"/>
                </a:lnTo>
                <a:lnTo>
                  <a:pt x="3268060" y="1311649"/>
                </a:lnTo>
                <a:lnTo>
                  <a:pt x="3241962" y="1345653"/>
                </a:lnTo>
                <a:lnTo>
                  <a:pt x="3204837" y="1367081"/>
                </a:lnTo>
                <a:lnTo>
                  <a:pt x="3183863" y="1371969"/>
                </a:lnTo>
                <a:lnTo>
                  <a:pt x="3176734" y="13726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10">
            <a:extLst>
              <a:ext uri="{FF2B5EF4-FFF2-40B4-BE49-F238E27FC236}">
                <a16:creationId xmlns:a16="http://schemas.microsoft.com/office/drawing/2014/main" id="{EE0A4576-F0D8-4670-99BB-46198AE8A4FD}"/>
              </a:ext>
            </a:extLst>
          </p:cNvPr>
          <p:cNvSpPr/>
          <p:nvPr/>
        </p:nvSpPr>
        <p:spPr>
          <a:xfrm>
            <a:off x="680571" y="2483346"/>
            <a:ext cx="2459831" cy="829627"/>
          </a:xfrm>
          <a:custGeom>
            <a:avLst/>
            <a:gdLst/>
            <a:ahLst/>
            <a:cxnLst/>
            <a:rect l="l" t="t" r="r" b="b"/>
            <a:pathLst>
              <a:path w="3279775" h="1372870">
                <a:moveTo>
                  <a:pt x="3176734" y="1372671"/>
                </a:moveTo>
                <a:lnTo>
                  <a:pt x="102425" y="1372671"/>
                </a:lnTo>
                <a:lnTo>
                  <a:pt x="95296" y="1371969"/>
                </a:lnTo>
                <a:lnTo>
                  <a:pt x="54704" y="1358195"/>
                </a:lnTo>
                <a:lnTo>
                  <a:pt x="22473" y="1329936"/>
                </a:lnTo>
                <a:lnTo>
                  <a:pt x="3510" y="1291494"/>
                </a:lnTo>
                <a:lnTo>
                  <a:pt x="0" y="1270246"/>
                </a:lnTo>
                <a:lnTo>
                  <a:pt x="0" y="1263048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76734" y="0"/>
                </a:lnTo>
                <a:lnTo>
                  <a:pt x="3218137" y="11099"/>
                </a:lnTo>
                <a:lnTo>
                  <a:pt x="3252141" y="37197"/>
                </a:lnTo>
                <a:lnTo>
                  <a:pt x="3273569" y="74322"/>
                </a:lnTo>
                <a:lnTo>
                  <a:pt x="3279159" y="102425"/>
                </a:lnTo>
                <a:lnTo>
                  <a:pt x="3279159" y="1270246"/>
                </a:lnTo>
                <a:lnTo>
                  <a:pt x="3268060" y="1311649"/>
                </a:lnTo>
                <a:lnTo>
                  <a:pt x="3241962" y="1345653"/>
                </a:lnTo>
                <a:lnTo>
                  <a:pt x="3204837" y="1367081"/>
                </a:lnTo>
                <a:lnTo>
                  <a:pt x="3183863" y="1371969"/>
                </a:lnTo>
                <a:lnTo>
                  <a:pt x="3176734" y="13726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10">
            <a:extLst>
              <a:ext uri="{FF2B5EF4-FFF2-40B4-BE49-F238E27FC236}">
                <a16:creationId xmlns:a16="http://schemas.microsoft.com/office/drawing/2014/main" id="{68D50007-57A4-4E5F-B59E-196A7967A176}"/>
              </a:ext>
            </a:extLst>
          </p:cNvPr>
          <p:cNvSpPr/>
          <p:nvPr/>
        </p:nvSpPr>
        <p:spPr>
          <a:xfrm>
            <a:off x="680571" y="3495789"/>
            <a:ext cx="2459831" cy="829629"/>
          </a:xfrm>
          <a:custGeom>
            <a:avLst/>
            <a:gdLst/>
            <a:ahLst/>
            <a:cxnLst/>
            <a:rect l="l" t="t" r="r" b="b"/>
            <a:pathLst>
              <a:path w="3279775" h="1372870">
                <a:moveTo>
                  <a:pt x="3176734" y="1372671"/>
                </a:moveTo>
                <a:lnTo>
                  <a:pt x="102425" y="1372671"/>
                </a:lnTo>
                <a:lnTo>
                  <a:pt x="95296" y="1371969"/>
                </a:lnTo>
                <a:lnTo>
                  <a:pt x="54704" y="1358195"/>
                </a:lnTo>
                <a:lnTo>
                  <a:pt x="22473" y="1329936"/>
                </a:lnTo>
                <a:lnTo>
                  <a:pt x="3510" y="1291494"/>
                </a:lnTo>
                <a:lnTo>
                  <a:pt x="0" y="1270246"/>
                </a:lnTo>
                <a:lnTo>
                  <a:pt x="0" y="1263048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76734" y="0"/>
                </a:lnTo>
                <a:lnTo>
                  <a:pt x="3218137" y="11099"/>
                </a:lnTo>
                <a:lnTo>
                  <a:pt x="3252141" y="37197"/>
                </a:lnTo>
                <a:lnTo>
                  <a:pt x="3273569" y="74322"/>
                </a:lnTo>
                <a:lnTo>
                  <a:pt x="3279159" y="102425"/>
                </a:lnTo>
                <a:lnTo>
                  <a:pt x="3279159" y="1270246"/>
                </a:lnTo>
                <a:lnTo>
                  <a:pt x="3268060" y="1311649"/>
                </a:lnTo>
                <a:lnTo>
                  <a:pt x="3241962" y="1345653"/>
                </a:lnTo>
                <a:lnTo>
                  <a:pt x="3204837" y="1367081"/>
                </a:lnTo>
                <a:lnTo>
                  <a:pt x="3183863" y="1371969"/>
                </a:lnTo>
                <a:lnTo>
                  <a:pt x="3176734" y="13726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23" name="object 6">
            <a:extLst>
              <a:ext uri="{FF2B5EF4-FFF2-40B4-BE49-F238E27FC236}">
                <a16:creationId xmlns:a16="http://schemas.microsoft.com/office/drawing/2014/main" id="{35A2B353-2D7D-48D0-8EE2-17EF385A7E14}"/>
              </a:ext>
            </a:extLst>
          </p:cNvPr>
          <p:cNvSpPr/>
          <p:nvPr/>
        </p:nvSpPr>
        <p:spPr>
          <a:xfrm>
            <a:off x="677000" y="1279497"/>
            <a:ext cx="2466975" cy="1029653"/>
          </a:xfrm>
          <a:custGeom>
            <a:avLst/>
            <a:gdLst/>
            <a:ahLst/>
            <a:cxnLst/>
            <a:rect l="l" t="t" r="r" b="b"/>
            <a:pathLst>
              <a:path w="3289300" h="1372870">
                <a:moveTo>
                  <a:pt x="0" y="1263048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79069" y="0"/>
                </a:lnTo>
                <a:lnTo>
                  <a:pt x="3186267" y="0"/>
                </a:lnTo>
                <a:lnTo>
                  <a:pt x="3193395" y="702"/>
                </a:lnTo>
                <a:lnTo>
                  <a:pt x="3200455" y="2106"/>
                </a:lnTo>
                <a:lnTo>
                  <a:pt x="3207515" y="3510"/>
                </a:lnTo>
                <a:lnTo>
                  <a:pt x="3214370" y="5590"/>
                </a:lnTo>
                <a:lnTo>
                  <a:pt x="3221019" y="8344"/>
                </a:lnTo>
                <a:lnTo>
                  <a:pt x="3227670" y="11099"/>
                </a:lnTo>
                <a:lnTo>
                  <a:pt x="3233987" y="14475"/>
                </a:lnTo>
                <a:lnTo>
                  <a:pt x="3239972" y="18474"/>
                </a:lnTo>
                <a:lnTo>
                  <a:pt x="3245957" y="22473"/>
                </a:lnTo>
                <a:lnTo>
                  <a:pt x="3274216" y="54704"/>
                </a:lnTo>
                <a:lnTo>
                  <a:pt x="3280347" y="67672"/>
                </a:lnTo>
                <a:lnTo>
                  <a:pt x="3283102" y="74322"/>
                </a:lnTo>
                <a:lnTo>
                  <a:pt x="3285181" y="81177"/>
                </a:lnTo>
                <a:lnTo>
                  <a:pt x="3286585" y="88236"/>
                </a:lnTo>
                <a:lnTo>
                  <a:pt x="3287990" y="95296"/>
                </a:lnTo>
                <a:lnTo>
                  <a:pt x="3288692" y="102425"/>
                </a:lnTo>
                <a:lnTo>
                  <a:pt x="3288692" y="109623"/>
                </a:lnTo>
                <a:lnTo>
                  <a:pt x="3288692" y="1263048"/>
                </a:lnTo>
                <a:lnTo>
                  <a:pt x="3288692" y="1270246"/>
                </a:lnTo>
                <a:lnTo>
                  <a:pt x="3287990" y="1277375"/>
                </a:lnTo>
                <a:lnTo>
                  <a:pt x="3286585" y="1284434"/>
                </a:lnTo>
                <a:lnTo>
                  <a:pt x="3285181" y="1291494"/>
                </a:lnTo>
                <a:lnTo>
                  <a:pt x="3283102" y="1298349"/>
                </a:lnTo>
                <a:lnTo>
                  <a:pt x="3280347" y="1304999"/>
                </a:lnTo>
                <a:lnTo>
                  <a:pt x="3277592" y="1311649"/>
                </a:lnTo>
                <a:lnTo>
                  <a:pt x="3251494" y="1345653"/>
                </a:lnTo>
                <a:lnTo>
                  <a:pt x="3239972" y="1354196"/>
                </a:lnTo>
                <a:lnTo>
                  <a:pt x="3233987" y="1358195"/>
                </a:lnTo>
                <a:lnTo>
                  <a:pt x="3227670" y="1361572"/>
                </a:lnTo>
                <a:lnTo>
                  <a:pt x="3221019" y="1364326"/>
                </a:lnTo>
                <a:lnTo>
                  <a:pt x="3214370" y="1367081"/>
                </a:lnTo>
                <a:lnTo>
                  <a:pt x="3179069" y="1372671"/>
                </a:lnTo>
                <a:lnTo>
                  <a:pt x="109623" y="1372671"/>
                </a:lnTo>
                <a:lnTo>
                  <a:pt x="67672" y="1364326"/>
                </a:lnTo>
                <a:lnTo>
                  <a:pt x="61022" y="1361572"/>
                </a:lnTo>
                <a:lnTo>
                  <a:pt x="54704" y="1358195"/>
                </a:lnTo>
                <a:lnTo>
                  <a:pt x="48719" y="1354196"/>
                </a:lnTo>
                <a:lnTo>
                  <a:pt x="42734" y="1350197"/>
                </a:lnTo>
                <a:lnTo>
                  <a:pt x="37197" y="1345653"/>
                </a:lnTo>
                <a:lnTo>
                  <a:pt x="32107" y="1340563"/>
                </a:lnTo>
                <a:lnTo>
                  <a:pt x="27018" y="1335473"/>
                </a:lnTo>
                <a:lnTo>
                  <a:pt x="22473" y="1329936"/>
                </a:lnTo>
                <a:lnTo>
                  <a:pt x="18474" y="1323951"/>
                </a:lnTo>
                <a:lnTo>
                  <a:pt x="14475" y="1317966"/>
                </a:lnTo>
                <a:lnTo>
                  <a:pt x="11099" y="1311649"/>
                </a:lnTo>
                <a:lnTo>
                  <a:pt x="8344" y="1304999"/>
                </a:lnTo>
                <a:lnTo>
                  <a:pt x="5590" y="1298349"/>
                </a:lnTo>
                <a:lnTo>
                  <a:pt x="3510" y="1291494"/>
                </a:lnTo>
                <a:lnTo>
                  <a:pt x="2106" y="1284434"/>
                </a:lnTo>
                <a:lnTo>
                  <a:pt x="702" y="1277375"/>
                </a:lnTo>
                <a:lnTo>
                  <a:pt x="0" y="1270246"/>
                </a:lnTo>
                <a:lnTo>
                  <a:pt x="0" y="1263048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94004161-79AA-4C25-83D3-D31736688ED9}"/>
              </a:ext>
            </a:extLst>
          </p:cNvPr>
          <p:cNvSpPr txBox="1"/>
          <p:nvPr/>
        </p:nvSpPr>
        <p:spPr>
          <a:xfrm>
            <a:off x="816383" y="1366488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01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id="{2B74F9A5-B10C-47DC-89C0-FE54A9D855E0}"/>
              </a:ext>
            </a:extLst>
          </p:cNvPr>
          <p:cNvSpPr txBox="1"/>
          <p:nvPr/>
        </p:nvSpPr>
        <p:spPr>
          <a:xfrm>
            <a:off x="1248247" y="1437982"/>
            <a:ext cx="1649254" cy="4368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AIGC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的定义与应用场景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2000"/>
              </a:lnSpc>
              <a:spcBef>
                <a:spcPts val="439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人工智能生成内容的新型创作方式，覆盖媒体、教育、医疗等多行业赋能概览。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9">
            <a:extLst>
              <a:ext uri="{FF2B5EF4-FFF2-40B4-BE49-F238E27FC236}">
                <a16:creationId xmlns:a16="http://schemas.microsoft.com/office/drawing/2014/main" id="{A1759ABD-C6D1-4E43-962A-B5AAC29BCE0F}"/>
              </a:ext>
            </a:extLst>
          </p:cNvPr>
          <p:cNvGrpSpPr/>
          <p:nvPr/>
        </p:nvGrpSpPr>
        <p:grpSpPr>
          <a:xfrm>
            <a:off x="3318678" y="1275923"/>
            <a:ext cx="2466975" cy="1036796"/>
            <a:chOff x="8150237" y="1401268"/>
            <a:chExt cx="3289300" cy="1382395"/>
          </a:xfrm>
        </p:grpSpPr>
        <p:sp>
          <p:nvSpPr>
            <p:cNvPr id="27" name="object 10">
              <a:extLst>
                <a:ext uri="{FF2B5EF4-FFF2-40B4-BE49-F238E27FC236}">
                  <a16:creationId xmlns:a16="http://schemas.microsoft.com/office/drawing/2014/main" id="{70CA942E-0277-4124-8CCA-C63BF58670D5}"/>
                </a:ext>
              </a:extLst>
            </p:cNvPr>
            <p:cNvSpPr/>
            <p:nvPr/>
          </p:nvSpPr>
          <p:spPr>
            <a:xfrm>
              <a:off x="8155003" y="1406035"/>
              <a:ext cx="3279775" cy="1372870"/>
            </a:xfrm>
            <a:custGeom>
              <a:avLst/>
              <a:gdLst/>
              <a:ahLst/>
              <a:cxnLst/>
              <a:rect l="l" t="t" r="r" b="b"/>
              <a:pathLst>
                <a:path w="3279775" h="1372870">
                  <a:moveTo>
                    <a:pt x="3176734" y="1372671"/>
                  </a:moveTo>
                  <a:lnTo>
                    <a:pt x="102425" y="1372671"/>
                  </a:lnTo>
                  <a:lnTo>
                    <a:pt x="95296" y="1371969"/>
                  </a:lnTo>
                  <a:lnTo>
                    <a:pt x="54704" y="1358195"/>
                  </a:lnTo>
                  <a:lnTo>
                    <a:pt x="22473" y="1329936"/>
                  </a:lnTo>
                  <a:lnTo>
                    <a:pt x="3510" y="1291494"/>
                  </a:lnTo>
                  <a:lnTo>
                    <a:pt x="0" y="1270246"/>
                  </a:lnTo>
                  <a:lnTo>
                    <a:pt x="0" y="1263048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76734" y="0"/>
                  </a:lnTo>
                  <a:lnTo>
                    <a:pt x="3218137" y="11099"/>
                  </a:lnTo>
                  <a:lnTo>
                    <a:pt x="3252141" y="37197"/>
                  </a:lnTo>
                  <a:lnTo>
                    <a:pt x="3273569" y="74322"/>
                  </a:lnTo>
                  <a:lnTo>
                    <a:pt x="3279159" y="102425"/>
                  </a:lnTo>
                  <a:lnTo>
                    <a:pt x="3279159" y="1270246"/>
                  </a:lnTo>
                  <a:lnTo>
                    <a:pt x="3268060" y="1311649"/>
                  </a:lnTo>
                  <a:lnTo>
                    <a:pt x="3241962" y="1345653"/>
                  </a:lnTo>
                  <a:lnTo>
                    <a:pt x="3204837" y="1367081"/>
                  </a:lnTo>
                  <a:lnTo>
                    <a:pt x="3183863" y="1371969"/>
                  </a:lnTo>
                  <a:lnTo>
                    <a:pt x="3176734" y="13726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11">
              <a:extLst>
                <a:ext uri="{FF2B5EF4-FFF2-40B4-BE49-F238E27FC236}">
                  <a16:creationId xmlns:a16="http://schemas.microsoft.com/office/drawing/2014/main" id="{FACE1100-1365-48B4-BB8F-A79198E267E8}"/>
                </a:ext>
              </a:extLst>
            </p:cNvPr>
            <p:cNvSpPr/>
            <p:nvPr/>
          </p:nvSpPr>
          <p:spPr>
            <a:xfrm>
              <a:off x="8155003" y="1406035"/>
              <a:ext cx="3279775" cy="1372870"/>
            </a:xfrm>
            <a:custGeom>
              <a:avLst/>
              <a:gdLst/>
              <a:ahLst/>
              <a:cxnLst/>
              <a:rect l="l" t="t" r="r" b="b"/>
              <a:pathLst>
                <a:path w="3279775" h="1372870">
                  <a:moveTo>
                    <a:pt x="0" y="1263048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69536" y="0"/>
                  </a:lnTo>
                  <a:lnTo>
                    <a:pt x="3176734" y="0"/>
                  </a:lnTo>
                  <a:lnTo>
                    <a:pt x="3183863" y="702"/>
                  </a:lnTo>
                  <a:lnTo>
                    <a:pt x="3190922" y="2106"/>
                  </a:lnTo>
                  <a:lnTo>
                    <a:pt x="3197982" y="3510"/>
                  </a:lnTo>
                  <a:lnTo>
                    <a:pt x="3204837" y="5590"/>
                  </a:lnTo>
                  <a:lnTo>
                    <a:pt x="3211487" y="8344"/>
                  </a:lnTo>
                  <a:lnTo>
                    <a:pt x="3218137" y="11099"/>
                  </a:lnTo>
                  <a:lnTo>
                    <a:pt x="3224454" y="14475"/>
                  </a:lnTo>
                  <a:lnTo>
                    <a:pt x="3230439" y="18474"/>
                  </a:lnTo>
                  <a:lnTo>
                    <a:pt x="3236424" y="22473"/>
                  </a:lnTo>
                  <a:lnTo>
                    <a:pt x="3241962" y="27018"/>
                  </a:lnTo>
                  <a:lnTo>
                    <a:pt x="3247051" y="32107"/>
                  </a:lnTo>
                  <a:lnTo>
                    <a:pt x="3252141" y="37197"/>
                  </a:lnTo>
                  <a:lnTo>
                    <a:pt x="3270815" y="67672"/>
                  </a:lnTo>
                  <a:lnTo>
                    <a:pt x="3273569" y="74322"/>
                  </a:lnTo>
                  <a:lnTo>
                    <a:pt x="3279160" y="109623"/>
                  </a:lnTo>
                  <a:lnTo>
                    <a:pt x="3279160" y="1263048"/>
                  </a:lnTo>
                  <a:lnTo>
                    <a:pt x="3279159" y="1270246"/>
                  </a:lnTo>
                  <a:lnTo>
                    <a:pt x="3278457" y="1277375"/>
                  </a:lnTo>
                  <a:lnTo>
                    <a:pt x="3277053" y="1284434"/>
                  </a:lnTo>
                  <a:lnTo>
                    <a:pt x="3275649" y="1291494"/>
                  </a:lnTo>
                  <a:lnTo>
                    <a:pt x="3273569" y="1298349"/>
                  </a:lnTo>
                  <a:lnTo>
                    <a:pt x="3270815" y="1304999"/>
                  </a:lnTo>
                  <a:lnTo>
                    <a:pt x="3268060" y="1311649"/>
                  </a:lnTo>
                  <a:lnTo>
                    <a:pt x="3247051" y="1340563"/>
                  </a:lnTo>
                  <a:lnTo>
                    <a:pt x="3241962" y="1345653"/>
                  </a:lnTo>
                  <a:lnTo>
                    <a:pt x="3211487" y="1364326"/>
                  </a:lnTo>
                  <a:lnTo>
                    <a:pt x="3204837" y="1367081"/>
                  </a:lnTo>
                  <a:lnTo>
                    <a:pt x="3169536" y="1372671"/>
                  </a:lnTo>
                  <a:lnTo>
                    <a:pt x="109623" y="1372671"/>
                  </a:lnTo>
                  <a:lnTo>
                    <a:pt x="67672" y="1364326"/>
                  </a:lnTo>
                  <a:lnTo>
                    <a:pt x="61022" y="1361572"/>
                  </a:lnTo>
                  <a:lnTo>
                    <a:pt x="54704" y="1358195"/>
                  </a:lnTo>
                  <a:lnTo>
                    <a:pt x="48719" y="1354196"/>
                  </a:lnTo>
                  <a:lnTo>
                    <a:pt x="42734" y="1350197"/>
                  </a:lnTo>
                  <a:lnTo>
                    <a:pt x="37197" y="1345653"/>
                  </a:lnTo>
                  <a:lnTo>
                    <a:pt x="32107" y="1340563"/>
                  </a:lnTo>
                  <a:lnTo>
                    <a:pt x="27018" y="1335473"/>
                  </a:lnTo>
                  <a:lnTo>
                    <a:pt x="22473" y="1329936"/>
                  </a:lnTo>
                  <a:lnTo>
                    <a:pt x="18474" y="1323951"/>
                  </a:lnTo>
                  <a:lnTo>
                    <a:pt x="14475" y="1317966"/>
                  </a:lnTo>
                  <a:lnTo>
                    <a:pt x="11099" y="1311649"/>
                  </a:lnTo>
                  <a:lnTo>
                    <a:pt x="8344" y="1304999"/>
                  </a:lnTo>
                  <a:lnTo>
                    <a:pt x="5590" y="1298349"/>
                  </a:lnTo>
                  <a:lnTo>
                    <a:pt x="3510" y="1291494"/>
                  </a:lnTo>
                  <a:lnTo>
                    <a:pt x="2106" y="1284434"/>
                  </a:lnTo>
                  <a:lnTo>
                    <a:pt x="702" y="1277375"/>
                  </a:lnTo>
                  <a:lnTo>
                    <a:pt x="0" y="1270246"/>
                  </a:lnTo>
                  <a:lnTo>
                    <a:pt x="0" y="1263048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9" name="object 12">
            <a:extLst>
              <a:ext uri="{FF2B5EF4-FFF2-40B4-BE49-F238E27FC236}">
                <a16:creationId xmlns:a16="http://schemas.microsoft.com/office/drawing/2014/main" id="{77ED5CEF-D805-409D-B2C5-3A4F4E1D4EEC}"/>
              </a:ext>
            </a:extLst>
          </p:cNvPr>
          <p:cNvSpPr txBox="1"/>
          <p:nvPr/>
        </p:nvSpPr>
        <p:spPr>
          <a:xfrm>
            <a:off x="3456832" y="1366488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02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106064BF-0F9C-423B-8EDB-EFF737635632}"/>
              </a:ext>
            </a:extLst>
          </p:cNvPr>
          <p:cNvSpPr txBox="1"/>
          <p:nvPr/>
        </p:nvSpPr>
        <p:spPr>
          <a:xfrm>
            <a:off x="3888696" y="1392226"/>
            <a:ext cx="1649254" cy="6677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21907" defTabSz="685800">
              <a:lnSpc>
                <a:spcPct val="129700"/>
              </a:lnSpc>
              <a:spcBef>
                <a:spcPts val="75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AIGC</a:t>
            </a:r>
            <a:r>
              <a:rPr sz="938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在互联网产品开发中的</a:t>
            </a:r>
            <a:r>
              <a:rPr sz="938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应用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2000"/>
              </a:lnSpc>
              <a:spcBef>
                <a:spcPts val="439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渗透需求分析、设计、开发、运营全生命周期，助力产品高效打造。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1" name="object 14">
            <a:extLst>
              <a:ext uri="{FF2B5EF4-FFF2-40B4-BE49-F238E27FC236}">
                <a16:creationId xmlns:a16="http://schemas.microsoft.com/office/drawing/2014/main" id="{ABC9F5BB-FD52-4CAC-A830-0671FBDB3203}"/>
              </a:ext>
            </a:extLst>
          </p:cNvPr>
          <p:cNvSpPr/>
          <p:nvPr/>
        </p:nvSpPr>
        <p:spPr>
          <a:xfrm>
            <a:off x="677000" y="2487734"/>
            <a:ext cx="2466975" cy="829628"/>
          </a:xfrm>
          <a:custGeom>
            <a:avLst/>
            <a:gdLst/>
            <a:ahLst/>
            <a:cxnLst/>
            <a:rect l="l" t="t" r="r" b="b"/>
            <a:pathLst>
              <a:path w="3289300" h="1106170">
                <a:moveTo>
                  <a:pt x="0" y="996140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79069" y="0"/>
                </a:lnTo>
                <a:lnTo>
                  <a:pt x="3186267" y="0"/>
                </a:lnTo>
                <a:lnTo>
                  <a:pt x="3193395" y="702"/>
                </a:lnTo>
                <a:lnTo>
                  <a:pt x="3200455" y="2106"/>
                </a:lnTo>
                <a:lnTo>
                  <a:pt x="3207515" y="3510"/>
                </a:lnTo>
                <a:lnTo>
                  <a:pt x="3214370" y="5590"/>
                </a:lnTo>
                <a:lnTo>
                  <a:pt x="3221019" y="8344"/>
                </a:lnTo>
                <a:lnTo>
                  <a:pt x="3227670" y="11099"/>
                </a:lnTo>
                <a:lnTo>
                  <a:pt x="3233987" y="14475"/>
                </a:lnTo>
                <a:lnTo>
                  <a:pt x="3239972" y="18474"/>
                </a:lnTo>
                <a:lnTo>
                  <a:pt x="3245957" y="22473"/>
                </a:lnTo>
                <a:lnTo>
                  <a:pt x="3274216" y="54704"/>
                </a:lnTo>
                <a:lnTo>
                  <a:pt x="3280347" y="67672"/>
                </a:lnTo>
                <a:lnTo>
                  <a:pt x="3283102" y="74322"/>
                </a:lnTo>
                <a:lnTo>
                  <a:pt x="3285181" y="81177"/>
                </a:lnTo>
                <a:lnTo>
                  <a:pt x="3286585" y="88236"/>
                </a:lnTo>
                <a:lnTo>
                  <a:pt x="3287990" y="95296"/>
                </a:lnTo>
                <a:lnTo>
                  <a:pt x="3288692" y="102425"/>
                </a:lnTo>
                <a:lnTo>
                  <a:pt x="3288692" y="109623"/>
                </a:lnTo>
                <a:lnTo>
                  <a:pt x="3288692" y="996140"/>
                </a:lnTo>
                <a:lnTo>
                  <a:pt x="3288692" y="1003338"/>
                </a:lnTo>
                <a:lnTo>
                  <a:pt x="3287990" y="1010466"/>
                </a:lnTo>
                <a:lnTo>
                  <a:pt x="3286585" y="1017526"/>
                </a:lnTo>
                <a:lnTo>
                  <a:pt x="3285181" y="1024586"/>
                </a:lnTo>
                <a:lnTo>
                  <a:pt x="3283102" y="1031440"/>
                </a:lnTo>
                <a:lnTo>
                  <a:pt x="3280347" y="1038090"/>
                </a:lnTo>
                <a:lnTo>
                  <a:pt x="3277592" y="1044740"/>
                </a:lnTo>
                <a:lnTo>
                  <a:pt x="3251494" y="1078744"/>
                </a:lnTo>
                <a:lnTo>
                  <a:pt x="3239972" y="1087288"/>
                </a:lnTo>
                <a:lnTo>
                  <a:pt x="3233987" y="1091287"/>
                </a:lnTo>
                <a:lnTo>
                  <a:pt x="3227670" y="1094663"/>
                </a:lnTo>
                <a:lnTo>
                  <a:pt x="3221019" y="1097418"/>
                </a:lnTo>
                <a:lnTo>
                  <a:pt x="3214370" y="1100173"/>
                </a:lnTo>
                <a:lnTo>
                  <a:pt x="3179069" y="1105763"/>
                </a:lnTo>
                <a:lnTo>
                  <a:pt x="109623" y="1105763"/>
                </a:lnTo>
                <a:lnTo>
                  <a:pt x="67672" y="1097418"/>
                </a:lnTo>
                <a:lnTo>
                  <a:pt x="48719" y="1087288"/>
                </a:lnTo>
                <a:lnTo>
                  <a:pt x="42734" y="1083289"/>
                </a:lnTo>
                <a:lnTo>
                  <a:pt x="18474" y="1057043"/>
                </a:lnTo>
                <a:lnTo>
                  <a:pt x="14475" y="1051058"/>
                </a:lnTo>
                <a:lnTo>
                  <a:pt x="11099" y="1044740"/>
                </a:lnTo>
                <a:lnTo>
                  <a:pt x="8344" y="1038090"/>
                </a:lnTo>
                <a:lnTo>
                  <a:pt x="5590" y="1031440"/>
                </a:lnTo>
                <a:lnTo>
                  <a:pt x="3510" y="1024586"/>
                </a:lnTo>
                <a:lnTo>
                  <a:pt x="2106" y="1017526"/>
                </a:lnTo>
                <a:lnTo>
                  <a:pt x="702" y="1010466"/>
                </a:lnTo>
                <a:lnTo>
                  <a:pt x="0" y="1003338"/>
                </a:lnTo>
                <a:lnTo>
                  <a:pt x="0" y="996140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15">
            <a:extLst>
              <a:ext uri="{FF2B5EF4-FFF2-40B4-BE49-F238E27FC236}">
                <a16:creationId xmlns:a16="http://schemas.microsoft.com/office/drawing/2014/main" id="{0D38E0DA-2878-49DA-8B2E-B54B23D29AC6}"/>
              </a:ext>
            </a:extLst>
          </p:cNvPr>
          <p:cNvSpPr txBox="1"/>
          <p:nvPr/>
        </p:nvSpPr>
        <p:spPr>
          <a:xfrm>
            <a:off x="816383" y="2574725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03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id="{E3F7239D-EC3C-452F-8661-B941D05D37C5}"/>
              </a:ext>
            </a:extLst>
          </p:cNvPr>
          <p:cNvSpPr txBox="1"/>
          <p:nvPr/>
        </p:nvSpPr>
        <p:spPr>
          <a:xfrm>
            <a:off x="1248247" y="2646219"/>
            <a:ext cx="1734979" cy="4368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AIGC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大模型的选型与适配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2000"/>
              </a:lnSpc>
              <a:spcBef>
                <a:spcPts val="439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贴合业务匹配能力，根据场景选择模型，把控成本与系统生态适配。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4" name="object 17">
            <a:extLst>
              <a:ext uri="{FF2B5EF4-FFF2-40B4-BE49-F238E27FC236}">
                <a16:creationId xmlns:a16="http://schemas.microsoft.com/office/drawing/2014/main" id="{376ACF65-D050-4368-9C2A-F977C5894803}"/>
              </a:ext>
            </a:extLst>
          </p:cNvPr>
          <p:cNvGrpSpPr/>
          <p:nvPr/>
        </p:nvGrpSpPr>
        <p:grpSpPr>
          <a:xfrm>
            <a:off x="3318678" y="2484160"/>
            <a:ext cx="2466975" cy="836771"/>
            <a:chOff x="8150237" y="3012251"/>
            <a:chExt cx="3289300" cy="1115695"/>
          </a:xfrm>
        </p:grpSpPr>
        <p:sp>
          <p:nvSpPr>
            <p:cNvPr id="35" name="object 18">
              <a:extLst>
                <a:ext uri="{FF2B5EF4-FFF2-40B4-BE49-F238E27FC236}">
                  <a16:creationId xmlns:a16="http://schemas.microsoft.com/office/drawing/2014/main" id="{A88CCB3A-9A89-47E6-BDE6-BC382644D441}"/>
                </a:ext>
              </a:extLst>
            </p:cNvPr>
            <p:cNvSpPr/>
            <p:nvPr/>
          </p:nvSpPr>
          <p:spPr>
            <a:xfrm>
              <a:off x="8155003" y="3017017"/>
              <a:ext cx="3279775" cy="1106170"/>
            </a:xfrm>
            <a:custGeom>
              <a:avLst/>
              <a:gdLst/>
              <a:ahLst/>
              <a:cxnLst/>
              <a:rect l="l" t="t" r="r" b="b"/>
              <a:pathLst>
                <a:path w="3279775" h="1106170">
                  <a:moveTo>
                    <a:pt x="3176734" y="1105763"/>
                  </a:moveTo>
                  <a:lnTo>
                    <a:pt x="102425" y="1105763"/>
                  </a:lnTo>
                  <a:lnTo>
                    <a:pt x="95296" y="1105061"/>
                  </a:lnTo>
                  <a:lnTo>
                    <a:pt x="54704" y="1091287"/>
                  </a:lnTo>
                  <a:lnTo>
                    <a:pt x="22473" y="1063028"/>
                  </a:lnTo>
                  <a:lnTo>
                    <a:pt x="3510" y="1024586"/>
                  </a:lnTo>
                  <a:lnTo>
                    <a:pt x="0" y="1003338"/>
                  </a:lnTo>
                  <a:lnTo>
                    <a:pt x="0" y="99614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76734" y="0"/>
                  </a:lnTo>
                  <a:lnTo>
                    <a:pt x="3218137" y="11099"/>
                  </a:lnTo>
                  <a:lnTo>
                    <a:pt x="3252141" y="37197"/>
                  </a:lnTo>
                  <a:lnTo>
                    <a:pt x="3273569" y="74322"/>
                  </a:lnTo>
                  <a:lnTo>
                    <a:pt x="3279159" y="102425"/>
                  </a:lnTo>
                  <a:lnTo>
                    <a:pt x="3279159" y="1003338"/>
                  </a:lnTo>
                  <a:lnTo>
                    <a:pt x="3268060" y="1044740"/>
                  </a:lnTo>
                  <a:lnTo>
                    <a:pt x="3241962" y="1078744"/>
                  </a:lnTo>
                  <a:lnTo>
                    <a:pt x="3204837" y="1100173"/>
                  </a:lnTo>
                  <a:lnTo>
                    <a:pt x="3183863" y="1105061"/>
                  </a:lnTo>
                  <a:lnTo>
                    <a:pt x="3176734" y="1105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19">
              <a:extLst>
                <a:ext uri="{FF2B5EF4-FFF2-40B4-BE49-F238E27FC236}">
                  <a16:creationId xmlns:a16="http://schemas.microsoft.com/office/drawing/2014/main" id="{F5B6BA8E-743D-4E54-9B9E-C1C8053CD7A4}"/>
                </a:ext>
              </a:extLst>
            </p:cNvPr>
            <p:cNvSpPr/>
            <p:nvPr/>
          </p:nvSpPr>
          <p:spPr>
            <a:xfrm>
              <a:off x="8155003" y="3017017"/>
              <a:ext cx="3279775" cy="1106170"/>
            </a:xfrm>
            <a:custGeom>
              <a:avLst/>
              <a:gdLst/>
              <a:ahLst/>
              <a:cxnLst/>
              <a:rect l="l" t="t" r="r" b="b"/>
              <a:pathLst>
                <a:path w="3279775" h="1106170">
                  <a:moveTo>
                    <a:pt x="0" y="99614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69536" y="0"/>
                  </a:lnTo>
                  <a:lnTo>
                    <a:pt x="3176734" y="0"/>
                  </a:lnTo>
                  <a:lnTo>
                    <a:pt x="3183863" y="702"/>
                  </a:lnTo>
                  <a:lnTo>
                    <a:pt x="3190922" y="2106"/>
                  </a:lnTo>
                  <a:lnTo>
                    <a:pt x="3197982" y="3510"/>
                  </a:lnTo>
                  <a:lnTo>
                    <a:pt x="3204837" y="5590"/>
                  </a:lnTo>
                  <a:lnTo>
                    <a:pt x="3211487" y="8344"/>
                  </a:lnTo>
                  <a:lnTo>
                    <a:pt x="3218137" y="11099"/>
                  </a:lnTo>
                  <a:lnTo>
                    <a:pt x="3224454" y="14475"/>
                  </a:lnTo>
                  <a:lnTo>
                    <a:pt x="3230439" y="18474"/>
                  </a:lnTo>
                  <a:lnTo>
                    <a:pt x="3236424" y="22473"/>
                  </a:lnTo>
                  <a:lnTo>
                    <a:pt x="3241962" y="27018"/>
                  </a:lnTo>
                  <a:lnTo>
                    <a:pt x="3247051" y="32107"/>
                  </a:lnTo>
                  <a:lnTo>
                    <a:pt x="3252141" y="37197"/>
                  </a:lnTo>
                  <a:lnTo>
                    <a:pt x="3270815" y="67672"/>
                  </a:lnTo>
                  <a:lnTo>
                    <a:pt x="3273569" y="74322"/>
                  </a:lnTo>
                  <a:lnTo>
                    <a:pt x="3279160" y="109623"/>
                  </a:lnTo>
                  <a:lnTo>
                    <a:pt x="3279160" y="996140"/>
                  </a:lnTo>
                  <a:lnTo>
                    <a:pt x="3270815" y="1038090"/>
                  </a:lnTo>
                  <a:lnTo>
                    <a:pt x="3268060" y="1044740"/>
                  </a:lnTo>
                  <a:lnTo>
                    <a:pt x="3247051" y="1073655"/>
                  </a:lnTo>
                  <a:lnTo>
                    <a:pt x="3241962" y="1078744"/>
                  </a:lnTo>
                  <a:lnTo>
                    <a:pt x="3211487" y="1097418"/>
                  </a:lnTo>
                  <a:lnTo>
                    <a:pt x="3204837" y="1100173"/>
                  </a:lnTo>
                  <a:lnTo>
                    <a:pt x="3169536" y="1105763"/>
                  </a:lnTo>
                  <a:lnTo>
                    <a:pt x="109623" y="1105763"/>
                  </a:lnTo>
                  <a:lnTo>
                    <a:pt x="67672" y="1097418"/>
                  </a:lnTo>
                  <a:lnTo>
                    <a:pt x="48719" y="1087288"/>
                  </a:lnTo>
                  <a:lnTo>
                    <a:pt x="42734" y="1083289"/>
                  </a:lnTo>
                  <a:lnTo>
                    <a:pt x="18474" y="1057043"/>
                  </a:lnTo>
                  <a:lnTo>
                    <a:pt x="14475" y="1051058"/>
                  </a:lnTo>
                  <a:lnTo>
                    <a:pt x="11099" y="1044740"/>
                  </a:lnTo>
                  <a:lnTo>
                    <a:pt x="8344" y="1038090"/>
                  </a:lnTo>
                  <a:lnTo>
                    <a:pt x="5590" y="1031440"/>
                  </a:lnTo>
                  <a:lnTo>
                    <a:pt x="3510" y="1024586"/>
                  </a:lnTo>
                  <a:lnTo>
                    <a:pt x="2106" y="1017526"/>
                  </a:lnTo>
                  <a:lnTo>
                    <a:pt x="702" y="1010466"/>
                  </a:lnTo>
                  <a:lnTo>
                    <a:pt x="0" y="1003338"/>
                  </a:lnTo>
                  <a:lnTo>
                    <a:pt x="0" y="99614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object 20">
            <a:extLst>
              <a:ext uri="{FF2B5EF4-FFF2-40B4-BE49-F238E27FC236}">
                <a16:creationId xmlns:a16="http://schemas.microsoft.com/office/drawing/2014/main" id="{1203AF81-F48F-47A6-BFEC-80ABB0195BCE}"/>
              </a:ext>
            </a:extLst>
          </p:cNvPr>
          <p:cNvSpPr txBox="1"/>
          <p:nvPr/>
        </p:nvSpPr>
        <p:spPr>
          <a:xfrm>
            <a:off x="3456832" y="2574725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04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8" name="object 21">
            <a:extLst>
              <a:ext uri="{FF2B5EF4-FFF2-40B4-BE49-F238E27FC236}">
                <a16:creationId xmlns:a16="http://schemas.microsoft.com/office/drawing/2014/main" id="{1D308305-BA73-40B0-9921-284487E87C17}"/>
              </a:ext>
            </a:extLst>
          </p:cNvPr>
          <p:cNvSpPr txBox="1"/>
          <p:nvPr/>
        </p:nvSpPr>
        <p:spPr>
          <a:xfrm>
            <a:off x="3888696" y="2646219"/>
            <a:ext cx="1716881" cy="33605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实操案例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98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使用DeepSeek生成提示词，结合可灵AI</a:t>
            </a:r>
            <a:r>
              <a:rPr sz="600" kern="0" spc="-23" dirty="0">
                <a:solidFill>
                  <a:srgbClr val="6A7280"/>
                </a:solidFill>
                <a:latin typeface="微软雅黑"/>
                <a:cs typeface="微软雅黑"/>
              </a:rPr>
              <a:t>制作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22">
            <a:extLst>
              <a:ext uri="{FF2B5EF4-FFF2-40B4-BE49-F238E27FC236}">
                <a16:creationId xmlns:a16="http://schemas.microsoft.com/office/drawing/2014/main" id="{E2015CFF-8A83-4049-B1AA-F32D64292F6A}"/>
              </a:ext>
            </a:extLst>
          </p:cNvPr>
          <p:cNvSpPr txBox="1"/>
          <p:nvPr/>
        </p:nvSpPr>
        <p:spPr>
          <a:xfrm>
            <a:off x="3888696" y="3025133"/>
            <a:ext cx="104870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多版宣传效果图实战演练。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0" name="object 23">
            <a:extLst>
              <a:ext uri="{FF2B5EF4-FFF2-40B4-BE49-F238E27FC236}">
                <a16:creationId xmlns:a16="http://schemas.microsoft.com/office/drawing/2014/main" id="{AC018561-CA5A-40AD-BFAC-F3419B6CC463}"/>
              </a:ext>
            </a:extLst>
          </p:cNvPr>
          <p:cNvSpPr/>
          <p:nvPr/>
        </p:nvSpPr>
        <p:spPr>
          <a:xfrm>
            <a:off x="677000" y="3495789"/>
            <a:ext cx="2474119" cy="829628"/>
          </a:xfrm>
          <a:custGeom>
            <a:avLst/>
            <a:gdLst/>
            <a:ahLst/>
            <a:cxnLst/>
            <a:rect l="l" t="t" r="r" b="b"/>
            <a:pathLst>
              <a:path w="3298825" h="1106170">
                <a:moveTo>
                  <a:pt x="0" y="996140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88601" y="0"/>
                </a:lnTo>
                <a:lnTo>
                  <a:pt x="3195799" y="0"/>
                </a:lnTo>
                <a:lnTo>
                  <a:pt x="3202928" y="702"/>
                </a:lnTo>
                <a:lnTo>
                  <a:pt x="3209988" y="2106"/>
                </a:lnTo>
                <a:lnTo>
                  <a:pt x="3217047" y="3510"/>
                </a:lnTo>
                <a:lnTo>
                  <a:pt x="3223902" y="5590"/>
                </a:lnTo>
                <a:lnTo>
                  <a:pt x="3230552" y="8344"/>
                </a:lnTo>
                <a:lnTo>
                  <a:pt x="3237202" y="11099"/>
                </a:lnTo>
                <a:lnTo>
                  <a:pt x="3243519" y="14475"/>
                </a:lnTo>
                <a:lnTo>
                  <a:pt x="3249504" y="18474"/>
                </a:lnTo>
                <a:lnTo>
                  <a:pt x="3255489" y="22473"/>
                </a:lnTo>
                <a:lnTo>
                  <a:pt x="3261026" y="27018"/>
                </a:lnTo>
                <a:lnTo>
                  <a:pt x="3266116" y="32107"/>
                </a:lnTo>
                <a:lnTo>
                  <a:pt x="3271206" y="37197"/>
                </a:lnTo>
                <a:lnTo>
                  <a:pt x="3275751" y="42734"/>
                </a:lnTo>
                <a:lnTo>
                  <a:pt x="3279749" y="48719"/>
                </a:lnTo>
                <a:lnTo>
                  <a:pt x="3283748" y="54704"/>
                </a:lnTo>
                <a:lnTo>
                  <a:pt x="3287125" y="61022"/>
                </a:lnTo>
                <a:lnTo>
                  <a:pt x="3289879" y="67672"/>
                </a:lnTo>
                <a:lnTo>
                  <a:pt x="3292634" y="74322"/>
                </a:lnTo>
                <a:lnTo>
                  <a:pt x="3298224" y="109623"/>
                </a:lnTo>
                <a:lnTo>
                  <a:pt x="3298224" y="996140"/>
                </a:lnTo>
                <a:lnTo>
                  <a:pt x="3298224" y="1003338"/>
                </a:lnTo>
                <a:lnTo>
                  <a:pt x="3297522" y="1010466"/>
                </a:lnTo>
                <a:lnTo>
                  <a:pt x="3296117" y="1017526"/>
                </a:lnTo>
                <a:lnTo>
                  <a:pt x="3294713" y="1024586"/>
                </a:lnTo>
                <a:lnTo>
                  <a:pt x="3292634" y="1031440"/>
                </a:lnTo>
                <a:lnTo>
                  <a:pt x="3289879" y="1038090"/>
                </a:lnTo>
                <a:lnTo>
                  <a:pt x="3287125" y="1044740"/>
                </a:lnTo>
                <a:lnTo>
                  <a:pt x="3283748" y="1051058"/>
                </a:lnTo>
                <a:lnTo>
                  <a:pt x="3279749" y="1057043"/>
                </a:lnTo>
                <a:lnTo>
                  <a:pt x="3275751" y="1063028"/>
                </a:lnTo>
                <a:lnTo>
                  <a:pt x="3271206" y="1068565"/>
                </a:lnTo>
                <a:lnTo>
                  <a:pt x="3266116" y="1073655"/>
                </a:lnTo>
                <a:lnTo>
                  <a:pt x="3261026" y="1078744"/>
                </a:lnTo>
                <a:lnTo>
                  <a:pt x="3255489" y="1083289"/>
                </a:lnTo>
                <a:lnTo>
                  <a:pt x="3249504" y="1087288"/>
                </a:lnTo>
                <a:lnTo>
                  <a:pt x="3243519" y="1091287"/>
                </a:lnTo>
                <a:lnTo>
                  <a:pt x="3237202" y="1094663"/>
                </a:lnTo>
                <a:lnTo>
                  <a:pt x="3230552" y="1097418"/>
                </a:lnTo>
                <a:lnTo>
                  <a:pt x="3223902" y="1100173"/>
                </a:lnTo>
                <a:lnTo>
                  <a:pt x="3188601" y="1105763"/>
                </a:lnTo>
                <a:lnTo>
                  <a:pt x="109623" y="1105763"/>
                </a:lnTo>
                <a:lnTo>
                  <a:pt x="67672" y="1097418"/>
                </a:lnTo>
                <a:lnTo>
                  <a:pt x="48719" y="1087288"/>
                </a:lnTo>
                <a:lnTo>
                  <a:pt x="42734" y="1083289"/>
                </a:lnTo>
                <a:lnTo>
                  <a:pt x="18474" y="1057043"/>
                </a:lnTo>
                <a:lnTo>
                  <a:pt x="14475" y="1051058"/>
                </a:lnTo>
                <a:lnTo>
                  <a:pt x="11099" y="1044740"/>
                </a:lnTo>
                <a:lnTo>
                  <a:pt x="8344" y="1038090"/>
                </a:lnTo>
                <a:lnTo>
                  <a:pt x="5590" y="1031440"/>
                </a:lnTo>
                <a:lnTo>
                  <a:pt x="3510" y="1024586"/>
                </a:lnTo>
                <a:lnTo>
                  <a:pt x="2106" y="1017526"/>
                </a:lnTo>
                <a:lnTo>
                  <a:pt x="702" y="1010466"/>
                </a:lnTo>
                <a:lnTo>
                  <a:pt x="0" y="1003338"/>
                </a:lnTo>
                <a:lnTo>
                  <a:pt x="0" y="996140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24">
            <a:extLst>
              <a:ext uri="{FF2B5EF4-FFF2-40B4-BE49-F238E27FC236}">
                <a16:creationId xmlns:a16="http://schemas.microsoft.com/office/drawing/2014/main" id="{BA2C3117-7C0F-474D-B2E9-8CCEEBA8A043}"/>
              </a:ext>
            </a:extLst>
          </p:cNvPr>
          <p:cNvSpPr txBox="1"/>
          <p:nvPr/>
        </p:nvSpPr>
        <p:spPr>
          <a:xfrm>
            <a:off x="816383" y="3582781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05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2" name="object 25">
            <a:extLst>
              <a:ext uri="{FF2B5EF4-FFF2-40B4-BE49-F238E27FC236}">
                <a16:creationId xmlns:a16="http://schemas.microsoft.com/office/drawing/2014/main" id="{92027964-F843-47B2-ABDB-0C3F159D8661}"/>
              </a:ext>
            </a:extLst>
          </p:cNvPr>
          <p:cNvSpPr txBox="1"/>
          <p:nvPr/>
        </p:nvSpPr>
        <p:spPr>
          <a:xfrm>
            <a:off x="1248247" y="3654274"/>
            <a:ext cx="1649254" cy="4368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课后练习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2000"/>
              </a:lnSpc>
              <a:spcBef>
                <a:spcPts val="439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完成孵化中心推广文案，巩固互联网产品与</a:t>
            </a:r>
            <a:r>
              <a:rPr sz="600" kern="0" spc="-38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AIGC</a:t>
            </a: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基础知识点。</a:t>
            </a:r>
            <a:endParaRPr sz="67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什么是</a:t>
            </a:r>
            <a:r>
              <a:rPr lang="en-US" altLang="zh-CN" dirty="0"/>
              <a:t>AIGC</a:t>
            </a:r>
            <a:endParaRPr lang="zh-CN" altLang="en-US" dirty="0"/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A62D2BA1-54F1-41C2-BBDA-B37F909F0F0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800" y="1736443"/>
            <a:ext cx="3206718" cy="3202035"/>
          </a:xfrm>
          <a:prstGeom prst="rect">
            <a:avLst/>
          </a:prstGeom>
        </p:spPr>
      </p:pic>
      <p:grpSp>
        <p:nvGrpSpPr>
          <p:cNvPr id="7" name="object 9">
            <a:extLst>
              <a:ext uri="{FF2B5EF4-FFF2-40B4-BE49-F238E27FC236}">
                <a16:creationId xmlns:a16="http://schemas.microsoft.com/office/drawing/2014/main" id="{F260F1E6-36BC-433B-BF9D-F571366B37CA}"/>
              </a:ext>
            </a:extLst>
          </p:cNvPr>
          <p:cNvGrpSpPr/>
          <p:nvPr/>
        </p:nvGrpSpPr>
        <p:grpSpPr>
          <a:xfrm>
            <a:off x="508358" y="1296450"/>
            <a:ext cx="3267551" cy="1415891"/>
            <a:chOff x="610076" y="2001812"/>
            <a:chExt cx="4356735" cy="1887855"/>
          </a:xfrm>
        </p:grpSpPr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09774CE5-2DBA-4EFF-9E09-8583A6CFBB32}"/>
                </a:ext>
              </a:extLst>
            </p:cNvPr>
            <p:cNvSpPr/>
            <p:nvPr/>
          </p:nvSpPr>
          <p:spPr>
            <a:xfrm>
              <a:off x="629141" y="2001812"/>
              <a:ext cx="4337685" cy="1887855"/>
            </a:xfrm>
            <a:custGeom>
              <a:avLst/>
              <a:gdLst/>
              <a:ahLst/>
              <a:cxnLst/>
              <a:rect l="l" t="t" r="r" b="b"/>
              <a:pathLst>
                <a:path w="4337685" h="1887854">
                  <a:moveTo>
                    <a:pt x="4230382" y="1887423"/>
                  </a:moveTo>
                  <a:lnTo>
                    <a:pt x="89065" y="1887423"/>
                  </a:lnTo>
                  <a:lnTo>
                    <a:pt x="82866" y="1886690"/>
                  </a:lnTo>
                  <a:lnTo>
                    <a:pt x="47569" y="1872318"/>
                  </a:lnTo>
                  <a:lnTo>
                    <a:pt x="19542" y="1842830"/>
                  </a:lnTo>
                  <a:lnTo>
                    <a:pt x="3052" y="1802716"/>
                  </a:lnTo>
                  <a:lnTo>
                    <a:pt x="0" y="1780544"/>
                  </a:lnTo>
                  <a:lnTo>
                    <a:pt x="0" y="1773034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230382" y="0"/>
                  </a:lnTo>
                  <a:lnTo>
                    <a:pt x="4273585" y="11581"/>
                  </a:lnTo>
                  <a:lnTo>
                    <a:pt x="4309068" y="38814"/>
                  </a:lnTo>
                  <a:lnTo>
                    <a:pt x="4331427" y="77553"/>
                  </a:lnTo>
                  <a:lnTo>
                    <a:pt x="4337261" y="106878"/>
                  </a:lnTo>
                  <a:lnTo>
                    <a:pt x="4337261" y="1780544"/>
                  </a:lnTo>
                  <a:lnTo>
                    <a:pt x="4325678" y="1823748"/>
                  </a:lnTo>
                  <a:lnTo>
                    <a:pt x="4298445" y="1859230"/>
                  </a:lnTo>
                  <a:lnTo>
                    <a:pt x="4259707" y="1881590"/>
                  </a:lnTo>
                  <a:lnTo>
                    <a:pt x="4237821" y="1886690"/>
                  </a:lnTo>
                  <a:lnTo>
                    <a:pt x="4230382" y="1887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8989A6CB-EA91-4CDD-9134-C390E4EE50F7}"/>
                </a:ext>
              </a:extLst>
            </p:cNvPr>
            <p:cNvSpPr/>
            <p:nvPr/>
          </p:nvSpPr>
          <p:spPr>
            <a:xfrm>
              <a:off x="610076" y="2001813"/>
              <a:ext cx="114935" cy="1887855"/>
            </a:xfrm>
            <a:custGeom>
              <a:avLst/>
              <a:gdLst/>
              <a:ahLst/>
              <a:cxnLst/>
              <a:rect l="l" t="t" r="r" b="b"/>
              <a:pathLst>
                <a:path w="114934" h="1887854">
                  <a:moveTo>
                    <a:pt x="114389" y="1887423"/>
                  </a:moveTo>
                  <a:lnTo>
                    <a:pt x="70614" y="1878715"/>
                  </a:lnTo>
                  <a:lnTo>
                    <a:pt x="33503" y="1853919"/>
                  </a:lnTo>
                  <a:lnTo>
                    <a:pt x="8707" y="1816808"/>
                  </a:lnTo>
                  <a:lnTo>
                    <a:pt x="0" y="1773034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773034"/>
                  </a:lnTo>
                  <a:lnTo>
                    <a:pt x="43934" y="1816808"/>
                  </a:lnTo>
                  <a:lnTo>
                    <a:pt x="60465" y="1853919"/>
                  </a:lnTo>
                  <a:lnTo>
                    <a:pt x="92285" y="1882524"/>
                  </a:lnTo>
                  <a:lnTo>
                    <a:pt x="106876" y="1886879"/>
                  </a:lnTo>
                  <a:lnTo>
                    <a:pt x="114389" y="188742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2">
            <a:extLst>
              <a:ext uri="{FF2B5EF4-FFF2-40B4-BE49-F238E27FC236}">
                <a16:creationId xmlns:a16="http://schemas.microsoft.com/office/drawing/2014/main" id="{0D9939BB-A12E-4A10-A026-B968458117AF}"/>
              </a:ext>
            </a:extLst>
          </p:cNvPr>
          <p:cNvSpPr txBox="1"/>
          <p:nvPr/>
        </p:nvSpPr>
        <p:spPr>
          <a:xfrm>
            <a:off x="699013" y="1458509"/>
            <a:ext cx="2912269" cy="104759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just" defTabSz="685800">
              <a:spcBef>
                <a:spcPts val="75"/>
              </a:spcBef>
            </a:pPr>
            <a:r>
              <a:rPr sz="1400" b="1" kern="0" dirty="0">
                <a:solidFill>
                  <a:srgbClr val="1F2937"/>
                </a:solidFill>
                <a:latin typeface="微软雅黑"/>
                <a:cs typeface="微软雅黑"/>
              </a:rPr>
              <a:t>AIGC</a:t>
            </a:r>
            <a:r>
              <a:rPr sz="1400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定义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algn="just" defTabSz="685800">
              <a:spcBef>
                <a:spcPts val="686"/>
              </a:spcBef>
            </a:pPr>
            <a:r>
              <a:rPr sz="800" b="1" kern="0" spc="8" dirty="0">
                <a:solidFill>
                  <a:srgbClr val="3B81F5"/>
                </a:solidFill>
                <a:latin typeface="微软雅黑"/>
                <a:cs typeface="微软雅黑"/>
              </a:rPr>
              <a:t>ARTIFICIAL</a:t>
            </a:r>
            <a:r>
              <a:rPr sz="800" b="1" kern="0" spc="304" dirty="0">
                <a:solidFill>
                  <a:srgbClr val="3B81F5"/>
                </a:solidFill>
                <a:latin typeface="微软雅黑"/>
                <a:cs typeface="微软雅黑"/>
              </a:rPr>
              <a:t> </a:t>
            </a:r>
            <a:r>
              <a:rPr sz="800" b="1" kern="0" spc="8" dirty="0">
                <a:solidFill>
                  <a:srgbClr val="3B81F5"/>
                </a:solidFill>
                <a:latin typeface="微软雅黑"/>
                <a:cs typeface="微软雅黑"/>
              </a:rPr>
              <a:t>INTELLIGENCE</a:t>
            </a:r>
            <a:r>
              <a:rPr sz="800" b="1" kern="0" spc="307" dirty="0">
                <a:solidFill>
                  <a:srgbClr val="3B81F5"/>
                </a:solidFill>
                <a:latin typeface="微软雅黑"/>
                <a:cs typeface="微软雅黑"/>
              </a:rPr>
              <a:t> </a:t>
            </a:r>
            <a:r>
              <a:rPr sz="800" b="1" kern="0" spc="8" dirty="0">
                <a:solidFill>
                  <a:srgbClr val="3B81F5"/>
                </a:solidFill>
                <a:latin typeface="微软雅黑"/>
                <a:cs typeface="微软雅黑"/>
              </a:rPr>
              <a:t>GENERATED</a:t>
            </a:r>
            <a:r>
              <a:rPr sz="800" b="1" kern="0" spc="307" dirty="0">
                <a:solidFill>
                  <a:srgbClr val="3B81F5"/>
                </a:solidFill>
                <a:latin typeface="微软雅黑"/>
                <a:cs typeface="微软雅黑"/>
              </a:rPr>
              <a:t> </a:t>
            </a:r>
            <a:r>
              <a:rPr sz="800" b="1" kern="0" spc="-8" dirty="0">
                <a:solidFill>
                  <a:srgbClr val="3B81F5"/>
                </a:solidFill>
                <a:latin typeface="微软雅黑"/>
                <a:cs typeface="微软雅黑"/>
              </a:rPr>
              <a:t>CONTENT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533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即</a:t>
            </a:r>
            <a:r>
              <a:rPr sz="900" b="1" kern="0" dirty="0">
                <a:solidFill>
                  <a:srgbClr val="2562EB"/>
                </a:solidFill>
                <a:latin typeface="微软雅黑"/>
                <a:cs typeface="微软雅黑"/>
              </a:rPr>
              <a:t>人工智能生成内容</a:t>
            </a: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。它利用人工智能技术，通过海量数据训练，自动生成文本、图像、音频、视频等多种形式的</a:t>
            </a:r>
            <a:r>
              <a:rPr sz="900" kern="0" spc="-15" dirty="0">
                <a:solidFill>
                  <a:srgbClr val="4A5462"/>
                </a:solidFill>
                <a:latin typeface="微软雅黑"/>
                <a:cs typeface="微软雅黑"/>
              </a:rPr>
              <a:t>内容。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5" name="object 13">
            <a:extLst>
              <a:ext uri="{FF2B5EF4-FFF2-40B4-BE49-F238E27FC236}">
                <a16:creationId xmlns:a16="http://schemas.microsoft.com/office/drawing/2014/main" id="{0EF55C1E-2B8D-41A0-B2FE-CCD5FC9ADBE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8357" y="2976543"/>
            <a:ext cx="142986" cy="128687"/>
          </a:xfrm>
          <a:prstGeom prst="rect">
            <a:avLst/>
          </a:prstGeom>
        </p:spPr>
      </p:pic>
      <p:grpSp>
        <p:nvGrpSpPr>
          <p:cNvPr id="16" name="object 14">
            <a:extLst>
              <a:ext uri="{FF2B5EF4-FFF2-40B4-BE49-F238E27FC236}">
                <a16:creationId xmlns:a16="http://schemas.microsoft.com/office/drawing/2014/main" id="{20594D34-5C1E-4CA1-A552-1B1C21FA1E4F}"/>
              </a:ext>
            </a:extLst>
          </p:cNvPr>
          <p:cNvGrpSpPr/>
          <p:nvPr/>
        </p:nvGrpSpPr>
        <p:grpSpPr>
          <a:xfrm>
            <a:off x="508358" y="3255366"/>
            <a:ext cx="3267551" cy="400526"/>
            <a:chOff x="610076" y="4613701"/>
            <a:chExt cx="4356735" cy="534035"/>
          </a:xfrm>
        </p:grpSpPr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8F4B3537-B05C-4F8D-B4D8-CAC438E32E3C}"/>
                </a:ext>
              </a:extLst>
            </p:cNvPr>
            <p:cNvSpPr/>
            <p:nvPr/>
          </p:nvSpPr>
          <p:spPr>
            <a:xfrm>
              <a:off x="610076" y="4613701"/>
              <a:ext cx="4356735" cy="534035"/>
            </a:xfrm>
            <a:custGeom>
              <a:avLst/>
              <a:gdLst/>
              <a:ahLst/>
              <a:cxnLst/>
              <a:rect l="l" t="t" r="r" b="b"/>
              <a:pathLst>
                <a:path w="4356735" h="534035">
                  <a:moveTo>
                    <a:pt x="4285073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285073" y="0"/>
                  </a:lnTo>
                  <a:lnTo>
                    <a:pt x="4326596" y="15633"/>
                  </a:lnTo>
                  <a:lnTo>
                    <a:pt x="4352436" y="51702"/>
                  </a:lnTo>
                  <a:lnTo>
                    <a:pt x="4356325" y="71252"/>
                  </a:lnTo>
                  <a:lnTo>
                    <a:pt x="4356325" y="462564"/>
                  </a:lnTo>
                  <a:lnTo>
                    <a:pt x="4340691" y="504088"/>
                  </a:lnTo>
                  <a:lnTo>
                    <a:pt x="4304623" y="529927"/>
                  </a:lnTo>
                  <a:lnTo>
                    <a:pt x="4290032" y="533328"/>
                  </a:lnTo>
                  <a:lnTo>
                    <a:pt x="4285073" y="533816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DB0CE01C-43F0-4638-90D0-6B1031DA9E26}"/>
                </a:ext>
              </a:extLst>
            </p:cNvPr>
            <p:cNvSpPr/>
            <p:nvPr/>
          </p:nvSpPr>
          <p:spPr>
            <a:xfrm>
              <a:off x="724465" y="4728091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7">
              <a:extLst>
                <a:ext uri="{FF2B5EF4-FFF2-40B4-BE49-F238E27FC236}">
                  <a16:creationId xmlns:a16="http://schemas.microsoft.com/office/drawing/2014/main" id="{F211DBFB-7652-4F71-A459-0C175F88AC5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9790" y="4785285"/>
              <a:ext cx="114389" cy="190648"/>
            </a:xfrm>
            <a:prstGeom prst="rect">
              <a:avLst/>
            </a:prstGeom>
          </p:spPr>
        </p:pic>
      </p:grpSp>
      <p:sp>
        <p:nvSpPr>
          <p:cNvPr id="20" name="object 18">
            <a:extLst>
              <a:ext uri="{FF2B5EF4-FFF2-40B4-BE49-F238E27FC236}">
                <a16:creationId xmlns:a16="http://schemas.microsoft.com/office/drawing/2014/main" id="{0B5F8B62-25A7-4B0C-88BF-BF9FEB0CE68D}"/>
              </a:ext>
            </a:extLst>
          </p:cNvPr>
          <p:cNvSpPr txBox="1"/>
          <p:nvPr/>
        </p:nvSpPr>
        <p:spPr>
          <a:xfrm>
            <a:off x="700800" y="2952718"/>
            <a:ext cx="1018223" cy="5020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核心特征</a:t>
            </a:r>
            <a:endParaRPr sz="10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07645" defTabSz="685800"/>
            <a:r>
              <a:rPr sz="900" kern="0" spc="-8" dirty="0">
                <a:solidFill>
                  <a:srgbClr val="374050"/>
                </a:solidFill>
                <a:latin typeface="微软雅黑"/>
                <a:cs typeface="微软雅黑"/>
              </a:rPr>
              <a:t>高效自动化生产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19">
            <a:extLst>
              <a:ext uri="{FF2B5EF4-FFF2-40B4-BE49-F238E27FC236}">
                <a16:creationId xmlns:a16="http://schemas.microsoft.com/office/drawing/2014/main" id="{1416E855-2DC4-4CC7-852A-99AAAB215FBA}"/>
              </a:ext>
            </a:extLst>
          </p:cNvPr>
          <p:cNvGrpSpPr/>
          <p:nvPr/>
        </p:nvGrpSpPr>
        <p:grpSpPr>
          <a:xfrm>
            <a:off x="508358" y="3741521"/>
            <a:ext cx="3267551" cy="400526"/>
            <a:chOff x="610076" y="5261907"/>
            <a:chExt cx="4356735" cy="534035"/>
          </a:xfrm>
        </p:grpSpPr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8C0E3926-6268-406A-AEB1-EF69A93B5806}"/>
                </a:ext>
              </a:extLst>
            </p:cNvPr>
            <p:cNvSpPr/>
            <p:nvPr/>
          </p:nvSpPr>
          <p:spPr>
            <a:xfrm>
              <a:off x="610076" y="5261907"/>
              <a:ext cx="4356735" cy="534035"/>
            </a:xfrm>
            <a:custGeom>
              <a:avLst/>
              <a:gdLst/>
              <a:ahLst/>
              <a:cxnLst/>
              <a:rect l="l" t="t" r="r" b="b"/>
              <a:pathLst>
                <a:path w="4356735" h="534035">
                  <a:moveTo>
                    <a:pt x="4285073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285073" y="0"/>
                  </a:lnTo>
                  <a:lnTo>
                    <a:pt x="4326596" y="15633"/>
                  </a:lnTo>
                  <a:lnTo>
                    <a:pt x="4352436" y="51702"/>
                  </a:lnTo>
                  <a:lnTo>
                    <a:pt x="4356325" y="71252"/>
                  </a:lnTo>
                  <a:lnTo>
                    <a:pt x="4356325" y="462564"/>
                  </a:lnTo>
                  <a:lnTo>
                    <a:pt x="4340691" y="504088"/>
                  </a:lnTo>
                  <a:lnTo>
                    <a:pt x="4304623" y="529927"/>
                  </a:lnTo>
                  <a:lnTo>
                    <a:pt x="4290032" y="533328"/>
                  </a:lnTo>
                  <a:lnTo>
                    <a:pt x="4285073" y="533816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1">
              <a:extLst>
                <a:ext uri="{FF2B5EF4-FFF2-40B4-BE49-F238E27FC236}">
                  <a16:creationId xmlns:a16="http://schemas.microsoft.com/office/drawing/2014/main" id="{8DB35502-FD63-4173-A5A7-530076CECEEA}"/>
                </a:ext>
              </a:extLst>
            </p:cNvPr>
            <p:cNvSpPr/>
            <p:nvPr/>
          </p:nvSpPr>
          <p:spPr>
            <a:xfrm>
              <a:off x="724465" y="5376297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4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4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EAFFA034-0F34-4391-997A-8EA18DFB4B3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0257" y="5433491"/>
              <a:ext cx="133454" cy="190648"/>
            </a:xfrm>
            <a:prstGeom prst="rect">
              <a:avLst/>
            </a:prstGeom>
          </p:spPr>
        </p:pic>
      </p:grpSp>
      <p:sp>
        <p:nvSpPr>
          <p:cNvPr id="25" name="object 23">
            <a:extLst>
              <a:ext uri="{FF2B5EF4-FFF2-40B4-BE49-F238E27FC236}">
                <a16:creationId xmlns:a16="http://schemas.microsoft.com/office/drawing/2014/main" id="{15F5E547-B5B0-4748-8C0B-0D5B373FBCE0}"/>
              </a:ext>
            </a:extLst>
          </p:cNvPr>
          <p:cNvSpPr txBox="1"/>
          <p:nvPr/>
        </p:nvSpPr>
        <p:spPr>
          <a:xfrm>
            <a:off x="899194" y="3853534"/>
            <a:ext cx="9344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kern="0" spc="-8" dirty="0">
                <a:solidFill>
                  <a:srgbClr val="374050"/>
                </a:solidFill>
                <a:latin typeface="微软雅黑"/>
                <a:cs typeface="微软雅黑"/>
              </a:rPr>
              <a:t>数据驱动的创造力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4">
            <a:extLst>
              <a:ext uri="{FF2B5EF4-FFF2-40B4-BE49-F238E27FC236}">
                <a16:creationId xmlns:a16="http://schemas.microsoft.com/office/drawing/2014/main" id="{6580B698-A3C9-4E5C-8ABE-1860EB5BB328}"/>
              </a:ext>
            </a:extLst>
          </p:cNvPr>
          <p:cNvGrpSpPr/>
          <p:nvPr/>
        </p:nvGrpSpPr>
        <p:grpSpPr>
          <a:xfrm>
            <a:off x="508358" y="4227676"/>
            <a:ext cx="3267551" cy="400526"/>
            <a:chOff x="610076" y="5910114"/>
            <a:chExt cx="4356735" cy="534035"/>
          </a:xfrm>
        </p:grpSpPr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B57F0EF1-31B4-4B1A-9D13-5E28D1CD80E3}"/>
                </a:ext>
              </a:extLst>
            </p:cNvPr>
            <p:cNvSpPr/>
            <p:nvPr/>
          </p:nvSpPr>
          <p:spPr>
            <a:xfrm>
              <a:off x="610076" y="5910114"/>
              <a:ext cx="4356735" cy="534035"/>
            </a:xfrm>
            <a:custGeom>
              <a:avLst/>
              <a:gdLst/>
              <a:ahLst/>
              <a:cxnLst/>
              <a:rect l="l" t="t" r="r" b="b"/>
              <a:pathLst>
                <a:path w="4356735" h="534035">
                  <a:moveTo>
                    <a:pt x="4285073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285073" y="0"/>
                  </a:lnTo>
                  <a:lnTo>
                    <a:pt x="4326596" y="15633"/>
                  </a:lnTo>
                  <a:lnTo>
                    <a:pt x="4352436" y="51702"/>
                  </a:lnTo>
                  <a:lnTo>
                    <a:pt x="4356325" y="71252"/>
                  </a:lnTo>
                  <a:lnTo>
                    <a:pt x="4356325" y="462564"/>
                  </a:lnTo>
                  <a:lnTo>
                    <a:pt x="4340691" y="504088"/>
                  </a:lnTo>
                  <a:lnTo>
                    <a:pt x="4304623" y="529927"/>
                  </a:lnTo>
                  <a:lnTo>
                    <a:pt x="4290032" y="533328"/>
                  </a:lnTo>
                  <a:lnTo>
                    <a:pt x="4285073" y="533816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6">
              <a:extLst>
                <a:ext uri="{FF2B5EF4-FFF2-40B4-BE49-F238E27FC236}">
                  <a16:creationId xmlns:a16="http://schemas.microsoft.com/office/drawing/2014/main" id="{A06938EB-79F3-4ADB-804E-A5D9F5A5B29C}"/>
                </a:ext>
              </a:extLst>
            </p:cNvPr>
            <p:cNvSpPr/>
            <p:nvPr/>
          </p:nvSpPr>
          <p:spPr>
            <a:xfrm>
              <a:off x="724465" y="6024503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4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4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7">
              <a:extLst>
                <a:ext uri="{FF2B5EF4-FFF2-40B4-BE49-F238E27FC236}">
                  <a16:creationId xmlns:a16="http://schemas.microsoft.com/office/drawing/2014/main" id="{41A5C700-86DC-4A29-AA29-98DBE6F50BA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0725" y="6081698"/>
              <a:ext cx="152519" cy="190648"/>
            </a:xfrm>
            <a:prstGeom prst="rect">
              <a:avLst/>
            </a:prstGeom>
          </p:spPr>
        </p:pic>
      </p:grpSp>
      <p:sp>
        <p:nvSpPr>
          <p:cNvPr id="30" name="object 28">
            <a:extLst>
              <a:ext uri="{FF2B5EF4-FFF2-40B4-BE49-F238E27FC236}">
                <a16:creationId xmlns:a16="http://schemas.microsoft.com/office/drawing/2014/main" id="{3DD77060-5EBC-43E6-9747-7BF23E8C449E}"/>
              </a:ext>
            </a:extLst>
          </p:cNvPr>
          <p:cNvSpPr txBox="1"/>
          <p:nvPr/>
        </p:nvSpPr>
        <p:spPr>
          <a:xfrm>
            <a:off x="899194" y="4339689"/>
            <a:ext cx="82010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00" kern="0" spc="-8" dirty="0">
                <a:solidFill>
                  <a:srgbClr val="374050"/>
                </a:solidFill>
                <a:latin typeface="微软雅黑"/>
                <a:cs typeface="微软雅黑"/>
              </a:rPr>
              <a:t>跨模态内容生成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9">
            <a:extLst>
              <a:ext uri="{FF2B5EF4-FFF2-40B4-BE49-F238E27FC236}">
                <a16:creationId xmlns:a16="http://schemas.microsoft.com/office/drawing/2014/main" id="{2FEB4C4D-3F6C-4208-BFC8-3AC397ECB620}"/>
              </a:ext>
            </a:extLst>
          </p:cNvPr>
          <p:cNvGrpSpPr/>
          <p:nvPr/>
        </p:nvGrpSpPr>
        <p:grpSpPr>
          <a:xfrm>
            <a:off x="4061339" y="774313"/>
            <a:ext cx="4683443" cy="1573530"/>
            <a:chOff x="5347386" y="1305630"/>
            <a:chExt cx="6244590" cy="2098040"/>
          </a:xfrm>
        </p:grpSpPr>
        <p:sp>
          <p:nvSpPr>
            <p:cNvPr id="32" name="object 30">
              <a:extLst>
                <a:ext uri="{FF2B5EF4-FFF2-40B4-BE49-F238E27FC236}">
                  <a16:creationId xmlns:a16="http://schemas.microsoft.com/office/drawing/2014/main" id="{4B3EF452-A706-4D4B-AB4A-A4B2FCB5A2DF}"/>
                </a:ext>
              </a:extLst>
            </p:cNvPr>
            <p:cNvSpPr/>
            <p:nvPr/>
          </p:nvSpPr>
          <p:spPr>
            <a:xfrm>
              <a:off x="5352466" y="1310710"/>
              <a:ext cx="6234430" cy="2087880"/>
            </a:xfrm>
            <a:custGeom>
              <a:avLst/>
              <a:gdLst/>
              <a:ahLst/>
              <a:cxnLst/>
              <a:rect l="l" t="t" r="r" b="b"/>
              <a:pathLst>
                <a:path w="6234430" h="2087879">
                  <a:moveTo>
                    <a:pt x="6131791" y="2087604"/>
                  </a:moveTo>
                  <a:lnTo>
                    <a:pt x="102425" y="2087604"/>
                  </a:lnTo>
                  <a:lnTo>
                    <a:pt x="95296" y="2086902"/>
                  </a:lnTo>
                  <a:lnTo>
                    <a:pt x="54704" y="2073128"/>
                  </a:lnTo>
                  <a:lnTo>
                    <a:pt x="22473" y="2044869"/>
                  </a:lnTo>
                  <a:lnTo>
                    <a:pt x="3510" y="2006427"/>
                  </a:lnTo>
                  <a:lnTo>
                    <a:pt x="0" y="1985179"/>
                  </a:lnTo>
                  <a:lnTo>
                    <a:pt x="0" y="1977981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1985179"/>
                  </a:lnTo>
                  <a:lnTo>
                    <a:pt x="6223117" y="2026582"/>
                  </a:lnTo>
                  <a:lnTo>
                    <a:pt x="6197018" y="2060586"/>
                  </a:lnTo>
                  <a:lnTo>
                    <a:pt x="6159894" y="2082014"/>
                  </a:lnTo>
                  <a:lnTo>
                    <a:pt x="6138920" y="2086902"/>
                  </a:lnTo>
                  <a:lnTo>
                    <a:pt x="6131791" y="2087604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1">
              <a:extLst>
                <a:ext uri="{FF2B5EF4-FFF2-40B4-BE49-F238E27FC236}">
                  <a16:creationId xmlns:a16="http://schemas.microsoft.com/office/drawing/2014/main" id="{DFB2AE8D-0CE9-4573-BEE6-4E1BF62E23D3}"/>
                </a:ext>
              </a:extLst>
            </p:cNvPr>
            <p:cNvSpPr/>
            <p:nvPr/>
          </p:nvSpPr>
          <p:spPr>
            <a:xfrm>
              <a:off x="5352466" y="1310710"/>
              <a:ext cx="6234430" cy="2087880"/>
            </a:xfrm>
            <a:custGeom>
              <a:avLst/>
              <a:gdLst/>
              <a:ahLst/>
              <a:cxnLst/>
              <a:rect l="l" t="t" r="r" b="b"/>
              <a:pathLst>
                <a:path w="6234430" h="2087879">
                  <a:moveTo>
                    <a:pt x="0" y="197798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1977981"/>
                  </a:lnTo>
                  <a:lnTo>
                    <a:pt x="6234216" y="1985179"/>
                  </a:lnTo>
                  <a:lnTo>
                    <a:pt x="6233514" y="1992308"/>
                  </a:lnTo>
                  <a:lnTo>
                    <a:pt x="6232110" y="1999368"/>
                  </a:lnTo>
                  <a:lnTo>
                    <a:pt x="6230706" y="2006427"/>
                  </a:lnTo>
                  <a:lnTo>
                    <a:pt x="6211743" y="2044869"/>
                  </a:lnTo>
                  <a:lnTo>
                    <a:pt x="6185496" y="2069129"/>
                  </a:lnTo>
                  <a:lnTo>
                    <a:pt x="6179511" y="2073128"/>
                  </a:lnTo>
                  <a:lnTo>
                    <a:pt x="6173194" y="2076505"/>
                  </a:lnTo>
                  <a:lnTo>
                    <a:pt x="6166544" y="2079260"/>
                  </a:lnTo>
                  <a:lnTo>
                    <a:pt x="6159894" y="2082014"/>
                  </a:lnTo>
                  <a:lnTo>
                    <a:pt x="6124593" y="2087604"/>
                  </a:lnTo>
                  <a:lnTo>
                    <a:pt x="109623" y="2087604"/>
                  </a:lnTo>
                  <a:lnTo>
                    <a:pt x="67672" y="2079260"/>
                  </a:lnTo>
                  <a:lnTo>
                    <a:pt x="61022" y="2076505"/>
                  </a:lnTo>
                  <a:lnTo>
                    <a:pt x="54704" y="2073128"/>
                  </a:lnTo>
                  <a:lnTo>
                    <a:pt x="48719" y="2069129"/>
                  </a:lnTo>
                  <a:lnTo>
                    <a:pt x="42734" y="2065130"/>
                  </a:lnTo>
                  <a:lnTo>
                    <a:pt x="37197" y="2060586"/>
                  </a:lnTo>
                  <a:lnTo>
                    <a:pt x="32107" y="2055496"/>
                  </a:lnTo>
                  <a:lnTo>
                    <a:pt x="27018" y="2050407"/>
                  </a:lnTo>
                  <a:lnTo>
                    <a:pt x="5590" y="2013282"/>
                  </a:lnTo>
                  <a:lnTo>
                    <a:pt x="2106" y="1999368"/>
                  </a:lnTo>
                  <a:lnTo>
                    <a:pt x="702" y="1992308"/>
                  </a:lnTo>
                  <a:lnTo>
                    <a:pt x="0" y="1985179"/>
                  </a:lnTo>
                  <a:lnTo>
                    <a:pt x="0" y="1977981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2">
              <a:extLst>
                <a:ext uri="{FF2B5EF4-FFF2-40B4-BE49-F238E27FC236}">
                  <a16:creationId xmlns:a16="http://schemas.microsoft.com/office/drawing/2014/main" id="{CC43CEB1-46EC-446E-9F37-B9FAA6133F63}"/>
                </a:ext>
              </a:extLst>
            </p:cNvPr>
            <p:cNvSpPr/>
            <p:nvPr/>
          </p:nvSpPr>
          <p:spPr>
            <a:xfrm>
              <a:off x="5891048" y="2545161"/>
              <a:ext cx="5157470" cy="38735"/>
            </a:xfrm>
            <a:custGeom>
              <a:avLst/>
              <a:gdLst/>
              <a:ahLst/>
              <a:cxnLst/>
              <a:rect l="l" t="t" r="r" b="b"/>
              <a:pathLst>
                <a:path w="5157470" h="38735">
                  <a:moveTo>
                    <a:pt x="5157051" y="38129"/>
                  </a:moveTo>
                  <a:lnTo>
                    <a:pt x="0" y="38129"/>
                  </a:lnTo>
                  <a:lnTo>
                    <a:pt x="0" y="0"/>
                  </a:lnTo>
                  <a:lnTo>
                    <a:pt x="5157051" y="0"/>
                  </a:lnTo>
                  <a:lnTo>
                    <a:pt x="5157051" y="38129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3">
              <a:extLst>
                <a:ext uri="{FF2B5EF4-FFF2-40B4-BE49-F238E27FC236}">
                  <a16:creationId xmlns:a16="http://schemas.microsoft.com/office/drawing/2014/main" id="{0B5FAF89-02CE-4BA7-B15D-CAFBA341A1D8}"/>
                </a:ext>
              </a:extLst>
            </p:cNvPr>
            <p:cNvSpPr/>
            <p:nvPr/>
          </p:nvSpPr>
          <p:spPr>
            <a:xfrm>
              <a:off x="5509751" y="1467996"/>
              <a:ext cx="38735" cy="267335"/>
            </a:xfrm>
            <a:custGeom>
              <a:avLst/>
              <a:gdLst/>
              <a:ahLst/>
              <a:cxnLst/>
              <a:rect l="l" t="t" r="r" b="b"/>
              <a:pathLst>
                <a:path w="38735" h="267335">
                  <a:moveTo>
                    <a:pt x="38129" y="266908"/>
                  </a:moveTo>
                  <a:lnTo>
                    <a:pt x="0" y="266908"/>
                  </a:lnTo>
                  <a:lnTo>
                    <a:pt x="0" y="0"/>
                  </a:lnTo>
                  <a:lnTo>
                    <a:pt x="38129" y="0"/>
                  </a:lnTo>
                  <a:lnTo>
                    <a:pt x="38129" y="266908"/>
                  </a:lnTo>
                  <a:close/>
                </a:path>
              </a:pathLst>
            </a:custGeom>
            <a:solidFill>
              <a:srgbClr val="2DD4BE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6" name="object 34">
            <a:extLst>
              <a:ext uri="{FF2B5EF4-FFF2-40B4-BE49-F238E27FC236}">
                <a16:creationId xmlns:a16="http://schemas.microsoft.com/office/drawing/2014/main" id="{BD9F226D-370C-4371-A9D3-B28F6E8C4915}"/>
              </a:ext>
            </a:extLst>
          </p:cNvPr>
          <p:cNvSpPr txBox="1"/>
          <p:nvPr/>
        </p:nvSpPr>
        <p:spPr>
          <a:xfrm>
            <a:off x="4256922" y="908010"/>
            <a:ext cx="1048703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内容生产方式演变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7" name="object 35">
            <a:extLst>
              <a:ext uri="{FF2B5EF4-FFF2-40B4-BE49-F238E27FC236}">
                <a16:creationId xmlns:a16="http://schemas.microsoft.com/office/drawing/2014/main" id="{1D1F9B1A-6582-4A51-A940-07323C6B1360}"/>
              </a:ext>
            </a:extLst>
          </p:cNvPr>
          <p:cNvSpPr txBox="1"/>
          <p:nvPr/>
        </p:nvSpPr>
        <p:spPr>
          <a:xfrm>
            <a:off x="4342715" y="1801677"/>
            <a:ext cx="362426" cy="3199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60960" defTabSz="685800">
              <a:spcBef>
                <a:spcPts val="75"/>
              </a:spcBef>
            </a:pPr>
            <a:r>
              <a:rPr sz="900" b="1" kern="0" spc="-19" dirty="0">
                <a:solidFill>
                  <a:srgbClr val="374050"/>
                </a:solidFill>
                <a:latin typeface="微软雅黑"/>
                <a:cs typeface="微软雅黑"/>
              </a:rPr>
              <a:t>PGC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95"/>
              </a:spcBef>
            </a:pPr>
            <a:r>
              <a:rPr sz="700" kern="0" spc="-11" dirty="0">
                <a:solidFill>
                  <a:srgbClr val="6A7280"/>
                </a:solidFill>
                <a:latin typeface="微软雅黑"/>
                <a:cs typeface="微软雅黑"/>
              </a:rPr>
              <a:t>专业生产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8" name="object 36">
            <a:extLst>
              <a:ext uri="{FF2B5EF4-FFF2-40B4-BE49-F238E27FC236}">
                <a16:creationId xmlns:a16="http://schemas.microsoft.com/office/drawing/2014/main" id="{2241A00A-790B-4C8F-A2E3-391B8C4255F8}"/>
              </a:ext>
            </a:extLst>
          </p:cNvPr>
          <p:cNvGrpSpPr/>
          <p:nvPr/>
        </p:nvGrpSpPr>
        <p:grpSpPr>
          <a:xfrm>
            <a:off x="5391350" y="1618169"/>
            <a:ext cx="2938463" cy="436245"/>
            <a:chOff x="7120734" y="2430772"/>
            <a:chExt cx="3917950" cy="581660"/>
          </a:xfrm>
        </p:grpSpPr>
        <p:pic>
          <p:nvPicPr>
            <p:cNvPr id="39" name="object 37">
              <a:extLst>
                <a:ext uri="{FF2B5EF4-FFF2-40B4-BE49-F238E27FC236}">
                  <a16:creationId xmlns:a16="http://schemas.microsoft.com/office/drawing/2014/main" id="{00DBE224-3333-4144-98CB-42BCB65E60D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20734" y="2430772"/>
              <a:ext cx="114389" cy="266908"/>
            </a:xfrm>
            <a:prstGeom prst="rect">
              <a:avLst/>
            </a:prstGeom>
          </p:spPr>
        </p:pic>
        <p:pic>
          <p:nvPicPr>
            <p:cNvPr id="40" name="object 38">
              <a:extLst>
                <a:ext uri="{FF2B5EF4-FFF2-40B4-BE49-F238E27FC236}">
                  <a16:creationId xmlns:a16="http://schemas.microsoft.com/office/drawing/2014/main" id="{CCFB492F-6F9A-424D-B4B8-46D2637B41D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41974" y="2430772"/>
              <a:ext cx="123921" cy="266908"/>
            </a:xfrm>
            <a:prstGeom prst="rect">
              <a:avLst/>
            </a:prstGeom>
          </p:spPr>
        </p:pic>
        <p:pic>
          <p:nvPicPr>
            <p:cNvPr id="41" name="object 39">
              <a:extLst>
                <a:ext uri="{FF2B5EF4-FFF2-40B4-BE49-F238E27FC236}">
                  <a16:creationId xmlns:a16="http://schemas.microsoft.com/office/drawing/2014/main" id="{FBA9B738-05AB-46E1-A8D1-712016285E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00075" y="2726278"/>
              <a:ext cx="438492" cy="285973"/>
            </a:xfrm>
            <a:prstGeom prst="rect">
              <a:avLst/>
            </a:prstGeom>
          </p:spPr>
        </p:pic>
      </p:grpSp>
      <p:sp>
        <p:nvSpPr>
          <p:cNvPr id="42" name="object 40">
            <a:extLst>
              <a:ext uri="{FF2B5EF4-FFF2-40B4-BE49-F238E27FC236}">
                <a16:creationId xmlns:a16="http://schemas.microsoft.com/office/drawing/2014/main" id="{183235BB-C4D8-4622-A4DD-73A2DFBF56F8}"/>
              </a:ext>
            </a:extLst>
          </p:cNvPr>
          <p:cNvSpPr txBox="1"/>
          <p:nvPr/>
        </p:nvSpPr>
        <p:spPr>
          <a:xfrm>
            <a:off x="6163337" y="1801677"/>
            <a:ext cx="362426" cy="31995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4293" defTabSz="685800">
              <a:spcBef>
                <a:spcPts val="75"/>
              </a:spcBef>
            </a:pPr>
            <a:r>
              <a:rPr sz="90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UGC</a:t>
            </a:r>
            <a:endParaRPr sz="10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95"/>
              </a:spcBef>
            </a:pPr>
            <a:r>
              <a:rPr sz="700" kern="0" spc="-11" dirty="0">
                <a:solidFill>
                  <a:srgbClr val="6A7280"/>
                </a:solidFill>
                <a:latin typeface="微软雅黑"/>
                <a:cs typeface="微软雅黑"/>
              </a:rPr>
              <a:t>用户生产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3" name="object 41">
            <a:extLst>
              <a:ext uri="{FF2B5EF4-FFF2-40B4-BE49-F238E27FC236}">
                <a16:creationId xmlns:a16="http://schemas.microsoft.com/office/drawing/2014/main" id="{9319B2DB-8090-49E5-A39C-FA21462E0F90}"/>
              </a:ext>
            </a:extLst>
          </p:cNvPr>
          <p:cNvSpPr txBox="1"/>
          <p:nvPr/>
        </p:nvSpPr>
        <p:spPr>
          <a:xfrm>
            <a:off x="7906829" y="2080500"/>
            <a:ext cx="543401" cy="11734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00" b="1" kern="0" dirty="0">
                <a:solidFill>
                  <a:srgbClr val="6A7280"/>
                </a:solidFill>
                <a:latin typeface="微软雅黑"/>
                <a:cs typeface="微软雅黑"/>
              </a:rPr>
              <a:t>AI</a:t>
            </a:r>
            <a:r>
              <a:rPr sz="700" b="1" kern="0" spc="-11" dirty="0">
                <a:solidFill>
                  <a:srgbClr val="6A7280"/>
                </a:solidFill>
                <a:latin typeface="微软雅黑"/>
                <a:cs typeface="微软雅黑"/>
              </a:rPr>
              <a:t>智能生产</a:t>
            </a:r>
            <a:endParaRPr sz="8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4" name="object 42">
            <a:extLst>
              <a:ext uri="{FF2B5EF4-FFF2-40B4-BE49-F238E27FC236}">
                <a16:creationId xmlns:a16="http://schemas.microsoft.com/office/drawing/2014/main" id="{04644C58-DF88-4931-89FB-13EA7CAE690C}"/>
              </a:ext>
            </a:extLst>
          </p:cNvPr>
          <p:cNvGrpSpPr/>
          <p:nvPr/>
        </p:nvGrpSpPr>
        <p:grpSpPr>
          <a:xfrm>
            <a:off x="4297502" y="1210658"/>
            <a:ext cx="4211003" cy="571976"/>
            <a:chOff x="5662270" y="1887423"/>
            <a:chExt cx="5614670" cy="762635"/>
          </a:xfrm>
        </p:grpSpPr>
        <p:sp>
          <p:nvSpPr>
            <p:cNvPr id="45" name="object 43">
              <a:extLst>
                <a:ext uri="{FF2B5EF4-FFF2-40B4-BE49-F238E27FC236}">
                  <a16:creationId xmlns:a16="http://schemas.microsoft.com/office/drawing/2014/main" id="{19802645-7F6C-4590-9D90-6E91E714E61E}"/>
                </a:ext>
              </a:extLst>
            </p:cNvPr>
            <p:cNvSpPr/>
            <p:nvPr/>
          </p:nvSpPr>
          <p:spPr>
            <a:xfrm>
              <a:off x="5681335" y="2011345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4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8" y="395410"/>
                  </a:lnTo>
                  <a:lnTo>
                    <a:pt x="8570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7" y="115619"/>
                  </a:lnTo>
                  <a:lnTo>
                    <a:pt x="83759" y="83759"/>
                  </a:lnTo>
                  <a:lnTo>
                    <a:pt x="115619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80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9" y="115619"/>
                  </a:lnTo>
                  <a:lnTo>
                    <a:pt x="538179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9" y="420780"/>
                  </a:lnTo>
                  <a:lnTo>
                    <a:pt x="515669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80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4">
              <a:extLst>
                <a:ext uri="{FF2B5EF4-FFF2-40B4-BE49-F238E27FC236}">
                  <a16:creationId xmlns:a16="http://schemas.microsoft.com/office/drawing/2014/main" id="{5BC81DC3-3DE2-49E9-9733-A2778AEA5368}"/>
                </a:ext>
              </a:extLst>
            </p:cNvPr>
            <p:cNvSpPr/>
            <p:nvPr/>
          </p:nvSpPr>
          <p:spPr>
            <a:xfrm>
              <a:off x="5681335" y="2011345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5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90" y="408242"/>
                  </a:lnTo>
                  <a:lnTo>
                    <a:pt x="523751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3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8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1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4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5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4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5" y="183054"/>
                  </a:lnTo>
                  <a:lnTo>
                    <a:pt x="564997" y="223313"/>
                  </a:lnTo>
                  <a:lnTo>
                    <a:pt x="571171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7" name="object 45">
              <a:extLst>
                <a:ext uri="{FF2B5EF4-FFF2-40B4-BE49-F238E27FC236}">
                  <a16:creationId xmlns:a16="http://schemas.microsoft.com/office/drawing/2014/main" id="{EFF328E4-3657-4F71-A6C1-305CF4CDA76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43386" y="2163864"/>
              <a:ext cx="238311" cy="266908"/>
            </a:xfrm>
            <a:prstGeom prst="rect">
              <a:avLst/>
            </a:prstGeom>
          </p:spPr>
        </p:pic>
        <p:sp>
          <p:nvSpPr>
            <p:cNvPr id="48" name="object 46">
              <a:extLst>
                <a:ext uri="{FF2B5EF4-FFF2-40B4-BE49-F238E27FC236}">
                  <a16:creationId xmlns:a16="http://schemas.microsoft.com/office/drawing/2014/main" id="{63D07A16-459C-4C64-BF72-A6C2095C6A51}"/>
                </a:ext>
              </a:extLst>
            </p:cNvPr>
            <p:cNvSpPr/>
            <p:nvPr/>
          </p:nvSpPr>
          <p:spPr>
            <a:xfrm>
              <a:off x="8102575" y="2011345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285973" y="571946"/>
                  </a:moveTo>
                  <a:lnTo>
                    <a:pt x="244012" y="568851"/>
                  </a:lnTo>
                  <a:lnTo>
                    <a:pt x="202959" y="559632"/>
                  </a:lnTo>
                  <a:lnTo>
                    <a:pt x="163703" y="544490"/>
                  </a:lnTo>
                  <a:lnTo>
                    <a:pt x="127094" y="523751"/>
                  </a:lnTo>
                  <a:lnTo>
                    <a:pt x="93925" y="497865"/>
                  </a:lnTo>
                  <a:lnTo>
                    <a:pt x="64912" y="467392"/>
                  </a:lnTo>
                  <a:lnTo>
                    <a:pt x="40685" y="432992"/>
                  </a:lnTo>
                  <a:lnTo>
                    <a:pt x="21767" y="395410"/>
                  </a:lnTo>
                  <a:lnTo>
                    <a:pt x="8570" y="355459"/>
                  </a:lnTo>
                  <a:lnTo>
                    <a:pt x="1377" y="314003"/>
                  </a:lnTo>
                  <a:lnTo>
                    <a:pt x="0" y="285973"/>
                  </a:lnTo>
                  <a:lnTo>
                    <a:pt x="344" y="271941"/>
                  </a:lnTo>
                  <a:lnTo>
                    <a:pt x="5494" y="230182"/>
                  </a:lnTo>
                  <a:lnTo>
                    <a:pt x="16716" y="189631"/>
                  </a:lnTo>
                  <a:lnTo>
                    <a:pt x="33767" y="151166"/>
                  </a:lnTo>
                  <a:lnTo>
                    <a:pt x="56276" y="115619"/>
                  </a:lnTo>
                  <a:lnTo>
                    <a:pt x="83759" y="83759"/>
                  </a:lnTo>
                  <a:lnTo>
                    <a:pt x="115618" y="56277"/>
                  </a:lnTo>
                  <a:lnTo>
                    <a:pt x="151166" y="33767"/>
                  </a:lnTo>
                  <a:lnTo>
                    <a:pt x="189631" y="16716"/>
                  </a:lnTo>
                  <a:lnTo>
                    <a:pt x="230182" y="5494"/>
                  </a:lnTo>
                  <a:lnTo>
                    <a:pt x="271941" y="344"/>
                  </a:lnTo>
                  <a:lnTo>
                    <a:pt x="285973" y="0"/>
                  </a:lnTo>
                  <a:lnTo>
                    <a:pt x="300005" y="344"/>
                  </a:lnTo>
                  <a:lnTo>
                    <a:pt x="341763" y="5494"/>
                  </a:lnTo>
                  <a:lnTo>
                    <a:pt x="382314" y="16716"/>
                  </a:lnTo>
                  <a:lnTo>
                    <a:pt x="420779" y="33767"/>
                  </a:lnTo>
                  <a:lnTo>
                    <a:pt x="456327" y="56277"/>
                  </a:lnTo>
                  <a:lnTo>
                    <a:pt x="488186" y="83759"/>
                  </a:lnTo>
                  <a:lnTo>
                    <a:pt x="515668" y="115619"/>
                  </a:lnTo>
                  <a:lnTo>
                    <a:pt x="538178" y="151166"/>
                  </a:lnTo>
                  <a:lnTo>
                    <a:pt x="555229" y="189631"/>
                  </a:lnTo>
                  <a:lnTo>
                    <a:pt x="566451" y="230182"/>
                  </a:lnTo>
                  <a:lnTo>
                    <a:pt x="571602" y="271941"/>
                  </a:lnTo>
                  <a:lnTo>
                    <a:pt x="571946" y="285973"/>
                  </a:lnTo>
                  <a:lnTo>
                    <a:pt x="571602" y="300005"/>
                  </a:lnTo>
                  <a:lnTo>
                    <a:pt x="566451" y="341763"/>
                  </a:lnTo>
                  <a:lnTo>
                    <a:pt x="555229" y="382314"/>
                  </a:lnTo>
                  <a:lnTo>
                    <a:pt x="538178" y="420780"/>
                  </a:lnTo>
                  <a:lnTo>
                    <a:pt x="515668" y="456327"/>
                  </a:lnTo>
                  <a:lnTo>
                    <a:pt x="488186" y="488186"/>
                  </a:lnTo>
                  <a:lnTo>
                    <a:pt x="456327" y="515669"/>
                  </a:lnTo>
                  <a:lnTo>
                    <a:pt x="420779" y="538179"/>
                  </a:lnTo>
                  <a:lnTo>
                    <a:pt x="382314" y="555229"/>
                  </a:lnTo>
                  <a:lnTo>
                    <a:pt x="341763" y="566451"/>
                  </a:lnTo>
                  <a:lnTo>
                    <a:pt x="300005" y="571602"/>
                  </a:lnTo>
                  <a:lnTo>
                    <a:pt x="285973" y="57194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object 47">
              <a:extLst>
                <a:ext uri="{FF2B5EF4-FFF2-40B4-BE49-F238E27FC236}">
                  <a16:creationId xmlns:a16="http://schemas.microsoft.com/office/drawing/2014/main" id="{A4DD9602-ED9A-42AC-A2B8-78CA2DC3B44C}"/>
                </a:ext>
              </a:extLst>
            </p:cNvPr>
            <p:cNvSpPr/>
            <p:nvPr/>
          </p:nvSpPr>
          <p:spPr>
            <a:xfrm>
              <a:off x="8102575" y="2011345"/>
              <a:ext cx="572135" cy="572135"/>
            </a:xfrm>
            <a:custGeom>
              <a:avLst/>
              <a:gdLst/>
              <a:ahLst/>
              <a:cxnLst/>
              <a:rect l="l" t="t" r="r" b="b"/>
              <a:pathLst>
                <a:path w="572134" h="572135">
                  <a:moveTo>
                    <a:pt x="571946" y="285973"/>
                  </a:moveTo>
                  <a:lnTo>
                    <a:pt x="568851" y="327934"/>
                  </a:lnTo>
                  <a:lnTo>
                    <a:pt x="559632" y="368986"/>
                  </a:lnTo>
                  <a:lnTo>
                    <a:pt x="544489" y="408242"/>
                  </a:lnTo>
                  <a:lnTo>
                    <a:pt x="523750" y="444851"/>
                  </a:lnTo>
                  <a:lnTo>
                    <a:pt x="497865" y="478021"/>
                  </a:lnTo>
                  <a:lnTo>
                    <a:pt x="467392" y="507033"/>
                  </a:lnTo>
                  <a:lnTo>
                    <a:pt x="432992" y="531260"/>
                  </a:lnTo>
                  <a:lnTo>
                    <a:pt x="395410" y="550177"/>
                  </a:lnTo>
                  <a:lnTo>
                    <a:pt x="355459" y="563376"/>
                  </a:lnTo>
                  <a:lnTo>
                    <a:pt x="314003" y="570569"/>
                  </a:lnTo>
                  <a:lnTo>
                    <a:pt x="285973" y="571946"/>
                  </a:lnTo>
                  <a:lnTo>
                    <a:pt x="278952" y="571860"/>
                  </a:lnTo>
                  <a:lnTo>
                    <a:pt x="237084" y="567736"/>
                  </a:lnTo>
                  <a:lnTo>
                    <a:pt x="196266" y="557512"/>
                  </a:lnTo>
                  <a:lnTo>
                    <a:pt x="157397" y="541412"/>
                  </a:lnTo>
                  <a:lnTo>
                    <a:pt x="121305" y="519779"/>
                  </a:lnTo>
                  <a:lnTo>
                    <a:pt x="88784" y="493090"/>
                  </a:lnTo>
                  <a:lnTo>
                    <a:pt x="60525" y="461911"/>
                  </a:lnTo>
                  <a:lnTo>
                    <a:pt x="37152" y="426930"/>
                  </a:lnTo>
                  <a:lnTo>
                    <a:pt x="19160" y="388891"/>
                  </a:lnTo>
                  <a:lnTo>
                    <a:pt x="6948" y="348632"/>
                  </a:lnTo>
                  <a:lnTo>
                    <a:pt x="774" y="307008"/>
                  </a:lnTo>
                  <a:lnTo>
                    <a:pt x="0" y="285973"/>
                  </a:lnTo>
                  <a:lnTo>
                    <a:pt x="86" y="278953"/>
                  </a:lnTo>
                  <a:lnTo>
                    <a:pt x="4209" y="237084"/>
                  </a:lnTo>
                  <a:lnTo>
                    <a:pt x="14433" y="196266"/>
                  </a:lnTo>
                  <a:lnTo>
                    <a:pt x="30533" y="157398"/>
                  </a:lnTo>
                  <a:lnTo>
                    <a:pt x="52166" y="121305"/>
                  </a:lnTo>
                  <a:lnTo>
                    <a:pt x="78856" y="88784"/>
                  </a:lnTo>
                  <a:lnTo>
                    <a:pt x="110034" y="60525"/>
                  </a:lnTo>
                  <a:lnTo>
                    <a:pt x="145015" y="37152"/>
                  </a:lnTo>
                  <a:lnTo>
                    <a:pt x="183054" y="19161"/>
                  </a:lnTo>
                  <a:lnTo>
                    <a:pt x="223313" y="6948"/>
                  </a:lnTo>
                  <a:lnTo>
                    <a:pt x="264937" y="774"/>
                  </a:lnTo>
                  <a:lnTo>
                    <a:pt x="285973" y="0"/>
                  </a:lnTo>
                  <a:lnTo>
                    <a:pt x="292993" y="86"/>
                  </a:lnTo>
                  <a:lnTo>
                    <a:pt x="334861" y="4209"/>
                  </a:lnTo>
                  <a:lnTo>
                    <a:pt x="375679" y="14434"/>
                  </a:lnTo>
                  <a:lnTo>
                    <a:pt x="414548" y="30533"/>
                  </a:lnTo>
                  <a:lnTo>
                    <a:pt x="450640" y="52166"/>
                  </a:lnTo>
                  <a:lnTo>
                    <a:pt x="483161" y="78856"/>
                  </a:lnTo>
                  <a:lnTo>
                    <a:pt x="511420" y="110035"/>
                  </a:lnTo>
                  <a:lnTo>
                    <a:pt x="534793" y="145015"/>
                  </a:lnTo>
                  <a:lnTo>
                    <a:pt x="552784" y="183054"/>
                  </a:lnTo>
                  <a:lnTo>
                    <a:pt x="564997" y="223313"/>
                  </a:lnTo>
                  <a:lnTo>
                    <a:pt x="571172" y="264937"/>
                  </a:lnTo>
                  <a:lnTo>
                    <a:pt x="571946" y="2859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0" name="object 48">
              <a:extLst>
                <a:ext uri="{FF2B5EF4-FFF2-40B4-BE49-F238E27FC236}">
                  <a16:creationId xmlns:a16="http://schemas.microsoft.com/office/drawing/2014/main" id="{5DB52DAF-4D7D-438D-BFE0-9C69EAFF192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74159" y="2163864"/>
              <a:ext cx="238311" cy="266908"/>
            </a:xfrm>
            <a:prstGeom prst="rect">
              <a:avLst/>
            </a:prstGeom>
          </p:spPr>
        </p:pic>
        <p:pic>
          <p:nvPicPr>
            <p:cNvPr id="51" name="object 49">
              <a:extLst>
                <a:ext uri="{FF2B5EF4-FFF2-40B4-BE49-F238E27FC236}">
                  <a16:creationId xmlns:a16="http://schemas.microsoft.com/office/drawing/2014/main" id="{18D5B778-3DD5-40E9-B196-257B7C417A3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552412" y="1925553"/>
              <a:ext cx="686335" cy="686335"/>
            </a:xfrm>
            <a:prstGeom prst="rect">
              <a:avLst/>
            </a:prstGeom>
          </p:spPr>
        </p:pic>
        <p:sp>
          <p:nvSpPr>
            <p:cNvPr id="52" name="object 50">
              <a:extLst>
                <a:ext uri="{FF2B5EF4-FFF2-40B4-BE49-F238E27FC236}">
                  <a16:creationId xmlns:a16="http://schemas.microsoft.com/office/drawing/2014/main" id="{C2295A4A-FBF1-4C83-B93A-E0AA17A68671}"/>
                </a:ext>
              </a:extLst>
            </p:cNvPr>
            <p:cNvSpPr/>
            <p:nvPr/>
          </p:nvSpPr>
          <p:spPr>
            <a:xfrm>
              <a:off x="10533348" y="1906488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4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5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30" y="605493"/>
                  </a:lnTo>
                  <a:lnTo>
                    <a:pt x="598835" y="636517"/>
                  </a:lnTo>
                  <a:lnTo>
                    <a:pt x="563477" y="663418"/>
                  </a:lnTo>
                  <a:lnTo>
                    <a:pt x="525093" y="685789"/>
                  </a:lnTo>
                  <a:lnTo>
                    <a:pt x="484264" y="703291"/>
                  </a:lnTo>
                  <a:lnTo>
                    <a:pt x="441600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2" y="711344"/>
                  </a:lnTo>
                  <a:lnTo>
                    <a:pt x="223611" y="696892"/>
                  </a:lnTo>
                  <a:lnTo>
                    <a:pt x="183685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3" y="592030"/>
                  </a:lnTo>
                  <a:lnTo>
                    <a:pt x="56196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59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8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2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0" y="56197"/>
                  </a:lnTo>
                  <a:lnTo>
                    <a:pt x="207357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8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1" y="13120"/>
                  </a:lnTo>
                  <a:lnTo>
                    <a:pt x="500852" y="27573"/>
                  </a:lnTo>
                  <a:lnTo>
                    <a:pt x="540778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3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3" name="object 51">
              <a:extLst>
                <a:ext uri="{FF2B5EF4-FFF2-40B4-BE49-F238E27FC236}">
                  <a16:creationId xmlns:a16="http://schemas.microsoft.com/office/drawing/2014/main" id="{B76A8053-94E8-476D-878D-0CE8B4CBE91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714464" y="2097137"/>
              <a:ext cx="362232" cy="343167"/>
            </a:xfrm>
            <a:prstGeom prst="rect">
              <a:avLst/>
            </a:prstGeom>
          </p:spPr>
        </p:pic>
      </p:grpSp>
      <p:grpSp>
        <p:nvGrpSpPr>
          <p:cNvPr id="54" name="object 52">
            <a:extLst>
              <a:ext uri="{FF2B5EF4-FFF2-40B4-BE49-F238E27FC236}">
                <a16:creationId xmlns:a16="http://schemas.microsoft.com/office/drawing/2014/main" id="{6296C639-6A6F-402D-BF13-8A2088F89A3A}"/>
              </a:ext>
            </a:extLst>
          </p:cNvPr>
          <p:cNvGrpSpPr/>
          <p:nvPr/>
        </p:nvGrpSpPr>
        <p:grpSpPr>
          <a:xfrm>
            <a:off x="4061575" y="2518986"/>
            <a:ext cx="4682966" cy="2419826"/>
            <a:chOff x="5347699" y="3631860"/>
            <a:chExt cx="6243955" cy="3226435"/>
          </a:xfrm>
        </p:grpSpPr>
        <p:pic>
          <p:nvPicPr>
            <p:cNvPr id="55" name="object 53">
              <a:extLst>
                <a:ext uri="{FF2B5EF4-FFF2-40B4-BE49-F238E27FC236}">
                  <a16:creationId xmlns:a16="http://schemas.microsoft.com/office/drawing/2014/main" id="{5832E43C-BE09-4568-AB27-A8B711DBAD6E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47699" y="3631860"/>
              <a:ext cx="6243749" cy="3225990"/>
            </a:xfrm>
            <a:prstGeom prst="rect">
              <a:avLst/>
            </a:prstGeom>
          </p:spPr>
        </p:pic>
        <p:sp>
          <p:nvSpPr>
            <p:cNvPr id="56" name="object 54">
              <a:extLst>
                <a:ext uri="{FF2B5EF4-FFF2-40B4-BE49-F238E27FC236}">
                  <a16:creationId xmlns:a16="http://schemas.microsoft.com/office/drawing/2014/main" id="{A9C086D1-0FAF-4D6E-A252-812BEAA15953}"/>
                </a:ext>
              </a:extLst>
            </p:cNvPr>
            <p:cNvSpPr/>
            <p:nvPr/>
          </p:nvSpPr>
          <p:spPr>
            <a:xfrm>
              <a:off x="5377002" y="3631860"/>
              <a:ext cx="6185535" cy="38735"/>
            </a:xfrm>
            <a:custGeom>
              <a:avLst/>
              <a:gdLst/>
              <a:ahLst/>
              <a:cxnLst/>
              <a:rect l="l" t="t" r="r" b="b"/>
              <a:pathLst>
                <a:path w="6185534" h="38735">
                  <a:moveTo>
                    <a:pt x="6185141" y="38129"/>
                  </a:moveTo>
                  <a:lnTo>
                    <a:pt x="0" y="38129"/>
                  </a:lnTo>
                  <a:lnTo>
                    <a:pt x="4200" y="33503"/>
                  </a:lnTo>
                  <a:lnTo>
                    <a:pt x="41309" y="8707"/>
                  </a:lnTo>
                  <a:lnTo>
                    <a:pt x="85085" y="0"/>
                  </a:lnTo>
                  <a:lnTo>
                    <a:pt x="6100057" y="0"/>
                  </a:lnTo>
                  <a:lnTo>
                    <a:pt x="6143831" y="8707"/>
                  </a:lnTo>
                  <a:lnTo>
                    <a:pt x="6180942" y="33503"/>
                  </a:lnTo>
                  <a:lnTo>
                    <a:pt x="6185141" y="38129"/>
                  </a:lnTo>
                  <a:close/>
                </a:path>
              </a:pathLst>
            </a:custGeom>
            <a:solidFill>
              <a:srgbClr val="60A5FA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7" name="object 55">
              <a:extLst>
                <a:ext uri="{FF2B5EF4-FFF2-40B4-BE49-F238E27FC236}">
                  <a16:creationId xmlns:a16="http://schemas.microsoft.com/office/drawing/2014/main" id="{97F59789-54CA-4600-8771-F2052DC9FF5E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76478" y="6472527"/>
              <a:ext cx="171583" cy="171583"/>
            </a:xfrm>
            <a:prstGeom prst="rect">
              <a:avLst/>
            </a:prstGeom>
          </p:spPr>
        </p:pic>
      </p:grpSp>
      <p:sp>
        <p:nvSpPr>
          <p:cNvPr id="58" name="object 56">
            <a:extLst>
              <a:ext uri="{FF2B5EF4-FFF2-40B4-BE49-F238E27FC236}">
                <a16:creationId xmlns:a16="http://schemas.microsoft.com/office/drawing/2014/main" id="{A9970284-7FFF-43E5-9AD5-B642827C8353}"/>
              </a:ext>
            </a:extLst>
          </p:cNvPr>
          <p:cNvSpPr txBox="1"/>
          <p:nvPr/>
        </p:nvSpPr>
        <p:spPr>
          <a:xfrm>
            <a:off x="4221176" y="4548450"/>
            <a:ext cx="1320641" cy="428643"/>
          </a:xfrm>
          <a:prstGeom prst="rect">
            <a:avLst/>
          </a:prstGeom>
        </p:spPr>
        <p:txBody>
          <a:bodyPr vert="horz" wrap="square" lIns="0" tIns="86678" rIns="0" bIns="0" rtlCol="0">
            <a:spAutoFit/>
          </a:bodyPr>
          <a:lstStyle/>
          <a:p>
            <a:pPr marL="47149" algn="ctr" defTabSz="685800">
              <a:spcBef>
                <a:spcPts val="683"/>
              </a:spcBef>
            </a:pPr>
            <a:r>
              <a:rPr sz="1000" kern="0" spc="-8" dirty="0">
                <a:solidFill>
                  <a:srgbClr val="FFFFFF"/>
                </a:solidFill>
                <a:latin typeface="微软雅黑"/>
                <a:cs typeface="微软雅黑"/>
              </a:rPr>
              <a:t>人机协作新纪元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472"/>
              </a:spcBef>
            </a:pPr>
            <a:r>
              <a:rPr sz="800" kern="0" spc="-4" dirty="0">
                <a:solidFill>
                  <a:srgbClr val="D0D5DA"/>
                </a:solidFill>
                <a:latin typeface="微软雅黑"/>
                <a:cs typeface="微软雅黑"/>
              </a:rPr>
              <a:t>从辅助工具到创作伙伴的质变</a:t>
            </a:r>
            <a:endParaRPr sz="8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205602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AIGC</a:t>
            </a:r>
            <a:r>
              <a:rPr lang="zh-CN" altLang="en-US" dirty="0"/>
              <a:t>核心优势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6C6D3312-6AD8-4D31-9850-475379930E5C}"/>
              </a:ext>
            </a:extLst>
          </p:cNvPr>
          <p:cNvGrpSpPr/>
          <p:nvPr/>
        </p:nvGrpSpPr>
        <p:grpSpPr>
          <a:xfrm>
            <a:off x="0" y="529051"/>
            <a:ext cx="9144000" cy="4614386"/>
            <a:chOff x="0" y="705400"/>
            <a:chExt cx="12192000" cy="6152515"/>
          </a:xfrm>
        </p:grpSpPr>
        <p:pic>
          <p:nvPicPr>
            <p:cNvPr id="7" name="object 3">
              <a:extLst>
                <a:ext uri="{FF2B5EF4-FFF2-40B4-BE49-F238E27FC236}">
                  <a16:creationId xmlns:a16="http://schemas.microsoft.com/office/drawing/2014/main" id="{7579B5F1-110D-4B96-A686-7ACD7D4131F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05400"/>
              <a:ext cx="12191851" cy="6152450"/>
            </a:xfrm>
            <a:prstGeom prst="rect">
              <a:avLst/>
            </a:prstGeom>
          </p:spPr>
        </p:pic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762AF712-24DC-4940-97A5-3830AF160308}"/>
                </a:ext>
              </a:extLst>
            </p:cNvPr>
            <p:cNvSpPr/>
            <p:nvPr/>
          </p:nvSpPr>
          <p:spPr>
            <a:xfrm>
              <a:off x="2897302" y="1706308"/>
              <a:ext cx="6407150" cy="3576320"/>
            </a:xfrm>
            <a:custGeom>
              <a:avLst/>
              <a:gdLst/>
              <a:ahLst/>
              <a:cxnLst/>
              <a:rect l="l" t="t" r="r" b="b"/>
              <a:pathLst>
                <a:path w="6407150" h="3576320">
                  <a:moveTo>
                    <a:pt x="50761" y="1107224"/>
                  </a:moveTo>
                  <a:lnTo>
                    <a:pt x="4368" y="1096314"/>
                  </a:lnTo>
                  <a:lnTo>
                    <a:pt x="0" y="1114869"/>
                  </a:lnTo>
                  <a:lnTo>
                    <a:pt x="46393" y="1125791"/>
                  </a:lnTo>
                  <a:lnTo>
                    <a:pt x="50761" y="1107224"/>
                  </a:lnTo>
                  <a:close/>
                </a:path>
                <a:path w="6407150" h="3576320">
                  <a:moveTo>
                    <a:pt x="143548" y="1129055"/>
                  </a:moveTo>
                  <a:lnTo>
                    <a:pt x="97155" y="1118146"/>
                  </a:lnTo>
                  <a:lnTo>
                    <a:pt x="92786" y="1136700"/>
                  </a:lnTo>
                  <a:lnTo>
                    <a:pt x="139192" y="1147622"/>
                  </a:lnTo>
                  <a:lnTo>
                    <a:pt x="143548" y="1129055"/>
                  </a:lnTo>
                  <a:close/>
                </a:path>
                <a:path w="6407150" h="3576320">
                  <a:moveTo>
                    <a:pt x="236347" y="1150899"/>
                  </a:moveTo>
                  <a:lnTo>
                    <a:pt x="189953" y="1139977"/>
                  </a:lnTo>
                  <a:lnTo>
                    <a:pt x="185585" y="1158532"/>
                  </a:lnTo>
                  <a:lnTo>
                    <a:pt x="231978" y="1169454"/>
                  </a:lnTo>
                  <a:lnTo>
                    <a:pt x="236347" y="1150899"/>
                  </a:lnTo>
                  <a:close/>
                </a:path>
                <a:path w="6407150" h="3576320">
                  <a:moveTo>
                    <a:pt x="329133" y="1172730"/>
                  </a:moveTo>
                  <a:lnTo>
                    <a:pt x="282740" y="1161808"/>
                  </a:lnTo>
                  <a:lnTo>
                    <a:pt x="278371" y="1180363"/>
                  </a:lnTo>
                  <a:lnTo>
                    <a:pt x="324764" y="1191285"/>
                  </a:lnTo>
                  <a:lnTo>
                    <a:pt x="329133" y="1172730"/>
                  </a:lnTo>
                  <a:close/>
                </a:path>
                <a:path w="6407150" h="3576320">
                  <a:moveTo>
                    <a:pt x="421919" y="1194562"/>
                  </a:moveTo>
                  <a:lnTo>
                    <a:pt x="375526" y="1183640"/>
                  </a:lnTo>
                  <a:lnTo>
                    <a:pt x="371157" y="1202207"/>
                  </a:lnTo>
                  <a:lnTo>
                    <a:pt x="417563" y="1213116"/>
                  </a:lnTo>
                  <a:lnTo>
                    <a:pt x="421919" y="1194562"/>
                  </a:lnTo>
                  <a:close/>
                </a:path>
                <a:path w="6407150" h="3576320">
                  <a:moveTo>
                    <a:pt x="514718" y="1216393"/>
                  </a:moveTo>
                  <a:lnTo>
                    <a:pt x="468325" y="1205471"/>
                  </a:lnTo>
                  <a:lnTo>
                    <a:pt x="463956" y="1224038"/>
                  </a:lnTo>
                  <a:lnTo>
                    <a:pt x="510349" y="1234948"/>
                  </a:lnTo>
                  <a:lnTo>
                    <a:pt x="514718" y="1216393"/>
                  </a:lnTo>
                  <a:close/>
                </a:path>
                <a:path w="6407150" h="3576320">
                  <a:moveTo>
                    <a:pt x="607504" y="1238224"/>
                  </a:moveTo>
                  <a:lnTo>
                    <a:pt x="561111" y="1227315"/>
                  </a:lnTo>
                  <a:lnTo>
                    <a:pt x="556742" y="1245870"/>
                  </a:lnTo>
                  <a:lnTo>
                    <a:pt x="603135" y="1256779"/>
                  </a:lnTo>
                  <a:lnTo>
                    <a:pt x="607504" y="1238224"/>
                  </a:lnTo>
                  <a:close/>
                </a:path>
                <a:path w="6407150" h="3576320">
                  <a:moveTo>
                    <a:pt x="700290" y="1260055"/>
                  </a:moveTo>
                  <a:lnTo>
                    <a:pt x="653897" y="1249146"/>
                  </a:lnTo>
                  <a:lnTo>
                    <a:pt x="649528" y="1267701"/>
                  </a:lnTo>
                  <a:lnTo>
                    <a:pt x="695934" y="1278623"/>
                  </a:lnTo>
                  <a:lnTo>
                    <a:pt x="700290" y="1260055"/>
                  </a:lnTo>
                  <a:close/>
                </a:path>
                <a:path w="6407150" h="3576320">
                  <a:moveTo>
                    <a:pt x="779259" y="3548710"/>
                  </a:moveTo>
                  <a:lnTo>
                    <a:pt x="768400" y="3533038"/>
                  </a:lnTo>
                  <a:lnTo>
                    <a:pt x="729221" y="3560165"/>
                  </a:lnTo>
                  <a:lnTo>
                    <a:pt x="740067" y="3575850"/>
                  </a:lnTo>
                  <a:lnTo>
                    <a:pt x="779259" y="3548710"/>
                  </a:lnTo>
                  <a:close/>
                </a:path>
                <a:path w="6407150" h="3576320">
                  <a:moveTo>
                    <a:pt x="793089" y="1281887"/>
                  </a:moveTo>
                  <a:lnTo>
                    <a:pt x="746696" y="1270977"/>
                  </a:lnTo>
                  <a:lnTo>
                    <a:pt x="742327" y="1289532"/>
                  </a:lnTo>
                  <a:lnTo>
                    <a:pt x="788720" y="1300454"/>
                  </a:lnTo>
                  <a:lnTo>
                    <a:pt x="793089" y="1281887"/>
                  </a:lnTo>
                  <a:close/>
                </a:path>
                <a:path w="6407150" h="3576320">
                  <a:moveTo>
                    <a:pt x="857631" y="3494455"/>
                  </a:moveTo>
                  <a:lnTo>
                    <a:pt x="846772" y="3478784"/>
                  </a:lnTo>
                  <a:lnTo>
                    <a:pt x="807593" y="3505911"/>
                  </a:lnTo>
                  <a:lnTo>
                    <a:pt x="818438" y="3521583"/>
                  </a:lnTo>
                  <a:lnTo>
                    <a:pt x="857631" y="3494455"/>
                  </a:lnTo>
                  <a:close/>
                </a:path>
                <a:path w="6407150" h="3576320">
                  <a:moveTo>
                    <a:pt x="885875" y="1303731"/>
                  </a:moveTo>
                  <a:lnTo>
                    <a:pt x="839482" y="1292809"/>
                  </a:lnTo>
                  <a:lnTo>
                    <a:pt x="835113" y="1311363"/>
                  </a:lnTo>
                  <a:lnTo>
                    <a:pt x="881507" y="1322285"/>
                  </a:lnTo>
                  <a:lnTo>
                    <a:pt x="885875" y="1303731"/>
                  </a:lnTo>
                  <a:close/>
                </a:path>
                <a:path w="6407150" h="3576320">
                  <a:moveTo>
                    <a:pt x="936002" y="3440201"/>
                  </a:moveTo>
                  <a:lnTo>
                    <a:pt x="925156" y="3424517"/>
                  </a:lnTo>
                  <a:lnTo>
                    <a:pt x="885964" y="3451656"/>
                  </a:lnTo>
                  <a:lnTo>
                    <a:pt x="896823" y="3467328"/>
                  </a:lnTo>
                  <a:lnTo>
                    <a:pt x="936002" y="3440201"/>
                  </a:lnTo>
                  <a:close/>
                </a:path>
                <a:path w="6407150" h="3576320">
                  <a:moveTo>
                    <a:pt x="978662" y="1325562"/>
                  </a:moveTo>
                  <a:lnTo>
                    <a:pt x="932268" y="1314640"/>
                  </a:lnTo>
                  <a:lnTo>
                    <a:pt x="927900" y="1333195"/>
                  </a:lnTo>
                  <a:lnTo>
                    <a:pt x="974305" y="1344117"/>
                  </a:lnTo>
                  <a:lnTo>
                    <a:pt x="978662" y="1325562"/>
                  </a:lnTo>
                  <a:close/>
                </a:path>
                <a:path w="6407150" h="3576320">
                  <a:moveTo>
                    <a:pt x="1014374" y="3385934"/>
                  </a:moveTo>
                  <a:lnTo>
                    <a:pt x="1003528" y="3370262"/>
                  </a:lnTo>
                  <a:lnTo>
                    <a:pt x="964336" y="3397389"/>
                  </a:lnTo>
                  <a:lnTo>
                    <a:pt x="975194" y="3413061"/>
                  </a:lnTo>
                  <a:lnTo>
                    <a:pt x="1014374" y="3385934"/>
                  </a:lnTo>
                  <a:close/>
                </a:path>
                <a:path w="6407150" h="3576320">
                  <a:moveTo>
                    <a:pt x="1071460" y="1347393"/>
                  </a:moveTo>
                  <a:lnTo>
                    <a:pt x="1025067" y="1336471"/>
                  </a:lnTo>
                  <a:lnTo>
                    <a:pt x="1020699" y="1355039"/>
                  </a:lnTo>
                  <a:lnTo>
                    <a:pt x="1067092" y="1365948"/>
                  </a:lnTo>
                  <a:lnTo>
                    <a:pt x="1071460" y="1347393"/>
                  </a:lnTo>
                  <a:close/>
                </a:path>
                <a:path w="6407150" h="3576320">
                  <a:moveTo>
                    <a:pt x="1092758" y="3331680"/>
                  </a:moveTo>
                  <a:lnTo>
                    <a:pt x="1081900" y="3316008"/>
                  </a:lnTo>
                  <a:lnTo>
                    <a:pt x="1042720" y="3343135"/>
                  </a:lnTo>
                  <a:lnTo>
                    <a:pt x="1053566" y="3358807"/>
                  </a:lnTo>
                  <a:lnTo>
                    <a:pt x="1092758" y="3331680"/>
                  </a:lnTo>
                  <a:close/>
                </a:path>
                <a:path w="6407150" h="3576320">
                  <a:moveTo>
                    <a:pt x="1164247" y="1369225"/>
                  </a:moveTo>
                  <a:lnTo>
                    <a:pt x="1117854" y="1358303"/>
                  </a:lnTo>
                  <a:lnTo>
                    <a:pt x="1113485" y="1376870"/>
                  </a:lnTo>
                  <a:lnTo>
                    <a:pt x="1159878" y="1387779"/>
                  </a:lnTo>
                  <a:lnTo>
                    <a:pt x="1164247" y="1369225"/>
                  </a:lnTo>
                  <a:close/>
                </a:path>
                <a:path w="6407150" h="3576320">
                  <a:moveTo>
                    <a:pt x="1171130" y="3277412"/>
                  </a:moveTo>
                  <a:lnTo>
                    <a:pt x="1160284" y="3261741"/>
                  </a:lnTo>
                  <a:lnTo>
                    <a:pt x="1121092" y="3288868"/>
                  </a:lnTo>
                  <a:lnTo>
                    <a:pt x="1131938" y="3304552"/>
                  </a:lnTo>
                  <a:lnTo>
                    <a:pt x="1171130" y="3277412"/>
                  </a:lnTo>
                  <a:close/>
                </a:path>
                <a:path w="6407150" h="3576320">
                  <a:moveTo>
                    <a:pt x="1249502" y="3223158"/>
                  </a:moveTo>
                  <a:lnTo>
                    <a:pt x="1238656" y="3207486"/>
                  </a:lnTo>
                  <a:lnTo>
                    <a:pt x="1199464" y="3234613"/>
                  </a:lnTo>
                  <a:lnTo>
                    <a:pt x="1210322" y="3250285"/>
                  </a:lnTo>
                  <a:lnTo>
                    <a:pt x="1249502" y="3223158"/>
                  </a:lnTo>
                  <a:close/>
                </a:path>
                <a:path w="6407150" h="3576320">
                  <a:moveTo>
                    <a:pt x="1257033" y="1391056"/>
                  </a:moveTo>
                  <a:lnTo>
                    <a:pt x="1210640" y="1380147"/>
                  </a:lnTo>
                  <a:lnTo>
                    <a:pt x="1206271" y="1398701"/>
                  </a:lnTo>
                  <a:lnTo>
                    <a:pt x="1252677" y="1409611"/>
                  </a:lnTo>
                  <a:lnTo>
                    <a:pt x="1257033" y="1391056"/>
                  </a:lnTo>
                  <a:close/>
                </a:path>
                <a:path w="6407150" h="3576320">
                  <a:moveTo>
                    <a:pt x="1327886" y="3168904"/>
                  </a:moveTo>
                  <a:lnTo>
                    <a:pt x="1317028" y="3153219"/>
                  </a:lnTo>
                  <a:lnTo>
                    <a:pt x="1277835" y="3180359"/>
                  </a:lnTo>
                  <a:lnTo>
                    <a:pt x="1288694" y="3196031"/>
                  </a:lnTo>
                  <a:lnTo>
                    <a:pt x="1327886" y="3168904"/>
                  </a:lnTo>
                  <a:close/>
                </a:path>
                <a:path w="6407150" h="3576320">
                  <a:moveTo>
                    <a:pt x="1349832" y="1412887"/>
                  </a:moveTo>
                  <a:lnTo>
                    <a:pt x="1303439" y="1401978"/>
                  </a:lnTo>
                  <a:lnTo>
                    <a:pt x="1299070" y="1420533"/>
                  </a:lnTo>
                  <a:lnTo>
                    <a:pt x="1345463" y="1431455"/>
                  </a:lnTo>
                  <a:lnTo>
                    <a:pt x="1349832" y="1412887"/>
                  </a:lnTo>
                  <a:close/>
                </a:path>
                <a:path w="6407150" h="3576320">
                  <a:moveTo>
                    <a:pt x="1406258" y="3114637"/>
                  </a:moveTo>
                  <a:lnTo>
                    <a:pt x="1395399" y="3098965"/>
                  </a:lnTo>
                  <a:lnTo>
                    <a:pt x="1356220" y="3126092"/>
                  </a:lnTo>
                  <a:lnTo>
                    <a:pt x="1367066" y="3141764"/>
                  </a:lnTo>
                  <a:lnTo>
                    <a:pt x="1406258" y="3114637"/>
                  </a:lnTo>
                  <a:close/>
                </a:path>
                <a:path w="6407150" h="3576320">
                  <a:moveTo>
                    <a:pt x="1442618" y="1434719"/>
                  </a:moveTo>
                  <a:lnTo>
                    <a:pt x="1396225" y="1423809"/>
                  </a:lnTo>
                  <a:lnTo>
                    <a:pt x="1391856" y="1442364"/>
                  </a:lnTo>
                  <a:lnTo>
                    <a:pt x="1438249" y="1453286"/>
                  </a:lnTo>
                  <a:lnTo>
                    <a:pt x="1442618" y="1434719"/>
                  </a:lnTo>
                  <a:close/>
                </a:path>
                <a:path w="6407150" h="3576320">
                  <a:moveTo>
                    <a:pt x="1484630" y="3060382"/>
                  </a:moveTo>
                  <a:lnTo>
                    <a:pt x="1473784" y="3044710"/>
                  </a:lnTo>
                  <a:lnTo>
                    <a:pt x="1434592" y="3071838"/>
                  </a:lnTo>
                  <a:lnTo>
                    <a:pt x="1445437" y="3087509"/>
                  </a:lnTo>
                  <a:lnTo>
                    <a:pt x="1484630" y="3060382"/>
                  </a:lnTo>
                  <a:close/>
                </a:path>
                <a:path w="6407150" h="3576320">
                  <a:moveTo>
                    <a:pt x="1535404" y="1456563"/>
                  </a:moveTo>
                  <a:lnTo>
                    <a:pt x="1489011" y="1445641"/>
                  </a:lnTo>
                  <a:lnTo>
                    <a:pt x="1484642" y="1464195"/>
                  </a:lnTo>
                  <a:lnTo>
                    <a:pt x="1531048" y="1475117"/>
                  </a:lnTo>
                  <a:lnTo>
                    <a:pt x="1535404" y="1456563"/>
                  </a:lnTo>
                  <a:close/>
                </a:path>
                <a:path w="6407150" h="3576320">
                  <a:moveTo>
                    <a:pt x="1563001" y="3006115"/>
                  </a:moveTo>
                  <a:lnTo>
                    <a:pt x="1552155" y="2990443"/>
                  </a:lnTo>
                  <a:lnTo>
                    <a:pt x="1512963" y="3017570"/>
                  </a:lnTo>
                  <a:lnTo>
                    <a:pt x="1523822" y="3033255"/>
                  </a:lnTo>
                  <a:lnTo>
                    <a:pt x="1563001" y="3006115"/>
                  </a:lnTo>
                  <a:close/>
                </a:path>
                <a:path w="6407150" h="3576320">
                  <a:moveTo>
                    <a:pt x="1628203" y="1478394"/>
                  </a:moveTo>
                  <a:lnTo>
                    <a:pt x="1581810" y="1467472"/>
                  </a:lnTo>
                  <a:lnTo>
                    <a:pt x="1577441" y="1486027"/>
                  </a:lnTo>
                  <a:lnTo>
                    <a:pt x="1623834" y="1496949"/>
                  </a:lnTo>
                  <a:lnTo>
                    <a:pt x="1628203" y="1478394"/>
                  </a:lnTo>
                  <a:close/>
                </a:path>
                <a:path w="6407150" h="3576320">
                  <a:moveTo>
                    <a:pt x="1641386" y="2951861"/>
                  </a:moveTo>
                  <a:lnTo>
                    <a:pt x="1630527" y="2936189"/>
                  </a:lnTo>
                  <a:lnTo>
                    <a:pt x="1591335" y="2963316"/>
                  </a:lnTo>
                  <a:lnTo>
                    <a:pt x="1602193" y="2978988"/>
                  </a:lnTo>
                  <a:lnTo>
                    <a:pt x="1641386" y="2951861"/>
                  </a:lnTo>
                  <a:close/>
                </a:path>
                <a:path w="6407150" h="3576320">
                  <a:moveTo>
                    <a:pt x="1719757" y="2897606"/>
                  </a:moveTo>
                  <a:lnTo>
                    <a:pt x="1708899" y="2881922"/>
                  </a:lnTo>
                  <a:lnTo>
                    <a:pt x="1669719" y="2909062"/>
                  </a:lnTo>
                  <a:lnTo>
                    <a:pt x="1680565" y="2924733"/>
                  </a:lnTo>
                  <a:lnTo>
                    <a:pt x="1719757" y="2897606"/>
                  </a:lnTo>
                  <a:close/>
                </a:path>
                <a:path w="6407150" h="3576320">
                  <a:moveTo>
                    <a:pt x="1720989" y="1500225"/>
                  </a:moveTo>
                  <a:lnTo>
                    <a:pt x="1674596" y="1489303"/>
                  </a:lnTo>
                  <a:lnTo>
                    <a:pt x="1670227" y="1507871"/>
                  </a:lnTo>
                  <a:lnTo>
                    <a:pt x="1716620" y="1518780"/>
                  </a:lnTo>
                  <a:lnTo>
                    <a:pt x="1720989" y="1500225"/>
                  </a:lnTo>
                  <a:close/>
                </a:path>
                <a:path w="6407150" h="3576320">
                  <a:moveTo>
                    <a:pt x="1798129" y="2843339"/>
                  </a:moveTo>
                  <a:lnTo>
                    <a:pt x="1787283" y="2827667"/>
                  </a:lnTo>
                  <a:lnTo>
                    <a:pt x="1748091" y="2854795"/>
                  </a:lnTo>
                  <a:lnTo>
                    <a:pt x="1758937" y="2870466"/>
                  </a:lnTo>
                  <a:lnTo>
                    <a:pt x="1798129" y="2843339"/>
                  </a:lnTo>
                  <a:close/>
                </a:path>
                <a:path w="6407150" h="3576320">
                  <a:moveTo>
                    <a:pt x="1813775" y="1522056"/>
                  </a:moveTo>
                  <a:lnTo>
                    <a:pt x="1767382" y="1511134"/>
                  </a:lnTo>
                  <a:lnTo>
                    <a:pt x="1763014" y="1529702"/>
                  </a:lnTo>
                  <a:lnTo>
                    <a:pt x="1809419" y="1540611"/>
                  </a:lnTo>
                  <a:lnTo>
                    <a:pt x="1813775" y="1522056"/>
                  </a:lnTo>
                  <a:close/>
                </a:path>
                <a:path w="6407150" h="3576320">
                  <a:moveTo>
                    <a:pt x="1876501" y="2789085"/>
                  </a:moveTo>
                  <a:lnTo>
                    <a:pt x="1865655" y="2773400"/>
                  </a:lnTo>
                  <a:lnTo>
                    <a:pt x="1826463" y="2800540"/>
                  </a:lnTo>
                  <a:lnTo>
                    <a:pt x="1837321" y="2816212"/>
                  </a:lnTo>
                  <a:lnTo>
                    <a:pt x="1876501" y="2789085"/>
                  </a:lnTo>
                  <a:close/>
                </a:path>
                <a:path w="6407150" h="3576320">
                  <a:moveTo>
                    <a:pt x="1906574" y="1543888"/>
                  </a:moveTo>
                  <a:lnTo>
                    <a:pt x="1860181" y="1532978"/>
                  </a:lnTo>
                  <a:lnTo>
                    <a:pt x="1855812" y="1551533"/>
                  </a:lnTo>
                  <a:lnTo>
                    <a:pt x="1902206" y="1562442"/>
                  </a:lnTo>
                  <a:lnTo>
                    <a:pt x="1906574" y="1543888"/>
                  </a:lnTo>
                  <a:close/>
                </a:path>
                <a:path w="6407150" h="3576320">
                  <a:moveTo>
                    <a:pt x="1954885" y="2734818"/>
                  </a:moveTo>
                  <a:lnTo>
                    <a:pt x="1944027" y="2719146"/>
                  </a:lnTo>
                  <a:lnTo>
                    <a:pt x="1904834" y="2746273"/>
                  </a:lnTo>
                  <a:lnTo>
                    <a:pt x="1915693" y="2761958"/>
                  </a:lnTo>
                  <a:lnTo>
                    <a:pt x="1954885" y="2734818"/>
                  </a:lnTo>
                  <a:close/>
                </a:path>
                <a:path w="6407150" h="3576320">
                  <a:moveTo>
                    <a:pt x="1999361" y="1565719"/>
                  </a:moveTo>
                  <a:lnTo>
                    <a:pt x="1952967" y="1554810"/>
                  </a:lnTo>
                  <a:lnTo>
                    <a:pt x="1948599" y="1573364"/>
                  </a:lnTo>
                  <a:lnTo>
                    <a:pt x="1994992" y="1584274"/>
                  </a:lnTo>
                  <a:lnTo>
                    <a:pt x="1999361" y="1565719"/>
                  </a:lnTo>
                  <a:close/>
                </a:path>
                <a:path w="6407150" h="3576320">
                  <a:moveTo>
                    <a:pt x="2033257" y="2680563"/>
                  </a:moveTo>
                  <a:lnTo>
                    <a:pt x="2022398" y="2664891"/>
                  </a:lnTo>
                  <a:lnTo>
                    <a:pt x="1983219" y="2692019"/>
                  </a:lnTo>
                  <a:lnTo>
                    <a:pt x="1994065" y="2707690"/>
                  </a:lnTo>
                  <a:lnTo>
                    <a:pt x="2033257" y="2680563"/>
                  </a:lnTo>
                  <a:close/>
                </a:path>
                <a:path w="6407150" h="3576320">
                  <a:moveTo>
                    <a:pt x="2092147" y="1587550"/>
                  </a:moveTo>
                  <a:lnTo>
                    <a:pt x="2045754" y="1576641"/>
                  </a:lnTo>
                  <a:lnTo>
                    <a:pt x="2041385" y="1595196"/>
                  </a:lnTo>
                  <a:lnTo>
                    <a:pt x="2087791" y="1606118"/>
                  </a:lnTo>
                  <a:lnTo>
                    <a:pt x="2092147" y="1587550"/>
                  </a:lnTo>
                  <a:close/>
                </a:path>
                <a:path w="6407150" h="3576320">
                  <a:moveTo>
                    <a:pt x="2111629" y="2626309"/>
                  </a:moveTo>
                  <a:lnTo>
                    <a:pt x="2100783" y="2610624"/>
                  </a:lnTo>
                  <a:lnTo>
                    <a:pt x="2061591" y="2637752"/>
                  </a:lnTo>
                  <a:lnTo>
                    <a:pt x="2072436" y="2653436"/>
                  </a:lnTo>
                  <a:lnTo>
                    <a:pt x="2111629" y="2626309"/>
                  </a:lnTo>
                  <a:close/>
                </a:path>
                <a:path w="6407150" h="3576320">
                  <a:moveTo>
                    <a:pt x="2184946" y="1609382"/>
                  </a:moveTo>
                  <a:lnTo>
                    <a:pt x="2138553" y="1598472"/>
                  </a:lnTo>
                  <a:lnTo>
                    <a:pt x="2134184" y="1617027"/>
                  </a:lnTo>
                  <a:lnTo>
                    <a:pt x="2180577" y="1627949"/>
                  </a:lnTo>
                  <a:lnTo>
                    <a:pt x="2184946" y="1609382"/>
                  </a:lnTo>
                  <a:close/>
                </a:path>
                <a:path w="6407150" h="3576320">
                  <a:moveTo>
                    <a:pt x="2190000" y="2572042"/>
                  </a:moveTo>
                  <a:lnTo>
                    <a:pt x="2179155" y="2556370"/>
                  </a:lnTo>
                  <a:lnTo>
                    <a:pt x="2139962" y="2583497"/>
                  </a:lnTo>
                  <a:lnTo>
                    <a:pt x="2150821" y="2599169"/>
                  </a:lnTo>
                  <a:lnTo>
                    <a:pt x="2190000" y="2572042"/>
                  </a:lnTo>
                  <a:close/>
                </a:path>
                <a:path w="6407150" h="3576320">
                  <a:moveTo>
                    <a:pt x="2268385" y="2517787"/>
                  </a:moveTo>
                  <a:lnTo>
                    <a:pt x="2257526" y="2502103"/>
                  </a:lnTo>
                  <a:lnTo>
                    <a:pt x="2218347" y="2529243"/>
                  </a:lnTo>
                  <a:lnTo>
                    <a:pt x="2229193" y="2544915"/>
                  </a:lnTo>
                  <a:lnTo>
                    <a:pt x="2268385" y="2517787"/>
                  </a:lnTo>
                  <a:close/>
                </a:path>
                <a:path w="6407150" h="3576320">
                  <a:moveTo>
                    <a:pt x="2277732" y="1631226"/>
                  </a:moveTo>
                  <a:lnTo>
                    <a:pt x="2231339" y="1620304"/>
                  </a:lnTo>
                  <a:lnTo>
                    <a:pt x="2226970" y="1638858"/>
                  </a:lnTo>
                  <a:lnTo>
                    <a:pt x="2273363" y="1649780"/>
                  </a:lnTo>
                  <a:lnTo>
                    <a:pt x="2277732" y="1631226"/>
                  </a:lnTo>
                  <a:close/>
                </a:path>
                <a:path w="6407150" h="3576320">
                  <a:moveTo>
                    <a:pt x="2346756" y="2463520"/>
                  </a:moveTo>
                  <a:lnTo>
                    <a:pt x="2335898" y="2447848"/>
                  </a:lnTo>
                  <a:lnTo>
                    <a:pt x="2296718" y="2474976"/>
                  </a:lnTo>
                  <a:lnTo>
                    <a:pt x="2307564" y="2490660"/>
                  </a:lnTo>
                  <a:lnTo>
                    <a:pt x="2346756" y="2463520"/>
                  </a:lnTo>
                  <a:close/>
                </a:path>
                <a:path w="6407150" h="3576320">
                  <a:moveTo>
                    <a:pt x="2370518" y="1653057"/>
                  </a:moveTo>
                  <a:lnTo>
                    <a:pt x="2324125" y="1642135"/>
                  </a:lnTo>
                  <a:lnTo>
                    <a:pt x="2319756" y="1660690"/>
                  </a:lnTo>
                  <a:lnTo>
                    <a:pt x="2366162" y="1671612"/>
                  </a:lnTo>
                  <a:lnTo>
                    <a:pt x="2370518" y="1653057"/>
                  </a:lnTo>
                  <a:close/>
                </a:path>
                <a:path w="6407150" h="3576320">
                  <a:moveTo>
                    <a:pt x="2425128" y="2409266"/>
                  </a:moveTo>
                  <a:lnTo>
                    <a:pt x="2414282" y="2393594"/>
                  </a:lnTo>
                  <a:lnTo>
                    <a:pt x="2375090" y="2420721"/>
                  </a:lnTo>
                  <a:lnTo>
                    <a:pt x="2385949" y="2436393"/>
                  </a:lnTo>
                  <a:lnTo>
                    <a:pt x="2425128" y="2409266"/>
                  </a:lnTo>
                  <a:close/>
                </a:path>
                <a:path w="6407150" h="3576320">
                  <a:moveTo>
                    <a:pt x="2463317" y="1674888"/>
                  </a:moveTo>
                  <a:lnTo>
                    <a:pt x="2416924" y="1663966"/>
                  </a:lnTo>
                  <a:lnTo>
                    <a:pt x="2412555" y="1682534"/>
                  </a:lnTo>
                  <a:lnTo>
                    <a:pt x="2458948" y="1693443"/>
                  </a:lnTo>
                  <a:lnTo>
                    <a:pt x="2463317" y="1674888"/>
                  </a:lnTo>
                  <a:close/>
                </a:path>
                <a:path w="6407150" h="3576320">
                  <a:moveTo>
                    <a:pt x="2503500" y="2354999"/>
                  </a:moveTo>
                  <a:lnTo>
                    <a:pt x="2492654" y="2339327"/>
                  </a:lnTo>
                  <a:lnTo>
                    <a:pt x="2453462" y="2366454"/>
                  </a:lnTo>
                  <a:lnTo>
                    <a:pt x="2464320" y="2382139"/>
                  </a:lnTo>
                  <a:lnTo>
                    <a:pt x="2503500" y="2354999"/>
                  </a:lnTo>
                  <a:close/>
                </a:path>
                <a:path w="6407150" h="3576320">
                  <a:moveTo>
                    <a:pt x="2556103" y="1696720"/>
                  </a:moveTo>
                  <a:lnTo>
                    <a:pt x="2509710" y="1685798"/>
                  </a:lnTo>
                  <a:lnTo>
                    <a:pt x="2505341" y="1704365"/>
                  </a:lnTo>
                  <a:lnTo>
                    <a:pt x="2551734" y="1715274"/>
                  </a:lnTo>
                  <a:lnTo>
                    <a:pt x="2556103" y="1696720"/>
                  </a:lnTo>
                  <a:close/>
                </a:path>
                <a:path w="6407150" h="3576320">
                  <a:moveTo>
                    <a:pt x="2581884" y="2300744"/>
                  </a:moveTo>
                  <a:lnTo>
                    <a:pt x="2571026" y="2285073"/>
                  </a:lnTo>
                  <a:lnTo>
                    <a:pt x="2531846" y="2312200"/>
                  </a:lnTo>
                  <a:lnTo>
                    <a:pt x="2542692" y="2327872"/>
                  </a:lnTo>
                  <a:lnTo>
                    <a:pt x="2581884" y="2300744"/>
                  </a:lnTo>
                  <a:close/>
                </a:path>
                <a:path w="6407150" h="3576320">
                  <a:moveTo>
                    <a:pt x="2648889" y="1718551"/>
                  </a:moveTo>
                  <a:lnTo>
                    <a:pt x="2602496" y="1707642"/>
                  </a:lnTo>
                  <a:lnTo>
                    <a:pt x="2598128" y="1726196"/>
                  </a:lnTo>
                  <a:lnTo>
                    <a:pt x="2644533" y="1737106"/>
                  </a:lnTo>
                  <a:lnTo>
                    <a:pt x="2648889" y="1718551"/>
                  </a:lnTo>
                  <a:close/>
                </a:path>
                <a:path w="6407150" h="3576320">
                  <a:moveTo>
                    <a:pt x="2660256" y="2246490"/>
                  </a:moveTo>
                  <a:lnTo>
                    <a:pt x="2649397" y="2230805"/>
                  </a:lnTo>
                  <a:lnTo>
                    <a:pt x="2610218" y="2257945"/>
                  </a:lnTo>
                  <a:lnTo>
                    <a:pt x="2621064" y="2273617"/>
                  </a:lnTo>
                  <a:lnTo>
                    <a:pt x="2660256" y="2246490"/>
                  </a:lnTo>
                  <a:close/>
                </a:path>
                <a:path w="6407150" h="3576320">
                  <a:moveTo>
                    <a:pt x="2738628" y="2192223"/>
                  </a:moveTo>
                  <a:lnTo>
                    <a:pt x="2727782" y="2176551"/>
                  </a:lnTo>
                  <a:lnTo>
                    <a:pt x="2688590" y="2203678"/>
                  </a:lnTo>
                  <a:lnTo>
                    <a:pt x="2699448" y="2219350"/>
                  </a:lnTo>
                  <a:lnTo>
                    <a:pt x="2738628" y="2192223"/>
                  </a:lnTo>
                  <a:close/>
                </a:path>
                <a:path w="6407150" h="3576320">
                  <a:moveTo>
                    <a:pt x="2741688" y="1740382"/>
                  </a:moveTo>
                  <a:lnTo>
                    <a:pt x="2695295" y="1729473"/>
                  </a:lnTo>
                  <a:lnTo>
                    <a:pt x="2690926" y="1748028"/>
                  </a:lnTo>
                  <a:lnTo>
                    <a:pt x="2737320" y="1758950"/>
                  </a:lnTo>
                  <a:lnTo>
                    <a:pt x="2741688" y="1740382"/>
                  </a:lnTo>
                  <a:close/>
                </a:path>
                <a:path w="6407150" h="3576320">
                  <a:moveTo>
                    <a:pt x="2816999" y="2137968"/>
                  </a:moveTo>
                  <a:lnTo>
                    <a:pt x="2806154" y="2122297"/>
                  </a:lnTo>
                  <a:lnTo>
                    <a:pt x="2766961" y="2149424"/>
                  </a:lnTo>
                  <a:lnTo>
                    <a:pt x="2777820" y="2165096"/>
                  </a:lnTo>
                  <a:lnTo>
                    <a:pt x="2816999" y="2137968"/>
                  </a:lnTo>
                  <a:close/>
                </a:path>
                <a:path w="6407150" h="3576320">
                  <a:moveTo>
                    <a:pt x="2834475" y="1762213"/>
                  </a:moveTo>
                  <a:lnTo>
                    <a:pt x="2788081" y="1751304"/>
                  </a:lnTo>
                  <a:lnTo>
                    <a:pt x="2783713" y="1769859"/>
                  </a:lnTo>
                  <a:lnTo>
                    <a:pt x="2830106" y="1780781"/>
                  </a:lnTo>
                  <a:lnTo>
                    <a:pt x="2834475" y="1762213"/>
                  </a:lnTo>
                  <a:close/>
                </a:path>
                <a:path w="6407150" h="3576320">
                  <a:moveTo>
                    <a:pt x="2895384" y="2083701"/>
                  </a:moveTo>
                  <a:lnTo>
                    <a:pt x="2884525" y="2068029"/>
                  </a:lnTo>
                  <a:lnTo>
                    <a:pt x="2845346" y="2095157"/>
                  </a:lnTo>
                  <a:lnTo>
                    <a:pt x="2856192" y="2110841"/>
                  </a:lnTo>
                  <a:lnTo>
                    <a:pt x="2895384" y="2083701"/>
                  </a:lnTo>
                  <a:close/>
                </a:path>
                <a:path w="6407150" h="3576320">
                  <a:moveTo>
                    <a:pt x="2927261" y="1784057"/>
                  </a:moveTo>
                  <a:lnTo>
                    <a:pt x="2880868" y="1773135"/>
                  </a:lnTo>
                  <a:lnTo>
                    <a:pt x="2876499" y="1791690"/>
                  </a:lnTo>
                  <a:lnTo>
                    <a:pt x="2922905" y="1802612"/>
                  </a:lnTo>
                  <a:lnTo>
                    <a:pt x="2927261" y="1784057"/>
                  </a:lnTo>
                  <a:close/>
                </a:path>
                <a:path w="6407150" h="3576320">
                  <a:moveTo>
                    <a:pt x="2973755" y="2029447"/>
                  </a:moveTo>
                  <a:lnTo>
                    <a:pt x="2962897" y="2013775"/>
                  </a:lnTo>
                  <a:lnTo>
                    <a:pt x="2923717" y="2040902"/>
                  </a:lnTo>
                  <a:lnTo>
                    <a:pt x="2934563" y="2056574"/>
                  </a:lnTo>
                  <a:lnTo>
                    <a:pt x="2973755" y="2029447"/>
                  </a:lnTo>
                  <a:close/>
                </a:path>
                <a:path w="6407150" h="3576320">
                  <a:moveTo>
                    <a:pt x="3020060" y="1805889"/>
                  </a:moveTo>
                  <a:lnTo>
                    <a:pt x="2973667" y="1794967"/>
                  </a:lnTo>
                  <a:lnTo>
                    <a:pt x="2969298" y="1813521"/>
                  </a:lnTo>
                  <a:lnTo>
                    <a:pt x="3015691" y="1824443"/>
                  </a:lnTo>
                  <a:lnTo>
                    <a:pt x="3020060" y="1805889"/>
                  </a:lnTo>
                  <a:close/>
                </a:path>
                <a:path w="6407150" h="3576320">
                  <a:moveTo>
                    <a:pt x="3052127" y="1975192"/>
                  </a:moveTo>
                  <a:lnTo>
                    <a:pt x="3041281" y="1959508"/>
                  </a:lnTo>
                  <a:lnTo>
                    <a:pt x="3002089" y="1986648"/>
                  </a:lnTo>
                  <a:lnTo>
                    <a:pt x="3012948" y="2002320"/>
                  </a:lnTo>
                  <a:lnTo>
                    <a:pt x="3052127" y="1975192"/>
                  </a:lnTo>
                  <a:close/>
                </a:path>
                <a:path w="6407150" h="3576320">
                  <a:moveTo>
                    <a:pt x="3112846" y="1827720"/>
                  </a:moveTo>
                  <a:lnTo>
                    <a:pt x="3066453" y="1816798"/>
                  </a:lnTo>
                  <a:lnTo>
                    <a:pt x="3062084" y="1835365"/>
                  </a:lnTo>
                  <a:lnTo>
                    <a:pt x="3108477" y="1846275"/>
                  </a:lnTo>
                  <a:lnTo>
                    <a:pt x="3112846" y="1827720"/>
                  </a:lnTo>
                  <a:close/>
                </a:path>
                <a:path w="6407150" h="3576320">
                  <a:moveTo>
                    <a:pt x="3130499" y="1920925"/>
                  </a:moveTo>
                  <a:lnTo>
                    <a:pt x="3119653" y="1905254"/>
                  </a:lnTo>
                  <a:lnTo>
                    <a:pt x="3080461" y="1932381"/>
                  </a:lnTo>
                  <a:lnTo>
                    <a:pt x="3091319" y="1948053"/>
                  </a:lnTo>
                  <a:lnTo>
                    <a:pt x="3130499" y="1920925"/>
                  </a:lnTo>
                  <a:close/>
                </a:path>
                <a:path w="6407150" h="3576320">
                  <a:moveTo>
                    <a:pt x="3212985" y="1715846"/>
                  </a:moveTo>
                  <a:lnTo>
                    <a:pt x="3193923" y="1715846"/>
                  </a:lnTo>
                  <a:lnTo>
                    <a:pt x="3193923" y="1763509"/>
                  </a:lnTo>
                  <a:lnTo>
                    <a:pt x="3212985" y="1763509"/>
                  </a:lnTo>
                  <a:lnTo>
                    <a:pt x="3212985" y="1715846"/>
                  </a:lnTo>
                  <a:close/>
                </a:path>
                <a:path w="6407150" h="3576320">
                  <a:moveTo>
                    <a:pt x="3212985" y="1620520"/>
                  </a:moveTo>
                  <a:lnTo>
                    <a:pt x="3193923" y="1620520"/>
                  </a:lnTo>
                  <a:lnTo>
                    <a:pt x="3193923" y="1668183"/>
                  </a:lnTo>
                  <a:lnTo>
                    <a:pt x="3212985" y="1668183"/>
                  </a:lnTo>
                  <a:lnTo>
                    <a:pt x="3212985" y="1620520"/>
                  </a:lnTo>
                  <a:close/>
                </a:path>
                <a:path w="6407150" h="3576320">
                  <a:moveTo>
                    <a:pt x="3212985" y="1525193"/>
                  </a:moveTo>
                  <a:lnTo>
                    <a:pt x="3193923" y="1525193"/>
                  </a:lnTo>
                  <a:lnTo>
                    <a:pt x="3193923" y="1572856"/>
                  </a:lnTo>
                  <a:lnTo>
                    <a:pt x="3212985" y="1572856"/>
                  </a:lnTo>
                  <a:lnTo>
                    <a:pt x="3212985" y="1525193"/>
                  </a:lnTo>
                  <a:close/>
                </a:path>
                <a:path w="6407150" h="3576320">
                  <a:moveTo>
                    <a:pt x="3212985" y="1429867"/>
                  </a:moveTo>
                  <a:lnTo>
                    <a:pt x="3193923" y="1429867"/>
                  </a:lnTo>
                  <a:lnTo>
                    <a:pt x="3193923" y="1477530"/>
                  </a:lnTo>
                  <a:lnTo>
                    <a:pt x="3212985" y="1477530"/>
                  </a:lnTo>
                  <a:lnTo>
                    <a:pt x="3212985" y="1429867"/>
                  </a:lnTo>
                  <a:close/>
                </a:path>
                <a:path w="6407150" h="3576320">
                  <a:moveTo>
                    <a:pt x="3212985" y="1334541"/>
                  </a:moveTo>
                  <a:lnTo>
                    <a:pt x="3193923" y="1334541"/>
                  </a:lnTo>
                  <a:lnTo>
                    <a:pt x="3193923" y="1382204"/>
                  </a:lnTo>
                  <a:lnTo>
                    <a:pt x="3212985" y="1382204"/>
                  </a:lnTo>
                  <a:lnTo>
                    <a:pt x="3212985" y="1334541"/>
                  </a:lnTo>
                  <a:close/>
                </a:path>
                <a:path w="6407150" h="3576320">
                  <a:moveTo>
                    <a:pt x="3212985" y="1239227"/>
                  </a:moveTo>
                  <a:lnTo>
                    <a:pt x="3193923" y="1239227"/>
                  </a:lnTo>
                  <a:lnTo>
                    <a:pt x="3193923" y="1286878"/>
                  </a:lnTo>
                  <a:lnTo>
                    <a:pt x="3212985" y="1286878"/>
                  </a:lnTo>
                  <a:lnTo>
                    <a:pt x="3212985" y="1239227"/>
                  </a:lnTo>
                  <a:close/>
                </a:path>
                <a:path w="6407150" h="3576320">
                  <a:moveTo>
                    <a:pt x="3212985" y="1143901"/>
                  </a:moveTo>
                  <a:lnTo>
                    <a:pt x="3193923" y="1143901"/>
                  </a:lnTo>
                  <a:lnTo>
                    <a:pt x="3193923" y="1191564"/>
                  </a:lnTo>
                  <a:lnTo>
                    <a:pt x="3212985" y="1191564"/>
                  </a:lnTo>
                  <a:lnTo>
                    <a:pt x="3212985" y="1143901"/>
                  </a:lnTo>
                  <a:close/>
                </a:path>
                <a:path w="6407150" h="3576320">
                  <a:moveTo>
                    <a:pt x="3212985" y="1048575"/>
                  </a:moveTo>
                  <a:lnTo>
                    <a:pt x="3193923" y="1048575"/>
                  </a:lnTo>
                  <a:lnTo>
                    <a:pt x="3193923" y="1096238"/>
                  </a:lnTo>
                  <a:lnTo>
                    <a:pt x="3212985" y="1096238"/>
                  </a:lnTo>
                  <a:lnTo>
                    <a:pt x="3212985" y="1048575"/>
                  </a:lnTo>
                  <a:close/>
                </a:path>
                <a:path w="6407150" h="3576320">
                  <a:moveTo>
                    <a:pt x="3212985" y="953249"/>
                  </a:moveTo>
                  <a:lnTo>
                    <a:pt x="3193923" y="953249"/>
                  </a:lnTo>
                  <a:lnTo>
                    <a:pt x="3193923" y="1000912"/>
                  </a:lnTo>
                  <a:lnTo>
                    <a:pt x="3212985" y="1000912"/>
                  </a:lnTo>
                  <a:lnTo>
                    <a:pt x="3212985" y="953249"/>
                  </a:lnTo>
                  <a:close/>
                </a:path>
                <a:path w="6407150" h="3576320">
                  <a:moveTo>
                    <a:pt x="3212985" y="857923"/>
                  </a:moveTo>
                  <a:lnTo>
                    <a:pt x="3193923" y="857923"/>
                  </a:lnTo>
                  <a:lnTo>
                    <a:pt x="3193923" y="905586"/>
                  </a:lnTo>
                  <a:lnTo>
                    <a:pt x="3212985" y="905586"/>
                  </a:lnTo>
                  <a:lnTo>
                    <a:pt x="3212985" y="857923"/>
                  </a:lnTo>
                  <a:close/>
                </a:path>
                <a:path w="6407150" h="3576320">
                  <a:moveTo>
                    <a:pt x="3212985" y="762596"/>
                  </a:moveTo>
                  <a:lnTo>
                    <a:pt x="3193923" y="762596"/>
                  </a:lnTo>
                  <a:lnTo>
                    <a:pt x="3193923" y="810260"/>
                  </a:lnTo>
                  <a:lnTo>
                    <a:pt x="3212985" y="810260"/>
                  </a:lnTo>
                  <a:lnTo>
                    <a:pt x="3212985" y="762596"/>
                  </a:lnTo>
                  <a:close/>
                </a:path>
                <a:path w="6407150" h="3576320">
                  <a:moveTo>
                    <a:pt x="3212985" y="667270"/>
                  </a:moveTo>
                  <a:lnTo>
                    <a:pt x="3193923" y="667270"/>
                  </a:lnTo>
                  <a:lnTo>
                    <a:pt x="3193923" y="714933"/>
                  </a:lnTo>
                  <a:lnTo>
                    <a:pt x="3212985" y="714933"/>
                  </a:lnTo>
                  <a:lnTo>
                    <a:pt x="3212985" y="667270"/>
                  </a:lnTo>
                  <a:close/>
                </a:path>
                <a:path w="6407150" h="3576320">
                  <a:moveTo>
                    <a:pt x="3212985" y="571957"/>
                  </a:moveTo>
                  <a:lnTo>
                    <a:pt x="3193923" y="571957"/>
                  </a:lnTo>
                  <a:lnTo>
                    <a:pt x="3193923" y="619607"/>
                  </a:lnTo>
                  <a:lnTo>
                    <a:pt x="3212985" y="619607"/>
                  </a:lnTo>
                  <a:lnTo>
                    <a:pt x="3212985" y="571957"/>
                  </a:lnTo>
                  <a:close/>
                </a:path>
                <a:path w="6407150" h="3576320">
                  <a:moveTo>
                    <a:pt x="3212985" y="476631"/>
                  </a:moveTo>
                  <a:lnTo>
                    <a:pt x="3193923" y="476631"/>
                  </a:lnTo>
                  <a:lnTo>
                    <a:pt x="3193923" y="524294"/>
                  </a:lnTo>
                  <a:lnTo>
                    <a:pt x="3212985" y="524294"/>
                  </a:lnTo>
                  <a:lnTo>
                    <a:pt x="3212985" y="476631"/>
                  </a:lnTo>
                  <a:close/>
                </a:path>
                <a:path w="6407150" h="3576320">
                  <a:moveTo>
                    <a:pt x="3212985" y="381304"/>
                  </a:moveTo>
                  <a:lnTo>
                    <a:pt x="3193923" y="381304"/>
                  </a:lnTo>
                  <a:lnTo>
                    <a:pt x="3193923" y="428967"/>
                  </a:lnTo>
                  <a:lnTo>
                    <a:pt x="3212985" y="428967"/>
                  </a:lnTo>
                  <a:lnTo>
                    <a:pt x="3212985" y="381304"/>
                  </a:lnTo>
                  <a:close/>
                </a:path>
                <a:path w="6407150" h="3576320">
                  <a:moveTo>
                    <a:pt x="3212985" y="285978"/>
                  </a:moveTo>
                  <a:lnTo>
                    <a:pt x="3193923" y="285978"/>
                  </a:lnTo>
                  <a:lnTo>
                    <a:pt x="3193923" y="333641"/>
                  </a:lnTo>
                  <a:lnTo>
                    <a:pt x="3212985" y="333641"/>
                  </a:lnTo>
                  <a:lnTo>
                    <a:pt x="3212985" y="285978"/>
                  </a:lnTo>
                  <a:close/>
                </a:path>
                <a:path w="6407150" h="3576320">
                  <a:moveTo>
                    <a:pt x="3212985" y="190652"/>
                  </a:moveTo>
                  <a:lnTo>
                    <a:pt x="3193923" y="190652"/>
                  </a:lnTo>
                  <a:lnTo>
                    <a:pt x="3193923" y="238315"/>
                  </a:lnTo>
                  <a:lnTo>
                    <a:pt x="3212985" y="238315"/>
                  </a:lnTo>
                  <a:lnTo>
                    <a:pt x="3212985" y="190652"/>
                  </a:lnTo>
                  <a:close/>
                </a:path>
                <a:path w="6407150" h="3576320">
                  <a:moveTo>
                    <a:pt x="3212985" y="95326"/>
                  </a:moveTo>
                  <a:lnTo>
                    <a:pt x="3193923" y="95326"/>
                  </a:lnTo>
                  <a:lnTo>
                    <a:pt x="3193923" y="142989"/>
                  </a:lnTo>
                  <a:lnTo>
                    <a:pt x="3212985" y="142989"/>
                  </a:lnTo>
                  <a:lnTo>
                    <a:pt x="3212985" y="95326"/>
                  </a:lnTo>
                  <a:close/>
                </a:path>
                <a:path w="6407150" h="3576320">
                  <a:moveTo>
                    <a:pt x="3212985" y="0"/>
                  </a:moveTo>
                  <a:lnTo>
                    <a:pt x="3193923" y="0"/>
                  </a:lnTo>
                  <a:lnTo>
                    <a:pt x="3193923" y="47663"/>
                  </a:lnTo>
                  <a:lnTo>
                    <a:pt x="3212985" y="47663"/>
                  </a:lnTo>
                  <a:lnTo>
                    <a:pt x="3212985" y="0"/>
                  </a:lnTo>
                  <a:close/>
                </a:path>
                <a:path w="6407150" h="3576320">
                  <a:moveTo>
                    <a:pt x="3252038" y="1857197"/>
                  </a:moveTo>
                  <a:lnTo>
                    <a:pt x="3247669" y="1838629"/>
                  </a:lnTo>
                  <a:lnTo>
                    <a:pt x="3212985" y="1846795"/>
                  </a:lnTo>
                  <a:lnTo>
                    <a:pt x="3212985" y="1811172"/>
                  </a:lnTo>
                  <a:lnTo>
                    <a:pt x="3193923" y="1811172"/>
                  </a:lnTo>
                  <a:lnTo>
                    <a:pt x="3193923" y="1846795"/>
                  </a:lnTo>
                  <a:lnTo>
                    <a:pt x="3159239" y="1838629"/>
                  </a:lnTo>
                  <a:lnTo>
                    <a:pt x="3154870" y="1857197"/>
                  </a:lnTo>
                  <a:lnTo>
                    <a:pt x="3180397" y="1863204"/>
                  </a:lnTo>
                  <a:lnTo>
                    <a:pt x="3158845" y="1878126"/>
                  </a:lnTo>
                  <a:lnTo>
                    <a:pt x="3169691" y="1893798"/>
                  </a:lnTo>
                  <a:lnTo>
                    <a:pt x="3203448" y="1870430"/>
                  </a:lnTo>
                  <a:lnTo>
                    <a:pt x="3237217" y="1893798"/>
                  </a:lnTo>
                  <a:lnTo>
                    <a:pt x="3248063" y="1878126"/>
                  </a:lnTo>
                  <a:lnTo>
                    <a:pt x="3226498" y="1863204"/>
                  </a:lnTo>
                  <a:lnTo>
                    <a:pt x="3252038" y="1857197"/>
                  </a:lnTo>
                  <a:close/>
                </a:path>
                <a:path w="6407150" h="3576320">
                  <a:moveTo>
                    <a:pt x="3326447" y="1932381"/>
                  </a:moveTo>
                  <a:lnTo>
                    <a:pt x="3287255" y="1905254"/>
                  </a:lnTo>
                  <a:lnTo>
                    <a:pt x="3276409" y="1920925"/>
                  </a:lnTo>
                  <a:lnTo>
                    <a:pt x="3315589" y="1948053"/>
                  </a:lnTo>
                  <a:lnTo>
                    <a:pt x="3326447" y="1932381"/>
                  </a:lnTo>
                  <a:close/>
                </a:path>
                <a:path w="6407150" h="3576320">
                  <a:moveTo>
                    <a:pt x="3344824" y="1835365"/>
                  </a:moveTo>
                  <a:lnTo>
                    <a:pt x="3340455" y="1816798"/>
                  </a:lnTo>
                  <a:lnTo>
                    <a:pt x="3294062" y="1827720"/>
                  </a:lnTo>
                  <a:lnTo>
                    <a:pt x="3298431" y="1846275"/>
                  </a:lnTo>
                  <a:lnTo>
                    <a:pt x="3344824" y="1835365"/>
                  </a:lnTo>
                  <a:close/>
                </a:path>
                <a:path w="6407150" h="3576320">
                  <a:moveTo>
                    <a:pt x="3404819" y="1986648"/>
                  </a:moveTo>
                  <a:lnTo>
                    <a:pt x="3365627" y="1959508"/>
                  </a:lnTo>
                  <a:lnTo>
                    <a:pt x="3354781" y="1975192"/>
                  </a:lnTo>
                  <a:lnTo>
                    <a:pt x="3393960" y="2002320"/>
                  </a:lnTo>
                  <a:lnTo>
                    <a:pt x="3404819" y="1986648"/>
                  </a:lnTo>
                  <a:close/>
                </a:path>
                <a:path w="6407150" h="3576320">
                  <a:moveTo>
                    <a:pt x="3437610" y="1813521"/>
                  </a:moveTo>
                  <a:lnTo>
                    <a:pt x="3433241" y="1794967"/>
                  </a:lnTo>
                  <a:lnTo>
                    <a:pt x="3386848" y="1805889"/>
                  </a:lnTo>
                  <a:lnTo>
                    <a:pt x="3391217" y="1824443"/>
                  </a:lnTo>
                  <a:lnTo>
                    <a:pt x="3437610" y="1813521"/>
                  </a:lnTo>
                  <a:close/>
                </a:path>
                <a:path w="6407150" h="3576320">
                  <a:moveTo>
                    <a:pt x="3483191" y="2040902"/>
                  </a:moveTo>
                  <a:lnTo>
                    <a:pt x="3444011" y="2013775"/>
                  </a:lnTo>
                  <a:lnTo>
                    <a:pt x="3433153" y="2029447"/>
                  </a:lnTo>
                  <a:lnTo>
                    <a:pt x="3472345" y="2056574"/>
                  </a:lnTo>
                  <a:lnTo>
                    <a:pt x="3483191" y="2040902"/>
                  </a:lnTo>
                  <a:close/>
                </a:path>
                <a:path w="6407150" h="3576320">
                  <a:moveTo>
                    <a:pt x="3530409" y="1791690"/>
                  </a:moveTo>
                  <a:lnTo>
                    <a:pt x="3526040" y="1773135"/>
                  </a:lnTo>
                  <a:lnTo>
                    <a:pt x="3479647" y="1784057"/>
                  </a:lnTo>
                  <a:lnTo>
                    <a:pt x="3484003" y="1802612"/>
                  </a:lnTo>
                  <a:lnTo>
                    <a:pt x="3530409" y="1791690"/>
                  </a:lnTo>
                  <a:close/>
                </a:path>
                <a:path w="6407150" h="3576320">
                  <a:moveTo>
                    <a:pt x="3561562" y="2095157"/>
                  </a:moveTo>
                  <a:lnTo>
                    <a:pt x="3522383" y="2068029"/>
                  </a:lnTo>
                  <a:lnTo>
                    <a:pt x="3511524" y="2083701"/>
                  </a:lnTo>
                  <a:lnTo>
                    <a:pt x="3550716" y="2110841"/>
                  </a:lnTo>
                  <a:lnTo>
                    <a:pt x="3561562" y="2095157"/>
                  </a:lnTo>
                  <a:close/>
                </a:path>
                <a:path w="6407150" h="3576320">
                  <a:moveTo>
                    <a:pt x="3623195" y="1769859"/>
                  </a:moveTo>
                  <a:lnTo>
                    <a:pt x="3618827" y="1751304"/>
                  </a:lnTo>
                  <a:lnTo>
                    <a:pt x="3572433" y="1762213"/>
                  </a:lnTo>
                  <a:lnTo>
                    <a:pt x="3576802" y="1780781"/>
                  </a:lnTo>
                  <a:lnTo>
                    <a:pt x="3623195" y="1769859"/>
                  </a:lnTo>
                  <a:close/>
                </a:path>
                <a:path w="6407150" h="3576320">
                  <a:moveTo>
                    <a:pt x="3639947" y="2149424"/>
                  </a:moveTo>
                  <a:lnTo>
                    <a:pt x="3600754" y="2122297"/>
                  </a:lnTo>
                  <a:lnTo>
                    <a:pt x="3589909" y="2137968"/>
                  </a:lnTo>
                  <a:lnTo>
                    <a:pt x="3629088" y="2165096"/>
                  </a:lnTo>
                  <a:lnTo>
                    <a:pt x="3639947" y="2149424"/>
                  </a:lnTo>
                  <a:close/>
                </a:path>
                <a:path w="6407150" h="3576320">
                  <a:moveTo>
                    <a:pt x="3715982" y="1748028"/>
                  </a:moveTo>
                  <a:lnTo>
                    <a:pt x="3711613" y="1729473"/>
                  </a:lnTo>
                  <a:lnTo>
                    <a:pt x="3665220" y="1740382"/>
                  </a:lnTo>
                  <a:lnTo>
                    <a:pt x="3669588" y="1758950"/>
                  </a:lnTo>
                  <a:lnTo>
                    <a:pt x="3715982" y="1748028"/>
                  </a:lnTo>
                  <a:close/>
                </a:path>
                <a:path w="6407150" h="3576320">
                  <a:moveTo>
                    <a:pt x="3718318" y="2203678"/>
                  </a:moveTo>
                  <a:lnTo>
                    <a:pt x="3679126" y="2176551"/>
                  </a:lnTo>
                  <a:lnTo>
                    <a:pt x="3668280" y="2192223"/>
                  </a:lnTo>
                  <a:lnTo>
                    <a:pt x="3707460" y="2219350"/>
                  </a:lnTo>
                  <a:lnTo>
                    <a:pt x="3718318" y="2203678"/>
                  </a:lnTo>
                  <a:close/>
                </a:path>
                <a:path w="6407150" h="3576320">
                  <a:moveTo>
                    <a:pt x="3796690" y="2257945"/>
                  </a:moveTo>
                  <a:lnTo>
                    <a:pt x="3757511" y="2230805"/>
                  </a:lnTo>
                  <a:lnTo>
                    <a:pt x="3746652" y="2246490"/>
                  </a:lnTo>
                  <a:lnTo>
                    <a:pt x="3785844" y="2273617"/>
                  </a:lnTo>
                  <a:lnTo>
                    <a:pt x="3796690" y="2257945"/>
                  </a:lnTo>
                  <a:close/>
                </a:path>
                <a:path w="6407150" h="3576320">
                  <a:moveTo>
                    <a:pt x="3808780" y="1726196"/>
                  </a:moveTo>
                  <a:lnTo>
                    <a:pt x="3804412" y="1707642"/>
                  </a:lnTo>
                  <a:lnTo>
                    <a:pt x="3758019" y="1718551"/>
                  </a:lnTo>
                  <a:lnTo>
                    <a:pt x="3762375" y="1737106"/>
                  </a:lnTo>
                  <a:lnTo>
                    <a:pt x="3808780" y="1726196"/>
                  </a:lnTo>
                  <a:close/>
                </a:path>
                <a:path w="6407150" h="3576320">
                  <a:moveTo>
                    <a:pt x="3875062" y="2312200"/>
                  </a:moveTo>
                  <a:lnTo>
                    <a:pt x="3835882" y="2285073"/>
                  </a:lnTo>
                  <a:lnTo>
                    <a:pt x="3825024" y="2300744"/>
                  </a:lnTo>
                  <a:lnTo>
                    <a:pt x="3864216" y="2327872"/>
                  </a:lnTo>
                  <a:lnTo>
                    <a:pt x="3875062" y="2312200"/>
                  </a:lnTo>
                  <a:close/>
                </a:path>
                <a:path w="6407150" h="3576320">
                  <a:moveTo>
                    <a:pt x="3901567" y="1704365"/>
                  </a:moveTo>
                  <a:lnTo>
                    <a:pt x="3897198" y="1685798"/>
                  </a:lnTo>
                  <a:lnTo>
                    <a:pt x="3850805" y="1696720"/>
                  </a:lnTo>
                  <a:lnTo>
                    <a:pt x="3855174" y="1715274"/>
                  </a:lnTo>
                  <a:lnTo>
                    <a:pt x="3901567" y="1704365"/>
                  </a:lnTo>
                  <a:close/>
                </a:path>
                <a:path w="6407150" h="3576320">
                  <a:moveTo>
                    <a:pt x="3953446" y="2366454"/>
                  </a:moveTo>
                  <a:lnTo>
                    <a:pt x="3914254" y="2339327"/>
                  </a:lnTo>
                  <a:lnTo>
                    <a:pt x="3903408" y="2354999"/>
                  </a:lnTo>
                  <a:lnTo>
                    <a:pt x="3942588" y="2382139"/>
                  </a:lnTo>
                  <a:lnTo>
                    <a:pt x="3953446" y="2366454"/>
                  </a:lnTo>
                  <a:close/>
                </a:path>
                <a:path w="6407150" h="3576320">
                  <a:moveTo>
                    <a:pt x="3994353" y="1682534"/>
                  </a:moveTo>
                  <a:lnTo>
                    <a:pt x="3989984" y="1663966"/>
                  </a:lnTo>
                  <a:lnTo>
                    <a:pt x="3943591" y="1674888"/>
                  </a:lnTo>
                  <a:lnTo>
                    <a:pt x="3947960" y="1693443"/>
                  </a:lnTo>
                  <a:lnTo>
                    <a:pt x="3994353" y="1682534"/>
                  </a:lnTo>
                  <a:close/>
                </a:path>
                <a:path w="6407150" h="3576320">
                  <a:moveTo>
                    <a:pt x="4031818" y="2420721"/>
                  </a:moveTo>
                  <a:lnTo>
                    <a:pt x="3992626" y="2393594"/>
                  </a:lnTo>
                  <a:lnTo>
                    <a:pt x="3981780" y="2409266"/>
                  </a:lnTo>
                  <a:lnTo>
                    <a:pt x="4020972" y="2436393"/>
                  </a:lnTo>
                  <a:lnTo>
                    <a:pt x="4031818" y="2420721"/>
                  </a:lnTo>
                  <a:close/>
                </a:path>
                <a:path w="6407150" h="3576320">
                  <a:moveTo>
                    <a:pt x="4087152" y="1660690"/>
                  </a:moveTo>
                  <a:lnTo>
                    <a:pt x="4082783" y="1642135"/>
                  </a:lnTo>
                  <a:lnTo>
                    <a:pt x="4036390" y="1653057"/>
                  </a:lnTo>
                  <a:lnTo>
                    <a:pt x="4040746" y="1671612"/>
                  </a:lnTo>
                  <a:lnTo>
                    <a:pt x="4087152" y="1660690"/>
                  </a:lnTo>
                  <a:close/>
                </a:path>
                <a:path w="6407150" h="3576320">
                  <a:moveTo>
                    <a:pt x="4110190" y="2474976"/>
                  </a:moveTo>
                  <a:lnTo>
                    <a:pt x="4071010" y="2447848"/>
                  </a:lnTo>
                  <a:lnTo>
                    <a:pt x="4060152" y="2463520"/>
                  </a:lnTo>
                  <a:lnTo>
                    <a:pt x="4099344" y="2490660"/>
                  </a:lnTo>
                  <a:lnTo>
                    <a:pt x="4110190" y="2474976"/>
                  </a:lnTo>
                  <a:close/>
                </a:path>
                <a:path w="6407150" h="3576320">
                  <a:moveTo>
                    <a:pt x="4179938" y="1638858"/>
                  </a:moveTo>
                  <a:lnTo>
                    <a:pt x="4175569" y="1620304"/>
                  </a:lnTo>
                  <a:lnTo>
                    <a:pt x="4129176" y="1631226"/>
                  </a:lnTo>
                  <a:lnTo>
                    <a:pt x="4133545" y="1649780"/>
                  </a:lnTo>
                  <a:lnTo>
                    <a:pt x="4179938" y="1638858"/>
                  </a:lnTo>
                  <a:close/>
                </a:path>
                <a:path w="6407150" h="3576320">
                  <a:moveTo>
                    <a:pt x="4188574" y="2529243"/>
                  </a:moveTo>
                  <a:lnTo>
                    <a:pt x="4149382" y="2502103"/>
                  </a:lnTo>
                  <a:lnTo>
                    <a:pt x="4138523" y="2517787"/>
                  </a:lnTo>
                  <a:lnTo>
                    <a:pt x="4177715" y="2544915"/>
                  </a:lnTo>
                  <a:lnTo>
                    <a:pt x="4188574" y="2529243"/>
                  </a:lnTo>
                  <a:close/>
                </a:path>
                <a:path w="6407150" h="3576320">
                  <a:moveTo>
                    <a:pt x="4266946" y="2583497"/>
                  </a:moveTo>
                  <a:lnTo>
                    <a:pt x="4227754" y="2556370"/>
                  </a:lnTo>
                  <a:lnTo>
                    <a:pt x="4216908" y="2572042"/>
                  </a:lnTo>
                  <a:lnTo>
                    <a:pt x="4256087" y="2599169"/>
                  </a:lnTo>
                  <a:lnTo>
                    <a:pt x="4266946" y="2583497"/>
                  </a:lnTo>
                  <a:close/>
                </a:path>
                <a:path w="6407150" h="3576320">
                  <a:moveTo>
                    <a:pt x="4272724" y="1617027"/>
                  </a:moveTo>
                  <a:lnTo>
                    <a:pt x="4268355" y="1598472"/>
                  </a:lnTo>
                  <a:lnTo>
                    <a:pt x="4221962" y="1609382"/>
                  </a:lnTo>
                  <a:lnTo>
                    <a:pt x="4226331" y="1627949"/>
                  </a:lnTo>
                  <a:lnTo>
                    <a:pt x="4272724" y="1617027"/>
                  </a:lnTo>
                  <a:close/>
                </a:path>
                <a:path w="6407150" h="3576320">
                  <a:moveTo>
                    <a:pt x="4345317" y="2637752"/>
                  </a:moveTo>
                  <a:lnTo>
                    <a:pt x="4306125" y="2610624"/>
                  </a:lnTo>
                  <a:lnTo>
                    <a:pt x="4295279" y="2626309"/>
                  </a:lnTo>
                  <a:lnTo>
                    <a:pt x="4334472" y="2653436"/>
                  </a:lnTo>
                  <a:lnTo>
                    <a:pt x="4345317" y="2637752"/>
                  </a:lnTo>
                  <a:close/>
                </a:path>
                <a:path w="6407150" h="3576320">
                  <a:moveTo>
                    <a:pt x="4365523" y="1595196"/>
                  </a:moveTo>
                  <a:lnTo>
                    <a:pt x="4361154" y="1576641"/>
                  </a:lnTo>
                  <a:lnTo>
                    <a:pt x="4314761" y="1587550"/>
                  </a:lnTo>
                  <a:lnTo>
                    <a:pt x="4319117" y="1606118"/>
                  </a:lnTo>
                  <a:lnTo>
                    <a:pt x="4365523" y="1595196"/>
                  </a:lnTo>
                  <a:close/>
                </a:path>
                <a:path w="6407150" h="3576320">
                  <a:moveTo>
                    <a:pt x="4423689" y="2692019"/>
                  </a:moveTo>
                  <a:lnTo>
                    <a:pt x="4384510" y="2664891"/>
                  </a:lnTo>
                  <a:lnTo>
                    <a:pt x="4373651" y="2680563"/>
                  </a:lnTo>
                  <a:lnTo>
                    <a:pt x="4412843" y="2707690"/>
                  </a:lnTo>
                  <a:lnTo>
                    <a:pt x="4423689" y="2692019"/>
                  </a:lnTo>
                  <a:close/>
                </a:path>
                <a:path w="6407150" h="3576320">
                  <a:moveTo>
                    <a:pt x="4458309" y="1573364"/>
                  </a:moveTo>
                  <a:lnTo>
                    <a:pt x="4453941" y="1554810"/>
                  </a:lnTo>
                  <a:lnTo>
                    <a:pt x="4407547" y="1565719"/>
                  </a:lnTo>
                  <a:lnTo>
                    <a:pt x="4411916" y="1584274"/>
                  </a:lnTo>
                  <a:lnTo>
                    <a:pt x="4458309" y="1573364"/>
                  </a:lnTo>
                  <a:close/>
                </a:path>
                <a:path w="6407150" h="3576320">
                  <a:moveTo>
                    <a:pt x="4502074" y="2746273"/>
                  </a:moveTo>
                  <a:lnTo>
                    <a:pt x="4462881" y="2719146"/>
                  </a:lnTo>
                  <a:lnTo>
                    <a:pt x="4452023" y="2734818"/>
                  </a:lnTo>
                  <a:lnTo>
                    <a:pt x="4491215" y="2761958"/>
                  </a:lnTo>
                  <a:lnTo>
                    <a:pt x="4502074" y="2746273"/>
                  </a:lnTo>
                  <a:close/>
                </a:path>
                <a:path w="6407150" h="3576320">
                  <a:moveTo>
                    <a:pt x="4551096" y="1551533"/>
                  </a:moveTo>
                  <a:lnTo>
                    <a:pt x="4546727" y="1532978"/>
                  </a:lnTo>
                  <a:lnTo>
                    <a:pt x="4500334" y="1543888"/>
                  </a:lnTo>
                  <a:lnTo>
                    <a:pt x="4504702" y="1562442"/>
                  </a:lnTo>
                  <a:lnTo>
                    <a:pt x="4551096" y="1551533"/>
                  </a:lnTo>
                  <a:close/>
                </a:path>
                <a:path w="6407150" h="3576320">
                  <a:moveTo>
                    <a:pt x="4580445" y="2800540"/>
                  </a:moveTo>
                  <a:lnTo>
                    <a:pt x="4541253" y="2773400"/>
                  </a:lnTo>
                  <a:lnTo>
                    <a:pt x="4530407" y="2789085"/>
                  </a:lnTo>
                  <a:lnTo>
                    <a:pt x="4569587" y="2816212"/>
                  </a:lnTo>
                  <a:lnTo>
                    <a:pt x="4580445" y="2800540"/>
                  </a:lnTo>
                  <a:close/>
                </a:path>
                <a:path w="6407150" h="3576320">
                  <a:moveTo>
                    <a:pt x="4643894" y="1529702"/>
                  </a:moveTo>
                  <a:lnTo>
                    <a:pt x="4639526" y="1511134"/>
                  </a:lnTo>
                  <a:lnTo>
                    <a:pt x="4593133" y="1522056"/>
                  </a:lnTo>
                  <a:lnTo>
                    <a:pt x="4597489" y="1540611"/>
                  </a:lnTo>
                  <a:lnTo>
                    <a:pt x="4643894" y="1529702"/>
                  </a:lnTo>
                  <a:close/>
                </a:path>
                <a:path w="6407150" h="3576320">
                  <a:moveTo>
                    <a:pt x="4658817" y="2854795"/>
                  </a:moveTo>
                  <a:lnTo>
                    <a:pt x="4619625" y="2827667"/>
                  </a:lnTo>
                  <a:lnTo>
                    <a:pt x="4608779" y="2843339"/>
                  </a:lnTo>
                  <a:lnTo>
                    <a:pt x="4647971" y="2870466"/>
                  </a:lnTo>
                  <a:lnTo>
                    <a:pt x="4658817" y="2854795"/>
                  </a:lnTo>
                  <a:close/>
                </a:path>
                <a:path w="6407150" h="3576320">
                  <a:moveTo>
                    <a:pt x="4736681" y="1507871"/>
                  </a:moveTo>
                  <a:lnTo>
                    <a:pt x="4732312" y="1489303"/>
                  </a:lnTo>
                  <a:lnTo>
                    <a:pt x="4685919" y="1500225"/>
                  </a:lnTo>
                  <a:lnTo>
                    <a:pt x="4690288" y="1518780"/>
                  </a:lnTo>
                  <a:lnTo>
                    <a:pt x="4736681" y="1507871"/>
                  </a:lnTo>
                  <a:close/>
                </a:path>
                <a:path w="6407150" h="3576320">
                  <a:moveTo>
                    <a:pt x="4737189" y="2909062"/>
                  </a:moveTo>
                  <a:lnTo>
                    <a:pt x="4698009" y="2881922"/>
                  </a:lnTo>
                  <a:lnTo>
                    <a:pt x="4687151" y="2897606"/>
                  </a:lnTo>
                  <a:lnTo>
                    <a:pt x="4726343" y="2924733"/>
                  </a:lnTo>
                  <a:lnTo>
                    <a:pt x="4737189" y="2909062"/>
                  </a:lnTo>
                  <a:close/>
                </a:path>
                <a:path w="6407150" h="3576320">
                  <a:moveTo>
                    <a:pt x="4815573" y="2963316"/>
                  </a:moveTo>
                  <a:lnTo>
                    <a:pt x="4776381" y="2936189"/>
                  </a:lnTo>
                  <a:lnTo>
                    <a:pt x="4765522" y="2951861"/>
                  </a:lnTo>
                  <a:lnTo>
                    <a:pt x="4804715" y="2978988"/>
                  </a:lnTo>
                  <a:lnTo>
                    <a:pt x="4815573" y="2963316"/>
                  </a:lnTo>
                  <a:close/>
                </a:path>
                <a:path w="6407150" h="3576320">
                  <a:moveTo>
                    <a:pt x="4829467" y="1486027"/>
                  </a:moveTo>
                  <a:lnTo>
                    <a:pt x="4825098" y="1467472"/>
                  </a:lnTo>
                  <a:lnTo>
                    <a:pt x="4778705" y="1478394"/>
                  </a:lnTo>
                  <a:lnTo>
                    <a:pt x="4783074" y="1496949"/>
                  </a:lnTo>
                  <a:lnTo>
                    <a:pt x="4829467" y="1486027"/>
                  </a:lnTo>
                  <a:close/>
                </a:path>
                <a:path w="6407150" h="3576320">
                  <a:moveTo>
                    <a:pt x="4893945" y="3017570"/>
                  </a:moveTo>
                  <a:lnTo>
                    <a:pt x="4854753" y="2990443"/>
                  </a:lnTo>
                  <a:lnTo>
                    <a:pt x="4843907" y="3006115"/>
                  </a:lnTo>
                  <a:lnTo>
                    <a:pt x="4883086" y="3033255"/>
                  </a:lnTo>
                  <a:lnTo>
                    <a:pt x="4893945" y="3017570"/>
                  </a:lnTo>
                  <a:close/>
                </a:path>
                <a:path w="6407150" h="3576320">
                  <a:moveTo>
                    <a:pt x="4922266" y="1464195"/>
                  </a:moveTo>
                  <a:lnTo>
                    <a:pt x="4917897" y="1445641"/>
                  </a:lnTo>
                  <a:lnTo>
                    <a:pt x="4871504" y="1456563"/>
                  </a:lnTo>
                  <a:lnTo>
                    <a:pt x="4875860" y="1475117"/>
                  </a:lnTo>
                  <a:lnTo>
                    <a:pt x="4922266" y="1464195"/>
                  </a:lnTo>
                  <a:close/>
                </a:path>
                <a:path w="6407150" h="3576320">
                  <a:moveTo>
                    <a:pt x="4972316" y="3071838"/>
                  </a:moveTo>
                  <a:lnTo>
                    <a:pt x="4933124" y="3044710"/>
                  </a:lnTo>
                  <a:lnTo>
                    <a:pt x="4922278" y="3060382"/>
                  </a:lnTo>
                  <a:lnTo>
                    <a:pt x="4961471" y="3087509"/>
                  </a:lnTo>
                  <a:lnTo>
                    <a:pt x="4972316" y="3071838"/>
                  </a:lnTo>
                  <a:close/>
                </a:path>
                <a:path w="6407150" h="3576320">
                  <a:moveTo>
                    <a:pt x="5015052" y="1442364"/>
                  </a:moveTo>
                  <a:lnTo>
                    <a:pt x="5010683" y="1423809"/>
                  </a:lnTo>
                  <a:lnTo>
                    <a:pt x="4964290" y="1434719"/>
                  </a:lnTo>
                  <a:lnTo>
                    <a:pt x="4968659" y="1453286"/>
                  </a:lnTo>
                  <a:lnTo>
                    <a:pt x="5015052" y="1442364"/>
                  </a:lnTo>
                  <a:close/>
                </a:path>
                <a:path w="6407150" h="3576320">
                  <a:moveTo>
                    <a:pt x="5050688" y="3126092"/>
                  </a:moveTo>
                  <a:lnTo>
                    <a:pt x="5011509" y="3098965"/>
                  </a:lnTo>
                  <a:lnTo>
                    <a:pt x="5000650" y="3114637"/>
                  </a:lnTo>
                  <a:lnTo>
                    <a:pt x="5039842" y="3141764"/>
                  </a:lnTo>
                  <a:lnTo>
                    <a:pt x="5050688" y="3126092"/>
                  </a:lnTo>
                  <a:close/>
                </a:path>
                <a:path w="6407150" h="3576320">
                  <a:moveTo>
                    <a:pt x="5107838" y="1420533"/>
                  </a:moveTo>
                  <a:lnTo>
                    <a:pt x="5103469" y="1401978"/>
                  </a:lnTo>
                  <a:lnTo>
                    <a:pt x="5057076" y="1412887"/>
                  </a:lnTo>
                  <a:lnTo>
                    <a:pt x="5061445" y="1431455"/>
                  </a:lnTo>
                  <a:lnTo>
                    <a:pt x="5107838" y="1420533"/>
                  </a:lnTo>
                  <a:close/>
                </a:path>
                <a:path w="6407150" h="3576320">
                  <a:moveTo>
                    <a:pt x="5129073" y="3180359"/>
                  </a:moveTo>
                  <a:lnTo>
                    <a:pt x="5089880" y="3153219"/>
                  </a:lnTo>
                  <a:lnTo>
                    <a:pt x="5079035" y="3168904"/>
                  </a:lnTo>
                  <a:lnTo>
                    <a:pt x="5118214" y="3196031"/>
                  </a:lnTo>
                  <a:lnTo>
                    <a:pt x="5129073" y="3180359"/>
                  </a:lnTo>
                  <a:close/>
                </a:path>
                <a:path w="6407150" h="3576320">
                  <a:moveTo>
                    <a:pt x="5200637" y="1398701"/>
                  </a:moveTo>
                  <a:lnTo>
                    <a:pt x="5196268" y="1380147"/>
                  </a:lnTo>
                  <a:lnTo>
                    <a:pt x="5149875" y="1391056"/>
                  </a:lnTo>
                  <a:lnTo>
                    <a:pt x="5154231" y="1409611"/>
                  </a:lnTo>
                  <a:lnTo>
                    <a:pt x="5200637" y="1398701"/>
                  </a:lnTo>
                  <a:close/>
                </a:path>
                <a:path w="6407150" h="3576320">
                  <a:moveTo>
                    <a:pt x="5207444" y="3234613"/>
                  </a:moveTo>
                  <a:lnTo>
                    <a:pt x="5168252" y="3207486"/>
                  </a:lnTo>
                  <a:lnTo>
                    <a:pt x="5157406" y="3223158"/>
                  </a:lnTo>
                  <a:lnTo>
                    <a:pt x="5196586" y="3250285"/>
                  </a:lnTo>
                  <a:lnTo>
                    <a:pt x="5207444" y="3234613"/>
                  </a:lnTo>
                  <a:close/>
                </a:path>
                <a:path w="6407150" h="3576320">
                  <a:moveTo>
                    <a:pt x="5285816" y="3288868"/>
                  </a:moveTo>
                  <a:lnTo>
                    <a:pt x="5246636" y="3261741"/>
                  </a:lnTo>
                  <a:lnTo>
                    <a:pt x="5235778" y="3277412"/>
                  </a:lnTo>
                  <a:lnTo>
                    <a:pt x="5274970" y="3304552"/>
                  </a:lnTo>
                  <a:lnTo>
                    <a:pt x="5285816" y="3288868"/>
                  </a:lnTo>
                  <a:close/>
                </a:path>
                <a:path w="6407150" h="3576320">
                  <a:moveTo>
                    <a:pt x="5293423" y="1376870"/>
                  </a:moveTo>
                  <a:lnTo>
                    <a:pt x="5289054" y="1358303"/>
                  </a:lnTo>
                  <a:lnTo>
                    <a:pt x="5242661" y="1369225"/>
                  </a:lnTo>
                  <a:lnTo>
                    <a:pt x="5247030" y="1387779"/>
                  </a:lnTo>
                  <a:lnTo>
                    <a:pt x="5293423" y="1376870"/>
                  </a:lnTo>
                  <a:close/>
                </a:path>
                <a:path w="6407150" h="3576320">
                  <a:moveTo>
                    <a:pt x="5364188" y="3343135"/>
                  </a:moveTo>
                  <a:lnTo>
                    <a:pt x="5325008" y="3316008"/>
                  </a:lnTo>
                  <a:lnTo>
                    <a:pt x="5314150" y="3331680"/>
                  </a:lnTo>
                  <a:lnTo>
                    <a:pt x="5353342" y="3358807"/>
                  </a:lnTo>
                  <a:lnTo>
                    <a:pt x="5364188" y="3343135"/>
                  </a:lnTo>
                  <a:close/>
                </a:path>
                <a:path w="6407150" h="3576320">
                  <a:moveTo>
                    <a:pt x="5386209" y="1355039"/>
                  </a:moveTo>
                  <a:lnTo>
                    <a:pt x="5381841" y="1336471"/>
                  </a:lnTo>
                  <a:lnTo>
                    <a:pt x="5335448" y="1347393"/>
                  </a:lnTo>
                  <a:lnTo>
                    <a:pt x="5339816" y="1365948"/>
                  </a:lnTo>
                  <a:lnTo>
                    <a:pt x="5386209" y="1355039"/>
                  </a:lnTo>
                  <a:close/>
                </a:path>
                <a:path w="6407150" h="3576320">
                  <a:moveTo>
                    <a:pt x="5442572" y="3397389"/>
                  </a:moveTo>
                  <a:lnTo>
                    <a:pt x="5403380" y="3370262"/>
                  </a:lnTo>
                  <a:lnTo>
                    <a:pt x="5392534" y="3385934"/>
                  </a:lnTo>
                  <a:lnTo>
                    <a:pt x="5431714" y="3413061"/>
                  </a:lnTo>
                  <a:lnTo>
                    <a:pt x="5442572" y="3397389"/>
                  </a:lnTo>
                  <a:close/>
                </a:path>
                <a:path w="6407150" h="3576320">
                  <a:moveTo>
                    <a:pt x="5479008" y="1333195"/>
                  </a:moveTo>
                  <a:lnTo>
                    <a:pt x="5474640" y="1314640"/>
                  </a:lnTo>
                  <a:lnTo>
                    <a:pt x="5428246" y="1325562"/>
                  </a:lnTo>
                  <a:lnTo>
                    <a:pt x="5432603" y="1344117"/>
                  </a:lnTo>
                  <a:lnTo>
                    <a:pt x="5479008" y="1333195"/>
                  </a:lnTo>
                  <a:close/>
                </a:path>
                <a:path w="6407150" h="3576320">
                  <a:moveTo>
                    <a:pt x="5520944" y="3451656"/>
                  </a:moveTo>
                  <a:lnTo>
                    <a:pt x="5481752" y="3424517"/>
                  </a:lnTo>
                  <a:lnTo>
                    <a:pt x="5470906" y="3440201"/>
                  </a:lnTo>
                  <a:lnTo>
                    <a:pt x="5510085" y="3467328"/>
                  </a:lnTo>
                  <a:lnTo>
                    <a:pt x="5520944" y="3451656"/>
                  </a:lnTo>
                  <a:close/>
                </a:path>
                <a:path w="6407150" h="3576320">
                  <a:moveTo>
                    <a:pt x="5571795" y="1311363"/>
                  </a:moveTo>
                  <a:lnTo>
                    <a:pt x="5567426" y="1292809"/>
                  </a:lnTo>
                  <a:lnTo>
                    <a:pt x="5521033" y="1303731"/>
                  </a:lnTo>
                  <a:lnTo>
                    <a:pt x="5525401" y="1322285"/>
                  </a:lnTo>
                  <a:lnTo>
                    <a:pt x="5571795" y="1311363"/>
                  </a:lnTo>
                  <a:close/>
                </a:path>
                <a:path w="6407150" h="3576320">
                  <a:moveTo>
                    <a:pt x="5599315" y="3505911"/>
                  </a:moveTo>
                  <a:lnTo>
                    <a:pt x="5560136" y="3478784"/>
                  </a:lnTo>
                  <a:lnTo>
                    <a:pt x="5549277" y="3494455"/>
                  </a:lnTo>
                  <a:lnTo>
                    <a:pt x="5588470" y="3521583"/>
                  </a:lnTo>
                  <a:lnTo>
                    <a:pt x="5599315" y="3505911"/>
                  </a:lnTo>
                  <a:close/>
                </a:path>
                <a:path w="6407150" h="3576320">
                  <a:moveTo>
                    <a:pt x="5664581" y="1289532"/>
                  </a:moveTo>
                  <a:lnTo>
                    <a:pt x="5660212" y="1270977"/>
                  </a:lnTo>
                  <a:lnTo>
                    <a:pt x="5613819" y="1281887"/>
                  </a:lnTo>
                  <a:lnTo>
                    <a:pt x="5618188" y="1300454"/>
                  </a:lnTo>
                  <a:lnTo>
                    <a:pt x="5664581" y="1289532"/>
                  </a:lnTo>
                  <a:close/>
                </a:path>
                <a:path w="6407150" h="3576320">
                  <a:moveTo>
                    <a:pt x="5677687" y="3560165"/>
                  </a:moveTo>
                  <a:lnTo>
                    <a:pt x="5638508" y="3533038"/>
                  </a:lnTo>
                  <a:lnTo>
                    <a:pt x="5627649" y="3548710"/>
                  </a:lnTo>
                  <a:lnTo>
                    <a:pt x="5666841" y="3575850"/>
                  </a:lnTo>
                  <a:lnTo>
                    <a:pt x="5677687" y="3560165"/>
                  </a:lnTo>
                  <a:close/>
                </a:path>
                <a:path w="6407150" h="3576320">
                  <a:moveTo>
                    <a:pt x="5757380" y="1267701"/>
                  </a:moveTo>
                  <a:lnTo>
                    <a:pt x="5753011" y="1249146"/>
                  </a:lnTo>
                  <a:lnTo>
                    <a:pt x="5706618" y="1260055"/>
                  </a:lnTo>
                  <a:lnTo>
                    <a:pt x="5710974" y="1278623"/>
                  </a:lnTo>
                  <a:lnTo>
                    <a:pt x="5757380" y="1267701"/>
                  </a:lnTo>
                  <a:close/>
                </a:path>
                <a:path w="6407150" h="3576320">
                  <a:moveTo>
                    <a:pt x="5850166" y="1245870"/>
                  </a:moveTo>
                  <a:lnTo>
                    <a:pt x="5845797" y="1227315"/>
                  </a:lnTo>
                  <a:lnTo>
                    <a:pt x="5799404" y="1238224"/>
                  </a:lnTo>
                  <a:lnTo>
                    <a:pt x="5803773" y="1256779"/>
                  </a:lnTo>
                  <a:lnTo>
                    <a:pt x="5850166" y="1245870"/>
                  </a:lnTo>
                  <a:close/>
                </a:path>
                <a:path w="6407150" h="3576320">
                  <a:moveTo>
                    <a:pt x="5942952" y="1224038"/>
                  </a:moveTo>
                  <a:lnTo>
                    <a:pt x="5938583" y="1205471"/>
                  </a:lnTo>
                  <a:lnTo>
                    <a:pt x="5892190" y="1216393"/>
                  </a:lnTo>
                  <a:lnTo>
                    <a:pt x="5896559" y="1234948"/>
                  </a:lnTo>
                  <a:lnTo>
                    <a:pt x="5942952" y="1224038"/>
                  </a:lnTo>
                  <a:close/>
                </a:path>
                <a:path w="6407150" h="3576320">
                  <a:moveTo>
                    <a:pt x="6035751" y="1202207"/>
                  </a:moveTo>
                  <a:lnTo>
                    <a:pt x="6031382" y="1183640"/>
                  </a:lnTo>
                  <a:lnTo>
                    <a:pt x="5984989" y="1194562"/>
                  </a:lnTo>
                  <a:lnTo>
                    <a:pt x="5989345" y="1213116"/>
                  </a:lnTo>
                  <a:lnTo>
                    <a:pt x="6035751" y="1202207"/>
                  </a:lnTo>
                  <a:close/>
                </a:path>
                <a:path w="6407150" h="3576320">
                  <a:moveTo>
                    <a:pt x="6128537" y="1180363"/>
                  </a:moveTo>
                  <a:lnTo>
                    <a:pt x="6124168" y="1161808"/>
                  </a:lnTo>
                  <a:lnTo>
                    <a:pt x="6077775" y="1172730"/>
                  </a:lnTo>
                  <a:lnTo>
                    <a:pt x="6082144" y="1191285"/>
                  </a:lnTo>
                  <a:lnTo>
                    <a:pt x="6128537" y="1180363"/>
                  </a:lnTo>
                  <a:close/>
                </a:path>
                <a:path w="6407150" h="3576320">
                  <a:moveTo>
                    <a:pt x="6221323" y="1158532"/>
                  </a:moveTo>
                  <a:lnTo>
                    <a:pt x="6216955" y="1139977"/>
                  </a:lnTo>
                  <a:lnTo>
                    <a:pt x="6170561" y="1150899"/>
                  </a:lnTo>
                  <a:lnTo>
                    <a:pt x="6174930" y="1169454"/>
                  </a:lnTo>
                  <a:lnTo>
                    <a:pt x="6221323" y="1158532"/>
                  </a:lnTo>
                  <a:close/>
                </a:path>
                <a:path w="6407150" h="3576320">
                  <a:moveTo>
                    <a:pt x="6314122" y="1136700"/>
                  </a:moveTo>
                  <a:lnTo>
                    <a:pt x="6309753" y="1118146"/>
                  </a:lnTo>
                  <a:lnTo>
                    <a:pt x="6263360" y="1129055"/>
                  </a:lnTo>
                  <a:lnTo>
                    <a:pt x="6267716" y="1147622"/>
                  </a:lnTo>
                  <a:lnTo>
                    <a:pt x="6314122" y="1136700"/>
                  </a:lnTo>
                  <a:close/>
                </a:path>
                <a:path w="6407150" h="3576320">
                  <a:moveTo>
                    <a:pt x="6406909" y="1114869"/>
                  </a:moveTo>
                  <a:lnTo>
                    <a:pt x="6402540" y="1096314"/>
                  </a:lnTo>
                  <a:lnTo>
                    <a:pt x="6356147" y="1107224"/>
                  </a:lnTo>
                  <a:lnTo>
                    <a:pt x="6360515" y="1125791"/>
                  </a:lnTo>
                  <a:lnTo>
                    <a:pt x="6406909" y="1114869"/>
                  </a:lnTo>
                  <a:close/>
                </a:path>
              </a:pathLst>
            </a:custGeom>
            <a:solidFill>
              <a:srgbClr val="CBD5E1">
                <a:alpha val="2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935DEF44-9E75-4D2C-BF8F-3707DAC8F5C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80610" y="2611888"/>
              <a:ext cx="2440305" cy="2440305"/>
            </a:xfrm>
            <a:prstGeom prst="rect">
              <a:avLst/>
            </a:prstGeom>
          </p:spPr>
        </p:pic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5103A075-2660-4A81-9A2A-BEA08ED35AE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94999" y="2728004"/>
              <a:ext cx="2211526" cy="2209799"/>
            </a:xfrm>
            <a:prstGeom prst="rect">
              <a:avLst/>
            </a:prstGeom>
          </p:spPr>
        </p:pic>
        <p:pic>
          <p:nvPicPr>
            <p:cNvPr id="15" name="object 7">
              <a:extLst>
                <a:ext uri="{FF2B5EF4-FFF2-40B4-BE49-F238E27FC236}">
                  <a16:creationId xmlns:a16="http://schemas.microsoft.com/office/drawing/2014/main" id="{50701E3E-4BF5-4855-9AF1-8FB0BEF215D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58142" y="4861545"/>
              <a:ext cx="1286879" cy="419427"/>
            </a:xfrm>
            <a:prstGeom prst="rect">
              <a:avLst/>
            </a:prstGeom>
          </p:spPr>
        </p:pic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7ABF6B76-3556-477F-83C7-90E8FC1D95C3}"/>
                </a:ext>
              </a:extLst>
            </p:cNvPr>
            <p:cNvSpPr/>
            <p:nvPr/>
          </p:nvSpPr>
          <p:spPr>
            <a:xfrm>
              <a:off x="6100762" y="1029503"/>
              <a:ext cx="2440305" cy="1306195"/>
            </a:xfrm>
            <a:custGeom>
              <a:avLst/>
              <a:gdLst/>
              <a:ahLst/>
              <a:cxnLst/>
              <a:rect l="l" t="t" r="r" b="b"/>
              <a:pathLst>
                <a:path w="2440304" h="1306195">
                  <a:moveTo>
                    <a:pt x="2333426" y="1305944"/>
                  </a:moveTo>
                  <a:lnTo>
                    <a:pt x="106878" y="1305944"/>
                  </a:lnTo>
                  <a:lnTo>
                    <a:pt x="99439" y="1305211"/>
                  </a:lnTo>
                  <a:lnTo>
                    <a:pt x="57083" y="1290839"/>
                  </a:lnTo>
                  <a:lnTo>
                    <a:pt x="23450" y="1261351"/>
                  </a:lnTo>
                  <a:lnTo>
                    <a:pt x="3663" y="1221237"/>
                  </a:lnTo>
                  <a:lnTo>
                    <a:pt x="0" y="1199066"/>
                  </a:lnTo>
                  <a:lnTo>
                    <a:pt x="0" y="1191555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199066"/>
                  </a:lnTo>
                  <a:lnTo>
                    <a:pt x="2428723" y="1242269"/>
                  </a:lnTo>
                  <a:lnTo>
                    <a:pt x="2401490" y="1277751"/>
                  </a:lnTo>
                  <a:lnTo>
                    <a:pt x="2362751" y="1300111"/>
                  </a:lnTo>
                  <a:lnTo>
                    <a:pt x="2340865" y="1305211"/>
                  </a:lnTo>
                  <a:lnTo>
                    <a:pt x="2333426" y="1305944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286E445E-F9BC-4F04-87E6-AE434E0F8F7C}"/>
                </a:ext>
              </a:extLst>
            </p:cNvPr>
            <p:cNvSpPr/>
            <p:nvPr/>
          </p:nvSpPr>
          <p:spPr>
            <a:xfrm>
              <a:off x="6100762" y="857922"/>
              <a:ext cx="2440305" cy="457834"/>
            </a:xfrm>
            <a:custGeom>
              <a:avLst/>
              <a:gdLst/>
              <a:ahLst/>
              <a:cxnLst/>
              <a:rect l="l" t="t" r="r" b="b"/>
              <a:pathLst>
                <a:path w="2440304" h="457834">
                  <a:moveTo>
                    <a:pt x="2440305" y="266915"/>
                  </a:moveTo>
                  <a:lnTo>
                    <a:pt x="2431592" y="223139"/>
                  </a:lnTo>
                  <a:lnTo>
                    <a:pt x="2410993" y="190652"/>
                  </a:lnTo>
                  <a:lnTo>
                    <a:pt x="2379891" y="166039"/>
                  </a:lnTo>
                  <a:lnTo>
                    <a:pt x="2337181" y="153060"/>
                  </a:lnTo>
                  <a:lnTo>
                    <a:pt x="2325903" y="152527"/>
                  </a:lnTo>
                  <a:lnTo>
                    <a:pt x="1435938" y="152527"/>
                  </a:lnTo>
                  <a:lnTo>
                    <a:pt x="1434376" y="148158"/>
                  </a:lnTo>
                  <a:lnTo>
                    <a:pt x="1414526" y="107911"/>
                  </a:lnTo>
                  <a:lnTo>
                    <a:pt x="1387221" y="72313"/>
                  </a:lnTo>
                  <a:lnTo>
                    <a:pt x="1353477" y="42722"/>
                  </a:lnTo>
                  <a:lnTo>
                    <a:pt x="1314615" y="20281"/>
                  </a:lnTo>
                  <a:lnTo>
                    <a:pt x="1272133" y="5854"/>
                  </a:lnTo>
                  <a:lnTo>
                    <a:pt x="1227632" y="0"/>
                  </a:lnTo>
                  <a:lnTo>
                    <a:pt x="1212659" y="0"/>
                  </a:lnTo>
                  <a:lnTo>
                    <a:pt x="1168158" y="5854"/>
                  </a:lnTo>
                  <a:lnTo>
                    <a:pt x="1125677" y="20281"/>
                  </a:lnTo>
                  <a:lnTo>
                    <a:pt x="1086815" y="42722"/>
                  </a:lnTo>
                  <a:lnTo>
                    <a:pt x="1053071" y="72313"/>
                  </a:lnTo>
                  <a:lnTo>
                    <a:pt x="1025766" y="107911"/>
                  </a:lnTo>
                  <a:lnTo>
                    <a:pt x="1005916" y="148158"/>
                  </a:lnTo>
                  <a:lnTo>
                    <a:pt x="1004341" y="152527"/>
                  </a:lnTo>
                  <a:lnTo>
                    <a:pt x="114388" y="152527"/>
                  </a:lnTo>
                  <a:lnTo>
                    <a:pt x="70612" y="161226"/>
                  </a:lnTo>
                  <a:lnTo>
                    <a:pt x="33502" y="186029"/>
                  </a:lnTo>
                  <a:lnTo>
                    <a:pt x="8699" y="223139"/>
                  </a:lnTo>
                  <a:lnTo>
                    <a:pt x="0" y="266915"/>
                  </a:lnTo>
                  <a:lnTo>
                    <a:pt x="533" y="259397"/>
                  </a:lnTo>
                  <a:lnTo>
                    <a:pt x="2171" y="252031"/>
                  </a:lnTo>
                  <a:lnTo>
                    <a:pt x="25908" y="218554"/>
                  </a:lnTo>
                  <a:lnTo>
                    <a:pt x="60401" y="199669"/>
                  </a:lnTo>
                  <a:lnTo>
                    <a:pt x="103111" y="191020"/>
                  </a:lnTo>
                  <a:lnTo>
                    <a:pt x="114388" y="190652"/>
                  </a:lnTo>
                  <a:lnTo>
                    <a:pt x="994460" y="190652"/>
                  </a:lnTo>
                  <a:lnTo>
                    <a:pt x="994295" y="191503"/>
                  </a:lnTo>
                  <a:lnTo>
                    <a:pt x="993203" y="198894"/>
                  </a:lnTo>
                  <a:lnTo>
                    <a:pt x="991730" y="213817"/>
                  </a:lnTo>
                  <a:lnTo>
                    <a:pt x="991362" y="221284"/>
                  </a:lnTo>
                  <a:lnTo>
                    <a:pt x="991362" y="236270"/>
                  </a:lnTo>
                  <a:lnTo>
                    <a:pt x="997229" y="280758"/>
                  </a:lnTo>
                  <a:lnTo>
                    <a:pt x="1011643" y="323253"/>
                  </a:lnTo>
                  <a:lnTo>
                    <a:pt x="1034084" y="362115"/>
                  </a:lnTo>
                  <a:lnTo>
                    <a:pt x="1063675" y="395846"/>
                  </a:lnTo>
                  <a:lnTo>
                    <a:pt x="1099273" y="423164"/>
                  </a:lnTo>
                  <a:lnTo>
                    <a:pt x="1139520" y="443014"/>
                  </a:lnTo>
                  <a:lnTo>
                    <a:pt x="1182865" y="454621"/>
                  </a:lnTo>
                  <a:lnTo>
                    <a:pt x="1212659" y="457555"/>
                  </a:lnTo>
                  <a:lnTo>
                    <a:pt x="1227632" y="457555"/>
                  </a:lnTo>
                  <a:lnTo>
                    <a:pt x="1272133" y="451700"/>
                  </a:lnTo>
                  <a:lnTo>
                    <a:pt x="1314615" y="437273"/>
                  </a:lnTo>
                  <a:lnTo>
                    <a:pt x="1353477" y="414845"/>
                  </a:lnTo>
                  <a:lnTo>
                    <a:pt x="1387221" y="385254"/>
                  </a:lnTo>
                  <a:lnTo>
                    <a:pt x="1414526" y="349656"/>
                  </a:lnTo>
                  <a:lnTo>
                    <a:pt x="1434376" y="309410"/>
                  </a:lnTo>
                  <a:lnTo>
                    <a:pt x="1445996" y="266065"/>
                  </a:lnTo>
                  <a:lnTo>
                    <a:pt x="1448930" y="236270"/>
                  </a:lnTo>
                  <a:lnTo>
                    <a:pt x="1448930" y="228777"/>
                  </a:lnTo>
                  <a:lnTo>
                    <a:pt x="1448930" y="221284"/>
                  </a:lnTo>
                  <a:lnTo>
                    <a:pt x="1448562" y="213817"/>
                  </a:lnTo>
                  <a:lnTo>
                    <a:pt x="1447088" y="198894"/>
                  </a:lnTo>
                  <a:lnTo>
                    <a:pt x="1445996" y="191503"/>
                  </a:lnTo>
                  <a:lnTo>
                    <a:pt x="1445818" y="190652"/>
                  </a:lnTo>
                  <a:lnTo>
                    <a:pt x="2325903" y="190652"/>
                  </a:lnTo>
                  <a:lnTo>
                    <a:pt x="2369680" y="196456"/>
                  </a:lnTo>
                  <a:lnTo>
                    <a:pt x="2406700" y="212928"/>
                  </a:lnTo>
                  <a:lnTo>
                    <a:pt x="2435402" y="244805"/>
                  </a:lnTo>
                  <a:lnTo>
                    <a:pt x="2439759" y="259397"/>
                  </a:lnTo>
                  <a:lnTo>
                    <a:pt x="2440305" y="26691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0">
              <a:extLst>
                <a:ext uri="{FF2B5EF4-FFF2-40B4-BE49-F238E27FC236}">
                  <a16:creationId xmlns:a16="http://schemas.microsoft.com/office/drawing/2014/main" id="{072A2449-3478-4336-A8A3-C5B0C42FBA5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5590" y="953244"/>
              <a:ext cx="190648" cy="266908"/>
            </a:xfrm>
            <a:prstGeom prst="rect">
              <a:avLst/>
            </a:prstGeom>
          </p:spPr>
        </p:pic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E058743E-AAD2-4342-A4DF-F15A69B1A41B}"/>
              </a:ext>
            </a:extLst>
          </p:cNvPr>
          <p:cNvSpPr txBox="1"/>
          <p:nvPr/>
        </p:nvSpPr>
        <p:spPr>
          <a:xfrm>
            <a:off x="4585349" y="1055679"/>
            <a:ext cx="1759506" cy="5725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效率提升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049" marR="3810" algn="ctr" defTabSz="685800">
              <a:lnSpc>
                <a:spcPct val="113199"/>
              </a:lnSpc>
              <a:spcBef>
                <a:spcPts val="551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快速生成内容，缩短开发周期，即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时响应市场变化。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2">
            <a:extLst>
              <a:ext uri="{FF2B5EF4-FFF2-40B4-BE49-F238E27FC236}">
                <a16:creationId xmlns:a16="http://schemas.microsoft.com/office/drawing/2014/main" id="{A4A1AE1B-58AE-4390-B9F3-18C80C1550A1}"/>
              </a:ext>
            </a:extLst>
          </p:cNvPr>
          <p:cNvGrpSpPr/>
          <p:nvPr/>
        </p:nvGrpSpPr>
        <p:grpSpPr>
          <a:xfrm>
            <a:off x="6405801" y="1444165"/>
            <a:ext cx="1830229" cy="965359"/>
            <a:chOff x="8541067" y="1925553"/>
            <a:chExt cx="2440305" cy="1287145"/>
          </a:xfrm>
        </p:grpSpPr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C2ED9F07-DBD5-4135-905D-36F38CFBA78D}"/>
                </a:ext>
              </a:extLst>
            </p:cNvPr>
            <p:cNvSpPr/>
            <p:nvPr/>
          </p:nvSpPr>
          <p:spPr>
            <a:xfrm>
              <a:off x="8541067" y="1944618"/>
              <a:ext cx="2440305" cy="1268095"/>
            </a:xfrm>
            <a:custGeom>
              <a:avLst/>
              <a:gdLst/>
              <a:ahLst/>
              <a:cxnLst/>
              <a:rect l="l" t="t" r="r" b="b"/>
              <a:pathLst>
                <a:path w="2440304" h="1268095">
                  <a:moveTo>
                    <a:pt x="2333426" y="1267814"/>
                  </a:moveTo>
                  <a:lnTo>
                    <a:pt x="106878" y="1267814"/>
                  </a:lnTo>
                  <a:lnTo>
                    <a:pt x="99439" y="1267082"/>
                  </a:lnTo>
                  <a:lnTo>
                    <a:pt x="57083" y="1252709"/>
                  </a:lnTo>
                  <a:lnTo>
                    <a:pt x="23450" y="1223221"/>
                  </a:lnTo>
                  <a:lnTo>
                    <a:pt x="3663" y="1183108"/>
                  </a:lnTo>
                  <a:lnTo>
                    <a:pt x="0" y="1160936"/>
                  </a:lnTo>
                  <a:lnTo>
                    <a:pt x="0" y="1153425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160936"/>
                  </a:lnTo>
                  <a:lnTo>
                    <a:pt x="2428723" y="1204139"/>
                  </a:lnTo>
                  <a:lnTo>
                    <a:pt x="2401490" y="1239621"/>
                  </a:lnTo>
                  <a:lnTo>
                    <a:pt x="2362751" y="1261981"/>
                  </a:lnTo>
                  <a:lnTo>
                    <a:pt x="2340865" y="1267082"/>
                  </a:lnTo>
                  <a:lnTo>
                    <a:pt x="2333426" y="1267814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9EC79A6F-4336-4A45-AF8E-FF4B88A9A3F5}"/>
                </a:ext>
              </a:extLst>
            </p:cNvPr>
            <p:cNvSpPr/>
            <p:nvPr/>
          </p:nvSpPr>
          <p:spPr>
            <a:xfrm>
              <a:off x="8541067" y="1925553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4897" y="81233"/>
                  </a:lnTo>
                  <a:lnTo>
                    <a:pt x="8707" y="70614"/>
                  </a:lnTo>
                  <a:lnTo>
                    <a:pt x="13522" y="60411"/>
                  </a:lnTo>
                  <a:lnTo>
                    <a:pt x="19174" y="50969"/>
                  </a:lnTo>
                  <a:lnTo>
                    <a:pt x="19260" y="50826"/>
                  </a:lnTo>
                  <a:lnTo>
                    <a:pt x="50826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5" y="0"/>
                  </a:lnTo>
                  <a:lnTo>
                    <a:pt x="2369690" y="8707"/>
                  </a:lnTo>
                  <a:lnTo>
                    <a:pt x="2406801" y="33503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9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2" y="78404"/>
                  </a:lnTo>
                  <a:lnTo>
                    <a:pt x="2389478" y="50969"/>
                  </a:lnTo>
                  <a:lnTo>
                    <a:pt x="2348236" y="39580"/>
                  </a:lnTo>
                  <a:lnTo>
                    <a:pt x="2325915" y="38129"/>
                  </a:lnTo>
                  <a:lnTo>
                    <a:pt x="2411000" y="38129"/>
                  </a:lnTo>
                  <a:lnTo>
                    <a:pt x="2431597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366541BA-9106-481E-924C-4AC0CF9C8B2C}"/>
                </a:ext>
              </a:extLst>
            </p:cNvPr>
            <p:cNvSpPr/>
            <p:nvPr/>
          </p:nvSpPr>
          <p:spPr>
            <a:xfrm>
              <a:off x="8731716" y="2154331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16">
              <a:extLst>
                <a:ext uri="{FF2B5EF4-FFF2-40B4-BE49-F238E27FC236}">
                  <a16:creationId xmlns:a16="http://schemas.microsoft.com/office/drawing/2014/main" id="{59E61883-19B5-4F28-BD04-94C18C42F5B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27041" y="2268721"/>
              <a:ext cx="190648" cy="152519"/>
            </a:xfrm>
            <a:prstGeom prst="rect">
              <a:avLst/>
            </a:prstGeom>
          </p:spPr>
        </p:pic>
      </p:grpSp>
      <p:sp>
        <p:nvSpPr>
          <p:cNvPr id="25" name="object 17">
            <a:extLst>
              <a:ext uri="{FF2B5EF4-FFF2-40B4-BE49-F238E27FC236}">
                <a16:creationId xmlns:a16="http://schemas.microsoft.com/office/drawing/2014/main" id="{6F89BD35-C878-4066-9498-B311FAFD17AE}"/>
              </a:ext>
            </a:extLst>
          </p:cNvPr>
          <p:cNvSpPr txBox="1"/>
          <p:nvPr/>
        </p:nvSpPr>
        <p:spPr>
          <a:xfrm>
            <a:off x="6405728" y="1641925"/>
            <a:ext cx="1643786" cy="6367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体验定制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1114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深度分析用户偏好，实现千人千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面，增强用户粘性。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18">
            <a:extLst>
              <a:ext uri="{FF2B5EF4-FFF2-40B4-BE49-F238E27FC236}">
                <a16:creationId xmlns:a16="http://schemas.microsoft.com/office/drawing/2014/main" id="{29B65017-A2F3-4053-8BE7-613E6B40E2AA}"/>
              </a:ext>
            </a:extLst>
          </p:cNvPr>
          <p:cNvGrpSpPr/>
          <p:nvPr/>
        </p:nvGrpSpPr>
        <p:grpSpPr>
          <a:xfrm>
            <a:off x="5948004" y="3857487"/>
            <a:ext cx="1830705" cy="882491"/>
            <a:chOff x="7930894" y="5681335"/>
            <a:chExt cx="2440940" cy="1176655"/>
          </a:xfrm>
        </p:grpSpPr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185BD6D5-AD10-4390-8F65-02F2C51AFD2F}"/>
                </a:ext>
              </a:extLst>
            </p:cNvPr>
            <p:cNvSpPr/>
            <p:nvPr/>
          </p:nvSpPr>
          <p:spPr>
            <a:xfrm>
              <a:off x="7930894" y="5700400"/>
              <a:ext cx="2440940" cy="1157605"/>
            </a:xfrm>
            <a:custGeom>
              <a:avLst/>
              <a:gdLst/>
              <a:ahLst/>
              <a:cxnLst/>
              <a:rect l="l" t="t" r="r" b="b"/>
              <a:pathLst>
                <a:path w="2440940" h="1157604">
                  <a:moveTo>
                    <a:pt x="2439805" y="1157450"/>
                  </a:moveTo>
                  <a:lnTo>
                    <a:pt x="673" y="1157450"/>
                  </a:lnTo>
                  <a:lnTo>
                    <a:pt x="0" y="1151403"/>
                  </a:lnTo>
                  <a:lnTo>
                    <a:pt x="0" y="89065"/>
                  </a:lnTo>
                  <a:lnTo>
                    <a:pt x="15201" y="47569"/>
                  </a:lnTo>
                  <a:lnTo>
                    <a:pt x="44688" y="19542"/>
                  </a:lnTo>
                  <a:lnTo>
                    <a:pt x="84802" y="3052"/>
                  </a:lnTo>
                  <a:lnTo>
                    <a:pt x="106974" y="0"/>
                  </a:lnTo>
                  <a:lnTo>
                    <a:pt x="2333522" y="0"/>
                  </a:lnTo>
                  <a:lnTo>
                    <a:pt x="2376725" y="9651"/>
                  </a:lnTo>
                  <a:lnTo>
                    <a:pt x="2412208" y="32345"/>
                  </a:lnTo>
                  <a:lnTo>
                    <a:pt x="2434567" y="64627"/>
                  </a:lnTo>
                  <a:lnTo>
                    <a:pt x="2440400" y="89065"/>
                  </a:lnTo>
                  <a:lnTo>
                    <a:pt x="2440400" y="1151403"/>
                  </a:lnTo>
                  <a:lnTo>
                    <a:pt x="2439805" y="115745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0">
              <a:extLst>
                <a:ext uri="{FF2B5EF4-FFF2-40B4-BE49-F238E27FC236}">
                  <a16:creationId xmlns:a16="http://schemas.microsoft.com/office/drawing/2014/main" id="{6AB721ED-092B-4EC3-8A0C-D1FE70D7FB8D}"/>
                </a:ext>
              </a:extLst>
            </p:cNvPr>
            <p:cNvSpPr/>
            <p:nvPr/>
          </p:nvSpPr>
          <p:spPr>
            <a:xfrm>
              <a:off x="7930990" y="5681335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4" y="50969"/>
                  </a:lnTo>
                  <a:lnTo>
                    <a:pt x="50826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5" y="0"/>
                  </a:lnTo>
                  <a:lnTo>
                    <a:pt x="2369690" y="8707"/>
                  </a:lnTo>
                  <a:lnTo>
                    <a:pt x="2406801" y="33503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2" y="78404"/>
                  </a:lnTo>
                  <a:lnTo>
                    <a:pt x="2389478" y="50969"/>
                  </a:lnTo>
                  <a:lnTo>
                    <a:pt x="2348236" y="39580"/>
                  </a:lnTo>
                  <a:lnTo>
                    <a:pt x="2325915" y="38129"/>
                  </a:lnTo>
                  <a:lnTo>
                    <a:pt x="2411000" y="38129"/>
                  </a:lnTo>
                  <a:lnTo>
                    <a:pt x="2431597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21">
              <a:extLst>
                <a:ext uri="{FF2B5EF4-FFF2-40B4-BE49-F238E27FC236}">
                  <a16:creationId xmlns:a16="http://schemas.microsoft.com/office/drawing/2014/main" id="{CA70FABD-134F-4622-9BE5-1410C84CF898}"/>
                </a:ext>
              </a:extLst>
            </p:cNvPr>
            <p:cNvSpPr/>
            <p:nvPr/>
          </p:nvSpPr>
          <p:spPr>
            <a:xfrm>
              <a:off x="8121640" y="591011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22">
              <a:extLst>
                <a:ext uri="{FF2B5EF4-FFF2-40B4-BE49-F238E27FC236}">
                  <a16:creationId xmlns:a16="http://schemas.microsoft.com/office/drawing/2014/main" id="{6F09840A-8BE6-4D3E-8F2E-163EA85BF7D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36029" y="6024503"/>
              <a:ext cx="152519" cy="152519"/>
            </a:xfrm>
            <a:prstGeom prst="rect">
              <a:avLst/>
            </a:prstGeom>
          </p:spPr>
        </p:pic>
      </p:grpSp>
      <p:sp>
        <p:nvSpPr>
          <p:cNvPr id="31" name="object 23">
            <a:extLst>
              <a:ext uri="{FF2B5EF4-FFF2-40B4-BE49-F238E27FC236}">
                <a16:creationId xmlns:a16="http://schemas.microsoft.com/office/drawing/2014/main" id="{8F4773F3-E41C-43C3-BD7B-CDB8D0567463}"/>
              </a:ext>
            </a:extLst>
          </p:cNvPr>
          <p:cNvSpPr txBox="1"/>
          <p:nvPr/>
        </p:nvSpPr>
        <p:spPr>
          <a:xfrm>
            <a:off x="6134519" y="4029070"/>
            <a:ext cx="1643786" cy="6367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创新决策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1114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基于海量数据分析，挖掘潜在价</a:t>
            </a: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值，辅助战略决策。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24">
            <a:extLst>
              <a:ext uri="{FF2B5EF4-FFF2-40B4-BE49-F238E27FC236}">
                <a16:creationId xmlns:a16="http://schemas.microsoft.com/office/drawing/2014/main" id="{A7A84C5C-2BE6-4590-B89A-D455EF829E92}"/>
              </a:ext>
            </a:extLst>
          </p:cNvPr>
          <p:cNvGrpSpPr/>
          <p:nvPr/>
        </p:nvGrpSpPr>
        <p:grpSpPr>
          <a:xfrm>
            <a:off x="1401268" y="3949955"/>
            <a:ext cx="1830229" cy="882491"/>
            <a:chOff x="1830228" y="5681335"/>
            <a:chExt cx="2440305" cy="1176655"/>
          </a:xfrm>
        </p:grpSpPr>
        <p:sp>
          <p:nvSpPr>
            <p:cNvPr id="33" name="object 25">
              <a:extLst>
                <a:ext uri="{FF2B5EF4-FFF2-40B4-BE49-F238E27FC236}">
                  <a16:creationId xmlns:a16="http://schemas.microsoft.com/office/drawing/2014/main" id="{CC8F1550-3CC0-4D48-B34A-9F103BCABBA7}"/>
                </a:ext>
              </a:extLst>
            </p:cNvPr>
            <p:cNvSpPr/>
            <p:nvPr/>
          </p:nvSpPr>
          <p:spPr>
            <a:xfrm>
              <a:off x="1830228" y="5700400"/>
              <a:ext cx="2440305" cy="1157605"/>
            </a:xfrm>
            <a:custGeom>
              <a:avLst/>
              <a:gdLst/>
              <a:ahLst/>
              <a:cxnLst/>
              <a:rect l="l" t="t" r="r" b="b"/>
              <a:pathLst>
                <a:path w="2440304" h="1157604">
                  <a:moveTo>
                    <a:pt x="2439709" y="1157450"/>
                  </a:moveTo>
                  <a:lnTo>
                    <a:pt x="595" y="1157450"/>
                  </a:lnTo>
                  <a:lnTo>
                    <a:pt x="0" y="1151403"/>
                  </a:lnTo>
                  <a:lnTo>
                    <a:pt x="0" y="89065"/>
                  </a:lnTo>
                  <a:lnTo>
                    <a:pt x="732" y="82866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151403"/>
                  </a:lnTo>
                  <a:lnTo>
                    <a:pt x="2439709" y="115745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26">
              <a:extLst>
                <a:ext uri="{FF2B5EF4-FFF2-40B4-BE49-F238E27FC236}">
                  <a16:creationId xmlns:a16="http://schemas.microsoft.com/office/drawing/2014/main" id="{21B7E54D-00C0-4BF7-99A3-70D1C2DBA743}"/>
                </a:ext>
              </a:extLst>
            </p:cNvPr>
            <p:cNvSpPr/>
            <p:nvPr/>
          </p:nvSpPr>
          <p:spPr>
            <a:xfrm>
              <a:off x="1830228" y="5681335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5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4" y="50969"/>
                  </a:lnTo>
                  <a:lnTo>
                    <a:pt x="50826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5" y="0"/>
                  </a:lnTo>
                  <a:lnTo>
                    <a:pt x="2369690" y="8707"/>
                  </a:lnTo>
                  <a:lnTo>
                    <a:pt x="2406801" y="33503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5" h="114935">
                  <a:moveTo>
                    <a:pt x="2440305" y="114389"/>
                  </a:moveTo>
                  <a:lnTo>
                    <a:pt x="2426782" y="78404"/>
                  </a:lnTo>
                  <a:lnTo>
                    <a:pt x="2389478" y="50969"/>
                  </a:lnTo>
                  <a:lnTo>
                    <a:pt x="2348236" y="39580"/>
                  </a:lnTo>
                  <a:lnTo>
                    <a:pt x="2325915" y="38129"/>
                  </a:lnTo>
                  <a:lnTo>
                    <a:pt x="2411000" y="38129"/>
                  </a:lnTo>
                  <a:lnTo>
                    <a:pt x="2431597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27">
              <a:extLst>
                <a:ext uri="{FF2B5EF4-FFF2-40B4-BE49-F238E27FC236}">
                  <a16:creationId xmlns:a16="http://schemas.microsoft.com/office/drawing/2014/main" id="{1091A2BE-5EA8-4DC7-BAE6-F6DFA8B94878}"/>
                </a:ext>
              </a:extLst>
            </p:cNvPr>
            <p:cNvSpPr/>
            <p:nvPr/>
          </p:nvSpPr>
          <p:spPr>
            <a:xfrm>
              <a:off x="3698587" y="591011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29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28">
              <a:extLst>
                <a:ext uri="{FF2B5EF4-FFF2-40B4-BE49-F238E27FC236}">
                  <a16:creationId xmlns:a16="http://schemas.microsoft.com/office/drawing/2014/main" id="{4DEC98D0-5413-4E30-8D6E-6A67D29B0D1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93912" y="6024503"/>
              <a:ext cx="190648" cy="152519"/>
            </a:xfrm>
            <a:prstGeom prst="rect">
              <a:avLst/>
            </a:prstGeom>
          </p:spPr>
        </p:pic>
      </p:grpSp>
      <p:sp>
        <p:nvSpPr>
          <p:cNvPr id="37" name="object 29">
            <a:extLst>
              <a:ext uri="{FF2B5EF4-FFF2-40B4-BE49-F238E27FC236}">
                <a16:creationId xmlns:a16="http://schemas.microsoft.com/office/drawing/2014/main" id="{F194DC1F-72B2-4898-A232-19323B1BEA1C}"/>
              </a:ext>
            </a:extLst>
          </p:cNvPr>
          <p:cNvSpPr txBox="1"/>
          <p:nvPr/>
        </p:nvSpPr>
        <p:spPr>
          <a:xfrm>
            <a:off x="1436629" y="4200589"/>
            <a:ext cx="1759506" cy="6379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23863" defTabSz="685800">
              <a:spcBef>
                <a:spcPts val="75"/>
              </a:spcBef>
            </a:pPr>
            <a:r>
              <a:rPr sz="12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流程自动化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1238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自动化处理繁琐任务，减少人为错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127"/>
              </a:spcBef>
            </a:pP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误，聚焦核心战略。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8" name="object 30">
            <a:extLst>
              <a:ext uri="{FF2B5EF4-FFF2-40B4-BE49-F238E27FC236}">
                <a16:creationId xmlns:a16="http://schemas.microsoft.com/office/drawing/2014/main" id="{A0536FA6-3128-4798-81E5-59975CC998FD}"/>
              </a:ext>
            </a:extLst>
          </p:cNvPr>
          <p:cNvGrpSpPr/>
          <p:nvPr/>
        </p:nvGrpSpPr>
        <p:grpSpPr>
          <a:xfrm>
            <a:off x="915114" y="1444165"/>
            <a:ext cx="1830229" cy="965359"/>
            <a:chOff x="1220152" y="1925553"/>
            <a:chExt cx="2440305" cy="1287145"/>
          </a:xfrm>
        </p:grpSpPr>
        <p:sp>
          <p:nvSpPr>
            <p:cNvPr id="39" name="object 31">
              <a:extLst>
                <a:ext uri="{FF2B5EF4-FFF2-40B4-BE49-F238E27FC236}">
                  <a16:creationId xmlns:a16="http://schemas.microsoft.com/office/drawing/2014/main" id="{A86AA84D-F457-4F00-B2D0-29D3FE18C91E}"/>
                </a:ext>
              </a:extLst>
            </p:cNvPr>
            <p:cNvSpPr/>
            <p:nvPr/>
          </p:nvSpPr>
          <p:spPr>
            <a:xfrm>
              <a:off x="1220152" y="1944618"/>
              <a:ext cx="2440305" cy="1268095"/>
            </a:xfrm>
            <a:custGeom>
              <a:avLst/>
              <a:gdLst/>
              <a:ahLst/>
              <a:cxnLst/>
              <a:rect l="l" t="t" r="r" b="b"/>
              <a:pathLst>
                <a:path w="2440304" h="1268095">
                  <a:moveTo>
                    <a:pt x="2333426" y="1267814"/>
                  </a:moveTo>
                  <a:lnTo>
                    <a:pt x="106878" y="1267814"/>
                  </a:lnTo>
                  <a:lnTo>
                    <a:pt x="99439" y="1267082"/>
                  </a:lnTo>
                  <a:lnTo>
                    <a:pt x="57083" y="1252709"/>
                  </a:lnTo>
                  <a:lnTo>
                    <a:pt x="23450" y="1223221"/>
                  </a:lnTo>
                  <a:lnTo>
                    <a:pt x="3663" y="1183108"/>
                  </a:lnTo>
                  <a:lnTo>
                    <a:pt x="0" y="1160936"/>
                  </a:lnTo>
                  <a:lnTo>
                    <a:pt x="0" y="1153425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1160936"/>
                  </a:lnTo>
                  <a:lnTo>
                    <a:pt x="2428723" y="1204139"/>
                  </a:lnTo>
                  <a:lnTo>
                    <a:pt x="2401490" y="1239621"/>
                  </a:lnTo>
                  <a:lnTo>
                    <a:pt x="2362751" y="1261981"/>
                  </a:lnTo>
                  <a:lnTo>
                    <a:pt x="2340865" y="1267082"/>
                  </a:lnTo>
                  <a:lnTo>
                    <a:pt x="2333426" y="1267814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32">
              <a:extLst>
                <a:ext uri="{FF2B5EF4-FFF2-40B4-BE49-F238E27FC236}">
                  <a16:creationId xmlns:a16="http://schemas.microsoft.com/office/drawing/2014/main" id="{F2813757-2450-4558-AAB6-317A482F341C}"/>
                </a:ext>
              </a:extLst>
            </p:cNvPr>
            <p:cNvSpPr/>
            <p:nvPr/>
          </p:nvSpPr>
          <p:spPr>
            <a:xfrm>
              <a:off x="1220152" y="1925553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5" h="114935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4897" y="81233"/>
                  </a:lnTo>
                  <a:lnTo>
                    <a:pt x="8707" y="70614"/>
                  </a:lnTo>
                  <a:lnTo>
                    <a:pt x="13522" y="60411"/>
                  </a:lnTo>
                  <a:lnTo>
                    <a:pt x="19174" y="50969"/>
                  </a:lnTo>
                  <a:lnTo>
                    <a:pt x="19260" y="50826"/>
                  </a:lnTo>
                  <a:lnTo>
                    <a:pt x="50826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325916" y="0"/>
                  </a:lnTo>
                  <a:lnTo>
                    <a:pt x="2369690" y="8707"/>
                  </a:lnTo>
                  <a:lnTo>
                    <a:pt x="2406801" y="33503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9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5" h="114935">
                  <a:moveTo>
                    <a:pt x="2440305" y="114389"/>
                  </a:moveTo>
                  <a:lnTo>
                    <a:pt x="2426782" y="78404"/>
                  </a:lnTo>
                  <a:lnTo>
                    <a:pt x="2389479" y="50969"/>
                  </a:lnTo>
                  <a:lnTo>
                    <a:pt x="2348236" y="39580"/>
                  </a:lnTo>
                  <a:lnTo>
                    <a:pt x="2325916" y="38129"/>
                  </a:lnTo>
                  <a:lnTo>
                    <a:pt x="2411000" y="38129"/>
                  </a:lnTo>
                  <a:lnTo>
                    <a:pt x="2431597" y="70614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33">
              <a:extLst>
                <a:ext uri="{FF2B5EF4-FFF2-40B4-BE49-F238E27FC236}">
                  <a16:creationId xmlns:a16="http://schemas.microsoft.com/office/drawing/2014/main" id="{8415688D-14AF-4EF2-827C-447012A42098}"/>
                </a:ext>
              </a:extLst>
            </p:cNvPr>
            <p:cNvSpPr/>
            <p:nvPr/>
          </p:nvSpPr>
          <p:spPr>
            <a:xfrm>
              <a:off x="3088511" y="2154331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29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6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34">
              <a:extLst>
                <a:ext uri="{FF2B5EF4-FFF2-40B4-BE49-F238E27FC236}">
                  <a16:creationId xmlns:a16="http://schemas.microsoft.com/office/drawing/2014/main" id="{A8AAF2DB-5D4D-4AD6-8513-ED6BDECB15A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93368" y="2268721"/>
              <a:ext cx="171583" cy="152519"/>
            </a:xfrm>
            <a:prstGeom prst="rect">
              <a:avLst/>
            </a:prstGeom>
          </p:spPr>
        </p:pic>
      </p:grpSp>
      <p:sp>
        <p:nvSpPr>
          <p:cNvPr id="43" name="object 35">
            <a:extLst>
              <a:ext uri="{FF2B5EF4-FFF2-40B4-BE49-F238E27FC236}">
                <a16:creationId xmlns:a16="http://schemas.microsoft.com/office/drawing/2014/main" id="{1D91CDE5-CF60-4A7D-A8FE-BDCD2828523D}"/>
              </a:ext>
            </a:extLst>
          </p:cNvPr>
          <p:cNvSpPr txBox="1"/>
          <p:nvPr/>
        </p:nvSpPr>
        <p:spPr>
          <a:xfrm>
            <a:off x="946340" y="1641925"/>
            <a:ext cx="1759506" cy="6379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66738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成本节约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1238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释放重复劳动力，优化资源配置，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127"/>
              </a:spcBef>
            </a:pPr>
            <a:r>
              <a:rPr sz="900" kern="0" spc="-8" dirty="0">
                <a:solidFill>
                  <a:srgbClr val="4A5462"/>
                </a:solidFill>
                <a:latin typeface="微软雅黑"/>
                <a:cs typeface="微软雅黑"/>
              </a:rPr>
              <a:t>实现降本增效。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744470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AIGC</a:t>
            </a:r>
            <a:r>
              <a:rPr lang="zh-CN" altLang="en-US" dirty="0"/>
              <a:t>多行业应用概览</a:t>
            </a:r>
          </a:p>
        </p:txBody>
      </p:sp>
      <p:grpSp>
        <p:nvGrpSpPr>
          <p:cNvPr id="3" name="object 5">
            <a:extLst>
              <a:ext uri="{FF2B5EF4-FFF2-40B4-BE49-F238E27FC236}">
                <a16:creationId xmlns:a16="http://schemas.microsoft.com/office/drawing/2014/main" id="{375830D9-95DF-40AD-810A-C2A48CAB5C71}"/>
              </a:ext>
            </a:extLst>
          </p:cNvPr>
          <p:cNvGrpSpPr/>
          <p:nvPr/>
        </p:nvGrpSpPr>
        <p:grpSpPr>
          <a:xfrm>
            <a:off x="457558" y="1086699"/>
            <a:ext cx="4682966" cy="643889"/>
            <a:chOff x="610076" y="1448931"/>
            <a:chExt cx="6243955" cy="858519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D412E92F-231F-4905-8E1F-45DBB709C983}"/>
                </a:ext>
              </a:extLst>
            </p:cNvPr>
            <p:cNvSpPr/>
            <p:nvPr/>
          </p:nvSpPr>
          <p:spPr>
            <a:xfrm>
              <a:off x="614842" y="1453697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4">
                  <a:moveTo>
                    <a:pt x="6131791" y="848387"/>
                  </a:moveTo>
                  <a:lnTo>
                    <a:pt x="102425" y="848387"/>
                  </a:lnTo>
                  <a:lnTo>
                    <a:pt x="95296" y="847685"/>
                  </a:lnTo>
                  <a:lnTo>
                    <a:pt x="54704" y="833911"/>
                  </a:lnTo>
                  <a:lnTo>
                    <a:pt x="22473" y="805652"/>
                  </a:lnTo>
                  <a:lnTo>
                    <a:pt x="3510" y="767210"/>
                  </a:lnTo>
                  <a:lnTo>
                    <a:pt x="0" y="745962"/>
                  </a:lnTo>
                  <a:lnTo>
                    <a:pt x="0" y="73876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745962"/>
                  </a:lnTo>
                  <a:lnTo>
                    <a:pt x="6223117" y="787365"/>
                  </a:lnTo>
                  <a:lnTo>
                    <a:pt x="6197018" y="821369"/>
                  </a:lnTo>
                  <a:lnTo>
                    <a:pt x="6159894" y="842797"/>
                  </a:lnTo>
                  <a:lnTo>
                    <a:pt x="6138920" y="847685"/>
                  </a:lnTo>
                  <a:lnTo>
                    <a:pt x="6131791" y="8483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7">
              <a:extLst>
                <a:ext uri="{FF2B5EF4-FFF2-40B4-BE49-F238E27FC236}">
                  <a16:creationId xmlns:a16="http://schemas.microsoft.com/office/drawing/2014/main" id="{6B2CF386-6D62-450C-86E3-27E953CE1434}"/>
                </a:ext>
              </a:extLst>
            </p:cNvPr>
            <p:cNvSpPr/>
            <p:nvPr/>
          </p:nvSpPr>
          <p:spPr>
            <a:xfrm>
              <a:off x="614842" y="1453697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4">
                  <a:moveTo>
                    <a:pt x="0" y="73876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738764"/>
                  </a:lnTo>
                  <a:lnTo>
                    <a:pt x="6234216" y="745962"/>
                  </a:lnTo>
                  <a:lnTo>
                    <a:pt x="6233514" y="753090"/>
                  </a:lnTo>
                  <a:lnTo>
                    <a:pt x="6232110" y="760150"/>
                  </a:lnTo>
                  <a:lnTo>
                    <a:pt x="6230706" y="767210"/>
                  </a:lnTo>
                  <a:lnTo>
                    <a:pt x="6211743" y="805652"/>
                  </a:lnTo>
                  <a:lnTo>
                    <a:pt x="6185496" y="829912"/>
                  </a:lnTo>
                  <a:lnTo>
                    <a:pt x="6179511" y="833911"/>
                  </a:lnTo>
                  <a:lnTo>
                    <a:pt x="6173194" y="837288"/>
                  </a:lnTo>
                  <a:lnTo>
                    <a:pt x="6166544" y="840042"/>
                  </a:lnTo>
                  <a:lnTo>
                    <a:pt x="6159894" y="842797"/>
                  </a:lnTo>
                  <a:lnTo>
                    <a:pt x="6124593" y="848387"/>
                  </a:lnTo>
                  <a:lnTo>
                    <a:pt x="109623" y="848387"/>
                  </a:lnTo>
                  <a:lnTo>
                    <a:pt x="67672" y="840042"/>
                  </a:lnTo>
                  <a:lnTo>
                    <a:pt x="61022" y="837288"/>
                  </a:lnTo>
                  <a:lnTo>
                    <a:pt x="27018" y="811189"/>
                  </a:lnTo>
                  <a:lnTo>
                    <a:pt x="5590" y="774065"/>
                  </a:lnTo>
                  <a:lnTo>
                    <a:pt x="2106" y="760150"/>
                  </a:lnTo>
                  <a:lnTo>
                    <a:pt x="702" y="753090"/>
                  </a:lnTo>
                  <a:lnTo>
                    <a:pt x="0" y="745962"/>
                  </a:lnTo>
                  <a:lnTo>
                    <a:pt x="0" y="73876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E35D7D2A-9A6B-4234-953B-E53D2618807F}"/>
                </a:ext>
              </a:extLst>
            </p:cNvPr>
            <p:cNvSpPr/>
            <p:nvPr/>
          </p:nvSpPr>
          <p:spPr>
            <a:xfrm>
              <a:off x="772127" y="161098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9">
              <a:extLst>
                <a:ext uri="{FF2B5EF4-FFF2-40B4-BE49-F238E27FC236}">
                  <a16:creationId xmlns:a16="http://schemas.microsoft.com/office/drawing/2014/main" id="{1B5F98B7-8CBB-44EC-9C61-29B691BF78D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4646" y="1763501"/>
              <a:ext cx="228778" cy="228778"/>
            </a:xfrm>
            <a:prstGeom prst="rect">
              <a:avLst/>
            </a:prstGeom>
          </p:spPr>
        </p:pic>
      </p:grpSp>
      <p:grpSp>
        <p:nvGrpSpPr>
          <p:cNvPr id="9" name="object 10">
            <a:extLst>
              <a:ext uri="{FF2B5EF4-FFF2-40B4-BE49-F238E27FC236}">
                <a16:creationId xmlns:a16="http://schemas.microsoft.com/office/drawing/2014/main" id="{583D839B-7BED-4163-ABCA-A99544988C8E}"/>
              </a:ext>
            </a:extLst>
          </p:cNvPr>
          <p:cNvGrpSpPr/>
          <p:nvPr/>
        </p:nvGrpSpPr>
        <p:grpSpPr>
          <a:xfrm>
            <a:off x="457558" y="1873125"/>
            <a:ext cx="4682966" cy="643889"/>
            <a:chOff x="610076" y="2497499"/>
            <a:chExt cx="6243955" cy="858519"/>
          </a:xfrm>
        </p:grpSpPr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DD0771A7-99F5-4508-91AE-10D48E2DF494}"/>
                </a:ext>
              </a:extLst>
            </p:cNvPr>
            <p:cNvSpPr/>
            <p:nvPr/>
          </p:nvSpPr>
          <p:spPr>
            <a:xfrm>
              <a:off x="614842" y="2502265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5">
                  <a:moveTo>
                    <a:pt x="6131791" y="848387"/>
                  </a:moveTo>
                  <a:lnTo>
                    <a:pt x="102425" y="848387"/>
                  </a:lnTo>
                  <a:lnTo>
                    <a:pt x="95296" y="847685"/>
                  </a:lnTo>
                  <a:lnTo>
                    <a:pt x="54704" y="833911"/>
                  </a:lnTo>
                  <a:lnTo>
                    <a:pt x="22473" y="805652"/>
                  </a:lnTo>
                  <a:lnTo>
                    <a:pt x="3510" y="767210"/>
                  </a:lnTo>
                  <a:lnTo>
                    <a:pt x="0" y="745962"/>
                  </a:lnTo>
                  <a:lnTo>
                    <a:pt x="0" y="73876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745962"/>
                  </a:lnTo>
                  <a:lnTo>
                    <a:pt x="6223117" y="787365"/>
                  </a:lnTo>
                  <a:lnTo>
                    <a:pt x="6197018" y="821369"/>
                  </a:lnTo>
                  <a:lnTo>
                    <a:pt x="6159894" y="842797"/>
                  </a:lnTo>
                  <a:lnTo>
                    <a:pt x="6138920" y="847685"/>
                  </a:lnTo>
                  <a:lnTo>
                    <a:pt x="6131791" y="8483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DFBE5524-DE30-4116-B2E5-817AA4715191}"/>
                </a:ext>
              </a:extLst>
            </p:cNvPr>
            <p:cNvSpPr/>
            <p:nvPr/>
          </p:nvSpPr>
          <p:spPr>
            <a:xfrm>
              <a:off x="614842" y="2502265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5">
                  <a:moveTo>
                    <a:pt x="0" y="73876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738764"/>
                  </a:lnTo>
                  <a:lnTo>
                    <a:pt x="6234216" y="745962"/>
                  </a:lnTo>
                  <a:lnTo>
                    <a:pt x="6233514" y="753090"/>
                  </a:lnTo>
                  <a:lnTo>
                    <a:pt x="6232110" y="760150"/>
                  </a:lnTo>
                  <a:lnTo>
                    <a:pt x="6230706" y="767210"/>
                  </a:lnTo>
                  <a:lnTo>
                    <a:pt x="6211743" y="805652"/>
                  </a:lnTo>
                  <a:lnTo>
                    <a:pt x="6185496" y="829912"/>
                  </a:lnTo>
                  <a:lnTo>
                    <a:pt x="6179511" y="833911"/>
                  </a:lnTo>
                  <a:lnTo>
                    <a:pt x="6173194" y="837288"/>
                  </a:lnTo>
                  <a:lnTo>
                    <a:pt x="6166544" y="840042"/>
                  </a:lnTo>
                  <a:lnTo>
                    <a:pt x="6159894" y="842797"/>
                  </a:lnTo>
                  <a:lnTo>
                    <a:pt x="6124593" y="848387"/>
                  </a:lnTo>
                  <a:lnTo>
                    <a:pt x="109623" y="848387"/>
                  </a:lnTo>
                  <a:lnTo>
                    <a:pt x="67672" y="840042"/>
                  </a:lnTo>
                  <a:lnTo>
                    <a:pt x="61022" y="837288"/>
                  </a:lnTo>
                  <a:lnTo>
                    <a:pt x="27018" y="811189"/>
                  </a:lnTo>
                  <a:lnTo>
                    <a:pt x="5590" y="774065"/>
                  </a:lnTo>
                  <a:lnTo>
                    <a:pt x="2106" y="760150"/>
                  </a:lnTo>
                  <a:lnTo>
                    <a:pt x="702" y="753090"/>
                  </a:lnTo>
                  <a:lnTo>
                    <a:pt x="0" y="745962"/>
                  </a:lnTo>
                  <a:lnTo>
                    <a:pt x="0" y="73876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E8AB46BB-B247-4091-BFEB-9E88037F19EC}"/>
                </a:ext>
              </a:extLst>
            </p:cNvPr>
            <p:cNvSpPr/>
            <p:nvPr/>
          </p:nvSpPr>
          <p:spPr>
            <a:xfrm>
              <a:off x="772127" y="265955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4">
              <a:extLst>
                <a:ext uri="{FF2B5EF4-FFF2-40B4-BE49-F238E27FC236}">
                  <a16:creationId xmlns:a16="http://schemas.microsoft.com/office/drawing/2014/main" id="{D51AA8A9-DBA5-4A7C-8036-1528F90D8C3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6049" y="2812070"/>
              <a:ext cx="285973" cy="228778"/>
            </a:xfrm>
            <a:prstGeom prst="rect">
              <a:avLst/>
            </a:prstGeom>
          </p:spPr>
        </p:pic>
      </p:grpSp>
      <p:grpSp>
        <p:nvGrpSpPr>
          <p:cNvPr id="14" name="object 15">
            <a:extLst>
              <a:ext uri="{FF2B5EF4-FFF2-40B4-BE49-F238E27FC236}">
                <a16:creationId xmlns:a16="http://schemas.microsoft.com/office/drawing/2014/main" id="{F03B4517-67AE-432A-858C-9A8EA5BBB3A8}"/>
              </a:ext>
            </a:extLst>
          </p:cNvPr>
          <p:cNvGrpSpPr/>
          <p:nvPr/>
        </p:nvGrpSpPr>
        <p:grpSpPr>
          <a:xfrm>
            <a:off x="457558" y="2659552"/>
            <a:ext cx="4682966" cy="643889"/>
            <a:chOff x="610076" y="3546068"/>
            <a:chExt cx="6243955" cy="858519"/>
          </a:xfrm>
        </p:grpSpPr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01C22304-1B92-4FE1-B8B3-1D31909388FE}"/>
                </a:ext>
              </a:extLst>
            </p:cNvPr>
            <p:cNvSpPr/>
            <p:nvPr/>
          </p:nvSpPr>
          <p:spPr>
            <a:xfrm>
              <a:off x="614842" y="3550834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5">
                  <a:moveTo>
                    <a:pt x="6131791" y="848387"/>
                  </a:moveTo>
                  <a:lnTo>
                    <a:pt x="102425" y="848387"/>
                  </a:lnTo>
                  <a:lnTo>
                    <a:pt x="95296" y="847685"/>
                  </a:lnTo>
                  <a:lnTo>
                    <a:pt x="54704" y="833911"/>
                  </a:lnTo>
                  <a:lnTo>
                    <a:pt x="22473" y="805652"/>
                  </a:lnTo>
                  <a:lnTo>
                    <a:pt x="3510" y="767210"/>
                  </a:lnTo>
                  <a:lnTo>
                    <a:pt x="0" y="745962"/>
                  </a:lnTo>
                  <a:lnTo>
                    <a:pt x="0" y="73876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745962"/>
                  </a:lnTo>
                  <a:lnTo>
                    <a:pt x="6223117" y="787365"/>
                  </a:lnTo>
                  <a:lnTo>
                    <a:pt x="6197018" y="821369"/>
                  </a:lnTo>
                  <a:lnTo>
                    <a:pt x="6159894" y="842797"/>
                  </a:lnTo>
                  <a:lnTo>
                    <a:pt x="6138920" y="847685"/>
                  </a:lnTo>
                  <a:lnTo>
                    <a:pt x="6131791" y="8483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D751042A-C9E2-4492-95EA-08805BA4AA5B}"/>
                </a:ext>
              </a:extLst>
            </p:cNvPr>
            <p:cNvSpPr/>
            <p:nvPr/>
          </p:nvSpPr>
          <p:spPr>
            <a:xfrm>
              <a:off x="614842" y="3550834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5">
                  <a:moveTo>
                    <a:pt x="0" y="73876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738764"/>
                  </a:lnTo>
                  <a:lnTo>
                    <a:pt x="6234216" y="745962"/>
                  </a:lnTo>
                  <a:lnTo>
                    <a:pt x="6233514" y="753090"/>
                  </a:lnTo>
                  <a:lnTo>
                    <a:pt x="6232110" y="760150"/>
                  </a:lnTo>
                  <a:lnTo>
                    <a:pt x="6230706" y="767210"/>
                  </a:lnTo>
                  <a:lnTo>
                    <a:pt x="6211743" y="805652"/>
                  </a:lnTo>
                  <a:lnTo>
                    <a:pt x="6185496" y="829912"/>
                  </a:lnTo>
                  <a:lnTo>
                    <a:pt x="6179511" y="833911"/>
                  </a:lnTo>
                  <a:lnTo>
                    <a:pt x="6173194" y="837288"/>
                  </a:lnTo>
                  <a:lnTo>
                    <a:pt x="6166544" y="840042"/>
                  </a:lnTo>
                  <a:lnTo>
                    <a:pt x="6159894" y="842797"/>
                  </a:lnTo>
                  <a:lnTo>
                    <a:pt x="6124593" y="848387"/>
                  </a:lnTo>
                  <a:lnTo>
                    <a:pt x="109623" y="848387"/>
                  </a:lnTo>
                  <a:lnTo>
                    <a:pt x="67672" y="840042"/>
                  </a:lnTo>
                  <a:lnTo>
                    <a:pt x="61022" y="837288"/>
                  </a:lnTo>
                  <a:lnTo>
                    <a:pt x="27018" y="811189"/>
                  </a:lnTo>
                  <a:lnTo>
                    <a:pt x="5590" y="774065"/>
                  </a:lnTo>
                  <a:lnTo>
                    <a:pt x="2106" y="760150"/>
                  </a:lnTo>
                  <a:lnTo>
                    <a:pt x="702" y="753090"/>
                  </a:lnTo>
                  <a:lnTo>
                    <a:pt x="0" y="745962"/>
                  </a:lnTo>
                  <a:lnTo>
                    <a:pt x="0" y="73876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2A9A13B4-2A66-4EAE-9408-CA9DC0417F39}"/>
                </a:ext>
              </a:extLst>
            </p:cNvPr>
            <p:cNvSpPr/>
            <p:nvPr/>
          </p:nvSpPr>
          <p:spPr>
            <a:xfrm>
              <a:off x="772127" y="370811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9">
              <a:extLst>
                <a:ext uri="{FF2B5EF4-FFF2-40B4-BE49-F238E27FC236}">
                  <a16:creationId xmlns:a16="http://schemas.microsoft.com/office/drawing/2014/main" id="{A2F9D96E-4234-4D60-8458-C88EA766905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4646" y="3860638"/>
              <a:ext cx="228778" cy="228778"/>
            </a:xfrm>
            <a:prstGeom prst="rect">
              <a:avLst/>
            </a:prstGeom>
          </p:spPr>
        </p:pic>
      </p:grpSp>
      <p:grpSp>
        <p:nvGrpSpPr>
          <p:cNvPr id="19" name="object 20">
            <a:extLst>
              <a:ext uri="{FF2B5EF4-FFF2-40B4-BE49-F238E27FC236}">
                <a16:creationId xmlns:a16="http://schemas.microsoft.com/office/drawing/2014/main" id="{7A5C9424-9F38-4A41-8038-FC90A9808B1F}"/>
              </a:ext>
            </a:extLst>
          </p:cNvPr>
          <p:cNvGrpSpPr/>
          <p:nvPr/>
        </p:nvGrpSpPr>
        <p:grpSpPr>
          <a:xfrm>
            <a:off x="457558" y="3445978"/>
            <a:ext cx="4682966" cy="643889"/>
            <a:chOff x="610076" y="4594636"/>
            <a:chExt cx="6243955" cy="858519"/>
          </a:xfrm>
        </p:grpSpPr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DA5B7304-DEB2-4F16-876C-6114071DB097}"/>
                </a:ext>
              </a:extLst>
            </p:cNvPr>
            <p:cNvSpPr/>
            <p:nvPr/>
          </p:nvSpPr>
          <p:spPr>
            <a:xfrm>
              <a:off x="614842" y="4599403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5">
                  <a:moveTo>
                    <a:pt x="6131791" y="848387"/>
                  </a:moveTo>
                  <a:lnTo>
                    <a:pt x="102425" y="848387"/>
                  </a:lnTo>
                  <a:lnTo>
                    <a:pt x="95296" y="847685"/>
                  </a:lnTo>
                  <a:lnTo>
                    <a:pt x="54704" y="833911"/>
                  </a:lnTo>
                  <a:lnTo>
                    <a:pt x="22473" y="805652"/>
                  </a:lnTo>
                  <a:lnTo>
                    <a:pt x="3510" y="767210"/>
                  </a:lnTo>
                  <a:lnTo>
                    <a:pt x="0" y="745962"/>
                  </a:lnTo>
                  <a:lnTo>
                    <a:pt x="0" y="73876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745962"/>
                  </a:lnTo>
                  <a:lnTo>
                    <a:pt x="6223117" y="787365"/>
                  </a:lnTo>
                  <a:lnTo>
                    <a:pt x="6197018" y="821369"/>
                  </a:lnTo>
                  <a:lnTo>
                    <a:pt x="6159894" y="842797"/>
                  </a:lnTo>
                  <a:lnTo>
                    <a:pt x="6138920" y="847685"/>
                  </a:lnTo>
                  <a:lnTo>
                    <a:pt x="6131791" y="8483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2883C776-CDCE-4B80-8D34-15FCA2BD60AC}"/>
                </a:ext>
              </a:extLst>
            </p:cNvPr>
            <p:cNvSpPr/>
            <p:nvPr/>
          </p:nvSpPr>
          <p:spPr>
            <a:xfrm>
              <a:off x="614842" y="4599403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5">
                  <a:moveTo>
                    <a:pt x="0" y="73876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738764"/>
                  </a:lnTo>
                  <a:lnTo>
                    <a:pt x="6234216" y="745962"/>
                  </a:lnTo>
                  <a:lnTo>
                    <a:pt x="6233514" y="753090"/>
                  </a:lnTo>
                  <a:lnTo>
                    <a:pt x="6232110" y="760150"/>
                  </a:lnTo>
                  <a:lnTo>
                    <a:pt x="6230706" y="767210"/>
                  </a:lnTo>
                  <a:lnTo>
                    <a:pt x="6211743" y="805652"/>
                  </a:lnTo>
                  <a:lnTo>
                    <a:pt x="6185496" y="829912"/>
                  </a:lnTo>
                  <a:lnTo>
                    <a:pt x="6179511" y="833911"/>
                  </a:lnTo>
                  <a:lnTo>
                    <a:pt x="6173194" y="837288"/>
                  </a:lnTo>
                  <a:lnTo>
                    <a:pt x="6166544" y="840042"/>
                  </a:lnTo>
                  <a:lnTo>
                    <a:pt x="6159894" y="842797"/>
                  </a:lnTo>
                  <a:lnTo>
                    <a:pt x="6124593" y="848387"/>
                  </a:lnTo>
                  <a:lnTo>
                    <a:pt x="109623" y="848387"/>
                  </a:lnTo>
                  <a:lnTo>
                    <a:pt x="67672" y="840042"/>
                  </a:lnTo>
                  <a:lnTo>
                    <a:pt x="61022" y="837288"/>
                  </a:lnTo>
                  <a:lnTo>
                    <a:pt x="27018" y="811189"/>
                  </a:lnTo>
                  <a:lnTo>
                    <a:pt x="5590" y="774065"/>
                  </a:lnTo>
                  <a:lnTo>
                    <a:pt x="2106" y="760150"/>
                  </a:lnTo>
                  <a:lnTo>
                    <a:pt x="702" y="753090"/>
                  </a:lnTo>
                  <a:lnTo>
                    <a:pt x="0" y="745962"/>
                  </a:lnTo>
                  <a:lnTo>
                    <a:pt x="0" y="73876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5A9852C9-1928-4783-B9E2-89AD3F244369}"/>
                </a:ext>
              </a:extLst>
            </p:cNvPr>
            <p:cNvSpPr/>
            <p:nvPr/>
          </p:nvSpPr>
          <p:spPr>
            <a:xfrm>
              <a:off x="772127" y="475668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4">
              <a:extLst>
                <a:ext uri="{FF2B5EF4-FFF2-40B4-BE49-F238E27FC236}">
                  <a16:creationId xmlns:a16="http://schemas.microsoft.com/office/drawing/2014/main" id="{CF6E57A2-B5AC-4F5F-8984-734880B1844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4646" y="4909207"/>
              <a:ext cx="228778" cy="228778"/>
            </a:xfrm>
            <a:prstGeom prst="rect">
              <a:avLst/>
            </a:prstGeom>
          </p:spPr>
        </p:pic>
      </p:grpSp>
      <p:sp>
        <p:nvSpPr>
          <p:cNvPr id="24" name="object 25">
            <a:extLst>
              <a:ext uri="{FF2B5EF4-FFF2-40B4-BE49-F238E27FC236}">
                <a16:creationId xmlns:a16="http://schemas.microsoft.com/office/drawing/2014/main" id="{3390302E-9BC6-499A-8B95-D39255579D69}"/>
              </a:ext>
            </a:extLst>
          </p:cNvPr>
          <p:cNvSpPr txBox="1"/>
          <p:nvPr/>
        </p:nvSpPr>
        <p:spPr>
          <a:xfrm>
            <a:off x="1112920" y="1134368"/>
            <a:ext cx="1964055" cy="2903039"/>
          </a:xfrm>
          <a:prstGeom prst="rect">
            <a:avLst/>
          </a:prstGeom>
        </p:spPr>
        <p:txBody>
          <a:bodyPr vert="horz" wrap="square" lIns="0" tIns="80963" rIns="0" bIns="0" rtlCol="0">
            <a:spAutoFit/>
          </a:bodyPr>
          <a:lstStyle/>
          <a:p>
            <a:pPr marL="9525" defTabSz="685800">
              <a:spcBef>
                <a:spcPts val="638"/>
              </a:spcBef>
            </a:pPr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传媒领域</a:t>
            </a:r>
            <a:endParaRPr sz="12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0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新闻自动生成、影视全流程辅助制作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225"/>
              </a:spcBef>
            </a:pP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教育领域</a:t>
            </a:r>
            <a:endParaRPr sz="12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0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个性化学习路径规划、全天候智能答疑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lang="en-US"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221"/>
              </a:spcBef>
            </a:pP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医疗领域</a:t>
            </a:r>
            <a:endParaRPr sz="12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辅助临床诊断、加速新药研发筛选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221"/>
              </a:spcBef>
            </a:pPr>
            <a:endParaRPr lang="en-US"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221"/>
              </a:spcBef>
            </a:pP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金融领域</a:t>
            </a:r>
            <a:endParaRPr sz="12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构建精准风控模型、智能客服合规服务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6">
            <a:extLst>
              <a:ext uri="{FF2B5EF4-FFF2-40B4-BE49-F238E27FC236}">
                <a16:creationId xmlns:a16="http://schemas.microsoft.com/office/drawing/2014/main" id="{2C93129E-BC7D-4750-953C-01407A691943}"/>
              </a:ext>
            </a:extLst>
          </p:cNvPr>
          <p:cNvGrpSpPr/>
          <p:nvPr/>
        </p:nvGrpSpPr>
        <p:grpSpPr>
          <a:xfrm>
            <a:off x="457558" y="4232404"/>
            <a:ext cx="4682966" cy="643889"/>
            <a:chOff x="610076" y="5643205"/>
            <a:chExt cx="6243955" cy="858519"/>
          </a:xfrm>
        </p:grpSpPr>
        <p:sp>
          <p:nvSpPr>
            <p:cNvPr id="26" name="object 27">
              <a:extLst>
                <a:ext uri="{FF2B5EF4-FFF2-40B4-BE49-F238E27FC236}">
                  <a16:creationId xmlns:a16="http://schemas.microsoft.com/office/drawing/2014/main" id="{C6DF2D79-0FEB-4830-AE3E-5F8D5D91E14C}"/>
                </a:ext>
              </a:extLst>
            </p:cNvPr>
            <p:cNvSpPr/>
            <p:nvPr/>
          </p:nvSpPr>
          <p:spPr>
            <a:xfrm>
              <a:off x="614842" y="5647971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5">
                  <a:moveTo>
                    <a:pt x="6131791" y="848387"/>
                  </a:moveTo>
                  <a:lnTo>
                    <a:pt x="102425" y="848387"/>
                  </a:lnTo>
                  <a:lnTo>
                    <a:pt x="95296" y="847685"/>
                  </a:lnTo>
                  <a:lnTo>
                    <a:pt x="54704" y="833911"/>
                  </a:lnTo>
                  <a:lnTo>
                    <a:pt x="22473" y="805652"/>
                  </a:lnTo>
                  <a:lnTo>
                    <a:pt x="3510" y="767210"/>
                  </a:lnTo>
                  <a:lnTo>
                    <a:pt x="0" y="745962"/>
                  </a:lnTo>
                  <a:lnTo>
                    <a:pt x="0" y="73876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745962"/>
                  </a:lnTo>
                  <a:lnTo>
                    <a:pt x="6223117" y="787365"/>
                  </a:lnTo>
                  <a:lnTo>
                    <a:pt x="6197018" y="821369"/>
                  </a:lnTo>
                  <a:lnTo>
                    <a:pt x="6159894" y="842797"/>
                  </a:lnTo>
                  <a:lnTo>
                    <a:pt x="6138920" y="847685"/>
                  </a:lnTo>
                  <a:lnTo>
                    <a:pt x="6131791" y="8483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8">
              <a:extLst>
                <a:ext uri="{FF2B5EF4-FFF2-40B4-BE49-F238E27FC236}">
                  <a16:creationId xmlns:a16="http://schemas.microsoft.com/office/drawing/2014/main" id="{C83E2BDB-EBB7-42FA-9B1E-B3E5F8873ECF}"/>
                </a:ext>
              </a:extLst>
            </p:cNvPr>
            <p:cNvSpPr/>
            <p:nvPr/>
          </p:nvSpPr>
          <p:spPr>
            <a:xfrm>
              <a:off x="614842" y="5647971"/>
              <a:ext cx="6234430" cy="848994"/>
            </a:xfrm>
            <a:custGeom>
              <a:avLst/>
              <a:gdLst/>
              <a:ahLst/>
              <a:cxnLst/>
              <a:rect l="l" t="t" r="r" b="b"/>
              <a:pathLst>
                <a:path w="6234430" h="848995">
                  <a:moveTo>
                    <a:pt x="0" y="73876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738764"/>
                  </a:lnTo>
                  <a:lnTo>
                    <a:pt x="6234216" y="745962"/>
                  </a:lnTo>
                  <a:lnTo>
                    <a:pt x="6233514" y="753090"/>
                  </a:lnTo>
                  <a:lnTo>
                    <a:pt x="6232110" y="760150"/>
                  </a:lnTo>
                  <a:lnTo>
                    <a:pt x="6230706" y="767210"/>
                  </a:lnTo>
                  <a:lnTo>
                    <a:pt x="6211743" y="805652"/>
                  </a:lnTo>
                  <a:lnTo>
                    <a:pt x="6185496" y="829912"/>
                  </a:lnTo>
                  <a:lnTo>
                    <a:pt x="6179511" y="833911"/>
                  </a:lnTo>
                  <a:lnTo>
                    <a:pt x="6173194" y="837288"/>
                  </a:lnTo>
                  <a:lnTo>
                    <a:pt x="6166544" y="840042"/>
                  </a:lnTo>
                  <a:lnTo>
                    <a:pt x="6159894" y="842797"/>
                  </a:lnTo>
                  <a:lnTo>
                    <a:pt x="6124593" y="848387"/>
                  </a:lnTo>
                  <a:lnTo>
                    <a:pt x="109623" y="848387"/>
                  </a:lnTo>
                  <a:lnTo>
                    <a:pt x="67672" y="840042"/>
                  </a:lnTo>
                  <a:lnTo>
                    <a:pt x="61022" y="837288"/>
                  </a:lnTo>
                  <a:lnTo>
                    <a:pt x="27018" y="811189"/>
                  </a:lnTo>
                  <a:lnTo>
                    <a:pt x="5590" y="774065"/>
                  </a:lnTo>
                  <a:lnTo>
                    <a:pt x="2106" y="760150"/>
                  </a:lnTo>
                  <a:lnTo>
                    <a:pt x="702" y="753090"/>
                  </a:lnTo>
                  <a:lnTo>
                    <a:pt x="0" y="745962"/>
                  </a:lnTo>
                  <a:lnTo>
                    <a:pt x="0" y="73876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9">
              <a:extLst>
                <a:ext uri="{FF2B5EF4-FFF2-40B4-BE49-F238E27FC236}">
                  <a16:creationId xmlns:a16="http://schemas.microsoft.com/office/drawing/2014/main" id="{D09DF6F8-7093-46C5-90E6-12DA11875670}"/>
                </a:ext>
              </a:extLst>
            </p:cNvPr>
            <p:cNvSpPr/>
            <p:nvPr/>
          </p:nvSpPr>
          <p:spPr>
            <a:xfrm>
              <a:off x="772127" y="580525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30">
              <a:extLst>
                <a:ext uri="{FF2B5EF4-FFF2-40B4-BE49-F238E27FC236}">
                  <a16:creationId xmlns:a16="http://schemas.microsoft.com/office/drawing/2014/main" id="{00EE4DBE-9013-4817-A31D-3B1B263E9B7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5114" y="5957775"/>
              <a:ext cx="257375" cy="228778"/>
            </a:xfrm>
            <a:prstGeom prst="rect">
              <a:avLst/>
            </a:prstGeom>
          </p:spPr>
        </p:pic>
      </p:grpSp>
      <p:sp>
        <p:nvSpPr>
          <p:cNvPr id="30" name="object 31">
            <a:extLst>
              <a:ext uri="{FF2B5EF4-FFF2-40B4-BE49-F238E27FC236}">
                <a16:creationId xmlns:a16="http://schemas.microsoft.com/office/drawing/2014/main" id="{680BA553-A54F-49C9-ACA5-CC79FB85DD66}"/>
              </a:ext>
            </a:extLst>
          </p:cNvPr>
          <p:cNvSpPr txBox="1"/>
          <p:nvPr/>
        </p:nvSpPr>
        <p:spPr>
          <a:xfrm>
            <a:off x="1112920" y="4280073"/>
            <a:ext cx="1774984" cy="453650"/>
          </a:xfrm>
          <a:prstGeom prst="rect">
            <a:avLst/>
          </a:prstGeom>
        </p:spPr>
        <p:txBody>
          <a:bodyPr vert="horz" wrap="square" lIns="0" tIns="80963" rIns="0" bIns="0" rtlCol="0">
            <a:spAutoFit/>
          </a:bodyPr>
          <a:lstStyle/>
          <a:p>
            <a:pPr marL="9525" defTabSz="685800">
              <a:spcBef>
                <a:spcPts val="638"/>
              </a:spcBef>
            </a:pPr>
            <a:r>
              <a:rPr sz="11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设计领域</a:t>
            </a:r>
            <a:endParaRPr sz="12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0"/>
              </a:spcBef>
            </a:pPr>
            <a:r>
              <a:rPr sz="900" kern="0" dirty="0">
                <a:solidFill>
                  <a:srgbClr val="4A5462"/>
                </a:solidFill>
                <a:latin typeface="微软雅黑"/>
                <a:cs typeface="微软雅黑"/>
              </a:rPr>
              <a:t>3D</a:t>
            </a:r>
            <a:r>
              <a:rPr sz="9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方案快速构建、效果图一键生成</a:t>
            </a:r>
            <a:endParaRPr sz="10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32">
            <a:extLst>
              <a:ext uri="{FF2B5EF4-FFF2-40B4-BE49-F238E27FC236}">
                <a16:creationId xmlns:a16="http://schemas.microsoft.com/office/drawing/2014/main" id="{89E6A2C5-4416-44AE-BDC6-71AC447F17E4}"/>
              </a:ext>
            </a:extLst>
          </p:cNvPr>
          <p:cNvGrpSpPr/>
          <p:nvPr/>
        </p:nvGrpSpPr>
        <p:grpSpPr>
          <a:xfrm>
            <a:off x="5335254" y="1009691"/>
            <a:ext cx="3449479" cy="3943350"/>
            <a:chOff x="7113672" y="1346255"/>
            <a:chExt cx="4599305" cy="5257800"/>
          </a:xfrm>
        </p:grpSpPr>
        <p:sp>
          <p:nvSpPr>
            <p:cNvPr id="32" name="object 33">
              <a:extLst>
                <a:ext uri="{FF2B5EF4-FFF2-40B4-BE49-F238E27FC236}">
                  <a16:creationId xmlns:a16="http://schemas.microsoft.com/office/drawing/2014/main" id="{9C212B64-26DB-4D2C-821F-324E88C2557E}"/>
                </a:ext>
              </a:extLst>
            </p:cNvPr>
            <p:cNvSpPr/>
            <p:nvPr/>
          </p:nvSpPr>
          <p:spPr>
            <a:xfrm>
              <a:off x="7118438" y="1351021"/>
              <a:ext cx="4589780" cy="5248275"/>
            </a:xfrm>
            <a:custGeom>
              <a:avLst/>
              <a:gdLst/>
              <a:ahLst/>
              <a:cxnLst/>
              <a:rect l="l" t="t" r="r" b="b"/>
              <a:pathLst>
                <a:path w="4589780" h="5248275">
                  <a:moveTo>
                    <a:pt x="202" y="4880670"/>
                  </a:moveTo>
                  <a:lnTo>
                    <a:pt x="248649" y="140020"/>
                  </a:lnTo>
                  <a:lnTo>
                    <a:pt x="257246" y="97521"/>
                  </a:lnTo>
                  <a:lnTo>
                    <a:pt x="277812" y="59348"/>
                  </a:lnTo>
                  <a:lnTo>
                    <a:pt x="308571" y="28788"/>
                  </a:lnTo>
                  <a:lnTo>
                    <a:pt x="346879" y="8475"/>
                  </a:lnTo>
                  <a:lnTo>
                    <a:pt x="389432" y="153"/>
                  </a:lnTo>
                  <a:lnTo>
                    <a:pt x="396674" y="0"/>
                  </a:lnTo>
                  <a:lnTo>
                    <a:pt x="403932" y="202"/>
                  </a:lnTo>
                  <a:lnTo>
                    <a:pt x="4449668" y="212230"/>
                  </a:lnTo>
                  <a:lnTo>
                    <a:pt x="4492167" y="220827"/>
                  </a:lnTo>
                  <a:lnTo>
                    <a:pt x="4530339" y="241393"/>
                  </a:lnTo>
                  <a:lnTo>
                    <a:pt x="4560900" y="272152"/>
                  </a:lnTo>
                  <a:lnTo>
                    <a:pt x="4581213" y="310460"/>
                  </a:lnTo>
                  <a:lnTo>
                    <a:pt x="4589534" y="353014"/>
                  </a:lnTo>
                  <a:lnTo>
                    <a:pt x="4589688" y="360255"/>
                  </a:lnTo>
                  <a:lnTo>
                    <a:pt x="4589485" y="367513"/>
                  </a:lnTo>
                  <a:lnTo>
                    <a:pt x="4341039" y="5108164"/>
                  </a:lnTo>
                  <a:lnTo>
                    <a:pt x="4332442" y="5150663"/>
                  </a:lnTo>
                  <a:lnTo>
                    <a:pt x="4311876" y="5188835"/>
                  </a:lnTo>
                  <a:lnTo>
                    <a:pt x="4281116" y="5219395"/>
                  </a:lnTo>
                  <a:lnTo>
                    <a:pt x="4242809" y="5239708"/>
                  </a:lnTo>
                  <a:lnTo>
                    <a:pt x="4200255" y="5248030"/>
                  </a:lnTo>
                  <a:lnTo>
                    <a:pt x="4193013" y="5248184"/>
                  </a:lnTo>
                  <a:lnTo>
                    <a:pt x="4185755" y="5247981"/>
                  </a:lnTo>
                  <a:lnTo>
                    <a:pt x="140020" y="5035953"/>
                  </a:lnTo>
                  <a:lnTo>
                    <a:pt x="97521" y="5027356"/>
                  </a:lnTo>
                  <a:lnTo>
                    <a:pt x="59348" y="5006790"/>
                  </a:lnTo>
                  <a:lnTo>
                    <a:pt x="28788" y="4976031"/>
                  </a:lnTo>
                  <a:lnTo>
                    <a:pt x="8475" y="4937724"/>
                  </a:lnTo>
                  <a:lnTo>
                    <a:pt x="153" y="4895169"/>
                  </a:lnTo>
                  <a:lnTo>
                    <a:pt x="0" y="4887928"/>
                  </a:lnTo>
                  <a:lnTo>
                    <a:pt x="202" y="488067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4">
              <a:extLst>
                <a:ext uri="{FF2B5EF4-FFF2-40B4-BE49-F238E27FC236}">
                  <a16:creationId xmlns:a16="http://schemas.microsoft.com/office/drawing/2014/main" id="{5531CCE4-DD8F-4C54-ABF8-8451C7F69199}"/>
                </a:ext>
              </a:extLst>
            </p:cNvPr>
            <p:cNvSpPr/>
            <p:nvPr/>
          </p:nvSpPr>
          <p:spPr>
            <a:xfrm>
              <a:off x="7406707" y="1706307"/>
              <a:ext cx="4166235" cy="4537710"/>
            </a:xfrm>
            <a:custGeom>
              <a:avLst/>
              <a:gdLst/>
              <a:ahLst/>
              <a:cxnLst/>
              <a:rect l="l" t="t" r="r" b="b"/>
              <a:pathLst>
                <a:path w="4166234" h="4537710">
                  <a:moveTo>
                    <a:pt x="0" y="4442117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6065" y="42364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37160" y="19542"/>
                  </a:lnTo>
                  <a:lnTo>
                    <a:pt x="42364" y="16065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070352" y="0"/>
                  </a:lnTo>
                  <a:lnTo>
                    <a:pt x="4076611" y="0"/>
                  </a:lnTo>
                  <a:lnTo>
                    <a:pt x="4082810" y="610"/>
                  </a:lnTo>
                  <a:lnTo>
                    <a:pt x="4123311" y="16065"/>
                  </a:lnTo>
                  <a:lnTo>
                    <a:pt x="4128516" y="19542"/>
                  </a:lnTo>
                  <a:lnTo>
                    <a:pt x="4156025" y="53062"/>
                  </a:lnTo>
                  <a:lnTo>
                    <a:pt x="4165677" y="95324"/>
                  </a:lnTo>
                  <a:lnTo>
                    <a:pt x="4165677" y="4442117"/>
                  </a:lnTo>
                  <a:lnTo>
                    <a:pt x="4156025" y="4484378"/>
                  </a:lnTo>
                  <a:lnTo>
                    <a:pt x="4128516" y="4517898"/>
                  </a:lnTo>
                  <a:lnTo>
                    <a:pt x="4088949" y="4535610"/>
                  </a:lnTo>
                  <a:lnTo>
                    <a:pt x="4070352" y="4537442"/>
                  </a:lnTo>
                  <a:lnTo>
                    <a:pt x="95324" y="4537442"/>
                  </a:lnTo>
                  <a:lnTo>
                    <a:pt x="53062" y="4527790"/>
                  </a:lnTo>
                  <a:lnTo>
                    <a:pt x="19542" y="4500280"/>
                  </a:lnTo>
                  <a:lnTo>
                    <a:pt x="7256" y="4478596"/>
                  </a:lnTo>
                  <a:lnTo>
                    <a:pt x="4860" y="4472813"/>
                  </a:lnTo>
                  <a:lnTo>
                    <a:pt x="3052" y="4466853"/>
                  </a:lnTo>
                  <a:lnTo>
                    <a:pt x="1831" y="4460714"/>
                  </a:lnTo>
                  <a:lnTo>
                    <a:pt x="610" y="4454575"/>
                  </a:lnTo>
                  <a:lnTo>
                    <a:pt x="0" y="4448376"/>
                  </a:lnTo>
                  <a:lnTo>
                    <a:pt x="0" y="4442117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5">
              <a:extLst>
                <a:ext uri="{FF2B5EF4-FFF2-40B4-BE49-F238E27FC236}">
                  <a16:creationId xmlns:a16="http://schemas.microsoft.com/office/drawing/2014/main" id="{90F2528B-49C2-4CE6-872F-279C0A880A4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25772" y="1725372"/>
              <a:ext cx="4127547" cy="4499311"/>
            </a:xfrm>
            <a:prstGeom prst="rect">
              <a:avLst/>
            </a:prstGeom>
          </p:spPr>
        </p:pic>
        <p:sp>
          <p:nvSpPr>
            <p:cNvPr id="35" name="object 36">
              <a:extLst>
                <a:ext uri="{FF2B5EF4-FFF2-40B4-BE49-F238E27FC236}">
                  <a16:creationId xmlns:a16="http://schemas.microsoft.com/office/drawing/2014/main" id="{542380C2-F1D5-44C4-AD3F-3BC095C5D460}"/>
                </a:ext>
              </a:extLst>
            </p:cNvPr>
            <p:cNvSpPr/>
            <p:nvPr/>
          </p:nvSpPr>
          <p:spPr>
            <a:xfrm>
              <a:off x="7425772" y="1725372"/>
              <a:ext cx="4128135" cy="4499610"/>
            </a:xfrm>
            <a:custGeom>
              <a:avLst/>
              <a:gdLst/>
              <a:ahLst/>
              <a:cxnLst/>
              <a:rect l="l" t="t" r="r" b="b"/>
              <a:pathLst>
                <a:path w="4128134" h="4499610">
                  <a:moveTo>
                    <a:pt x="4051288" y="4499312"/>
                  </a:moveTo>
                  <a:lnTo>
                    <a:pt x="76259" y="4499312"/>
                  </a:lnTo>
                  <a:lnTo>
                    <a:pt x="68746" y="4498949"/>
                  </a:lnTo>
                  <a:lnTo>
                    <a:pt x="27904" y="4482031"/>
                  </a:lnTo>
                  <a:lnTo>
                    <a:pt x="3265" y="4445156"/>
                  </a:lnTo>
                  <a:lnTo>
                    <a:pt x="0" y="4423052"/>
                  </a:lnTo>
                  <a:lnTo>
                    <a:pt x="0" y="76259"/>
                  </a:lnTo>
                  <a:lnTo>
                    <a:pt x="12839" y="33883"/>
                  </a:lnTo>
                  <a:lnTo>
                    <a:pt x="47075" y="5804"/>
                  </a:lnTo>
                  <a:lnTo>
                    <a:pt x="76259" y="0"/>
                  </a:lnTo>
                  <a:lnTo>
                    <a:pt x="4051288" y="0"/>
                  </a:lnTo>
                  <a:lnTo>
                    <a:pt x="4093662" y="12840"/>
                  </a:lnTo>
                  <a:lnTo>
                    <a:pt x="4121740" y="47076"/>
                  </a:lnTo>
                  <a:lnTo>
                    <a:pt x="4127547" y="76259"/>
                  </a:lnTo>
                  <a:lnTo>
                    <a:pt x="4127547" y="4423052"/>
                  </a:lnTo>
                  <a:lnTo>
                    <a:pt x="4114705" y="4465427"/>
                  </a:lnTo>
                  <a:lnTo>
                    <a:pt x="4080469" y="4493506"/>
                  </a:lnTo>
                  <a:lnTo>
                    <a:pt x="4051288" y="4499312"/>
                  </a:lnTo>
                  <a:close/>
                </a:path>
              </a:pathLst>
            </a:custGeom>
            <a:solidFill>
              <a:srgbClr val="000000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4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7">
              <a:extLst>
                <a:ext uri="{FF2B5EF4-FFF2-40B4-BE49-F238E27FC236}">
                  <a16:creationId xmlns:a16="http://schemas.microsoft.com/office/drawing/2014/main" id="{5FFBEFE2-A18B-475E-8055-994E92EE026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54550" y="5776659"/>
              <a:ext cx="219246" cy="171583"/>
            </a:xfrm>
            <a:prstGeom prst="rect">
              <a:avLst/>
            </a:prstGeom>
          </p:spPr>
        </p:pic>
      </p:grpSp>
      <p:sp>
        <p:nvSpPr>
          <p:cNvPr id="37" name="object 38">
            <a:extLst>
              <a:ext uri="{FF2B5EF4-FFF2-40B4-BE49-F238E27FC236}">
                <a16:creationId xmlns:a16="http://schemas.microsoft.com/office/drawing/2014/main" id="{26D247B3-EC53-4104-A376-D7F0D5C69227}"/>
              </a:ext>
            </a:extLst>
          </p:cNvPr>
          <p:cNvSpPr txBox="1"/>
          <p:nvPr/>
        </p:nvSpPr>
        <p:spPr>
          <a:xfrm>
            <a:off x="5955028" y="4308671"/>
            <a:ext cx="953929" cy="1635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00" b="1" kern="0" dirty="0">
                <a:solidFill>
                  <a:srgbClr val="FFFFFF"/>
                </a:solidFill>
                <a:latin typeface="微软雅黑"/>
                <a:cs typeface="微软雅黑"/>
              </a:rPr>
              <a:t>AI</a:t>
            </a:r>
            <a:r>
              <a:rPr sz="100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赋能百业生态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085265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AIGC</a:t>
            </a:r>
            <a:r>
              <a:rPr lang="zh-CN" altLang="en-US" dirty="0"/>
              <a:t>赋能产品全周期开发</a:t>
            </a:r>
          </a:p>
        </p:txBody>
      </p:sp>
      <p:grpSp>
        <p:nvGrpSpPr>
          <p:cNvPr id="41" name="object 7">
            <a:extLst>
              <a:ext uri="{FF2B5EF4-FFF2-40B4-BE49-F238E27FC236}">
                <a16:creationId xmlns:a16="http://schemas.microsoft.com/office/drawing/2014/main" id="{FA8A4F72-197D-4EB6-ADB7-E6B7FEA688BE}"/>
              </a:ext>
            </a:extLst>
          </p:cNvPr>
          <p:cNvGrpSpPr/>
          <p:nvPr/>
        </p:nvGrpSpPr>
        <p:grpSpPr>
          <a:xfrm>
            <a:off x="571946" y="164435"/>
            <a:ext cx="8007668" cy="3939540"/>
            <a:chOff x="762595" y="219246"/>
            <a:chExt cx="10676890" cy="5252720"/>
          </a:xfrm>
        </p:grpSpPr>
        <p:sp>
          <p:nvSpPr>
            <p:cNvPr id="42" name="object 8">
              <a:extLst>
                <a:ext uri="{FF2B5EF4-FFF2-40B4-BE49-F238E27FC236}">
                  <a16:creationId xmlns:a16="http://schemas.microsoft.com/office/drawing/2014/main" id="{40E35EC7-4B72-4553-95B3-4F401145FFBF}"/>
                </a:ext>
              </a:extLst>
            </p:cNvPr>
            <p:cNvSpPr/>
            <p:nvPr/>
          </p:nvSpPr>
          <p:spPr>
            <a:xfrm>
              <a:off x="10981373" y="219246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4">
                  <a:moveTo>
                    <a:pt x="236271" y="457557"/>
                  </a:moveTo>
                  <a:lnTo>
                    <a:pt x="221286" y="457557"/>
                  </a:lnTo>
                  <a:lnTo>
                    <a:pt x="213812" y="457189"/>
                  </a:lnTo>
                  <a:lnTo>
                    <a:pt x="169537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2" y="379706"/>
                  </a:lnTo>
                  <a:lnTo>
                    <a:pt x="30544" y="343232"/>
                  </a:lnTo>
                  <a:lnTo>
                    <a:pt x="12024" y="302359"/>
                  </a:lnTo>
                  <a:lnTo>
                    <a:pt x="1834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0" y="134306"/>
                  </a:lnTo>
                  <a:lnTo>
                    <a:pt x="42717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49" y="14547"/>
                  </a:lnTo>
                  <a:lnTo>
                    <a:pt x="191494" y="2934"/>
                  </a:lnTo>
                  <a:lnTo>
                    <a:pt x="221286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0" y="42718"/>
                  </a:lnTo>
                  <a:lnTo>
                    <a:pt x="395846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8" y="221285"/>
                  </a:lnTo>
                  <a:lnTo>
                    <a:pt x="457557" y="228778"/>
                  </a:lnTo>
                  <a:lnTo>
                    <a:pt x="457558" y="236271"/>
                  </a:lnTo>
                  <a:lnTo>
                    <a:pt x="451698" y="280759"/>
                  </a:lnTo>
                  <a:lnTo>
                    <a:pt x="437275" y="323250"/>
                  </a:lnTo>
                  <a:lnTo>
                    <a:pt x="414836" y="362111"/>
                  </a:lnTo>
                  <a:lnTo>
                    <a:pt x="385250" y="395847"/>
                  </a:lnTo>
                  <a:lnTo>
                    <a:pt x="349651" y="423163"/>
                  </a:lnTo>
                  <a:lnTo>
                    <a:pt x="309404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3" name="object 9">
              <a:extLst>
                <a:ext uri="{FF2B5EF4-FFF2-40B4-BE49-F238E27FC236}">
                  <a16:creationId xmlns:a16="http://schemas.microsoft.com/office/drawing/2014/main" id="{CB0F0BE5-213A-4522-B6FB-D9516B3D3C1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67164" y="295505"/>
              <a:ext cx="285973" cy="305038"/>
            </a:xfrm>
            <a:prstGeom prst="rect">
              <a:avLst/>
            </a:prstGeom>
          </p:spPr>
        </p:pic>
        <p:sp>
          <p:nvSpPr>
            <p:cNvPr id="44" name="object 10">
              <a:extLst>
                <a:ext uri="{FF2B5EF4-FFF2-40B4-BE49-F238E27FC236}">
                  <a16:creationId xmlns:a16="http://schemas.microsoft.com/office/drawing/2014/main" id="{E7C2E663-B9F6-452E-B1F5-3CD7F2EC1194}"/>
                </a:ext>
              </a:extLst>
            </p:cNvPr>
            <p:cNvSpPr/>
            <p:nvPr/>
          </p:nvSpPr>
          <p:spPr>
            <a:xfrm>
              <a:off x="762595" y="2440305"/>
              <a:ext cx="2440305" cy="3031490"/>
            </a:xfrm>
            <a:custGeom>
              <a:avLst/>
              <a:gdLst/>
              <a:ahLst/>
              <a:cxnLst/>
              <a:rect l="l" t="t" r="r" b="b"/>
              <a:pathLst>
                <a:path w="2440305" h="3031490">
                  <a:moveTo>
                    <a:pt x="2333426" y="3031316"/>
                  </a:moveTo>
                  <a:lnTo>
                    <a:pt x="106878" y="3031316"/>
                  </a:lnTo>
                  <a:lnTo>
                    <a:pt x="99439" y="3030583"/>
                  </a:lnTo>
                  <a:lnTo>
                    <a:pt x="57083" y="3016210"/>
                  </a:lnTo>
                  <a:lnTo>
                    <a:pt x="23450" y="2986723"/>
                  </a:lnTo>
                  <a:lnTo>
                    <a:pt x="3663" y="2946609"/>
                  </a:lnTo>
                  <a:lnTo>
                    <a:pt x="0" y="2924438"/>
                  </a:lnTo>
                  <a:lnTo>
                    <a:pt x="0" y="2916927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2924438"/>
                  </a:lnTo>
                  <a:lnTo>
                    <a:pt x="2428723" y="2967640"/>
                  </a:lnTo>
                  <a:lnTo>
                    <a:pt x="2401490" y="3003123"/>
                  </a:lnTo>
                  <a:lnTo>
                    <a:pt x="2362751" y="3025482"/>
                  </a:lnTo>
                  <a:lnTo>
                    <a:pt x="2340865" y="3030583"/>
                  </a:lnTo>
                  <a:lnTo>
                    <a:pt x="2333426" y="30313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11">
              <a:extLst>
                <a:ext uri="{FF2B5EF4-FFF2-40B4-BE49-F238E27FC236}">
                  <a16:creationId xmlns:a16="http://schemas.microsoft.com/office/drawing/2014/main" id="{CA1D0F04-550C-47C4-8257-3201CD27ABC3}"/>
                </a:ext>
              </a:extLst>
            </p:cNvPr>
            <p:cNvSpPr/>
            <p:nvPr/>
          </p:nvSpPr>
          <p:spPr>
            <a:xfrm>
              <a:off x="762595" y="2421240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5" h="114935">
                  <a:moveTo>
                    <a:pt x="0" y="114389"/>
                  </a:moveTo>
                  <a:lnTo>
                    <a:pt x="8707" y="70613"/>
                  </a:lnTo>
                  <a:lnTo>
                    <a:pt x="19173" y="50969"/>
                  </a:lnTo>
                  <a:lnTo>
                    <a:pt x="19260" y="50825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2325916" y="0"/>
                  </a:lnTo>
                  <a:lnTo>
                    <a:pt x="2337184" y="544"/>
                  </a:lnTo>
                  <a:lnTo>
                    <a:pt x="2379892" y="13522"/>
                  </a:lnTo>
                  <a:lnTo>
                    <a:pt x="2411001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5014" y="92068"/>
                  </a:lnTo>
                  <a:lnTo>
                    <a:pt x="4897" y="92285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5" h="114935">
                  <a:moveTo>
                    <a:pt x="2440305" y="114389"/>
                  </a:moveTo>
                  <a:lnTo>
                    <a:pt x="2426782" y="78404"/>
                  </a:lnTo>
                  <a:lnTo>
                    <a:pt x="2389478" y="50969"/>
                  </a:lnTo>
                  <a:lnTo>
                    <a:pt x="2348236" y="39580"/>
                  </a:lnTo>
                  <a:lnTo>
                    <a:pt x="2325916" y="38129"/>
                  </a:lnTo>
                  <a:lnTo>
                    <a:pt x="2411001" y="38129"/>
                  </a:lnTo>
                  <a:lnTo>
                    <a:pt x="2431597" y="70613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12">
              <a:extLst>
                <a:ext uri="{FF2B5EF4-FFF2-40B4-BE49-F238E27FC236}">
                  <a16:creationId xmlns:a16="http://schemas.microsoft.com/office/drawing/2014/main" id="{EB0C1628-40FC-455B-AE8D-0E6BF771DB65}"/>
                </a:ext>
              </a:extLst>
            </p:cNvPr>
            <p:cNvSpPr/>
            <p:nvPr/>
          </p:nvSpPr>
          <p:spPr>
            <a:xfrm>
              <a:off x="1677709" y="2688148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7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7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7" name="object 13">
              <a:extLst>
                <a:ext uri="{FF2B5EF4-FFF2-40B4-BE49-F238E27FC236}">
                  <a16:creationId xmlns:a16="http://schemas.microsoft.com/office/drawing/2014/main" id="{47F6A871-6D56-4C8D-9929-36945B4B6DD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39761" y="2850200"/>
              <a:ext cx="285973" cy="285973"/>
            </a:xfrm>
            <a:prstGeom prst="rect">
              <a:avLst/>
            </a:prstGeom>
          </p:spPr>
        </p:pic>
        <p:pic>
          <p:nvPicPr>
            <p:cNvPr id="48" name="object 14">
              <a:extLst>
                <a:ext uri="{FF2B5EF4-FFF2-40B4-BE49-F238E27FC236}">
                  <a16:creationId xmlns:a16="http://schemas.microsoft.com/office/drawing/2014/main" id="{9F342E1C-F380-4B48-B14A-F429CF2EC7C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1373" y="3965495"/>
              <a:ext cx="133454" cy="190648"/>
            </a:xfrm>
            <a:prstGeom prst="rect">
              <a:avLst/>
            </a:prstGeom>
          </p:spPr>
        </p:pic>
        <p:pic>
          <p:nvPicPr>
            <p:cNvPr id="49" name="object 15">
              <a:extLst>
                <a:ext uri="{FF2B5EF4-FFF2-40B4-BE49-F238E27FC236}">
                  <a16:creationId xmlns:a16="http://schemas.microsoft.com/office/drawing/2014/main" id="{ECF4C7D8-5AC5-45EC-97BE-F9E2B0D298E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1373" y="4308663"/>
              <a:ext cx="133454" cy="190648"/>
            </a:xfrm>
            <a:prstGeom prst="rect">
              <a:avLst/>
            </a:prstGeom>
          </p:spPr>
        </p:pic>
        <p:pic>
          <p:nvPicPr>
            <p:cNvPr id="50" name="object 16">
              <a:extLst>
                <a:ext uri="{FF2B5EF4-FFF2-40B4-BE49-F238E27FC236}">
                  <a16:creationId xmlns:a16="http://schemas.microsoft.com/office/drawing/2014/main" id="{BCAE2B3D-50CD-4BDC-ADE3-008E3C16299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1373" y="4651831"/>
              <a:ext cx="133454" cy="190648"/>
            </a:xfrm>
            <a:prstGeom prst="rect">
              <a:avLst/>
            </a:prstGeom>
          </p:spPr>
        </p:pic>
      </p:grpSp>
      <p:sp>
        <p:nvSpPr>
          <p:cNvPr id="51" name="object 17">
            <a:extLst>
              <a:ext uri="{FF2B5EF4-FFF2-40B4-BE49-F238E27FC236}">
                <a16:creationId xmlns:a16="http://schemas.microsoft.com/office/drawing/2014/main" id="{489757FC-E32C-4676-9A28-D3D4E66A211D}"/>
              </a:ext>
            </a:extLst>
          </p:cNvPr>
          <p:cNvSpPr txBox="1"/>
          <p:nvPr/>
        </p:nvSpPr>
        <p:spPr>
          <a:xfrm>
            <a:off x="1390962" y="919888"/>
            <a:ext cx="6369368" cy="4921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755583" marR="3810" indent="-2746534" defTabSz="685800">
              <a:lnSpc>
                <a:spcPct val="137600"/>
              </a:lnSpc>
              <a:spcBef>
                <a:spcPts val="75"/>
              </a:spcBef>
            </a:pPr>
            <a:r>
              <a:rPr sz="1200" kern="0" dirty="0">
                <a:solidFill>
                  <a:srgbClr val="4A5462"/>
                </a:solidFill>
                <a:latin typeface="微软雅黑"/>
                <a:cs typeface="微软雅黑"/>
              </a:rPr>
              <a:t>AIGC技术已深度渗透至互联网产品的</a:t>
            </a:r>
            <a:r>
              <a:rPr sz="1200" b="1" kern="0" dirty="0">
                <a:solidFill>
                  <a:srgbClr val="2562EB"/>
                </a:solidFill>
                <a:latin typeface="微软雅黑"/>
                <a:cs typeface="微软雅黑"/>
              </a:rPr>
              <a:t>需求分析</a:t>
            </a:r>
            <a:r>
              <a:rPr sz="1200" kern="0" dirty="0">
                <a:solidFill>
                  <a:srgbClr val="4A5462"/>
                </a:solidFill>
                <a:latin typeface="微软雅黑"/>
                <a:cs typeface="微软雅黑"/>
              </a:rPr>
              <a:t>、</a:t>
            </a:r>
            <a:r>
              <a:rPr sz="1200" b="1" kern="0" dirty="0">
                <a:solidFill>
                  <a:srgbClr val="0D9487"/>
                </a:solidFill>
                <a:latin typeface="微软雅黑"/>
                <a:cs typeface="微软雅黑"/>
              </a:rPr>
              <a:t>设计</a:t>
            </a:r>
            <a:r>
              <a:rPr sz="1200" kern="0" dirty="0">
                <a:solidFill>
                  <a:srgbClr val="4A5462"/>
                </a:solidFill>
                <a:latin typeface="微软雅黑"/>
                <a:cs typeface="微软雅黑"/>
              </a:rPr>
              <a:t>、</a:t>
            </a:r>
            <a:r>
              <a:rPr sz="1200" b="1" kern="0" dirty="0">
                <a:solidFill>
                  <a:srgbClr val="4E45E4"/>
                </a:solidFill>
                <a:latin typeface="微软雅黑"/>
                <a:cs typeface="微软雅黑"/>
              </a:rPr>
              <a:t>开发</a:t>
            </a:r>
            <a:r>
              <a:rPr sz="1200" kern="0" dirty="0">
                <a:solidFill>
                  <a:srgbClr val="4A5462"/>
                </a:solidFill>
                <a:latin typeface="微软雅黑"/>
                <a:cs typeface="微软雅黑"/>
              </a:rPr>
              <a:t>及</a:t>
            </a:r>
            <a:r>
              <a:rPr sz="1200" b="1" kern="0" dirty="0">
                <a:solidFill>
                  <a:srgbClr val="9333E9"/>
                </a:solidFill>
                <a:latin typeface="微软雅黑"/>
                <a:cs typeface="微软雅黑"/>
              </a:rPr>
              <a:t>运营</a:t>
            </a:r>
            <a:r>
              <a:rPr sz="1200" kern="0" spc="-4" dirty="0">
                <a:solidFill>
                  <a:srgbClr val="4A5462"/>
                </a:solidFill>
                <a:latin typeface="微软雅黑"/>
                <a:cs typeface="微软雅黑"/>
              </a:rPr>
              <a:t>全生命周期，全面提升研发效能与</a:t>
            </a:r>
            <a:r>
              <a:rPr sz="1200" kern="0" spc="-8" dirty="0">
                <a:solidFill>
                  <a:srgbClr val="4A5462"/>
                </a:solidFill>
                <a:latin typeface="微软雅黑"/>
                <a:cs typeface="微软雅黑"/>
              </a:rPr>
              <a:t>产品创新力。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2" name="object 18">
            <a:extLst>
              <a:ext uri="{FF2B5EF4-FFF2-40B4-BE49-F238E27FC236}">
                <a16:creationId xmlns:a16="http://schemas.microsoft.com/office/drawing/2014/main" id="{774FE330-BDB2-4F23-B1C9-EC8A777C1B39}"/>
              </a:ext>
            </a:extLst>
          </p:cNvPr>
          <p:cNvSpPr txBox="1"/>
          <p:nvPr/>
        </p:nvSpPr>
        <p:spPr>
          <a:xfrm>
            <a:off x="891289" y="2642877"/>
            <a:ext cx="1232061" cy="104605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09563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需求分析</a:t>
            </a:r>
            <a:endParaRPr sz="14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189547" algn="just" defTabSz="685800">
              <a:lnSpc>
                <a:spcPct val="187600"/>
              </a:lnSpc>
              <a:spcBef>
                <a:spcPts val="180"/>
              </a:spcBef>
            </a:pP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洞察市场趋势精准用户定位竞品数据抓取</a:t>
            </a:r>
            <a:endParaRPr sz="10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3" name="object 19">
            <a:extLst>
              <a:ext uri="{FF2B5EF4-FFF2-40B4-BE49-F238E27FC236}">
                <a16:creationId xmlns:a16="http://schemas.microsoft.com/office/drawing/2014/main" id="{1876FA78-CEBF-45AD-B01C-706822BAA9F4}"/>
              </a:ext>
            </a:extLst>
          </p:cNvPr>
          <p:cNvGrpSpPr/>
          <p:nvPr/>
        </p:nvGrpSpPr>
        <p:grpSpPr>
          <a:xfrm>
            <a:off x="2452221" y="1815930"/>
            <a:ext cx="2009299" cy="2287905"/>
            <a:chOff x="3269627" y="2421240"/>
            <a:chExt cx="2679065" cy="3050540"/>
          </a:xfrm>
        </p:grpSpPr>
        <p:pic>
          <p:nvPicPr>
            <p:cNvPr id="54" name="object 20">
              <a:extLst>
                <a:ext uri="{FF2B5EF4-FFF2-40B4-BE49-F238E27FC236}">
                  <a16:creationId xmlns:a16="http://schemas.microsoft.com/office/drawing/2014/main" id="{BFFE4B1E-5CD9-4ABE-A759-2653D617D44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69627" y="3765314"/>
              <a:ext cx="171583" cy="343167"/>
            </a:xfrm>
            <a:prstGeom prst="rect">
              <a:avLst/>
            </a:prstGeom>
          </p:spPr>
        </p:pic>
        <p:sp>
          <p:nvSpPr>
            <p:cNvPr id="55" name="object 21">
              <a:extLst>
                <a:ext uri="{FF2B5EF4-FFF2-40B4-BE49-F238E27FC236}">
                  <a16:creationId xmlns:a16="http://schemas.microsoft.com/office/drawing/2014/main" id="{515AA975-13C1-485D-B976-1DFFB07DC7AF}"/>
                </a:ext>
              </a:extLst>
            </p:cNvPr>
            <p:cNvSpPr/>
            <p:nvPr/>
          </p:nvSpPr>
          <p:spPr>
            <a:xfrm>
              <a:off x="3507938" y="2440305"/>
              <a:ext cx="2440305" cy="3031490"/>
            </a:xfrm>
            <a:custGeom>
              <a:avLst/>
              <a:gdLst/>
              <a:ahLst/>
              <a:cxnLst/>
              <a:rect l="l" t="t" r="r" b="b"/>
              <a:pathLst>
                <a:path w="2440304" h="3031490">
                  <a:moveTo>
                    <a:pt x="2333426" y="3031316"/>
                  </a:moveTo>
                  <a:lnTo>
                    <a:pt x="106878" y="3031316"/>
                  </a:lnTo>
                  <a:lnTo>
                    <a:pt x="99439" y="3030583"/>
                  </a:lnTo>
                  <a:lnTo>
                    <a:pt x="57083" y="3016210"/>
                  </a:lnTo>
                  <a:lnTo>
                    <a:pt x="23450" y="2986723"/>
                  </a:lnTo>
                  <a:lnTo>
                    <a:pt x="3663" y="2946609"/>
                  </a:lnTo>
                  <a:lnTo>
                    <a:pt x="0" y="2924438"/>
                  </a:lnTo>
                  <a:lnTo>
                    <a:pt x="0" y="2916927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2924438"/>
                  </a:lnTo>
                  <a:lnTo>
                    <a:pt x="2428723" y="2967640"/>
                  </a:lnTo>
                  <a:lnTo>
                    <a:pt x="2401490" y="3003123"/>
                  </a:lnTo>
                  <a:lnTo>
                    <a:pt x="2362751" y="3025482"/>
                  </a:lnTo>
                  <a:lnTo>
                    <a:pt x="2340865" y="3030583"/>
                  </a:lnTo>
                  <a:lnTo>
                    <a:pt x="2333426" y="30313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object 22">
              <a:extLst>
                <a:ext uri="{FF2B5EF4-FFF2-40B4-BE49-F238E27FC236}">
                  <a16:creationId xmlns:a16="http://schemas.microsoft.com/office/drawing/2014/main" id="{8087EF15-F746-4595-91BD-22971FD6A406}"/>
                </a:ext>
              </a:extLst>
            </p:cNvPr>
            <p:cNvSpPr/>
            <p:nvPr/>
          </p:nvSpPr>
          <p:spPr>
            <a:xfrm>
              <a:off x="3507938" y="2421240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2325916" y="0"/>
                  </a:lnTo>
                  <a:lnTo>
                    <a:pt x="2337184" y="544"/>
                  </a:lnTo>
                  <a:lnTo>
                    <a:pt x="2379892" y="13522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5014" y="92068"/>
                  </a:lnTo>
                  <a:lnTo>
                    <a:pt x="4897" y="92285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1" y="78404"/>
                  </a:lnTo>
                  <a:lnTo>
                    <a:pt x="2389478" y="50969"/>
                  </a:lnTo>
                  <a:lnTo>
                    <a:pt x="2348235" y="39580"/>
                  </a:lnTo>
                  <a:lnTo>
                    <a:pt x="2325916" y="38129"/>
                  </a:lnTo>
                  <a:lnTo>
                    <a:pt x="2411000" y="38129"/>
                  </a:lnTo>
                  <a:lnTo>
                    <a:pt x="2431596" y="70613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object 23">
              <a:extLst>
                <a:ext uri="{FF2B5EF4-FFF2-40B4-BE49-F238E27FC236}">
                  <a16:creationId xmlns:a16="http://schemas.microsoft.com/office/drawing/2014/main" id="{6A7730C1-C4CD-4654-8512-66EBBF8B37AE}"/>
                </a:ext>
              </a:extLst>
            </p:cNvPr>
            <p:cNvSpPr/>
            <p:nvPr/>
          </p:nvSpPr>
          <p:spPr>
            <a:xfrm>
              <a:off x="4423052" y="2688148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7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7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8" name="object 24">
              <a:extLst>
                <a:ext uri="{FF2B5EF4-FFF2-40B4-BE49-F238E27FC236}">
                  <a16:creationId xmlns:a16="http://schemas.microsoft.com/office/drawing/2014/main" id="{35BA5633-88F7-45D0-B401-E5662B69667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85104" y="2850200"/>
              <a:ext cx="285973" cy="285973"/>
            </a:xfrm>
            <a:prstGeom prst="rect">
              <a:avLst/>
            </a:prstGeom>
          </p:spPr>
        </p:pic>
        <p:pic>
          <p:nvPicPr>
            <p:cNvPr id="59" name="object 25">
              <a:extLst>
                <a:ext uri="{FF2B5EF4-FFF2-40B4-BE49-F238E27FC236}">
                  <a16:creationId xmlns:a16="http://schemas.microsoft.com/office/drawing/2014/main" id="{FFEE7D16-C30F-44BA-9914-C2F49D3532F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36717" y="3965495"/>
              <a:ext cx="133454" cy="190648"/>
            </a:xfrm>
            <a:prstGeom prst="rect">
              <a:avLst/>
            </a:prstGeom>
          </p:spPr>
        </p:pic>
        <p:pic>
          <p:nvPicPr>
            <p:cNvPr id="60" name="object 26">
              <a:extLst>
                <a:ext uri="{FF2B5EF4-FFF2-40B4-BE49-F238E27FC236}">
                  <a16:creationId xmlns:a16="http://schemas.microsoft.com/office/drawing/2014/main" id="{1A46A809-61CE-4126-839B-D1F35FC43E9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36717" y="4308663"/>
              <a:ext cx="133454" cy="190648"/>
            </a:xfrm>
            <a:prstGeom prst="rect">
              <a:avLst/>
            </a:prstGeom>
          </p:spPr>
        </p:pic>
        <p:pic>
          <p:nvPicPr>
            <p:cNvPr id="61" name="object 27">
              <a:extLst>
                <a:ext uri="{FF2B5EF4-FFF2-40B4-BE49-F238E27FC236}">
                  <a16:creationId xmlns:a16="http://schemas.microsoft.com/office/drawing/2014/main" id="{E91CEFFE-4969-45F1-9E16-910FB19F1198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36717" y="4651831"/>
              <a:ext cx="133454" cy="190648"/>
            </a:xfrm>
            <a:prstGeom prst="rect">
              <a:avLst/>
            </a:prstGeom>
          </p:spPr>
        </p:pic>
      </p:grpSp>
      <p:sp>
        <p:nvSpPr>
          <p:cNvPr id="62" name="object 28">
            <a:extLst>
              <a:ext uri="{FF2B5EF4-FFF2-40B4-BE49-F238E27FC236}">
                <a16:creationId xmlns:a16="http://schemas.microsoft.com/office/drawing/2014/main" id="{AAEF1241-39A9-41C2-AF62-D4C56B1D9D08}"/>
              </a:ext>
            </a:extLst>
          </p:cNvPr>
          <p:cNvSpPr txBox="1"/>
          <p:nvPr/>
        </p:nvSpPr>
        <p:spPr>
          <a:xfrm>
            <a:off x="2950297" y="2642877"/>
            <a:ext cx="1232061" cy="104605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09563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产品设计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189547" defTabSz="685800">
              <a:lnSpc>
                <a:spcPct val="187600"/>
              </a:lnSpc>
              <a:spcBef>
                <a:spcPts val="180"/>
              </a:spcBef>
            </a:pP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智能原型生成跨模态内容</a:t>
            </a:r>
            <a:r>
              <a:rPr sz="1000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交互逻辑验证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3" name="object 29">
            <a:extLst>
              <a:ext uri="{FF2B5EF4-FFF2-40B4-BE49-F238E27FC236}">
                <a16:creationId xmlns:a16="http://schemas.microsoft.com/office/drawing/2014/main" id="{44465354-5BCE-49C2-A25C-AF8E7897B087}"/>
              </a:ext>
            </a:extLst>
          </p:cNvPr>
          <p:cNvGrpSpPr/>
          <p:nvPr/>
        </p:nvGrpSpPr>
        <p:grpSpPr>
          <a:xfrm>
            <a:off x="4511228" y="1815930"/>
            <a:ext cx="2009299" cy="2287905"/>
            <a:chOff x="6014970" y="2421240"/>
            <a:chExt cx="2679065" cy="3050540"/>
          </a:xfrm>
        </p:grpSpPr>
        <p:pic>
          <p:nvPicPr>
            <p:cNvPr id="64" name="object 30">
              <a:extLst>
                <a:ext uri="{FF2B5EF4-FFF2-40B4-BE49-F238E27FC236}">
                  <a16:creationId xmlns:a16="http://schemas.microsoft.com/office/drawing/2014/main" id="{7866BFE4-AAD1-4C88-AF9F-C4AA75A6F04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4970" y="3765314"/>
              <a:ext cx="171583" cy="343167"/>
            </a:xfrm>
            <a:prstGeom prst="rect">
              <a:avLst/>
            </a:prstGeom>
          </p:spPr>
        </p:pic>
        <p:sp>
          <p:nvSpPr>
            <p:cNvPr id="65" name="object 31">
              <a:extLst>
                <a:ext uri="{FF2B5EF4-FFF2-40B4-BE49-F238E27FC236}">
                  <a16:creationId xmlns:a16="http://schemas.microsoft.com/office/drawing/2014/main" id="{286D0D5D-D696-44D7-B99C-D6D9F9B30E0F}"/>
                </a:ext>
              </a:extLst>
            </p:cNvPr>
            <p:cNvSpPr/>
            <p:nvPr/>
          </p:nvSpPr>
          <p:spPr>
            <a:xfrm>
              <a:off x="6253281" y="2440305"/>
              <a:ext cx="2440305" cy="3031490"/>
            </a:xfrm>
            <a:custGeom>
              <a:avLst/>
              <a:gdLst/>
              <a:ahLst/>
              <a:cxnLst/>
              <a:rect l="l" t="t" r="r" b="b"/>
              <a:pathLst>
                <a:path w="2440304" h="3031490">
                  <a:moveTo>
                    <a:pt x="2333426" y="3031316"/>
                  </a:moveTo>
                  <a:lnTo>
                    <a:pt x="106878" y="3031316"/>
                  </a:lnTo>
                  <a:lnTo>
                    <a:pt x="99439" y="3030583"/>
                  </a:lnTo>
                  <a:lnTo>
                    <a:pt x="57083" y="3016210"/>
                  </a:lnTo>
                  <a:lnTo>
                    <a:pt x="23450" y="2986723"/>
                  </a:lnTo>
                  <a:lnTo>
                    <a:pt x="3663" y="2946609"/>
                  </a:lnTo>
                  <a:lnTo>
                    <a:pt x="0" y="2924438"/>
                  </a:lnTo>
                  <a:lnTo>
                    <a:pt x="0" y="2916927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2924438"/>
                  </a:lnTo>
                  <a:lnTo>
                    <a:pt x="2428723" y="2967640"/>
                  </a:lnTo>
                  <a:lnTo>
                    <a:pt x="2401490" y="3003123"/>
                  </a:lnTo>
                  <a:lnTo>
                    <a:pt x="2362751" y="3025482"/>
                  </a:lnTo>
                  <a:lnTo>
                    <a:pt x="2340865" y="3030583"/>
                  </a:lnTo>
                  <a:lnTo>
                    <a:pt x="2333426" y="30313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bject 32">
              <a:extLst>
                <a:ext uri="{FF2B5EF4-FFF2-40B4-BE49-F238E27FC236}">
                  <a16:creationId xmlns:a16="http://schemas.microsoft.com/office/drawing/2014/main" id="{1F1DA2A2-32D2-466B-9AA5-68687B47512E}"/>
                </a:ext>
              </a:extLst>
            </p:cNvPr>
            <p:cNvSpPr/>
            <p:nvPr/>
          </p:nvSpPr>
          <p:spPr>
            <a:xfrm>
              <a:off x="6253282" y="2421240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8706" y="70613"/>
                  </a:lnTo>
                  <a:lnTo>
                    <a:pt x="19173" y="50969"/>
                  </a:lnTo>
                  <a:lnTo>
                    <a:pt x="19259" y="50825"/>
                  </a:lnTo>
                  <a:lnTo>
                    <a:pt x="50825" y="19259"/>
                  </a:lnTo>
                  <a:lnTo>
                    <a:pt x="92068" y="2176"/>
                  </a:lnTo>
                  <a:lnTo>
                    <a:pt x="2325915" y="0"/>
                  </a:lnTo>
                  <a:lnTo>
                    <a:pt x="2337183" y="544"/>
                  </a:lnTo>
                  <a:lnTo>
                    <a:pt x="2379892" y="13522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20" y="66034"/>
                  </a:lnTo>
                  <a:lnTo>
                    <a:pt x="5013" y="92068"/>
                  </a:lnTo>
                  <a:lnTo>
                    <a:pt x="4897" y="92285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1" y="78404"/>
                  </a:lnTo>
                  <a:lnTo>
                    <a:pt x="2389478" y="50969"/>
                  </a:lnTo>
                  <a:lnTo>
                    <a:pt x="2348235" y="39580"/>
                  </a:lnTo>
                  <a:lnTo>
                    <a:pt x="2325915" y="38129"/>
                  </a:lnTo>
                  <a:lnTo>
                    <a:pt x="2411000" y="38129"/>
                  </a:lnTo>
                  <a:lnTo>
                    <a:pt x="2431596" y="70613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bject 33">
              <a:extLst>
                <a:ext uri="{FF2B5EF4-FFF2-40B4-BE49-F238E27FC236}">
                  <a16:creationId xmlns:a16="http://schemas.microsoft.com/office/drawing/2014/main" id="{7B90A12E-0E66-4F45-B9C4-FA3D7ACE3A3A}"/>
                </a:ext>
              </a:extLst>
            </p:cNvPr>
            <p:cNvSpPr/>
            <p:nvPr/>
          </p:nvSpPr>
          <p:spPr>
            <a:xfrm>
              <a:off x="7168396" y="2688148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7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7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8" name="object 34">
              <a:extLst>
                <a:ext uri="{FF2B5EF4-FFF2-40B4-BE49-F238E27FC236}">
                  <a16:creationId xmlns:a16="http://schemas.microsoft.com/office/drawing/2014/main" id="{54DC7226-DA43-4792-91B2-7EF7B4F31A1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92317" y="2850200"/>
              <a:ext cx="362232" cy="285973"/>
            </a:xfrm>
            <a:prstGeom prst="rect">
              <a:avLst/>
            </a:prstGeom>
          </p:spPr>
        </p:pic>
        <p:pic>
          <p:nvPicPr>
            <p:cNvPr id="69" name="object 35">
              <a:extLst>
                <a:ext uri="{FF2B5EF4-FFF2-40B4-BE49-F238E27FC236}">
                  <a16:creationId xmlns:a16="http://schemas.microsoft.com/office/drawing/2014/main" id="{5ED95E87-0273-4E62-ADB3-FE8FC663C6E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82060" y="3965495"/>
              <a:ext cx="133454" cy="190648"/>
            </a:xfrm>
            <a:prstGeom prst="rect">
              <a:avLst/>
            </a:prstGeom>
          </p:spPr>
        </p:pic>
        <p:pic>
          <p:nvPicPr>
            <p:cNvPr id="70" name="object 36">
              <a:extLst>
                <a:ext uri="{FF2B5EF4-FFF2-40B4-BE49-F238E27FC236}">
                  <a16:creationId xmlns:a16="http://schemas.microsoft.com/office/drawing/2014/main" id="{1109EF12-E2F8-4825-B638-CD2B969921B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82060" y="4308663"/>
              <a:ext cx="133454" cy="190648"/>
            </a:xfrm>
            <a:prstGeom prst="rect">
              <a:avLst/>
            </a:prstGeom>
          </p:spPr>
        </p:pic>
        <p:pic>
          <p:nvPicPr>
            <p:cNvPr id="71" name="object 37">
              <a:extLst>
                <a:ext uri="{FF2B5EF4-FFF2-40B4-BE49-F238E27FC236}">
                  <a16:creationId xmlns:a16="http://schemas.microsoft.com/office/drawing/2014/main" id="{F2C6F66A-F491-49FD-BCF4-D8DB4AD6DC8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82060" y="4651831"/>
              <a:ext cx="133454" cy="190648"/>
            </a:xfrm>
            <a:prstGeom prst="rect">
              <a:avLst/>
            </a:prstGeom>
          </p:spPr>
        </p:pic>
      </p:grpSp>
      <p:sp>
        <p:nvSpPr>
          <p:cNvPr id="72" name="object 38">
            <a:extLst>
              <a:ext uri="{FF2B5EF4-FFF2-40B4-BE49-F238E27FC236}">
                <a16:creationId xmlns:a16="http://schemas.microsoft.com/office/drawing/2014/main" id="{33DDD4B2-9D3E-48FF-A6D5-4E3AE0FFD224}"/>
              </a:ext>
            </a:extLst>
          </p:cNvPr>
          <p:cNvSpPr txBox="1"/>
          <p:nvPr/>
        </p:nvSpPr>
        <p:spPr>
          <a:xfrm>
            <a:off x="5009305" y="2642877"/>
            <a:ext cx="1232061" cy="104605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09563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开发实施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189547" defTabSz="685800">
              <a:lnSpc>
                <a:spcPct val="187600"/>
              </a:lnSpc>
              <a:spcBef>
                <a:spcPts val="180"/>
              </a:spcBef>
            </a:pP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代码辅助生成自动化测试</a:t>
            </a:r>
            <a:r>
              <a:rPr sz="1000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逻辑漏洞检测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3" name="object 39">
            <a:extLst>
              <a:ext uri="{FF2B5EF4-FFF2-40B4-BE49-F238E27FC236}">
                <a16:creationId xmlns:a16="http://schemas.microsoft.com/office/drawing/2014/main" id="{62D0B0D1-90F7-4E81-9A34-0AE71986F288}"/>
              </a:ext>
            </a:extLst>
          </p:cNvPr>
          <p:cNvGrpSpPr/>
          <p:nvPr/>
        </p:nvGrpSpPr>
        <p:grpSpPr>
          <a:xfrm>
            <a:off x="6570236" y="1815930"/>
            <a:ext cx="2009299" cy="2287905"/>
            <a:chOff x="8760314" y="2421240"/>
            <a:chExt cx="2679065" cy="3050540"/>
          </a:xfrm>
        </p:grpSpPr>
        <p:pic>
          <p:nvPicPr>
            <p:cNvPr id="74" name="object 40">
              <a:extLst>
                <a:ext uri="{FF2B5EF4-FFF2-40B4-BE49-F238E27FC236}">
                  <a16:creationId xmlns:a16="http://schemas.microsoft.com/office/drawing/2014/main" id="{523594CE-B93F-43C5-BD22-55888A4BA5F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60314" y="3765314"/>
              <a:ext cx="171583" cy="343167"/>
            </a:xfrm>
            <a:prstGeom prst="rect">
              <a:avLst/>
            </a:prstGeom>
          </p:spPr>
        </p:pic>
        <p:sp>
          <p:nvSpPr>
            <p:cNvPr id="75" name="object 41">
              <a:extLst>
                <a:ext uri="{FF2B5EF4-FFF2-40B4-BE49-F238E27FC236}">
                  <a16:creationId xmlns:a16="http://schemas.microsoft.com/office/drawing/2014/main" id="{D8703D93-D605-443A-A669-43744DFEDF14}"/>
                </a:ext>
              </a:extLst>
            </p:cNvPr>
            <p:cNvSpPr/>
            <p:nvPr/>
          </p:nvSpPr>
          <p:spPr>
            <a:xfrm>
              <a:off x="8998625" y="2440305"/>
              <a:ext cx="2440305" cy="3031490"/>
            </a:xfrm>
            <a:custGeom>
              <a:avLst/>
              <a:gdLst/>
              <a:ahLst/>
              <a:cxnLst/>
              <a:rect l="l" t="t" r="r" b="b"/>
              <a:pathLst>
                <a:path w="2440304" h="3031490">
                  <a:moveTo>
                    <a:pt x="2333426" y="3031316"/>
                  </a:moveTo>
                  <a:lnTo>
                    <a:pt x="106878" y="3031316"/>
                  </a:lnTo>
                  <a:lnTo>
                    <a:pt x="99439" y="3030583"/>
                  </a:lnTo>
                  <a:lnTo>
                    <a:pt x="57083" y="3016210"/>
                  </a:lnTo>
                  <a:lnTo>
                    <a:pt x="23450" y="2986723"/>
                  </a:lnTo>
                  <a:lnTo>
                    <a:pt x="3663" y="2946609"/>
                  </a:lnTo>
                  <a:lnTo>
                    <a:pt x="0" y="2924438"/>
                  </a:lnTo>
                  <a:lnTo>
                    <a:pt x="0" y="2916927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33426" y="0"/>
                  </a:lnTo>
                  <a:lnTo>
                    <a:pt x="2376629" y="9651"/>
                  </a:lnTo>
                  <a:lnTo>
                    <a:pt x="2412112" y="32345"/>
                  </a:lnTo>
                  <a:lnTo>
                    <a:pt x="2434471" y="64627"/>
                  </a:lnTo>
                  <a:lnTo>
                    <a:pt x="2440304" y="89065"/>
                  </a:lnTo>
                  <a:lnTo>
                    <a:pt x="2440304" y="2924438"/>
                  </a:lnTo>
                  <a:lnTo>
                    <a:pt x="2428723" y="2967640"/>
                  </a:lnTo>
                  <a:lnTo>
                    <a:pt x="2401490" y="3003123"/>
                  </a:lnTo>
                  <a:lnTo>
                    <a:pt x="2362751" y="3025482"/>
                  </a:lnTo>
                  <a:lnTo>
                    <a:pt x="2340865" y="3030583"/>
                  </a:lnTo>
                  <a:lnTo>
                    <a:pt x="2333426" y="30313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object 42">
              <a:extLst>
                <a:ext uri="{FF2B5EF4-FFF2-40B4-BE49-F238E27FC236}">
                  <a16:creationId xmlns:a16="http://schemas.microsoft.com/office/drawing/2014/main" id="{11E1BE96-966E-4E38-9F26-DA3808CBDFA4}"/>
                </a:ext>
              </a:extLst>
            </p:cNvPr>
            <p:cNvSpPr/>
            <p:nvPr/>
          </p:nvSpPr>
          <p:spPr>
            <a:xfrm>
              <a:off x="8998624" y="2421240"/>
              <a:ext cx="2440305" cy="114935"/>
            </a:xfrm>
            <a:custGeom>
              <a:avLst/>
              <a:gdLst/>
              <a:ahLst/>
              <a:cxnLst/>
              <a:rect l="l" t="t" r="r" b="b"/>
              <a:pathLst>
                <a:path w="2440304" h="114935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4896" y="81233"/>
                  </a:lnTo>
                  <a:lnTo>
                    <a:pt x="8705" y="70613"/>
                  </a:lnTo>
                  <a:lnTo>
                    <a:pt x="13520" y="60411"/>
                  </a:lnTo>
                  <a:lnTo>
                    <a:pt x="19172" y="50969"/>
                  </a:lnTo>
                  <a:lnTo>
                    <a:pt x="19258" y="50825"/>
                  </a:lnTo>
                  <a:lnTo>
                    <a:pt x="50824" y="19259"/>
                  </a:lnTo>
                  <a:lnTo>
                    <a:pt x="92068" y="2176"/>
                  </a:lnTo>
                  <a:lnTo>
                    <a:pt x="2325915" y="0"/>
                  </a:lnTo>
                  <a:lnTo>
                    <a:pt x="2337183" y="544"/>
                  </a:lnTo>
                  <a:lnTo>
                    <a:pt x="2379891" y="13522"/>
                  </a:lnTo>
                  <a:lnTo>
                    <a:pt x="241100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19" y="66034"/>
                  </a:lnTo>
                  <a:lnTo>
                    <a:pt x="5013" y="92068"/>
                  </a:lnTo>
                  <a:lnTo>
                    <a:pt x="4896" y="92285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440304" h="114935">
                  <a:moveTo>
                    <a:pt x="2440305" y="114389"/>
                  </a:moveTo>
                  <a:lnTo>
                    <a:pt x="2426781" y="78404"/>
                  </a:lnTo>
                  <a:lnTo>
                    <a:pt x="2389477" y="50969"/>
                  </a:lnTo>
                  <a:lnTo>
                    <a:pt x="2348235" y="39580"/>
                  </a:lnTo>
                  <a:lnTo>
                    <a:pt x="2325915" y="38129"/>
                  </a:lnTo>
                  <a:lnTo>
                    <a:pt x="2411000" y="38129"/>
                  </a:lnTo>
                  <a:lnTo>
                    <a:pt x="2431596" y="70613"/>
                  </a:lnTo>
                  <a:lnTo>
                    <a:pt x="2439760" y="103120"/>
                  </a:lnTo>
                  <a:lnTo>
                    <a:pt x="2440305" y="11438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object 43">
              <a:extLst>
                <a:ext uri="{FF2B5EF4-FFF2-40B4-BE49-F238E27FC236}">
                  <a16:creationId xmlns:a16="http://schemas.microsoft.com/office/drawing/2014/main" id="{FE130C1E-A2C0-4A80-97D9-F40A1E67AF86}"/>
                </a:ext>
              </a:extLst>
            </p:cNvPr>
            <p:cNvSpPr/>
            <p:nvPr/>
          </p:nvSpPr>
          <p:spPr>
            <a:xfrm>
              <a:off x="9913739" y="2688148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90" y="596941"/>
                  </a:lnTo>
                  <a:lnTo>
                    <a:pt x="174617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7" y="461859"/>
                  </a:lnTo>
                  <a:lnTo>
                    <a:pt x="23219" y="421771"/>
                  </a:lnTo>
                  <a:lnTo>
                    <a:pt x="9141" y="379156"/>
                  </a:lnTo>
                  <a:lnTo>
                    <a:pt x="1468" y="334937"/>
                  </a:lnTo>
                  <a:lnTo>
                    <a:pt x="0" y="305038"/>
                  </a:lnTo>
                  <a:lnTo>
                    <a:pt x="367" y="290070"/>
                  </a:lnTo>
                  <a:lnTo>
                    <a:pt x="5861" y="245528"/>
                  </a:lnTo>
                  <a:lnTo>
                    <a:pt x="17831" y="202273"/>
                  </a:lnTo>
                  <a:lnTo>
                    <a:pt x="36018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6" y="60029"/>
                  </a:lnTo>
                  <a:lnTo>
                    <a:pt x="161244" y="36018"/>
                  </a:lnTo>
                  <a:lnTo>
                    <a:pt x="202273" y="17831"/>
                  </a:lnTo>
                  <a:lnTo>
                    <a:pt x="245528" y="5861"/>
                  </a:lnTo>
                  <a:lnTo>
                    <a:pt x="290070" y="367"/>
                  </a:lnTo>
                  <a:lnTo>
                    <a:pt x="305038" y="0"/>
                  </a:lnTo>
                  <a:lnTo>
                    <a:pt x="320005" y="367"/>
                  </a:lnTo>
                  <a:lnTo>
                    <a:pt x="364547" y="5861"/>
                  </a:lnTo>
                  <a:lnTo>
                    <a:pt x="407802" y="17831"/>
                  </a:lnTo>
                  <a:lnTo>
                    <a:pt x="448832" y="36018"/>
                  </a:lnTo>
                  <a:lnTo>
                    <a:pt x="486749" y="60029"/>
                  </a:lnTo>
                  <a:lnTo>
                    <a:pt x="520732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5" y="202273"/>
                  </a:lnTo>
                  <a:lnTo>
                    <a:pt x="604214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4" y="364548"/>
                  </a:lnTo>
                  <a:lnTo>
                    <a:pt x="592245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2" y="520732"/>
                  </a:lnTo>
                  <a:lnTo>
                    <a:pt x="486749" y="550047"/>
                  </a:lnTo>
                  <a:lnTo>
                    <a:pt x="448832" y="574057"/>
                  </a:lnTo>
                  <a:lnTo>
                    <a:pt x="407802" y="592245"/>
                  </a:lnTo>
                  <a:lnTo>
                    <a:pt x="364547" y="604215"/>
                  </a:lnTo>
                  <a:lnTo>
                    <a:pt x="320005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8" name="object 44">
              <a:extLst>
                <a:ext uri="{FF2B5EF4-FFF2-40B4-BE49-F238E27FC236}">
                  <a16:creationId xmlns:a16="http://schemas.microsoft.com/office/drawing/2014/main" id="{38A395F5-B19D-4B1F-8C4C-9E0D4265EC9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075790" y="2850200"/>
              <a:ext cx="285973" cy="285973"/>
            </a:xfrm>
            <a:prstGeom prst="rect">
              <a:avLst/>
            </a:prstGeom>
          </p:spPr>
        </p:pic>
        <p:pic>
          <p:nvPicPr>
            <p:cNvPr id="79" name="object 45">
              <a:extLst>
                <a:ext uri="{FF2B5EF4-FFF2-40B4-BE49-F238E27FC236}">
                  <a16:creationId xmlns:a16="http://schemas.microsoft.com/office/drawing/2014/main" id="{FDE310D4-F078-4213-837A-242544053D1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27403" y="3965495"/>
              <a:ext cx="133454" cy="190648"/>
            </a:xfrm>
            <a:prstGeom prst="rect">
              <a:avLst/>
            </a:prstGeom>
          </p:spPr>
        </p:pic>
        <p:pic>
          <p:nvPicPr>
            <p:cNvPr id="80" name="object 46">
              <a:extLst>
                <a:ext uri="{FF2B5EF4-FFF2-40B4-BE49-F238E27FC236}">
                  <a16:creationId xmlns:a16="http://schemas.microsoft.com/office/drawing/2014/main" id="{64A5FF54-7617-4E1C-889A-C719CB9CF0A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27403" y="4308663"/>
              <a:ext cx="133454" cy="190648"/>
            </a:xfrm>
            <a:prstGeom prst="rect">
              <a:avLst/>
            </a:prstGeom>
          </p:spPr>
        </p:pic>
        <p:pic>
          <p:nvPicPr>
            <p:cNvPr id="81" name="object 47">
              <a:extLst>
                <a:ext uri="{FF2B5EF4-FFF2-40B4-BE49-F238E27FC236}">
                  <a16:creationId xmlns:a16="http://schemas.microsoft.com/office/drawing/2014/main" id="{8CEDF64D-F1A3-468E-B77D-4A8D09884F6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27403" y="4651831"/>
              <a:ext cx="133454" cy="190648"/>
            </a:xfrm>
            <a:prstGeom prst="rect">
              <a:avLst/>
            </a:prstGeom>
          </p:spPr>
        </p:pic>
      </p:grpSp>
      <p:sp>
        <p:nvSpPr>
          <p:cNvPr id="82" name="object 48">
            <a:extLst>
              <a:ext uri="{FF2B5EF4-FFF2-40B4-BE49-F238E27FC236}">
                <a16:creationId xmlns:a16="http://schemas.microsoft.com/office/drawing/2014/main" id="{78A6C15E-5051-41A2-B6AA-5837A9BC0417}"/>
              </a:ext>
            </a:extLst>
          </p:cNvPr>
          <p:cNvSpPr txBox="1"/>
          <p:nvPr/>
        </p:nvSpPr>
        <p:spPr>
          <a:xfrm>
            <a:off x="7068311" y="2642877"/>
            <a:ext cx="1232061" cy="104605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09563" defTabSz="685800">
              <a:spcBef>
                <a:spcPts val="75"/>
              </a:spcBef>
            </a:pPr>
            <a:r>
              <a:rPr sz="12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运营迭代</a:t>
            </a:r>
            <a:endParaRPr sz="14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189547" algn="just" defTabSz="685800">
              <a:lnSpc>
                <a:spcPct val="187600"/>
              </a:lnSpc>
              <a:spcBef>
                <a:spcPts val="180"/>
              </a:spcBef>
            </a:pP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批量内容生产智能客服应答数据反馈分析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83" name="object 49">
            <a:extLst>
              <a:ext uri="{FF2B5EF4-FFF2-40B4-BE49-F238E27FC236}">
                <a16:creationId xmlns:a16="http://schemas.microsoft.com/office/drawing/2014/main" id="{590D8B59-917B-45E8-BA8B-620BE62F10D5}"/>
              </a:ext>
            </a:extLst>
          </p:cNvPr>
          <p:cNvGrpSpPr/>
          <p:nvPr/>
        </p:nvGrpSpPr>
        <p:grpSpPr>
          <a:xfrm>
            <a:off x="571946" y="4418286"/>
            <a:ext cx="8007668" cy="443389"/>
            <a:chOff x="762595" y="5891048"/>
            <a:chExt cx="10676890" cy="591185"/>
          </a:xfrm>
        </p:grpSpPr>
        <p:sp>
          <p:nvSpPr>
            <p:cNvPr id="84" name="object 50">
              <a:extLst>
                <a:ext uri="{FF2B5EF4-FFF2-40B4-BE49-F238E27FC236}">
                  <a16:creationId xmlns:a16="http://schemas.microsoft.com/office/drawing/2014/main" id="{87E274B3-FE7E-4A91-8685-5297CA14C3AD}"/>
                </a:ext>
              </a:extLst>
            </p:cNvPr>
            <p:cNvSpPr/>
            <p:nvPr/>
          </p:nvSpPr>
          <p:spPr>
            <a:xfrm>
              <a:off x="767361" y="5895815"/>
              <a:ext cx="10667365" cy="581660"/>
            </a:xfrm>
            <a:custGeom>
              <a:avLst/>
              <a:gdLst/>
              <a:ahLst/>
              <a:cxnLst/>
              <a:rect l="l" t="t" r="r" b="b"/>
              <a:pathLst>
                <a:path w="10667365" h="581660">
                  <a:moveTo>
                    <a:pt x="10600002" y="581478"/>
                  </a:moveTo>
                  <a:lnTo>
                    <a:pt x="66798" y="581478"/>
                  </a:lnTo>
                  <a:lnTo>
                    <a:pt x="62149" y="581020"/>
                  </a:lnTo>
                  <a:lnTo>
                    <a:pt x="24259" y="563858"/>
                  </a:lnTo>
                  <a:lnTo>
                    <a:pt x="2289" y="528537"/>
                  </a:lnTo>
                  <a:lnTo>
                    <a:pt x="0" y="514679"/>
                  </a:lnTo>
                  <a:lnTo>
                    <a:pt x="0" y="509985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10600002" y="0"/>
                  </a:lnTo>
                  <a:lnTo>
                    <a:pt x="10638930" y="14656"/>
                  </a:lnTo>
                  <a:lnTo>
                    <a:pt x="10663155" y="48470"/>
                  </a:lnTo>
                  <a:lnTo>
                    <a:pt x="10666801" y="66798"/>
                  </a:lnTo>
                  <a:lnTo>
                    <a:pt x="10666801" y="514679"/>
                  </a:lnTo>
                  <a:lnTo>
                    <a:pt x="10652144" y="553608"/>
                  </a:lnTo>
                  <a:lnTo>
                    <a:pt x="10618329" y="577833"/>
                  </a:lnTo>
                  <a:lnTo>
                    <a:pt x="10604650" y="581020"/>
                  </a:lnTo>
                  <a:lnTo>
                    <a:pt x="10600002" y="581478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object 51">
              <a:extLst>
                <a:ext uri="{FF2B5EF4-FFF2-40B4-BE49-F238E27FC236}">
                  <a16:creationId xmlns:a16="http://schemas.microsoft.com/office/drawing/2014/main" id="{5673DA35-B740-4946-B766-7CCF6927EA8D}"/>
                </a:ext>
              </a:extLst>
            </p:cNvPr>
            <p:cNvSpPr/>
            <p:nvPr/>
          </p:nvSpPr>
          <p:spPr>
            <a:xfrm>
              <a:off x="767361" y="5895815"/>
              <a:ext cx="10667365" cy="581660"/>
            </a:xfrm>
            <a:custGeom>
              <a:avLst/>
              <a:gdLst/>
              <a:ahLst/>
              <a:cxnLst/>
              <a:rect l="l" t="t" r="r" b="b"/>
              <a:pathLst>
                <a:path w="10667365" h="581660">
                  <a:moveTo>
                    <a:pt x="0" y="509985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10595309" y="0"/>
                  </a:lnTo>
                  <a:lnTo>
                    <a:pt x="10600002" y="0"/>
                  </a:lnTo>
                  <a:lnTo>
                    <a:pt x="10604650" y="457"/>
                  </a:lnTo>
                  <a:lnTo>
                    <a:pt x="10609255" y="1373"/>
                  </a:lnTo>
                  <a:lnTo>
                    <a:pt x="10613859" y="2289"/>
                  </a:lnTo>
                  <a:lnTo>
                    <a:pt x="10618329" y="3645"/>
                  </a:lnTo>
                  <a:lnTo>
                    <a:pt x="10622665" y="5442"/>
                  </a:lnTo>
                  <a:lnTo>
                    <a:pt x="10627004" y="7238"/>
                  </a:lnTo>
                  <a:lnTo>
                    <a:pt x="10645861" y="20939"/>
                  </a:lnTo>
                  <a:lnTo>
                    <a:pt x="10649181" y="24259"/>
                  </a:lnTo>
                  <a:lnTo>
                    <a:pt x="10661357" y="44134"/>
                  </a:lnTo>
                  <a:lnTo>
                    <a:pt x="10663155" y="48470"/>
                  </a:lnTo>
                  <a:lnTo>
                    <a:pt x="10666802" y="71493"/>
                  </a:lnTo>
                  <a:lnTo>
                    <a:pt x="10666802" y="509985"/>
                  </a:lnTo>
                  <a:lnTo>
                    <a:pt x="10666801" y="514679"/>
                  </a:lnTo>
                  <a:lnTo>
                    <a:pt x="10666342" y="519329"/>
                  </a:lnTo>
                  <a:lnTo>
                    <a:pt x="10665427" y="523933"/>
                  </a:lnTo>
                  <a:lnTo>
                    <a:pt x="10664511" y="528537"/>
                  </a:lnTo>
                  <a:lnTo>
                    <a:pt x="10663155" y="533007"/>
                  </a:lnTo>
                  <a:lnTo>
                    <a:pt x="10661357" y="537344"/>
                  </a:lnTo>
                  <a:lnTo>
                    <a:pt x="10659561" y="541681"/>
                  </a:lnTo>
                  <a:lnTo>
                    <a:pt x="10657359" y="545801"/>
                  </a:lnTo>
                  <a:lnTo>
                    <a:pt x="10654751" y="549705"/>
                  </a:lnTo>
                  <a:lnTo>
                    <a:pt x="10652144" y="553608"/>
                  </a:lnTo>
                  <a:lnTo>
                    <a:pt x="10649181" y="557219"/>
                  </a:lnTo>
                  <a:lnTo>
                    <a:pt x="10645861" y="560539"/>
                  </a:lnTo>
                  <a:lnTo>
                    <a:pt x="10642541" y="563858"/>
                  </a:lnTo>
                  <a:lnTo>
                    <a:pt x="10622665" y="576036"/>
                  </a:lnTo>
                  <a:lnTo>
                    <a:pt x="10618329" y="577833"/>
                  </a:lnTo>
                  <a:lnTo>
                    <a:pt x="10595309" y="581478"/>
                  </a:lnTo>
                  <a:lnTo>
                    <a:pt x="71493" y="581478"/>
                  </a:lnTo>
                  <a:lnTo>
                    <a:pt x="31773" y="569430"/>
                  </a:lnTo>
                  <a:lnTo>
                    <a:pt x="27870" y="566822"/>
                  </a:lnTo>
                  <a:lnTo>
                    <a:pt x="12048" y="549705"/>
                  </a:lnTo>
                  <a:lnTo>
                    <a:pt x="9440" y="545801"/>
                  </a:lnTo>
                  <a:lnTo>
                    <a:pt x="1373" y="523933"/>
                  </a:lnTo>
                  <a:lnTo>
                    <a:pt x="457" y="519329"/>
                  </a:lnTo>
                  <a:lnTo>
                    <a:pt x="0" y="514679"/>
                  </a:lnTo>
                  <a:lnTo>
                    <a:pt x="0" y="509985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6" name="object 52">
              <a:extLst>
                <a:ext uri="{FF2B5EF4-FFF2-40B4-BE49-F238E27FC236}">
                  <a16:creationId xmlns:a16="http://schemas.microsoft.com/office/drawing/2014/main" id="{35264A4E-007D-47E7-B3A5-B08B02205235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60276" y="6053100"/>
              <a:ext cx="190648" cy="266908"/>
            </a:xfrm>
            <a:prstGeom prst="rect">
              <a:avLst/>
            </a:prstGeom>
          </p:spPr>
        </p:pic>
      </p:grpSp>
      <p:sp>
        <p:nvSpPr>
          <p:cNvPr id="87" name="object 53">
            <a:extLst>
              <a:ext uri="{FF2B5EF4-FFF2-40B4-BE49-F238E27FC236}">
                <a16:creationId xmlns:a16="http://schemas.microsoft.com/office/drawing/2014/main" id="{AA5526A2-3DB8-4D8F-B7B9-4AE8AFE2D62F}"/>
              </a:ext>
            </a:extLst>
          </p:cNvPr>
          <p:cNvSpPr txBox="1"/>
          <p:nvPr/>
        </p:nvSpPr>
        <p:spPr>
          <a:xfrm>
            <a:off x="2814461" y="4551748"/>
            <a:ext cx="443977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kern="0" spc="-4" dirty="0">
                <a:solidFill>
                  <a:srgbClr val="374050"/>
                </a:solidFill>
                <a:latin typeface="微软雅黑"/>
                <a:cs typeface="微软雅黑"/>
              </a:rPr>
              <a:t>核心价值：打破传统线性开发瓶颈，实现全链路智能化降本增效。</a:t>
            </a:r>
            <a:endParaRPr sz="11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508705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AIGC</a:t>
            </a:r>
            <a:r>
              <a:rPr lang="zh-CN" altLang="en-US" dirty="0"/>
              <a:t>助力需求分析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13529514-988E-4435-8814-AACEFA7FDEEA}"/>
              </a:ext>
            </a:extLst>
          </p:cNvPr>
          <p:cNvGrpSpPr/>
          <p:nvPr/>
        </p:nvGrpSpPr>
        <p:grpSpPr>
          <a:xfrm>
            <a:off x="343168" y="1029504"/>
            <a:ext cx="1945005" cy="3775234"/>
            <a:chOff x="457557" y="1372671"/>
            <a:chExt cx="2593340" cy="5033645"/>
          </a:xfrm>
        </p:grpSpPr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5629FDB0-5B3B-49CA-8627-F25AF13F230A}"/>
                </a:ext>
              </a:extLst>
            </p:cNvPr>
            <p:cNvSpPr/>
            <p:nvPr/>
          </p:nvSpPr>
          <p:spPr>
            <a:xfrm>
              <a:off x="457557" y="1391736"/>
              <a:ext cx="2593340" cy="5014595"/>
            </a:xfrm>
            <a:custGeom>
              <a:avLst/>
              <a:gdLst/>
              <a:ahLst/>
              <a:cxnLst/>
              <a:rect l="l" t="t" r="r" b="b"/>
              <a:pathLst>
                <a:path w="2593340" h="5014595">
                  <a:moveTo>
                    <a:pt x="2440305" y="5014064"/>
                  </a:moveTo>
                  <a:lnTo>
                    <a:pt x="152519" y="5014064"/>
                  </a:lnTo>
                  <a:lnTo>
                    <a:pt x="145026" y="5013881"/>
                  </a:lnTo>
                  <a:lnTo>
                    <a:pt x="101145" y="5005152"/>
                  </a:lnTo>
                  <a:lnTo>
                    <a:pt x="61655" y="4984044"/>
                  </a:lnTo>
                  <a:lnTo>
                    <a:pt x="30019" y="4952408"/>
                  </a:lnTo>
                  <a:lnTo>
                    <a:pt x="8911" y="4912918"/>
                  </a:lnTo>
                  <a:lnTo>
                    <a:pt x="183" y="4869037"/>
                  </a:lnTo>
                  <a:lnTo>
                    <a:pt x="0" y="4861545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2440305" y="0"/>
                  </a:lnTo>
                  <a:lnTo>
                    <a:pt x="2484579" y="5745"/>
                  </a:lnTo>
                  <a:lnTo>
                    <a:pt x="2525039" y="22491"/>
                  </a:lnTo>
                  <a:lnTo>
                    <a:pt x="2558204" y="48790"/>
                  </a:lnTo>
                  <a:lnTo>
                    <a:pt x="2581213" y="82383"/>
                  </a:lnTo>
                  <a:lnTo>
                    <a:pt x="2592091" y="120373"/>
                  </a:lnTo>
                  <a:lnTo>
                    <a:pt x="2592824" y="133454"/>
                  </a:lnTo>
                  <a:lnTo>
                    <a:pt x="2592824" y="4861545"/>
                  </a:lnTo>
                  <a:lnTo>
                    <a:pt x="2586258" y="4905819"/>
                  </a:lnTo>
                  <a:lnTo>
                    <a:pt x="2567119" y="4946280"/>
                  </a:lnTo>
                  <a:lnTo>
                    <a:pt x="2537062" y="4979445"/>
                  </a:lnTo>
                  <a:lnTo>
                    <a:pt x="2498671" y="5002454"/>
                  </a:lnTo>
                  <a:lnTo>
                    <a:pt x="2455254" y="5013331"/>
                  </a:lnTo>
                  <a:lnTo>
                    <a:pt x="2440305" y="5014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AA786E03-AEBB-49C6-8FA8-13AB5E718AAD}"/>
                </a:ext>
              </a:extLst>
            </p:cNvPr>
            <p:cNvSpPr/>
            <p:nvPr/>
          </p:nvSpPr>
          <p:spPr>
            <a:xfrm>
              <a:off x="457557" y="1372671"/>
              <a:ext cx="2593340" cy="153035"/>
            </a:xfrm>
            <a:custGeom>
              <a:avLst/>
              <a:gdLst/>
              <a:ahLst/>
              <a:cxnLst/>
              <a:rect l="l" t="t" r="r" b="b"/>
              <a:pathLst>
                <a:path w="2593340" h="153034">
                  <a:moveTo>
                    <a:pt x="0" y="152519"/>
                  </a:moveTo>
                  <a:lnTo>
                    <a:pt x="6421" y="108743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440305" y="0"/>
                  </a:lnTo>
                  <a:lnTo>
                    <a:pt x="2484512" y="6530"/>
                  </a:lnTo>
                  <a:lnTo>
                    <a:pt x="2525055" y="25680"/>
                  </a:lnTo>
                  <a:lnTo>
                    <a:pt x="2540946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2" y="46837"/>
                  </a:lnTo>
                  <a:lnTo>
                    <a:pt x="55808" y="64050"/>
                  </a:lnTo>
                  <a:lnTo>
                    <a:pt x="25680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2593340" h="153034">
                  <a:moveTo>
                    <a:pt x="2592824" y="152519"/>
                  </a:moveTo>
                  <a:lnTo>
                    <a:pt x="2581213" y="108743"/>
                  </a:lnTo>
                  <a:lnTo>
                    <a:pt x="2548152" y="71633"/>
                  </a:lnTo>
                  <a:lnTo>
                    <a:pt x="2512274" y="51652"/>
                  </a:lnTo>
                  <a:lnTo>
                    <a:pt x="2470065" y="40306"/>
                  </a:lnTo>
                  <a:lnTo>
                    <a:pt x="2440305" y="38129"/>
                  </a:lnTo>
                  <a:lnTo>
                    <a:pt x="2540946" y="38129"/>
                  </a:lnTo>
                  <a:lnTo>
                    <a:pt x="2567143" y="67767"/>
                  </a:lnTo>
                  <a:lnTo>
                    <a:pt x="2586293" y="108311"/>
                  </a:lnTo>
                  <a:lnTo>
                    <a:pt x="2592098" y="137494"/>
                  </a:lnTo>
                  <a:lnTo>
                    <a:pt x="2592824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A833490B-71AF-4772-84F0-2D6F32033072}"/>
                </a:ext>
              </a:extLst>
            </p:cNvPr>
            <p:cNvSpPr/>
            <p:nvPr/>
          </p:nvSpPr>
          <p:spPr>
            <a:xfrm>
              <a:off x="1372671" y="1715839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09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987B3A71-17A6-4287-A4DA-1009E635CF5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63320" y="1906488"/>
              <a:ext cx="381297" cy="381297"/>
            </a:xfrm>
            <a:prstGeom prst="rect">
              <a:avLst/>
            </a:prstGeom>
          </p:spPr>
        </p:pic>
      </p:grpSp>
      <p:sp>
        <p:nvSpPr>
          <p:cNvPr id="9" name="object 7">
            <a:extLst>
              <a:ext uri="{FF2B5EF4-FFF2-40B4-BE49-F238E27FC236}">
                <a16:creationId xmlns:a16="http://schemas.microsoft.com/office/drawing/2014/main" id="{2B1EB8D6-FFAE-4748-87AD-9FB308EBEE28}"/>
              </a:ext>
            </a:extLst>
          </p:cNvPr>
          <p:cNvSpPr txBox="1"/>
          <p:nvPr/>
        </p:nvSpPr>
        <p:spPr>
          <a:xfrm>
            <a:off x="562422" y="2020885"/>
            <a:ext cx="1506379" cy="1173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6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市场洞察</a:t>
            </a:r>
            <a:endParaRPr sz="16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810"/>
              </a:spcBef>
            </a:pP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深度分析海量用户数据，通过</a:t>
            </a:r>
            <a:r>
              <a:rPr sz="1000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1000" kern="0" spc="-8" dirty="0">
                <a:solidFill>
                  <a:srgbClr val="4A5462"/>
                </a:solidFill>
                <a:latin typeface="微软雅黑"/>
                <a:cs typeface="微软雅黑"/>
              </a:rPr>
              <a:t>AI</a:t>
            </a: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模型预测市场热门需求，快速捕捉潜在商业机会。</a:t>
            </a:r>
            <a:endParaRPr sz="10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" name="object 8">
            <a:extLst>
              <a:ext uri="{FF2B5EF4-FFF2-40B4-BE49-F238E27FC236}">
                <a16:creationId xmlns:a16="http://schemas.microsoft.com/office/drawing/2014/main" id="{3A0D59B1-411F-40BC-BAE8-0CD078CE3AB9}"/>
              </a:ext>
            </a:extLst>
          </p:cNvPr>
          <p:cNvGrpSpPr/>
          <p:nvPr/>
        </p:nvGrpSpPr>
        <p:grpSpPr>
          <a:xfrm>
            <a:off x="2516564" y="1029504"/>
            <a:ext cx="1945005" cy="3775234"/>
            <a:chOff x="3355419" y="1372671"/>
            <a:chExt cx="2593340" cy="5033645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0E081E09-9FAA-4D2E-B8D1-BB2CEE8436F8}"/>
                </a:ext>
              </a:extLst>
            </p:cNvPr>
            <p:cNvSpPr/>
            <p:nvPr/>
          </p:nvSpPr>
          <p:spPr>
            <a:xfrm>
              <a:off x="3355419" y="1391736"/>
              <a:ext cx="2593340" cy="5014595"/>
            </a:xfrm>
            <a:custGeom>
              <a:avLst/>
              <a:gdLst/>
              <a:ahLst/>
              <a:cxnLst/>
              <a:rect l="l" t="t" r="r" b="b"/>
              <a:pathLst>
                <a:path w="2593340" h="5014595">
                  <a:moveTo>
                    <a:pt x="2440305" y="5014064"/>
                  </a:moveTo>
                  <a:lnTo>
                    <a:pt x="152519" y="5014064"/>
                  </a:lnTo>
                  <a:lnTo>
                    <a:pt x="145026" y="5013881"/>
                  </a:lnTo>
                  <a:lnTo>
                    <a:pt x="101145" y="5005152"/>
                  </a:lnTo>
                  <a:lnTo>
                    <a:pt x="61655" y="4984044"/>
                  </a:lnTo>
                  <a:lnTo>
                    <a:pt x="30019" y="4952408"/>
                  </a:lnTo>
                  <a:lnTo>
                    <a:pt x="8911" y="4912918"/>
                  </a:lnTo>
                  <a:lnTo>
                    <a:pt x="183" y="4869037"/>
                  </a:lnTo>
                  <a:lnTo>
                    <a:pt x="0" y="4861545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2440305" y="0"/>
                  </a:lnTo>
                  <a:lnTo>
                    <a:pt x="2484579" y="5745"/>
                  </a:lnTo>
                  <a:lnTo>
                    <a:pt x="2525039" y="22491"/>
                  </a:lnTo>
                  <a:lnTo>
                    <a:pt x="2558204" y="48790"/>
                  </a:lnTo>
                  <a:lnTo>
                    <a:pt x="2581213" y="82383"/>
                  </a:lnTo>
                  <a:lnTo>
                    <a:pt x="2592091" y="120373"/>
                  </a:lnTo>
                  <a:lnTo>
                    <a:pt x="2592824" y="133454"/>
                  </a:lnTo>
                  <a:lnTo>
                    <a:pt x="2592824" y="4861545"/>
                  </a:lnTo>
                  <a:lnTo>
                    <a:pt x="2586258" y="4905819"/>
                  </a:lnTo>
                  <a:lnTo>
                    <a:pt x="2567119" y="4946280"/>
                  </a:lnTo>
                  <a:lnTo>
                    <a:pt x="2537062" y="4979445"/>
                  </a:lnTo>
                  <a:lnTo>
                    <a:pt x="2498671" y="5002454"/>
                  </a:lnTo>
                  <a:lnTo>
                    <a:pt x="2455254" y="5013331"/>
                  </a:lnTo>
                  <a:lnTo>
                    <a:pt x="2440305" y="5014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5A99EB39-A2B2-4881-A55F-A652DC000699}"/>
                </a:ext>
              </a:extLst>
            </p:cNvPr>
            <p:cNvSpPr/>
            <p:nvPr/>
          </p:nvSpPr>
          <p:spPr>
            <a:xfrm>
              <a:off x="3355419" y="1372671"/>
              <a:ext cx="2593340" cy="153035"/>
            </a:xfrm>
            <a:custGeom>
              <a:avLst/>
              <a:gdLst/>
              <a:ahLst/>
              <a:cxnLst/>
              <a:rect l="l" t="t" r="r" b="b"/>
              <a:pathLst>
                <a:path w="2593340" h="153034">
                  <a:moveTo>
                    <a:pt x="0" y="152519"/>
                  </a:moveTo>
                  <a:lnTo>
                    <a:pt x="6421" y="108743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440305" y="0"/>
                  </a:lnTo>
                  <a:lnTo>
                    <a:pt x="2484512" y="6530"/>
                  </a:lnTo>
                  <a:lnTo>
                    <a:pt x="2525055" y="25680"/>
                  </a:lnTo>
                  <a:lnTo>
                    <a:pt x="2540945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7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2593340" h="153034">
                  <a:moveTo>
                    <a:pt x="2592824" y="152519"/>
                  </a:moveTo>
                  <a:lnTo>
                    <a:pt x="2581214" y="108743"/>
                  </a:lnTo>
                  <a:lnTo>
                    <a:pt x="2548151" y="71633"/>
                  </a:lnTo>
                  <a:lnTo>
                    <a:pt x="2512274" y="51652"/>
                  </a:lnTo>
                  <a:lnTo>
                    <a:pt x="2470065" y="40306"/>
                  </a:lnTo>
                  <a:lnTo>
                    <a:pt x="2440305" y="38129"/>
                  </a:lnTo>
                  <a:lnTo>
                    <a:pt x="2540945" y="38129"/>
                  </a:lnTo>
                  <a:lnTo>
                    <a:pt x="2567143" y="67767"/>
                  </a:lnTo>
                  <a:lnTo>
                    <a:pt x="2586293" y="108311"/>
                  </a:lnTo>
                  <a:lnTo>
                    <a:pt x="2592098" y="137494"/>
                  </a:lnTo>
                  <a:lnTo>
                    <a:pt x="2592824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C9604420-27EB-4746-9BEE-C279172DE8DA}"/>
                </a:ext>
              </a:extLst>
            </p:cNvPr>
            <p:cNvSpPr/>
            <p:nvPr/>
          </p:nvSpPr>
          <p:spPr>
            <a:xfrm>
              <a:off x="4270534" y="1715839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09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C93F3563-B8EE-4040-86E0-5295705E3B4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8845" y="1925553"/>
              <a:ext cx="285973" cy="343167"/>
            </a:xfrm>
            <a:prstGeom prst="rect">
              <a:avLst/>
            </a:prstGeom>
          </p:spPr>
        </p:pic>
      </p:grpSp>
      <p:sp>
        <p:nvSpPr>
          <p:cNvPr id="15" name="object 13">
            <a:extLst>
              <a:ext uri="{FF2B5EF4-FFF2-40B4-BE49-F238E27FC236}">
                <a16:creationId xmlns:a16="http://schemas.microsoft.com/office/drawing/2014/main" id="{FD9ADC61-24BA-428B-915E-BF5165CD0848}"/>
              </a:ext>
            </a:extLst>
          </p:cNvPr>
          <p:cNvSpPr txBox="1"/>
          <p:nvPr/>
        </p:nvSpPr>
        <p:spPr>
          <a:xfrm>
            <a:off x="2735818" y="2020885"/>
            <a:ext cx="1506379" cy="1173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6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竞品分析</a:t>
            </a:r>
            <a:endParaRPr sz="16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810"/>
              </a:spcBef>
            </a:pP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自动抓取并解析竞品信息，智能生成功能对比与痛点报告，辅助制定差异化策略。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F5D4CCB4-45E8-494A-964D-80106C2FF7C4}"/>
              </a:ext>
            </a:extLst>
          </p:cNvPr>
          <p:cNvGrpSpPr/>
          <p:nvPr/>
        </p:nvGrpSpPr>
        <p:grpSpPr>
          <a:xfrm>
            <a:off x="4689961" y="1029504"/>
            <a:ext cx="1945005" cy="3775234"/>
            <a:chOff x="6253281" y="1372671"/>
            <a:chExt cx="2593340" cy="5033645"/>
          </a:xfrm>
        </p:grpSpPr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AB9A1181-E60A-430B-8AD1-D75568D3E9FB}"/>
                </a:ext>
              </a:extLst>
            </p:cNvPr>
            <p:cNvSpPr/>
            <p:nvPr/>
          </p:nvSpPr>
          <p:spPr>
            <a:xfrm>
              <a:off x="6253281" y="1391736"/>
              <a:ext cx="2593340" cy="5014595"/>
            </a:xfrm>
            <a:custGeom>
              <a:avLst/>
              <a:gdLst/>
              <a:ahLst/>
              <a:cxnLst/>
              <a:rect l="l" t="t" r="r" b="b"/>
              <a:pathLst>
                <a:path w="2593340" h="5014595">
                  <a:moveTo>
                    <a:pt x="2440305" y="5014064"/>
                  </a:moveTo>
                  <a:lnTo>
                    <a:pt x="152519" y="5014064"/>
                  </a:lnTo>
                  <a:lnTo>
                    <a:pt x="145026" y="5013881"/>
                  </a:lnTo>
                  <a:lnTo>
                    <a:pt x="101145" y="5005152"/>
                  </a:lnTo>
                  <a:lnTo>
                    <a:pt x="61655" y="4984044"/>
                  </a:lnTo>
                  <a:lnTo>
                    <a:pt x="30019" y="4952408"/>
                  </a:lnTo>
                  <a:lnTo>
                    <a:pt x="8911" y="4912918"/>
                  </a:lnTo>
                  <a:lnTo>
                    <a:pt x="183" y="4869037"/>
                  </a:lnTo>
                  <a:lnTo>
                    <a:pt x="0" y="4861545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2440305" y="0"/>
                  </a:lnTo>
                  <a:lnTo>
                    <a:pt x="2484579" y="5745"/>
                  </a:lnTo>
                  <a:lnTo>
                    <a:pt x="2525039" y="22491"/>
                  </a:lnTo>
                  <a:lnTo>
                    <a:pt x="2558204" y="48790"/>
                  </a:lnTo>
                  <a:lnTo>
                    <a:pt x="2581213" y="82383"/>
                  </a:lnTo>
                  <a:lnTo>
                    <a:pt x="2592091" y="120373"/>
                  </a:lnTo>
                  <a:lnTo>
                    <a:pt x="2592824" y="133454"/>
                  </a:lnTo>
                  <a:lnTo>
                    <a:pt x="2592824" y="4861545"/>
                  </a:lnTo>
                  <a:lnTo>
                    <a:pt x="2586258" y="4905819"/>
                  </a:lnTo>
                  <a:lnTo>
                    <a:pt x="2567119" y="4946280"/>
                  </a:lnTo>
                  <a:lnTo>
                    <a:pt x="2537062" y="4979445"/>
                  </a:lnTo>
                  <a:lnTo>
                    <a:pt x="2498671" y="5002454"/>
                  </a:lnTo>
                  <a:lnTo>
                    <a:pt x="2455254" y="5013331"/>
                  </a:lnTo>
                  <a:lnTo>
                    <a:pt x="2440305" y="5014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D29E7D1D-2A10-40E2-93E5-FEE683A75CDD}"/>
                </a:ext>
              </a:extLst>
            </p:cNvPr>
            <p:cNvSpPr/>
            <p:nvPr/>
          </p:nvSpPr>
          <p:spPr>
            <a:xfrm>
              <a:off x="6253282" y="1372671"/>
              <a:ext cx="2593340" cy="153035"/>
            </a:xfrm>
            <a:custGeom>
              <a:avLst/>
              <a:gdLst/>
              <a:ahLst/>
              <a:cxnLst/>
              <a:rect l="l" t="t" r="r" b="b"/>
              <a:pathLst>
                <a:path w="2593340" h="153034">
                  <a:moveTo>
                    <a:pt x="0" y="152519"/>
                  </a:moveTo>
                  <a:lnTo>
                    <a:pt x="6420" y="108743"/>
                  </a:lnTo>
                  <a:lnTo>
                    <a:pt x="25679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2440305" y="0"/>
                  </a:lnTo>
                  <a:lnTo>
                    <a:pt x="2484511" y="6530"/>
                  </a:lnTo>
                  <a:lnTo>
                    <a:pt x="2525054" y="25680"/>
                  </a:lnTo>
                  <a:lnTo>
                    <a:pt x="2540945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7"/>
                  </a:lnTo>
                  <a:lnTo>
                    <a:pt x="55808" y="64050"/>
                  </a:lnTo>
                  <a:lnTo>
                    <a:pt x="25679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2593340" h="153034">
                  <a:moveTo>
                    <a:pt x="2592824" y="152519"/>
                  </a:moveTo>
                  <a:lnTo>
                    <a:pt x="2581212" y="108743"/>
                  </a:lnTo>
                  <a:lnTo>
                    <a:pt x="2548151" y="71633"/>
                  </a:lnTo>
                  <a:lnTo>
                    <a:pt x="2512273" y="51652"/>
                  </a:lnTo>
                  <a:lnTo>
                    <a:pt x="2470064" y="40306"/>
                  </a:lnTo>
                  <a:lnTo>
                    <a:pt x="2440305" y="38129"/>
                  </a:lnTo>
                  <a:lnTo>
                    <a:pt x="2540945" y="38129"/>
                  </a:lnTo>
                  <a:lnTo>
                    <a:pt x="2567142" y="67767"/>
                  </a:lnTo>
                  <a:lnTo>
                    <a:pt x="2586292" y="108311"/>
                  </a:lnTo>
                  <a:lnTo>
                    <a:pt x="2592097" y="137494"/>
                  </a:lnTo>
                  <a:lnTo>
                    <a:pt x="2592824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A763AEC0-FDAF-416E-A38F-50353090B681}"/>
                </a:ext>
              </a:extLst>
            </p:cNvPr>
            <p:cNvSpPr/>
            <p:nvPr/>
          </p:nvSpPr>
          <p:spPr>
            <a:xfrm>
              <a:off x="7168396" y="1715839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4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2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09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4"/>
                  </a:lnTo>
                  <a:lnTo>
                    <a:pt x="703440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3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9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60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29F64E9A-682C-4808-AA25-A1E142A5E9D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78109" y="1906488"/>
              <a:ext cx="343167" cy="381297"/>
            </a:xfrm>
            <a:prstGeom prst="rect">
              <a:avLst/>
            </a:prstGeom>
          </p:spPr>
        </p:pic>
      </p:grpSp>
      <p:sp>
        <p:nvSpPr>
          <p:cNvPr id="21" name="object 19">
            <a:extLst>
              <a:ext uri="{FF2B5EF4-FFF2-40B4-BE49-F238E27FC236}">
                <a16:creationId xmlns:a16="http://schemas.microsoft.com/office/drawing/2014/main" id="{610A5D93-9F3D-4F4B-9382-3E3101F49483}"/>
              </a:ext>
            </a:extLst>
          </p:cNvPr>
          <p:cNvSpPr txBox="1"/>
          <p:nvPr/>
        </p:nvSpPr>
        <p:spPr>
          <a:xfrm>
            <a:off x="4909215" y="2020885"/>
            <a:ext cx="1506379" cy="11737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09575" defTabSz="685800">
              <a:spcBef>
                <a:spcPts val="75"/>
              </a:spcBef>
            </a:pPr>
            <a:r>
              <a:rPr sz="160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用户定位</a:t>
            </a:r>
            <a:endParaRPr sz="16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810"/>
              </a:spcBef>
            </a:pPr>
            <a:r>
              <a:rPr sz="1000" kern="0" spc="-4" dirty="0">
                <a:solidFill>
                  <a:srgbClr val="4A5462"/>
                </a:solidFill>
                <a:latin typeface="微软雅黑"/>
                <a:cs typeface="微软雅黑"/>
              </a:rPr>
              <a:t>基于数据生成职业场景图谱，构建精准用户画像，明确用户核心能力与需求痛点。</a:t>
            </a:r>
            <a:endParaRPr sz="10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0">
            <a:extLst>
              <a:ext uri="{FF2B5EF4-FFF2-40B4-BE49-F238E27FC236}">
                <a16:creationId xmlns:a16="http://schemas.microsoft.com/office/drawing/2014/main" id="{C62FDD50-8522-4954-9919-95FD8AF74FBE}"/>
              </a:ext>
            </a:extLst>
          </p:cNvPr>
          <p:cNvGrpSpPr/>
          <p:nvPr/>
        </p:nvGrpSpPr>
        <p:grpSpPr>
          <a:xfrm>
            <a:off x="6863358" y="1029504"/>
            <a:ext cx="1945005" cy="3775234"/>
            <a:chOff x="9151144" y="1372672"/>
            <a:chExt cx="2593340" cy="5033645"/>
          </a:xfrm>
        </p:grpSpPr>
        <p:pic>
          <p:nvPicPr>
            <p:cNvPr id="23" name="object 21">
              <a:extLst>
                <a:ext uri="{FF2B5EF4-FFF2-40B4-BE49-F238E27FC236}">
                  <a16:creationId xmlns:a16="http://schemas.microsoft.com/office/drawing/2014/main" id="{61FA3645-172E-47C2-9941-AC905FD6281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51144" y="1372672"/>
              <a:ext cx="2592824" cy="5033129"/>
            </a:xfrm>
            <a:prstGeom prst="rect">
              <a:avLst/>
            </a:prstGeom>
          </p:spPr>
        </p:pic>
        <p:pic>
          <p:nvPicPr>
            <p:cNvPr id="24" name="object 22">
              <a:extLst>
                <a:ext uri="{FF2B5EF4-FFF2-40B4-BE49-F238E27FC236}">
                  <a16:creationId xmlns:a16="http://schemas.microsoft.com/office/drawing/2014/main" id="{E1FC861D-9255-4EEB-B179-79FE9DCD7F9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79922" y="5719464"/>
              <a:ext cx="133454" cy="152519"/>
            </a:xfrm>
            <a:prstGeom prst="rect">
              <a:avLst/>
            </a:prstGeom>
          </p:spPr>
        </p:pic>
      </p:grpSp>
      <p:sp>
        <p:nvSpPr>
          <p:cNvPr id="25" name="object 23">
            <a:extLst>
              <a:ext uri="{FF2B5EF4-FFF2-40B4-BE49-F238E27FC236}">
                <a16:creationId xmlns:a16="http://schemas.microsoft.com/office/drawing/2014/main" id="{21CA5D7F-464C-4844-9550-A36E210B7BD7}"/>
              </a:ext>
            </a:extLst>
          </p:cNvPr>
          <p:cNvSpPr txBox="1"/>
          <p:nvPr/>
        </p:nvSpPr>
        <p:spPr>
          <a:xfrm>
            <a:off x="7025416" y="4216207"/>
            <a:ext cx="1501363" cy="443872"/>
          </a:xfrm>
          <a:prstGeom prst="rect">
            <a:avLst/>
          </a:prstGeom>
        </p:spPr>
        <p:txBody>
          <a:bodyPr vert="horz" wrap="square" lIns="0" tIns="66199" rIns="0" bIns="0" rtlCol="0">
            <a:spAutoFit/>
          </a:bodyPr>
          <a:lstStyle/>
          <a:p>
            <a:pPr marL="166688" defTabSz="685800">
              <a:spcBef>
                <a:spcPts val="521"/>
              </a:spcBef>
            </a:pPr>
            <a:r>
              <a:rPr sz="900" kern="0" dirty="0">
                <a:solidFill>
                  <a:srgbClr val="FFFFFF"/>
                </a:solidFill>
                <a:latin typeface="微软雅黑"/>
                <a:cs typeface="微软雅黑"/>
              </a:rPr>
              <a:t>DATA</a:t>
            </a:r>
            <a:r>
              <a:rPr sz="900" kern="0" spc="45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900" kern="0" spc="-8" dirty="0">
                <a:solidFill>
                  <a:srgbClr val="FFFFFF"/>
                </a:solidFill>
                <a:latin typeface="微软雅黑"/>
                <a:cs typeface="微软雅黑"/>
              </a:rPr>
              <a:t>ANALYSIS</a:t>
            </a:r>
            <a:endParaRPr sz="9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74"/>
              </a:spcBef>
            </a:pPr>
            <a:r>
              <a:rPr sz="1050" b="1" kern="0" spc="-4" dirty="0">
                <a:solidFill>
                  <a:srgbClr val="FFFFFF"/>
                </a:solidFill>
                <a:latin typeface="微软雅黑"/>
                <a:cs typeface="微软雅黑"/>
              </a:rPr>
              <a:t>精准数据驱动产品决策</a:t>
            </a:r>
            <a:endParaRPr sz="11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11266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AIGC</a:t>
            </a:r>
            <a:r>
              <a:rPr lang="zh-CN" altLang="en-US" dirty="0"/>
              <a:t>辅助产品设计</a:t>
            </a:r>
          </a:p>
        </p:txBody>
      </p:sp>
      <p:sp>
        <p:nvSpPr>
          <p:cNvPr id="28" name="object 2">
            <a:extLst>
              <a:ext uri="{FF2B5EF4-FFF2-40B4-BE49-F238E27FC236}">
                <a16:creationId xmlns:a16="http://schemas.microsoft.com/office/drawing/2014/main" id="{A3FFFEB5-EFC8-4B19-93E6-76A470A5E083}"/>
              </a:ext>
            </a:extLst>
          </p:cNvPr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9" name="object 5">
            <a:extLst>
              <a:ext uri="{FF2B5EF4-FFF2-40B4-BE49-F238E27FC236}">
                <a16:creationId xmlns:a16="http://schemas.microsoft.com/office/drawing/2014/main" id="{F4F80A6D-5533-4AA9-B597-00C76FBDAD36}"/>
              </a:ext>
            </a:extLst>
          </p:cNvPr>
          <p:cNvGrpSpPr/>
          <p:nvPr/>
        </p:nvGrpSpPr>
        <p:grpSpPr>
          <a:xfrm>
            <a:off x="571947" y="1601450"/>
            <a:ext cx="400526" cy="400526"/>
            <a:chOff x="762595" y="2135266"/>
            <a:chExt cx="534035" cy="534035"/>
          </a:xfrm>
        </p:grpSpPr>
        <p:sp>
          <p:nvSpPr>
            <p:cNvPr id="30" name="object 6">
              <a:extLst>
                <a:ext uri="{FF2B5EF4-FFF2-40B4-BE49-F238E27FC236}">
                  <a16:creationId xmlns:a16="http://schemas.microsoft.com/office/drawing/2014/main" id="{971A68B7-D0A1-4681-A908-632AF0142868}"/>
                </a:ext>
              </a:extLst>
            </p:cNvPr>
            <p:cNvSpPr/>
            <p:nvPr/>
          </p:nvSpPr>
          <p:spPr>
            <a:xfrm>
              <a:off x="762595" y="213526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5"/>
                  </a:lnTo>
                  <a:lnTo>
                    <a:pt x="61655" y="503797"/>
                  </a:lnTo>
                  <a:lnTo>
                    <a:pt x="30019" y="472161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1" name="object 7">
              <a:extLst>
                <a:ext uri="{FF2B5EF4-FFF2-40B4-BE49-F238E27FC236}">
                  <a16:creationId xmlns:a16="http://schemas.microsoft.com/office/drawing/2014/main" id="{25ABC58D-71D8-4CD6-B4C4-E7E036A6AD9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2249656"/>
              <a:ext cx="228778" cy="305038"/>
            </a:xfrm>
            <a:prstGeom prst="rect">
              <a:avLst/>
            </a:prstGeom>
          </p:spPr>
        </p:pic>
      </p:grpSp>
      <p:grpSp>
        <p:nvGrpSpPr>
          <p:cNvPr id="32" name="object 8">
            <a:extLst>
              <a:ext uri="{FF2B5EF4-FFF2-40B4-BE49-F238E27FC236}">
                <a16:creationId xmlns:a16="http://schemas.microsoft.com/office/drawing/2014/main" id="{DEDA38EA-7263-4BBA-91FA-A8EA5B73CE35}"/>
              </a:ext>
            </a:extLst>
          </p:cNvPr>
          <p:cNvGrpSpPr/>
          <p:nvPr/>
        </p:nvGrpSpPr>
        <p:grpSpPr>
          <a:xfrm>
            <a:off x="571947" y="2595208"/>
            <a:ext cx="400526" cy="400526"/>
            <a:chOff x="762595" y="3460276"/>
            <a:chExt cx="534035" cy="534035"/>
          </a:xfrm>
        </p:grpSpPr>
        <p:sp>
          <p:nvSpPr>
            <p:cNvPr id="33" name="object 9">
              <a:extLst>
                <a:ext uri="{FF2B5EF4-FFF2-40B4-BE49-F238E27FC236}">
                  <a16:creationId xmlns:a16="http://schemas.microsoft.com/office/drawing/2014/main" id="{10C6756A-B464-46A4-92F4-A813D26FE2A2}"/>
                </a:ext>
              </a:extLst>
            </p:cNvPr>
            <p:cNvSpPr/>
            <p:nvPr/>
          </p:nvSpPr>
          <p:spPr>
            <a:xfrm>
              <a:off x="762595" y="346027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5"/>
                  </a:lnTo>
                  <a:lnTo>
                    <a:pt x="61655" y="503797"/>
                  </a:lnTo>
                  <a:lnTo>
                    <a:pt x="30019" y="472161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4" name="object 10">
              <a:extLst>
                <a:ext uri="{FF2B5EF4-FFF2-40B4-BE49-F238E27FC236}">
                  <a16:creationId xmlns:a16="http://schemas.microsoft.com/office/drawing/2014/main" id="{FB60F42A-702D-4E2C-939B-87616D8FB62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517" y="3574665"/>
              <a:ext cx="285973" cy="305038"/>
            </a:xfrm>
            <a:prstGeom prst="rect">
              <a:avLst/>
            </a:prstGeom>
          </p:spPr>
        </p:pic>
      </p:grpSp>
      <p:sp>
        <p:nvSpPr>
          <p:cNvPr id="35" name="object 11">
            <a:extLst>
              <a:ext uri="{FF2B5EF4-FFF2-40B4-BE49-F238E27FC236}">
                <a16:creationId xmlns:a16="http://schemas.microsoft.com/office/drawing/2014/main" id="{22A9B01A-0EA3-42E6-9462-91FE5722309A}"/>
              </a:ext>
            </a:extLst>
          </p:cNvPr>
          <p:cNvSpPr txBox="1">
            <a:spLocks/>
          </p:cNvSpPr>
          <p:nvPr/>
        </p:nvSpPr>
        <p:spPr>
          <a:xfrm>
            <a:off x="1134368" y="1573631"/>
            <a:ext cx="3917692" cy="17222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工具化革新</a:t>
            </a:r>
          </a:p>
          <a:p>
            <a:pPr marL="9525" marR="3810" lvl="0" indent="0" defTabSz="914400" eaLnBrk="1" fontAlgn="auto" latinLnBrk="0" hangingPunct="1">
              <a:lnSpc>
                <a:spcPct val="139000"/>
              </a:lnSpc>
              <a:spcBef>
                <a:spcPts val="3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kumimoji="0" lang="en-US" altLang="zh-CN" sz="1050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Figma</a:t>
            </a:r>
            <a:r>
              <a:rPr kumimoji="0" lang="zh-CN" altLang="en-US" sz="1050" b="0" i="0" u="none" strike="noStrike" kern="0" cap="none" spc="-75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en-US" altLang="zh-CN" sz="1050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kumimoji="0" lang="zh-CN" altLang="en-US" sz="1050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等智能化工具自动生成界面原型，大幅减少重复性劳动，有效降低设计返工率。</a:t>
            </a:r>
            <a:endParaRPr kumimoji="0" lang="zh-CN" altLang="en-US" sz="11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1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跨模态生成</a:t>
            </a:r>
          </a:p>
          <a:p>
            <a:pPr marL="9525" marR="31909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50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支持文生图、图生视频等多种模式，秒级响应多样化素材需求，快速丰</a:t>
            </a:r>
            <a:r>
              <a:rPr kumimoji="0" lang="zh-CN" altLang="en-US" sz="1050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富产品视觉表现。</a:t>
            </a:r>
            <a:endParaRPr kumimoji="0" lang="zh-CN" altLang="en-US" sz="1100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6" name="object 12">
            <a:extLst>
              <a:ext uri="{FF2B5EF4-FFF2-40B4-BE49-F238E27FC236}">
                <a16:creationId xmlns:a16="http://schemas.microsoft.com/office/drawing/2014/main" id="{4D9BF829-DC71-47E8-B69F-9061AC975DB7}"/>
              </a:ext>
            </a:extLst>
          </p:cNvPr>
          <p:cNvGrpSpPr/>
          <p:nvPr/>
        </p:nvGrpSpPr>
        <p:grpSpPr>
          <a:xfrm>
            <a:off x="571947" y="3581815"/>
            <a:ext cx="400526" cy="400526"/>
            <a:chOff x="762595" y="4775753"/>
            <a:chExt cx="534035" cy="534035"/>
          </a:xfrm>
        </p:grpSpPr>
        <p:sp>
          <p:nvSpPr>
            <p:cNvPr id="37" name="object 13">
              <a:extLst>
                <a:ext uri="{FF2B5EF4-FFF2-40B4-BE49-F238E27FC236}">
                  <a16:creationId xmlns:a16="http://schemas.microsoft.com/office/drawing/2014/main" id="{0D94BBCE-52B0-4F46-BFA7-BAF30A82EB7F}"/>
                </a:ext>
              </a:extLst>
            </p:cNvPr>
            <p:cNvSpPr/>
            <p:nvPr/>
          </p:nvSpPr>
          <p:spPr>
            <a:xfrm>
              <a:off x="762595" y="477575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5"/>
                  </a:lnTo>
                  <a:lnTo>
                    <a:pt x="61655" y="503797"/>
                  </a:lnTo>
                  <a:lnTo>
                    <a:pt x="30019" y="472161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38" name="object 14">
              <a:extLst>
                <a:ext uri="{FF2B5EF4-FFF2-40B4-BE49-F238E27FC236}">
                  <a16:creationId xmlns:a16="http://schemas.microsoft.com/office/drawing/2014/main" id="{B61BAB0F-AECC-4578-8AE8-67ADE334CB0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3711" y="4890142"/>
              <a:ext cx="171583" cy="305038"/>
            </a:xfrm>
            <a:prstGeom prst="rect">
              <a:avLst/>
            </a:prstGeom>
          </p:spPr>
        </p:pic>
      </p:grpSp>
      <p:sp>
        <p:nvSpPr>
          <p:cNvPr id="39" name="object 15">
            <a:extLst>
              <a:ext uri="{FF2B5EF4-FFF2-40B4-BE49-F238E27FC236}">
                <a16:creationId xmlns:a16="http://schemas.microsoft.com/office/drawing/2014/main" id="{FFBBBBD7-237F-468D-8724-F09E88637D5E}"/>
              </a:ext>
            </a:extLst>
          </p:cNvPr>
          <p:cNvSpPr txBox="1"/>
          <p:nvPr/>
        </p:nvSpPr>
        <p:spPr>
          <a:xfrm>
            <a:off x="1134367" y="3572290"/>
            <a:ext cx="3917693" cy="71949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0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交互式验证</a:t>
            </a:r>
            <a:endParaRPr sz="16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通过语音指令即时生成可交互的高保真原型，直观演示操作流程，快速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验证核心功能逻辑。</a:t>
            </a:r>
            <a:endParaRPr sz="110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16">
            <a:extLst>
              <a:ext uri="{FF2B5EF4-FFF2-40B4-BE49-F238E27FC236}">
                <a16:creationId xmlns:a16="http://schemas.microsoft.com/office/drawing/2014/main" id="{906A0FE9-73E1-4490-B3C7-203E98915757}"/>
              </a:ext>
            </a:extLst>
          </p:cNvPr>
          <p:cNvGrpSpPr/>
          <p:nvPr/>
        </p:nvGrpSpPr>
        <p:grpSpPr>
          <a:xfrm>
            <a:off x="5583628" y="1444165"/>
            <a:ext cx="2995613" cy="3002756"/>
            <a:chOff x="7444837" y="1925553"/>
            <a:chExt cx="3994150" cy="4003675"/>
          </a:xfrm>
        </p:grpSpPr>
        <p:sp>
          <p:nvSpPr>
            <p:cNvPr id="41" name="object 17">
              <a:extLst>
                <a:ext uri="{FF2B5EF4-FFF2-40B4-BE49-F238E27FC236}">
                  <a16:creationId xmlns:a16="http://schemas.microsoft.com/office/drawing/2014/main" id="{83F625A4-6251-49D0-B630-A484C9D26B17}"/>
                </a:ext>
              </a:extLst>
            </p:cNvPr>
            <p:cNvSpPr/>
            <p:nvPr/>
          </p:nvSpPr>
          <p:spPr>
            <a:xfrm>
              <a:off x="7463901" y="1944618"/>
              <a:ext cx="3956050" cy="3965575"/>
            </a:xfrm>
            <a:custGeom>
              <a:avLst/>
              <a:gdLst/>
              <a:ahLst/>
              <a:cxnLst/>
              <a:rect l="l" t="t" r="r" b="b"/>
              <a:pathLst>
                <a:path w="3956050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4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37160" y="19542"/>
                  </a:lnTo>
                  <a:lnTo>
                    <a:pt x="76727" y="1831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870171"/>
                  </a:lnTo>
                  <a:lnTo>
                    <a:pt x="3948706" y="3906650"/>
                  </a:lnTo>
                  <a:lnTo>
                    <a:pt x="3946311" y="3912432"/>
                  </a:lnTo>
                  <a:lnTo>
                    <a:pt x="3918802" y="3945953"/>
                  </a:lnTo>
                  <a:lnTo>
                    <a:pt x="3913597" y="3949430"/>
                  </a:lnTo>
                  <a:lnTo>
                    <a:pt x="3908394" y="3952907"/>
                  </a:lnTo>
                  <a:lnTo>
                    <a:pt x="3902900" y="3955844"/>
                  </a:lnTo>
                  <a:lnTo>
                    <a:pt x="3897117" y="3958239"/>
                  </a:lnTo>
                  <a:lnTo>
                    <a:pt x="3891334" y="3960635"/>
                  </a:lnTo>
                  <a:lnTo>
                    <a:pt x="3885374" y="3962443"/>
                  </a:lnTo>
                  <a:lnTo>
                    <a:pt x="3879235" y="3963664"/>
                  </a:lnTo>
                  <a:lnTo>
                    <a:pt x="3873096" y="3964885"/>
                  </a:lnTo>
                  <a:lnTo>
                    <a:pt x="3866897" y="3965495"/>
                  </a:lnTo>
                  <a:lnTo>
                    <a:pt x="3860638" y="3965495"/>
                  </a:lnTo>
                  <a:lnTo>
                    <a:pt x="95324" y="3965495"/>
                  </a:lnTo>
                  <a:lnTo>
                    <a:pt x="89065" y="3965495"/>
                  </a:lnTo>
                  <a:lnTo>
                    <a:pt x="82866" y="3964885"/>
                  </a:lnTo>
                  <a:lnTo>
                    <a:pt x="76727" y="3963664"/>
                  </a:lnTo>
                  <a:lnTo>
                    <a:pt x="70588" y="3962443"/>
                  </a:lnTo>
                  <a:lnTo>
                    <a:pt x="64627" y="3960635"/>
                  </a:lnTo>
                  <a:lnTo>
                    <a:pt x="58845" y="3958239"/>
                  </a:lnTo>
                  <a:lnTo>
                    <a:pt x="53062" y="3955844"/>
                  </a:lnTo>
                  <a:lnTo>
                    <a:pt x="27919" y="3937575"/>
                  </a:lnTo>
                  <a:lnTo>
                    <a:pt x="23494" y="3933149"/>
                  </a:lnTo>
                  <a:lnTo>
                    <a:pt x="19542" y="3928334"/>
                  </a:lnTo>
                  <a:lnTo>
                    <a:pt x="16065" y="3923130"/>
                  </a:lnTo>
                  <a:lnTo>
                    <a:pt x="12587" y="3917926"/>
                  </a:lnTo>
                  <a:lnTo>
                    <a:pt x="9651" y="3912432"/>
                  </a:lnTo>
                  <a:lnTo>
                    <a:pt x="7256" y="3906650"/>
                  </a:lnTo>
                  <a:lnTo>
                    <a:pt x="4860" y="3900867"/>
                  </a:lnTo>
                  <a:lnTo>
                    <a:pt x="3052" y="3894907"/>
                  </a:lnTo>
                  <a:lnTo>
                    <a:pt x="1831" y="3888768"/>
                  </a:lnTo>
                  <a:lnTo>
                    <a:pt x="610" y="3882629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2" name="object 18">
              <a:extLst>
                <a:ext uri="{FF2B5EF4-FFF2-40B4-BE49-F238E27FC236}">
                  <a16:creationId xmlns:a16="http://schemas.microsoft.com/office/drawing/2014/main" id="{BAAC6CE3-DD2E-4E6C-908A-FCFA5720A7B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6" y="1963683"/>
              <a:ext cx="3917834" cy="3927366"/>
            </a:xfrm>
            <a:prstGeom prst="rect">
              <a:avLst/>
            </a:prstGeom>
          </p:spPr>
        </p:pic>
        <p:sp>
          <p:nvSpPr>
            <p:cNvPr id="43" name="object 19">
              <a:extLst>
                <a:ext uri="{FF2B5EF4-FFF2-40B4-BE49-F238E27FC236}">
                  <a16:creationId xmlns:a16="http://schemas.microsoft.com/office/drawing/2014/main" id="{32F08BFC-8C9D-45AC-8F45-E7197ADCE17A}"/>
                </a:ext>
              </a:extLst>
            </p:cNvPr>
            <p:cNvSpPr/>
            <p:nvPr/>
          </p:nvSpPr>
          <p:spPr>
            <a:xfrm>
              <a:off x="7635485" y="5395361"/>
              <a:ext cx="1821180" cy="343535"/>
            </a:xfrm>
            <a:custGeom>
              <a:avLst/>
              <a:gdLst/>
              <a:ahLst/>
              <a:cxnLst/>
              <a:rect l="l" t="t" r="r" b="b"/>
              <a:pathLst>
                <a:path w="1821179" h="343535">
                  <a:moveTo>
                    <a:pt x="1749444" y="343167"/>
                  </a:moveTo>
                  <a:lnTo>
                    <a:pt x="71252" y="343167"/>
                  </a:lnTo>
                  <a:lnTo>
                    <a:pt x="66293" y="342679"/>
                  </a:lnTo>
                  <a:lnTo>
                    <a:pt x="29728" y="327533"/>
                  </a:lnTo>
                  <a:lnTo>
                    <a:pt x="3888" y="291464"/>
                  </a:lnTo>
                  <a:lnTo>
                    <a:pt x="0" y="271915"/>
                  </a:lnTo>
                  <a:lnTo>
                    <a:pt x="0" y="266908"/>
                  </a:lnTo>
                  <a:lnTo>
                    <a:pt x="0" y="71251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749444" y="0"/>
                  </a:lnTo>
                  <a:lnTo>
                    <a:pt x="1790967" y="15633"/>
                  </a:lnTo>
                  <a:lnTo>
                    <a:pt x="1816807" y="51701"/>
                  </a:lnTo>
                  <a:lnTo>
                    <a:pt x="1820696" y="71251"/>
                  </a:lnTo>
                  <a:lnTo>
                    <a:pt x="1820696" y="271915"/>
                  </a:lnTo>
                  <a:lnTo>
                    <a:pt x="1805062" y="313438"/>
                  </a:lnTo>
                  <a:lnTo>
                    <a:pt x="1768993" y="339278"/>
                  </a:lnTo>
                  <a:lnTo>
                    <a:pt x="1754403" y="342679"/>
                  </a:lnTo>
                  <a:lnTo>
                    <a:pt x="1749444" y="343167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4" name="object 20">
              <a:extLst>
                <a:ext uri="{FF2B5EF4-FFF2-40B4-BE49-F238E27FC236}">
                  <a16:creationId xmlns:a16="http://schemas.microsoft.com/office/drawing/2014/main" id="{1C80213B-6A60-4D0E-BDA1-3D21C63B62F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88004" y="5490686"/>
              <a:ext cx="190648" cy="152519"/>
            </a:xfrm>
            <a:prstGeom prst="rect">
              <a:avLst/>
            </a:prstGeom>
          </p:spPr>
        </p:pic>
      </p:grpSp>
      <p:sp>
        <p:nvSpPr>
          <p:cNvPr id="45" name="object 21">
            <a:extLst>
              <a:ext uri="{FF2B5EF4-FFF2-40B4-BE49-F238E27FC236}">
                <a16:creationId xmlns:a16="http://schemas.microsoft.com/office/drawing/2014/main" id="{3C6BF43B-0BE4-4487-8361-DA89E57C62F1}"/>
              </a:ext>
            </a:extLst>
          </p:cNvPr>
          <p:cNvSpPr txBox="1"/>
          <p:nvPr/>
        </p:nvSpPr>
        <p:spPr>
          <a:xfrm>
            <a:off x="6030208" y="4101340"/>
            <a:ext cx="959644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dirty="0">
                <a:solidFill>
                  <a:srgbClr val="374050"/>
                </a:solidFill>
                <a:latin typeface="微软雅黑"/>
                <a:cs typeface="微软雅黑"/>
              </a:rPr>
              <a:t>Voice</a:t>
            </a:r>
            <a:r>
              <a:rPr sz="713" b="1" kern="0" spc="-34" dirty="0">
                <a:solidFill>
                  <a:srgbClr val="374050"/>
                </a:solidFill>
                <a:latin typeface="微软雅黑"/>
                <a:cs typeface="微软雅黑"/>
              </a:rPr>
              <a:t> </a:t>
            </a:r>
            <a:r>
              <a:rPr sz="713" b="1" kern="0" dirty="0">
                <a:solidFill>
                  <a:srgbClr val="374050"/>
                </a:solidFill>
                <a:latin typeface="微软雅黑"/>
                <a:cs typeface="微软雅黑"/>
              </a:rPr>
              <a:t>to</a:t>
            </a:r>
            <a:r>
              <a:rPr sz="713" b="1" kern="0" spc="-30" dirty="0">
                <a:solidFill>
                  <a:srgbClr val="374050"/>
                </a:solidFill>
                <a:latin typeface="微软雅黑"/>
                <a:cs typeface="微软雅黑"/>
              </a:rPr>
              <a:t> </a:t>
            </a:r>
            <a:r>
              <a:rPr sz="713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Prototype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56077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AIGC</a:t>
            </a:r>
            <a:r>
              <a:rPr lang="zh-CN" altLang="en-US" dirty="0"/>
              <a:t>赋能开发与运营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44135DCF-B428-428B-880C-2D5B108684C0}"/>
              </a:ext>
            </a:extLst>
          </p:cNvPr>
          <p:cNvGrpSpPr/>
          <p:nvPr/>
        </p:nvGrpSpPr>
        <p:grpSpPr>
          <a:xfrm>
            <a:off x="571947" y="1715839"/>
            <a:ext cx="4525804" cy="1086803"/>
            <a:chOff x="762595" y="2287785"/>
            <a:chExt cx="6034405" cy="1449070"/>
          </a:xfrm>
        </p:grpSpPr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7922C590-9220-40B8-BB3A-0B2EEFC2CB2D}"/>
                </a:ext>
              </a:extLst>
            </p:cNvPr>
            <p:cNvSpPr/>
            <p:nvPr/>
          </p:nvSpPr>
          <p:spPr>
            <a:xfrm>
              <a:off x="767361" y="2292552"/>
              <a:ext cx="6024880" cy="1439545"/>
            </a:xfrm>
            <a:custGeom>
              <a:avLst/>
              <a:gdLst/>
              <a:ahLst/>
              <a:cxnLst/>
              <a:rect l="l" t="t" r="r" b="b"/>
              <a:pathLst>
                <a:path w="6024880" h="1439545">
                  <a:moveTo>
                    <a:pt x="5922077" y="1439398"/>
                  </a:moveTo>
                  <a:lnTo>
                    <a:pt x="102425" y="1439398"/>
                  </a:lnTo>
                  <a:lnTo>
                    <a:pt x="95296" y="1438696"/>
                  </a:lnTo>
                  <a:lnTo>
                    <a:pt x="54704" y="1424922"/>
                  </a:lnTo>
                  <a:lnTo>
                    <a:pt x="22473" y="1396663"/>
                  </a:lnTo>
                  <a:lnTo>
                    <a:pt x="3510" y="1358221"/>
                  </a:lnTo>
                  <a:lnTo>
                    <a:pt x="0" y="1336973"/>
                  </a:lnTo>
                  <a:lnTo>
                    <a:pt x="0" y="1329775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5922077" y="0"/>
                  </a:lnTo>
                  <a:lnTo>
                    <a:pt x="5963480" y="11099"/>
                  </a:lnTo>
                  <a:lnTo>
                    <a:pt x="5997484" y="37197"/>
                  </a:lnTo>
                  <a:lnTo>
                    <a:pt x="6018912" y="74322"/>
                  </a:lnTo>
                  <a:lnTo>
                    <a:pt x="6024503" y="102425"/>
                  </a:lnTo>
                  <a:lnTo>
                    <a:pt x="6024503" y="1336973"/>
                  </a:lnTo>
                  <a:lnTo>
                    <a:pt x="6013402" y="1378376"/>
                  </a:lnTo>
                  <a:lnTo>
                    <a:pt x="5987304" y="1412380"/>
                  </a:lnTo>
                  <a:lnTo>
                    <a:pt x="5950180" y="1433808"/>
                  </a:lnTo>
                  <a:lnTo>
                    <a:pt x="5929206" y="1438696"/>
                  </a:lnTo>
                  <a:lnTo>
                    <a:pt x="5922077" y="14393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0EB52495-5991-439B-8C17-5EA3020E4FF1}"/>
                </a:ext>
              </a:extLst>
            </p:cNvPr>
            <p:cNvSpPr/>
            <p:nvPr/>
          </p:nvSpPr>
          <p:spPr>
            <a:xfrm>
              <a:off x="767361" y="2292552"/>
              <a:ext cx="6024880" cy="1439545"/>
            </a:xfrm>
            <a:custGeom>
              <a:avLst/>
              <a:gdLst/>
              <a:ahLst/>
              <a:cxnLst/>
              <a:rect l="l" t="t" r="r" b="b"/>
              <a:pathLst>
                <a:path w="6024880" h="1439545">
                  <a:moveTo>
                    <a:pt x="0" y="1329775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914880" y="0"/>
                  </a:lnTo>
                  <a:lnTo>
                    <a:pt x="5922077" y="0"/>
                  </a:lnTo>
                  <a:lnTo>
                    <a:pt x="5929206" y="702"/>
                  </a:lnTo>
                  <a:lnTo>
                    <a:pt x="5936265" y="2106"/>
                  </a:lnTo>
                  <a:lnTo>
                    <a:pt x="5943325" y="3510"/>
                  </a:lnTo>
                  <a:lnTo>
                    <a:pt x="5950180" y="5590"/>
                  </a:lnTo>
                  <a:lnTo>
                    <a:pt x="5956830" y="8344"/>
                  </a:lnTo>
                  <a:lnTo>
                    <a:pt x="5963480" y="11099"/>
                  </a:lnTo>
                  <a:lnTo>
                    <a:pt x="5969797" y="14475"/>
                  </a:lnTo>
                  <a:lnTo>
                    <a:pt x="5975782" y="18474"/>
                  </a:lnTo>
                  <a:lnTo>
                    <a:pt x="5981767" y="22473"/>
                  </a:lnTo>
                  <a:lnTo>
                    <a:pt x="5987304" y="27018"/>
                  </a:lnTo>
                  <a:lnTo>
                    <a:pt x="5992394" y="32107"/>
                  </a:lnTo>
                  <a:lnTo>
                    <a:pt x="5997484" y="37197"/>
                  </a:lnTo>
                  <a:lnTo>
                    <a:pt x="6016157" y="67672"/>
                  </a:lnTo>
                  <a:lnTo>
                    <a:pt x="6018912" y="74322"/>
                  </a:lnTo>
                  <a:lnTo>
                    <a:pt x="6020991" y="81177"/>
                  </a:lnTo>
                  <a:lnTo>
                    <a:pt x="6022396" y="88236"/>
                  </a:lnTo>
                  <a:lnTo>
                    <a:pt x="6023801" y="95296"/>
                  </a:lnTo>
                  <a:lnTo>
                    <a:pt x="6024503" y="102425"/>
                  </a:lnTo>
                  <a:lnTo>
                    <a:pt x="6024503" y="109623"/>
                  </a:lnTo>
                  <a:lnTo>
                    <a:pt x="6024503" y="1329775"/>
                  </a:lnTo>
                  <a:lnTo>
                    <a:pt x="6024503" y="1336973"/>
                  </a:lnTo>
                  <a:lnTo>
                    <a:pt x="6023801" y="1344102"/>
                  </a:lnTo>
                  <a:lnTo>
                    <a:pt x="6022396" y="1351161"/>
                  </a:lnTo>
                  <a:lnTo>
                    <a:pt x="6020991" y="1358221"/>
                  </a:lnTo>
                  <a:lnTo>
                    <a:pt x="6018912" y="1365076"/>
                  </a:lnTo>
                  <a:lnTo>
                    <a:pt x="6016157" y="1371726"/>
                  </a:lnTo>
                  <a:lnTo>
                    <a:pt x="6013402" y="1378376"/>
                  </a:lnTo>
                  <a:lnTo>
                    <a:pt x="5987304" y="1412380"/>
                  </a:lnTo>
                  <a:lnTo>
                    <a:pt x="5975782" y="1420923"/>
                  </a:lnTo>
                  <a:lnTo>
                    <a:pt x="5969797" y="1424922"/>
                  </a:lnTo>
                  <a:lnTo>
                    <a:pt x="5963480" y="1428299"/>
                  </a:lnTo>
                  <a:lnTo>
                    <a:pt x="5956830" y="1431053"/>
                  </a:lnTo>
                  <a:lnTo>
                    <a:pt x="5950180" y="1433808"/>
                  </a:lnTo>
                  <a:lnTo>
                    <a:pt x="5943325" y="1435887"/>
                  </a:lnTo>
                  <a:lnTo>
                    <a:pt x="5936265" y="1437292"/>
                  </a:lnTo>
                  <a:lnTo>
                    <a:pt x="5929206" y="1438696"/>
                  </a:lnTo>
                  <a:lnTo>
                    <a:pt x="5922077" y="1439398"/>
                  </a:lnTo>
                  <a:lnTo>
                    <a:pt x="5914880" y="1439398"/>
                  </a:lnTo>
                  <a:lnTo>
                    <a:pt x="109623" y="1439398"/>
                  </a:lnTo>
                  <a:lnTo>
                    <a:pt x="102425" y="1439398"/>
                  </a:lnTo>
                  <a:lnTo>
                    <a:pt x="95296" y="1438696"/>
                  </a:lnTo>
                  <a:lnTo>
                    <a:pt x="88236" y="1437292"/>
                  </a:lnTo>
                  <a:lnTo>
                    <a:pt x="81177" y="1435887"/>
                  </a:lnTo>
                  <a:lnTo>
                    <a:pt x="74322" y="1433808"/>
                  </a:lnTo>
                  <a:lnTo>
                    <a:pt x="67672" y="1431053"/>
                  </a:lnTo>
                  <a:lnTo>
                    <a:pt x="61022" y="1428299"/>
                  </a:lnTo>
                  <a:lnTo>
                    <a:pt x="54704" y="1424922"/>
                  </a:lnTo>
                  <a:lnTo>
                    <a:pt x="48719" y="1420923"/>
                  </a:lnTo>
                  <a:lnTo>
                    <a:pt x="42734" y="1416924"/>
                  </a:lnTo>
                  <a:lnTo>
                    <a:pt x="14475" y="1384693"/>
                  </a:lnTo>
                  <a:lnTo>
                    <a:pt x="8344" y="1371726"/>
                  </a:lnTo>
                  <a:lnTo>
                    <a:pt x="5590" y="1365076"/>
                  </a:lnTo>
                  <a:lnTo>
                    <a:pt x="3510" y="1358221"/>
                  </a:lnTo>
                  <a:lnTo>
                    <a:pt x="2106" y="1351161"/>
                  </a:lnTo>
                  <a:lnTo>
                    <a:pt x="702" y="1344102"/>
                  </a:lnTo>
                  <a:lnTo>
                    <a:pt x="0" y="1336973"/>
                  </a:lnTo>
                  <a:lnTo>
                    <a:pt x="0" y="132977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0779F9C0-96E8-4E25-85F0-F31174ADC467}"/>
                </a:ext>
              </a:extLst>
            </p:cNvPr>
            <p:cNvSpPr/>
            <p:nvPr/>
          </p:nvSpPr>
          <p:spPr>
            <a:xfrm>
              <a:off x="1000906" y="2526096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F8E1F81C-E729-4C4B-86BD-23668427626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4828" y="2659551"/>
              <a:ext cx="362232" cy="343167"/>
            </a:xfrm>
            <a:prstGeom prst="rect">
              <a:avLst/>
            </a:prstGeom>
          </p:spPr>
        </p:pic>
      </p:grpSp>
      <p:sp>
        <p:nvSpPr>
          <p:cNvPr id="9" name="object 7">
            <a:extLst>
              <a:ext uri="{FF2B5EF4-FFF2-40B4-BE49-F238E27FC236}">
                <a16:creationId xmlns:a16="http://schemas.microsoft.com/office/drawing/2014/main" id="{72989EB9-1705-4896-BCBD-CC0639EA4607}"/>
              </a:ext>
            </a:extLst>
          </p:cNvPr>
          <p:cNvSpPr txBox="1"/>
          <p:nvPr/>
        </p:nvSpPr>
        <p:spPr>
          <a:xfrm>
            <a:off x="1370296" y="1885048"/>
            <a:ext cx="3560445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开发环节：提效与优化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利用AI分析代码瓶颈，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自动补全逻辑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并生成高质量测试用例。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在减少编码耗时的同时，大幅降低Bug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率与返工成本。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" name="object 8">
            <a:extLst>
              <a:ext uri="{FF2B5EF4-FFF2-40B4-BE49-F238E27FC236}">
                <a16:creationId xmlns:a16="http://schemas.microsoft.com/office/drawing/2014/main" id="{D6307D8F-7ACC-41AA-A779-FF07E2843C60}"/>
              </a:ext>
            </a:extLst>
          </p:cNvPr>
          <p:cNvGrpSpPr/>
          <p:nvPr/>
        </p:nvGrpSpPr>
        <p:grpSpPr>
          <a:xfrm>
            <a:off x="571947" y="3088511"/>
            <a:ext cx="4525804" cy="1093946"/>
            <a:chOff x="762595" y="4118014"/>
            <a:chExt cx="6034405" cy="1458595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ACBFD3EB-914A-4BC8-AC0E-4950A56FCFB7}"/>
                </a:ext>
              </a:extLst>
            </p:cNvPr>
            <p:cNvSpPr/>
            <p:nvPr/>
          </p:nvSpPr>
          <p:spPr>
            <a:xfrm>
              <a:off x="767361" y="4122781"/>
              <a:ext cx="6024880" cy="1449070"/>
            </a:xfrm>
            <a:custGeom>
              <a:avLst/>
              <a:gdLst/>
              <a:ahLst/>
              <a:cxnLst/>
              <a:rect l="l" t="t" r="r" b="b"/>
              <a:pathLst>
                <a:path w="6024880" h="1449070">
                  <a:moveTo>
                    <a:pt x="5922077" y="1448931"/>
                  </a:moveTo>
                  <a:lnTo>
                    <a:pt x="102425" y="1448931"/>
                  </a:lnTo>
                  <a:lnTo>
                    <a:pt x="95296" y="1448229"/>
                  </a:lnTo>
                  <a:lnTo>
                    <a:pt x="54704" y="1434455"/>
                  </a:lnTo>
                  <a:lnTo>
                    <a:pt x="22473" y="1406196"/>
                  </a:lnTo>
                  <a:lnTo>
                    <a:pt x="3510" y="1367753"/>
                  </a:lnTo>
                  <a:lnTo>
                    <a:pt x="0" y="1346505"/>
                  </a:lnTo>
                  <a:lnTo>
                    <a:pt x="0" y="1339308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5922077" y="0"/>
                  </a:lnTo>
                  <a:lnTo>
                    <a:pt x="5963480" y="11099"/>
                  </a:lnTo>
                  <a:lnTo>
                    <a:pt x="5997484" y="37197"/>
                  </a:lnTo>
                  <a:lnTo>
                    <a:pt x="6018912" y="74322"/>
                  </a:lnTo>
                  <a:lnTo>
                    <a:pt x="6024503" y="102425"/>
                  </a:lnTo>
                  <a:lnTo>
                    <a:pt x="6024503" y="1346505"/>
                  </a:lnTo>
                  <a:lnTo>
                    <a:pt x="6013402" y="1387908"/>
                  </a:lnTo>
                  <a:lnTo>
                    <a:pt x="5987304" y="1421912"/>
                  </a:lnTo>
                  <a:lnTo>
                    <a:pt x="5950180" y="1443340"/>
                  </a:lnTo>
                  <a:lnTo>
                    <a:pt x="5929206" y="1448229"/>
                  </a:lnTo>
                  <a:lnTo>
                    <a:pt x="5922077" y="14489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F1378112-93B0-4773-8463-3D30B468BE5B}"/>
                </a:ext>
              </a:extLst>
            </p:cNvPr>
            <p:cNvSpPr/>
            <p:nvPr/>
          </p:nvSpPr>
          <p:spPr>
            <a:xfrm>
              <a:off x="767361" y="4122781"/>
              <a:ext cx="6024880" cy="1449070"/>
            </a:xfrm>
            <a:custGeom>
              <a:avLst/>
              <a:gdLst/>
              <a:ahLst/>
              <a:cxnLst/>
              <a:rect l="l" t="t" r="r" b="b"/>
              <a:pathLst>
                <a:path w="6024880" h="1449070">
                  <a:moveTo>
                    <a:pt x="0" y="1339308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914880" y="0"/>
                  </a:lnTo>
                  <a:lnTo>
                    <a:pt x="5922077" y="0"/>
                  </a:lnTo>
                  <a:lnTo>
                    <a:pt x="5929206" y="702"/>
                  </a:lnTo>
                  <a:lnTo>
                    <a:pt x="5936265" y="2106"/>
                  </a:lnTo>
                  <a:lnTo>
                    <a:pt x="5943325" y="3510"/>
                  </a:lnTo>
                  <a:lnTo>
                    <a:pt x="5950180" y="5590"/>
                  </a:lnTo>
                  <a:lnTo>
                    <a:pt x="5956830" y="8344"/>
                  </a:lnTo>
                  <a:lnTo>
                    <a:pt x="5963480" y="11099"/>
                  </a:lnTo>
                  <a:lnTo>
                    <a:pt x="5969797" y="14475"/>
                  </a:lnTo>
                  <a:lnTo>
                    <a:pt x="5975782" y="18474"/>
                  </a:lnTo>
                  <a:lnTo>
                    <a:pt x="5981767" y="22473"/>
                  </a:lnTo>
                  <a:lnTo>
                    <a:pt x="5987304" y="27018"/>
                  </a:lnTo>
                  <a:lnTo>
                    <a:pt x="5992394" y="32107"/>
                  </a:lnTo>
                  <a:lnTo>
                    <a:pt x="5997484" y="37197"/>
                  </a:lnTo>
                  <a:lnTo>
                    <a:pt x="6016157" y="67672"/>
                  </a:lnTo>
                  <a:lnTo>
                    <a:pt x="6018912" y="74322"/>
                  </a:lnTo>
                  <a:lnTo>
                    <a:pt x="6020991" y="81177"/>
                  </a:lnTo>
                  <a:lnTo>
                    <a:pt x="6022396" y="88236"/>
                  </a:lnTo>
                  <a:lnTo>
                    <a:pt x="6023801" y="95296"/>
                  </a:lnTo>
                  <a:lnTo>
                    <a:pt x="6024503" y="102425"/>
                  </a:lnTo>
                  <a:lnTo>
                    <a:pt x="6024503" y="109623"/>
                  </a:lnTo>
                  <a:lnTo>
                    <a:pt x="6024503" y="1339308"/>
                  </a:lnTo>
                  <a:lnTo>
                    <a:pt x="6024503" y="1346505"/>
                  </a:lnTo>
                  <a:lnTo>
                    <a:pt x="6023801" y="1353634"/>
                  </a:lnTo>
                  <a:lnTo>
                    <a:pt x="6022396" y="1360694"/>
                  </a:lnTo>
                  <a:lnTo>
                    <a:pt x="6020991" y="1367753"/>
                  </a:lnTo>
                  <a:lnTo>
                    <a:pt x="6002028" y="1406196"/>
                  </a:lnTo>
                  <a:lnTo>
                    <a:pt x="5975782" y="1430456"/>
                  </a:lnTo>
                  <a:lnTo>
                    <a:pt x="5969797" y="1434455"/>
                  </a:lnTo>
                  <a:lnTo>
                    <a:pt x="5963480" y="1437831"/>
                  </a:lnTo>
                  <a:lnTo>
                    <a:pt x="5956830" y="1440586"/>
                  </a:lnTo>
                  <a:lnTo>
                    <a:pt x="5950180" y="1443340"/>
                  </a:lnTo>
                  <a:lnTo>
                    <a:pt x="5943325" y="1445420"/>
                  </a:lnTo>
                  <a:lnTo>
                    <a:pt x="5936265" y="1446824"/>
                  </a:lnTo>
                  <a:lnTo>
                    <a:pt x="5929206" y="1448229"/>
                  </a:lnTo>
                  <a:lnTo>
                    <a:pt x="5922077" y="1448931"/>
                  </a:lnTo>
                  <a:lnTo>
                    <a:pt x="5914880" y="1448931"/>
                  </a:lnTo>
                  <a:lnTo>
                    <a:pt x="109623" y="1448931"/>
                  </a:lnTo>
                  <a:lnTo>
                    <a:pt x="102425" y="1448931"/>
                  </a:lnTo>
                  <a:lnTo>
                    <a:pt x="95296" y="1448229"/>
                  </a:lnTo>
                  <a:lnTo>
                    <a:pt x="88236" y="1446824"/>
                  </a:lnTo>
                  <a:lnTo>
                    <a:pt x="81177" y="1445420"/>
                  </a:lnTo>
                  <a:lnTo>
                    <a:pt x="48719" y="1430456"/>
                  </a:lnTo>
                  <a:lnTo>
                    <a:pt x="42734" y="1426457"/>
                  </a:lnTo>
                  <a:lnTo>
                    <a:pt x="14475" y="1394226"/>
                  </a:lnTo>
                  <a:lnTo>
                    <a:pt x="702" y="1353634"/>
                  </a:lnTo>
                  <a:lnTo>
                    <a:pt x="0" y="1346505"/>
                  </a:lnTo>
                  <a:lnTo>
                    <a:pt x="0" y="1339308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2ADA587D-9C7C-4116-AE1F-9FD79959A75A}"/>
                </a:ext>
              </a:extLst>
            </p:cNvPr>
            <p:cNvSpPr/>
            <p:nvPr/>
          </p:nvSpPr>
          <p:spPr>
            <a:xfrm>
              <a:off x="1000906" y="4356325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D041020B-CE23-462A-BFC0-9664A69433F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2957" y="4489780"/>
              <a:ext cx="285973" cy="343167"/>
            </a:xfrm>
            <a:prstGeom prst="rect">
              <a:avLst/>
            </a:prstGeom>
          </p:spPr>
        </p:pic>
      </p:grpSp>
      <p:sp>
        <p:nvSpPr>
          <p:cNvPr id="15" name="object 13">
            <a:extLst>
              <a:ext uri="{FF2B5EF4-FFF2-40B4-BE49-F238E27FC236}">
                <a16:creationId xmlns:a16="http://schemas.microsoft.com/office/drawing/2014/main" id="{784AA4B4-CFC5-412D-BD19-426EDAB359E2}"/>
              </a:ext>
            </a:extLst>
          </p:cNvPr>
          <p:cNvSpPr txBox="1"/>
          <p:nvPr/>
        </p:nvSpPr>
        <p:spPr>
          <a:xfrm>
            <a:off x="1370296" y="3257719"/>
            <a:ext cx="3560445" cy="6497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运营环节：批量与智能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608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批量生成电商文案与社交帖子，秒级响应热点。部署</a:t>
            </a:r>
            <a:r>
              <a:rPr sz="938" b="1" kern="0" spc="-11" dirty="0">
                <a:solidFill>
                  <a:srgbClr val="0D9487"/>
                </a:solidFill>
                <a:latin typeface="微软雅黑"/>
                <a:cs typeface="微软雅黑"/>
              </a:rPr>
              <a:t>智能客服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实时答疑，实现全天候个性化精准推送与服务。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E674CE64-6F70-4637-83C3-3BC62A422C20}"/>
              </a:ext>
            </a:extLst>
          </p:cNvPr>
          <p:cNvGrpSpPr/>
          <p:nvPr/>
        </p:nvGrpSpPr>
        <p:grpSpPr>
          <a:xfrm>
            <a:off x="5440414" y="1443937"/>
            <a:ext cx="3139440" cy="3003233"/>
            <a:chOff x="7253885" y="1925250"/>
            <a:chExt cx="4185920" cy="4004310"/>
          </a:xfrm>
        </p:grpSpPr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88562D7C-708C-425E-9961-B65ED301989C}"/>
                </a:ext>
              </a:extLst>
            </p:cNvPr>
            <p:cNvSpPr/>
            <p:nvPr/>
          </p:nvSpPr>
          <p:spPr>
            <a:xfrm>
              <a:off x="7348626" y="1961507"/>
              <a:ext cx="3881754" cy="3817620"/>
            </a:xfrm>
            <a:custGeom>
              <a:avLst/>
              <a:gdLst/>
              <a:ahLst/>
              <a:cxnLst/>
              <a:rect l="l" t="t" r="r" b="b"/>
              <a:pathLst>
                <a:path w="3881754" h="3817620">
                  <a:moveTo>
                    <a:pt x="3734428" y="3696412"/>
                  </a:moveTo>
                  <a:lnTo>
                    <a:pt x="276260" y="3817174"/>
                  </a:lnTo>
                  <a:lnTo>
                    <a:pt x="268765" y="3817252"/>
                  </a:lnTo>
                  <a:lnTo>
                    <a:pt x="261294" y="3816963"/>
                  </a:lnTo>
                  <a:lnTo>
                    <a:pt x="217524" y="3807608"/>
                  </a:lnTo>
                  <a:lnTo>
                    <a:pt x="178353" y="3785953"/>
                  </a:lnTo>
                  <a:lnTo>
                    <a:pt x="147157" y="3753857"/>
                  </a:lnTo>
                  <a:lnTo>
                    <a:pt x="126618" y="3714089"/>
                  </a:lnTo>
                  <a:lnTo>
                    <a:pt x="118511" y="3670071"/>
                  </a:lnTo>
                  <a:lnTo>
                    <a:pt x="78" y="278589"/>
                  </a:lnTo>
                  <a:lnTo>
                    <a:pt x="0" y="271094"/>
                  </a:lnTo>
                  <a:lnTo>
                    <a:pt x="288" y="263623"/>
                  </a:lnTo>
                  <a:lnTo>
                    <a:pt x="9644" y="219853"/>
                  </a:lnTo>
                  <a:lnTo>
                    <a:pt x="31299" y="180681"/>
                  </a:lnTo>
                  <a:lnTo>
                    <a:pt x="63395" y="149485"/>
                  </a:lnTo>
                  <a:lnTo>
                    <a:pt x="103163" y="128947"/>
                  </a:lnTo>
                  <a:lnTo>
                    <a:pt x="147181" y="120840"/>
                  </a:lnTo>
                  <a:lnTo>
                    <a:pt x="3605350" y="78"/>
                  </a:lnTo>
                  <a:lnTo>
                    <a:pt x="3612844" y="0"/>
                  </a:lnTo>
                  <a:lnTo>
                    <a:pt x="3620315" y="288"/>
                  </a:lnTo>
                  <a:lnTo>
                    <a:pt x="3664085" y="9644"/>
                  </a:lnTo>
                  <a:lnTo>
                    <a:pt x="3703256" y="31299"/>
                  </a:lnTo>
                  <a:lnTo>
                    <a:pt x="3734452" y="63395"/>
                  </a:lnTo>
                  <a:lnTo>
                    <a:pt x="3754991" y="103163"/>
                  </a:lnTo>
                  <a:lnTo>
                    <a:pt x="3763099" y="147181"/>
                  </a:lnTo>
                  <a:lnTo>
                    <a:pt x="3881532" y="3538663"/>
                  </a:lnTo>
                  <a:lnTo>
                    <a:pt x="3881610" y="3546158"/>
                  </a:lnTo>
                  <a:lnTo>
                    <a:pt x="3881321" y="3553629"/>
                  </a:lnTo>
                  <a:lnTo>
                    <a:pt x="3871965" y="3597399"/>
                  </a:lnTo>
                  <a:lnTo>
                    <a:pt x="3850310" y="3636570"/>
                  </a:lnTo>
                  <a:lnTo>
                    <a:pt x="3818214" y="3667766"/>
                  </a:lnTo>
                  <a:lnTo>
                    <a:pt x="3778446" y="3688305"/>
                  </a:lnTo>
                  <a:lnTo>
                    <a:pt x="3734428" y="369641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79FA0E9A-2069-434C-907D-A45E3D16EAA3}"/>
                </a:ext>
              </a:extLst>
            </p:cNvPr>
            <p:cNvSpPr/>
            <p:nvPr/>
          </p:nvSpPr>
          <p:spPr>
            <a:xfrm>
              <a:off x="7273253" y="1944618"/>
              <a:ext cx="4147185" cy="3965575"/>
            </a:xfrm>
            <a:custGeom>
              <a:avLst/>
              <a:gdLst/>
              <a:ahLst/>
              <a:cxnLst/>
              <a:rect l="l" t="t" r="r" b="b"/>
              <a:pathLst>
                <a:path w="4147184" h="3965575">
                  <a:moveTo>
                    <a:pt x="0" y="3832041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13158" y="0"/>
                  </a:lnTo>
                  <a:lnTo>
                    <a:pt x="4051897" y="5744"/>
                  </a:lnTo>
                  <a:lnTo>
                    <a:pt x="4087300" y="22491"/>
                  </a:lnTo>
                  <a:lnTo>
                    <a:pt x="4116320" y="48790"/>
                  </a:lnTo>
                  <a:lnTo>
                    <a:pt x="4136453" y="82383"/>
                  </a:lnTo>
                  <a:lnTo>
                    <a:pt x="4145970" y="120373"/>
                  </a:lnTo>
                  <a:lnTo>
                    <a:pt x="4146612" y="133454"/>
                  </a:lnTo>
                  <a:lnTo>
                    <a:pt x="4146612" y="3832041"/>
                  </a:lnTo>
                  <a:lnTo>
                    <a:pt x="4140866" y="3870781"/>
                  </a:lnTo>
                  <a:lnTo>
                    <a:pt x="4124120" y="3906184"/>
                  </a:lnTo>
                  <a:lnTo>
                    <a:pt x="4097821" y="3935204"/>
                  </a:lnTo>
                  <a:lnTo>
                    <a:pt x="4064228" y="3955336"/>
                  </a:lnTo>
                  <a:lnTo>
                    <a:pt x="4026238" y="3964854"/>
                  </a:lnTo>
                  <a:lnTo>
                    <a:pt x="4013158" y="3965495"/>
                  </a:lnTo>
                  <a:lnTo>
                    <a:pt x="133454" y="3965495"/>
                  </a:lnTo>
                  <a:lnTo>
                    <a:pt x="94714" y="3959750"/>
                  </a:lnTo>
                  <a:lnTo>
                    <a:pt x="59311" y="3943004"/>
                  </a:lnTo>
                  <a:lnTo>
                    <a:pt x="30291" y="3916704"/>
                  </a:lnTo>
                  <a:lnTo>
                    <a:pt x="10158" y="3883111"/>
                  </a:lnTo>
                  <a:lnTo>
                    <a:pt x="641" y="3845122"/>
                  </a:lnTo>
                  <a:lnTo>
                    <a:pt x="0" y="383204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7">
              <a:extLst>
                <a:ext uri="{FF2B5EF4-FFF2-40B4-BE49-F238E27FC236}">
                  <a16:creationId xmlns:a16="http://schemas.microsoft.com/office/drawing/2014/main" id="{5B513166-BC38-4D64-BC05-27207FC31B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92318" y="1963683"/>
              <a:ext cx="4108482" cy="3927366"/>
            </a:xfrm>
            <a:prstGeom prst="rect">
              <a:avLst/>
            </a:prstGeom>
          </p:spPr>
        </p:pic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1868C229-5148-4C9D-B001-DBE44C950B05}"/>
                </a:ext>
              </a:extLst>
            </p:cNvPr>
            <p:cNvSpPr/>
            <p:nvPr/>
          </p:nvSpPr>
          <p:spPr>
            <a:xfrm>
              <a:off x="7292318" y="5395362"/>
              <a:ext cx="4109085" cy="495934"/>
            </a:xfrm>
            <a:custGeom>
              <a:avLst/>
              <a:gdLst/>
              <a:ahLst/>
              <a:cxnLst/>
              <a:rect l="l" t="t" r="r" b="b"/>
              <a:pathLst>
                <a:path w="4109084" h="495935">
                  <a:moveTo>
                    <a:pt x="3994093" y="495686"/>
                  </a:moveTo>
                  <a:lnTo>
                    <a:pt x="114389" y="495686"/>
                  </a:lnTo>
                  <a:lnTo>
                    <a:pt x="103120" y="495142"/>
                  </a:lnTo>
                  <a:lnTo>
                    <a:pt x="60411" y="482164"/>
                  </a:lnTo>
                  <a:lnTo>
                    <a:pt x="25919" y="453829"/>
                  </a:lnTo>
                  <a:lnTo>
                    <a:pt x="4896" y="414453"/>
                  </a:lnTo>
                  <a:lnTo>
                    <a:pt x="0" y="381298"/>
                  </a:lnTo>
                  <a:lnTo>
                    <a:pt x="0" y="0"/>
                  </a:lnTo>
                  <a:lnTo>
                    <a:pt x="4108483" y="0"/>
                  </a:lnTo>
                  <a:lnTo>
                    <a:pt x="4108482" y="381298"/>
                  </a:lnTo>
                  <a:lnTo>
                    <a:pt x="4099774" y="425072"/>
                  </a:lnTo>
                  <a:lnTo>
                    <a:pt x="4074978" y="462182"/>
                  </a:lnTo>
                  <a:lnTo>
                    <a:pt x="4037867" y="486979"/>
                  </a:lnTo>
                  <a:lnTo>
                    <a:pt x="3994093" y="495686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14A12365-AA23-43F5-8068-083BC3237AF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4837" y="5576478"/>
              <a:ext cx="171583" cy="133454"/>
            </a:xfrm>
            <a:prstGeom prst="rect">
              <a:avLst/>
            </a:prstGeom>
          </p:spPr>
        </p:pic>
      </p:grpSp>
      <p:sp>
        <p:nvSpPr>
          <p:cNvPr id="22" name="object 20">
            <a:extLst>
              <a:ext uri="{FF2B5EF4-FFF2-40B4-BE49-F238E27FC236}">
                <a16:creationId xmlns:a16="http://schemas.microsoft.com/office/drawing/2014/main" id="{EDFEA29B-726F-4971-A52B-8DE75C418FF7}"/>
              </a:ext>
            </a:extLst>
          </p:cNvPr>
          <p:cNvSpPr txBox="1"/>
          <p:nvPr/>
        </p:nvSpPr>
        <p:spPr>
          <a:xfrm>
            <a:off x="5758757" y="4158535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FFFFFF"/>
                </a:solidFill>
                <a:latin typeface="微软雅黑"/>
                <a:cs typeface="微软雅黑"/>
              </a:rPr>
              <a:t>智能编码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3" name="object 21">
            <a:extLst>
              <a:ext uri="{FF2B5EF4-FFF2-40B4-BE49-F238E27FC236}">
                <a16:creationId xmlns:a16="http://schemas.microsoft.com/office/drawing/2014/main" id="{2D8B93D9-1CA9-4674-893D-01245181500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78563" y="4182358"/>
            <a:ext cx="100091" cy="100091"/>
          </a:xfrm>
          <a:prstGeom prst="rect">
            <a:avLst/>
          </a:prstGeom>
        </p:spPr>
      </p:pic>
      <p:sp>
        <p:nvSpPr>
          <p:cNvPr id="24" name="object 22">
            <a:extLst>
              <a:ext uri="{FF2B5EF4-FFF2-40B4-BE49-F238E27FC236}">
                <a16:creationId xmlns:a16="http://schemas.microsoft.com/office/drawing/2014/main" id="{63AD5260-6A16-4036-B5D8-5BE5D370B094}"/>
              </a:ext>
            </a:extLst>
          </p:cNvPr>
          <p:cNvSpPr txBox="1"/>
          <p:nvPr/>
        </p:nvSpPr>
        <p:spPr>
          <a:xfrm>
            <a:off x="8026212" y="4158535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FFFFFF"/>
                </a:solidFill>
                <a:latin typeface="微软雅黑"/>
                <a:cs typeface="微软雅黑"/>
              </a:rPr>
              <a:t>精准运营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D722E2F5-9E52-4D18-968A-05BE6A0BFD31}"/>
              </a:ext>
            </a:extLst>
          </p:cNvPr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508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2977</Words>
  <Application>Microsoft Office PowerPoint</Application>
  <DocSecurity>0</DocSecurity>
  <PresentationFormat>全屏显示(16:9)</PresentationFormat>
  <Paragraphs>337</Paragraphs>
  <Slides>16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5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Times New Roman</vt:lpstr>
      <vt:lpstr>Wingdings</vt:lpstr>
      <vt:lpstr>unioffice Theme</vt:lpstr>
      <vt:lpstr>Office Theme</vt:lpstr>
      <vt:lpstr>PowerPoint 演示文稿</vt:lpstr>
      <vt:lpstr>PowerPoint 演示文稿</vt:lpstr>
      <vt:lpstr>什么是AIGC</vt:lpstr>
      <vt:lpstr>AIGC核心优势</vt:lpstr>
      <vt:lpstr>AIGC多行业应用概览</vt:lpstr>
      <vt:lpstr>AIGC赋能产品全周期开发</vt:lpstr>
      <vt:lpstr>AIGC助力需求分析</vt:lpstr>
      <vt:lpstr>AIGC辅助产品设计</vt:lpstr>
      <vt:lpstr>AIGC赋能开发与运营</vt:lpstr>
      <vt:lpstr>AIGC选型要点</vt:lpstr>
      <vt:lpstr>AIGC适配方式</vt:lpstr>
      <vt:lpstr>人机协作思考——课程思政</vt:lpstr>
      <vt:lpstr>AIGC实操案例</vt:lpstr>
      <vt:lpstr>课后练习与习题</vt:lpstr>
      <vt:lpstr>课后简答与论述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18</cp:revision>
  <dcterms:modified xsi:type="dcterms:W3CDTF">2026-01-11T04:14:00Z</dcterms:modified>
</cp:coreProperties>
</file>