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69" r:id="rId4"/>
    <p:sldId id="370" r:id="rId5"/>
    <p:sldId id="372" r:id="rId6"/>
    <p:sldId id="373" r:id="rId7"/>
    <p:sldId id="371" r:id="rId8"/>
    <p:sldId id="374" r:id="rId9"/>
    <p:sldId id="375" r:id="rId10"/>
    <p:sldId id="275" r:id="rId11"/>
  </p:sldIdLst>
  <p:sldSz cx="9144000" cy="5143500" type="screen16x9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288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88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40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343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869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12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4778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06.png"/><Relationship Id="rId21" Type="http://schemas.openxmlformats.org/officeDocument/2006/relationships/image" Target="../media/image109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07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4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</a:t>
            </a:r>
            <a:endParaRPr sz="44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互联网产品开发的理论基础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12">
            <a:extLst>
              <a:ext uri="{FF2B5EF4-FFF2-40B4-BE49-F238E27FC236}">
                <a16:creationId xmlns:a16="http://schemas.microsoft.com/office/drawing/2014/main" id="{990A9DD8-BDAB-4F49-8F20-5B7D44CBF41C}"/>
              </a:ext>
            </a:extLst>
          </p:cNvPr>
          <p:cNvSpPr/>
          <p:nvPr/>
        </p:nvSpPr>
        <p:spPr>
          <a:xfrm>
            <a:off x="622649" y="1517121"/>
            <a:ext cx="2423636" cy="922496"/>
          </a:xfrm>
          <a:custGeom>
            <a:avLst/>
            <a:gdLst/>
            <a:ahLst/>
            <a:cxnLst/>
            <a:rect l="l" t="t" r="r" b="b"/>
            <a:pathLst>
              <a:path w="3231515" h="1229995">
                <a:moveTo>
                  <a:pt x="3160245" y="1229684"/>
                </a:moveTo>
                <a:lnTo>
                  <a:pt x="0" y="1229684"/>
                </a:lnTo>
                <a:lnTo>
                  <a:pt x="0" y="0"/>
                </a:lnTo>
                <a:lnTo>
                  <a:pt x="3160245" y="0"/>
                </a:lnTo>
                <a:lnTo>
                  <a:pt x="3165204" y="488"/>
                </a:lnTo>
                <a:lnTo>
                  <a:pt x="3201768" y="15633"/>
                </a:lnTo>
                <a:lnTo>
                  <a:pt x="3227608" y="51702"/>
                </a:lnTo>
                <a:lnTo>
                  <a:pt x="3231497" y="71252"/>
                </a:lnTo>
                <a:lnTo>
                  <a:pt x="3231497" y="1158432"/>
                </a:lnTo>
                <a:lnTo>
                  <a:pt x="3215863" y="1199956"/>
                </a:lnTo>
                <a:lnTo>
                  <a:pt x="3179794" y="1225796"/>
                </a:lnTo>
                <a:lnTo>
                  <a:pt x="3160245" y="1229684"/>
                </a:lnTo>
                <a:close/>
              </a:path>
            </a:pathLst>
          </a:custGeom>
          <a:solidFill>
            <a:srgbClr val="FFFFFF">
              <a:alpha val="79998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19" name="object 8">
            <a:extLst>
              <a:ext uri="{FF2B5EF4-FFF2-40B4-BE49-F238E27FC236}">
                <a16:creationId xmlns:a16="http://schemas.microsoft.com/office/drawing/2014/main" id="{9110CDC5-9A41-4D29-9E81-13BD4376A428}"/>
              </a:ext>
            </a:extLst>
          </p:cNvPr>
          <p:cNvSpPr/>
          <p:nvPr/>
        </p:nvSpPr>
        <p:spPr>
          <a:xfrm>
            <a:off x="593598" y="1522593"/>
            <a:ext cx="29051" cy="922496"/>
          </a:xfrm>
          <a:custGeom>
            <a:avLst/>
            <a:gdLst/>
            <a:ahLst/>
            <a:cxnLst/>
            <a:rect l="l" t="t" r="r" b="b"/>
            <a:pathLst>
              <a:path w="38735" h="1229995">
                <a:moveTo>
                  <a:pt x="38129" y="1229684"/>
                </a:moveTo>
                <a:lnTo>
                  <a:pt x="0" y="1229684"/>
                </a:lnTo>
                <a:lnTo>
                  <a:pt x="0" y="0"/>
                </a:lnTo>
                <a:lnTo>
                  <a:pt x="38129" y="0"/>
                </a:lnTo>
                <a:lnTo>
                  <a:pt x="38129" y="1229684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CCDFDF23-7105-48F5-9527-9C9528AD0EA2}"/>
              </a:ext>
            </a:extLst>
          </p:cNvPr>
          <p:cNvSpPr txBox="1"/>
          <p:nvPr/>
        </p:nvSpPr>
        <p:spPr>
          <a:xfrm>
            <a:off x="1247062" y="1691800"/>
            <a:ext cx="1620679" cy="35201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去中心化与去中介化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技术民主化与商业效率革命的核心内</a:t>
            </a:r>
            <a:r>
              <a:rPr sz="713" kern="0" spc="-38" dirty="0">
                <a:solidFill>
                  <a:srgbClr val="6A7280"/>
                </a:solidFill>
                <a:latin typeface="微软雅黑"/>
                <a:cs typeface="微软雅黑"/>
              </a:rPr>
              <a:t>涵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B63AC8D1-3C57-42FB-AF88-60E6F8C2583C}"/>
              </a:ext>
            </a:extLst>
          </p:cNvPr>
          <p:cNvSpPr txBox="1"/>
          <p:nvPr/>
        </p:nvSpPr>
        <p:spPr>
          <a:xfrm>
            <a:off x="786600" y="1663203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3B81F5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1">
            <a:extLst>
              <a:ext uri="{FF2B5EF4-FFF2-40B4-BE49-F238E27FC236}">
                <a16:creationId xmlns:a16="http://schemas.microsoft.com/office/drawing/2014/main" id="{7A20517D-CEA8-41F5-A516-DDADDF6FC8C3}"/>
              </a:ext>
            </a:extLst>
          </p:cNvPr>
          <p:cNvGrpSpPr/>
          <p:nvPr/>
        </p:nvGrpSpPr>
        <p:grpSpPr>
          <a:xfrm>
            <a:off x="636948" y="1522594"/>
            <a:ext cx="5068434" cy="2077110"/>
            <a:chOff x="4681035" y="2049475"/>
            <a:chExt cx="6757912" cy="2769481"/>
          </a:xfrm>
        </p:grpSpPr>
        <p:sp>
          <p:nvSpPr>
            <p:cNvPr id="35" name="object 12">
              <a:extLst>
                <a:ext uri="{FF2B5EF4-FFF2-40B4-BE49-F238E27FC236}">
                  <a16:creationId xmlns:a16="http://schemas.microsoft.com/office/drawing/2014/main" id="{3EEC5572-29FE-421A-9305-D019AD2C3CC7}"/>
                </a:ext>
              </a:extLst>
            </p:cNvPr>
            <p:cNvSpPr/>
            <p:nvPr/>
          </p:nvSpPr>
          <p:spPr>
            <a:xfrm>
              <a:off x="4681035" y="3588961"/>
              <a:ext cx="3231515" cy="1229995"/>
            </a:xfrm>
            <a:custGeom>
              <a:avLst/>
              <a:gdLst/>
              <a:ahLst/>
              <a:cxnLst/>
              <a:rect l="l" t="t" r="r" b="b"/>
              <a:pathLst>
                <a:path w="3231515" h="1229995">
                  <a:moveTo>
                    <a:pt x="3160245" y="1229684"/>
                  </a:moveTo>
                  <a:lnTo>
                    <a:pt x="0" y="1229684"/>
                  </a:lnTo>
                  <a:lnTo>
                    <a:pt x="0" y="0"/>
                  </a:lnTo>
                  <a:lnTo>
                    <a:pt x="3160245" y="0"/>
                  </a:lnTo>
                  <a:lnTo>
                    <a:pt x="3165204" y="488"/>
                  </a:lnTo>
                  <a:lnTo>
                    <a:pt x="3201768" y="15633"/>
                  </a:lnTo>
                  <a:lnTo>
                    <a:pt x="3227608" y="51702"/>
                  </a:lnTo>
                  <a:lnTo>
                    <a:pt x="3231497" y="71252"/>
                  </a:lnTo>
                  <a:lnTo>
                    <a:pt x="3231497" y="1158432"/>
                  </a:lnTo>
                  <a:lnTo>
                    <a:pt x="3215863" y="1199956"/>
                  </a:lnTo>
                  <a:lnTo>
                    <a:pt x="3179794" y="1225796"/>
                  </a:lnTo>
                  <a:lnTo>
                    <a:pt x="3160245" y="1229684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2">
              <a:extLst>
                <a:ext uri="{FF2B5EF4-FFF2-40B4-BE49-F238E27FC236}">
                  <a16:creationId xmlns:a16="http://schemas.microsoft.com/office/drawing/2014/main" id="{F5957BB0-2CB7-45F4-9446-7ECDE1B37D32}"/>
                </a:ext>
              </a:extLst>
            </p:cNvPr>
            <p:cNvSpPr/>
            <p:nvPr/>
          </p:nvSpPr>
          <p:spPr>
            <a:xfrm>
              <a:off x="8207432" y="2049475"/>
              <a:ext cx="3231515" cy="1229995"/>
            </a:xfrm>
            <a:custGeom>
              <a:avLst/>
              <a:gdLst/>
              <a:ahLst/>
              <a:cxnLst/>
              <a:rect l="l" t="t" r="r" b="b"/>
              <a:pathLst>
                <a:path w="3231515" h="1229995">
                  <a:moveTo>
                    <a:pt x="3160245" y="1229684"/>
                  </a:moveTo>
                  <a:lnTo>
                    <a:pt x="0" y="1229684"/>
                  </a:lnTo>
                  <a:lnTo>
                    <a:pt x="0" y="0"/>
                  </a:lnTo>
                  <a:lnTo>
                    <a:pt x="3160245" y="0"/>
                  </a:lnTo>
                  <a:lnTo>
                    <a:pt x="3165204" y="488"/>
                  </a:lnTo>
                  <a:lnTo>
                    <a:pt x="3201768" y="15633"/>
                  </a:lnTo>
                  <a:lnTo>
                    <a:pt x="3227608" y="51702"/>
                  </a:lnTo>
                  <a:lnTo>
                    <a:pt x="3231497" y="71252"/>
                  </a:lnTo>
                  <a:lnTo>
                    <a:pt x="3231497" y="1158432"/>
                  </a:lnTo>
                  <a:lnTo>
                    <a:pt x="3215863" y="1199956"/>
                  </a:lnTo>
                  <a:lnTo>
                    <a:pt x="3179794" y="1225796"/>
                  </a:lnTo>
                  <a:lnTo>
                    <a:pt x="3160245" y="1229684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3">
              <a:extLst>
                <a:ext uri="{FF2B5EF4-FFF2-40B4-BE49-F238E27FC236}">
                  <a16:creationId xmlns:a16="http://schemas.microsoft.com/office/drawing/2014/main" id="{4A72F2FD-2E18-4615-8E84-194A07D9D165}"/>
                </a:ext>
              </a:extLst>
            </p:cNvPr>
            <p:cNvSpPr/>
            <p:nvPr/>
          </p:nvSpPr>
          <p:spPr>
            <a:xfrm>
              <a:off x="8188367" y="2049475"/>
              <a:ext cx="38735" cy="1229995"/>
            </a:xfrm>
            <a:custGeom>
              <a:avLst/>
              <a:gdLst/>
              <a:ahLst/>
              <a:cxnLst/>
              <a:rect l="l" t="t" r="r" b="b"/>
              <a:pathLst>
                <a:path w="38734" h="1229995">
                  <a:moveTo>
                    <a:pt x="38129" y="1229684"/>
                  </a:moveTo>
                  <a:lnTo>
                    <a:pt x="0" y="1229684"/>
                  </a:lnTo>
                  <a:lnTo>
                    <a:pt x="0" y="0"/>
                  </a:lnTo>
                  <a:lnTo>
                    <a:pt x="38129" y="0"/>
                  </a:lnTo>
                  <a:lnTo>
                    <a:pt x="38129" y="1229684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object 14">
            <a:extLst>
              <a:ext uri="{FF2B5EF4-FFF2-40B4-BE49-F238E27FC236}">
                <a16:creationId xmlns:a16="http://schemas.microsoft.com/office/drawing/2014/main" id="{1288791D-B24F-4E97-9232-4C44373C1991}"/>
              </a:ext>
            </a:extLst>
          </p:cNvPr>
          <p:cNvSpPr txBox="1"/>
          <p:nvPr/>
        </p:nvSpPr>
        <p:spPr>
          <a:xfrm>
            <a:off x="3916108" y="1691800"/>
            <a:ext cx="1620679" cy="370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4C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模型核心逻辑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3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体验、免费、兴趣、关联四维度解析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4BF3037B-4B62-449C-A820-1454C7764F83}"/>
              </a:ext>
            </a:extLst>
          </p:cNvPr>
          <p:cNvSpPr txBox="1"/>
          <p:nvPr/>
        </p:nvSpPr>
        <p:spPr>
          <a:xfrm>
            <a:off x="3455646" y="1663203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60A5FA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7" name="object 16">
            <a:extLst>
              <a:ext uri="{FF2B5EF4-FFF2-40B4-BE49-F238E27FC236}">
                <a16:creationId xmlns:a16="http://schemas.microsoft.com/office/drawing/2014/main" id="{44D36077-5C28-4A3B-9A72-5E5908988ED1}"/>
              </a:ext>
            </a:extLst>
          </p:cNvPr>
          <p:cNvSpPr/>
          <p:nvPr/>
        </p:nvSpPr>
        <p:spPr>
          <a:xfrm>
            <a:off x="593598" y="2673635"/>
            <a:ext cx="29051" cy="929640"/>
          </a:xfrm>
          <a:custGeom>
            <a:avLst/>
            <a:gdLst/>
            <a:ahLst/>
            <a:cxnLst/>
            <a:rect l="l" t="t" r="r" b="b"/>
            <a:pathLst>
              <a:path w="38735" h="1239520">
                <a:moveTo>
                  <a:pt x="38129" y="1239217"/>
                </a:moveTo>
                <a:lnTo>
                  <a:pt x="0" y="1239217"/>
                </a:lnTo>
                <a:lnTo>
                  <a:pt x="0" y="0"/>
                </a:lnTo>
                <a:lnTo>
                  <a:pt x="38129" y="0"/>
                </a:lnTo>
                <a:lnTo>
                  <a:pt x="38129" y="1239217"/>
                </a:lnTo>
                <a:close/>
              </a:path>
            </a:pathLst>
          </a:custGeom>
          <a:solidFill>
            <a:srgbClr val="93C4FD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17">
            <a:extLst>
              <a:ext uri="{FF2B5EF4-FFF2-40B4-BE49-F238E27FC236}">
                <a16:creationId xmlns:a16="http://schemas.microsoft.com/office/drawing/2014/main" id="{94524F07-CAB0-4A5C-99C2-59DB5CD6B927}"/>
              </a:ext>
            </a:extLst>
          </p:cNvPr>
          <p:cNvSpPr txBox="1"/>
          <p:nvPr/>
        </p:nvSpPr>
        <p:spPr>
          <a:xfrm>
            <a:off x="1247062" y="2842843"/>
            <a:ext cx="1620679" cy="3569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产品设计四原则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清晰、流畅、统一、美观的设计优先</a:t>
            </a:r>
            <a:r>
              <a:rPr sz="713" kern="0" spc="-38" dirty="0">
                <a:solidFill>
                  <a:srgbClr val="6A7280"/>
                </a:solidFill>
                <a:latin typeface="微软雅黑"/>
                <a:cs typeface="微软雅黑"/>
              </a:rPr>
              <a:t>级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311B5F65-A94D-46D0-85A0-51C0B36E0C0E}"/>
              </a:ext>
            </a:extLst>
          </p:cNvPr>
          <p:cNvSpPr txBox="1"/>
          <p:nvPr/>
        </p:nvSpPr>
        <p:spPr>
          <a:xfrm>
            <a:off x="786600" y="281424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93C4FD"/>
                </a:solidFill>
                <a:latin typeface="微软雅黑"/>
                <a:cs typeface="微软雅黑"/>
              </a:rPr>
              <a:t>03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19">
            <a:extLst>
              <a:ext uri="{FF2B5EF4-FFF2-40B4-BE49-F238E27FC236}">
                <a16:creationId xmlns:a16="http://schemas.microsoft.com/office/drawing/2014/main" id="{E9418117-BBF4-4E8A-BEA2-EFEC70A183AE}"/>
              </a:ext>
            </a:extLst>
          </p:cNvPr>
          <p:cNvGrpSpPr/>
          <p:nvPr/>
        </p:nvGrpSpPr>
        <p:grpSpPr>
          <a:xfrm>
            <a:off x="3267448" y="2673635"/>
            <a:ext cx="2437924" cy="929640"/>
            <a:chOff x="8188367" y="3584198"/>
            <a:chExt cx="3250565" cy="1239520"/>
          </a:xfrm>
        </p:grpSpPr>
        <p:sp>
          <p:nvSpPr>
            <p:cNvPr id="31" name="object 20">
              <a:extLst>
                <a:ext uri="{FF2B5EF4-FFF2-40B4-BE49-F238E27FC236}">
                  <a16:creationId xmlns:a16="http://schemas.microsoft.com/office/drawing/2014/main" id="{8EAEC4A1-AA54-460B-923B-7181C02D0A39}"/>
                </a:ext>
              </a:extLst>
            </p:cNvPr>
            <p:cNvSpPr/>
            <p:nvPr/>
          </p:nvSpPr>
          <p:spPr>
            <a:xfrm>
              <a:off x="8207432" y="3584198"/>
              <a:ext cx="3231515" cy="1239520"/>
            </a:xfrm>
            <a:custGeom>
              <a:avLst/>
              <a:gdLst/>
              <a:ahLst/>
              <a:cxnLst/>
              <a:rect l="l" t="t" r="r" b="b"/>
              <a:pathLst>
                <a:path w="3231515" h="1239520">
                  <a:moveTo>
                    <a:pt x="3160245" y="1239217"/>
                  </a:moveTo>
                  <a:lnTo>
                    <a:pt x="0" y="1239217"/>
                  </a:lnTo>
                  <a:lnTo>
                    <a:pt x="0" y="0"/>
                  </a:lnTo>
                  <a:lnTo>
                    <a:pt x="3160245" y="0"/>
                  </a:lnTo>
                  <a:lnTo>
                    <a:pt x="3165204" y="488"/>
                  </a:lnTo>
                  <a:lnTo>
                    <a:pt x="3201768" y="15633"/>
                  </a:lnTo>
                  <a:lnTo>
                    <a:pt x="3227608" y="51702"/>
                  </a:lnTo>
                  <a:lnTo>
                    <a:pt x="3231497" y="71252"/>
                  </a:lnTo>
                  <a:lnTo>
                    <a:pt x="3231497" y="1167965"/>
                  </a:lnTo>
                  <a:lnTo>
                    <a:pt x="3215863" y="1209488"/>
                  </a:lnTo>
                  <a:lnTo>
                    <a:pt x="3179794" y="1235328"/>
                  </a:lnTo>
                  <a:lnTo>
                    <a:pt x="3160245" y="1239217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1">
              <a:extLst>
                <a:ext uri="{FF2B5EF4-FFF2-40B4-BE49-F238E27FC236}">
                  <a16:creationId xmlns:a16="http://schemas.microsoft.com/office/drawing/2014/main" id="{CE67B591-9572-43EF-B16D-2C74CF62DC98}"/>
                </a:ext>
              </a:extLst>
            </p:cNvPr>
            <p:cNvSpPr/>
            <p:nvPr/>
          </p:nvSpPr>
          <p:spPr>
            <a:xfrm>
              <a:off x="8188367" y="3584198"/>
              <a:ext cx="38735" cy="1239520"/>
            </a:xfrm>
            <a:custGeom>
              <a:avLst/>
              <a:gdLst/>
              <a:ahLst/>
              <a:cxnLst/>
              <a:rect l="l" t="t" r="r" b="b"/>
              <a:pathLst>
                <a:path w="38734" h="1239520">
                  <a:moveTo>
                    <a:pt x="38129" y="1239217"/>
                  </a:moveTo>
                  <a:lnTo>
                    <a:pt x="0" y="1239217"/>
                  </a:lnTo>
                  <a:lnTo>
                    <a:pt x="0" y="0"/>
                  </a:lnTo>
                  <a:lnTo>
                    <a:pt x="38129" y="0"/>
                  </a:lnTo>
                  <a:lnTo>
                    <a:pt x="38129" y="1239217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22">
            <a:extLst>
              <a:ext uri="{FF2B5EF4-FFF2-40B4-BE49-F238E27FC236}">
                <a16:creationId xmlns:a16="http://schemas.microsoft.com/office/drawing/2014/main" id="{B905421F-5811-4061-98D1-D7B03CABCCFC}"/>
              </a:ext>
            </a:extLst>
          </p:cNvPr>
          <p:cNvSpPr txBox="1"/>
          <p:nvPr/>
        </p:nvSpPr>
        <p:spPr>
          <a:xfrm>
            <a:off x="3916108" y="2842843"/>
            <a:ext cx="1620679" cy="370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理论落地实践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3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理论结合实践的匹配逻辑与案例分析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23">
            <a:extLst>
              <a:ext uri="{FF2B5EF4-FFF2-40B4-BE49-F238E27FC236}">
                <a16:creationId xmlns:a16="http://schemas.microsoft.com/office/drawing/2014/main" id="{9156DA08-88CB-474D-8A8A-90040EAA0CC1}"/>
              </a:ext>
            </a:extLst>
          </p:cNvPr>
          <p:cNvSpPr txBox="1"/>
          <p:nvPr/>
        </p:nvSpPr>
        <p:spPr>
          <a:xfrm>
            <a:off x="3455646" y="281424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BEDAFE"/>
                </a:solidFill>
                <a:latin typeface="微软雅黑"/>
                <a:cs typeface="微软雅黑"/>
              </a:rPr>
              <a:t>04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去中心化与去中介化</a:t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C8E2E3EA-9742-48DA-9ACC-D84A5DF33C05}"/>
              </a:ext>
            </a:extLst>
          </p:cNvPr>
          <p:cNvSpPr/>
          <p:nvPr/>
        </p:nvSpPr>
        <p:spPr>
          <a:xfrm>
            <a:off x="725765" y="1021993"/>
            <a:ext cx="3640455" cy="3830955"/>
          </a:xfrm>
          <a:custGeom>
            <a:avLst/>
            <a:gdLst/>
            <a:ahLst/>
            <a:cxnLst/>
            <a:rect l="l" t="t" r="r" b="b"/>
            <a:pathLst>
              <a:path w="4853940" h="5107940">
                <a:moveTo>
                  <a:pt x="4853919" y="5107694"/>
                </a:moveTo>
                <a:lnTo>
                  <a:pt x="0" y="5107694"/>
                </a:lnTo>
                <a:lnTo>
                  <a:pt x="0" y="210221"/>
                </a:lnTo>
                <a:lnTo>
                  <a:pt x="5564" y="167957"/>
                </a:lnTo>
                <a:lnTo>
                  <a:pt x="19267" y="127591"/>
                </a:lnTo>
                <a:lnTo>
                  <a:pt x="40582" y="90673"/>
                </a:lnTo>
                <a:lnTo>
                  <a:pt x="68690" y="58624"/>
                </a:lnTo>
                <a:lnTo>
                  <a:pt x="102510" y="32673"/>
                </a:lnTo>
                <a:lnTo>
                  <a:pt x="140743" y="13820"/>
                </a:lnTo>
                <a:lnTo>
                  <a:pt x="181920" y="2787"/>
                </a:lnTo>
                <a:lnTo>
                  <a:pt x="210221" y="0"/>
                </a:lnTo>
                <a:lnTo>
                  <a:pt x="4643698" y="0"/>
                </a:lnTo>
                <a:lnTo>
                  <a:pt x="4685961" y="5564"/>
                </a:lnTo>
                <a:lnTo>
                  <a:pt x="4726328" y="19267"/>
                </a:lnTo>
                <a:lnTo>
                  <a:pt x="4763245" y="40582"/>
                </a:lnTo>
                <a:lnTo>
                  <a:pt x="4795295" y="68690"/>
                </a:lnTo>
                <a:lnTo>
                  <a:pt x="4821245" y="102510"/>
                </a:lnTo>
                <a:lnTo>
                  <a:pt x="4840099" y="140743"/>
                </a:lnTo>
                <a:lnTo>
                  <a:pt x="4851131" y="181920"/>
                </a:lnTo>
                <a:lnTo>
                  <a:pt x="4853919" y="210221"/>
                </a:lnTo>
                <a:lnTo>
                  <a:pt x="4853919" y="5107694"/>
                </a:lnTo>
                <a:close/>
              </a:path>
            </a:pathLst>
          </a:custGeom>
          <a:solidFill>
            <a:srgbClr val="EFF5FF">
              <a:alpha val="501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296B56C-2A5B-46FF-A796-4F76F875626E}"/>
              </a:ext>
            </a:extLst>
          </p:cNvPr>
          <p:cNvSpPr/>
          <p:nvPr/>
        </p:nvSpPr>
        <p:spPr>
          <a:xfrm>
            <a:off x="4900974" y="1021993"/>
            <a:ext cx="3640455" cy="3830955"/>
          </a:xfrm>
          <a:custGeom>
            <a:avLst/>
            <a:gdLst/>
            <a:ahLst/>
            <a:cxnLst/>
            <a:rect l="l" t="t" r="r" b="b"/>
            <a:pathLst>
              <a:path w="4853940" h="5107940">
                <a:moveTo>
                  <a:pt x="4853919" y="5107694"/>
                </a:moveTo>
                <a:lnTo>
                  <a:pt x="0" y="5107694"/>
                </a:lnTo>
                <a:lnTo>
                  <a:pt x="0" y="210221"/>
                </a:lnTo>
                <a:lnTo>
                  <a:pt x="5564" y="167957"/>
                </a:lnTo>
                <a:lnTo>
                  <a:pt x="19267" y="127591"/>
                </a:lnTo>
                <a:lnTo>
                  <a:pt x="40582" y="90673"/>
                </a:lnTo>
                <a:lnTo>
                  <a:pt x="68690" y="58624"/>
                </a:lnTo>
                <a:lnTo>
                  <a:pt x="102510" y="32673"/>
                </a:lnTo>
                <a:lnTo>
                  <a:pt x="140743" y="13820"/>
                </a:lnTo>
                <a:lnTo>
                  <a:pt x="181920" y="2787"/>
                </a:lnTo>
                <a:lnTo>
                  <a:pt x="210221" y="0"/>
                </a:lnTo>
                <a:lnTo>
                  <a:pt x="4643698" y="0"/>
                </a:lnTo>
                <a:lnTo>
                  <a:pt x="4685961" y="5564"/>
                </a:lnTo>
                <a:lnTo>
                  <a:pt x="4726328" y="19267"/>
                </a:lnTo>
                <a:lnTo>
                  <a:pt x="4763245" y="40582"/>
                </a:lnTo>
                <a:lnTo>
                  <a:pt x="4795295" y="68690"/>
                </a:lnTo>
                <a:lnTo>
                  <a:pt x="4821245" y="102510"/>
                </a:lnTo>
                <a:lnTo>
                  <a:pt x="4840099" y="140743"/>
                </a:lnTo>
                <a:lnTo>
                  <a:pt x="4851131" y="181920"/>
                </a:lnTo>
                <a:lnTo>
                  <a:pt x="4853919" y="210221"/>
                </a:lnTo>
                <a:lnTo>
                  <a:pt x="4853919" y="5107694"/>
                </a:lnTo>
                <a:close/>
              </a:path>
            </a:pathLst>
          </a:custGeom>
          <a:solidFill>
            <a:srgbClr val="F0FDFA">
              <a:alpha val="501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12" name="object 5">
            <a:extLst>
              <a:ext uri="{FF2B5EF4-FFF2-40B4-BE49-F238E27FC236}">
                <a16:creationId xmlns:a16="http://schemas.microsoft.com/office/drawing/2014/main" id="{D2880B3B-2343-40D4-8E32-3C72F9658EDC}"/>
              </a:ext>
            </a:extLst>
          </p:cNvPr>
          <p:cNvGrpSpPr/>
          <p:nvPr/>
        </p:nvGrpSpPr>
        <p:grpSpPr>
          <a:xfrm>
            <a:off x="629964" y="867568"/>
            <a:ext cx="3775234" cy="3985260"/>
            <a:chOff x="762595" y="1544255"/>
            <a:chExt cx="5033645" cy="5313680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81549AE-6544-424C-B237-95869C23F687}"/>
                </a:ext>
              </a:extLst>
            </p:cNvPr>
            <p:cNvSpPr/>
            <p:nvPr/>
          </p:nvSpPr>
          <p:spPr>
            <a:xfrm>
              <a:off x="762595" y="1544255"/>
              <a:ext cx="5033645" cy="5313680"/>
            </a:xfrm>
            <a:custGeom>
              <a:avLst/>
              <a:gdLst/>
              <a:ahLst/>
              <a:cxnLst/>
              <a:rect l="l" t="t" r="r" b="b"/>
              <a:pathLst>
                <a:path w="5033645" h="5313680">
                  <a:moveTo>
                    <a:pt x="5033129" y="5313595"/>
                  </a:moveTo>
                  <a:lnTo>
                    <a:pt x="0" y="5313595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880610" y="0"/>
                  </a:lnTo>
                  <a:lnTo>
                    <a:pt x="4924884" y="5745"/>
                  </a:lnTo>
                  <a:lnTo>
                    <a:pt x="4965345" y="22491"/>
                  </a:lnTo>
                  <a:lnTo>
                    <a:pt x="4998510" y="48790"/>
                  </a:lnTo>
                  <a:lnTo>
                    <a:pt x="5021519" y="82383"/>
                  </a:lnTo>
                  <a:lnTo>
                    <a:pt x="5032396" y="120373"/>
                  </a:lnTo>
                  <a:lnTo>
                    <a:pt x="5033129" y="133454"/>
                  </a:lnTo>
                  <a:lnTo>
                    <a:pt x="5033129" y="5313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17CCF765-BCBB-44DA-B1F4-76C55827A39A}"/>
                </a:ext>
              </a:extLst>
            </p:cNvPr>
            <p:cNvSpPr/>
            <p:nvPr/>
          </p:nvSpPr>
          <p:spPr>
            <a:xfrm>
              <a:off x="1067633" y="369858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8">
              <a:extLst>
                <a:ext uri="{FF2B5EF4-FFF2-40B4-BE49-F238E27FC236}">
                  <a16:creationId xmlns:a16="http://schemas.microsoft.com/office/drawing/2014/main" id="{5FF4EB74-E023-48AC-861D-5922EA7F1E6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2490" y="3812976"/>
              <a:ext cx="171583" cy="152519"/>
            </a:xfrm>
            <a:prstGeom prst="rect">
              <a:avLst/>
            </a:prstGeom>
          </p:spPr>
        </p:pic>
      </p:grpSp>
      <p:sp>
        <p:nvSpPr>
          <p:cNvPr id="16" name="object 9">
            <a:extLst>
              <a:ext uri="{FF2B5EF4-FFF2-40B4-BE49-F238E27FC236}">
                <a16:creationId xmlns:a16="http://schemas.microsoft.com/office/drawing/2014/main" id="{4D81AD56-B1AE-49E1-9C8D-210B9E7A79F8}"/>
              </a:ext>
            </a:extLst>
          </p:cNvPr>
          <p:cNvSpPr txBox="1"/>
          <p:nvPr/>
        </p:nvSpPr>
        <p:spPr>
          <a:xfrm>
            <a:off x="1220983" y="2538137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334054"/>
                </a:solidFill>
                <a:latin typeface="微软雅黑"/>
                <a:cs typeface="微软雅黑"/>
              </a:rPr>
              <a:t>核心内涵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17F2626B-7921-472F-85CA-4F791E5B27FC}"/>
              </a:ext>
            </a:extLst>
          </p:cNvPr>
          <p:cNvSpPr txBox="1"/>
          <p:nvPr/>
        </p:nvSpPr>
        <p:spPr>
          <a:xfrm>
            <a:off x="849217" y="2842698"/>
            <a:ext cx="3336608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400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65469"/>
                </a:solidFill>
                <a:latin typeface="微软雅黑"/>
                <a:cs typeface="微软雅黑"/>
              </a:rPr>
              <a:t>节点高度自治，无强制性中心控制单元。每个节点自由连接，数据分布式存储，打破了传统集中式架构的垄断。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0938007B-C964-4189-B31D-E5CDFF9C6F6D}"/>
              </a:ext>
            </a:extLst>
          </p:cNvPr>
          <p:cNvSpPr/>
          <p:nvPr/>
        </p:nvSpPr>
        <p:spPr>
          <a:xfrm>
            <a:off x="858742" y="3477075"/>
            <a:ext cx="636746" cy="200501"/>
          </a:xfrm>
          <a:custGeom>
            <a:avLst/>
            <a:gdLst/>
            <a:ahLst/>
            <a:cxnLst/>
            <a:rect l="l" t="t" r="r" b="b"/>
            <a:pathLst>
              <a:path w="848994" h="267335">
                <a:moveTo>
                  <a:pt x="815313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815313" y="0"/>
                </a:lnTo>
                <a:lnTo>
                  <a:pt x="847419" y="28208"/>
                </a:lnTo>
                <a:lnTo>
                  <a:pt x="848387" y="33072"/>
                </a:lnTo>
                <a:lnTo>
                  <a:pt x="848387" y="233834"/>
                </a:lnTo>
                <a:lnTo>
                  <a:pt x="820177" y="265940"/>
                </a:lnTo>
                <a:lnTo>
                  <a:pt x="815313" y="266908"/>
                </a:lnTo>
                <a:close/>
              </a:path>
            </a:pathLst>
          </a:custGeom>
          <a:solidFill>
            <a:srgbClr val="F1F5F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043B73BD-F45A-4E6C-9A13-561C4D348986}"/>
              </a:ext>
            </a:extLst>
          </p:cNvPr>
          <p:cNvSpPr txBox="1"/>
          <p:nvPr/>
        </p:nvSpPr>
        <p:spPr>
          <a:xfrm>
            <a:off x="935009" y="3503296"/>
            <a:ext cx="4833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65469"/>
                </a:solidFill>
                <a:latin typeface="微软雅黑"/>
                <a:cs typeface="微软雅黑"/>
              </a:rPr>
              <a:t>#节点自治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A5493B3A-46EA-4A52-A4D3-908589906844}"/>
              </a:ext>
            </a:extLst>
          </p:cNvPr>
          <p:cNvSpPr/>
          <p:nvPr/>
        </p:nvSpPr>
        <p:spPr>
          <a:xfrm>
            <a:off x="1552227" y="3477075"/>
            <a:ext cx="536258" cy="200501"/>
          </a:xfrm>
          <a:custGeom>
            <a:avLst/>
            <a:gdLst/>
            <a:ahLst/>
            <a:cxnLst/>
            <a:rect l="l" t="t" r="r" b="b"/>
            <a:pathLst>
              <a:path w="715010" h="267335">
                <a:moveTo>
                  <a:pt x="681859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681859" y="0"/>
                </a:lnTo>
                <a:lnTo>
                  <a:pt x="713965" y="28208"/>
                </a:lnTo>
                <a:lnTo>
                  <a:pt x="714933" y="33072"/>
                </a:lnTo>
                <a:lnTo>
                  <a:pt x="714933" y="233834"/>
                </a:lnTo>
                <a:lnTo>
                  <a:pt x="686723" y="265940"/>
                </a:lnTo>
                <a:lnTo>
                  <a:pt x="681859" y="266908"/>
                </a:lnTo>
                <a:close/>
              </a:path>
            </a:pathLst>
          </a:custGeom>
          <a:solidFill>
            <a:srgbClr val="F1F5F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A3A6A667-603B-4BFE-9FD7-541BDD5076FD}"/>
              </a:ext>
            </a:extLst>
          </p:cNvPr>
          <p:cNvSpPr txBox="1"/>
          <p:nvPr/>
        </p:nvSpPr>
        <p:spPr>
          <a:xfrm>
            <a:off x="1628047" y="3503296"/>
            <a:ext cx="38338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65469"/>
                </a:solidFill>
                <a:latin typeface="微软雅黑"/>
                <a:cs typeface="微软雅黑"/>
              </a:rPr>
              <a:t>#无中心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D447D088-B4B1-415E-A1F1-6EAF660DAF2B}"/>
              </a:ext>
            </a:extLst>
          </p:cNvPr>
          <p:cNvSpPr/>
          <p:nvPr/>
        </p:nvSpPr>
        <p:spPr>
          <a:xfrm>
            <a:off x="2145621" y="3477075"/>
            <a:ext cx="779621" cy="200501"/>
          </a:xfrm>
          <a:custGeom>
            <a:avLst/>
            <a:gdLst/>
            <a:ahLst/>
            <a:cxnLst/>
            <a:rect l="l" t="t" r="r" b="b"/>
            <a:pathLst>
              <a:path w="1039495" h="267335">
                <a:moveTo>
                  <a:pt x="1005962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1005962" y="0"/>
                </a:lnTo>
                <a:lnTo>
                  <a:pt x="1038068" y="28208"/>
                </a:lnTo>
                <a:lnTo>
                  <a:pt x="1039036" y="33072"/>
                </a:lnTo>
                <a:lnTo>
                  <a:pt x="1039036" y="233834"/>
                </a:lnTo>
                <a:lnTo>
                  <a:pt x="1010826" y="265940"/>
                </a:lnTo>
                <a:lnTo>
                  <a:pt x="1005962" y="266908"/>
                </a:lnTo>
                <a:close/>
              </a:path>
            </a:pathLst>
          </a:custGeom>
          <a:solidFill>
            <a:srgbClr val="F1F5F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8565D2C6-05DE-4E04-B8E4-9888819B9241}"/>
              </a:ext>
            </a:extLst>
          </p:cNvPr>
          <p:cNvSpPr txBox="1"/>
          <p:nvPr/>
        </p:nvSpPr>
        <p:spPr>
          <a:xfrm>
            <a:off x="2220995" y="3503296"/>
            <a:ext cx="62626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9" dirty="0">
                <a:solidFill>
                  <a:srgbClr val="465469"/>
                </a:solidFill>
                <a:latin typeface="微软雅黑"/>
                <a:cs typeface="微软雅黑"/>
              </a:rPr>
              <a:t>#微博/区块链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7">
            <a:extLst>
              <a:ext uri="{FF2B5EF4-FFF2-40B4-BE49-F238E27FC236}">
                <a16:creationId xmlns:a16="http://schemas.microsoft.com/office/drawing/2014/main" id="{FC81BA0C-885B-46CC-A0E5-35FA002BA019}"/>
              </a:ext>
            </a:extLst>
          </p:cNvPr>
          <p:cNvGrpSpPr/>
          <p:nvPr/>
        </p:nvGrpSpPr>
        <p:grpSpPr>
          <a:xfrm>
            <a:off x="629964" y="853269"/>
            <a:ext cx="3775234" cy="4003358"/>
            <a:chOff x="762595" y="1525190"/>
            <a:chExt cx="5033645" cy="5337810"/>
          </a:xfrm>
        </p:grpSpPr>
        <p:sp>
          <p:nvSpPr>
            <p:cNvPr id="25" name="object 18">
              <a:extLst>
                <a:ext uri="{FF2B5EF4-FFF2-40B4-BE49-F238E27FC236}">
                  <a16:creationId xmlns:a16="http://schemas.microsoft.com/office/drawing/2014/main" id="{4C5266F3-73A3-4109-A8FC-E54EF1A9651B}"/>
                </a:ext>
              </a:extLst>
            </p:cNvPr>
            <p:cNvSpPr/>
            <p:nvPr/>
          </p:nvSpPr>
          <p:spPr>
            <a:xfrm>
              <a:off x="1072399" y="6353372"/>
              <a:ext cx="4413885" cy="504825"/>
            </a:xfrm>
            <a:custGeom>
              <a:avLst/>
              <a:gdLst/>
              <a:ahLst/>
              <a:cxnLst/>
              <a:rect l="l" t="t" r="r" b="b"/>
              <a:pathLst>
                <a:path w="4413885" h="504825">
                  <a:moveTo>
                    <a:pt x="4413520" y="504478"/>
                  </a:moveTo>
                  <a:lnTo>
                    <a:pt x="0" y="504478"/>
                  </a:lnTo>
                  <a:lnTo>
                    <a:pt x="0" y="102424"/>
                  </a:lnTo>
                  <a:lnTo>
                    <a:pt x="11099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4311095" y="0"/>
                  </a:lnTo>
                  <a:lnTo>
                    <a:pt x="4352497" y="11099"/>
                  </a:lnTo>
                  <a:lnTo>
                    <a:pt x="4386501" y="37196"/>
                  </a:lnTo>
                  <a:lnTo>
                    <a:pt x="4407930" y="74321"/>
                  </a:lnTo>
                  <a:lnTo>
                    <a:pt x="4413520" y="504478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19">
              <a:extLst>
                <a:ext uri="{FF2B5EF4-FFF2-40B4-BE49-F238E27FC236}">
                  <a16:creationId xmlns:a16="http://schemas.microsoft.com/office/drawing/2014/main" id="{CBF8F220-D28C-4AB3-B267-76436990F32F}"/>
                </a:ext>
              </a:extLst>
            </p:cNvPr>
            <p:cNvSpPr/>
            <p:nvPr/>
          </p:nvSpPr>
          <p:spPr>
            <a:xfrm>
              <a:off x="1072399" y="6353372"/>
              <a:ext cx="4413885" cy="504825"/>
            </a:xfrm>
            <a:custGeom>
              <a:avLst/>
              <a:gdLst/>
              <a:ahLst/>
              <a:cxnLst/>
              <a:rect l="l" t="t" r="r" b="b"/>
              <a:pathLst>
                <a:path w="4413885" h="504825">
                  <a:moveTo>
                    <a:pt x="0" y="504478"/>
                  </a:moveTo>
                  <a:lnTo>
                    <a:pt x="0" y="109623"/>
                  </a:lnTo>
                  <a:lnTo>
                    <a:pt x="0" y="102424"/>
                  </a:lnTo>
                  <a:lnTo>
                    <a:pt x="702" y="95295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1"/>
                  </a:lnTo>
                  <a:lnTo>
                    <a:pt x="8344" y="67671"/>
                  </a:lnTo>
                  <a:lnTo>
                    <a:pt x="11099" y="61021"/>
                  </a:lnTo>
                  <a:lnTo>
                    <a:pt x="14475" y="54703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6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303897" y="0"/>
                  </a:lnTo>
                  <a:lnTo>
                    <a:pt x="4311095" y="0"/>
                  </a:lnTo>
                  <a:lnTo>
                    <a:pt x="4318224" y="702"/>
                  </a:lnTo>
                  <a:lnTo>
                    <a:pt x="4358815" y="14475"/>
                  </a:lnTo>
                  <a:lnTo>
                    <a:pt x="4381412" y="32107"/>
                  </a:lnTo>
                  <a:lnTo>
                    <a:pt x="4386501" y="37196"/>
                  </a:lnTo>
                  <a:lnTo>
                    <a:pt x="4391046" y="42734"/>
                  </a:lnTo>
                  <a:lnTo>
                    <a:pt x="4395045" y="48719"/>
                  </a:lnTo>
                  <a:lnTo>
                    <a:pt x="4399044" y="54703"/>
                  </a:lnTo>
                  <a:lnTo>
                    <a:pt x="4411413" y="88236"/>
                  </a:lnTo>
                  <a:lnTo>
                    <a:pt x="4412818" y="95295"/>
                  </a:lnTo>
                  <a:lnTo>
                    <a:pt x="4413520" y="102424"/>
                  </a:lnTo>
                  <a:lnTo>
                    <a:pt x="4413520" y="109623"/>
                  </a:lnTo>
                  <a:lnTo>
                    <a:pt x="4413520" y="504478"/>
                  </a:lnTo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0">
              <a:extLst>
                <a:ext uri="{FF2B5EF4-FFF2-40B4-BE49-F238E27FC236}">
                  <a16:creationId xmlns:a16="http://schemas.microsoft.com/office/drawing/2014/main" id="{DF1BA381-0C85-45D4-B198-2B54D9DD4AF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595" y="1525190"/>
              <a:ext cx="5033129" cy="1868358"/>
            </a:xfrm>
            <a:prstGeom prst="rect">
              <a:avLst/>
            </a:prstGeom>
          </p:spPr>
        </p:pic>
      </p:grpSp>
      <p:sp>
        <p:nvSpPr>
          <p:cNvPr id="28" name="object 21">
            <a:extLst>
              <a:ext uri="{FF2B5EF4-FFF2-40B4-BE49-F238E27FC236}">
                <a16:creationId xmlns:a16="http://schemas.microsoft.com/office/drawing/2014/main" id="{6CE3EDE2-D968-4400-8A4D-04AF1A5662E8}"/>
              </a:ext>
            </a:extLst>
          </p:cNvPr>
          <p:cNvSpPr txBox="1"/>
          <p:nvPr/>
        </p:nvSpPr>
        <p:spPr>
          <a:xfrm>
            <a:off x="2268136" y="4589994"/>
            <a:ext cx="49387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60A5FA"/>
                </a:solidFill>
                <a:latin typeface="微软雅黑"/>
                <a:cs typeface="微软雅黑"/>
              </a:rPr>
              <a:t>ESSENCE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2">
            <a:extLst>
              <a:ext uri="{FF2B5EF4-FFF2-40B4-BE49-F238E27FC236}">
                <a16:creationId xmlns:a16="http://schemas.microsoft.com/office/drawing/2014/main" id="{4349549B-CA79-4180-8C34-637EBFB6011B}"/>
              </a:ext>
            </a:extLst>
          </p:cNvPr>
          <p:cNvGrpSpPr/>
          <p:nvPr/>
        </p:nvGrpSpPr>
        <p:grpSpPr>
          <a:xfrm>
            <a:off x="688952" y="867568"/>
            <a:ext cx="7948613" cy="3985260"/>
            <a:chOff x="841247" y="1544255"/>
            <a:chExt cx="10598150" cy="5313680"/>
          </a:xfrm>
        </p:grpSpPr>
        <p:pic>
          <p:nvPicPr>
            <p:cNvPr id="30" name="object 23">
              <a:extLst>
                <a:ext uri="{FF2B5EF4-FFF2-40B4-BE49-F238E27FC236}">
                  <a16:creationId xmlns:a16="http://schemas.microsoft.com/office/drawing/2014/main" id="{D072C098-2D34-4E4A-A092-2D87543E5BF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1247" y="2782823"/>
              <a:ext cx="1444751" cy="610725"/>
            </a:xfrm>
            <a:prstGeom prst="rect">
              <a:avLst/>
            </a:prstGeom>
          </p:spPr>
        </p:pic>
        <p:sp>
          <p:nvSpPr>
            <p:cNvPr id="31" name="object 24">
              <a:extLst>
                <a:ext uri="{FF2B5EF4-FFF2-40B4-BE49-F238E27FC236}">
                  <a16:creationId xmlns:a16="http://schemas.microsoft.com/office/drawing/2014/main" id="{85953D26-3DB2-4C66-A5F6-B39AEE1972C7}"/>
                </a:ext>
              </a:extLst>
            </p:cNvPr>
            <p:cNvSpPr/>
            <p:nvPr/>
          </p:nvSpPr>
          <p:spPr>
            <a:xfrm>
              <a:off x="6405800" y="1544255"/>
              <a:ext cx="5033645" cy="5313680"/>
            </a:xfrm>
            <a:custGeom>
              <a:avLst/>
              <a:gdLst/>
              <a:ahLst/>
              <a:cxnLst/>
              <a:rect l="l" t="t" r="r" b="b"/>
              <a:pathLst>
                <a:path w="5033645" h="5313680">
                  <a:moveTo>
                    <a:pt x="5033129" y="5313595"/>
                  </a:moveTo>
                  <a:lnTo>
                    <a:pt x="0" y="5313595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880610" y="0"/>
                  </a:lnTo>
                  <a:lnTo>
                    <a:pt x="4924884" y="5745"/>
                  </a:lnTo>
                  <a:lnTo>
                    <a:pt x="4965345" y="22491"/>
                  </a:lnTo>
                  <a:lnTo>
                    <a:pt x="4998510" y="48790"/>
                  </a:lnTo>
                  <a:lnTo>
                    <a:pt x="5021519" y="82383"/>
                  </a:lnTo>
                  <a:lnTo>
                    <a:pt x="5032396" y="120373"/>
                  </a:lnTo>
                  <a:lnTo>
                    <a:pt x="5033129" y="133454"/>
                  </a:lnTo>
                  <a:lnTo>
                    <a:pt x="5033129" y="5313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5">
              <a:extLst>
                <a:ext uri="{FF2B5EF4-FFF2-40B4-BE49-F238E27FC236}">
                  <a16:creationId xmlns:a16="http://schemas.microsoft.com/office/drawing/2014/main" id="{90E090C0-C58B-44D6-8A3B-7E2FF93709AE}"/>
                </a:ext>
              </a:extLst>
            </p:cNvPr>
            <p:cNvSpPr/>
            <p:nvPr/>
          </p:nvSpPr>
          <p:spPr>
            <a:xfrm>
              <a:off x="6710839" y="369858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26">
              <a:extLst>
                <a:ext uri="{FF2B5EF4-FFF2-40B4-BE49-F238E27FC236}">
                  <a16:creationId xmlns:a16="http://schemas.microsoft.com/office/drawing/2014/main" id="{2992775D-A349-4FDF-A710-B6104CD98CE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25228" y="3812976"/>
              <a:ext cx="152519" cy="152519"/>
            </a:xfrm>
            <a:prstGeom prst="rect">
              <a:avLst/>
            </a:prstGeom>
          </p:spPr>
        </p:pic>
      </p:grpSp>
      <p:sp>
        <p:nvSpPr>
          <p:cNvPr id="34" name="object 27">
            <a:extLst>
              <a:ext uri="{FF2B5EF4-FFF2-40B4-BE49-F238E27FC236}">
                <a16:creationId xmlns:a16="http://schemas.microsoft.com/office/drawing/2014/main" id="{39F3C35C-7E69-4592-B417-FCEFC38026C5}"/>
              </a:ext>
            </a:extLst>
          </p:cNvPr>
          <p:cNvSpPr txBox="1"/>
          <p:nvPr/>
        </p:nvSpPr>
        <p:spPr>
          <a:xfrm>
            <a:off x="5453387" y="2538137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334054"/>
                </a:solidFill>
                <a:latin typeface="微软雅黑"/>
                <a:cs typeface="微软雅黑"/>
              </a:rPr>
              <a:t>核心内涵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28">
            <a:extLst>
              <a:ext uri="{FF2B5EF4-FFF2-40B4-BE49-F238E27FC236}">
                <a16:creationId xmlns:a16="http://schemas.microsoft.com/office/drawing/2014/main" id="{C8FB252A-CA52-4070-B477-5572FBBAC8B9}"/>
              </a:ext>
            </a:extLst>
          </p:cNvPr>
          <p:cNvSpPr txBox="1"/>
          <p:nvPr/>
        </p:nvSpPr>
        <p:spPr>
          <a:xfrm>
            <a:off x="5081621" y="2842698"/>
            <a:ext cx="3336608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400"/>
              </a:lnSpc>
              <a:spcBef>
                <a:spcPts val="75"/>
              </a:spcBef>
            </a:pPr>
            <a:r>
              <a:rPr sz="938" kern="0" spc="-4" dirty="0">
                <a:solidFill>
                  <a:srgbClr val="465469"/>
                </a:solidFill>
                <a:latin typeface="微软雅黑"/>
                <a:cs typeface="微软雅黑"/>
              </a:rPr>
              <a:t>剔除冗余的交易中间环节，使交易双方直接对接。通过缩短链路，大幅降低成本并提升商业流转效率。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6" name="object 29">
            <a:extLst>
              <a:ext uri="{FF2B5EF4-FFF2-40B4-BE49-F238E27FC236}">
                <a16:creationId xmlns:a16="http://schemas.microsoft.com/office/drawing/2014/main" id="{792315D8-3406-42D1-ABE6-44E9632F3D39}"/>
              </a:ext>
            </a:extLst>
          </p:cNvPr>
          <p:cNvSpPr/>
          <p:nvPr/>
        </p:nvSpPr>
        <p:spPr>
          <a:xfrm>
            <a:off x="5091146" y="3477075"/>
            <a:ext cx="636746" cy="200501"/>
          </a:xfrm>
          <a:custGeom>
            <a:avLst/>
            <a:gdLst/>
            <a:ahLst/>
            <a:cxnLst/>
            <a:rect l="l" t="t" r="r" b="b"/>
            <a:pathLst>
              <a:path w="848995" h="267335">
                <a:moveTo>
                  <a:pt x="815313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815313" y="0"/>
                </a:lnTo>
                <a:lnTo>
                  <a:pt x="847419" y="28208"/>
                </a:lnTo>
                <a:lnTo>
                  <a:pt x="848387" y="33072"/>
                </a:lnTo>
                <a:lnTo>
                  <a:pt x="848387" y="233834"/>
                </a:lnTo>
                <a:lnTo>
                  <a:pt x="820177" y="265940"/>
                </a:lnTo>
                <a:lnTo>
                  <a:pt x="815313" y="266908"/>
                </a:lnTo>
                <a:close/>
              </a:path>
            </a:pathLst>
          </a:custGeom>
          <a:solidFill>
            <a:srgbClr val="F1F5F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0">
            <a:extLst>
              <a:ext uri="{FF2B5EF4-FFF2-40B4-BE49-F238E27FC236}">
                <a16:creationId xmlns:a16="http://schemas.microsoft.com/office/drawing/2014/main" id="{EF07B6FD-3020-4A37-A4AB-3951D1431B06}"/>
              </a:ext>
            </a:extLst>
          </p:cNvPr>
          <p:cNvSpPr txBox="1"/>
          <p:nvPr/>
        </p:nvSpPr>
        <p:spPr>
          <a:xfrm>
            <a:off x="5167413" y="3503296"/>
            <a:ext cx="4833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65469"/>
                </a:solidFill>
                <a:latin typeface="微软雅黑"/>
                <a:cs typeface="微软雅黑"/>
              </a:rPr>
              <a:t>#剔除环节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8" name="object 31">
            <a:extLst>
              <a:ext uri="{FF2B5EF4-FFF2-40B4-BE49-F238E27FC236}">
                <a16:creationId xmlns:a16="http://schemas.microsoft.com/office/drawing/2014/main" id="{338C7B49-35A2-47A0-A91C-C59FA01760BC}"/>
              </a:ext>
            </a:extLst>
          </p:cNvPr>
          <p:cNvSpPr/>
          <p:nvPr/>
        </p:nvSpPr>
        <p:spPr>
          <a:xfrm>
            <a:off x="5784631" y="3477075"/>
            <a:ext cx="636746" cy="200501"/>
          </a:xfrm>
          <a:custGeom>
            <a:avLst/>
            <a:gdLst/>
            <a:ahLst/>
            <a:cxnLst/>
            <a:rect l="l" t="t" r="r" b="b"/>
            <a:pathLst>
              <a:path w="848995" h="267335">
                <a:moveTo>
                  <a:pt x="815314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815314" y="0"/>
                </a:lnTo>
                <a:lnTo>
                  <a:pt x="847419" y="28208"/>
                </a:lnTo>
                <a:lnTo>
                  <a:pt x="848387" y="33072"/>
                </a:lnTo>
                <a:lnTo>
                  <a:pt x="848387" y="233834"/>
                </a:lnTo>
                <a:lnTo>
                  <a:pt x="820177" y="265940"/>
                </a:lnTo>
                <a:lnTo>
                  <a:pt x="815314" y="266908"/>
                </a:lnTo>
                <a:close/>
              </a:path>
            </a:pathLst>
          </a:custGeom>
          <a:solidFill>
            <a:srgbClr val="F1F5F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2">
            <a:extLst>
              <a:ext uri="{FF2B5EF4-FFF2-40B4-BE49-F238E27FC236}">
                <a16:creationId xmlns:a16="http://schemas.microsoft.com/office/drawing/2014/main" id="{BBA94F2E-A1C2-427E-8462-13EC2210F6AD}"/>
              </a:ext>
            </a:extLst>
          </p:cNvPr>
          <p:cNvSpPr txBox="1"/>
          <p:nvPr/>
        </p:nvSpPr>
        <p:spPr>
          <a:xfrm>
            <a:off x="5860452" y="3503296"/>
            <a:ext cx="4833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65469"/>
                </a:solidFill>
                <a:latin typeface="微软雅黑"/>
                <a:cs typeface="微软雅黑"/>
              </a:rPr>
              <a:t>#提升效率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33">
            <a:extLst>
              <a:ext uri="{FF2B5EF4-FFF2-40B4-BE49-F238E27FC236}">
                <a16:creationId xmlns:a16="http://schemas.microsoft.com/office/drawing/2014/main" id="{5908F279-2BED-42D1-852B-00EF6684A287}"/>
              </a:ext>
            </a:extLst>
          </p:cNvPr>
          <p:cNvSpPr/>
          <p:nvPr/>
        </p:nvSpPr>
        <p:spPr>
          <a:xfrm>
            <a:off x="6478116" y="3477075"/>
            <a:ext cx="636746" cy="200501"/>
          </a:xfrm>
          <a:custGeom>
            <a:avLst/>
            <a:gdLst/>
            <a:ahLst/>
            <a:cxnLst/>
            <a:rect l="l" t="t" r="r" b="b"/>
            <a:pathLst>
              <a:path w="848995" h="267335">
                <a:moveTo>
                  <a:pt x="815314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815314" y="0"/>
                </a:lnTo>
                <a:lnTo>
                  <a:pt x="847419" y="28208"/>
                </a:lnTo>
                <a:lnTo>
                  <a:pt x="848387" y="33072"/>
                </a:lnTo>
                <a:lnTo>
                  <a:pt x="848387" y="233834"/>
                </a:lnTo>
                <a:lnTo>
                  <a:pt x="820177" y="265940"/>
                </a:lnTo>
                <a:lnTo>
                  <a:pt x="815314" y="266908"/>
                </a:lnTo>
                <a:close/>
              </a:path>
            </a:pathLst>
          </a:custGeom>
          <a:solidFill>
            <a:srgbClr val="F1F5F9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34">
            <a:extLst>
              <a:ext uri="{FF2B5EF4-FFF2-40B4-BE49-F238E27FC236}">
                <a16:creationId xmlns:a16="http://schemas.microsoft.com/office/drawing/2014/main" id="{ACE15042-9F44-4927-AF97-EE1A219E6E19}"/>
              </a:ext>
            </a:extLst>
          </p:cNvPr>
          <p:cNvSpPr txBox="1"/>
          <p:nvPr/>
        </p:nvSpPr>
        <p:spPr>
          <a:xfrm>
            <a:off x="6553491" y="3503296"/>
            <a:ext cx="4833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65469"/>
                </a:solidFill>
                <a:latin typeface="微软雅黑"/>
                <a:cs typeface="微软雅黑"/>
              </a:rPr>
              <a:t>#电商平台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35">
            <a:extLst>
              <a:ext uri="{FF2B5EF4-FFF2-40B4-BE49-F238E27FC236}">
                <a16:creationId xmlns:a16="http://schemas.microsoft.com/office/drawing/2014/main" id="{51C4F38E-8915-4C95-B734-35A25ABE5BD4}"/>
              </a:ext>
            </a:extLst>
          </p:cNvPr>
          <p:cNvGrpSpPr/>
          <p:nvPr/>
        </p:nvGrpSpPr>
        <p:grpSpPr>
          <a:xfrm>
            <a:off x="4862367" y="853269"/>
            <a:ext cx="3775234" cy="4003358"/>
            <a:chOff x="6405800" y="1525190"/>
            <a:chExt cx="5033645" cy="5337810"/>
          </a:xfrm>
        </p:grpSpPr>
        <p:sp>
          <p:nvSpPr>
            <p:cNvPr id="43" name="object 36">
              <a:extLst>
                <a:ext uri="{FF2B5EF4-FFF2-40B4-BE49-F238E27FC236}">
                  <a16:creationId xmlns:a16="http://schemas.microsoft.com/office/drawing/2014/main" id="{B6253810-C883-4643-BA5E-7693400E5EF3}"/>
                </a:ext>
              </a:extLst>
            </p:cNvPr>
            <p:cNvSpPr/>
            <p:nvPr/>
          </p:nvSpPr>
          <p:spPr>
            <a:xfrm>
              <a:off x="6715605" y="6353372"/>
              <a:ext cx="4413885" cy="504825"/>
            </a:xfrm>
            <a:custGeom>
              <a:avLst/>
              <a:gdLst/>
              <a:ahLst/>
              <a:cxnLst/>
              <a:rect l="l" t="t" r="r" b="b"/>
              <a:pathLst>
                <a:path w="4413884" h="504825">
                  <a:moveTo>
                    <a:pt x="4413520" y="504478"/>
                  </a:moveTo>
                  <a:lnTo>
                    <a:pt x="0" y="504478"/>
                  </a:lnTo>
                  <a:lnTo>
                    <a:pt x="0" y="102424"/>
                  </a:lnTo>
                  <a:lnTo>
                    <a:pt x="11099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4311095" y="0"/>
                  </a:lnTo>
                  <a:lnTo>
                    <a:pt x="4352497" y="11099"/>
                  </a:lnTo>
                  <a:lnTo>
                    <a:pt x="4386501" y="37196"/>
                  </a:lnTo>
                  <a:lnTo>
                    <a:pt x="4407930" y="74321"/>
                  </a:lnTo>
                  <a:lnTo>
                    <a:pt x="4413520" y="504478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37">
              <a:extLst>
                <a:ext uri="{FF2B5EF4-FFF2-40B4-BE49-F238E27FC236}">
                  <a16:creationId xmlns:a16="http://schemas.microsoft.com/office/drawing/2014/main" id="{3DB91437-D191-422D-A196-69C748BD1107}"/>
                </a:ext>
              </a:extLst>
            </p:cNvPr>
            <p:cNvSpPr/>
            <p:nvPr/>
          </p:nvSpPr>
          <p:spPr>
            <a:xfrm>
              <a:off x="6715605" y="6353372"/>
              <a:ext cx="4413885" cy="504825"/>
            </a:xfrm>
            <a:custGeom>
              <a:avLst/>
              <a:gdLst/>
              <a:ahLst/>
              <a:cxnLst/>
              <a:rect l="l" t="t" r="r" b="b"/>
              <a:pathLst>
                <a:path w="4413884" h="504825">
                  <a:moveTo>
                    <a:pt x="0" y="504478"/>
                  </a:moveTo>
                  <a:lnTo>
                    <a:pt x="0" y="109623"/>
                  </a:lnTo>
                  <a:lnTo>
                    <a:pt x="0" y="102424"/>
                  </a:lnTo>
                  <a:lnTo>
                    <a:pt x="702" y="95295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1"/>
                  </a:lnTo>
                  <a:lnTo>
                    <a:pt x="8344" y="67671"/>
                  </a:lnTo>
                  <a:lnTo>
                    <a:pt x="11099" y="61021"/>
                  </a:lnTo>
                  <a:lnTo>
                    <a:pt x="14475" y="54703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6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303897" y="0"/>
                  </a:lnTo>
                  <a:lnTo>
                    <a:pt x="4311095" y="0"/>
                  </a:lnTo>
                  <a:lnTo>
                    <a:pt x="4318224" y="702"/>
                  </a:lnTo>
                  <a:lnTo>
                    <a:pt x="4358815" y="14475"/>
                  </a:lnTo>
                  <a:lnTo>
                    <a:pt x="4381412" y="32107"/>
                  </a:lnTo>
                  <a:lnTo>
                    <a:pt x="4386501" y="37196"/>
                  </a:lnTo>
                  <a:lnTo>
                    <a:pt x="4391046" y="42734"/>
                  </a:lnTo>
                  <a:lnTo>
                    <a:pt x="4395045" y="48719"/>
                  </a:lnTo>
                  <a:lnTo>
                    <a:pt x="4399044" y="54703"/>
                  </a:lnTo>
                  <a:lnTo>
                    <a:pt x="4402420" y="61021"/>
                  </a:lnTo>
                  <a:lnTo>
                    <a:pt x="4405175" y="67671"/>
                  </a:lnTo>
                  <a:lnTo>
                    <a:pt x="4407930" y="74321"/>
                  </a:lnTo>
                  <a:lnTo>
                    <a:pt x="4410009" y="81176"/>
                  </a:lnTo>
                  <a:lnTo>
                    <a:pt x="4411413" y="88236"/>
                  </a:lnTo>
                  <a:lnTo>
                    <a:pt x="4412818" y="95295"/>
                  </a:lnTo>
                  <a:lnTo>
                    <a:pt x="4413520" y="102424"/>
                  </a:lnTo>
                  <a:lnTo>
                    <a:pt x="4413520" y="109623"/>
                  </a:lnTo>
                  <a:lnTo>
                    <a:pt x="4413520" y="504478"/>
                  </a:lnTo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38">
              <a:extLst>
                <a:ext uri="{FF2B5EF4-FFF2-40B4-BE49-F238E27FC236}">
                  <a16:creationId xmlns:a16="http://schemas.microsoft.com/office/drawing/2014/main" id="{1886F095-DD37-4441-BD91-A23C5A20141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5800" y="1525190"/>
              <a:ext cx="5033129" cy="1868358"/>
            </a:xfrm>
            <a:prstGeom prst="rect">
              <a:avLst/>
            </a:prstGeom>
          </p:spPr>
        </p:pic>
      </p:grpSp>
      <p:sp>
        <p:nvSpPr>
          <p:cNvPr id="46" name="object 39">
            <a:extLst>
              <a:ext uri="{FF2B5EF4-FFF2-40B4-BE49-F238E27FC236}">
                <a16:creationId xmlns:a16="http://schemas.microsoft.com/office/drawing/2014/main" id="{7D2A7258-BCAC-4D9A-BF24-C268C75773BA}"/>
              </a:ext>
            </a:extLst>
          </p:cNvPr>
          <p:cNvSpPr txBox="1"/>
          <p:nvPr/>
        </p:nvSpPr>
        <p:spPr>
          <a:xfrm>
            <a:off x="6500540" y="4589994"/>
            <a:ext cx="49387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2DD4BE"/>
                </a:solidFill>
                <a:latin typeface="微软雅黑"/>
                <a:cs typeface="微软雅黑"/>
              </a:rPr>
              <a:t>ESSENCE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41">
            <a:extLst>
              <a:ext uri="{FF2B5EF4-FFF2-40B4-BE49-F238E27FC236}">
                <a16:creationId xmlns:a16="http://schemas.microsoft.com/office/drawing/2014/main" id="{CF116418-D571-45C5-A9F2-F2645DE2E218}"/>
              </a:ext>
            </a:extLst>
          </p:cNvPr>
          <p:cNvGrpSpPr/>
          <p:nvPr/>
        </p:nvGrpSpPr>
        <p:grpSpPr>
          <a:xfrm>
            <a:off x="4404810" y="1796495"/>
            <a:ext cx="1599248" cy="1516379"/>
            <a:chOff x="5795724" y="2782823"/>
            <a:chExt cx="2132330" cy="2021839"/>
          </a:xfrm>
        </p:grpSpPr>
        <p:pic>
          <p:nvPicPr>
            <p:cNvPr id="48" name="object 42">
              <a:extLst>
                <a:ext uri="{FF2B5EF4-FFF2-40B4-BE49-F238E27FC236}">
                  <a16:creationId xmlns:a16="http://schemas.microsoft.com/office/drawing/2014/main" id="{2E4053B9-B795-4BFD-9344-6013A8563B8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83095" y="2782823"/>
              <a:ext cx="1444751" cy="610725"/>
            </a:xfrm>
            <a:prstGeom prst="rect">
              <a:avLst/>
            </a:prstGeom>
          </p:spPr>
        </p:pic>
        <p:sp>
          <p:nvSpPr>
            <p:cNvPr id="49" name="object 43">
              <a:extLst>
                <a:ext uri="{FF2B5EF4-FFF2-40B4-BE49-F238E27FC236}">
                  <a16:creationId xmlns:a16="http://schemas.microsoft.com/office/drawing/2014/main" id="{85CB20FD-6DB9-493D-A0C4-4000F7ACC3F9}"/>
                </a:ext>
              </a:extLst>
            </p:cNvPr>
            <p:cNvSpPr/>
            <p:nvPr/>
          </p:nvSpPr>
          <p:spPr>
            <a:xfrm>
              <a:off x="5814789" y="421333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5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44">
              <a:extLst>
                <a:ext uri="{FF2B5EF4-FFF2-40B4-BE49-F238E27FC236}">
                  <a16:creationId xmlns:a16="http://schemas.microsoft.com/office/drawing/2014/main" id="{1CC25981-23DB-4BF4-828A-B3E642185BBA}"/>
                </a:ext>
              </a:extLst>
            </p:cNvPr>
            <p:cNvSpPr/>
            <p:nvPr/>
          </p:nvSpPr>
          <p:spPr>
            <a:xfrm>
              <a:off x="5814789" y="421333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1F5F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object 49">
            <a:extLst>
              <a:ext uri="{FF2B5EF4-FFF2-40B4-BE49-F238E27FC236}">
                <a16:creationId xmlns:a16="http://schemas.microsoft.com/office/drawing/2014/main" id="{698AC1C1-B99A-4619-80D8-3624586E6363}"/>
              </a:ext>
            </a:extLst>
          </p:cNvPr>
          <p:cNvSpPr txBox="1"/>
          <p:nvPr/>
        </p:nvSpPr>
        <p:spPr>
          <a:xfrm>
            <a:off x="4530788" y="2981395"/>
            <a:ext cx="20574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9" dirty="0">
                <a:solidFill>
                  <a:srgbClr val="94A2B8"/>
                </a:solidFill>
                <a:latin typeface="微软雅黑"/>
                <a:cs typeface="微软雅黑"/>
              </a:rPr>
              <a:t>VS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0574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典型落地案例</a:t>
            </a:r>
          </a:p>
        </p:txBody>
      </p:sp>
      <p:grpSp>
        <p:nvGrpSpPr>
          <p:cNvPr id="46" name="object 2">
            <a:extLst>
              <a:ext uri="{FF2B5EF4-FFF2-40B4-BE49-F238E27FC236}">
                <a16:creationId xmlns:a16="http://schemas.microsoft.com/office/drawing/2014/main" id="{D2BB6520-3FDC-4EF3-B7A7-208CA708CBE2}"/>
              </a:ext>
            </a:extLst>
          </p:cNvPr>
          <p:cNvGrpSpPr/>
          <p:nvPr/>
        </p:nvGrpSpPr>
        <p:grpSpPr>
          <a:xfrm>
            <a:off x="571947" y="1201087"/>
            <a:ext cx="3832384" cy="3489008"/>
            <a:chOff x="762595" y="1601450"/>
            <a:chExt cx="5109845" cy="4652010"/>
          </a:xfrm>
        </p:grpSpPr>
        <p:pic>
          <p:nvPicPr>
            <p:cNvPr id="47" name="object 3">
              <a:extLst>
                <a:ext uri="{FF2B5EF4-FFF2-40B4-BE49-F238E27FC236}">
                  <a16:creationId xmlns:a16="http://schemas.microsoft.com/office/drawing/2014/main" id="{9EB53177-9A99-498F-BC2C-06F1B52CE13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1601450"/>
              <a:ext cx="5109388" cy="4651831"/>
            </a:xfrm>
            <a:prstGeom prst="rect">
              <a:avLst/>
            </a:prstGeom>
          </p:spPr>
        </p:pic>
        <p:sp>
          <p:nvSpPr>
            <p:cNvPr id="48" name="object 4">
              <a:extLst>
                <a:ext uri="{FF2B5EF4-FFF2-40B4-BE49-F238E27FC236}">
                  <a16:creationId xmlns:a16="http://schemas.microsoft.com/office/drawing/2014/main" id="{E6CCDD34-47EC-4A20-A0F9-B6B08CFFC913}"/>
                </a:ext>
              </a:extLst>
            </p:cNvPr>
            <p:cNvSpPr/>
            <p:nvPr/>
          </p:nvSpPr>
          <p:spPr>
            <a:xfrm>
              <a:off x="1143893" y="364139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0"/>
                  </a:lnTo>
                  <a:lnTo>
                    <a:pt x="127541" y="434074"/>
                  </a:lnTo>
                  <a:lnTo>
                    <a:pt x="89434" y="410379"/>
                  </a:lnTo>
                  <a:lnTo>
                    <a:pt x="56683" y="379705"/>
                  </a:lnTo>
                  <a:lnTo>
                    <a:pt x="30545" y="343231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6"/>
                  </a:lnTo>
                  <a:lnTo>
                    <a:pt x="20282" y="134305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1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0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5">
              <a:extLst>
                <a:ext uri="{FF2B5EF4-FFF2-40B4-BE49-F238E27FC236}">
                  <a16:creationId xmlns:a16="http://schemas.microsoft.com/office/drawing/2014/main" id="{05B57F5B-DAEB-4B39-86F7-26797F0A0F6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7814" y="3736717"/>
              <a:ext cx="209713" cy="266908"/>
            </a:xfrm>
            <a:prstGeom prst="rect">
              <a:avLst/>
            </a:prstGeom>
          </p:spPr>
        </p:pic>
      </p:grpSp>
      <p:sp>
        <p:nvSpPr>
          <p:cNvPr id="50" name="object 6">
            <a:extLst>
              <a:ext uri="{FF2B5EF4-FFF2-40B4-BE49-F238E27FC236}">
                <a16:creationId xmlns:a16="http://schemas.microsoft.com/office/drawing/2014/main" id="{122D2401-6DC6-4EB0-AD82-3E78230B4075}"/>
              </a:ext>
            </a:extLst>
          </p:cNvPr>
          <p:cNvSpPr txBox="1"/>
          <p:nvPr/>
        </p:nvSpPr>
        <p:spPr>
          <a:xfrm>
            <a:off x="848394" y="3157628"/>
            <a:ext cx="1048703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零售行业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7">
            <a:extLst>
              <a:ext uri="{FF2B5EF4-FFF2-40B4-BE49-F238E27FC236}">
                <a16:creationId xmlns:a16="http://schemas.microsoft.com/office/drawing/2014/main" id="{E06B4C20-B4C3-42AA-95B2-2DCB59C2EF58}"/>
              </a:ext>
            </a:extLst>
          </p:cNvPr>
          <p:cNvGrpSpPr/>
          <p:nvPr/>
        </p:nvGrpSpPr>
        <p:grpSpPr>
          <a:xfrm>
            <a:off x="857920" y="2781090"/>
            <a:ext cx="1093946" cy="1623060"/>
            <a:chOff x="1143892" y="3708120"/>
            <a:chExt cx="1458595" cy="2164080"/>
          </a:xfrm>
        </p:grpSpPr>
        <p:sp>
          <p:nvSpPr>
            <p:cNvPr id="52" name="object 8">
              <a:extLst>
                <a:ext uri="{FF2B5EF4-FFF2-40B4-BE49-F238E27FC236}">
                  <a16:creationId xmlns:a16="http://schemas.microsoft.com/office/drawing/2014/main" id="{7E89AD35-1231-46BA-A4D6-CC41C4DF4055}"/>
                </a:ext>
              </a:extLst>
            </p:cNvPr>
            <p:cNvSpPr/>
            <p:nvPr/>
          </p:nvSpPr>
          <p:spPr>
            <a:xfrm>
              <a:off x="1143892" y="4861545"/>
              <a:ext cx="38735" cy="1010919"/>
            </a:xfrm>
            <a:custGeom>
              <a:avLst/>
              <a:gdLst/>
              <a:ahLst/>
              <a:cxnLst/>
              <a:rect l="l" t="t" r="r" b="b"/>
              <a:pathLst>
                <a:path w="38734" h="1010920">
                  <a:moveTo>
                    <a:pt x="38129" y="1010438"/>
                  </a:moveTo>
                  <a:lnTo>
                    <a:pt x="0" y="1010438"/>
                  </a:lnTo>
                  <a:lnTo>
                    <a:pt x="0" y="0"/>
                  </a:lnTo>
                  <a:lnTo>
                    <a:pt x="38129" y="0"/>
                  </a:lnTo>
                  <a:lnTo>
                    <a:pt x="38129" y="101043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9">
              <a:extLst>
                <a:ext uri="{FF2B5EF4-FFF2-40B4-BE49-F238E27FC236}">
                  <a16:creationId xmlns:a16="http://schemas.microsoft.com/office/drawing/2014/main" id="{10CE89C9-7446-444A-A913-0E148E0043F9}"/>
                </a:ext>
              </a:extLst>
            </p:cNvPr>
            <p:cNvSpPr/>
            <p:nvPr/>
          </p:nvSpPr>
          <p:spPr>
            <a:xfrm>
              <a:off x="1715839" y="3708120"/>
              <a:ext cx="887094" cy="324485"/>
            </a:xfrm>
            <a:custGeom>
              <a:avLst/>
              <a:gdLst/>
              <a:ahLst/>
              <a:cxnLst/>
              <a:rect l="l" t="t" r="r" b="b"/>
              <a:pathLst>
                <a:path w="887094" h="324485">
                  <a:moveTo>
                    <a:pt x="724465" y="324103"/>
                  </a:moveTo>
                  <a:lnTo>
                    <a:pt x="162051" y="324103"/>
                  </a:lnTo>
                  <a:lnTo>
                    <a:pt x="146087" y="323332"/>
                  </a:lnTo>
                  <a:lnTo>
                    <a:pt x="100037" y="311767"/>
                  </a:lnTo>
                  <a:lnTo>
                    <a:pt x="59296" y="287382"/>
                  </a:lnTo>
                  <a:lnTo>
                    <a:pt x="27285" y="252099"/>
                  </a:lnTo>
                  <a:lnTo>
                    <a:pt x="6938" y="209022"/>
                  </a:lnTo>
                  <a:lnTo>
                    <a:pt x="0" y="162051"/>
                  </a:lnTo>
                  <a:lnTo>
                    <a:pt x="770" y="146087"/>
                  </a:lnTo>
                  <a:lnTo>
                    <a:pt x="12335" y="100037"/>
                  </a:lnTo>
                  <a:lnTo>
                    <a:pt x="36720" y="59296"/>
                  </a:lnTo>
                  <a:lnTo>
                    <a:pt x="72003" y="27285"/>
                  </a:lnTo>
                  <a:lnTo>
                    <a:pt x="115080" y="6938"/>
                  </a:lnTo>
                  <a:lnTo>
                    <a:pt x="162051" y="0"/>
                  </a:lnTo>
                  <a:lnTo>
                    <a:pt x="724465" y="0"/>
                  </a:lnTo>
                  <a:lnTo>
                    <a:pt x="771436" y="6938"/>
                  </a:lnTo>
                  <a:lnTo>
                    <a:pt x="814513" y="27285"/>
                  </a:lnTo>
                  <a:lnTo>
                    <a:pt x="849796" y="59296"/>
                  </a:lnTo>
                  <a:lnTo>
                    <a:pt x="874181" y="100037"/>
                  </a:lnTo>
                  <a:lnTo>
                    <a:pt x="885746" y="146087"/>
                  </a:lnTo>
                  <a:lnTo>
                    <a:pt x="886517" y="162051"/>
                  </a:lnTo>
                  <a:lnTo>
                    <a:pt x="885746" y="178015"/>
                  </a:lnTo>
                  <a:lnTo>
                    <a:pt x="874181" y="224065"/>
                  </a:lnTo>
                  <a:lnTo>
                    <a:pt x="849796" y="264806"/>
                  </a:lnTo>
                  <a:lnTo>
                    <a:pt x="814513" y="296817"/>
                  </a:lnTo>
                  <a:lnTo>
                    <a:pt x="771436" y="317164"/>
                  </a:lnTo>
                  <a:lnTo>
                    <a:pt x="724465" y="324103"/>
                  </a:lnTo>
                  <a:close/>
                </a:path>
              </a:pathLst>
            </a:custGeom>
            <a:solidFill>
              <a:srgbClr val="2562EB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10">
              <a:extLst>
                <a:ext uri="{FF2B5EF4-FFF2-40B4-BE49-F238E27FC236}">
                  <a16:creationId xmlns:a16="http://schemas.microsoft.com/office/drawing/2014/main" id="{660F75D7-0BC6-4799-8601-5DEB785B103B}"/>
                </a:ext>
              </a:extLst>
            </p:cNvPr>
            <p:cNvSpPr/>
            <p:nvPr/>
          </p:nvSpPr>
          <p:spPr>
            <a:xfrm>
              <a:off x="1715839" y="3708120"/>
              <a:ext cx="887094" cy="324485"/>
            </a:xfrm>
            <a:custGeom>
              <a:avLst/>
              <a:gdLst/>
              <a:ahLst/>
              <a:cxnLst/>
              <a:rect l="l" t="t" r="r" b="b"/>
              <a:pathLst>
                <a:path w="887094" h="324485">
                  <a:moveTo>
                    <a:pt x="724465" y="324102"/>
                  </a:moveTo>
                  <a:lnTo>
                    <a:pt x="162051" y="324102"/>
                  </a:lnTo>
                  <a:lnTo>
                    <a:pt x="146087" y="323332"/>
                  </a:lnTo>
                  <a:lnTo>
                    <a:pt x="100037" y="311767"/>
                  </a:lnTo>
                  <a:lnTo>
                    <a:pt x="59296" y="287382"/>
                  </a:lnTo>
                  <a:lnTo>
                    <a:pt x="27285" y="252099"/>
                  </a:lnTo>
                  <a:lnTo>
                    <a:pt x="6938" y="209022"/>
                  </a:lnTo>
                  <a:lnTo>
                    <a:pt x="0" y="162051"/>
                  </a:lnTo>
                  <a:lnTo>
                    <a:pt x="721" y="147101"/>
                  </a:lnTo>
                  <a:lnTo>
                    <a:pt x="12335" y="100037"/>
                  </a:lnTo>
                  <a:lnTo>
                    <a:pt x="36720" y="59296"/>
                  </a:lnTo>
                  <a:lnTo>
                    <a:pt x="72003" y="27285"/>
                  </a:lnTo>
                  <a:lnTo>
                    <a:pt x="115080" y="6938"/>
                  </a:lnTo>
                  <a:lnTo>
                    <a:pt x="162051" y="0"/>
                  </a:lnTo>
                  <a:lnTo>
                    <a:pt x="724465" y="0"/>
                  </a:lnTo>
                  <a:lnTo>
                    <a:pt x="740429" y="770"/>
                  </a:lnTo>
                  <a:lnTo>
                    <a:pt x="756086" y="3083"/>
                  </a:lnTo>
                  <a:lnTo>
                    <a:pt x="771436" y="6938"/>
                  </a:lnTo>
                  <a:lnTo>
                    <a:pt x="778666" y="9532"/>
                  </a:lnTo>
                  <a:lnTo>
                    <a:pt x="162051" y="9532"/>
                  </a:lnTo>
                  <a:lnTo>
                    <a:pt x="154558" y="9715"/>
                  </a:lnTo>
                  <a:lnTo>
                    <a:pt x="110677" y="18444"/>
                  </a:lnTo>
                  <a:lnTo>
                    <a:pt x="71188" y="39551"/>
                  </a:lnTo>
                  <a:lnTo>
                    <a:pt x="39551" y="71188"/>
                  </a:lnTo>
                  <a:lnTo>
                    <a:pt x="18444" y="110677"/>
                  </a:lnTo>
                  <a:lnTo>
                    <a:pt x="9715" y="154558"/>
                  </a:lnTo>
                  <a:lnTo>
                    <a:pt x="9532" y="162051"/>
                  </a:lnTo>
                  <a:lnTo>
                    <a:pt x="9715" y="169544"/>
                  </a:lnTo>
                  <a:lnTo>
                    <a:pt x="18444" y="213425"/>
                  </a:lnTo>
                  <a:lnTo>
                    <a:pt x="39551" y="252914"/>
                  </a:lnTo>
                  <a:lnTo>
                    <a:pt x="71188" y="284551"/>
                  </a:lnTo>
                  <a:lnTo>
                    <a:pt x="110677" y="305658"/>
                  </a:lnTo>
                  <a:lnTo>
                    <a:pt x="154558" y="314387"/>
                  </a:lnTo>
                  <a:lnTo>
                    <a:pt x="162051" y="314570"/>
                  </a:lnTo>
                  <a:lnTo>
                    <a:pt x="778666" y="314570"/>
                  </a:lnTo>
                  <a:lnTo>
                    <a:pt x="771436" y="317164"/>
                  </a:lnTo>
                  <a:lnTo>
                    <a:pt x="756086" y="321019"/>
                  </a:lnTo>
                  <a:lnTo>
                    <a:pt x="740429" y="323332"/>
                  </a:lnTo>
                  <a:lnTo>
                    <a:pt x="724465" y="324102"/>
                  </a:lnTo>
                  <a:close/>
                </a:path>
                <a:path w="887094" h="324485">
                  <a:moveTo>
                    <a:pt x="778666" y="314570"/>
                  </a:moveTo>
                  <a:lnTo>
                    <a:pt x="724465" y="314570"/>
                  </a:lnTo>
                  <a:lnTo>
                    <a:pt x="731958" y="314387"/>
                  </a:lnTo>
                  <a:lnTo>
                    <a:pt x="739415" y="313837"/>
                  </a:lnTo>
                  <a:lnTo>
                    <a:pt x="782832" y="302960"/>
                  </a:lnTo>
                  <a:lnTo>
                    <a:pt x="821223" y="279951"/>
                  </a:lnTo>
                  <a:lnTo>
                    <a:pt x="851280" y="246786"/>
                  </a:lnTo>
                  <a:lnTo>
                    <a:pt x="870418" y="206325"/>
                  </a:lnTo>
                  <a:lnTo>
                    <a:pt x="876126" y="178015"/>
                  </a:lnTo>
                  <a:lnTo>
                    <a:pt x="876251" y="177001"/>
                  </a:lnTo>
                  <a:lnTo>
                    <a:pt x="876801" y="169544"/>
                  </a:lnTo>
                  <a:lnTo>
                    <a:pt x="876984" y="162051"/>
                  </a:lnTo>
                  <a:lnTo>
                    <a:pt x="876801" y="154558"/>
                  </a:lnTo>
                  <a:lnTo>
                    <a:pt x="868072" y="110677"/>
                  </a:lnTo>
                  <a:lnTo>
                    <a:pt x="846965" y="71188"/>
                  </a:lnTo>
                  <a:lnTo>
                    <a:pt x="815328" y="39551"/>
                  </a:lnTo>
                  <a:lnTo>
                    <a:pt x="775839" y="18444"/>
                  </a:lnTo>
                  <a:lnTo>
                    <a:pt x="731958" y="9715"/>
                  </a:lnTo>
                  <a:lnTo>
                    <a:pt x="724465" y="9532"/>
                  </a:lnTo>
                  <a:lnTo>
                    <a:pt x="778666" y="9532"/>
                  </a:lnTo>
                  <a:lnTo>
                    <a:pt x="814513" y="27285"/>
                  </a:lnTo>
                  <a:lnTo>
                    <a:pt x="849796" y="59296"/>
                  </a:lnTo>
                  <a:lnTo>
                    <a:pt x="874181" y="100037"/>
                  </a:lnTo>
                  <a:lnTo>
                    <a:pt x="885746" y="146087"/>
                  </a:lnTo>
                  <a:lnTo>
                    <a:pt x="886517" y="162051"/>
                  </a:lnTo>
                  <a:lnTo>
                    <a:pt x="885795" y="177001"/>
                  </a:lnTo>
                  <a:lnTo>
                    <a:pt x="874181" y="224065"/>
                  </a:lnTo>
                  <a:lnTo>
                    <a:pt x="849796" y="264806"/>
                  </a:lnTo>
                  <a:lnTo>
                    <a:pt x="814513" y="296817"/>
                  </a:lnTo>
                  <a:lnTo>
                    <a:pt x="786479" y="311767"/>
                  </a:lnTo>
                  <a:lnTo>
                    <a:pt x="778666" y="314570"/>
                  </a:lnTo>
                  <a:close/>
                </a:path>
              </a:pathLst>
            </a:custGeom>
            <a:solidFill>
              <a:srgbClr val="60A5FA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5" name="object 11">
            <a:extLst>
              <a:ext uri="{FF2B5EF4-FFF2-40B4-BE49-F238E27FC236}">
                <a16:creationId xmlns:a16="http://schemas.microsoft.com/office/drawing/2014/main" id="{4959B258-4EB3-47D4-8A04-AAC17A539107}"/>
              </a:ext>
            </a:extLst>
          </p:cNvPr>
          <p:cNvSpPr txBox="1"/>
          <p:nvPr/>
        </p:nvSpPr>
        <p:spPr>
          <a:xfrm>
            <a:off x="1048576" y="3636634"/>
            <a:ext cx="2978944" cy="4820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亚马逊 / 阿里巴巴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832"/>
              </a:spcBef>
            </a:pPr>
            <a:r>
              <a:rPr sz="938" kern="0" dirty="0">
                <a:solidFill>
                  <a:srgbClr val="D0D5DA"/>
                </a:solidFill>
                <a:latin typeface="微软雅黑"/>
                <a:cs typeface="微软雅黑"/>
              </a:rPr>
              <a:t>剔除传统多级分销层级，实现品牌与消费者的</a:t>
            </a:r>
            <a:r>
              <a:rPr sz="938" b="1" kern="0" spc="-15" dirty="0">
                <a:solidFill>
                  <a:srgbClr val="93C4FD"/>
                </a:solidFill>
                <a:latin typeface="微软雅黑"/>
                <a:cs typeface="微软雅黑"/>
              </a:rPr>
              <a:t>高效连</a:t>
            </a:r>
            <a:r>
              <a:rPr sz="938" b="1" kern="0" dirty="0">
                <a:solidFill>
                  <a:srgbClr val="93C4FD"/>
                </a:solidFill>
                <a:latin typeface="微软雅黑"/>
                <a:cs typeface="微软雅黑"/>
              </a:rPr>
              <a:t>接</a:t>
            </a:r>
            <a:r>
              <a:rPr sz="938" kern="0" spc="-38" dirty="0">
                <a:solidFill>
                  <a:srgbClr val="D0D5DA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D75CE048-8AD7-4AB0-8925-0C7990E5D0C7}"/>
              </a:ext>
            </a:extLst>
          </p:cNvPr>
          <p:cNvSpPr txBox="1"/>
          <p:nvPr/>
        </p:nvSpPr>
        <p:spPr>
          <a:xfrm>
            <a:off x="1398893" y="2828759"/>
            <a:ext cx="43481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19" dirty="0">
                <a:solidFill>
                  <a:srgbClr val="FFFFFF"/>
                </a:solidFill>
                <a:latin typeface="微软雅黑"/>
                <a:cs typeface="微软雅黑"/>
              </a:rPr>
              <a:t>缩短链路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7" name="object 13">
            <a:extLst>
              <a:ext uri="{FF2B5EF4-FFF2-40B4-BE49-F238E27FC236}">
                <a16:creationId xmlns:a16="http://schemas.microsoft.com/office/drawing/2014/main" id="{BAE17281-C8AF-4D97-9282-CA30C584075A}"/>
              </a:ext>
            </a:extLst>
          </p:cNvPr>
          <p:cNvGrpSpPr/>
          <p:nvPr/>
        </p:nvGrpSpPr>
        <p:grpSpPr>
          <a:xfrm>
            <a:off x="4747156" y="1201087"/>
            <a:ext cx="3832384" cy="3489008"/>
            <a:chOff x="6329541" y="1601450"/>
            <a:chExt cx="5109845" cy="4652010"/>
          </a:xfrm>
        </p:grpSpPr>
        <p:pic>
          <p:nvPicPr>
            <p:cNvPr id="58" name="object 14">
              <a:extLst>
                <a:ext uri="{FF2B5EF4-FFF2-40B4-BE49-F238E27FC236}">
                  <a16:creationId xmlns:a16="http://schemas.microsoft.com/office/drawing/2014/main" id="{2FC7CAF9-4C14-45CE-828B-5E72073CCAA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9541" y="1601450"/>
              <a:ext cx="5109389" cy="4651831"/>
            </a:xfrm>
            <a:prstGeom prst="rect">
              <a:avLst/>
            </a:prstGeom>
          </p:spPr>
        </p:pic>
        <p:sp>
          <p:nvSpPr>
            <p:cNvPr id="59" name="object 15">
              <a:extLst>
                <a:ext uri="{FF2B5EF4-FFF2-40B4-BE49-F238E27FC236}">
                  <a16:creationId xmlns:a16="http://schemas.microsoft.com/office/drawing/2014/main" id="{C12FE961-685E-42A5-A6E8-215DBBA8D8B0}"/>
                </a:ext>
              </a:extLst>
            </p:cNvPr>
            <p:cNvSpPr/>
            <p:nvPr/>
          </p:nvSpPr>
          <p:spPr>
            <a:xfrm>
              <a:off x="6710839" y="391783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0"/>
                  </a:lnTo>
                  <a:lnTo>
                    <a:pt x="127541" y="434074"/>
                  </a:lnTo>
                  <a:lnTo>
                    <a:pt x="89434" y="410379"/>
                  </a:lnTo>
                  <a:lnTo>
                    <a:pt x="56683" y="379705"/>
                  </a:lnTo>
                  <a:lnTo>
                    <a:pt x="30545" y="343231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6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1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0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0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0" name="object 16">
              <a:extLst>
                <a:ext uri="{FF2B5EF4-FFF2-40B4-BE49-F238E27FC236}">
                  <a16:creationId xmlns:a16="http://schemas.microsoft.com/office/drawing/2014/main" id="{988364D1-C14B-4E38-B9D6-265764547C6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44293" y="4013157"/>
              <a:ext cx="190648" cy="266908"/>
            </a:xfrm>
            <a:prstGeom prst="rect">
              <a:avLst/>
            </a:prstGeom>
          </p:spPr>
        </p:pic>
      </p:grpSp>
      <p:sp>
        <p:nvSpPr>
          <p:cNvPr id="61" name="object 17">
            <a:extLst>
              <a:ext uri="{FF2B5EF4-FFF2-40B4-BE49-F238E27FC236}">
                <a16:creationId xmlns:a16="http://schemas.microsoft.com/office/drawing/2014/main" id="{E379945A-3828-4725-A6AF-F16270F926E1}"/>
              </a:ext>
            </a:extLst>
          </p:cNvPr>
          <p:cNvSpPr txBox="1"/>
          <p:nvPr/>
        </p:nvSpPr>
        <p:spPr>
          <a:xfrm>
            <a:off x="5023604" y="3364959"/>
            <a:ext cx="1048703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出行行业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2" name="object 18">
            <a:extLst>
              <a:ext uri="{FF2B5EF4-FFF2-40B4-BE49-F238E27FC236}">
                <a16:creationId xmlns:a16="http://schemas.microsoft.com/office/drawing/2014/main" id="{B4C10DA1-985F-45C3-95F9-DE3CFF63DDC4}"/>
              </a:ext>
            </a:extLst>
          </p:cNvPr>
          <p:cNvGrpSpPr/>
          <p:nvPr/>
        </p:nvGrpSpPr>
        <p:grpSpPr>
          <a:xfrm>
            <a:off x="5033130" y="2988421"/>
            <a:ext cx="1093946" cy="1415891"/>
            <a:chOff x="6710839" y="3984560"/>
            <a:chExt cx="1458595" cy="1887855"/>
          </a:xfrm>
        </p:grpSpPr>
        <p:sp>
          <p:nvSpPr>
            <p:cNvPr id="63" name="object 19">
              <a:extLst>
                <a:ext uri="{FF2B5EF4-FFF2-40B4-BE49-F238E27FC236}">
                  <a16:creationId xmlns:a16="http://schemas.microsoft.com/office/drawing/2014/main" id="{CA3CA8F9-7125-405C-9517-FED5B32F1200}"/>
                </a:ext>
              </a:extLst>
            </p:cNvPr>
            <p:cNvSpPr/>
            <p:nvPr/>
          </p:nvSpPr>
          <p:spPr>
            <a:xfrm>
              <a:off x="6710839" y="5137986"/>
              <a:ext cx="38735" cy="734060"/>
            </a:xfrm>
            <a:custGeom>
              <a:avLst/>
              <a:gdLst/>
              <a:ahLst/>
              <a:cxnLst/>
              <a:rect l="l" t="t" r="r" b="b"/>
              <a:pathLst>
                <a:path w="38734" h="734060">
                  <a:moveTo>
                    <a:pt x="38129" y="733998"/>
                  </a:moveTo>
                  <a:lnTo>
                    <a:pt x="0" y="733998"/>
                  </a:lnTo>
                  <a:lnTo>
                    <a:pt x="0" y="0"/>
                  </a:lnTo>
                  <a:lnTo>
                    <a:pt x="38129" y="0"/>
                  </a:lnTo>
                  <a:lnTo>
                    <a:pt x="38129" y="73399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20">
              <a:extLst>
                <a:ext uri="{FF2B5EF4-FFF2-40B4-BE49-F238E27FC236}">
                  <a16:creationId xmlns:a16="http://schemas.microsoft.com/office/drawing/2014/main" id="{74A86047-59CC-4108-8AC0-F34AF9423AE0}"/>
                </a:ext>
              </a:extLst>
            </p:cNvPr>
            <p:cNvSpPr/>
            <p:nvPr/>
          </p:nvSpPr>
          <p:spPr>
            <a:xfrm>
              <a:off x="7282785" y="3984560"/>
              <a:ext cx="887094" cy="324485"/>
            </a:xfrm>
            <a:custGeom>
              <a:avLst/>
              <a:gdLst/>
              <a:ahLst/>
              <a:cxnLst/>
              <a:rect l="l" t="t" r="r" b="b"/>
              <a:pathLst>
                <a:path w="887095" h="324485">
                  <a:moveTo>
                    <a:pt x="724465" y="324103"/>
                  </a:moveTo>
                  <a:lnTo>
                    <a:pt x="162051" y="324103"/>
                  </a:lnTo>
                  <a:lnTo>
                    <a:pt x="146087" y="323332"/>
                  </a:lnTo>
                  <a:lnTo>
                    <a:pt x="100037" y="311767"/>
                  </a:lnTo>
                  <a:lnTo>
                    <a:pt x="59296" y="287382"/>
                  </a:lnTo>
                  <a:lnTo>
                    <a:pt x="27285" y="252099"/>
                  </a:lnTo>
                  <a:lnTo>
                    <a:pt x="6938" y="209022"/>
                  </a:lnTo>
                  <a:lnTo>
                    <a:pt x="0" y="162051"/>
                  </a:lnTo>
                  <a:lnTo>
                    <a:pt x="770" y="146087"/>
                  </a:lnTo>
                  <a:lnTo>
                    <a:pt x="12335" y="100037"/>
                  </a:lnTo>
                  <a:lnTo>
                    <a:pt x="36720" y="59296"/>
                  </a:lnTo>
                  <a:lnTo>
                    <a:pt x="72003" y="27285"/>
                  </a:lnTo>
                  <a:lnTo>
                    <a:pt x="115080" y="6938"/>
                  </a:lnTo>
                  <a:lnTo>
                    <a:pt x="162051" y="0"/>
                  </a:lnTo>
                  <a:lnTo>
                    <a:pt x="724465" y="0"/>
                  </a:lnTo>
                  <a:lnTo>
                    <a:pt x="771436" y="6938"/>
                  </a:lnTo>
                  <a:lnTo>
                    <a:pt x="814513" y="27285"/>
                  </a:lnTo>
                  <a:lnTo>
                    <a:pt x="849796" y="59296"/>
                  </a:lnTo>
                  <a:lnTo>
                    <a:pt x="874181" y="100037"/>
                  </a:lnTo>
                  <a:lnTo>
                    <a:pt x="885746" y="146087"/>
                  </a:lnTo>
                  <a:lnTo>
                    <a:pt x="886517" y="162051"/>
                  </a:lnTo>
                  <a:lnTo>
                    <a:pt x="885746" y="178015"/>
                  </a:lnTo>
                  <a:lnTo>
                    <a:pt x="874181" y="224065"/>
                  </a:lnTo>
                  <a:lnTo>
                    <a:pt x="849796" y="264806"/>
                  </a:lnTo>
                  <a:lnTo>
                    <a:pt x="814513" y="296817"/>
                  </a:lnTo>
                  <a:lnTo>
                    <a:pt x="771436" y="317164"/>
                  </a:lnTo>
                  <a:lnTo>
                    <a:pt x="724465" y="324103"/>
                  </a:lnTo>
                  <a:close/>
                </a:path>
              </a:pathLst>
            </a:custGeom>
            <a:solidFill>
              <a:srgbClr val="0D9487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21">
              <a:extLst>
                <a:ext uri="{FF2B5EF4-FFF2-40B4-BE49-F238E27FC236}">
                  <a16:creationId xmlns:a16="http://schemas.microsoft.com/office/drawing/2014/main" id="{CD86E0B7-0896-4720-9B4A-2BB3000FE824}"/>
                </a:ext>
              </a:extLst>
            </p:cNvPr>
            <p:cNvSpPr/>
            <p:nvPr/>
          </p:nvSpPr>
          <p:spPr>
            <a:xfrm>
              <a:off x="7282785" y="3984560"/>
              <a:ext cx="887094" cy="324485"/>
            </a:xfrm>
            <a:custGeom>
              <a:avLst/>
              <a:gdLst/>
              <a:ahLst/>
              <a:cxnLst/>
              <a:rect l="l" t="t" r="r" b="b"/>
              <a:pathLst>
                <a:path w="887095" h="324485">
                  <a:moveTo>
                    <a:pt x="724465" y="324102"/>
                  </a:moveTo>
                  <a:lnTo>
                    <a:pt x="162051" y="324102"/>
                  </a:lnTo>
                  <a:lnTo>
                    <a:pt x="146087" y="323332"/>
                  </a:lnTo>
                  <a:lnTo>
                    <a:pt x="100037" y="311767"/>
                  </a:lnTo>
                  <a:lnTo>
                    <a:pt x="59296" y="287382"/>
                  </a:lnTo>
                  <a:lnTo>
                    <a:pt x="27285" y="252099"/>
                  </a:lnTo>
                  <a:lnTo>
                    <a:pt x="6938" y="209022"/>
                  </a:lnTo>
                  <a:lnTo>
                    <a:pt x="0" y="162051"/>
                  </a:lnTo>
                  <a:lnTo>
                    <a:pt x="721" y="147101"/>
                  </a:lnTo>
                  <a:lnTo>
                    <a:pt x="12335" y="100037"/>
                  </a:lnTo>
                  <a:lnTo>
                    <a:pt x="36720" y="59296"/>
                  </a:lnTo>
                  <a:lnTo>
                    <a:pt x="72003" y="27285"/>
                  </a:lnTo>
                  <a:lnTo>
                    <a:pt x="115080" y="6938"/>
                  </a:lnTo>
                  <a:lnTo>
                    <a:pt x="162051" y="0"/>
                  </a:lnTo>
                  <a:lnTo>
                    <a:pt x="724465" y="0"/>
                  </a:lnTo>
                  <a:lnTo>
                    <a:pt x="740429" y="770"/>
                  </a:lnTo>
                  <a:lnTo>
                    <a:pt x="756086" y="3083"/>
                  </a:lnTo>
                  <a:lnTo>
                    <a:pt x="771436" y="6938"/>
                  </a:lnTo>
                  <a:lnTo>
                    <a:pt x="778666" y="9532"/>
                  </a:lnTo>
                  <a:lnTo>
                    <a:pt x="162051" y="9532"/>
                  </a:lnTo>
                  <a:lnTo>
                    <a:pt x="154558" y="9715"/>
                  </a:lnTo>
                  <a:lnTo>
                    <a:pt x="110677" y="18444"/>
                  </a:lnTo>
                  <a:lnTo>
                    <a:pt x="71188" y="39551"/>
                  </a:lnTo>
                  <a:lnTo>
                    <a:pt x="39551" y="71188"/>
                  </a:lnTo>
                  <a:lnTo>
                    <a:pt x="18444" y="110677"/>
                  </a:lnTo>
                  <a:lnTo>
                    <a:pt x="10390" y="146087"/>
                  </a:lnTo>
                  <a:lnTo>
                    <a:pt x="10265" y="147101"/>
                  </a:lnTo>
                  <a:lnTo>
                    <a:pt x="9715" y="154558"/>
                  </a:lnTo>
                  <a:lnTo>
                    <a:pt x="9532" y="162051"/>
                  </a:lnTo>
                  <a:lnTo>
                    <a:pt x="9715" y="169544"/>
                  </a:lnTo>
                  <a:lnTo>
                    <a:pt x="18444" y="213425"/>
                  </a:lnTo>
                  <a:lnTo>
                    <a:pt x="39551" y="252914"/>
                  </a:lnTo>
                  <a:lnTo>
                    <a:pt x="71188" y="284551"/>
                  </a:lnTo>
                  <a:lnTo>
                    <a:pt x="110677" y="305658"/>
                  </a:lnTo>
                  <a:lnTo>
                    <a:pt x="154558" y="314387"/>
                  </a:lnTo>
                  <a:lnTo>
                    <a:pt x="162051" y="314570"/>
                  </a:lnTo>
                  <a:lnTo>
                    <a:pt x="778666" y="314570"/>
                  </a:lnTo>
                  <a:lnTo>
                    <a:pt x="771436" y="317164"/>
                  </a:lnTo>
                  <a:lnTo>
                    <a:pt x="756086" y="321019"/>
                  </a:lnTo>
                  <a:lnTo>
                    <a:pt x="740429" y="323332"/>
                  </a:lnTo>
                  <a:lnTo>
                    <a:pt x="724465" y="324102"/>
                  </a:lnTo>
                  <a:close/>
                </a:path>
                <a:path w="887095" h="324485">
                  <a:moveTo>
                    <a:pt x="778666" y="314570"/>
                  </a:moveTo>
                  <a:lnTo>
                    <a:pt x="724465" y="314570"/>
                  </a:lnTo>
                  <a:lnTo>
                    <a:pt x="731958" y="314387"/>
                  </a:lnTo>
                  <a:lnTo>
                    <a:pt x="739415" y="313837"/>
                  </a:lnTo>
                  <a:lnTo>
                    <a:pt x="782831" y="302960"/>
                  </a:lnTo>
                  <a:lnTo>
                    <a:pt x="821223" y="279951"/>
                  </a:lnTo>
                  <a:lnTo>
                    <a:pt x="851280" y="246786"/>
                  </a:lnTo>
                  <a:lnTo>
                    <a:pt x="870418" y="206325"/>
                  </a:lnTo>
                  <a:lnTo>
                    <a:pt x="876984" y="162051"/>
                  </a:lnTo>
                  <a:lnTo>
                    <a:pt x="876801" y="154558"/>
                  </a:lnTo>
                  <a:lnTo>
                    <a:pt x="868073" y="110677"/>
                  </a:lnTo>
                  <a:lnTo>
                    <a:pt x="846965" y="71188"/>
                  </a:lnTo>
                  <a:lnTo>
                    <a:pt x="815328" y="39551"/>
                  </a:lnTo>
                  <a:lnTo>
                    <a:pt x="775839" y="18444"/>
                  </a:lnTo>
                  <a:lnTo>
                    <a:pt x="731958" y="9715"/>
                  </a:lnTo>
                  <a:lnTo>
                    <a:pt x="724465" y="9532"/>
                  </a:lnTo>
                  <a:lnTo>
                    <a:pt x="778666" y="9532"/>
                  </a:lnTo>
                  <a:lnTo>
                    <a:pt x="814513" y="27285"/>
                  </a:lnTo>
                  <a:lnTo>
                    <a:pt x="849796" y="59296"/>
                  </a:lnTo>
                  <a:lnTo>
                    <a:pt x="874181" y="100037"/>
                  </a:lnTo>
                  <a:lnTo>
                    <a:pt x="885746" y="146087"/>
                  </a:lnTo>
                  <a:lnTo>
                    <a:pt x="886517" y="162051"/>
                  </a:lnTo>
                  <a:lnTo>
                    <a:pt x="885795" y="177001"/>
                  </a:lnTo>
                  <a:lnTo>
                    <a:pt x="874181" y="224065"/>
                  </a:lnTo>
                  <a:lnTo>
                    <a:pt x="849796" y="264805"/>
                  </a:lnTo>
                  <a:lnTo>
                    <a:pt x="814513" y="296817"/>
                  </a:lnTo>
                  <a:lnTo>
                    <a:pt x="786479" y="311767"/>
                  </a:lnTo>
                  <a:lnTo>
                    <a:pt x="778666" y="314570"/>
                  </a:lnTo>
                  <a:close/>
                </a:path>
              </a:pathLst>
            </a:custGeom>
            <a:solidFill>
              <a:srgbClr val="2DD4BE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6" name="object 22">
            <a:extLst>
              <a:ext uri="{FF2B5EF4-FFF2-40B4-BE49-F238E27FC236}">
                <a16:creationId xmlns:a16="http://schemas.microsoft.com/office/drawing/2014/main" id="{008EF7C7-CC63-4962-9C7C-1A3AE9FF45BA}"/>
              </a:ext>
            </a:extLst>
          </p:cNvPr>
          <p:cNvSpPr txBox="1"/>
          <p:nvPr/>
        </p:nvSpPr>
        <p:spPr>
          <a:xfrm>
            <a:off x="5223786" y="3843964"/>
            <a:ext cx="2593181" cy="5168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FFFFFF"/>
                </a:solidFill>
                <a:latin typeface="微软雅黑"/>
                <a:cs typeface="微软雅黑"/>
              </a:rPr>
              <a:t>Uber</a:t>
            </a:r>
            <a:r>
              <a:rPr sz="1275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 / 滴滴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253"/>
              </a:spcBef>
            </a:pPr>
            <a:r>
              <a:rPr sz="938" kern="0" dirty="0">
                <a:solidFill>
                  <a:srgbClr val="D0D5DA"/>
                </a:solidFill>
                <a:latin typeface="微软雅黑"/>
                <a:cs typeface="微软雅黑"/>
              </a:rPr>
              <a:t>打破传统调度中心模式，供需双方</a:t>
            </a:r>
            <a:r>
              <a:rPr sz="938" b="1" kern="0" dirty="0">
                <a:solidFill>
                  <a:srgbClr val="5DE9D4"/>
                </a:solidFill>
                <a:latin typeface="微软雅黑"/>
                <a:cs typeface="微软雅黑"/>
              </a:rPr>
              <a:t>实时匹配</a:t>
            </a:r>
            <a:r>
              <a:rPr sz="938" kern="0" spc="-38" dirty="0">
                <a:solidFill>
                  <a:srgbClr val="D0D5DA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7" name="object 23">
            <a:extLst>
              <a:ext uri="{FF2B5EF4-FFF2-40B4-BE49-F238E27FC236}">
                <a16:creationId xmlns:a16="http://schemas.microsoft.com/office/drawing/2014/main" id="{10B0C366-F666-4B5C-A317-2BDB9FEB562E}"/>
              </a:ext>
            </a:extLst>
          </p:cNvPr>
          <p:cNvSpPr txBox="1"/>
          <p:nvPr/>
        </p:nvSpPr>
        <p:spPr>
          <a:xfrm>
            <a:off x="5574103" y="3036090"/>
            <a:ext cx="43481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19" dirty="0">
                <a:solidFill>
                  <a:srgbClr val="FFFFFF"/>
                </a:solidFill>
                <a:latin typeface="微软雅黑"/>
                <a:cs typeface="微软雅黑"/>
              </a:rPr>
              <a:t>直接对接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8597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4C</a:t>
            </a:r>
            <a:r>
              <a:rPr lang="zh-CN" altLang="en-US" dirty="0"/>
              <a:t>模型核心逻辑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BD1249F6-C242-4EF4-8559-EAEB6013781D}"/>
              </a:ext>
            </a:extLst>
          </p:cNvPr>
          <p:cNvGrpSpPr/>
          <p:nvPr/>
        </p:nvGrpSpPr>
        <p:grpSpPr>
          <a:xfrm>
            <a:off x="571947" y="1143893"/>
            <a:ext cx="3889534" cy="1658779"/>
            <a:chOff x="762595" y="1525190"/>
            <a:chExt cx="5186045" cy="2211705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9CDBF866-BE93-48F7-9350-8590D5D50D72}"/>
                </a:ext>
              </a:extLst>
            </p:cNvPr>
            <p:cNvSpPr/>
            <p:nvPr/>
          </p:nvSpPr>
          <p:spPr>
            <a:xfrm>
              <a:off x="762595" y="1525190"/>
              <a:ext cx="5186045" cy="2211705"/>
            </a:xfrm>
            <a:custGeom>
              <a:avLst/>
              <a:gdLst/>
              <a:ahLst/>
              <a:cxnLst/>
              <a:rect l="l" t="t" r="r" b="b"/>
              <a:pathLst>
                <a:path w="5186045" h="2211704">
                  <a:moveTo>
                    <a:pt x="5033129" y="2211526"/>
                  </a:moveTo>
                  <a:lnTo>
                    <a:pt x="152519" y="2211526"/>
                  </a:lnTo>
                  <a:lnTo>
                    <a:pt x="145026" y="2211343"/>
                  </a:lnTo>
                  <a:lnTo>
                    <a:pt x="101145" y="2202614"/>
                  </a:lnTo>
                  <a:lnTo>
                    <a:pt x="61655" y="2181507"/>
                  </a:lnTo>
                  <a:lnTo>
                    <a:pt x="30019" y="2149870"/>
                  </a:lnTo>
                  <a:lnTo>
                    <a:pt x="8911" y="2110381"/>
                  </a:lnTo>
                  <a:lnTo>
                    <a:pt x="183" y="2066500"/>
                  </a:lnTo>
                  <a:lnTo>
                    <a:pt x="0" y="205900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5033129" y="0"/>
                  </a:lnTo>
                  <a:lnTo>
                    <a:pt x="5077402" y="6565"/>
                  </a:lnTo>
                  <a:lnTo>
                    <a:pt x="5117864" y="25704"/>
                  </a:lnTo>
                  <a:lnTo>
                    <a:pt x="5151028" y="55760"/>
                  </a:lnTo>
                  <a:lnTo>
                    <a:pt x="5174038" y="94152"/>
                  </a:lnTo>
                  <a:lnTo>
                    <a:pt x="5184915" y="137569"/>
                  </a:lnTo>
                  <a:lnTo>
                    <a:pt x="5185648" y="152519"/>
                  </a:lnTo>
                  <a:lnTo>
                    <a:pt x="5185648" y="2059007"/>
                  </a:lnTo>
                  <a:lnTo>
                    <a:pt x="5179081" y="2103281"/>
                  </a:lnTo>
                  <a:lnTo>
                    <a:pt x="5159943" y="2143742"/>
                  </a:lnTo>
                  <a:lnTo>
                    <a:pt x="5129886" y="2176907"/>
                  </a:lnTo>
                  <a:lnTo>
                    <a:pt x="5091495" y="2199916"/>
                  </a:lnTo>
                  <a:lnTo>
                    <a:pt x="5048079" y="2210793"/>
                  </a:lnTo>
                  <a:lnTo>
                    <a:pt x="5033129" y="221152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667AAEA7-0D5F-4DD0-94C5-1FDF5ABF82F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5571" y="1677709"/>
              <a:ext cx="1220152" cy="1220152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BC92306B-1BFE-4190-831F-2B5C05D7C0B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633" y="1868358"/>
              <a:ext cx="285973" cy="343167"/>
            </a:xfrm>
            <a:prstGeom prst="rect">
              <a:avLst/>
            </a:prstGeom>
          </p:spPr>
        </p:pic>
      </p:grpSp>
      <p:sp>
        <p:nvSpPr>
          <p:cNvPr id="7" name="object 6">
            <a:extLst>
              <a:ext uri="{FF2B5EF4-FFF2-40B4-BE49-F238E27FC236}">
                <a16:creationId xmlns:a16="http://schemas.microsoft.com/office/drawing/2014/main" id="{46B4DAE1-EA93-4C8E-8857-0C8C35C90A3D}"/>
              </a:ext>
            </a:extLst>
          </p:cNvPr>
          <p:cNvSpPr txBox="1"/>
          <p:nvPr/>
        </p:nvSpPr>
        <p:spPr>
          <a:xfrm>
            <a:off x="1091472" y="1406042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设计与体验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9F8F54FA-0873-49B5-9B3C-237EDDAC8424}"/>
              </a:ext>
            </a:extLst>
          </p:cNvPr>
          <p:cNvGrpSpPr/>
          <p:nvPr/>
        </p:nvGrpSpPr>
        <p:grpSpPr>
          <a:xfrm>
            <a:off x="800725" y="1773034"/>
            <a:ext cx="2859881" cy="772477"/>
            <a:chOff x="1067633" y="2364045"/>
            <a:chExt cx="3813175" cy="1029969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2F702F32-B8D7-426B-882B-63834D448196}"/>
                </a:ext>
              </a:extLst>
            </p:cNvPr>
            <p:cNvSpPr/>
            <p:nvPr/>
          </p:nvSpPr>
          <p:spPr>
            <a:xfrm>
              <a:off x="1086698" y="2364045"/>
              <a:ext cx="3794125" cy="1029969"/>
            </a:xfrm>
            <a:custGeom>
              <a:avLst/>
              <a:gdLst/>
              <a:ahLst/>
              <a:cxnLst/>
              <a:rect l="l" t="t" r="r" b="b"/>
              <a:pathLst>
                <a:path w="3794125" h="1029970">
                  <a:moveTo>
                    <a:pt x="3687033" y="1029503"/>
                  </a:moveTo>
                  <a:lnTo>
                    <a:pt x="89065" y="1029503"/>
                  </a:lnTo>
                  <a:lnTo>
                    <a:pt x="82866" y="1028770"/>
                  </a:lnTo>
                  <a:lnTo>
                    <a:pt x="47569" y="1014398"/>
                  </a:lnTo>
                  <a:lnTo>
                    <a:pt x="19542" y="984910"/>
                  </a:lnTo>
                  <a:lnTo>
                    <a:pt x="3052" y="944797"/>
                  </a:lnTo>
                  <a:lnTo>
                    <a:pt x="0" y="922625"/>
                  </a:lnTo>
                  <a:lnTo>
                    <a:pt x="0" y="91511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8" y="5832"/>
                  </a:lnTo>
                  <a:lnTo>
                    <a:pt x="89065" y="0"/>
                  </a:lnTo>
                  <a:lnTo>
                    <a:pt x="3687033" y="0"/>
                  </a:lnTo>
                  <a:lnTo>
                    <a:pt x="3730235" y="11581"/>
                  </a:lnTo>
                  <a:lnTo>
                    <a:pt x="3765718" y="38814"/>
                  </a:lnTo>
                  <a:lnTo>
                    <a:pt x="3788078" y="77553"/>
                  </a:lnTo>
                  <a:lnTo>
                    <a:pt x="3793911" y="106878"/>
                  </a:lnTo>
                  <a:lnTo>
                    <a:pt x="3793911" y="922625"/>
                  </a:lnTo>
                  <a:lnTo>
                    <a:pt x="3782329" y="965828"/>
                  </a:lnTo>
                  <a:lnTo>
                    <a:pt x="3755096" y="1001310"/>
                  </a:lnTo>
                  <a:lnTo>
                    <a:pt x="3716357" y="1023670"/>
                  </a:lnTo>
                  <a:lnTo>
                    <a:pt x="3694472" y="1028770"/>
                  </a:lnTo>
                  <a:lnTo>
                    <a:pt x="3687033" y="102950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5238215E-F130-47F4-8897-4F2316761E68}"/>
                </a:ext>
              </a:extLst>
            </p:cNvPr>
            <p:cNvSpPr/>
            <p:nvPr/>
          </p:nvSpPr>
          <p:spPr>
            <a:xfrm>
              <a:off x="1067633" y="2364045"/>
              <a:ext cx="114935" cy="1029969"/>
            </a:xfrm>
            <a:custGeom>
              <a:avLst/>
              <a:gdLst/>
              <a:ahLst/>
              <a:cxnLst/>
              <a:rect l="l" t="t" r="r" b="b"/>
              <a:pathLst>
                <a:path w="114934" h="1029970">
                  <a:moveTo>
                    <a:pt x="114389" y="1029503"/>
                  </a:moveTo>
                  <a:lnTo>
                    <a:pt x="70614" y="1020796"/>
                  </a:lnTo>
                  <a:lnTo>
                    <a:pt x="33503" y="995999"/>
                  </a:lnTo>
                  <a:lnTo>
                    <a:pt x="8707" y="958889"/>
                  </a:lnTo>
                  <a:lnTo>
                    <a:pt x="0" y="915114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15114"/>
                  </a:lnTo>
                  <a:lnTo>
                    <a:pt x="43934" y="958889"/>
                  </a:lnTo>
                  <a:lnTo>
                    <a:pt x="60465" y="995999"/>
                  </a:lnTo>
                  <a:lnTo>
                    <a:pt x="92285" y="1024605"/>
                  </a:lnTo>
                  <a:lnTo>
                    <a:pt x="106876" y="1028959"/>
                  </a:lnTo>
                  <a:lnTo>
                    <a:pt x="114389" y="102950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EAF51947-E3C3-4F06-B51E-E15F343D88AF}"/>
                </a:ext>
              </a:extLst>
            </p:cNvPr>
            <p:cNvSpPr/>
            <p:nvPr/>
          </p:nvSpPr>
          <p:spPr>
            <a:xfrm>
              <a:off x="1258282" y="2974121"/>
              <a:ext cx="1068070" cy="267335"/>
            </a:xfrm>
            <a:custGeom>
              <a:avLst/>
              <a:gdLst/>
              <a:ahLst/>
              <a:cxnLst/>
              <a:rect l="l" t="t" r="r" b="b"/>
              <a:pathLst>
                <a:path w="1068070" h="267335">
                  <a:moveTo>
                    <a:pt x="934179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1" y="259110"/>
                  </a:lnTo>
                  <a:lnTo>
                    <a:pt x="53948" y="240641"/>
                  </a:lnTo>
                  <a:lnTo>
                    <a:pt x="26266" y="212959"/>
                  </a:lnTo>
                  <a:lnTo>
                    <a:pt x="7797" y="178406"/>
                  </a:lnTo>
                  <a:lnTo>
                    <a:pt x="160" y="140010"/>
                  </a:ln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934179" y="0"/>
                  </a:lnTo>
                  <a:lnTo>
                    <a:pt x="972919" y="5744"/>
                  </a:lnTo>
                  <a:lnTo>
                    <a:pt x="1008322" y="22490"/>
                  </a:lnTo>
                  <a:lnTo>
                    <a:pt x="1037341" y="48790"/>
                  </a:lnTo>
                  <a:lnTo>
                    <a:pt x="1057474" y="82383"/>
                  </a:lnTo>
                  <a:lnTo>
                    <a:pt x="1066992" y="120373"/>
                  </a:lnTo>
                  <a:lnTo>
                    <a:pt x="1067633" y="133454"/>
                  </a:lnTo>
                  <a:lnTo>
                    <a:pt x="1067473" y="140010"/>
                  </a:lnTo>
                  <a:lnTo>
                    <a:pt x="1059835" y="178406"/>
                  </a:lnTo>
                  <a:lnTo>
                    <a:pt x="1041366" y="212959"/>
                  </a:lnTo>
                  <a:lnTo>
                    <a:pt x="1013684" y="240641"/>
                  </a:lnTo>
                  <a:lnTo>
                    <a:pt x="979131" y="259110"/>
                  </a:lnTo>
                  <a:lnTo>
                    <a:pt x="940735" y="266748"/>
                  </a:lnTo>
                  <a:lnTo>
                    <a:pt x="934179" y="26690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1">
              <a:extLst>
                <a:ext uri="{FF2B5EF4-FFF2-40B4-BE49-F238E27FC236}">
                  <a16:creationId xmlns:a16="http://schemas.microsoft.com/office/drawing/2014/main" id="{59E44DAC-34FC-4DF7-BCD0-1602E6B2D9C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2671" y="3040848"/>
              <a:ext cx="95324" cy="133454"/>
            </a:xfrm>
            <a:prstGeom prst="rect">
              <a:avLst/>
            </a:prstGeom>
          </p:spPr>
        </p:pic>
      </p:grpSp>
      <p:sp>
        <p:nvSpPr>
          <p:cNvPr id="14" name="object 12">
            <a:extLst>
              <a:ext uri="{FF2B5EF4-FFF2-40B4-BE49-F238E27FC236}">
                <a16:creationId xmlns:a16="http://schemas.microsoft.com/office/drawing/2014/main" id="{07AD5E00-76C6-4C54-B81B-A001679066E3}"/>
              </a:ext>
            </a:extLst>
          </p:cNvPr>
          <p:cNvSpPr txBox="1"/>
          <p:nvPr/>
        </p:nvSpPr>
        <p:spPr>
          <a:xfrm>
            <a:off x="934187" y="1856450"/>
            <a:ext cx="1398270" cy="509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dirty="0">
                <a:solidFill>
                  <a:srgbClr val="1F2937"/>
                </a:solidFill>
                <a:latin typeface="微软雅黑"/>
                <a:cs typeface="微软雅黑"/>
              </a:rPr>
              <a:t>体验 </a:t>
            </a:r>
            <a:r>
              <a:rPr sz="1950" b="1" kern="0" dirty="0">
                <a:solidFill>
                  <a:srgbClr val="3B81F5"/>
                </a:solidFill>
                <a:latin typeface="微软雅黑"/>
                <a:cs typeface="微软雅黑"/>
              </a:rPr>
              <a:t>&gt; </a:t>
            </a:r>
            <a:r>
              <a:rPr sz="19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功能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21933" defTabSz="685800">
              <a:spcBef>
                <a:spcPts val="724"/>
              </a:spcBef>
            </a:pPr>
            <a:r>
              <a:rPr sz="713" b="1" kern="0" spc="-8" dirty="0">
                <a:solidFill>
                  <a:srgbClr val="1C4ED8"/>
                </a:solidFill>
                <a:latin typeface="微软雅黑"/>
                <a:cs typeface="微软雅黑"/>
              </a:rPr>
              <a:t>案例：苹果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13">
            <a:extLst>
              <a:ext uri="{FF2B5EF4-FFF2-40B4-BE49-F238E27FC236}">
                <a16:creationId xmlns:a16="http://schemas.microsoft.com/office/drawing/2014/main" id="{1F62ECAC-D552-49AE-B580-C8FB459E02ED}"/>
              </a:ext>
            </a:extLst>
          </p:cNvPr>
          <p:cNvGrpSpPr/>
          <p:nvPr/>
        </p:nvGrpSpPr>
        <p:grpSpPr>
          <a:xfrm>
            <a:off x="4689961" y="1143893"/>
            <a:ext cx="3889534" cy="1658779"/>
            <a:chOff x="6253281" y="1525190"/>
            <a:chExt cx="5186045" cy="2211705"/>
          </a:xfrm>
        </p:grpSpPr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EF251028-D4EB-48D1-89A8-C1E37146CC0E}"/>
                </a:ext>
              </a:extLst>
            </p:cNvPr>
            <p:cNvSpPr/>
            <p:nvPr/>
          </p:nvSpPr>
          <p:spPr>
            <a:xfrm>
              <a:off x="6253281" y="1525190"/>
              <a:ext cx="5186045" cy="2211705"/>
            </a:xfrm>
            <a:custGeom>
              <a:avLst/>
              <a:gdLst/>
              <a:ahLst/>
              <a:cxnLst/>
              <a:rect l="l" t="t" r="r" b="b"/>
              <a:pathLst>
                <a:path w="5186045" h="2211704">
                  <a:moveTo>
                    <a:pt x="5033129" y="2211526"/>
                  </a:moveTo>
                  <a:lnTo>
                    <a:pt x="152519" y="2211526"/>
                  </a:lnTo>
                  <a:lnTo>
                    <a:pt x="145026" y="2211343"/>
                  </a:lnTo>
                  <a:lnTo>
                    <a:pt x="101145" y="2202614"/>
                  </a:lnTo>
                  <a:lnTo>
                    <a:pt x="61655" y="2181507"/>
                  </a:lnTo>
                  <a:lnTo>
                    <a:pt x="30019" y="2149870"/>
                  </a:lnTo>
                  <a:lnTo>
                    <a:pt x="8911" y="2110381"/>
                  </a:lnTo>
                  <a:lnTo>
                    <a:pt x="183" y="2066500"/>
                  </a:lnTo>
                  <a:lnTo>
                    <a:pt x="0" y="205900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5033129" y="0"/>
                  </a:lnTo>
                  <a:lnTo>
                    <a:pt x="5077402" y="6565"/>
                  </a:lnTo>
                  <a:lnTo>
                    <a:pt x="5117864" y="25704"/>
                  </a:lnTo>
                  <a:lnTo>
                    <a:pt x="5151028" y="55760"/>
                  </a:lnTo>
                  <a:lnTo>
                    <a:pt x="5174038" y="94152"/>
                  </a:lnTo>
                  <a:lnTo>
                    <a:pt x="5184915" y="137569"/>
                  </a:lnTo>
                  <a:lnTo>
                    <a:pt x="5185648" y="152519"/>
                  </a:lnTo>
                  <a:lnTo>
                    <a:pt x="5185648" y="2059007"/>
                  </a:lnTo>
                  <a:lnTo>
                    <a:pt x="5179081" y="2103281"/>
                  </a:lnTo>
                  <a:lnTo>
                    <a:pt x="5159943" y="2143742"/>
                  </a:lnTo>
                  <a:lnTo>
                    <a:pt x="5129886" y="2176907"/>
                  </a:lnTo>
                  <a:lnTo>
                    <a:pt x="5091495" y="2199916"/>
                  </a:lnTo>
                  <a:lnTo>
                    <a:pt x="5048079" y="2210793"/>
                  </a:lnTo>
                  <a:lnTo>
                    <a:pt x="5033129" y="221152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5CDA6189-ADC0-4BDA-842F-42D449C0DD9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5800" y="1677709"/>
              <a:ext cx="1372671" cy="1220152"/>
            </a:xfrm>
            <a:prstGeom prst="rect">
              <a:avLst/>
            </a:prstGeom>
          </p:spPr>
        </p:pic>
      </p:grpSp>
      <p:sp>
        <p:nvSpPr>
          <p:cNvPr id="18" name="object 16">
            <a:extLst>
              <a:ext uri="{FF2B5EF4-FFF2-40B4-BE49-F238E27FC236}">
                <a16:creationId xmlns:a16="http://schemas.microsoft.com/office/drawing/2014/main" id="{9E4B239A-547B-485A-BA98-4F0E134BA27D}"/>
              </a:ext>
            </a:extLst>
          </p:cNvPr>
          <p:cNvSpPr txBox="1"/>
          <p:nvPr/>
        </p:nvSpPr>
        <p:spPr>
          <a:xfrm>
            <a:off x="7155892" y="1406042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好用与免费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7">
            <a:extLst>
              <a:ext uri="{FF2B5EF4-FFF2-40B4-BE49-F238E27FC236}">
                <a16:creationId xmlns:a16="http://schemas.microsoft.com/office/drawing/2014/main" id="{7A6DBE85-2B22-4DD7-A6B3-D6661064960C}"/>
              </a:ext>
            </a:extLst>
          </p:cNvPr>
          <p:cNvGrpSpPr/>
          <p:nvPr/>
        </p:nvGrpSpPr>
        <p:grpSpPr>
          <a:xfrm>
            <a:off x="5490687" y="1401268"/>
            <a:ext cx="2859881" cy="1143953"/>
            <a:chOff x="7320915" y="1868358"/>
            <a:chExt cx="3813175" cy="1525270"/>
          </a:xfrm>
        </p:grpSpPr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229461A7-4FC1-45EA-A533-B790D883C1C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809789" y="1868358"/>
              <a:ext cx="324103" cy="343167"/>
            </a:xfrm>
            <a:prstGeom prst="rect">
              <a:avLst/>
            </a:prstGeom>
          </p:spPr>
        </p:pic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A48BF0A4-3C36-46A3-B96C-197C5F38FFE5}"/>
                </a:ext>
              </a:extLst>
            </p:cNvPr>
            <p:cNvSpPr/>
            <p:nvPr/>
          </p:nvSpPr>
          <p:spPr>
            <a:xfrm>
              <a:off x="7320915" y="2364045"/>
              <a:ext cx="3794125" cy="1029969"/>
            </a:xfrm>
            <a:custGeom>
              <a:avLst/>
              <a:gdLst/>
              <a:ahLst/>
              <a:cxnLst/>
              <a:rect l="l" t="t" r="r" b="b"/>
              <a:pathLst>
                <a:path w="3794125" h="1029970">
                  <a:moveTo>
                    <a:pt x="3704846" y="1029503"/>
                  </a:moveTo>
                  <a:lnTo>
                    <a:pt x="106878" y="1029503"/>
                  </a:lnTo>
                  <a:lnTo>
                    <a:pt x="99439" y="1028770"/>
                  </a:lnTo>
                  <a:lnTo>
                    <a:pt x="57083" y="1014398"/>
                  </a:lnTo>
                  <a:lnTo>
                    <a:pt x="23450" y="984910"/>
                  </a:lnTo>
                  <a:lnTo>
                    <a:pt x="3663" y="944797"/>
                  </a:lnTo>
                  <a:lnTo>
                    <a:pt x="0" y="922625"/>
                  </a:lnTo>
                  <a:lnTo>
                    <a:pt x="0" y="915114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2"/>
                  </a:lnTo>
                  <a:lnTo>
                    <a:pt x="106878" y="0"/>
                  </a:lnTo>
                  <a:lnTo>
                    <a:pt x="3704846" y="0"/>
                  </a:lnTo>
                  <a:lnTo>
                    <a:pt x="3746342" y="15105"/>
                  </a:lnTo>
                  <a:lnTo>
                    <a:pt x="3774369" y="44592"/>
                  </a:lnTo>
                  <a:lnTo>
                    <a:pt x="3790858" y="84706"/>
                  </a:lnTo>
                  <a:lnTo>
                    <a:pt x="3793911" y="106878"/>
                  </a:lnTo>
                  <a:lnTo>
                    <a:pt x="3793911" y="922625"/>
                  </a:lnTo>
                  <a:lnTo>
                    <a:pt x="3784259" y="965828"/>
                  </a:lnTo>
                  <a:lnTo>
                    <a:pt x="3761565" y="1001310"/>
                  </a:lnTo>
                  <a:lnTo>
                    <a:pt x="3729283" y="1023670"/>
                  </a:lnTo>
                  <a:lnTo>
                    <a:pt x="3711045" y="1028770"/>
                  </a:lnTo>
                  <a:lnTo>
                    <a:pt x="3704846" y="102950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C1BAE754-CCAB-4244-ADE8-38ADC6A3D72D}"/>
                </a:ext>
              </a:extLst>
            </p:cNvPr>
            <p:cNvSpPr/>
            <p:nvPr/>
          </p:nvSpPr>
          <p:spPr>
            <a:xfrm>
              <a:off x="11019502" y="2364045"/>
              <a:ext cx="114935" cy="1029969"/>
            </a:xfrm>
            <a:custGeom>
              <a:avLst/>
              <a:gdLst/>
              <a:ahLst/>
              <a:cxnLst/>
              <a:rect l="l" t="t" r="r" b="b"/>
              <a:pathLst>
                <a:path w="114934" h="1029970">
                  <a:moveTo>
                    <a:pt x="0" y="1029503"/>
                  </a:moveTo>
                  <a:lnTo>
                    <a:pt x="35984" y="1015981"/>
                  </a:lnTo>
                  <a:lnTo>
                    <a:pt x="63419" y="978677"/>
                  </a:lnTo>
                  <a:lnTo>
                    <a:pt x="74808" y="937434"/>
                  </a:lnTo>
                  <a:lnTo>
                    <a:pt x="76259" y="915114"/>
                  </a:lnTo>
                  <a:lnTo>
                    <a:pt x="76259" y="114389"/>
                  </a:lnTo>
                  <a:lnTo>
                    <a:pt x="70454" y="70614"/>
                  </a:lnTo>
                  <a:lnTo>
                    <a:pt x="53923" y="33503"/>
                  </a:lnTo>
                  <a:lnTo>
                    <a:pt x="22103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6" y="13522"/>
                  </a:lnTo>
                  <a:lnTo>
                    <a:pt x="88468" y="41856"/>
                  </a:lnTo>
                  <a:lnTo>
                    <a:pt x="109491" y="81233"/>
                  </a:lnTo>
                  <a:lnTo>
                    <a:pt x="114389" y="114389"/>
                  </a:lnTo>
                  <a:lnTo>
                    <a:pt x="114389" y="915114"/>
                  </a:lnTo>
                  <a:lnTo>
                    <a:pt x="105681" y="958889"/>
                  </a:lnTo>
                  <a:lnTo>
                    <a:pt x="80885" y="995999"/>
                  </a:lnTo>
                  <a:lnTo>
                    <a:pt x="43774" y="1020796"/>
                  </a:lnTo>
                  <a:lnTo>
                    <a:pt x="11268" y="1028959"/>
                  </a:lnTo>
                  <a:lnTo>
                    <a:pt x="0" y="102950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4521C5E1-E864-4591-B2A9-6099D1A3092F}"/>
                </a:ext>
              </a:extLst>
            </p:cNvPr>
            <p:cNvSpPr/>
            <p:nvPr/>
          </p:nvSpPr>
          <p:spPr>
            <a:xfrm>
              <a:off x="9875609" y="2974121"/>
              <a:ext cx="1068070" cy="267335"/>
            </a:xfrm>
            <a:custGeom>
              <a:avLst/>
              <a:gdLst/>
              <a:ahLst/>
              <a:cxnLst/>
              <a:rect l="l" t="t" r="r" b="b"/>
              <a:pathLst>
                <a:path w="1068070" h="267335">
                  <a:moveTo>
                    <a:pt x="934179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1" y="259110"/>
                  </a:lnTo>
                  <a:lnTo>
                    <a:pt x="53948" y="240641"/>
                  </a:lnTo>
                  <a:lnTo>
                    <a:pt x="26266" y="212959"/>
                  </a:lnTo>
                  <a:lnTo>
                    <a:pt x="7797" y="178406"/>
                  </a:lnTo>
                  <a:lnTo>
                    <a:pt x="160" y="140010"/>
                  </a:ln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934179" y="0"/>
                  </a:lnTo>
                  <a:lnTo>
                    <a:pt x="972919" y="5744"/>
                  </a:lnTo>
                  <a:lnTo>
                    <a:pt x="1008321" y="22490"/>
                  </a:lnTo>
                  <a:lnTo>
                    <a:pt x="1037341" y="48790"/>
                  </a:lnTo>
                  <a:lnTo>
                    <a:pt x="1057474" y="82383"/>
                  </a:lnTo>
                  <a:lnTo>
                    <a:pt x="1066992" y="120373"/>
                  </a:lnTo>
                  <a:lnTo>
                    <a:pt x="1067633" y="133454"/>
                  </a:lnTo>
                  <a:lnTo>
                    <a:pt x="1067473" y="140010"/>
                  </a:lnTo>
                  <a:lnTo>
                    <a:pt x="1059835" y="178406"/>
                  </a:lnTo>
                  <a:lnTo>
                    <a:pt x="1041366" y="212959"/>
                  </a:lnTo>
                  <a:lnTo>
                    <a:pt x="1013684" y="240641"/>
                  </a:lnTo>
                  <a:lnTo>
                    <a:pt x="979131" y="259110"/>
                  </a:lnTo>
                  <a:lnTo>
                    <a:pt x="940735" y="266748"/>
                  </a:lnTo>
                  <a:lnTo>
                    <a:pt x="934179" y="26690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4C409B51-0858-42EE-9D04-B0648CABDBD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9998" y="3040848"/>
              <a:ext cx="95324" cy="133454"/>
            </a:xfrm>
            <a:prstGeom prst="rect">
              <a:avLst/>
            </a:prstGeom>
          </p:spPr>
        </p:pic>
      </p:grpSp>
      <p:sp>
        <p:nvSpPr>
          <p:cNvPr id="25" name="object 23">
            <a:extLst>
              <a:ext uri="{FF2B5EF4-FFF2-40B4-BE49-F238E27FC236}">
                <a16:creationId xmlns:a16="http://schemas.microsoft.com/office/drawing/2014/main" id="{B0D872C4-8820-4974-89D1-EFB62B0EF3A9}"/>
              </a:ext>
            </a:extLst>
          </p:cNvPr>
          <p:cNvSpPr txBox="1"/>
          <p:nvPr/>
        </p:nvSpPr>
        <p:spPr>
          <a:xfrm>
            <a:off x="6818980" y="1856450"/>
            <a:ext cx="1398270" cy="509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dirty="0">
                <a:solidFill>
                  <a:srgbClr val="1F2937"/>
                </a:solidFill>
                <a:latin typeface="微软雅黑"/>
                <a:cs typeface="微软雅黑"/>
              </a:rPr>
              <a:t>好用 </a:t>
            </a:r>
            <a:r>
              <a:rPr sz="1950" b="1" kern="0" dirty="0">
                <a:solidFill>
                  <a:srgbClr val="13B8A6"/>
                </a:solidFill>
                <a:latin typeface="微软雅黑"/>
                <a:cs typeface="微软雅黑"/>
              </a:rPr>
              <a:t>&gt; </a:t>
            </a:r>
            <a:r>
              <a:rPr sz="19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产品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802005" defTabSz="685800">
              <a:spcBef>
                <a:spcPts val="724"/>
              </a:spcBef>
            </a:pPr>
            <a:r>
              <a:rPr sz="713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案例：微信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5B81D0EA-6FEE-4F15-B391-F8DE2ADFCA07}"/>
              </a:ext>
            </a:extLst>
          </p:cNvPr>
          <p:cNvGrpSpPr/>
          <p:nvPr/>
        </p:nvGrpSpPr>
        <p:grpSpPr>
          <a:xfrm>
            <a:off x="571947" y="3031317"/>
            <a:ext cx="3889534" cy="1658779"/>
            <a:chOff x="762595" y="4041755"/>
            <a:chExt cx="5186045" cy="2211705"/>
          </a:xfrm>
        </p:grpSpPr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44BE9FA7-DDAF-427A-81C4-BE02A4F4AC31}"/>
                </a:ext>
              </a:extLst>
            </p:cNvPr>
            <p:cNvSpPr/>
            <p:nvPr/>
          </p:nvSpPr>
          <p:spPr>
            <a:xfrm>
              <a:off x="762595" y="4041755"/>
              <a:ext cx="5186045" cy="2211705"/>
            </a:xfrm>
            <a:custGeom>
              <a:avLst/>
              <a:gdLst/>
              <a:ahLst/>
              <a:cxnLst/>
              <a:rect l="l" t="t" r="r" b="b"/>
              <a:pathLst>
                <a:path w="5186045" h="2211704">
                  <a:moveTo>
                    <a:pt x="5033129" y="2211526"/>
                  </a:moveTo>
                  <a:lnTo>
                    <a:pt x="152519" y="2211526"/>
                  </a:lnTo>
                  <a:lnTo>
                    <a:pt x="145026" y="2211343"/>
                  </a:lnTo>
                  <a:lnTo>
                    <a:pt x="101145" y="2202614"/>
                  </a:lnTo>
                  <a:lnTo>
                    <a:pt x="61655" y="2181507"/>
                  </a:lnTo>
                  <a:lnTo>
                    <a:pt x="30019" y="2149870"/>
                  </a:lnTo>
                  <a:lnTo>
                    <a:pt x="8911" y="2110381"/>
                  </a:lnTo>
                  <a:lnTo>
                    <a:pt x="183" y="2066500"/>
                  </a:lnTo>
                  <a:lnTo>
                    <a:pt x="0" y="205900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5033129" y="0"/>
                  </a:lnTo>
                  <a:lnTo>
                    <a:pt x="5077402" y="6565"/>
                  </a:lnTo>
                  <a:lnTo>
                    <a:pt x="5117864" y="25704"/>
                  </a:lnTo>
                  <a:lnTo>
                    <a:pt x="5151028" y="55760"/>
                  </a:lnTo>
                  <a:lnTo>
                    <a:pt x="5174038" y="94152"/>
                  </a:lnTo>
                  <a:lnTo>
                    <a:pt x="5184915" y="137569"/>
                  </a:lnTo>
                  <a:lnTo>
                    <a:pt x="5185648" y="152519"/>
                  </a:lnTo>
                  <a:lnTo>
                    <a:pt x="5185648" y="2059007"/>
                  </a:lnTo>
                  <a:lnTo>
                    <a:pt x="5179081" y="2103281"/>
                  </a:lnTo>
                  <a:lnTo>
                    <a:pt x="5159943" y="2143742"/>
                  </a:lnTo>
                  <a:lnTo>
                    <a:pt x="5129886" y="2176907"/>
                  </a:lnTo>
                  <a:lnTo>
                    <a:pt x="5091495" y="2199916"/>
                  </a:lnTo>
                  <a:lnTo>
                    <a:pt x="5048079" y="2210793"/>
                  </a:lnTo>
                  <a:lnTo>
                    <a:pt x="5033129" y="2211526"/>
                  </a:lnTo>
                  <a:close/>
                </a:path>
              </a:pathLst>
            </a:custGeom>
            <a:solidFill>
              <a:srgbClr val="FF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F432C95E-2916-49E6-8220-F46D43B4955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70533" y="4880610"/>
              <a:ext cx="1525190" cy="1220152"/>
            </a:xfrm>
            <a:prstGeom prst="rect">
              <a:avLst/>
            </a:prstGeom>
          </p:spPr>
        </p:pic>
        <p:pic>
          <p:nvPicPr>
            <p:cNvPr id="29" name="object 27">
              <a:extLst>
                <a:ext uri="{FF2B5EF4-FFF2-40B4-BE49-F238E27FC236}">
                  <a16:creationId xmlns:a16="http://schemas.microsoft.com/office/drawing/2014/main" id="{4FD18871-98B2-425A-8D8C-F6636DE5A18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7633" y="4384923"/>
              <a:ext cx="362232" cy="343167"/>
            </a:xfrm>
            <a:prstGeom prst="rect">
              <a:avLst/>
            </a:prstGeom>
          </p:spPr>
        </p:pic>
      </p:grpSp>
      <p:sp>
        <p:nvSpPr>
          <p:cNvPr id="30" name="object 28">
            <a:extLst>
              <a:ext uri="{FF2B5EF4-FFF2-40B4-BE49-F238E27FC236}">
                <a16:creationId xmlns:a16="http://schemas.microsoft.com/office/drawing/2014/main" id="{DD9E56C1-A2E6-41E4-9CF4-8E480D9AD601}"/>
              </a:ext>
            </a:extLst>
          </p:cNvPr>
          <p:cNvSpPr txBox="1"/>
          <p:nvPr/>
        </p:nvSpPr>
        <p:spPr>
          <a:xfrm>
            <a:off x="1145092" y="3293466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E11C48"/>
                </a:solidFill>
                <a:latin typeface="微软雅黑"/>
                <a:cs typeface="微软雅黑"/>
              </a:rPr>
              <a:t>兴趣与社群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9">
            <a:extLst>
              <a:ext uri="{FF2B5EF4-FFF2-40B4-BE49-F238E27FC236}">
                <a16:creationId xmlns:a16="http://schemas.microsoft.com/office/drawing/2014/main" id="{16F39BDA-AEA6-48F4-AC95-72C7EB26650D}"/>
              </a:ext>
            </a:extLst>
          </p:cNvPr>
          <p:cNvGrpSpPr/>
          <p:nvPr/>
        </p:nvGrpSpPr>
        <p:grpSpPr>
          <a:xfrm>
            <a:off x="800725" y="3660458"/>
            <a:ext cx="2859881" cy="772477"/>
            <a:chOff x="1067633" y="4880610"/>
            <a:chExt cx="3813175" cy="1029969"/>
          </a:xfrm>
        </p:grpSpPr>
        <p:sp>
          <p:nvSpPr>
            <p:cNvPr id="32" name="object 30">
              <a:extLst>
                <a:ext uri="{FF2B5EF4-FFF2-40B4-BE49-F238E27FC236}">
                  <a16:creationId xmlns:a16="http://schemas.microsoft.com/office/drawing/2014/main" id="{02E880B4-5404-4FE3-83B9-7C58094BFDA9}"/>
                </a:ext>
              </a:extLst>
            </p:cNvPr>
            <p:cNvSpPr/>
            <p:nvPr/>
          </p:nvSpPr>
          <p:spPr>
            <a:xfrm>
              <a:off x="1086698" y="4880610"/>
              <a:ext cx="3794125" cy="1029969"/>
            </a:xfrm>
            <a:custGeom>
              <a:avLst/>
              <a:gdLst/>
              <a:ahLst/>
              <a:cxnLst/>
              <a:rect l="l" t="t" r="r" b="b"/>
              <a:pathLst>
                <a:path w="3794125" h="1029970">
                  <a:moveTo>
                    <a:pt x="3687033" y="1029503"/>
                  </a:moveTo>
                  <a:lnTo>
                    <a:pt x="89065" y="1029503"/>
                  </a:lnTo>
                  <a:lnTo>
                    <a:pt x="82866" y="1028770"/>
                  </a:lnTo>
                  <a:lnTo>
                    <a:pt x="47569" y="1014398"/>
                  </a:lnTo>
                  <a:lnTo>
                    <a:pt x="19542" y="984910"/>
                  </a:lnTo>
                  <a:lnTo>
                    <a:pt x="3052" y="944797"/>
                  </a:lnTo>
                  <a:lnTo>
                    <a:pt x="0" y="922625"/>
                  </a:lnTo>
                  <a:lnTo>
                    <a:pt x="0" y="91511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8" y="5832"/>
                  </a:lnTo>
                  <a:lnTo>
                    <a:pt x="89065" y="0"/>
                  </a:lnTo>
                  <a:lnTo>
                    <a:pt x="3687033" y="0"/>
                  </a:lnTo>
                  <a:lnTo>
                    <a:pt x="3730235" y="11581"/>
                  </a:lnTo>
                  <a:lnTo>
                    <a:pt x="3765718" y="38814"/>
                  </a:lnTo>
                  <a:lnTo>
                    <a:pt x="3788078" y="77553"/>
                  </a:lnTo>
                  <a:lnTo>
                    <a:pt x="3793911" y="106878"/>
                  </a:lnTo>
                  <a:lnTo>
                    <a:pt x="3793911" y="922625"/>
                  </a:lnTo>
                  <a:lnTo>
                    <a:pt x="3782329" y="965828"/>
                  </a:lnTo>
                  <a:lnTo>
                    <a:pt x="3755096" y="1001310"/>
                  </a:lnTo>
                  <a:lnTo>
                    <a:pt x="3716357" y="1023670"/>
                  </a:lnTo>
                  <a:lnTo>
                    <a:pt x="3694472" y="1028770"/>
                  </a:lnTo>
                  <a:lnTo>
                    <a:pt x="3687033" y="102950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1">
              <a:extLst>
                <a:ext uri="{FF2B5EF4-FFF2-40B4-BE49-F238E27FC236}">
                  <a16:creationId xmlns:a16="http://schemas.microsoft.com/office/drawing/2014/main" id="{B028D4AC-C2E9-4B60-8D5D-8AF0EBDD01EC}"/>
                </a:ext>
              </a:extLst>
            </p:cNvPr>
            <p:cNvSpPr/>
            <p:nvPr/>
          </p:nvSpPr>
          <p:spPr>
            <a:xfrm>
              <a:off x="1067633" y="4880610"/>
              <a:ext cx="114935" cy="1029969"/>
            </a:xfrm>
            <a:custGeom>
              <a:avLst/>
              <a:gdLst/>
              <a:ahLst/>
              <a:cxnLst/>
              <a:rect l="l" t="t" r="r" b="b"/>
              <a:pathLst>
                <a:path w="114934" h="1029970">
                  <a:moveTo>
                    <a:pt x="114389" y="1029503"/>
                  </a:moveTo>
                  <a:lnTo>
                    <a:pt x="70614" y="1020796"/>
                  </a:lnTo>
                  <a:lnTo>
                    <a:pt x="33503" y="995999"/>
                  </a:lnTo>
                  <a:lnTo>
                    <a:pt x="8707" y="958889"/>
                  </a:lnTo>
                  <a:lnTo>
                    <a:pt x="0" y="915114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15114"/>
                  </a:lnTo>
                  <a:lnTo>
                    <a:pt x="43934" y="958889"/>
                  </a:lnTo>
                  <a:lnTo>
                    <a:pt x="60465" y="995999"/>
                  </a:lnTo>
                  <a:lnTo>
                    <a:pt x="92285" y="1024605"/>
                  </a:lnTo>
                  <a:lnTo>
                    <a:pt x="106876" y="1028959"/>
                  </a:lnTo>
                  <a:lnTo>
                    <a:pt x="114389" y="1029503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39165A65-E161-4975-9BD6-C0CB9F86BCBA}"/>
                </a:ext>
              </a:extLst>
            </p:cNvPr>
            <p:cNvSpPr/>
            <p:nvPr/>
          </p:nvSpPr>
          <p:spPr>
            <a:xfrm>
              <a:off x="1258282" y="5490686"/>
              <a:ext cx="1191895" cy="267335"/>
            </a:xfrm>
            <a:custGeom>
              <a:avLst/>
              <a:gdLst/>
              <a:ahLst/>
              <a:cxnLst/>
              <a:rect l="l" t="t" r="r" b="b"/>
              <a:pathLst>
                <a:path w="1191895" h="267335">
                  <a:moveTo>
                    <a:pt x="1058101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1" y="259110"/>
                  </a:lnTo>
                  <a:lnTo>
                    <a:pt x="53948" y="240641"/>
                  </a:lnTo>
                  <a:lnTo>
                    <a:pt x="26266" y="212959"/>
                  </a:lnTo>
                  <a:lnTo>
                    <a:pt x="7797" y="178406"/>
                  </a:lnTo>
                  <a:lnTo>
                    <a:pt x="160" y="140010"/>
                  </a:ln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1058101" y="0"/>
                  </a:lnTo>
                  <a:lnTo>
                    <a:pt x="1096841" y="5744"/>
                  </a:lnTo>
                  <a:lnTo>
                    <a:pt x="1132243" y="22490"/>
                  </a:lnTo>
                  <a:lnTo>
                    <a:pt x="1161263" y="48790"/>
                  </a:lnTo>
                  <a:lnTo>
                    <a:pt x="1181396" y="82383"/>
                  </a:lnTo>
                  <a:lnTo>
                    <a:pt x="1190914" y="120373"/>
                  </a:lnTo>
                  <a:lnTo>
                    <a:pt x="1191555" y="133454"/>
                  </a:lnTo>
                  <a:lnTo>
                    <a:pt x="1191394" y="140010"/>
                  </a:lnTo>
                  <a:lnTo>
                    <a:pt x="1183757" y="178406"/>
                  </a:lnTo>
                  <a:lnTo>
                    <a:pt x="1165288" y="212959"/>
                  </a:lnTo>
                  <a:lnTo>
                    <a:pt x="1137606" y="240641"/>
                  </a:lnTo>
                  <a:lnTo>
                    <a:pt x="1103053" y="259110"/>
                  </a:lnTo>
                  <a:lnTo>
                    <a:pt x="1064657" y="266748"/>
                  </a:lnTo>
                  <a:lnTo>
                    <a:pt x="1058101" y="266908"/>
                  </a:lnTo>
                  <a:close/>
                </a:path>
              </a:pathLst>
            </a:custGeom>
            <a:solidFill>
              <a:srgbClr val="FFE3E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3">
              <a:extLst>
                <a:ext uri="{FF2B5EF4-FFF2-40B4-BE49-F238E27FC236}">
                  <a16:creationId xmlns:a16="http://schemas.microsoft.com/office/drawing/2014/main" id="{2E205055-25A8-47DB-BCD3-121BFE6EF79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72671" y="5557413"/>
              <a:ext cx="85791" cy="133454"/>
            </a:xfrm>
            <a:prstGeom prst="rect">
              <a:avLst/>
            </a:prstGeom>
          </p:spPr>
        </p:pic>
      </p:grpSp>
      <p:sp>
        <p:nvSpPr>
          <p:cNvPr id="36" name="object 34">
            <a:extLst>
              <a:ext uri="{FF2B5EF4-FFF2-40B4-BE49-F238E27FC236}">
                <a16:creationId xmlns:a16="http://schemas.microsoft.com/office/drawing/2014/main" id="{057FB616-38DB-48F3-9E1B-4E0947E16FC1}"/>
              </a:ext>
            </a:extLst>
          </p:cNvPr>
          <p:cNvSpPr txBox="1"/>
          <p:nvPr/>
        </p:nvSpPr>
        <p:spPr>
          <a:xfrm>
            <a:off x="934187" y="3743874"/>
            <a:ext cx="1398270" cy="509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dirty="0">
                <a:solidFill>
                  <a:srgbClr val="1F2937"/>
                </a:solidFill>
                <a:latin typeface="微软雅黑"/>
                <a:cs typeface="微软雅黑"/>
              </a:rPr>
              <a:t>兴趣 </a:t>
            </a:r>
            <a:r>
              <a:rPr sz="1950" b="1" kern="0" dirty="0">
                <a:solidFill>
                  <a:srgbClr val="F43F5D"/>
                </a:solidFill>
                <a:latin typeface="微软雅黑"/>
                <a:cs typeface="微软雅黑"/>
              </a:rPr>
              <a:t>&gt; </a:t>
            </a:r>
            <a:r>
              <a:rPr sz="19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身份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16218" defTabSz="685800">
              <a:spcBef>
                <a:spcPts val="724"/>
              </a:spcBef>
            </a:pPr>
            <a:r>
              <a:rPr sz="713" b="1" kern="0" spc="-8" dirty="0">
                <a:solidFill>
                  <a:srgbClr val="BE123C"/>
                </a:solidFill>
                <a:latin typeface="微软雅黑"/>
                <a:cs typeface="微软雅黑"/>
              </a:rPr>
              <a:t>案例：小红书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5">
            <a:extLst>
              <a:ext uri="{FF2B5EF4-FFF2-40B4-BE49-F238E27FC236}">
                <a16:creationId xmlns:a16="http://schemas.microsoft.com/office/drawing/2014/main" id="{A71381A9-FBB0-426D-A000-5735E99586D6}"/>
              </a:ext>
            </a:extLst>
          </p:cNvPr>
          <p:cNvGrpSpPr/>
          <p:nvPr/>
        </p:nvGrpSpPr>
        <p:grpSpPr>
          <a:xfrm>
            <a:off x="4689961" y="3031317"/>
            <a:ext cx="3889534" cy="1658779"/>
            <a:chOff x="6253281" y="4041755"/>
            <a:chExt cx="5186045" cy="2211705"/>
          </a:xfrm>
        </p:grpSpPr>
        <p:sp>
          <p:nvSpPr>
            <p:cNvPr id="38" name="object 36">
              <a:extLst>
                <a:ext uri="{FF2B5EF4-FFF2-40B4-BE49-F238E27FC236}">
                  <a16:creationId xmlns:a16="http://schemas.microsoft.com/office/drawing/2014/main" id="{0AFEC26C-BAA8-4426-BC40-2CA70F8AD75F}"/>
                </a:ext>
              </a:extLst>
            </p:cNvPr>
            <p:cNvSpPr/>
            <p:nvPr/>
          </p:nvSpPr>
          <p:spPr>
            <a:xfrm>
              <a:off x="6253281" y="4041755"/>
              <a:ext cx="5186045" cy="2211705"/>
            </a:xfrm>
            <a:custGeom>
              <a:avLst/>
              <a:gdLst/>
              <a:ahLst/>
              <a:cxnLst/>
              <a:rect l="l" t="t" r="r" b="b"/>
              <a:pathLst>
                <a:path w="5186045" h="2211704">
                  <a:moveTo>
                    <a:pt x="5033129" y="2211526"/>
                  </a:moveTo>
                  <a:lnTo>
                    <a:pt x="152519" y="2211526"/>
                  </a:lnTo>
                  <a:lnTo>
                    <a:pt x="145026" y="2211343"/>
                  </a:lnTo>
                  <a:lnTo>
                    <a:pt x="101145" y="2202614"/>
                  </a:lnTo>
                  <a:lnTo>
                    <a:pt x="61655" y="2181507"/>
                  </a:lnTo>
                  <a:lnTo>
                    <a:pt x="30019" y="2149870"/>
                  </a:lnTo>
                  <a:lnTo>
                    <a:pt x="8911" y="2110381"/>
                  </a:lnTo>
                  <a:lnTo>
                    <a:pt x="183" y="2066500"/>
                  </a:lnTo>
                  <a:lnTo>
                    <a:pt x="0" y="205900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5033129" y="0"/>
                  </a:lnTo>
                  <a:lnTo>
                    <a:pt x="5077402" y="6565"/>
                  </a:lnTo>
                  <a:lnTo>
                    <a:pt x="5117864" y="25704"/>
                  </a:lnTo>
                  <a:lnTo>
                    <a:pt x="5151028" y="55760"/>
                  </a:lnTo>
                  <a:lnTo>
                    <a:pt x="5174038" y="94152"/>
                  </a:lnTo>
                  <a:lnTo>
                    <a:pt x="5184915" y="137569"/>
                  </a:lnTo>
                  <a:lnTo>
                    <a:pt x="5185648" y="152519"/>
                  </a:lnTo>
                  <a:lnTo>
                    <a:pt x="5185648" y="2059007"/>
                  </a:lnTo>
                  <a:lnTo>
                    <a:pt x="5179081" y="2103281"/>
                  </a:lnTo>
                  <a:lnTo>
                    <a:pt x="5159943" y="2143742"/>
                  </a:lnTo>
                  <a:lnTo>
                    <a:pt x="5129886" y="2176907"/>
                  </a:lnTo>
                  <a:lnTo>
                    <a:pt x="5091495" y="2199916"/>
                  </a:lnTo>
                  <a:lnTo>
                    <a:pt x="5048079" y="2210793"/>
                  </a:lnTo>
                  <a:lnTo>
                    <a:pt x="5033129" y="221152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37">
              <a:extLst>
                <a:ext uri="{FF2B5EF4-FFF2-40B4-BE49-F238E27FC236}">
                  <a16:creationId xmlns:a16="http://schemas.microsoft.com/office/drawing/2014/main" id="{0A3CB823-6007-4E6B-8A78-CAC691BEBA7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05800" y="4880610"/>
              <a:ext cx="1372671" cy="1220152"/>
            </a:xfrm>
            <a:prstGeom prst="rect">
              <a:avLst/>
            </a:prstGeom>
          </p:spPr>
        </p:pic>
      </p:grpSp>
      <p:sp>
        <p:nvSpPr>
          <p:cNvPr id="40" name="object 38">
            <a:extLst>
              <a:ext uri="{FF2B5EF4-FFF2-40B4-BE49-F238E27FC236}">
                <a16:creationId xmlns:a16="http://schemas.microsoft.com/office/drawing/2014/main" id="{24AE810C-B6D9-4604-9995-9371DB6CCE89}"/>
              </a:ext>
            </a:extLst>
          </p:cNvPr>
          <p:cNvSpPr txBox="1"/>
          <p:nvPr/>
        </p:nvSpPr>
        <p:spPr>
          <a:xfrm>
            <a:off x="7155892" y="3293466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关联与网络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9">
            <a:extLst>
              <a:ext uri="{FF2B5EF4-FFF2-40B4-BE49-F238E27FC236}">
                <a16:creationId xmlns:a16="http://schemas.microsoft.com/office/drawing/2014/main" id="{96390D29-A08A-4462-BA89-367FF201550C}"/>
              </a:ext>
            </a:extLst>
          </p:cNvPr>
          <p:cNvGrpSpPr/>
          <p:nvPr/>
        </p:nvGrpSpPr>
        <p:grpSpPr>
          <a:xfrm>
            <a:off x="5490687" y="3288692"/>
            <a:ext cx="2859881" cy="1143953"/>
            <a:chOff x="7320915" y="4384923"/>
            <a:chExt cx="3813175" cy="1525270"/>
          </a:xfrm>
        </p:grpSpPr>
        <p:pic>
          <p:nvPicPr>
            <p:cNvPr id="42" name="object 40">
              <a:extLst>
                <a:ext uri="{FF2B5EF4-FFF2-40B4-BE49-F238E27FC236}">
                  <a16:creationId xmlns:a16="http://schemas.microsoft.com/office/drawing/2014/main" id="{7182013F-88B6-49FB-A19A-7981DF537B5A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809789" y="4384923"/>
              <a:ext cx="324103" cy="343167"/>
            </a:xfrm>
            <a:prstGeom prst="rect">
              <a:avLst/>
            </a:prstGeom>
          </p:spPr>
        </p:pic>
        <p:sp>
          <p:nvSpPr>
            <p:cNvPr id="43" name="object 41">
              <a:extLst>
                <a:ext uri="{FF2B5EF4-FFF2-40B4-BE49-F238E27FC236}">
                  <a16:creationId xmlns:a16="http://schemas.microsoft.com/office/drawing/2014/main" id="{FA284217-640F-4B76-BE45-67B984BE3C6F}"/>
                </a:ext>
              </a:extLst>
            </p:cNvPr>
            <p:cNvSpPr/>
            <p:nvPr/>
          </p:nvSpPr>
          <p:spPr>
            <a:xfrm>
              <a:off x="7320915" y="4880610"/>
              <a:ext cx="3794125" cy="1029969"/>
            </a:xfrm>
            <a:custGeom>
              <a:avLst/>
              <a:gdLst/>
              <a:ahLst/>
              <a:cxnLst/>
              <a:rect l="l" t="t" r="r" b="b"/>
              <a:pathLst>
                <a:path w="3794125" h="1029970">
                  <a:moveTo>
                    <a:pt x="3704846" y="1029503"/>
                  </a:moveTo>
                  <a:lnTo>
                    <a:pt x="106878" y="1029503"/>
                  </a:lnTo>
                  <a:lnTo>
                    <a:pt x="99439" y="1028770"/>
                  </a:lnTo>
                  <a:lnTo>
                    <a:pt x="57083" y="1014398"/>
                  </a:lnTo>
                  <a:lnTo>
                    <a:pt x="23450" y="984910"/>
                  </a:lnTo>
                  <a:lnTo>
                    <a:pt x="3663" y="944797"/>
                  </a:lnTo>
                  <a:lnTo>
                    <a:pt x="0" y="922625"/>
                  </a:lnTo>
                  <a:lnTo>
                    <a:pt x="0" y="915114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2"/>
                  </a:lnTo>
                  <a:lnTo>
                    <a:pt x="106878" y="0"/>
                  </a:lnTo>
                  <a:lnTo>
                    <a:pt x="3704846" y="0"/>
                  </a:lnTo>
                  <a:lnTo>
                    <a:pt x="3746342" y="15105"/>
                  </a:lnTo>
                  <a:lnTo>
                    <a:pt x="3774369" y="44592"/>
                  </a:lnTo>
                  <a:lnTo>
                    <a:pt x="3790858" y="84706"/>
                  </a:lnTo>
                  <a:lnTo>
                    <a:pt x="3793911" y="106878"/>
                  </a:lnTo>
                  <a:lnTo>
                    <a:pt x="3793911" y="922625"/>
                  </a:lnTo>
                  <a:lnTo>
                    <a:pt x="3784259" y="965828"/>
                  </a:lnTo>
                  <a:lnTo>
                    <a:pt x="3761565" y="1001310"/>
                  </a:lnTo>
                  <a:lnTo>
                    <a:pt x="3729283" y="1023670"/>
                  </a:lnTo>
                  <a:lnTo>
                    <a:pt x="3711045" y="1028770"/>
                  </a:lnTo>
                  <a:lnTo>
                    <a:pt x="3704846" y="102950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2">
              <a:extLst>
                <a:ext uri="{FF2B5EF4-FFF2-40B4-BE49-F238E27FC236}">
                  <a16:creationId xmlns:a16="http://schemas.microsoft.com/office/drawing/2014/main" id="{8A93BA7A-DBCA-4B8A-9525-D604754B8AE5}"/>
                </a:ext>
              </a:extLst>
            </p:cNvPr>
            <p:cNvSpPr/>
            <p:nvPr/>
          </p:nvSpPr>
          <p:spPr>
            <a:xfrm>
              <a:off x="11019502" y="4880610"/>
              <a:ext cx="114935" cy="1029969"/>
            </a:xfrm>
            <a:custGeom>
              <a:avLst/>
              <a:gdLst/>
              <a:ahLst/>
              <a:cxnLst/>
              <a:rect l="l" t="t" r="r" b="b"/>
              <a:pathLst>
                <a:path w="114934" h="1029970">
                  <a:moveTo>
                    <a:pt x="0" y="1029503"/>
                  </a:moveTo>
                  <a:lnTo>
                    <a:pt x="35984" y="1015981"/>
                  </a:lnTo>
                  <a:lnTo>
                    <a:pt x="63419" y="978677"/>
                  </a:lnTo>
                  <a:lnTo>
                    <a:pt x="74808" y="937434"/>
                  </a:lnTo>
                  <a:lnTo>
                    <a:pt x="76259" y="915114"/>
                  </a:lnTo>
                  <a:lnTo>
                    <a:pt x="76259" y="114389"/>
                  </a:lnTo>
                  <a:lnTo>
                    <a:pt x="70454" y="70614"/>
                  </a:lnTo>
                  <a:lnTo>
                    <a:pt x="53923" y="33503"/>
                  </a:lnTo>
                  <a:lnTo>
                    <a:pt x="22103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6" y="13522"/>
                  </a:lnTo>
                  <a:lnTo>
                    <a:pt x="88468" y="41856"/>
                  </a:lnTo>
                  <a:lnTo>
                    <a:pt x="109491" y="81233"/>
                  </a:lnTo>
                  <a:lnTo>
                    <a:pt x="114389" y="114389"/>
                  </a:lnTo>
                  <a:lnTo>
                    <a:pt x="114389" y="915114"/>
                  </a:lnTo>
                  <a:lnTo>
                    <a:pt x="105681" y="958889"/>
                  </a:lnTo>
                  <a:lnTo>
                    <a:pt x="80885" y="995999"/>
                  </a:lnTo>
                  <a:lnTo>
                    <a:pt x="43774" y="1020796"/>
                  </a:lnTo>
                  <a:lnTo>
                    <a:pt x="11268" y="1028959"/>
                  </a:lnTo>
                  <a:lnTo>
                    <a:pt x="0" y="102950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3">
              <a:extLst>
                <a:ext uri="{FF2B5EF4-FFF2-40B4-BE49-F238E27FC236}">
                  <a16:creationId xmlns:a16="http://schemas.microsoft.com/office/drawing/2014/main" id="{7433B05E-30CA-4E59-8FB7-F8D365C9E351}"/>
                </a:ext>
              </a:extLst>
            </p:cNvPr>
            <p:cNvSpPr/>
            <p:nvPr/>
          </p:nvSpPr>
          <p:spPr>
            <a:xfrm>
              <a:off x="9742155" y="5490686"/>
              <a:ext cx="1201420" cy="267335"/>
            </a:xfrm>
            <a:custGeom>
              <a:avLst/>
              <a:gdLst/>
              <a:ahLst/>
              <a:cxnLst/>
              <a:rect l="l" t="t" r="r" b="b"/>
              <a:pathLst>
                <a:path w="1201420" h="267335">
                  <a:moveTo>
                    <a:pt x="1067633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1" y="259110"/>
                  </a:lnTo>
                  <a:lnTo>
                    <a:pt x="53948" y="240641"/>
                  </a:lnTo>
                  <a:lnTo>
                    <a:pt x="26266" y="212959"/>
                  </a:lnTo>
                  <a:lnTo>
                    <a:pt x="7797" y="178406"/>
                  </a:lnTo>
                  <a:lnTo>
                    <a:pt x="160" y="140010"/>
                  </a:ln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1067633" y="0"/>
                  </a:lnTo>
                  <a:lnTo>
                    <a:pt x="1106373" y="5744"/>
                  </a:lnTo>
                  <a:lnTo>
                    <a:pt x="1141776" y="22490"/>
                  </a:lnTo>
                  <a:lnTo>
                    <a:pt x="1170795" y="48790"/>
                  </a:lnTo>
                  <a:lnTo>
                    <a:pt x="1190928" y="82383"/>
                  </a:lnTo>
                  <a:lnTo>
                    <a:pt x="1200446" y="120373"/>
                  </a:lnTo>
                  <a:lnTo>
                    <a:pt x="1201087" y="133454"/>
                  </a:lnTo>
                  <a:lnTo>
                    <a:pt x="1200927" y="140010"/>
                  </a:lnTo>
                  <a:lnTo>
                    <a:pt x="1193289" y="178406"/>
                  </a:lnTo>
                  <a:lnTo>
                    <a:pt x="1174820" y="212959"/>
                  </a:lnTo>
                  <a:lnTo>
                    <a:pt x="1147138" y="240641"/>
                  </a:lnTo>
                  <a:lnTo>
                    <a:pt x="1112585" y="259110"/>
                  </a:lnTo>
                  <a:lnTo>
                    <a:pt x="1074189" y="266748"/>
                  </a:lnTo>
                  <a:lnTo>
                    <a:pt x="1067633" y="26690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6" name="object 44">
              <a:extLst>
                <a:ext uri="{FF2B5EF4-FFF2-40B4-BE49-F238E27FC236}">
                  <a16:creationId xmlns:a16="http://schemas.microsoft.com/office/drawing/2014/main" id="{8F43A40F-1F30-4233-8765-3CD206EDE437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856544" y="5557413"/>
              <a:ext cx="95324" cy="133454"/>
            </a:xfrm>
            <a:prstGeom prst="rect">
              <a:avLst/>
            </a:prstGeom>
          </p:spPr>
        </p:pic>
      </p:grpSp>
      <p:sp>
        <p:nvSpPr>
          <p:cNvPr id="47" name="object 45">
            <a:extLst>
              <a:ext uri="{FF2B5EF4-FFF2-40B4-BE49-F238E27FC236}">
                <a16:creationId xmlns:a16="http://schemas.microsoft.com/office/drawing/2014/main" id="{FFA237BB-DA0B-43FB-832B-73C593AE714E}"/>
              </a:ext>
            </a:extLst>
          </p:cNvPr>
          <p:cNvSpPr txBox="1"/>
          <p:nvPr/>
        </p:nvSpPr>
        <p:spPr>
          <a:xfrm>
            <a:off x="6818980" y="3743874"/>
            <a:ext cx="1398270" cy="509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dirty="0">
                <a:solidFill>
                  <a:srgbClr val="1F2937"/>
                </a:solidFill>
                <a:latin typeface="微软雅黑"/>
                <a:cs typeface="微软雅黑"/>
              </a:rPr>
              <a:t>关联 </a:t>
            </a:r>
            <a:r>
              <a:rPr sz="1950" b="1" kern="0" dirty="0">
                <a:solidFill>
                  <a:srgbClr val="6266F1"/>
                </a:solidFill>
                <a:latin typeface="微软雅黑"/>
                <a:cs typeface="微软雅黑"/>
              </a:rPr>
              <a:t>&gt; </a:t>
            </a:r>
            <a:r>
              <a:rPr sz="19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单点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01993" defTabSz="685800">
              <a:spcBef>
                <a:spcPts val="724"/>
              </a:spcBef>
            </a:pPr>
            <a:r>
              <a:rPr sz="713" b="1" kern="0" spc="-8" dirty="0">
                <a:solidFill>
                  <a:srgbClr val="4237CA"/>
                </a:solidFill>
                <a:latin typeface="微软雅黑"/>
                <a:cs typeface="微软雅黑"/>
              </a:rPr>
              <a:t>案例：支付宝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8" name="object 46">
            <a:extLst>
              <a:ext uri="{FF2B5EF4-FFF2-40B4-BE49-F238E27FC236}">
                <a16:creationId xmlns:a16="http://schemas.microsoft.com/office/drawing/2014/main" id="{B900845C-D828-4C2F-8F5D-ECF1D5CD44BF}"/>
              </a:ext>
            </a:extLst>
          </p:cNvPr>
          <p:cNvGrpSpPr/>
          <p:nvPr/>
        </p:nvGrpSpPr>
        <p:grpSpPr>
          <a:xfrm>
            <a:off x="3717652" y="2059008"/>
            <a:ext cx="1715929" cy="1715929"/>
            <a:chOff x="4956869" y="2745343"/>
            <a:chExt cx="2287905" cy="2287905"/>
          </a:xfrm>
        </p:grpSpPr>
        <p:pic>
          <p:nvPicPr>
            <p:cNvPr id="49" name="object 47">
              <a:extLst>
                <a:ext uri="{FF2B5EF4-FFF2-40B4-BE49-F238E27FC236}">
                  <a16:creationId xmlns:a16="http://schemas.microsoft.com/office/drawing/2014/main" id="{2C0EAA68-D81D-4FE3-B1E7-79575F1E14E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56869" y="2745343"/>
              <a:ext cx="2287786" cy="2287786"/>
            </a:xfrm>
            <a:prstGeom prst="rect">
              <a:avLst/>
            </a:prstGeom>
          </p:spPr>
        </p:pic>
        <p:pic>
          <p:nvPicPr>
            <p:cNvPr id="50" name="object 48">
              <a:extLst>
                <a:ext uri="{FF2B5EF4-FFF2-40B4-BE49-F238E27FC236}">
                  <a16:creationId xmlns:a16="http://schemas.microsoft.com/office/drawing/2014/main" id="{49E25F22-3571-4127-AB30-9178F232D6D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1258" y="2861340"/>
              <a:ext cx="2059007" cy="20573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245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"4C"</a:t>
            </a:r>
            <a:r>
              <a:rPr lang="zh-CN" altLang="en-US" dirty="0"/>
              <a:t>模型对产品设计的启示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B058A8B5-DD78-4B0F-8DFA-A6D1906F4CA6}"/>
              </a:ext>
            </a:extLst>
          </p:cNvPr>
          <p:cNvGrpSpPr/>
          <p:nvPr/>
        </p:nvGrpSpPr>
        <p:grpSpPr>
          <a:xfrm>
            <a:off x="686336" y="1773034"/>
            <a:ext cx="1830229" cy="2287905"/>
            <a:chOff x="915114" y="2364045"/>
            <a:chExt cx="2440305" cy="3050540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1F30CDCE-1C6E-4FB1-BB9A-3FF2B70DF14A}"/>
                </a:ext>
              </a:extLst>
            </p:cNvPr>
            <p:cNvSpPr/>
            <p:nvPr/>
          </p:nvSpPr>
          <p:spPr>
            <a:xfrm>
              <a:off x="915114" y="2402175"/>
              <a:ext cx="2440305" cy="3012440"/>
            </a:xfrm>
            <a:custGeom>
              <a:avLst/>
              <a:gdLst/>
              <a:ahLst/>
              <a:cxnLst/>
              <a:rect l="l" t="t" r="r" b="b"/>
              <a:pathLst>
                <a:path w="2440304" h="3012440">
                  <a:moveTo>
                    <a:pt x="2287786" y="3012251"/>
                  </a:moveTo>
                  <a:lnTo>
                    <a:pt x="152519" y="3012251"/>
                  </a:lnTo>
                  <a:lnTo>
                    <a:pt x="145026" y="3012068"/>
                  </a:lnTo>
                  <a:lnTo>
                    <a:pt x="101145" y="3003339"/>
                  </a:lnTo>
                  <a:lnTo>
                    <a:pt x="61655" y="2982232"/>
                  </a:lnTo>
                  <a:lnTo>
                    <a:pt x="30019" y="2950595"/>
                  </a:lnTo>
                  <a:lnTo>
                    <a:pt x="8911" y="2911106"/>
                  </a:lnTo>
                  <a:lnTo>
                    <a:pt x="183" y="2867225"/>
                  </a:lnTo>
                  <a:lnTo>
                    <a:pt x="0" y="2859732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287786" y="0"/>
                  </a:lnTo>
                  <a:lnTo>
                    <a:pt x="2332060" y="4924"/>
                  </a:lnTo>
                  <a:lnTo>
                    <a:pt x="2372520" y="19278"/>
                  </a:lnTo>
                  <a:lnTo>
                    <a:pt x="2405686" y="41820"/>
                  </a:lnTo>
                  <a:lnTo>
                    <a:pt x="2432527" y="77553"/>
                  </a:lnTo>
                  <a:lnTo>
                    <a:pt x="2440305" y="2859732"/>
                  </a:lnTo>
                  <a:lnTo>
                    <a:pt x="2440121" y="2867225"/>
                  </a:lnTo>
                  <a:lnTo>
                    <a:pt x="2431393" y="2911106"/>
                  </a:lnTo>
                  <a:lnTo>
                    <a:pt x="2410285" y="2950595"/>
                  </a:lnTo>
                  <a:lnTo>
                    <a:pt x="2378649" y="2982231"/>
                  </a:lnTo>
                  <a:lnTo>
                    <a:pt x="2339159" y="3003339"/>
                  </a:lnTo>
                  <a:lnTo>
                    <a:pt x="2295278" y="3012068"/>
                  </a:lnTo>
                  <a:lnTo>
                    <a:pt x="2287786" y="3012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A59DC0CD-A52B-48C7-BD63-341156785A4B}"/>
                </a:ext>
              </a:extLst>
            </p:cNvPr>
            <p:cNvSpPr/>
            <p:nvPr/>
          </p:nvSpPr>
          <p:spPr>
            <a:xfrm>
              <a:off x="915114" y="2364045"/>
              <a:ext cx="2440305" cy="153035"/>
            </a:xfrm>
            <a:custGeom>
              <a:avLst/>
              <a:gdLst/>
              <a:ahLst/>
              <a:cxnLst/>
              <a:rect l="l" t="t" r="r" b="b"/>
              <a:pathLst>
                <a:path w="2440304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7" y="123335"/>
                  </a:lnTo>
                  <a:lnTo>
                    <a:pt x="18029" y="80548"/>
                  </a:lnTo>
                  <a:lnTo>
                    <a:pt x="44671" y="44671"/>
                  </a:lnTo>
                  <a:lnTo>
                    <a:pt x="80549" y="18029"/>
                  </a:lnTo>
                  <a:lnTo>
                    <a:pt x="122758" y="2902"/>
                  </a:lnTo>
                  <a:lnTo>
                    <a:pt x="2287786" y="0"/>
                  </a:lnTo>
                  <a:lnTo>
                    <a:pt x="2302810" y="725"/>
                  </a:lnTo>
                  <a:lnTo>
                    <a:pt x="2346152" y="11609"/>
                  </a:lnTo>
                  <a:lnTo>
                    <a:pt x="2384495" y="34560"/>
                  </a:lnTo>
                  <a:lnTo>
                    <a:pt x="2414624" y="67767"/>
                  </a:lnTo>
                  <a:lnTo>
                    <a:pt x="2419707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440304" h="153035">
                  <a:moveTo>
                    <a:pt x="2440305" y="152519"/>
                  </a:moveTo>
                  <a:lnTo>
                    <a:pt x="2422274" y="116533"/>
                  </a:lnTo>
                  <a:lnTo>
                    <a:pt x="2384495" y="93539"/>
                  </a:lnTo>
                  <a:lnTo>
                    <a:pt x="2346152" y="82064"/>
                  </a:lnTo>
                  <a:lnTo>
                    <a:pt x="2302810" y="76622"/>
                  </a:lnTo>
                  <a:lnTo>
                    <a:pt x="2287786" y="76259"/>
                  </a:lnTo>
                  <a:lnTo>
                    <a:pt x="2419707" y="76259"/>
                  </a:lnTo>
                  <a:lnTo>
                    <a:pt x="2437402" y="122758"/>
                  </a:lnTo>
                  <a:lnTo>
                    <a:pt x="2439579" y="137494"/>
                  </a:lnTo>
                  <a:lnTo>
                    <a:pt x="2440305" y="152519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E6B32F69-750D-4691-8D16-7B37FE44B0E0}"/>
                </a:ext>
              </a:extLst>
            </p:cNvPr>
            <p:cNvSpPr/>
            <p:nvPr/>
          </p:nvSpPr>
          <p:spPr>
            <a:xfrm>
              <a:off x="1944618" y="4184742"/>
              <a:ext cx="381635" cy="38735"/>
            </a:xfrm>
            <a:custGeom>
              <a:avLst/>
              <a:gdLst/>
              <a:ahLst/>
              <a:cxnLst/>
              <a:rect l="l" t="t" r="r" b="b"/>
              <a:pathLst>
                <a:path w="381635" h="38735">
                  <a:moveTo>
                    <a:pt x="364761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364761" y="0"/>
                  </a:lnTo>
                  <a:lnTo>
                    <a:pt x="381297" y="16536"/>
                  </a:lnTo>
                  <a:lnTo>
                    <a:pt x="381297" y="21592"/>
                  </a:lnTo>
                  <a:lnTo>
                    <a:pt x="367192" y="37645"/>
                  </a:lnTo>
                  <a:lnTo>
                    <a:pt x="364761" y="38129"/>
                  </a:lnTo>
                  <a:close/>
                </a:path>
              </a:pathLst>
            </a:custGeom>
            <a:solidFill>
              <a:srgbClr val="FECCD3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DB9D5C35-6563-4155-8B94-D9C882152A7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2747" y="2592824"/>
              <a:ext cx="1220152" cy="1220152"/>
            </a:xfrm>
            <a:prstGeom prst="rect">
              <a:avLst/>
            </a:prstGeom>
          </p:spPr>
        </p:pic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3FCB4A1D-9AD6-42B8-B8D6-FD164CA5C03B}"/>
                </a:ext>
              </a:extLst>
            </p:cNvPr>
            <p:cNvSpPr/>
            <p:nvPr/>
          </p:nvSpPr>
          <p:spPr>
            <a:xfrm>
              <a:off x="1753969" y="2735810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2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F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A12B1F75-CEBC-4571-B27D-3F7D2F4280F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3683" y="2926459"/>
              <a:ext cx="343167" cy="381297"/>
            </a:xfrm>
            <a:prstGeom prst="rect">
              <a:avLst/>
            </a:prstGeom>
          </p:spPr>
        </p:pic>
      </p:grpSp>
      <p:sp>
        <p:nvSpPr>
          <p:cNvPr id="11" name="object 9">
            <a:extLst>
              <a:ext uri="{FF2B5EF4-FFF2-40B4-BE49-F238E27FC236}">
                <a16:creationId xmlns:a16="http://schemas.microsoft.com/office/drawing/2014/main" id="{2BF2E075-04C5-4B2A-A778-3551530CD450}"/>
              </a:ext>
            </a:extLst>
          </p:cNvPr>
          <p:cNvSpPr txBox="1"/>
          <p:nvPr/>
        </p:nvSpPr>
        <p:spPr>
          <a:xfrm>
            <a:off x="1248757" y="2785863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体验优先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EDDF3122-135F-4C34-A390-FA15D9390A8C}"/>
              </a:ext>
            </a:extLst>
          </p:cNvPr>
          <p:cNvSpPr txBox="1"/>
          <p:nvPr/>
        </p:nvSpPr>
        <p:spPr>
          <a:xfrm>
            <a:off x="1077173" y="3237701"/>
            <a:ext cx="1048703" cy="5332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1444" marR="115729" algn="ctr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从</a:t>
            </a:r>
            <a:r>
              <a:rPr sz="825" b="1" kern="0" spc="-8" dirty="0">
                <a:solidFill>
                  <a:srgbClr val="E11C48"/>
                </a:solidFill>
                <a:latin typeface="微软雅黑"/>
                <a:cs typeface="微软雅黑"/>
              </a:rPr>
              <a:t>"功能交付"</a:t>
            </a:r>
            <a:r>
              <a:rPr sz="825" b="1" kern="0" spc="-38" dirty="0">
                <a:solidFill>
                  <a:srgbClr val="E11C48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转向</a:t>
            </a:r>
            <a:r>
              <a:rPr sz="825" b="1" kern="0" spc="-8" dirty="0">
                <a:solidFill>
                  <a:srgbClr val="E11C48"/>
                </a:solidFill>
                <a:latin typeface="微软雅黑"/>
                <a:cs typeface="微软雅黑"/>
              </a:rPr>
              <a:t>"体验叙事"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82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性能转化为情感触点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1">
            <a:extLst>
              <a:ext uri="{FF2B5EF4-FFF2-40B4-BE49-F238E27FC236}">
                <a16:creationId xmlns:a16="http://schemas.microsoft.com/office/drawing/2014/main" id="{9A441ED6-2620-4D43-919D-C74BAC1341B7}"/>
              </a:ext>
            </a:extLst>
          </p:cNvPr>
          <p:cNvGrpSpPr/>
          <p:nvPr/>
        </p:nvGrpSpPr>
        <p:grpSpPr>
          <a:xfrm>
            <a:off x="2523713" y="1773034"/>
            <a:ext cx="1973580" cy="2287905"/>
            <a:chOff x="3364951" y="2364045"/>
            <a:chExt cx="2631440" cy="3050540"/>
          </a:xfrm>
        </p:grpSpPr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607FB4A2-5654-44B4-8BB8-556FD0E0138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4951" y="3717652"/>
              <a:ext cx="181116" cy="343167"/>
            </a:xfrm>
            <a:prstGeom prst="rect">
              <a:avLst/>
            </a:prstGeom>
          </p:spPr>
        </p:pic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71CB3162-F88C-462D-9E61-3472085DCB2D}"/>
                </a:ext>
              </a:extLst>
            </p:cNvPr>
            <p:cNvSpPr/>
            <p:nvPr/>
          </p:nvSpPr>
          <p:spPr>
            <a:xfrm>
              <a:off x="3555600" y="2402175"/>
              <a:ext cx="2440305" cy="3012440"/>
            </a:xfrm>
            <a:custGeom>
              <a:avLst/>
              <a:gdLst/>
              <a:ahLst/>
              <a:cxnLst/>
              <a:rect l="l" t="t" r="r" b="b"/>
              <a:pathLst>
                <a:path w="2440304" h="3012440">
                  <a:moveTo>
                    <a:pt x="2287786" y="3012251"/>
                  </a:moveTo>
                  <a:lnTo>
                    <a:pt x="152519" y="3012251"/>
                  </a:lnTo>
                  <a:lnTo>
                    <a:pt x="145026" y="3012068"/>
                  </a:lnTo>
                  <a:lnTo>
                    <a:pt x="101145" y="3003339"/>
                  </a:lnTo>
                  <a:lnTo>
                    <a:pt x="61655" y="2982232"/>
                  </a:lnTo>
                  <a:lnTo>
                    <a:pt x="30019" y="2950595"/>
                  </a:lnTo>
                  <a:lnTo>
                    <a:pt x="8911" y="2911106"/>
                  </a:lnTo>
                  <a:lnTo>
                    <a:pt x="183" y="2867225"/>
                  </a:lnTo>
                  <a:lnTo>
                    <a:pt x="0" y="2859732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287786" y="0"/>
                  </a:lnTo>
                  <a:lnTo>
                    <a:pt x="2332060" y="4924"/>
                  </a:lnTo>
                  <a:lnTo>
                    <a:pt x="2372520" y="19278"/>
                  </a:lnTo>
                  <a:lnTo>
                    <a:pt x="2405686" y="41820"/>
                  </a:lnTo>
                  <a:lnTo>
                    <a:pt x="2432527" y="77553"/>
                  </a:lnTo>
                  <a:lnTo>
                    <a:pt x="2440305" y="2859732"/>
                  </a:lnTo>
                  <a:lnTo>
                    <a:pt x="2440121" y="2867225"/>
                  </a:lnTo>
                  <a:lnTo>
                    <a:pt x="2431393" y="2911106"/>
                  </a:lnTo>
                  <a:lnTo>
                    <a:pt x="2410285" y="2950595"/>
                  </a:lnTo>
                  <a:lnTo>
                    <a:pt x="2378649" y="2982231"/>
                  </a:lnTo>
                  <a:lnTo>
                    <a:pt x="2339159" y="3003339"/>
                  </a:lnTo>
                  <a:lnTo>
                    <a:pt x="2295278" y="3012068"/>
                  </a:lnTo>
                  <a:lnTo>
                    <a:pt x="2287786" y="3012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65919468-0EDB-483A-A7AD-26D4747841F9}"/>
                </a:ext>
              </a:extLst>
            </p:cNvPr>
            <p:cNvSpPr/>
            <p:nvPr/>
          </p:nvSpPr>
          <p:spPr>
            <a:xfrm>
              <a:off x="3555601" y="2364045"/>
              <a:ext cx="2440305" cy="153035"/>
            </a:xfrm>
            <a:custGeom>
              <a:avLst/>
              <a:gdLst/>
              <a:ahLst/>
              <a:cxnLst/>
              <a:rect l="l" t="t" r="r" b="b"/>
              <a:pathLst>
                <a:path w="2440304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9" y="80548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8" y="2902"/>
                  </a:lnTo>
                  <a:lnTo>
                    <a:pt x="2287786" y="0"/>
                  </a:lnTo>
                  <a:lnTo>
                    <a:pt x="2302810" y="725"/>
                  </a:lnTo>
                  <a:lnTo>
                    <a:pt x="2346152" y="11609"/>
                  </a:lnTo>
                  <a:lnTo>
                    <a:pt x="2384496" y="34560"/>
                  </a:lnTo>
                  <a:lnTo>
                    <a:pt x="2414624" y="67767"/>
                  </a:lnTo>
                  <a:lnTo>
                    <a:pt x="2419707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440304" h="153035">
                  <a:moveTo>
                    <a:pt x="2440305" y="152519"/>
                  </a:moveTo>
                  <a:lnTo>
                    <a:pt x="2422275" y="116533"/>
                  </a:lnTo>
                  <a:lnTo>
                    <a:pt x="2384496" y="93539"/>
                  </a:lnTo>
                  <a:lnTo>
                    <a:pt x="2346152" y="82064"/>
                  </a:lnTo>
                  <a:lnTo>
                    <a:pt x="2302810" y="76622"/>
                  </a:lnTo>
                  <a:lnTo>
                    <a:pt x="2287786" y="76259"/>
                  </a:lnTo>
                  <a:lnTo>
                    <a:pt x="2419707" y="76259"/>
                  </a:lnTo>
                  <a:lnTo>
                    <a:pt x="2437402" y="122758"/>
                  </a:lnTo>
                  <a:lnTo>
                    <a:pt x="2439579" y="137494"/>
                  </a:lnTo>
                  <a:lnTo>
                    <a:pt x="2440305" y="152519"/>
                  </a:lnTo>
                  <a:close/>
                </a:path>
              </a:pathLst>
            </a:custGeom>
            <a:solidFill>
              <a:srgbClr val="F59D0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8EF41ACB-B806-4DA7-8CC5-0CD37B7735CE}"/>
                </a:ext>
              </a:extLst>
            </p:cNvPr>
            <p:cNvSpPr/>
            <p:nvPr/>
          </p:nvSpPr>
          <p:spPr>
            <a:xfrm>
              <a:off x="4585104" y="4184742"/>
              <a:ext cx="381635" cy="38735"/>
            </a:xfrm>
            <a:custGeom>
              <a:avLst/>
              <a:gdLst/>
              <a:ahLst/>
              <a:cxnLst/>
              <a:rect l="l" t="t" r="r" b="b"/>
              <a:pathLst>
                <a:path w="381635" h="38735">
                  <a:moveTo>
                    <a:pt x="364761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364761" y="0"/>
                  </a:lnTo>
                  <a:lnTo>
                    <a:pt x="381297" y="16536"/>
                  </a:lnTo>
                  <a:lnTo>
                    <a:pt x="381297" y="21592"/>
                  </a:lnTo>
                  <a:lnTo>
                    <a:pt x="367192" y="37645"/>
                  </a:lnTo>
                  <a:lnTo>
                    <a:pt x="364761" y="38129"/>
                  </a:lnTo>
                  <a:close/>
                </a:path>
              </a:pathLst>
            </a:custGeom>
            <a:solidFill>
              <a:srgbClr val="FDE68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6">
              <a:extLst>
                <a:ext uri="{FF2B5EF4-FFF2-40B4-BE49-F238E27FC236}">
                  <a16:creationId xmlns:a16="http://schemas.microsoft.com/office/drawing/2014/main" id="{FB305769-73F8-47C5-8F52-228A541CF41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3234" y="2592824"/>
              <a:ext cx="1220152" cy="1220152"/>
            </a:xfrm>
            <a:prstGeom prst="rect">
              <a:avLst/>
            </a:prstGeom>
          </p:spPr>
        </p:pic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21323166-60E0-424E-BE20-C1D62CC26019}"/>
                </a:ext>
              </a:extLst>
            </p:cNvPr>
            <p:cNvSpPr/>
            <p:nvPr/>
          </p:nvSpPr>
          <p:spPr>
            <a:xfrm>
              <a:off x="4394455" y="2735810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2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FFA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037D4A54-7F0A-486D-BB61-E1AF0F1CF51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4169" y="2926459"/>
              <a:ext cx="343167" cy="381297"/>
            </a:xfrm>
            <a:prstGeom prst="rect">
              <a:avLst/>
            </a:prstGeom>
          </p:spPr>
        </p:pic>
      </p:grpSp>
      <p:sp>
        <p:nvSpPr>
          <p:cNvPr id="21" name="object 19">
            <a:extLst>
              <a:ext uri="{FF2B5EF4-FFF2-40B4-BE49-F238E27FC236}">
                <a16:creationId xmlns:a16="http://schemas.microsoft.com/office/drawing/2014/main" id="{A1B12995-5B14-4F5A-BBB8-467FFCA390CC}"/>
              </a:ext>
            </a:extLst>
          </p:cNvPr>
          <p:cNvSpPr txBox="1"/>
          <p:nvPr/>
        </p:nvSpPr>
        <p:spPr>
          <a:xfrm>
            <a:off x="3231357" y="2785863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免费留存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7E66C227-F4F4-497A-82EF-776EADEC1D65}"/>
              </a:ext>
            </a:extLst>
          </p:cNvPr>
          <p:cNvSpPr txBox="1"/>
          <p:nvPr/>
        </p:nvSpPr>
        <p:spPr>
          <a:xfrm>
            <a:off x="3116967" y="3237701"/>
            <a:ext cx="934403" cy="5332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marR="175259" algn="ctr" defTabSz="685800">
              <a:lnSpc>
                <a:spcPct val="135500"/>
              </a:lnSpc>
              <a:spcBef>
                <a:spcPts val="75"/>
              </a:spcBef>
            </a:pPr>
            <a:r>
              <a:rPr sz="825" b="1" kern="0" dirty="0">
                <a:solidFill>
                  <a:srgbClr val="D97705"/>
                </a:solidFill>
                <a:latin typeface="微软雅黑"/>
                <a:cs typeface="微软雅黑"/>
              </a:rPr>
              <a:t>免费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是手段</a:t>
            </a:r>
            <a:r>
              <a:rPr sz="825" b="1" kern="0" dirty="0">
                <a:solidFill>
                  <a:srgbClr val="D97705"/>
                </a:solidFill>
                <a:latin typeface="微软雅黑"/>
                <a:cs typeface="微软雅黑"/>
              </a:rPr>
              <a:t>好用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是目的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82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降低门槛留住用户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1">
            <a:extLst>
              <a:ext uri="{FF2B5EF4-FFF2-40B4-BE49-F238E27FC236}">
                <a16:creationId xmlns:a16="http://schemas.microsoft.com/office/drawing/2014/main" id="{168F4245-4B14-47F8-B190-0D3E3A35935A}"/>
              </a:ext>
            </a:extLst>
          </p:cNvPr>
          <p:cNvGrpSpPr/>
          <p:nvPr/>
        </p:nvGrpSpPr>
        <p:grpSpPr>
          <a:xfrm>
            <a:off x="4511228" y="1773034"/>
            <a:ext cx="1973580" cy="2287905"/>
            <a:chOff x="6014970" y="2364045"/>
            <a:chExt cx="2631440" cy="3050540"/>
          </a:xfrm>
        </p:grpSpPr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ACE41905-5574-4909-AF43-0A178764085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14970" y="3717652"/>
              <a:ext cx="171583" cy="343167"/>
            </a:xfrm>
            <a:prstGeom prst="rect">
              <a:avLst/>
            </a:prstGeom>
          </p:spPr>
        </p:pic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9BC2CB26-05EC-40C9-99D8-E4C4EBCC22A9}"/>
                </a:ext>
              </a:extLst>
            </p:cNvPr>
            <p:cNvSpPr/>
            <p:nvPr/>
          </p:nvSpPr>
          <p:spPr>
            <a:xfrm>
              <a:off x="6205619" y="2402175"/>
              <a:ext cx="2440305" cy="3012440"/>
            </a:xfrm>
            <a:custGeom>
              <a:avLst/>
              <a:gdLst/>
              <a:ahLst/>
              <a:cxnLst/>
              <a:rect l="l" t="t" r="r" b="b"/>
              <a:pathLst>
                <a:path w="2440304" h="3012440">
                  <a:moveTo>
                    <a:pt x="2287786" y="3012251"/>
                  </a:moveTo>
                  <a:lnTo>
                    <a:pt x="152519" y="3012251"/>
                  </a:lnTo>
                  <a:lnTo>
                    <a:pt x="145026" y="3012068"/>
                  </a:lnTo>
                  <a:lnTo>
                    <a:pt x="101145" y="3003339"/>
                  </a:lnTo>
                  <a:lnTo>
                    <a:pt x="61655" y="2982232"/>
                  </a:lnTo>
                  <a:lnTo>
                    <a:pt x="30019" y="2950595"/>
                  </a:lnTo>
                  <a:lnTo>
                    <a:pt x="8911" y="2911106"/>
                  </a:lnTo>
                  <a:lnTo>
                    <a:pt x="183" y="2867225"/>
                  </a:lnTo>
                  <a:lnTo>
                    <a:pt x="0" y="2859732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287786" y="0"/>
                  </a:lnTo>
                  <a:lnTo>
                    <a:pt x="2332060" y="4924"/>
                  </a:lnTo>
                  <a:lnTo>
                    <a:pt x="2372520" y="19278"/>
                  </a:lnTo>
                  <a:lnTo>
                    <a:pt x="2405686" y="41820"/>
                  </a:lnTo>
                  <a:lnTo>
                    <a:pt x="2432527" y="77553"/>
                  </a:lnTo>
                  <a:lnTo>
                    <a:pt x="2440305" y="2859732"/>
                  </a:lnTo>
                  <a:lnTo>
                    <a:pt x="2440121" y="2867225"/>
                  </a:lnTo>
                  <a:lnTo>
                    <a:pt x="2431393" y="2911106"/>
                  </a:lnTo>
                  <a:lnTo>
                    <a:pt x="2410285" y="2950595"/>
                  </a:lnTo>
                  <a:lnTo>
                    <a:pt x="2378649" y="2982231"/>
                  </a:lnTo>
                  <a:lnTo>
                    <a:pt x="2339159" y="3003339"/>
                  </a:lnTo>
                  <a:lnTo>
                    <a:pt x="2295278" y="3012068"/>
                  </a:lnTo>
                  <a:lnTo>
                    <a:pt x="2287786" y="3012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A6653D9B-97C6-4802-88F3-72980683B927}"/>
                </a:ext>
              </a:extLst>
            </p:cNvPr>
            <p:cNvSpPr/>
            <p:nvPr/>
          </p:nvSpPr>
          <p:spPr>
            <a:xfrm>
              <a:off x="6205619" y="2364045"/>
              <a:ext cx="2440305" cy="153035"/>
            </a:xfrm>
            <a:custGeom>
              <a:avLst/>
              <a:gdLst/>
              <a:ahLst/>
              <a:cxnLst/>
              <a:rect l="l" t="t" r="r" b="b"/>
              <a:pathLst>
                <a:path w="2440304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9" y="80548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8" y="2902"/>
                  </a:lnTo>
                  <a:lnTo>
                    <a:pt x="2287786" y="0"/>
                  </a:lnTo>
                  <a:lnTo>
                    <a:pt x="2302810" y="725"/>
                  </a:lnTo>
                  <a:lnTo>
                    <a:pt x="2346152" y="11609"/>
                  </a:lnTo>
                  <a:lnTo>
                    <a:pt x="2384495" y="34560"/>
                  </a:lnTo>
                  <a:lnTo>
                    <a:pt x="2414624" y="67767"/>
                  </a:lnTo>
                  <a:lnTo>
                    <a:pt x="2419707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440304" h="153035">
                  <a:moveTo>
                    <a:pt x="2440305" y="152519"/>
                  </a:moveTo>
                  <a:lnTo>
                    <a:pt x="2422275" y="116533"/>
                  </a:lnTo>
                  <a:lnTo>
                    <a:pt x="2384495" y="93539"/>
                  </a:lnTo>
                  <a:lnTo>
                    <a:pt x="2346152" y="82064"/>
                  </a:lnTo>
                  <a:lnTo>
                    <a:pt x="2302810" y="76622"/>
                  </a:lnTo>
                  <a:lnTo>
                    <a:pt x="2287786" y="76259"/>
                  </a:lnTo>
                  <a:lnTo>
                    <a:pt x="2419707" y="76259"/>
                  </a:lnTo>
                  <a:lnTo>
                    <a:pt x="2437402" y="122758"/>
                  </a:lnTo>
                  <a:lnTo>
                    <a:pt x="2439579" y="137494"/>
                  </a:lnTo>
                  <a:lnTo>
                    <a:pt x="2440305" y="152519"/>
                  </a:lnTo>
                  <a:close/>
                </a:path>
              </a:pathLst>
            </a:custGeom>
            <a:solidFill>
              <a:srgbClr val="0FB98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64E9846A-DDE0-4574-AABE-DCD7727EA5A6}"/>
                </a:ext>
              </a:extLst>
            </p:cNvPr>
            <p:cNvSpPr/>
            <p:nvPr/>
          </p:nvSpPr>
          <p:spPr>
            <a:xfrm>
              <a:off x="7235123" y="4184742"/>
              <a:ext cx="381635" cy="38735"/>
            </a:xfrm>
            <a:custGeom>
              <a:avLst/>
              <a:gdLst/>
              <a:ahLst/>
              <a:cxnLst/>
              <a:rect l="l" t="t" r="r" b="b"/>
              <a:pathLst>
                <a:path w="381634" h="38735">
                  <a:moveTo>
                    <a:pt x="364761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364761" y="0"/>
                  </a:lnTo>
                  <a:lnTo>
                    <a:pt x="381297" y="16536"/>
                  </a:lnTo>
                  <a:lnTo>
                    <a:pt x="381297" y="21592"/>
                  </a:lnTo>
                  <a:lnTo>
                    <a:pt x="367192" y="37645"/>
                  </a:lnTo>
                  <a:lnTo>
                    <a:pt x="364761" y="38129"/>
                  </a:lnTo>
                  <a:close/>
                </a:path>
              </a:pathLst>
            </a:custGeom>
            <a:solidFill>
              <a:srgbClr val="A6F2D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4805B4A0-E6EA-4712-B0C8-8CEC9DF3CAF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68214" y="2592824"/>
              <a:ext cx="1525190" cy="1220152"/>
            </a:xfrm>
            <a:prstGeom prst="rect">
              <a:avLst/>
            </a:prstGeom>
          </p:spPr>
        </p:pic>
        <p:sp>
          <p:nvSpPr>
            <p:cNvPr id="29" name="object 27">
              <a:extLst>
                <a:ext uri="{FF2B5EF4-FFF2-40B4-BE49-F238E27FC236}">
                  <a16:creationId xmlns:a16="http://schemas.microsoft.com/office/drawing/2014/main" id="{7F911A22-9459-4D59-B61C-E476030BD44C}"/>
                </a:ext>
              </a:extLst>
            </p:cNvPr>
            <p:cNvSpPr/>
            <p:nvPr/>
          </p:nvSpPr>
          <p:spPr>
            <a:xfrm>
              <a:off x="7044474" y="2735810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2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CFD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28">
              <a:extLst>
                <a:ext uri="{FF2B5EF4-FFF2-40B4-BE49-F238E27FC236}">
                  <a16:creationId xmlns:a16="http://schemas.microsoft.com/office/drawing/2014/main" id="{A062E54D-F6A9-41BA-9AC4-ECB5621AD05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06525" y="2926459"/>
              <a:ext cx="428959" cy="381297"/>
            </a:xfrm>
            <a:prstGeom prst="rect">
              <a:avLst/>
            </a:prstGeom>
          </p:spPr>
        </p:pic>
      </p:grpSp>
      <p:sp>
        <p:nvSpPr>
          <p:cNvPr id="31" name="object 29">
            <a:extLst>
              <a:ext uri="{FF2B5EF4-FFF2-40B4-BE49-F238E27FC236}">
                <a16:creationId xmlns:a16="http://schemas.microsoft.com/office/drawing/2014/main" id="{F894F171-BDC9-4B2B-A21B-F1186C63C1CE}"/>
              </a:ext>
            </a:extLst>
          </p:cNvPr>
          <p:cNvSpPr txBox="1"/>
          <p:nvPr/>
        </p:nvSpPr>
        <p:spPr>
          <a:xfrm>
            <a:off x="5213955" y="2785863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兴趣聚合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30">
            <a:extLst>
              <a:ext uri="{FF2B5EF4-FFF2-40B4-BE49-F238E27FC236}">
                <a16:creationId xmlns:a16="http://schemas.microsoft.com/office/drawing/2014/main" id="{2AAD7F12-C393-4E4A-9049-EA77653BD34C}"/>
              </a:ext>
            </a:extLst>
          </p:cNvPr>
          <p:cNvSpPr txBox="1"/>
          <p:nvPr/>
        </p:nvSpPr>
        <p:spPr>
          <a:xfrm>
            <a:off x="5156760" y="3237701"/>
            <a:ext cx="820103" cy="542136"/>
          </a:xfrm>
          <a:prstGeom prst="rect">
            <a:avLst/>
          </a:prstGeom>
        </p:spPr>
        <p:txBody>
          <a:bodyPr vert="horz" wrap="square" lIns="0" tIns="58103" rIns="0" bIns="0" rtlCol="0">
            <a:spAutoFit/>
          </a:bodyPr>
          <a:lstStyle/>
          <a:p>
            <a:pPr algn="ctr" defTabSz="685800">
              <a:spcBef>
                <a:spcPts val="458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社群是兴趣的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82"/>
              </a:spcBef>
            </a:pPr>
            <a:r>
              <a:rPr sz="825" b="1" kern="0" spc="-11" dirty="0">
                <a:solidFill>
                  <a:srgbClr val="049569"/>
                </a:solidFill>
                <a:latin typeface="微软雅黑"/>
                <a:cs typeface="微软雅黑"/>
              </a:rPr>
              <a:t>流体网络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86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标签化匹配连接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1">
            <a:extLst>
              <a:ext uri="{FF2B5EF4-FFF2-40B4-BE49-F238E27FC236}">
                <a16:creationId xmlns:a16="http://schemas.microsoft.com/office/drawing/2014/main" id="{85944503-9A4A-47E5-9021-6D702FD2F753}"/>
              </a:ext>
            </a:extLst>
          </p:cNvPr>
          <p:cNvGrpSpPr/>
          <p:nvPr/>
        </p:nvGrpSpPr>
        <p:grpSpPr>
          <a:xfrm>
            <a:off x="6491592" y="1773034"/>
            <a:ext cx="1973580" cy="2287905"/>
            <a:chOff x="8655456" y="2364045"/>
            <a:chExt cx="2631440" cy="3050540"/>
          </a:xfrm>
        </p:grpSpPr>
        <p:pic>
          <p:nvPicPr>
            <p:cNvPr id="34" name="object 32">
              <a:extLst>
                <a:ext uri="{FF2B5EF4-FFF2-40B4-BE49-F238E27FC236}">
                  <a16:creationId xmlns:a16="http://schemas.microsoft.com/office/drawing/2014/main" id="{064C09FF-CD9A-4B39-B699-F5AB45CBE93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55456" y="3717652"/>
              <a:ext cx="181116" cy="343167"/>
            </a:xfrm>
            <a:prstGeom prst="rect">
              <a:avLst/>
            </a:prstGeom>
          </p:spPr>
        </p:pic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DCA0C7C7-E50A-4BAF-8225-49C9840BE459}"/>
                </a:ext>
              </a:extLst>
            </p:cNvPr>
            <p:cNvSpPr/>
            <p:nvPr/>
          </p:nvSpPr>
          <p:spPr>
            <a:xfrm>
              <a:off x="8846105" y="2402175"/>
              <a:ext cx="2440305" cy="3012440"/>
            </a:xfrm>
            <a:custGeom>
              <a:avLst/>
              <a:gdLst/>
              <a:ahLst/>
              <a:cxnLst/>
              <a:rect l="l" t="t" r="r" b="b"/>
              <a:pathLst>
                <a:path w="2440304" h="3012440">
                  <a:moveTo>
                    <a:pt x="2287786" y="3012251"/>
                  </a:moveTo>
                  <a:lnTo>
                    <a:pt x="152519" y="3012251"/>
                  </a:lnTo>
                  <a:lnTo>
                    <a:pt x="145026" y="3012068"/>
                  </a:lnTo>
                  <a:lnTo>
                    <a:pt x="101145" y="3003339"/>
                  </a:lnTo>
                  <a:lnTo>
                    <a:pt x="61655" y="2982232"/>
                  </a:lnTo>
                  <a:lnTo>
                    <a:pt x="30019" y="2950595"/>
                  </a:lnTo>
                  <a:lnTo>
                    <a:pt x="8911" y="2911106"/>
                  </a:lnTo>
                  <a:lnTo>
                    <a:pt x="183" y="2867225"/>
                  </a:lnTo>
                  <a:lnTo>
                    <a:pt x="0" y="2859732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287786" y="0"/>
                  </a:lnTo>
                  <a:lnTo>
                    <a:pt x="2332060" y="4924"/>
                  </a:lnTo>
                  <a:lnTo>
                    <a:pt x="2372520" y="19278"/>
                  </a:lnTo>
                  <a:lnTo>
                    <a:pt x="2405686" y="41820"/>
                  </a:lnTo>
                  <a:lnTo>
                    <a:pt x="2432527" y="77553"/>
                  </a:lnTo>
                  <a:lnTo>
                    <a:pt x="2440305" y="2859732"/>
                  </a:lnTo>
                  <a:lnTo>
                    <a:pt x="2440121" y="2867225"/>
                  </a:lnTo>
                  <a:lnTo>
                    <a:pt x="2431393" y="2911106"/>
                  </a:lnTo>
                  <a:lnTo>
                    <a:pt x="2410285" y="2950595"/>
                  </a:lnTo>
                  <a:lnTo>
                    <a:pt x="2378649" y="2982231"/>
                  </a:lnTo>
                  <a:lnTo>
                    <a:pt x="2339159" y="3003339"/>
                  </a:lnTo>
                  <a:lnTo>
                    <a:pt x="2295278" y="3012068"/>
                  </a:lnTo>
                  <a:lnTo>
                    <a:pt x="2287786" y="3012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D6083D46-7517-4970-B5D7-A8572B39276D}"/>
                </a:ext>
              </a:extLst>
            </p:cNvPr>
            <p:cNvSpPr/>
            <p:nvPr/>
          </p:nvSpPr>
          <p:spPr>
            <a:xfrm>
              <a:off x="8846106" y="2364045"/>
              <a:ext cx="2440305" cy="153035"/>
            </a:xfrm>
            <a:custGeom>
              <a:avLst/>
              <a:gdLst/>
              <a:ahLst/>
              <a:cxnLst/>
              <a:rect l="l" t="t" r="r" b="b"/>
              <a:pathLst>
                <a:path w="2440304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8" y="80548"/>
                  </a:lnTo>
                  <a:lnTo>
                    <a:pt x="44670" y="44671"/>
                  </a:lnTo>
                  <a:lnTo>
                    <a:pt x="80547" y="18029"/>
                  </a:lnTo>
                  <a:lnTo>
                    <a:pt x="122757" y="2902"/>
                  </a:lnTo>
                  <a:lnTo>
                    <a:pt x="2287785" y="0"/>
                  </a:lnTo>
                  <a:lnTo>
                    <a:pt x="2302810" y="725"/>
                  </a:lnTo>
                  <a:lnTo>
                    <a:pt x="2346151" y="11609"/>
                  </a:lnTo>
                  <a:lnTo>
                    <a:pt x="2384494" y="34560"/>
                  </a:lnTo>
                  <a:lnTo>
                    <a:pt x="2414623" y="67767"/>
                  </a:lnTo>
                  <a:lnTo>
                    <a:pt x="2419705" y="76259"/>
                  </a:lnTo>
                  <a:lnTo>
                    <a:pt x="152518" y="76259"/>
                  </a:lnTo>
                  <a:lnTo>
                    <a:pt x="137493" y="76622"/>
                  </a:lnTo>
                  <a:lnTo>
                    <a:pt x="94150" y="82064"/>
                  </a:lnTo>
                  <a:lnTo>
                    <a:pt x="55807" y="93539"/>
                  </a:lnTo>
                  <a:lnTo>
                    <a:pt x="18028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440304" h="153035">
                  <a:moveTo>
                    <a:pt x="2440305" y="152519"/>
                  </a:moveTo>
                  <a:lnTo>
                    <a:pt x="2422273" y="116533"/>
                  </a:lnTo>
                  <a:lnTo>
                    <a:pt x="2384494" y="93539"/>
                  </a:lnTo>
                  <a:lnTo>
                    <a:pt x="2346151" y="82064"/>
                  </a:lnTo>
                  <a:lnTo>
                    <a:pt x="2302810" y="76622"/>
                  </a:lnTo>
                  <a:lnTo>
                    <a:pt x="2287785" y="76259"/>
                  </a:lnTo>
                  <a:lnTo>
                    <a:pt x="2419705" y="76259"/>
                  </a:lnTo>
                  <a:lnTo>
                    <a:pt x="2437401" y="122758"/>
                  </a:lnTo>
                  <a:lnTo>
                    <a:pt x="2439578" y="137494"/>
                  </a:lnTo>
                  <a:lnTo>
                    <a:pt x="2440305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5">
              <a:extLst>
                <a:ext uri="{FF2B5EF4-FFF2-40B4-BE49-F238E27FC236}">
                  <a16:creationId xmlns:a16="http://schemas.microsoft.com/office/drawing/2014/main" id="{7E3B0D1F-3995-46C0-B565-9B5C0D140988}"/>
                </a:ext>
              </a:extLst>
            </p:cNvPr>
            <p:cNvSpPr/>
            <p:nvPr/>
          </p:nvSpPr>
          <p:spPr>
            <a:xfrm>
              <a:off x="9875609" y="4184742"/>
              <a:ext cx="381635" cy="38735"/>
            </a:xfrm>
            <a:custGeom>
              <a:avLst/>
              <a:gdLst/>
              <a:ahLst/>
              <a:cxnLst/>
              <a:rect l="l" t="t" r="r" b="b"/>
              <a:pathLst>
                <a:path w="381634" h="38735">
                  <a:moveTo>
                    <a:pt x="364761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364761" y="0"/>
                  </a:lnTo>
                  <a:lnTo>
                    <a:pt x="381297" y="16536"/>
                  </a:lnTo>
                  <a:lnTo>
                    <a:pt x="381297" y="21592"/>
                  </a:lnTo>
                  <a:lnTo>
                    <a:pt x="367192" y="37645"/>
                  </a:lnTo>
                  <a:lnTo>
                    <a:pt x="364761" y="3812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6">
              <a:extLst>
                <a:ext uri="{FF2B5EF4-FFF2-40B4-BE49-F238E27FC236}">
                  <a16:creationId xmlns:a16="http://schemas.microsoft.com/office/drawing/2014/main" id="{84F0EAC4-FD20-4495-875B-787A711345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61220" y="2592824"/>
              <a:ext cx="1372671" cy="1220152"/>
            </a:xfrm>
            <a:prstGeom prst="rect">
              <a:avLst/>
            </a:prstGeom>
          </p:spPr>
        </p:pic>
        <p:sp>
          <p:nvSpPr>
            <p:cNvPr id="39" name="object 37">
              <a:extLst>
                <a:ext uri="{FF2B5EF4-FFF2-40B4-BE49-F238E27FC236}">
                  <a16:creationId xmlns:a16="http://schemas.microsoft.com/office/drawing/2014/main" id="{A3DE00CA-6E54-4C26-9FF1-59FABEE1EDE2}"/>
                </a:ext>
              </a:extLst>
            </p:cNvPr>
            <p:cNvSpPr/>
            <p:nvPr/>
          </p:nvSpPr>
          <p:spPr>
            <a:xfrm>
              <a:off x="9684961" y="2735810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2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8">
              <a:extLst>
                <a:ext uri="{FF2B5EF4-FFF2-40B4-BE49-F238E27FC236}">
                  <a16:creationId xmlns:a16="http://schemas.microsoft.com/office/drawing/2014/main" id="{4FD90718-9369-41B3-B5C3-3F493BC2A25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75609" y="2926459"/>
              <a:ext cx="381297" cy="381297"/>
            </a:xfrm>
            <a:prstGeom prst="rect">
              <a:avLst/>
            </a:prstGeom>
          </p:spPr>
        </p:pic>
      </p:grpSp>
      <p:sp>
        <p:nvSpPr>
          <p:cNvPr id="41" name="object 39">
            <a:extLst>
              <a:ext uri="{FF2B5EF4-FFF2-40B4-BE49-F238E27FC236}">
                <a16:creationId xmlns:a16="http://schemas.microsoft.com/office/drawing/2014/main" id="{352F6757-1E14-45FB-86DB-02BD5B6CFA36}"/>
              </a:ext>
            </a:extLst>
          </p:cNvPr>
          <p:cNvSpPr txBox="1"/>
          <p:nvPr/>
        </p:nvSpPr>
        <p:spPr>
          <a:xfrm>
            <a:off x="7196554" y="2785863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网络增长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2" name="object 40">
            <a:extLst>
              <a:ext uri="{FF2B5EF4-FFF2-40B4-BE49-F238E27FC236}">
                <a16:creationId xmlns:a16="http://schemas.microsoft.com/office/drawing/2014/main" id="{D0738E7E-FB3E-4616-A381-7D256DA7091C}"/>
              </a:ext>
            </a:extLst>
          </p:cNvPr>
          <p:cNvSpPr txBox="1"/>
          <p:nvPr/>
        </p:nvSpPr>
        <p:spPr>
          <a:xfrm>
            <a:off x="7082164" y="3237701"/>
            <a:ext cx="934403" cy="5332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3825" marR="118110" algn="ctr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产品是</a:t>
            </a:r>
            <a:r>
              <a:rPr sz="825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节点</a:t>
            </a:r>
            <a:r>
              <a:rPr sz="825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网络才是</a:t>
            </a:r>
            <a:r>
              <a:rPr sz="825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本体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82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开放连接放大效应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02052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4C</a:t>
            </a:r>
            <a:r>
              <a:rPr lang="zh-CN" altLang="en-US" dirty="0"/>
              <a:t>模型与去中心化</a:t>
            </a:r>
            <a:r>
              <a:rPr lang="en-US" altLang="zh-CN" dirty="0"/>
              <a:t>/</a:t>
            </a:r>
            <a:r>
              <a:rPr lang="zh-CN" altLang="en-US" dirty="0"/>
              <a:t>去中介化的理论协同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150F6ED1-E7FF-4F60-9202-8FC6E74C1662}"/>
              </a:ext>
            </a:extLst>
          </p:cNvPr>
          <p:cNvGrpSpPr/>
          <p:nvPr/>
        </p:nvGrpSpPr>
        <p:grpSpPr>
          <a:xfrm>
            <a:off x="571947" y="1008056"/>
            <a:ext cx="4554379" cy="1072515"/>
            <a:chOff x="762595" y="1344074"/>
            <a:chExt cx="6072505" cy="1430020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BB2A95BE-37CF-4100-A392-793CFC8DDBB3}"/>
                </a:ext>
              </a:extLst>
            </p:cNvPr>
            <p:cNvSpPr/>
            <p:nvPr/>
          </p:nvSpPr>
          <p:spPr>
            <a:xfrm>
              <a:off x="800725" y="1344074"/>
              <a:ext cx="6034405" cy="1430020"/>
            </a:xfrm>
            <a:custGeom>
              <a:avLst/>
              <a:gdLst/>
              <a:ahLst/>
              <a:cxnLst/>
              <a:rect l="l" t="t" r="r" b="b"/>
              <a:pathLst>
                <a:path w="6034405" h="1430020">
                  <a:moveTo>
                    <a:pt x="5927157" y="1429866"/>
                  </a:moveTo>
                  <a:lnTo>
                    <a:pt x="71252" y="1429866"/>
                  </a:lnTo>
                  <a:lnTo>
                    <a:pt x="66293" y="1429133"/>
                  </a:lnTo>
                  <a:lnTo>
                    <a:pt x="29728" y="1406415"/>
                  </a:lnTo>
                  <a:lnTo>
                    <a:pt x="10070" y="1372782"/>
                  </a:lnTo>
                  <a:lnTo>
                    <a:pt x="488" y="1330426"/>
                  </a:lnTo>
                  <a:lnTo>
                    <a:pt x="0" y="1322987"/>
                  </a:lnTo>
                  <a:lnTo>
                    <a:pt x="0" y="131547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322987"/>
                  </a:lnTo>
                  <a:lnTo>
                    <a:pt x="6022453" y="1366190"/>
                  </a:lnTo>
                  <a:lnTo>
                    <a:pt x="5995219" y="1401673"/>
                  </a:lnTo>
                  <a:lnTo>
                    <a:pt x="5956481" y="1424033"/>
                  </a:lnTo>
                  <a:lnTo>
                    <a:pt x="5934595" y="1429133"/>
                  </a:lnTo>
                  <a:lnTo>
                    <a:pt x="5927157" y="14298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C303C1C7-4B65-4B7D-884F-177D519E8A64}"/>
                </a:ext>
              </a:extLst>
            </p:cNvPr>
            <p:cNvSpPr/>
            <p:nvPr/>
          </p:nvSpPr>
          <p:spPr>
            <a:xfrm>
              <a:off x="762595" y="1344340"/>
              <a:ext cx="109220" cy="1429385"/>
            </a:xfrm>
            <a:custGeom>
              <a:avLst/>
              <a:gdLst/>
              <a:ahLst/>
              <a:cxnLst/>
              <a:rect l="l" t="t" r="r" b="b"/>
              <a:pathLst>
                <a:path w="109219" h="1429385">
                  <a:moveTo>
                    <a:pt x="108887" y="1429334"/>
                  </a:moveTo>
                  <a:lnTo>
                    <a:pt x="70614" y="1420892"/>
                  </a:lnTo>
                  <a:lnTo>
                    <a:pt x="33503" y="1396096"/>
                  </a:lnTo>
                  <a:lnTo>
                    <a:pt x="8707" y="1358985"/>
                  </a:lnTo>
                  <a:lnTo>
                    <a:pt x="0" y="131521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315211"/>
                  </a:lnTo>
                  <a:lnTo>
                    <a:pt x="79161" y="1358985"/>
                  </a:lnTo>
                  <a:lnTo>
                    <a:pt x="90211" y="1403679"/>
                  </a:lnTo>
                  <a:lnTo>
                    <a:pt x="104469" y="1426697"/>
                  </a:lnTo>
                  <a:lnTo>
                    <a:pt x="108887" y="142933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815A0CDC-DFB0-47B9-9677-C0789CF871B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633" y="2030410"/>
              <a:ext cx="171583" cy="266908"/>
            </a:xfrm>
            <a:prstGeom prst="rect">
              <a:avLst/>
            </a:prstGeom>
          </p:spPr>
        </p:pic>
      </p:grpSp>
      <p:sp>
        <p:nvSpPr>
          <p:cNvPr id="7" name="object 6">
            <a:extLst>
              <a:ext uri="{FF2B5EF4-FFF2-40B4-BE49-F238E27FC236}">
                <a16:creationId xmlns:a16="http://schemas.microsoft.com/office/drawing/2014/main" id="{0CB69959-AC48-4844-98B2-81A37DA4CEAA}"/>
              </a:ext>
            </a:extLst>
          </p:cNvPr>
          <p:cNvSpPr txBox="1"/>
          <p:nvPr/>
        </p:nvSpPr>
        <p:spPr>
          <a:xfrm>
            <a:off x="772150" y="1141517"/>
            <a:ext cx="4132421" cy="679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275" b="1" kern="0" spc="53" dirty="0">
                <a:solidFill>
                  <a:srgbClr val="2562EB"/>
                </a:solidFill>
                <a:latin typeface="微软雅黑"/>
                <a:cs typeface="微软雅黑"/>
              </a:rPr>
              <a:t>去中心化 </a:t>
            </a:r>
            <a:r>
              <a:rPr sz="2456" b="1" kern="0" spc="129" baseline="-7407" dirty="0">
                <a:solidFill>
                  <a:srgbClr val="9CA2AF"/>
                </a:solidFill>
                <a:latin typeface="微软雅黑"/>
                <a:cs typeface="微软雅黑"/>
              </a:rPr>
              <a:t>× </a:t>
            </a:r>
            <a:r>
              <a:rPr sz="1275" b="1" kern="0" spc="-11" dirty="0">
                <a:solidFill>
                  <a:srgbClr val="2562EB"/>
                </a:solidFill>
                <a:latin typeface="微软雅黑"/>
                <a:cs typeface="微软雅黑"/>
              </a:rPr>
              <a:t>体验优先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2888" marR="22860" defTabSz="685800">
              <a:lnSpc>
                <a:spcPct val="134400"/>
              </a:lnSpc>
              <a:spcBef>
                <a:spcPts val="42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技术民主化不仅仅是架构变革，更意味着将数据控制权归还用户，把冰冷的技术转化为有温度的情感触点。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10849B63-8212-4E10-B4E9-3D3429C316F7}"/>
              </a:ext>
            </a:extLst>
          </p:cNvPr>
          <p:cNvGrpSpPr/>
          <p:nvPr/>
        </p:nvGrpSpPr>
        <p:grpSpPr>
          <a:xfrm>
            <a:off x="571947" y="2252040"/>
            <a:ext cx="4554379" cy="1079659"/>
            <a:chOff x="762595" y="3002719"/>
            <a:chExt cx="6072505" cy="1439545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38161D26-DBED-4058-8859-324B2326CFF6}"/>
                </a:ext>
              </a:extLst>
            </p:cNvPr>
            <p:cNvSpPr/>
            <p:nvPr/>
          </p:nvSpPr>
          <p:spPr>
            <a:xfrm>
              <a:off x="800725" y="3002719"/>
              <a:ext cx="6034405" cy="1439545"/>
            </a:xfrm>
            <a:custGeom>
              <a:avLst/>
              <a:gdLst/>
              <a:ahLst/>
              <a:cxnLst/>
              <a:rect l="l" t="t" r="r" b="b"/>
              <a:pathLst>
                <a:path w="6034405" h="1439545">
                  <a:moveTo>
                    <a:pt x="5927157" y="1439398"/>
                  </a:moveTo>
                  <a:lnTo>
                    <a:pt x="71252" y="1439398"/>
                  </a:lnTo>
                  <a:lnTo>
                    <a:pt x="66293" y="1438666"/>
                  </a:lnTo>
                  <a:lnTo>
                    <a:pt x="29728" y="1415947"/>
                  </a:lnTo>
                  <a:lnTo>
                    <a:pt x="10070" y="1382315"/>
                  </a:lnTo>
                  <a:lnTo>
                    <a:pt x="488" y="1339958"/>
                  </a:lnTo>
                  <a:lnTo>
                    <a:pt x="0" y="1332520"/>
                  </a:lnTo>
                  <a:lnTo>
                    <a:pt x="0" y="1325009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332520"/>
                  </a:lnTo>
                  <a:lnTo>
                    <a:pt x="6022453" y="1375723"/>
                  </a:lnTo>
                  <a:lnTo>
                    <a:pt x="5995219" y="1411205"/>
                  </a:lnTo>
                  <a:lnTo>
                    <a:pt x="5956481" y="1433565"/>
                  </a:lnTo>
                  <a:lnTo>
                    <a:pt x="5934595" y="1438666"/>
                  </a:lnTo>
                  <a:lnTo>
                    <a:pt x="5927157" y="1439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9FC2B3B6-0992-4D51-B95B-BC7593AF2203}"/>
                </a:ext>
              </a:extLst>
            </p:cNvPr>
            <p:cNvSpPr/>
            <p:nvPr/>
          </p:nvSpPr>
          <p:spPr>
            <a:xfrm>
              <a:off x="762595" y="3002984"/>
              <a:ext cx="109220" cy="1438910"/>
            </a:xfrm>
            <a:custGeom>
              <a:avLst/>
              <a:gdLst/>
              <a:ahLst/>
              <a:cxnLst/>
              <a:rect l="l" t="t" r="r" b="b"/>
              <a:pathLst>
                <a:path w="109219" h="1438910">
                  <a:moveTo>
                    <a:pt x="108888" y="1438867"/>
                  </a:moveTo>
                  <a:lnTo>
                    <a:pt x="70614" y="1430424"/>
                  </a:lnTo>
                  <a:lnTo>
                    <a:pt x="33503" y="1405628"/>
                  </a:lnTo>
                  <a:lnTo>
                    <a:pt x="8707" y="1368518"/>
                  </a:lnTo>
                  <a:lnTo>
                    <a:pt x="0" y="1324743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324743"/>
                  </a:lnTo>
                  <a:lnTo>
                    <a:pt x="79161" y="1368518"/>
                  </a:lnTo>
                  <a:lnTo>
                    <a:pt x="90211" y="1413211"/>
                  </a:lnTo>
                  <a:lnTo>
                    <a:pt x="104469" y="1436229"/>
                  </a:lnTo>
                  <a:lnTo>
                    <a:pt x="108888" y="143886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0">
              <a:extLst>
                <a:ext uri="{FF2B5EF4-FFF2-40B4-BE49-F238E27FC236}">
                  <a16:creationId xmlns:a16="http://schemas.microsoft.com/office/drawing/2014/main" id="{657877A2-87F6-449D-A864-22116E3A3BC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633" y="3689054"/>
              <a:ext cx="219246" cy="266908"/>
            </a:xfrm>
            <a:prstGeom prst="rect">
              <a:avLst/>
            </a:prstGeom>
          </p:spPr>
        </p:pic>
      </p:grpSp>
      <p:sp>
        <p:nvSpPr>
          <p:cNvPr id="13" name="object 11">
            <a:extLst>
              <a:ext uri="{FF2B5EF4-FFF2-40B4-BE49-F238E27FC236}">
                <a16:creationId xmlns:a16="http://schemas.microsoft.com/office/drawing/2014/main" id="{64232148-BC16-445E-8591-8445D30383BC}"/>
              </a:ext>
            </a:extLst>
          </p:cNvPr>
          <p:cNvSpPr txBox="1"/>
          <p:nvPr/>
        </p:nvSpPr>
        <p:spPr>
          <a:xfrm>
            <a:off x="772150" y="2385500"/>
            <a:ext cx="4164806" cy="679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275" b="1" kern="0" spc="53" dirty="0">
                <a:solidFill>
                  <a:srgbClr val="0D9487"/>
                </a:solidFill>
                <a:latin typeface="微软雅黑"/>
                <a:cs typeface="微软雅黑"/>
              </a:rPr>
              <a:t>去中介化 </a:t>
            </a:r>
            <a:r>
              <a:rPr sz="2456" b="1" kern="0" spc="129" baseline="-7407" dirty="0">
                <a:solidFill>
                  <a:srgbClr val="9CA2AF"/>
                </a:solidFill>
                <a:latin typeface="微软雅黑"/>
                <a:cs typeface="微软雅黑"/>
              </a:rPr>
              <a:t>× </a:t>
            </a:r>
            <a:r>
              <a:rPr sz="1275" b="1" kern="0" spc="-11" dirty="0">
                <a:solidFill>
                  <a:srgbClr val="0D9487"/>
                </a:solidFill>
                <a:latin typeface="微软雅黑"/>
                <a:cs typeface="微软雅黑"/>
              </a:rPr>
              <a:t>网络效应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74796" marR="22860" defTabSz="685800">
              <a:lnSpc>
                <a:spcPct val="134400"/>
              </a:lnSpc>
              <a:spcBef>
                <a:spcPts val="42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砍掉低效的中间环节，让点对点连接更顺畅，利用网络规模的指数级增长，无限放大商业效率与价值。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2">
            <a:extLst>
              <a:ext uri="{FF2B5EF4-FFF2-40B4-BE49-F238E27FC236}">
                <a16:creationId xmlns:a16="http://schemas.microsoft.com/office/drawing/2014/main" id="{624797C2-4419-463E-AE8C-2E6FC8BEF94D}"/>
              </a:ext>
            </a:extLst>
          </p:cNvPr>
          <p:cNvGrpSpPr/>
          <p:nvPr/>
        </p:nvGrpSpPr>
        <p:grpSpPr>
          <a:xfrm>
            <a:off x="571947" y="3503172"/>
            <a:ext cx="4554379" cy="1072515"/>
            <a:chOff x="762595" y="4670896"/>
            <a:chExt cx="6072505" cy="1430020"/>
          </a:xfrm>
        </p:grpSpPr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72FB972B-CA6B-48DB-A7B2-A9FE57C7BB65}"/>
                </a:ext>
              </a:extLst>
            </p:cNvPr>
            <p:cNvSpPr/>
            <p:nvPr/>
          </p:nvSpPr>
          <p:spPr>
            <a:xfrm>
              <a:off x="800725" y="4670896"/>
              <a:ext cx="6034405" cy="1430020"/>
            </a:xfrm>
            <a:custGeom>
              <a:avLst/>
              <a:gdLst/>
              <a:ahLst/>
              <a:cxnLst/>
              <a:rect l="l" t="t" r="r" b="b"/>
              <a:pathLst>
                <a:path w="6034405" h="1430020">
                  <a:moveTo>
                    <a:pt x="5927157" y="1429866"/>
                  </a:moveTo>
                  <a:lnTo>
                    <a:pt x="71252" y="1429866"/>
                  </a:lnTo>
                  <a:lnTo>
                    <a:pt x="66293" y="1429133"/>
                  </a:lnTo>
                  <a:lnTo>
                    <a:pt x="29728" y="1406415"/>
                  </a:lnTo>
                  <a:lnTo>
                    <a:pt x="10070" y="1372782"/>
                  </a:lnTo>
                  <a:lnTo>
                    <a:pt x="488" y="1330426"/>
                  </a:lnTo>
                  <a:lnTo>
                    <a:pt x="0" y="1322987"/>
                  </a:lnTo>
                  <a:lnTo>
                    <a:pt x="0" y="131547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322987"/>
                  </a:lnTo>
                  <a:lnTo>
                    <a:pt x="6022453" y="1366190"/>
                  </a:lnTo>
                  <a:lnTo>
                    <a:pt x="5995219" y="1401673"/>
                  </a:lnTo>
                  <a:lnTo>
                    <a:pt x="5956481" y="1424033"/>
                  </a:lnTo>
                  <a:lnTo>
                    <a:pt x="5934595" y="1429133"/>
                  </a:lnTo>
                  <a:lnTo>
                    <a:pt x="5927157" y="14298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DB2225F3-EBDA-441C-8BAF-92EBCF3917EF}"/>
                </a:ext>
              </a:extLst>
            </p:cNvPr>
            <p:cNvSpPr/>
            <p:nvPr/>
          </p:nvSpPr>
          <p:spPr>
            <a:xfrm>
              <a:off x="762595" y="4671162"/>
              <a:ext cx="109220" cy="1429385"/>
            </a:xfrm>
            <a:custGeom>
              <a:avLst/>
              <a:gdLst/>
              <a:ahLst/>
              <a:cxnLst/>
              <a:rect l="l" t="t" r="r" b="b"/>
              <a:pathLst>
                <a:path w="109219" h="1429385">
                  <a:moveTo>
                    <a:pt x="108888" y="1429334"/>
                  </a:moveTo>
                  <a:lnTo>
                    <a:pt x="70614" y="1420892"/>
                  </a:lnTo>
                  <a:lnTo>
                    <a:pt x="33503" y="1396096"/>
                  </a:lnTo>
                  <a:lnTo>
                    <a:pt x="8707" y="1358985"/>
                  </a:lnTo>
                  <a:lnTo>
                    <a:pt x="0" y="131521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315211"/>
                  </a:lnTo>
                  <a:lnTo>
                    <a:pt x="79161" y="1358985"/>
                  </a:lnTo>
                  <a:lnTo>
                    <a:pt x="90211" y="1403679"/>
                  </a:lnTo>
                  <a:lnTo>
                    <a:pt x="104469" y="1426697"/>
                  </a:lnTo>
                  <a:lnTo>
                    <a:pt x="108888" y="1429334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3637E2B0-B7DB-4163-8B2E-3BE26745184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7633" y="5357232"/>
              <a:ext cx="219246" cy="266908"/>
            </a:xfrm>
            <a:prstGeom prst="rect">
              <a:avLst/>
            </a:prstGeom>
          </p:spPr>
        </p:pic>
      </p:grpSp>
      <p:sp>
        <p:nvSpPr>
          <p:cNvPr id="18" name="object 16">
            <a:extLst>
              <a:ext uri="{FF2B5EF4-FFF2-40B4-BE49-F238E27FC236}">
                <a16:creationId xmlns:a16="http://schemas.microsoft.com/office/drawing/2014/main" id="{4AE27EF9-A268-456A-A94C-C81A550E9B7D}"/>
              </a:ext>
            </a:extLst>
          </p:cNvPr>
          <p:cNvSpPr txBox="1"/>
          <p:nvPr/>
        </p:nvSpPr>
        <p:spPr>
          <a:xfrm>
            <a:off x="772150" y="3636634"/>
            <a:ext cx="4036219" cy="679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275" b="1" kern="0" spc="53" dirty="0">
                <a:solidFill>
                  <a:srgbClr val="4E45E4"/>
                </a:solidFill>
                <a:latin typeface="微软雅黑"/>
                <a:cs typeface="微软雅黑"/>
              </a:rPr>
              <a:t>社群兴趣 </a:t>
            </a:r>
            <a:r>
              <a:rPr sz="2456" b="1" kern="0" spc="129" baseline="-7407" dirty="0">
                <a:solidFill>
                  <a:srgbClr val="9CA2AF"/>
                </a:solidFill>
                <a:latin typeface="微软雅黑"/>
                <a:cs typeface="微软雅黑"/>
              </a:rPr>
              <a:t>× </a:t>
            </a:r>
            <a:r>
              <a:rPr sz="1275" b="1" kern="0" spc="-11" dirty="0">
                <a:solidFill>
                  <a:srgbClr val="4E45E4"/>
                </a:solidFill>
                <a:latin typeface="微软雅黑"/>
                <a:cs typeface="微软雅黑"/>
              </a:rPr>
              <a:t>免费策略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74796" marR="22860" defTabSz="685800">
              <a:lnSpc>
                <a:spcPct val="134400"/>
              </a:lnSpc>
              <a:spcBef>
                <a:spcPts val="42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以免费作为降低门槛的手段，利用共同兴趣构建高粘性社群，形成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“引流-留存-转化”的完整闭环。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9" name="object 17">
            <a:extLst>
              <a:ext uri="{FF2B5EF4-FFF2-40B4-BE49-F238E27FC236}">
                <a16:creationId xmlns:a16="http://schemas.microsoft.com/office/drawing/2014/main" id="{07745513-50AB-474B-B58A-34C5619F475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12044" y="1286880"/>
            <a:ext cx="3167154" cy="3002719"/>
          </a:xfrm>
          <a:prstGeom prst="rect">
            <a:avLst/>
          </a:prstGeom>
        </p:spPr>
      </p:pic>
      <p:sp>
        <p:nvSpPr>
          <p:cNvPr id="20" name="object 18">
            <a:extLst>
              <a:ext uri="{FF2B5EF4-FFF2-40B4-BE49-F238E27FC236}">
                <a16:creationId xmlns:a16="http://schemas.microsoft.com/office/drawing/2014/main" id="{6A3BAE19-8913-470E-9AC8-E071547321F9}"/>
              </a:ext>
            </a:extLst>
          </p:cNvPr>
          <p:cNvSpPr txBox="1"/>
          <p:nvPr/>
        </p:nvSpPr>
        <p:spPr>
          <a:xfrm>
            <a:off x="5571645" y="3607628"/>
            <a:ext cx="1391603" cy="481126"/>
          </a:xfrm>
          <a:prstGeom prst="rect">
            <a:avLst/>
          </a:prstGeom>
        </p:spPr>
        <p:txBody>
          <a:bodyPr vert="horz" wrap="square" lIns="0" tIns="110014" rIns="0" bIns="0" rtlCol="0">
            <a:spAutoFit/>
          </a:bodyPr>
          <a:lstStyle/>
          <a:p>
            <a:pPr marL="9525" defTabSz="685800">
              <a:spcBef>
                <a:spcPts val="866"/>
              </a:spcBef>
            </a:pPr>
            <a:r>
              <a:rPr sz="127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融合与质变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61"/>
              </a:spcBef>
            </a:pP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Fusion</a:t>
            </a:r>
            <a:r>
              <a:rPr sz="713" kern="0" spc="-15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&amp;</a:t>
            </a: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"/>
              </a:rPr>
              <a:t>Qualitative</a:t>
            </a: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"/>
              </a:rPr>
              <a:t>Change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42298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产品设计四原则</a:t>
            </a:r>
          </a:p>
        </p:txBody>
      </p:sp>
      <p:grpSp>
        <p:nvGrpSpPr>
          <p:cNvPr id="3" name="object 7">
            <a:extLst>
              <a:ext uri="{FF2B5EF4-FFF2-40B4-BE49-F238E27FC236}">
                <a16:creationId xmlns:a16="http://schemas.microsoft.com/office/drawing/2014/main" id="{8D0361A9-107E-407D-A055-EC8A19DD73D5}"/>
              </a:ext>
            </a:extLst>
          </p:cNvPr>
          <p:cNvGrpSpPr/>
          <p:nvPr/>
        </p:nvGrpSpPr>
        <p:grpSpPr>
          <a:xfrm>
            <a:off x="457558" y="1701541"/>
            <a:ext cx="3267551" cy="600551"/>
            <a:chOff x="610076" y="2268721"/>
            <a:chExt cx="4356735" cy="800735"/>
          </a:xfrm>
        </p:grpSpPr>
        <p:sp>
          <p:nvSpPr>
            <p:cNvPr id="4" name="object 8">
              <a:extLst>
                <a:ext uri="{FF2B5EF4-FFF2-40B4-BE49-F238E27FC236}">
                  <a16:creationId xmlns:a16="http://schemas.microsoft.com/office/drawing/2014/main" id="{70DACC4E-2EA7-4BEB-A6CC-2842407469E2}"/>
                </a:ext>
              </a:extLst>
            </p:cNvPr>
            <p:cNvSpPr/>
            <p:nvPr/>
          </p:nvSpPr>
          <p:spPr>
            <a:xfrm>
              <a:off x="629141" y="2268721"/>
              <a:ext cx="4337685" cy="800735"/>
            </a:xfrm>
            <a:custGeom>
              <a:avLst/>
              <a:gdLst/>
              <a:ahLst/>
              <a:cxnLst/>
              <a:rect l="l" t="t" r="r" b="b"/>
              <a:pathLst>
                <a:path w="4337685" h="800735">
                  <a:moveTo>
                    <a:pt x="4230382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230382" y="0"/>
                  </a:lnTo>
                  <a:lnTo>
                    <a:pt x="4273585" y="11581"/>
                  </a:lnTo>
                  <a:lnTo>
                    <a:pt x="4309068" y="38814"/>
                  </a:lnTo>
                  <a:lnTo>
                    <a:pt x="4331427" y="77553"/>
                  </a:lnTo>
                  <a:lnTo>
                    <a:pt x="4337261" y="106878"/>
                  </a:lnTo>
                  <a:lnTo>
                    <a:pt x="4337261" y="693846"/>
                  </a:lnTo>
                  <a:lnTo>
                    <a:pt x="4325678" y="737049"/>
                  </a:lnTo>
                  <a:lnTo>
                    <a:pt x="4298445" y="772532"/>
                  </a:lnTo>
                  <a:lnTo>
                    <a:pt x="4259707" y="794891"/>
                  </a:lnTo>
                  <a:lnTo>
                    <a:pt x="4237821" y="799992"/>
                  </a:lnTo>
                  <a:lnTo>
                    <a:pt x="4230382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EFB5989E-73BB-44F5-A13E-D16CB0E1BF1B}"/>
                </a:ext>
              </a:extLst>
            </p:cNvPr>
            <p:cNvSpPr/>
            <p:nvPr/>
          </p:nvSpPr>
          <p:spPr>
            <a:xfrm>
              <a:off x="610076" y="2268721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4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1"/>
                  </a:lnTo>
                  <a:lnTo>
                    <a:pt x="8707" y="730110"/>
                  </a:lnTo>
                  <a:lnTo>
                    <a:pt x="0" y="68633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5"/>
                  </a:lnTo>
                  <a:lnTo>
                    <a:pt x="43934" y="730110"/>
                  </a:lnTo>
                  <a:lnTo>
                    <a:pt x="60465" y="767221"/>
                  </a:lnTo>
                  <a:lnTo>
                    <a:pt x="92285" y="795827"/>
                  </a:lnTo>
                  <a:lnTo>
                    <a:pt x="106876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F9A7D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2202BC80-6E98-47EA-A3C7-4B1B87B66E8E}"/>
                </a:ext>
              </a:extLst>
            </p:cNvPr>
            <p:cNvSpPr/>
            <p:nvPr/>
          </p:nvSpPr>
          <p:spPr>
            <a:xfrm>
              <a:off x="800725" y="247843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1">
              <a:extLst>
                <a:ext uri="{FF2B5EF4-FFF2-40B4-BE49-F238E27FC236}">
                  <a16:creationId xmlns:a16="http://schemas.microsoft.com/office/drawing/2014/main" id="{A5E31B17-BE64-4809-89BA-5187B9904B7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592824"/>
              <a:ext cx="152519" cy="152519"/>
            </a:xfrm>
            <a:prstGeom prst="rect">
              <a:avLst/>
            </a:prstGeom>
          </p:spPr>
        </p:pic>
      </p:grpSp>
      <p:sp>
        <p:nvSpPr>
          <p:cNvPr id="9" name="object 12">
            <a:extLst>
              <a:ext uri="{FF2B5EF4-FFF2-40B4-BE49-F238E27FC236}">
                <a16:creationId xmlns:a16="http://schemas.microsoft.com/office/drawing/2014/main" id="{E3B169EB-7BE7-44C6-A0C0-940108EFE9A8}"/>
              </a:ext>
            </a:extLst>
          </p:cNvPr>
          <p:cNvSpPr txBox="1"/>
          <p:nvPr/>
        </p:nvSpPr>
        <p:spPr>
          <a:xfrm>
            <a:off x="991381" y="1750640"/>
            <a:ext cx="1720691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  <a:tabLst>
                <a:tab pos="516731" algn="l"/>
              </a:tabLst>
            </a:pP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4.</a:t>
            </a:r>
            <a:r>
              <a:rPr sz="938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美</a:t>
            </a:r>
            <a:r>
              <a:rPr sz="938" b="1" kern="0" spc="-38" dirty="0">
                <a:solidFill>
                  <a:srgbClr val="374050"/>
                </a:solidFill>
                <a:latin typeface="微软雅黑"/>
                <a:cs typeface="微软雅黑"/>
              </a:rPr>
              <a:t>观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	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Beauty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简约适配，动效适度点缀，拒绝冗余。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3">
            <a:extLst>
              <a:ext uri="{FF2B5EF4-FFF2-40B4-BE49-F238E27FC236}">
                <a16:creationId xmlns:a16="http://schemas.microsoft.com/office/drawing/2014/main" id="{FD52FADB-0A3F-4E92-8E75-09C636712154}"/>
              </a:ext>
            </a:extLst>
          </p:cNvPr>
          <p:cNvGrpSpPr/>
          <p:nvPr/>
        </p:nvGrpSpPr>
        <p:grpSpPr>
          <a:xfrm>
            <a:off x="457558" y="2416474"/>
            <a:ext cx="3267551" cy="600551"/>
            <a:chOff x="610076" y="3221965"/>
            <a:chExt cx="4356735" cy="800735"/>
          </a:xfrm>
        </p:grpSpPr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32C565CF-0083-44E1-9C0D-D9D51CDFEEBD}"/>
                </a:ext>
              </a:extLst>
            </p:cNvPr>
            <p:cNvSpPr/>
            <p:nvPr/>
          </p:nvSpPr>
          <p:spPr>
            <a:xfrm>
              <a:off x="629141" y="3221965"/>
              <a:ext cx="4337685" cy="800735"/>
            </a:xfrm>
            <a:custGeom>
              <a:avLst/>
              <a:gdLst/>
              <a:ahLst/>
              <a:cxnLst/>
              <a:rect l="l" t="t" r="r" b="b"/>
              <a:pathLst>
                <a:path w="4337685" h="800735">
                  <a:moveTo>
                    <a:pt x="4230382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230382" y="0"/>
                  </a:lnTo>
                  <a:lnTo>
                    <a:pt x="4273585" y="11581"/>
                  </a:lnTo>
                  <a:lnTo>
                    <a:pt x="4309068" y="38814"/>
                  </a:lnTo>
                  <a:lnTo>
                    <a:pt x="4331427" y="77553"/>
                  </a:lnTo>
                  <a:lnTo>
                    <a:pt x="4337261" y="106878"/>
                  </a:lnTo>
                  <a:lnTo>
                    <a:pt x="4337261" y="693846"/>
                  </a:lnTo>
                  <a:lnTo>
                    <a:pt x="4325678" y="737049"/>
                  </a:lnTo>
                  <a:lnTo>
                    <a:pt x="4298445" y="772532"/>
                  </a:lnTo>
                  <a:lnTo>
                    <a:pt x="4259707" y="794891"/>
                  </a:lnTo>
                  <a:lnTo>
                    <a:pt x="4237821" y="799992"/>
                  </a:lnTo>
                  <a:lnTo>
                    <a:pt x="4230382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F6F66238-E948-442A-969F-8C63F4878049}"/>
                </a:ext>
              </a:extLst>
            </p:cNvPr>
            <p:cNvSpPr/>
            <p:nvPr/>
          </p:nvSpPr>
          <p:spPr>
            <a:xfrm>
              <a:off x="610076" y="3221965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4" h="800735">
                  <a:moveTo>
                    <a:pt x="114389" y="800725"/>
                  </a:moveTo>
                  <a:lnTo>
                    <a:pt x="70614" y="792017"/>
                  </a:lnTo>
                  <a:lnTo>
                    <a:pt x="33503" y="767220"/>
                  </a:lnTo>
                  <a:lnTo>
                    <a:pt x="8707" y="730109"/>
                  </a:lnTo>
                  <a:lnTo>
                    <a:pt x="0" y="686335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5"/>
                  </a:lnTo>
                  <a:lnTo>
                    <a:pt x="43934" y="730109"/>
                  </a:lnTo>
                  <a:lnTo>
                    <a:pt x="60465" y="767220"/>
                  </a:lnTo>
                  <a:lnTo>
                    <a:pt x="92285" y="795826"/>
                  </a:lnTo>
                  <a:lnTo>
                    <a:pt x="106876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A5B4F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6">
              <a:extLst>
                <a:ext uri="{FF2B5EF4-FFF2-40B4-BE49-F238E27FC236}">
                  <a16:creationId xmlns:a16="http://schemas.microsoft.com/office/drawing/2014/main" id="{398E6E4B-DCD2-4D1D-B553-D7AB04019F39}"/>
                </a:ext>
              </a:extLst>
            </p:cNvPr>
            <p:cNvSpPr/>
            <p:nvPr/>
          </p:nvSpPr>
          <p:spPr>
            <a:xfrm>
              <a:off x="800725" y="343167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7">
              <a:extLst>
                <a:ext uri="{FF2B5EF4-FFF2-40B4-BE49-F238E27FC236}">
                  <a16:creationId xmlns:a16="http://schemas.microsoft.com/office/drawing/2014/main" id="{06E56BF7-79ED-42DA-ADA9-F5CB9F0D81E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546068"/>
              <a:ext cx="152519" cy="152519"/>
            </a:xfrm>
            <a:prstGeom prst="rect">
              <a:avLst/>
            </a:prstGeom>
          </p:spPr>
        </p:pic>
      </p:grpSp>
      <p:sp>
        <p:nvSpPr>
          <p:cNvPr id="15" name="object 18">
            <a:extLst>
              <a:ext uri="{FF2B5EF4-FFF2-40B4-BE49-F238E27FC236}">
                <a16:creationId xmlns:a16="http://schemas.microsoft.com/office/drawing/2014/main" id="{C1D8928F-2F76-47FF-BD5C-CE0A39B06966}"/>
              </a:ext>
            </a:extLst>
          </p:cNvPr>
          <p:cNvSpPr txBox="1"/>
          <p:nvPr/>
        </p:nvSpPr>
        <p:spPr>
          <a:xfrm>
            <a:off x="991381" y="2465574"/>
            <a:ext cx="1921193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  <a:tabLst>
                <a:tab pos="516731" algn="l"/>
              </a:tabLst>
            </a:pP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3.</a:t>
            </a:r>
            <a:r>
              <a:rPr sz="938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统</a:t>
            </a:r>
            <a:r>
              <a:rPr sz="938" b="1" kern="0" spc="-38" dirty="0">
                <a:solidFill>
                  <a:srgbClr val="374050"/>
                </a:solidFill>
                <a:latin typeface="微软雅黑"/>
                <a:cs typeface="微软雅黑"/>
              </a:rPr>
              <a:t>一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	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Consistency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视觉交互一致，降低学习成本与开发消耗。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9">
            <a:extLst>
              <a:ext uri="{FF2B5EF4-FFF2-40B4-BE49-F238E27FC236}">
                <a16:creationId xmlns:a16="http://schemas.microsoft.com/office/drawing/2014/main" id="{E80FD471-23C1-4465-A485-E11468B168D5}"/>
              </a:ext>
            </a:extLst>
          </p:cNvPr>
          <p:cNvGrpSpPr/>
          <p:nvPr/>
        </p:nvGrpSpPr>
        <p:grpSpPr>
          <a:xfrm>
            <a:off x="457558" y="3131407"/>
            <a:ext cx="3267551" cy="600551"/>
            <a:chOff x="610076" y="4175209"/>
            <a:chExt cx="4356735" cy="800735"/>
          </a:xfrm>
        </p:grpSpPr>
        <p:sp>
          <p:nvSpPr>
            <p:cNvPr id="17" name="object 20">
              <a:extLst>
                <a:ext uri="{FF2B5EF4-FFF2-40B4-BE49-F238E27FC236}">
                  <a16:creationId xmlns:a16="http://schemas.microsoft.com/office/drawing/2014/main" id="{4E24B36E-12E4-4F76-8759-65CCB214689B}"/>
                </a:ext>
              </a:extLst>
            </p:cNvPr>
            <p:cNvSpPr/>
            <p:nvPr/>
          </p:nvSpPr>
          <p:spPr>
            <a:xfrm>
              <a:off x="629141" y="4175209"/>
              <a:ext cx="4337685" cy="800735"/>
            </a:xfrm>
            <a:custGeom>
              <a:avLst/>
              <a:gdLst/>
              <a:ahLst/>
              <a:cxnLst/>
              <a:rect l="l" t="t" r="r" b="b"/>
              <a:pathLst>
                <a:path w="4337685" h="800735">
                  <a:moveTo>
                    <a:pt x="4230382" y="800725"/>
                  </a:moveTo>
                  <a:lnTo>
                    <a:pt x="89065" y="800725"/>
                  </a:lnTo>
                  <a:lnTo>
                    <a:pt x="82866" y="799992"/>
                  </a:lnTo>
                  <a:lnTo>
                    <a:pt x="47569" y="785619"/>
                  </a:lnTo>
                  <a:lnTo>
                    <a:pt x="19542" y="756132"/>
                  </a:lnTo>
                  <a:lnTo>
                    <a:pt x="3052" y="716018"/>
                  </a:lnTo>
                  <a:lnTo>
                    <a:pt x="0" y="693846"/>
                  </a:lnTo>
                  <a:lnTo>
                    <a:pt x="0" y="68633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230382" y="0"/>
                  </a:lnTo>
                  <a:lnTo>
                    <a:pt x="4273585" y="11581"/>
                  </a:lnTo>
                  <a:lnTo>
                    <a:pt x="4309068" y="38814"/>
                  </a:lnTo>
                  <a:lnTo>
                    <a:pt x="4331427" y="77553"/>
                  </a:lnTo>
                  <a:lnTo>
                    <a:pt x="4337261" y="106878"/>
                  </a:lnTo>
                  <a:lnTo>
                    <a:pt x="4337261" y="693846"/>
                  </a:lnTo>
                  <a:lnTo>
                    <a:pt x="4325678" y="737049"/>
                  </a:lnTo>
                  <a:lnTo>
                    <a:pt x="4298445" y="772532"/>
                  </a:lnTo>
                  <a:lnTo>
                    <a:pt x="4259707" y="794891"/>
                  </a:lnTo>
                  <a:lnTo>
                    <a:pt x="4237821" y="799992"/>
                  </a:lnTo>
                  <a:lnTo>
                    <a:pt x="4230382" y="8007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54072C62-4450-4AAE-8F5C-AFD919F9B7FF}"/>
                </a:ext>
              </a:extLst>
            </p:cNvPr>
            <p:cNvSpPr/>
            <p:nvPr/>
          </p:nvSpPr>
          <p:spPr>
            <a:xfrm>
              <a:off x="610076" y="4175209"/>
              <a:ext cx="114935" cy="800735"/>
            </a:xfrm>
            <a:custGeom>
              <a:avLst/>
              <a:gdLst/>
              <a:ahLst/>
              <a:cxnLst/>
              <a:rect l="l" t="t" r="r" b="b"/>
              <a:pathLst>
                <a:path w="114934" h="800735">
                  <a:moveTo>
                    <a:pt x="114389" y="800725"/>
                  </a:moveTo>
                  <a:lnTo>
                    <a:pt x="70614" y="792016"/>
                  </a:lnTo>
                  <a:lnTo>
                    <a:pt x="33503" y="767220"/>
                  </a:lnTo>
                  <a:lnTo>
                    <a:pt x="8707" y="730109"/>
                  </a:lnTo>
                  <a:lnTo>
                    <a:pt x="0" y="68633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686335"/>
                  </a:lnTo>
                  <a:lnTo>
                    <a:pt x="43934" y="730109"/>
                  </a:lnTo>
                  <a:lnTo>
                    <a:pt x="60465" y="767220"/>
                  </a:lnTo>
                  <a:lnTo>
                    <a:pt x="92285" y="795826"/>
                  </a:lnTo>
                  <a:lnTo>
                    <a:pt x="106876" y="800180"/>
                  </a:lnTo>
                  <a:lnTo>
                    <a:pt x="114389" y="800725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93AAF5D7-9EDF-4BAB-8579-114CF819A875}"/>
                </a:ext>
              </a:extLst>
            </p:cNvPr>
            <p:cNvSpPr/>
            <p:nvPr/>
          </p:nvSpPr>
          <p:spPr>
            <a:xfrm>
              <a:off x="800725" y="438492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3">
              <a:extLst>
                <a:ext uri="{FF2B5EF4-FFF2-40B4-BE49-F238E27FC236}">
                  <a16:creationId xmlns:a16="http://schemas.microsoft.com/office/drawing/2014/main" id="{CFC952A8-505D-4FE9-AAC9-321F75B9FFF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499312"/>
              <a:ext cx="152519" cy="152519"/>
            </a:xfrm>
            <a:prstGeom prst="rect">
              <a:avLst/>
            </a:prstGeom>
          </p:spPr>
        </p:pic>
      </p:grpSp>
      <p:sp>
        <p:nvSpPr>
          <p:cNvPr id="21" name="object 24">
            <a:extLst>
              <a:ext uri="{FF2B5EF4-FFF2-40B4-BE49-F238E27FC236}">
                <a16:creationId xmlns:a16="http://schemas.microsoft.com/office/drawing/2014/main" id="{1F3B0165-24A8-4A57-9005-CC83F7FBF107}"/>
              </a:ext>
            </a:extLst>
          </p:cNvPr>
          <p:cNvSpPr txBox="1"/>
          <p:nvPr/>
        </p:nvSpPr>
        <p:spPr>
          <a:xfrm>
            <a:off x="991381" y="3180507"/>
            <a:ext cx="1820704" cy="405688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9525" defTabSz="685800">
              <a:spcBef>
                <a:spcPts val="683"/>
              </a:spcBef>
              <a:tabLst>
                <a:tab pos="516731" algn="l"/>
              </a:tabLst>
            </a:pP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2.</a:t>
            </a:r>
            <a:r>
              <a:rPr sz="938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流</a:t>
            </a:r>
            <a:r>
              <a:rPr sz="938" b="1" kern="0" spc="-38" dirty="0">
                <a:solidFill>
                  <a:srgbClr val="374050"/>
                </a:solidFill>
                <a:latin typeface="微软雅黑"/>
                <a:cs typeface="微软雅黑"/>
              </a:rPr>
              <a:t>畅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	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Fluency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突出核心功能，帮助用户高效完成任务。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5">
            <a:extLst>
              <a:ext uri="{FF2B5EF4-FFF2-40B4-BE49-F238E27FC236}">
                <a16:creationId xmlns:a16="http://schemas.microsoft.com/office/drawing/2014/main" id="{2483F652-F2DE-4143-A4B8-4A427A95C27B}"/>
              </a:ext>
            </a:extLst>
          </p:cNvPr>
          <p:cNvGrpSpPr/>
          <p:nvPr/>
        </p:nvGrpSpPr>
        <p:grpSpPr>
          <a:xfrm>
            <a:off x="457558" y="3846340"/>
            <a:ext cx="3267551" cy="672464"/>
            <a:chOff x="610076" y="5128453"/>
            <a:chExt cx="4356735" cy="896619"/>
          </a:xfrm>
        </p:grpSpPr>
        <p:pic>
          <p:nvPicPr>
            <p:cNvPr id="23" name="object 26">
              <a:extLst>
                <a:ext uri="{FF2B5EF4-FFF2-40B4-BE49-F238E27FC236}">
                  <a16:creationId xmlns:a16="http://schemas.microsoft.com/office/drawing/2014/main" id="{1B504D0A-B093-43BD-9B7D-F2786FBECEE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8206" y="5128453"/>
              <a:ext cx="4318196" cy="896049"/>
            </a:xfrm>
            <a:prstGeom prst="rect">
              <a:avLst/>
            </a:prstGeom>
          </p:spPr>
        </p:pic>
        <p:sp>
          <p:nvSpPr>
            <p:cNvPr id="24" name="object 27">
              <a:extLst>
                <a:ext uri="{FF2B5EF4-FFF2-40B4-BE49-F238E27FC236}">
                  <a16:creationId xmlns:a16="http://schemas.microsoft.com/office/drawing/2014/main" id="{72854602-5A99-4880-920E-773FCDDDB255}"/>
                </a:ext>
              </a:extLst>
            </p:cNvPr>
            <p:cNvSpPr/>
            <p:nvPr/>
          </p:nvSpPr>
          <p:spPr>
            <a:xfrm>
              <a:off x="610076" y="5128453"/>
              <a:ext cx="114935" cy="896619"/>
            </a:xfrm>
            <a:custGeom>
              <a:avLst/>
              <a:gdLst/>
              <a:ahLst/>
              <a:cxnLst/>
              <a:rect l="l" t="t" r="r" b="b"/>
              <a:pathLst>
                <a:path w="114934" h="896620">
                  <a:moveTo>
                    <a:pt x="114389" y="896049"/>
                  </a:moveTo>
                  <a:lnTo>
                    <a:pt x="70614" y="887341"/>
                  </a:lnTo>
                  <a:lnTo>
                    <a:pt x="33503" y="862545"/>
                  </a:lnTo>
                  <a:lnTo>
                    <a:pt x="8707" y="825433"/>
                  </a:lnTo>
                  <a:lnTo>
                    <a:pt x="0" y="78166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81660"/>
                  </a:lnTo>
                  <a:lnTo>
                    <a:pt x="43934" y="825433"/>
                  </a:lnTo>
                  <a:lnTo>
                    <a:pt x="60465" y="862545"/>
                  </a:lnTo>
                  <a:lnTo>
                    <a:pt x="92285" y="891150"/>
                  </a:lnTo>
                  <a:lnTo>
                    <a:pt x="106876" y="895505"/>
                  </a:lnTo>
                  <a:lnTo>
                    <a:pt x="114389" y="896049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8">
              <a:extLst>
                <a:ext uri="{FF2B5EF4-FFF2-40B4-BE49-F238E27FC236}">
                  <a16:creationId xmlns:a16="http://schemas.microsoft.com/office/drawing/2014/main" id="{8B5D2332-A9F1-4EDC-A60E-28FCB2CF3A99}"/>
                </a:ext>
              </a:extLst>
            </p:cNvPr>
            <p:cNvSpPr/>
            <p:nvPr/>
          </p:nvSpPr>
          <p:spPr>
            <a:xfrm>
              <a:off x="838854" y="534769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9">
              <a:extLst>
                <a:ext uri="{FF2B5EF4-FFF2-40B4-BE49-F238E27FC236}">
                  <a16:creationId xmlns:a16="http://schemas.microsoft.com/office/drawing/2014/main" id="{98A63A73-A8AE-4140-8923-4A66F0CE301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2776" y="5443024"/>
              <a:ext cx="209713" cy="266908"/>
            </a:xfrm>
            <a:prstGeom prst="rect">
              <a:avLst/>
            </a:prstGeom>
          </p:spPr>
        </p:pic>
      </p:grpSp>
      <p:sp>
        <p:nvSpPr>
          <p:cNvPr id="27" name="object 30">
            <a:extLst>
              <a:ext uri="{FF2B5EF4-FFF2-40B4-BE49-F238E27FC236}">
                <a16:creationId xmlns:a16="http://schemas.microsoft.com/office/drawing/2014/main" id="{FA7FFFC2-88D5-41BB-B0D5-B2EBFFD31B4A}"/>
              </a:ext>
            </a:extLst>
          </p:cNvPr>
          <p:cNvSpPr txBox="1"/>
          <p:nvPr/>
        </p:nvSpPr>
        <p:spPr>
          <a:xfrm>
            <a:off x="1105771" y="3986951"/>
            <a:ext cx="880586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566738" algn="l"/>
              </a:tabLst>
            </a:pPr>
            <a:r>
              <a:rPr sz="1050" b="1" kern="0" dirty="0">
                <a:solidFill>
                  <a:srgbClr val="FFFFFF"/>
                </a:solidFill>
                <a:latin typeface="微软雅黑"/>
                <a:cs typeface="微软雅黑"/>
              </a:rPr>
              <a:t>1. 清</a:t>
            </a:r>
            <a:r>
              <a:rPr sz="105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晰</a:t>
            </a:r>
            <a:r>
              <a:rPr sz="1050" b="1" kern="0" dirty="0">
                <a:solidFill>
                  <a:srgbClr val="FFFFFF"/>
                </a:solidFill>
                <a:latin typeface="微软雅黑"/>
                <a:cs typeface="微软雅黑"/>
              </a:rPr>
              <a:t>	</a:t>
            </a:r>
            <a:r>
              <a:rPr sz="713" kern="0" spc="-8" dirty="0">
                <a:solidFill>
                  <a:srgbClr val="DAE9FE"/>
                </a:solidFill>
                <a:latin typeface="微软雅黑"/>
                <a:cs typeface="微软雅黑"/>
              </a:rPr>
              <a:t>Clarity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6C5A7BCF-DEC5-4639-AAB6-0F1162B862AE}"/>
              </a:ext>
            </a:extLst>
          </p:cNvPr>
          <p:cNvSpPr/>
          <p:nvPr/>
        </p:nvSpPr>
        <p:spPr>
          <a:xfrm>
            <a:off x="2066157" y="4017925"/>
            <a:ext cx="457676" cy="143351"/>
          </a:xfrm>
          <a:custGeom>
            <a:avLst/>
            <a:gdLst/>
            <a:ahLst/>
            <a:cxnLst/>
            <a:rect l="l" t="t" r="r" b="b"/>
            <a:pathLst>
              <a:path w="610235" h="191135">
                <a:moveTo>
                  <a:pt x="521010" y="190648"/>
                </a:moveTo>
                <a:lnTo>
                  <a:pt x="89065" y="190648"/>
                </a:lnTo>
                <a:lnTo>
                  <a:pt x="82866" y="190038"/>
                </a:lnTo>
                <a:lnTo>
                  <a:pt x="37160" y="171106"/>
                </a:lnTo>
                <a:lnTo>
                  <a:pt x="9651" y="137586"/>
                </a:lnTo>
                <a:lnTo>
                  <a:pt x="0" y="101583"/>
                </a:lnTo>
                <a:lnTo>
                  <a:pt x="0" y="95324"/>
                </a:lnTo>
                <a:lnTo>
                  <a:pt x="0" y="89065"/>
                </a:lnTo>
                <a:lnTo>
                  <a:pt x="12587" y="47569"/>
                </a:lnTo>
                <a:lnTo>
                  <a:pt x="47569" y="12587"/>
                </a:lnTo>
                <a:lnTo>
                  <a:pt x="89065" y="0"/>
                </a:lnTo>
                <a:lnTo>
                  <a:pt x="521010" y="0"/>
                </a:lnTo>
                <a:lnTo>
                  <a:pt x="562506" y="12587"/>
                </a:lnTo>
                <a:lnTo>
                  <a:pt x="597488" y="47569"/>
                </a:lnTo>
                <a:lnTo>
                  <a:pt x="610075" y="89065"/>
                </a:lnTo>
                <a:lnTo>
                  <a:pt x="610075" y="101583"/>
                </a:lnTo>
                <a:lnTo>
                  <a:pt x="597488" y="143079"/>
                </a:lnTo>
                <a:lnTo>
                  <a:pt x="562506" y="178061"/>
                </a:lnTo>
                <a:lnTo>
                  <a:pt x="527209" y="190038"/>
                </a:lnTo>
                <a:lnTo>
                  <a:pt x="521010" y="190648"/>
                </a:lnTo>
                <a:close/>
              </a:path>
            </a:pathLst>
          </a:custGeom>
          <a:solidFill>
            <a:srgbClr val="FACC1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32">
            <a:extLst>
              <a:ext uri="{FF2B5EF4-FFF2-40B4-BE49-F238E27FC236}">
                <a16:creationId xmlns:a16="http://schemas.microsoft.com/office/drawing/2014/main" id="{079F1171-FC1D-4D10-AF43-CEB31BE3CCD0}"/>
              </a:ext>
            </a:extLst>
          </p:cNvPr>
          <p:cNvSpPr txBox="1"/>
          <p:nvPr/>
        </p:nvSpPr>
        <p:spPr>
          <a:xfrm>
            <a:off x="2110251" y="4022698"/>
            <a:ext cx="36242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1" dirty="0">
                <a:solidFill>
                  <a:srgbClr val="1D3A8A"/>
                </a:solidFill>
                <a:latin typeface="微软雅黑"/>
                <a:cs typeface="微软雅黑"/>
              </a:rPr>
              <a:t>首要基础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33">
            <a:extLst>
              <a:ext uri="{FF2B5EF4-FFF2-40B4-BE49-F238E27FC236}">
                <a16:creationId xmlns:a16="http://schemas.microsoft.com/office/drawing/2014/main" id="{0CA1F498-F0BA-46C7-8C8F-B71FADB12A27}"/>
              </a:ext>
            </a:extLst>
          </p:cNvPr>
          <p:cNvSpPr txBox="1"/>
          <p:nvPr/>
        </p:nvSpPr>
        <p:spPr>
          <a:xfrm>
            <a:off x="1105770" y="4208580"/>
            <a:ext cx="2078355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4" dirty="0">
                <a:solidFill>
                  <a:srgbClr val="DAE9FE"/>
                </a:solidFill>
                <a:latin typeface="微软雅黑"/>
                <a:cs typeface="微软雅黑"/>
              </a:rPr>
              <a:t>明确用户群体与场景，让功能一眼看懂。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34">
            <a:extLst>
              <a:ext uri="{FF2B5EF4-FFF2-40B4-BE49-F238E27FC236}">
                <a16:creationId xmlns:a16="http://schemas.microsoft.com/office/drawing/2014/main" id="{B2D3F86F-FAC2-46B2-85FE-606F5525B20E}"/>
              </a:ext>
            </a:extLst>
          </p:cNvPr>
          <p:cNvGrpSpPr/>
          <p:nvPr/>
        </p:nvGrpSpPr>
        <p:grpSpPr>
          <a:xfrm>
            <a:off x="4296748" y="1406172"/>
            <a:ext cx="4578191" cy="3169444"/>
            <a:chOff x="5728997" y="1874896"/>
            <a:chExt cx="6104255" cy="4225925"/>
          </a:xfrm>
        </p:grpSpPr>
        <p:pic>
          <p:nvPicPr>
            <p:cNvPr id="32" name="object 35">
              <a:extLst>
                <a:ext uri="{FF2B5EF4-FFF2-40B4-BE49-F238E27FC236}">
                  <a16:creationId xmlns:a16="http://schemas.microsoft.com/office/drawing/2014/main" id="{AAE3A60C-F478-4029-B7CF-7FB334EFEB7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05837" y="1982748"/>
              <a:ext cx="38129" cy="3965495"/>
            </a:xfrm>
            <a:prstGeom prst="rect">
              <a:avLst/>
            </a:prstGeom>
          </p:spPr>
        </p:pic>
        <p:pic>
          <p:nvPicPr>
            <p:cNvPr id="33" name="object 36">
              <a:extLst>
                <a:ext uri="{FF2B5EF4-FFF2-40B4-BE49-F238E27FC236}">
                  <a16:creationId xmlns:a16="http://schemas.microsoft.com/office/drawing/2014/main" id="{BEEA9B7C-475A-4610-8B06-5E6C69980DA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17055" y="1874896"/>
              <a:ext cx="215694" cy="134809"/>
            </a:xfrm>
            <a:prstGeom prst="rect">
              <a:avLst/>
            </a:prstGeom>
          </p:spPr>
        </p:pic>
        <p:pic>
          <p:nvPicPr>
            <p:cNvPr id="34" name="object 37">
              <a:extLst>
                <a:ext uri="{FF2B5EF4-FFF2-40B4-BE49-F238E27FC236}">
                  <a16:creationId xmlns:a16="http://schemas.microsoft.com/office/drawing/2014/main" id="{3534E401-C753-42E7-BFCB-FCAACD9D59A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48642" y="5871984"/>
              <a:ext cx="152520" cy="152517"/>
            </a:xfrm>
            <a:prstGeom prst="rect">
              <a:avLst/>
            </a:prstGeom>
          </p:spPr>
        </p:pic>
        <p:pic>
          <p:nvPicPr>
            <p:cNvPr id="35" name="object 38">
              <a:extLst>
                <a:ext uri="{FF2B5EF4-FFF2-40B4-BE49-F238E27FC236}">
                  <a16:creationId xmlns:a16="http://schemas.microsoft.com/office/drawing/2014/main" id="{CF1987B6-FF4B-42B6-A1E2-F74477D2B15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59079" y="3366213"/>
              <a:ext cx="190648" cy="1391736"/>
            </a:xfrm>
            <a:prstGeom prst="rect">
              <a:avLst/>
            </a:prstGeom>
          </p:spPr>
        </p:pic>
        <p:sp>
          <p:nvSpPr>
            <p:cNvPr id="36" name="object 39">
              <a:extLst>
                <a:ext uri="{FF2B5EF4-FFF2-40B4-BE49-F238E27FC236}">
                  <a16:creationId xmlns:a16="http://schemas.microsoft.com/office/drawing/2014/main" id="{88E49CEE-5F16-48DD-8428-0D15B642AD2D}"/>
                </a:ext>
              </a:extLst>
            </p:cNvPr>
            <p:cNvSpPr/>
            <p:nvPr/>
          </p:nvSpPr>
          <p:spPr>
            <a:xfrm>
              <a:off x="5728997" y="4794818"/>
              <a:ext cx="5862955" cy="1306195"/>
            </a:xfrm>
            <a:custGeom>
              <a:avLst/>
              <a:gdLst/>
              <a:ahLst/>
              <a:cxnLst/>
              <a:rect l="l" t="t" r="r" b="b"/>
              <a:pathLst>
                <a:path w="5862955" h="1306195">
                  <a:moveTo>
                    <a:pt x="5709932" y="1305944"/>
                  </a:moveTo>
                  <a:lnTo>
                    <a:pt x="152519" y="1305944"/>
                  </a:lnTo>
                  <a:lnTo>
                    <a:pt x="145026" y="1305761"/>
                  </a:lnTo>
                  <a:lnTo>
                    <a:pt x="101145" y="1297032"/>
                  </a:lnTo>
                  <a:lnTo>
                    <a:pt x="61655" y="1275925"/>
                  </a:lnTo>
                  <a:lnTo>
                    <a:pt x="30019" y="1244288"/>
                  </a:lnTo>
                  <a:lnTo>
                    <a:pt x="8911" y="1204799"/>
                  </a:lnTo>
                  <a:lnTo>
                    <a:pt x="183" y="1160918"/>
                  </a:lnTo>
                  <a:lnTo>
                    <a:pt x="0" y="1153425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5709932" y="0"/>
                  </a:lnTo>
                  <a:lnTo>
                    <a:pt x="5754206" y="6565"/>
                  </a:lnTo>
                  <a:lnTo>
                    <a:pt x="5794666" y="25704"/>
                  </a:lnTo>
                  <a:lnTo>
                    <a:pt x="5827832" y="55760"/>
                  </a:lnTo>
                  <a:lnTo>
                    <a:pt x="5850841" y="94152"/>
                  </a:lnTo>
                  <a:lnTo>
                    <a:pt x="5861718" y="137569"/>
                  </a:lnTo>
                  <a:lnTo>
                    <a:pt x="5862451" y="152519"/>
                  </a:lnTo>
                  <a:lnTo>
                    <a:pt x="5862451" y="1153425"/>
                  </a:lnTo>
                  <a:lnTo>
                    <a:pt x="5855885" y="1197699"/>
                  </a:lnTo>
                  <a:lnTo>
                    <a:pt x="5836747" y="1238160"/>
                  </a:lnTo>
                  <a:lnTo>
                    <a:pt x="5806690" y="1271325"/>
                  </a:lnTo>
                  <a:lnTo>
                    <a:pt x="5768298" y="1294334"/>
                  </a:lnTo>
                  <a:lnTo>
                    <a:pt x="5724882" y="1305211"/>
                  </a:lnTo>
                  <a:lnTo>
                    <a:pt x="5709932" y="1305944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40">
              <a:extLst>
                <a:ext uri="{FF2B5EF4-FFF2-40B4-BE49-F238E27FC236}">
                  <a16:creationId xmlns:a16="http://schemas.microsoft.com/office/drawing/2014/main" id="{484BAACC-4CCB-47C9-8707-B63CBC3E53E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33231" y="4821935"/>
              <a:ext cx="655319" cy="755903"/>
            </a:xfrm>
            <a:prstGeom prst="rect">
              <a:avLst/>
            </a:prstGeom>
          </p:spPr>
        </p:pic>
        <p:pic>
          <p:nvPicPr>
            <p:cNvPr id="38" name="object 41">
              <a:extLst>
                <a:ext uri="{FF2B5EF4-FFF2-40B4-BE49-F238E27FC236}">
                  <a16:creationId xmlns:a16="http://schemas.microsoft.com/office/drawing/2014/main" id="{DB6C7C12-0413-4374-8A39-01D92367CBB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29599" y="5318759"/>
              <a:ext cx="862583" cy="603503"/>
            </a:xfrm>
            <a:prstGeom prst="rect">
              <a:avLst/>
            </a:prstGeom>
          </p:spPr>
        </p:pic>
      </p:grpSp>
      <p:sp>
        <p:nvSpPr>
          <p:cNvPr id="39" name="object 42">
            <a:extLst>
              <a:ext uri="{FF2B5EF4-FFF2-40B4-BE49-F238E27FC236}">
                <a16:creationId xmlns:a16="http://schemas.microsoft.com/office/drawing/2014/main" id="{A5E26B0C-2488-4D96-A514-F6F77145B2F0}"/>
              </a:ext>
            </a:extLst>
          </p:cNvPr>
          <p:cNvSpPr txBox="1"/>
          <p:nvPr/>
        </p:nvSpPr>
        <p:spPr>
          <a:xfrm>
            <a:off x="6095446" y="4315820"/>
            <a:ext cx="78724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53" dirty="0">
                <a:solidFill>
                  <a:srgbClr val="BEDAFE"/>
                </a:solidFill>
                <a:latin typeface="微软雅黑"/>
                <a:cs typeface="微软雅黑"/>
              </a:rPr>
              <a:t>FOUNDATION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43">
            <a:extLst>
              <a:ext uri="{FF2B5EF4-FFF2-40B4-BE49-F238E27FC236}">
                <a16:creationId xmlns:a16="http://schemas.microsoft.com/office/drawing/2014/main" id="{F4C593DE-ED9D-41A8-8DBD-FB3FD722A784}"/>
              </a:ext>
            </a:extLst>
          </p:cNvPr>
          <p:cNvGrpSpPr/>
          <p:nvPr/>
        </p:nvGrpSpPr>
        <p:grpSpPr>
          <a:xfrm>
            <a:off x="4847014" y="2745110"/>
            <a:ext cx="3296603" cy="765810"/>
            <a:chOff x="6462685" y="3660147"/>
            <a:chExt cx="4395470" cy="1021080"/>
          </a:xfrm>
        </p:grpSpPr>
        <p:sp>
          <p:nvSpPr>
            <p:cNvPr id="41" name="object 44">
              <a:extLst>
                <a:ext uri="{FF2B5EF4-FFF2-40B4-BE49-F238E27FC236}">
                  <a16:creationId xmlns:a16="http://schemas.microsoft.com/office/drawing/2014/main" id="{5A5BB9C4-BE40-48ED-81FA-56C13E4EE528}"/>
                </a:ext>
              </a:extLst>
            </p:cNvPr>
            <p:cNvSpPr/>
            <p:nvPr/>
          </p:nvSpPr>
          <p:spPr>
            <a:xfrm>
              <a:off x="6472528" y="3669990"/>
              <a:ext cx="4375785" cy="1001394"/>
            </a:xfrm>
            <a:custGeom>
              <a:avLst/>
              <a:gdLst/>
              <a:ahLst/>
              <a:cxnLst/>
              <a:rect l="l" t="t" r="r" b="b"/>
              <a:pathLst>
                <a:path w="4375784" h="1001395">
                  <a:moveTo>
                    <a:pt x="4232404" y="1000906"/>
                  </a:moveTo>
                  <a:lnTo>
                    <a:pt x="142986" y="1000906"/>
                  </a:lnTo>
                  <a:lnTo>
                    <a:pt x="135962" y="1000734"/>
                  </a:lnTo>
                  <a:lnTo>
                    <a:pt x="94823" y="992551"/>
                  </a:lnTo>
                  <a:lnTo>
                    <a:pt x="57802" y="972763"/>
                  </a:lnTo>
                  <a:lnTo>
                    <a:pt x="28143" y="943104"/>
                  </a:lnTo>
                  <a:lnTo>
                    <a:pt x="8354" y="906082"/>
                  </a:lnTo>
                  <a:lnTo>
                    <a:pt x="171" y="864944"/>
                  </a:lnTo>
                  <a:lnTo>
                    <a:pt x="0" y="857919"/>
                  </a:lnTo>
                  <a:lnTo>
                    <a:pt x="0" y="142986"/>
                  </a:lnTo>
                  <a:lnTo>
                    <a:pt x="6155" y="101479"/>
                  </a:lnTo>
                  <a:lnTo>
                    <a:pt x="24097" y="63547"/>
                  </a:lnTo>
                  <a:lnTo>
                    <a:pt x="52275" y="32455"/>
                  </a:lnTo>
                  <a:lnTo>
                    <a:pt x="88268" y="10884"/>
                  </a:lnTo>
                  <a:lnTo>
                    <a:pt x="128971" y="686"/>
                  </a:lnTo>
                  <a:lnTo>
                    <a:pt x="142986" y="0"/>
                  </a:lnTo>
                  <a:lnTo>
                    <a:pt x="4232404" y="0"/>
                  </a:lnTo>
                  <a:lnTo>
                    <a:pt x="4273910" y="6155"/>
                  </a:lnTo>
                  <a:lnTo>
                    <a:pt x="4311842" y="24097"/>
                  </a:lnTo>
                  <a:lnTo>
                    <a:pt x="4342934" y="52275"/>
                  </a:lnTo>
                  <a:lnTo>
                    <a:pt x="4364505" y="88268"/>
                  </a:lnTo>
                  <a:lnTo>
                    <a:pt x="4374703" y="128971"/>
                  </a:lnTo>
                  <a:lnTo>
                    <a:pt x="4375390" y="142986"/>
                  </a:lnTo>
                  <a:lnTo>
                    <a:pt x="4375390" y="857919"/>
                  </a:lnTo>
                  <a:lnTo>
                    <a:pt x="4369234" y="899426"/>
                  </a:lnTo>
                  <a:lnTo>
                    <a:pt x="4351292" y="937358"/>
                  </a:lnTo>
                  <a:lnTo>
                    <a:pt x="4323114" y="968451"/>
                  </a:lnTo>
                  <a:lnTo>
                    <a:pt x="4287122" y="990022"/>
                  </a:lnTo>
                  <a:lnTo>
                    <a:pt x="4246419" y="1000219"/>
                  </a:lnTo>
                  <a:lnTo>
                    <a:pt x="4232404" y="100090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5">
              <a:extLst>
                <a:ext uri="{FF2B5EF4-FFF2-40B4-BE49-F238E27FC236}">
                  <a16:creationId xmlns:a16="http://schemas.microsoft.com/office/drawing/2014/main" id="{B2B7A422-5A91-4D1F-BBB7-2B8C7A93E0F8}"/>
                </a:ext>
              </a:extLst>
            </p:cNvPr>
            <p:cNvSpPr/>
            <p:nvPr/>
          </p:nvSpPr>
          <p:spPr>
            <a:xfrm>
              <a:off x="6472528" y="3669990"/>
              <a:ext cx="4375785" cy="1001394"/>
            </a:xfrm>
            <a:custGeom>
              <a:avLst/>
              <a:gdLst/>
              <a:ahLst/>
              <a:cxnLst/>
              <a:rect l="l" t="t" r="r" b="b"/>
              <a:pathLst>
                <a:path w="4375784" h="1001395">
                  <a:moveTo>
                    <a:pt x="0" y="857919"/>
                  </a:moveTo>
                  <a:lnTo>
                    <a:pt x="0" y="142986"/>
                  </a:lnTo>
                  <a:lnTo>
                    <a:pt x="171" y="135962"/>
                  </a:lnTo>
                  <a:lnTo>
                    <a:pt x="8354" y="94823"/>
                  </a:lnTo>
                  <a:lnTo>
                    <a:pt x="28143" y="57802"/>
                  </a:lnTo>
                  <a:lnTo>
                    <a:pt x="57802" y="28143"/>
                  </a:lnTo>
                  <a:lnTo>
                    <a:pt x="94823" y="8354"/>
                  </a:lnTo>
                  <a:lnTo>
                    <a:pt x="135962" y="171"/>
                  </a:lnTo>
                  <a:lnTo>
                    <a:pt x="142986" y="0"/>
                  </a:lnTo>
                  <a:lnTo>
                    <a:pt x="4232404" y="0"/>
                  </a:lnTo>
                  <a:lnTo>
                    <a:pt x="4273910" y="6155"/>
                  </a:lnTo>
                  <a:lnTo>
                    <a:pt x="4311842" y="24097"/>
                  </a:lnTo>
                  <a:lnTo>
                    <a:pt x="4342934" y="52275"/>
                  </a:lnTo>
                  <a:lnTo>
                    <a:pt x="4364505" y="88268"/>
                  </a:lnTo>
                  <a:lnTo>
                    <a:pt x="4374703" y="128971"/>
                  </a:lnTo>
                  <a:lnTo>
                    <a:pt x="4375390" y="142986"/>
                  </a:lnTo>
                  <a:lnTo>
                    <a:pt x="4375390" y="857919"/>
                  </a:lnTo>
                  <a:lnTo>
                    <a:pt x="4369234" y="899426"/>
                  </a:lnTo>
                  <a:lnTo>
                    <a:pt x="4351292" y="937358"/>
                  </a:lnTo>
                  <a:lnTo>
                    <a:pt x="4323114" y="968451"/>
                  </a:lnTo>
                  <a:lnTo>
                    <a:pt x="4287122" y="990022"/>
                  </a:lnTo>
                  <a:lnTo>
                    <a:pt x="4246419" y="1000219"/>
                  </a:lnTo>
                  <a:lnTo>
                    <a:pt x="4232404" y="1000906"/>
                  </a:lnTo>
                  <a:lnTo>
                    <a:pt x="142986" y="1000906"/>
                  </a:lnTo>
                  <a:lnTo>
                    <a:pt x="101479" y="994750"/>
                  </a:lnTo>
                  <a:lnTo>
                    <a:pt x="63547" y="976808"/>
                  </a:lnTo>
                  <a:lnTo>
                    <a:pt x="32455" y="948630"/>
                  </a:lnTo>
                  <a:lnTo>
                    <a:pt x="10884" y="912638"/>
                  </a:lnTo>
                  <a:lnTo>
                    <a:pt x="686" y="871934"/>
                  </a:lnTo>
                  <a:lnTo>
                    <a:pt x="0" y="857919"/>
                  </a:lnTo>
                  <a:close/>
                </a:path>
              </a:pathLst>
            </a:custGeom>
            <a:ln w="19064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46">
              <a:extLst>
                <a:ext uri="{FF2B5EF4-FFF2-40B4-BE49-F238E27FC236}">
                  <a16:creationId xmlns:a16="http://schemas.microsoft.com/office/drawing/2014/main" id="{C1C171F2-A3DF-44F5-9901-99B1C106C797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12470" y="3851106"/>
              <a:ext cx="285973" cy="343167"/>
            </a:xfrm>
            <a:prstGeom prst="rect">
              <a:avLst/>
            </a:prstGeom>
          </p:spPr>
        </p:pic>
      </p:grpSp>
      <p:sp>
        <p:nvSpPr>
          <p:cNvPr id="44" name="object 47">
            <a:extLst>
              <a:ext uri="{FF2B5EF4-FFF2-40B4-BE49-F238E27FC236}">
                <a16:creationId xmlns:a16="http://schemas.microsoft.com/office/drawing/2014/main" id="{7B3BF869-F966-47BA-AFB9-096C3F463B36}"/>
              </a:ext>
            </a:extLst>
          </p:cNvPr>
          <p:cNvSpPr txBox="1"/>
          <p:nvPr/>
        </p:nvSpPr>
        <p:spPr>
          <a:xfrm>
            <a:off x="6342767" y="3186226"/>
            <a:ext cx="289560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30" dirty="0">
                <a:solidFill>
                  <a:srgbClr val="1D40AF"/>
                </a:solidFill>
                <a:latin typeface="微软雅黑"/>
                <a:cs typeface="微软雅黑"/>
              </a:rPr>
              <a:t>流畅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5" name="object 48">
            <a:extLst>
              <a:ext uri="{FF2B5EF4-FFF2-40B4-BE49-F238E27FC236}">
                <a16:creationId xmlns:a16="http://schemas.microsoft.com/office/drawing/2014/main" id="{25761566-E981-4D79-8F9C-74F70FD64926}"/>
              </a:ext>
            </a:extLst>
          </p:cNvPr>
          <p:cNvGrpSpPr/>
          <p:nvPr/>
        </p:nvGrpSpPr>
        <p:grpSpPr>
          <a:xfrm>
            <a:off x="5283123" y="2030178"/>
            <a:ext cx="2424113" cy="629602"/>
            <a:chOff x="7044164" y="2706903"/>
            <a:chExt cx="3232150" cy="839469"/>
          </a:xfrm>
        </p:grpSpPr>
        <p:sp>
          <p:nvSpPr>
            <p:cNvPr id="46" name="object 49">
              <a:extLst>
                <a:ext uri="{FF2B5EF4-FFF2-40B4-BE49-F238E27FC236}">
                  <a16:creationId xmlns:a16="http://schemas.microsoft.com/office/drawing/2014/main" id="{42CA818B-12CC-4938-8440-AF7E7EE20F36}"/>
                </a:ext>
              </a:extLst>
            </p:cNvPr>
            <p:cNvSpPr/>
            <p:nvPr/>
          </p:nvSpPr>
          <p:spPr>
            <a:xfrm>
              <a:off x="7054007" y="2716745"/>
              <a:ext cx="3212465" cy="819785"/>
            </a:xfrm>
            <a:custGeom>
              <a:avLst/>
              <a:gdLst/>
              <a:ahLst/>
              <a:cxnLst/>
              <a:rect l="l" t="t" r="r" b="b"/>
              <a:pathLst>
                <a:path w="3212465" h="819785">
                  <a:moveTo>
                    <a:pt x="3069446" y="819789"/>
                  </a:moveTo>
                  <a:lnTo>
                    <a:pt x="142986" y="819789"/>
                  </a:lnTo>
                  <a:lnTo>
                    <a:pt x="135962" y="819618"/>
                  </a:lnTo>
                  <a:lnTo>
                    <a:pt x="94823" y="811435"/>
                  </a:lnTo>
                  <a:lnTo>
                    <a:pt x="57802" y="791646"/>
                  </a:lnTo>
                  <a:lnTo>
                    <a:pt x="28143" y="761987"/>
                  </a:lnTo>
                  <a:lnTo>
                    <a:pt x="8354" y="724966"/>
                  </a:lnTo>
                  <a:lnTo>
                    <a:pt x="171" y="683827"/>
                  </a:lnTo>
                  <a:lnTo>
                    <a:pt x="0" y="676803"/>
                  </a:lnTo>
                  <a:lnTo>
                    <a:pt x="0" y="142986"/>
                  </a:lnTo>
                  <a:lnTo>
                    <a:pt x="6155" y="101479"/>
                  </a:lnTo>
                  <a:lnTo>
                    <a:pt x="24097" y="63547"/>
                  </a:lnTo>
                  <a:lnTo>
                    <a:pt x="52275" y="32455"/>
                  </a:lnTo>
                  <a:lnTo>
                    <a:pt x="88268" y="10884"/>
                  </a:lnTo>
                  <a:lnTo>
                    <a:pt x="128971" y="686"/>
                  </a:lnTo>
                  <a:lnTo>
                    <a:pt x="142986" y="0"/>
                  </a:lnTo>
                  <a:lnTo>
                    <a:pt x="3069446" y="0"/>
                  </a:lnTo>
                  <a:lnTo>
                    <a:pt x="3110953" y="6155"/>
                  </a:lnTo>
                  <a:lnTo>
                    <a:pt x="3148884" y="24097"/>
                  </a:lnTo>
                  <a:lnTo>
                    <a:pt x="3179977" y="52275"/>
                  </a:lnTo>
                  <a:lnTo>
                    <a:pt x="3201548" y="88268"/>
                  </a:lnTo>
                  <a:lnTo>
                    <a:pt x="3211745" y="128971"/>
                  </a:lnTo>
                  <a:lnTo>
                    <a:pt x="3212432" y="142986"/>
                  </a:lnTo>
                  <a:lnTo>
                    <a:pt x="3212432" y="676803"/>
                  </a:lnTo>
                  <a:lnTo>
                    <a:pt x="3206276" y="718310"/>
                  </a:lnTo>
                  <a:lnTo>
                    <a:pt x="3188334" y="756242"/>
                  </a:lnTo>
                  <a:lnTo>
                    <a:pt x="3160156" y="787334"/>
                  </a:lnTo>
                  <a:lnTo>
                    <a:pt x="3124164" y="808905"/>
                  </a:lnTo>
                  <a:lnTo>
                    <a:pt x="3083461" y="819103"/>
                  </a:lnTo>
                  <a:lnTo>
                    <a:pt x="3069446" y="819789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50">
              <a:extLst>
                <a:ext uri="{FF2B5EF4-FFF2-40B4-BE49-F238E27FC236}">
                  <a16:creationId xmlns:a16="http://schemas.microsoft.com/office/drawing/2014/main" id="{785B1DCD-F801-4C1E-941F-A7E24CD8B1F9}"/>
                </a:ext>
              </a:extLst>
            </p:cNvPr>
            <p:cNvSpPr/>
            <p:nvPr/>
          </p:nvSpPr>
          <p:spPr>
            <a:xfrm>
              <a:off x="7054007" y="2716745"/>
              <a:ext cx="3212465" cy="819785"/>
            </a:xfrm>
            <a:custGeom>
              <a:avLst/>
              <a:gdLst/>
              <a:ahLst/>
              <a:cxnLst/>
              <a:rect l="l" t="t" r="r" b="b"/>
              <a:pathLst>
                <a:path w="3212465" h="819785">
                  <a:moveTo>
                    <a:pt x="0" y="676803"/>
                  </a:moveTo>
                  <a:lnTo>
                    <a:pt x="0" y="142986"/>
                  </a:lnTo>
                  <a:lnTo>
                    <a:pt x="171" y="135962"/>
                  </a:lnTo>
                  <a:lnTo>
                    <a:pt x="8354" y="94823"/>
                  </a:lnTo>
                  <a:lnTo>
                    <a:pt x="28143" y="57802"/>
                  </a:lnTo>
                  <a:lnTo>
                    <a:pt x="57802" y="28143"/>
                  </a:lnTo>
                  <a:lnTo>
                    <a:pt x="94823" y="8354"/>
                  </a:lnTo>
                  <a:lnTo>
                    <a:pt x="135962" y="171"/>
                  </a:lnTo>
                  <a:lnTo>
                    <a:pt x="142986" y="0"/>
                  </a:lnTo>
                  <a:lnTo>
                    <a:pt x="3069446" y="0"/>
                  </a:lnTo>
                  <a:lnTo>
                    <a:pt x="3110953" y="6155"/>
                  </a:lnTo>
                  <a:lnTo>
                    <a:pt x="3148884" y="24097"/>
                  </a:lnTo>
                  <a:lnTo>
                    <a:pt x="3179977" y="52275"/>
                  </a:lnTo>
                  <a:lnTo>
                    <a:pt x="3201548" y="88268"/>
                  </a:lnTo>
                  <a:lnTo>
                    <a:pt x="3211745" y="128971"/>
                  </a:lnTo>
                  <a:lnTo>
                    <a:pt x="3212432" y="142986"/>
                  </a:lnTo>
                  <a:lnTo>
                    <a:pt x="3212432" y="676803"/>
                  </a:lnTo>
                  <a:lnTo>
                    <a:pt x="3206276" y="718310"/>
                  </a:lnTo>
                  <a:lnTo>
                    <a:pt x="3188334" y="756242"/>
                  </a:lnTo>
                  <a:lnTo>
                    <a:pt x="3160156" y="787334"/>
                  </a:lnTo>
                  <a:lnTo>
                    <a:pt x="3124164" y="808905"/>
                  </a:lnTo>
                  <a:lnTo>
                    <a:pt x="3083461" y="819103"/>
                  </a:lnTo>
                  <a:lnTo>
                    <a:pt x="3069446" y="819789"/>
                  </a:lnTo>
                  <a:lnTo>
                    <a:pt x="142986" y="819789"/>
                  </a:lnTo>
                  <a:lnTo>
                    <a:pt x="101479" y="813634"/>
                  </a:lnTo>
                  <a:lnTo>
                    <a:pt x="63547" y="795692"/>
                  </a:lnTo>
                  <a:lnTo>
                    <a:pt x="32455" y="767514"/>
                  </a:lnTo>
                  <a:lnTo>
                    <a:pt x="10884" y="731521"/>
                  </a:lnTo>
                  <a:lnTo>
                    <a:pt x="686" y="690818"/>
                  </a:lnTo>
                  <a:lnTo>
                    <a:pt x="0" y="676803"/>
                  </a:lnTo>
                  <a:close/>
                </a:path>
              </a:pathLst>
            </a:custGeom>
            <a:ln w="19064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8" name="object 51">
              <a:extLst>
                <a:ext uri="{FF2B5EF4-FFF2-40B4-BE49-F238E27FC236}">
                  <a16:creationId xmlns:a16="http://schemas.microsoft.com/office/drawing/2014/main" id="{A33CF165-6910-456D-BE0F-9ACA916E31A8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41067" y="2840667"/>
              <a:ext cx="228778" cy="305038"/>
            </a:xfrm>
            <a:prstGeom prst="rect">
              <a:avLst/>
            </a:prstGeom>
          </p:spPr>
        </p:pic>
      </p:grpSp>
      <p:sp>
        <p:nvSpPr>
          <p:cNvPr id="49" name="object 52">
            <a:extLst>
              <a:ext uri="{FF2B5EF4-FFF2-40B4-BE49-F238E27FC236}">
                <a16:creationId xmlns:a16="http://schemas.microsoft.com/office/drawing/2014/main" id="{274ED9F9-C043-4177-AC73-BDE80FEB9733}"/>
              </a:ext>
            </a:extLst>
          </p:cNvPr>
          <p:cNvSpPr txBox="1"/>
          <p:nvPr/>
        </p:nvSpPr>
        <p:spPr>
          <a:xfrm>
            <a:off x="6358519" y="2385500"/>
            <a:ext cx="25955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26" dirty="0">
                <a:solidFill>
                  <a:srgbClr val="372FA2"/>
                </a:solidFill>
                <a:latin typeface="微软雅黑"/>
                <a:cs typeface="微软雅黑"/>
              </a:rPr>
              <a:t>统一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53">
            <a:extLst>
              <a:ext uri="{FF2B5EF4-FFF2-40B4-BE49-F238E27FC236}">
                <a16:creationId xmlns:a16="http://schemas.microsoft.com/office/drawing/2014/main" id="{BF5AF97F-2C75-45A9-B59F-54A583ED5EB5}"/>
              </a:ext>
            </a:extLst>
          </p:cNvPr>
          <p:cNvGrpSpPr/>
          <p:nvPr/>
        </p:nvGrpSpPr>
        <p:grpSpPr>
          <a:xfrm>
            <a:off x="5726614" y="1458464"/>
            <a:ext cx="1537335" cy="486251"/>
            <a:chOff x="7635485" y="1944618"/>
            <a:chExt cx="2049780" cy="648335"/>
          </a:xfrm>
        </p:grpSpPr>
        <p:sp>
          <p:nvSpPr>
            <p:cNvPr id="51" name="object 54">
              <a:extLst>
                <a:ext uri="{FF2B5EF4-FFF2-40B4-BE49-F238E27FC236}">
                  <a16:creationId xmlns:a16="http://schemas.microsoft.com/office/drawing/2014/main" id="{7E076711-49B8-43E8-AD52-06569F49BCF5}"/>
                </a:ext>
              </a:extLst>
            </p:cNvPr>
            <p:cNvSpPr/>
            <p:nvPr/>
          </p:nvSpPr>
          <p:spPr>
            <a:xfrm>
              <a:off x="7645018" y="1954150"/>
              <a:ext cx="2030730" cy="629285"/>
            </a:xfrm>
            <a:custGeom>
              <a:avLst/>
              <a:gdLst/>
              <a:ahLst/>
              <a:cxnLst/>
              <a:rect l="l" t="t" r="r" b="b"/>
              <a:pathLst>
                <a:path w="2030729" h="629285">
                  <a:moveTo>
                    <a:pt x="1887423" y="629141"/>
                  </a:moveTo>
                  <a:lnTo>
                    <a:pt x="142986" y="629141"/>
                  </a:lnTo>
                  <a:lnTo>
                    <a:pt x="135962" y="628969"/>
                  </a:lnTo>
                  <a:lnTo>
                    <a:pt x="94823" y="620786"/>
                  </a:lnTo>
                  <a:lnTo>
                    <a:pt x="57802" y="600998"/>
                  </a:lnTo>
                  <a:lnTo>
                    <a:pt x="28143" y="571338"/>
                  </a:lnTo>
                  <a:lnTo>
                    <a:pt x="8354" y="534317"/>
                  </a:lnTo>
                  <a:lnTo>
                    <a:pt x="171" y="493179"/>
                  </a:lnTo>
                  <a:lnTo>
                    <a:pt x="0" y="486154"/>
                  </a:lnTo>
                  <a:lnTo>
                    <a:pt x="0" y="142986"/>
                  </a:lnTo>
                  <a:lnTo>
                    <a:pt x="6155" y="101479"/>
                  </a:lnTo>
                  <a:lnTo>
                    <a:pt x="24097" y="63547"/>
                  </a:lnTo>
                  <a:lnTo>
                    <a:pt x="52275" y="32455"/>
                  </a:lnTo>
                  <a:lnTo>
                    <a:pt x="88268" y="10884"/>
                  </a:lnTo>
                  <a:lnTo>
                    <a:pt x="128971" y="686"/>
                  </a:lnTo>
                  <a:lnTo>
                    <a:pt x="142986" y="0"/>
                  </a:lnTo>
                  <a:lnTo>
                    <a:pt x="1887423" y="0"/>
                  </a:lnTo>
                  <a:lnTo>
                    <a:pt x="1928930" y="6155"/>
                  </a:lnTo>
                  <a:lnTo>
                    <a:pt x="1966862" y="24097"/>
                  </a:lnTo>
                  <a:lnTo>
                    <a:pt x="1997954" y="52275"/>
                  </a:lnTo>
                  <a:lnTo>
                    <a:pt x="2019525" y="88268"/>
                  </a:lnTo>
                  <a:lnTo>
                    <a:pt x="2029723" y="128971"/>
                  </a:lnTo>
                  <a:lnTo>
                    <a:pt x="2030410" y="142986"/>
                  </a:lnTo>
                  <a:lnTo>
                    <a:pt x="2030410" y="486154"/>
                  </a:lnTo>
                  <a:lnTo>
                    <a:pt x="2024254" y="527661"/>
                  </a:lnTo>
                  <a:lnTo>
                    <a:pt x="2006312" y="565593"/>
                  </a:lnTo>
                  <a:lnTo>
                    <a:pt x="1978134" y="596685"/>
                  </a:lnTo>
                  <a:lnTo>
                    <a:pt x="1942141" y="618256"/>
                  </a:lnTo>
                  <a:lnTo>
                    <a:pt x="1901438" y="628454"/>
                  </a:lnTo>
                  <a:lnTo>
                    <a:pt x="1887423" y="6291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5">
              <a:extLst>
                <a:ext uri="{FF2B5EF4-FFF2-40B4-BE49-F238E27FC236}">
                  <a16:creationId xmlns:a16="http://schemas.microsoft.com/office/drawing/2014/main" id="{1844289A-4715-4A07-89AA-1AD147A1A497}"/>
                </a:ext>
              </a:extLst>
            </p:cNvPr>
            <p:cNvSpPr/>
            <p:nvPr/>
          </p:nvSpPr>
          <p:spPr>
            <a:xfrm>
              <a:off x="7645018" y="1954150"/>
              <a:ext cx="2030730" cy="629285"/>
            </a:xfrm>
            <a:custGeom>
              <a:avLst/>
              <a:gdLst/>
              <a:ahLst/>
              <a:cxnLst/>
              <a:rect l="l" t="t" r="r" b="b"/>
              <a:pathLst>
                <a:path w="2030729" h="629285">
                  <a:moveTo>
                    <a:pt x="0" y="486154"/>
                  </a:moveTo>
                  <a:lnTo>
                    <a:pt x="0" y="142986"/>
                  </a:lnTo>
                  <a:lnTo>
                    <a:pt x="171" y="135962"/>
                  </a:lnTo>
                  <a:lnTo>
                    <a:pt x="8354" y="94823"/>
                  </a:lnTo>
                  <a:lnTo>
                    <a:pt x="28143" y="57802"/>
                  </a:lnTo>
                  <a:lnTo>
                    <a:pt x="57802" y="28143"/>
                  </a:lnTo>
                  <a:lnTo>
                    <a:pt x="94823" y="8354"/>
                  </a:lnTo>
                  <a:lnTo>
                    <a:pt x="135962" y="171"/>
                  </a:lnTo>
                  <a:lnTo>
                    <a:pt x="142986" y="0"/>
                  </a:lnTo>
                  <a:lnTo>
                    <a:pt x="1887423" y="0"/>
                  </a:lnTo>
                  <a:lnTo>
                    <a:pt x="1928930" y="6155"/>
                  </a:lnTo>
                  <a:lnTo>
                    <a:pt x="1966862" y="24097"/>
                  </a:lnTo>
                  <a:lnTo>
                    <a:pt x="1997954" y="52275"/>
                  </a:lnTo>
                  <a:lnTo>
                    <a:pt x="2019525" y="88268"/>
                  </a:lnTo>
                  <a:lnTo>
                    <a:pt x="2029723" y="128971"/>
                  </a:lnTo>
                  <a:lnTo>
                    <a:pt x="2030410" y="142986"/>
                  </a:lnTo>
                  <a:lnTo>
                    <a:pt x="2030410" y="486154"/>
                  </a:lnTo>
                  <a:lnTo>
                    <a:pt x="2024254" y="527661"/>
                  </a:lnTo>
                  <a:lnTo>
                    <a:pt x="2006312" y="565593"/>
                  </a:lnTo>
                  <a:lnTo>
                    <a:pt x="1978134" y="596685"/>
                  </a:lnTo>
                  <a:lnTo>
                    <a:pt x="1942141" y="618256"/>
                  </a:lnTo>
                  <a:lnTo>
                    <a:pt x="1901438" y="628454"/>
                  </a:lnTo>
                  <a:lnTo>
                    <a:pt x="1887423" y="629141"/>
                  </a:lnTo>
                  <a:lnTo>
                    <a:pt x="142986" y="629141"/>
                  </a:lnTo>
                  <a:lnTo>
                    <a:pt x="101479" y="622985"/>
                  </a:lnTo>
                  <a:lnTo>
                    <a:pt x="63547" y="605043"/>
                  </a:lnTo>
                  <a:lnTo>
                    <a:pt x="32455" y="576865"/>
                  </a:lnTo>
                  <a:lnTo>
                    <a:pt x="10884" y="540873"/>
                  </a:lnTo>
                  <a:lnTo>
                    <a:pt x="686" y="500169"/>
                  </a:lnTo>
                  <a:lnTo>
                    <a:pt x="0" y="486154"/>
                  </a:lnTo>
                  <a:close/>
                </a:path>
              </a:pathLst>
            </a:custGeom>
            <a:ln w="19064">
              <a:solidFill>
                <a:srgbClr val="FACFE7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3" name="object 56">
              <a:extLst>
                <a:ext uri="{FF2B5EF4-FFF2-40B4-BE49-F238E27FC236}">
                  <a16:creationId xmlns:a16="http://schemas.microsoft.com/office/drawing/2014/main" id="{5773921E-7B7A-450F-8F1E-A540D0E6295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31535" y="1982747"/>
              <a:ext cx="257375" cy="305038"/>
            </a:xfrm>
            <a:prstGeom prst="rect">
              <a:avLst/>
            </a:prstGeom>
          </p:spPr>
        </p:pic>
      </p:grpSp>
      <p:sp>
        <p:nvSpPr>
          <p:cNvPr id="54" name="object 57">
            <a:extLst>
              <a:ext uri="{FF2B5EF4-FFF2-40B4-BE49-F238E27FC236}">
                <a16:creationId xmlns:a16="http://schemas.microsoft.com/office/drawing/2014/main" id="{63599414-33FC-40DA-9B07-E3C29D735EDD}"/>
              </a:ext>
            </a:extLst>
          </p:cNvPr>
          <p:cNvSpPr txBox="1"/>
          <p:nvPr/>
        </p:nvSpPr>
        <p:spPr>
          <a:xfrm>
            <a:off x="6358519" y="1742061"/>
            <a:ext cx="25955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26" dirty="0">
                <a:solidFill>
                  <a:srgbClr val="4A5462"/>
                </a:solidFill>
                <a:latin typeface="微软雅黑"/>
                <a:cs typeface="微软雅黑"/>
              </a:rPr>
              <a:t>美观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9917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理论落地实践</a:t>
            </a: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84F2FF0F-B880-49D9-97C5-87C089E9D730}"/>
              </a:ext>
            </a:extLst>
          </p:cNvPr>
          <p:cNvSpPr/>
          <p:nvPr/>
        </p:nvSpPr>
        <p:spPr>
          <a:xfrm>
            <a:off x="2144792" y="2109054"/>
            <a:ext cx="1859280" cy="1873091"/>
          </a:xfrm>
          <a:custGeom>
            <a:avLst/>
            <a:gdLst/>
            <a:ahLst/>
            <a:cxnLst/>
            <a:rect l="l" t="t" r="r" b="b"/>
            <a:pathLst>
              <a:path w="2479040" h="2497454">
                <a:moveTo>
                  <a:pt x="57200" y="1239227"/>
                </a:moveTo>
                <a:lnTo>
                  <a:pt x="0" y="1239227"/>
                </a:lnTo>
                <a:lnTo>
                  <a:pt x="0" y="1258290"/>
                </a:lnTo>
                <a:lnTo>
                  <a:pt x="57200" y="1258290"/>
                </a:lnTo>
                <a:lnTo>
                  <a:pt x="57200" y="1239227"/>
                </a:lnTo>
                <a:close/>
              </a:path>
              <a:path w="2479040" h="2497454">
                <a:moveTo>
                  <a:pt x="60058" y="2496515"/>
                </a:moveTo>
                <a:lnTo>
                  <a:pt x="59423" y="2477465"/>
                </a:lnTo>
                <a:lnTo>
                  <a:pt x="29870" y="2478201"/>
                </a:lnTo>
                <a:lnTo>
                  <a:pt x="14973" y="2478379"/>
                </a:lnTo>
                <a:lnTo>
                  <a:pt x="0" y="2478379"/>
                </a:lnTo>
                <a:lnTo>
                  <a:pt x="0" y="2497442"/>
                </a:lnTo>
                <a:lnTo>
                  <a:pt x="15138" y="2497442"/>
                </a:lnTo>
                <a:lnTo>
                  <a:pt x="30187" y="2497251"/>
                </a:lnTo>
                <a:lnTo>
                  <a:pt x="60058" y="2496515"/>
                </a:lnTo>
                <a:close/>
              </a:path>
              <a:path w="2479040" h="2497454">
                <a:moveTo>
                  <a:pt x="60058" y="990"/>
                </a:moveTo>
                <a:lnTo>
                  <a:pt x="45161" y="558"/>
                </a:lnTo>
                <a:lnTo>
                  <a:pt x="10121" y="0"/>
                </a:lnTo>
                <a:lnTo>
                  <a:pt x="0" y="0"/>
                </a:lnTo>
                <a:lnTo>
                  <a:pt x="0" y="19075"/>
                </a:lnTo>
                <a:lnTo>
                  <a:pt x="10007" y="19075"/>
                </a:lnTo>
                <a:lnTo>
                  <a:pt x="44691" y="19621"/>
                </a:lnTo>
                <a:lnTo>
                  <a:pt x="59423" y="20040"/>
                </a:lnTo>
                <a:lnTo>
                  <a:pt x="59448" y="19075"/>
                </a:lnTo>
                <a:lnTo>
                  <a:pt x="60058" y="990"/>
                </a:lnTo>
                <a:close/>
              </a:path>
              <a:path w="2479040" h="2497454">
                <a:moveTo>
                  <a:pt x="152527" y="1239227"/>
                </a:moveTo>
                <a:lnTo>
                  <a:pt x="95326" y="1239227"/>
                </a:lnTo>
                <a:lnTo>
                  <a:pt x="95326" y="1258290"/>
                </a:lnTo>
                <a:lnTo>
                  <a:pt x="152527" y="1258290"/>
                </a:lnTo>
                <a:lnTo>
                  <a:pt x="152527" y="1239227"/>
                </a:lnTo>
                <a:close/>
              </a:path>
              <a:path w="2479040" h="2497454">
                <a:moveTo>
                  <a:pt x="155930" y="2490622"/>
                </a:moveTo>
                <a:lnTo>
                  <a:pt x="154203" y="2471636"/>
                </a:lnTo>
                <a:lnTo>
                  <a:pt x="126225" y="2473922"/>
                </a:lnTo>
                <a:lnTo>
                  <a:pt x="97955" y="2475750"/>
                </a:lnTo>
                <a:lnTo>
                  <a:pt x="99021" y="2494788"/>
                </a:lnTo>
                <a:lnTo>
                  <a:pt x="127622" y="2492933"/>
                </a:lnTo>
                <a:lnTo>
                  <a:pt x="155930" y="2490622"/>
                </a:lnTo>
                <a:close/>
              </a:path>
              <a:path w="2479040" h="2497454">
                <a:moveTo>
                  <a:pt x="155930" y="6896"/>
                </a:moveTo>
                <a:lnTo>
                  <a:pt x="127622" y="4572"/>
                </a:lnTo>
                <a:lnTo>
                  <a:pt x="99021" y="2717"/>
                </a:lnTo>
                <a:lnTo>
                  <a:pt x="98920" y="4572"/>
                </a:lnTo>
                <a:lnTo>
                  <a:pt x="98856" y="5664"/>
                </a:lnTo>
                <a:lnTo>
                  <a:pt x="98793" y="6896"/>
                </a:lnTo>
                <a:lnTo>
                  <a:pt x="97955" y="21755"/>
                </a:lnTo>
                <a:lnTo>
                  <a:pt x="126225" y="23583"/>
                </a:lnTo>
                <a:lnTo>
                  <a:pt x="154203" y="25882"/>
                </a:lnTo>
                <a:lnTo>
                  <a:pt x="154317" y="24676"/>
                </a:lnTo>
                <a:lnTo>
                  <a:pt x="154406" y="23583"/>
                </a:lnTo>
                <a:lnTo>
                  <a:pt x="154495" y="22606"/>
                </a:lnTo>
                <a:lnTo>
                  <a:pt x="154571" y="21755"/>
                </a:lnTo>
                <a:lnTo>
                  <a:pt x="155930" y="6896"/>
                </a:lnTo>
                <a:close/>
              </a:path>
              <a:path w="2479040" h="2497454">
                <a:moveTo>
                  <a:pt x="247853" y="1239227"/>
                </a:moveTo>
                <a:lnTo>
                  <a:pt x="190652" y="1239227"/>
                </a:lnTo>
                <a:lnTo>
                  <a:pt x="190652" y="1258290"/>
                </a:lnTo>
                <a:lnTo>
                  <a:pt x="247853" y="1258290"/>
                </a:lnTo>
                <a:lnTo>
                  <a:pt x="247853" y="1239227"/>
                </a:lnTo>
                <a:close/>
              </a:path>
              <a:path w="2479040" h="2497454">
                <a:moveTo>
                  <a:pt x="249770" y="2479205"/>
                </a:moveTo>
                <a:lnTo>
                  <a:pt x="246875" y="2460358"/>
                </a:lnTo>
                <a:lnTo>
                  <a:pt x="218935" y="2464371"/>
                </a:lnTo>
                <a:lnTo>
                  <a:pt x="190690" y="2467889"/>
                </a:lnTo>
                <a:lnTo>
                  <a:pt x="192862" y="2486825"/>
                </a:lnTo>
                <a:lnTo>
                  <a:pt x="221462" y="2483269"/>
                </a:lnTo>
                <a:lnTo>
                  <a:pt x="249770" y="2479205"/>
                </a:lnTo>
                <a:close/>
              </a:path>
              <a:path w="2479040" h="2497454">
                <a:moveTo>
                  <a:pt x="249770" y="18313"/>
                </a:moveTo>
                <a:lnTo>
                  <a:pt x="221462" y="14236"/>
                </a:lnTo>
                <a:lnTo>
                  <a:pt x="192862" y="10680"/>
                </a:lnTo>
                <a:lnTo>
                  <a:pt x="190677" y="29629"/>
                </a:lnTo>
                <a:lnTo>
                  <a:pt x="218935" y="33134"/>
                </a:lnTo>
                <a:lnTo>
                  <a:pt x="246875" y="37147"/>
                </a:lnTo>
                <a:lnTo>
                  <a:pt x="249770" y="18313"/>
                </a:lnTo>
                <a:close/>
              </a:path>
              <a:path w="2479040" h="2497454">
                <a:moveTo>
                  <a:pt x="343166" y="1239227"/>
                </a:moveTo>
                <a:lnTo>
                  <a:pt x="285978" y="1239227"/>
                </a:lnTo>
                <a:lnTo>
                  <a:pt x="285978" y="1258290"/>
                </a:lnTo>
                <a:lnTo>
                  <a:pt x="343166" y="1258290"/>
                </a:lnTo>
                <a:lnTo>
                  <a:pt x="343166" y="1239227"/>
                </a:lnTo>
                <a:close/>
              </a:path>
              <a:path w="2479040" h="2497454">
                <a:moveTo>
                  <a:pt x="345046" y="2461272"/>
                </a:moveTo>
                <a:lnTo>
                  <a:pt x="340868" y="2442667"/>
                </a:lnTo>
                <a:lnTo>
                  <a:pt x="327050" y="2445689"/>
                </a:lnTo>
                <a:lnTo>
                  <a:pt x="313156" y="2448572"/>
                </a:lnTo>
                <a:lnTo>
                  <a:pt x="299186" y="2451328"/>
                </a:lnTo>
                <a:lnTo>
                  <a:pt x="285153" y="2453944"/>
                </a:lnTo>
                <a:lnTo>
                  <a:pt x="288556" y="2472715"/>
                </a:lnTo>
                <a:lnTo>
                  <a:pt x="302780" y="2470048"/>
                </a:lnTo>
                <a:lnTo>
                  <a:pt x="316941" y="2467267"/>
                </a:lnTo>
                <a:lnTo>
                  <a:pt x="331025" y="2464333"/>
                </a:lnTo>
                <a:lnTo>
                  <a:pt x="345046" y="2461272"/>
                </a:lnTo>
                <a:close/>
              </a:path>
              <a:path w="2479040" h="2497454">
                <a:moveTo>
                  <a:pt x="345046" y="36233"/>
                </a:moveTo>
                <a:lnTo>
                  <a:pt x="331025" y="33172"/>
                </a:lnTo>
                <a:lnTo>
                  <a:pt x="316941" y="30251"/>
                </a:lnTo>
                <a:lnTo>
                  <a:pt x="302780" y="27457"/>
                </a:lnTo>
                <a:lnTo>
                  <a:pt x="288556" y="24803"/>
                </a:lnTo>
                <a:lnTo>
                  <a:pt x="285153" y="43561"/>
                </a:lnTo>
                <a:lnTo>
                  <a:pt x="299186" y="46177"/>
                </a:lnTo>
                <a:lnTo>
                  <a:pt x="313156" y="48933"/>
                </a:lnTo>
                <a:lnTo>
                  <a:pt x="327050" y="51816"/>
                </a:lnTo>
                <a:lnTo>
                  <a:pt x="340868" y="54838"/>
                </a:lnTo>
                <a:lnTo>
                  <a:pt x="345046" y="36233"/>
                </a:lnTo>
                <a:close/>
              </a:path>
              <a:path w="2479040" h="2497454">
                <a:moveTo>
                  <a:pt x="436613" y="2437358"/>
                </a:moveTo>
                <a:lnTo>
                  <a:pt x="431152" y="2419096"/>
                </a:lnTo>
                <a:lnTo>
                  <a:pt x="417690" y="2423045"/>
                </a:lnTo>
                <a:lnTo>
                  <a:pt x="404164" y="2426855"/>
                </a:lnTo>
                <a:lnTo>
                  <a:pt x="390575" y="2430526"/>
                </a:lnTo>
                <a:lnTo>
                  <a:pt x="376923" y="2434069"/>
                </a:lnTo>
                <a:lnTo>
                  <a:pt x="381609" y="2452547"/>
                </a:lnTo>
                <a:lnTo>
                  <a:pt x="395465" y="2448953"/>
                </a:lnTo>
                <a:lnTo>
                  <a:pt x="409244" y="2445232"/>
                </a:lnTo>
                <a:lnTo>
                  <a:pt x="422960" y="2441371"/>
                </a:lnTo>
                <a:lnTo>
                  <a:pt x="436613" y="2437358"/>
                </a:lnTo>
                <a:close/>
              </a:path>
              <a:path w="2479040" h="2497454">
                <a:moveTo>
                  <a:pt x="436613" y="60147"/>
                </a:moveTo>
                <a:lnTo>
                  <a:pt x="422960" y="56134"/>
                </a:lnTo>
                <a:lnTo>
                  <a:pt x="409244" y="52273"/>
                </a:lnTo>
                <a:lnTo>
                  <a:pt x="395452" y="48552"/>
                </a:lnTo>
                <a:lnTo>
                  <a:pt x="381609" y="44958"/>
                </a:lnTo>
                <a:lnTo>
                  <a:pt x="376923" y="63449"/>
                </a:lnTo>
                <a:lnTo>
                  <a:pt x="390575" y="66979"/>
                </a:lnTo>
                <a:lnTo>
                  <a:pt x="404164" y="70650"/>
                </a:lnTo>
                <a:lnTo>
                  <a:pt x="417690" y="74460"/>
                </a:lnTo>
                <a:lnTo>
                  <a:pt x="431152" y="78409"/>
                </a:lnTo>
                <a:lnTo>
                  <a:pt x="436613" y="60147"/>
                </a:lnTo>
                <a:close/>
              </a:path>
              <a:path w="2479040" h="2497454">
                <a:moveTo>
                  <a:pt x="438492" y="1239227"/>
                </a:moveTo>
                <a:lnTo>
                  <a:pt x="381304" y="1239227"/>
                </a:lnTo>
                <a:lnTo>
                  <a:pt x="381304" y="1258290"/>
                </a:lnTo>
                <a:lnTo>
                  <a:pt x="438492" y="1258290"/>
                </a:lnTo>
                <a:lnTo>
                  <a:pt x="438492" y="1239227"/>
                </a:lnTo>
                <a:close/>
              </a:path>
              <a:path w="2479040" h="2497454">
                <a:moveTo>
                  <a:pt x="528205" y="2406243"/>
                </a:moveTo>
                <a:lnTo>
                  <a:pt x="521398" y="2388425"/>
                </a:lnTo>
                <a:lnTo>
                  <a:pt x="508127" y="2393416"/>
                </a:lnTo>
                <a:lnTo>
                  <a:pt x="494779" y="2398255"/>
                </a:lnTo>
                <a:lnTo>
                  <a:pt x="481380" y="2402954"/>
                </a:lnTo>
                <a:lnTo>
                  <a:pt x="467918" y="2407501"/>
                </a:lnTo>
                <a:lnTo>
                  <a:pt x="473925" y="2425598"/>
                </a:lnTo>
                <a:lnTo>
                  <a:pt x="487591" y="2420975"/>
                </a:lnTo>
                <a:lnTo>
                  <a:pt x="501180" y="2416213"/>
                </a:lnTo>
                <a:lnTo>
                  <a:pt x="514718" y="2411298"/>
                </a:lnTo>
                <a:lnTo>
                  <a:pt x="528205" y="2406243"/>
                </a:lnTo>
                <a:close/>
              </a:path>
              <a:path w="2479040" h="2497454">
                <a:moveTo>
                  <a:pt x="528205" y="91274"/>
                </a:moveTo>
                <a:lnTo>
                  <a:pt x="514718" y="86207"/>
                </a:lnTo>
                <a:lnTo>
                  <a:pt x="501180" y="81292"/>
                </a:lnTo>
                <a:lnTo>
                  <a:pt x="487591" y="76530"/>
                </a:lnTo>
                <a:lnTo>
                  <a:pt x="473925" y="71920"/>
                </a:lnTo>
                <a:lnTo>
                  <a:pt x="467918" y="90004"/>
                </a:lnTo>
                <a:lnTo>
                  <a:pt x="481380" y="94564"/>
                </a:lnTo>
                <a:lnTo>
                  <a:pt x="494779" y="99250"/>
                </a:lnTo>
                <a:lnTo>
                  <a:pt x="508127" y="104089"/>
                </a:lnTo>
                <a:lnTo>
                  <a:pt x="521398" y="109080"/>
                </a:lnTo>
                <a:lnTo>
                  <a:pt x="528205" y="91274"/>
                </a:lnTo>
                <a:close/>
              </a:path>
              <a:path w="2479040" h="2497454">
                <a:moveTo>
                  <a:pt x="533819" y="1239227"/>
                </a:moveTo>
                <a:lnTo>
                  <a:pt x="476631" y="1239227"/>
                </a:lnTo>
                <a:lnTo>
                  <a:pt x="476631" y="1258290"/>
                </a:lnTo>
                <a:lnTo>
                  <a:pt x="533819" y="1258290"/>
                </a:lnTo>
                <a:lnTo>
                  <a:pt x="533819" y="1239227"/>
                </a:lnTo>
                <a:close/>
              </a:path>
              <a:path w="2479040" h="2497454">
                <a:moveTo>
                  <a:pt x="615924" y="2369032"/>
                </a:moveTo>
                <a:lnTo>
                  <a:pt x="607847" y="2351760"/>
                </a:lnTo>
                <a:lnTo>
                  <a:pt x="594944" y="2357704"/>
                </a:lnTo>
                <a:lnTo>
                  <a:pt x="582015" y="2363495"/>
                </a:lnTo>
                <a:lnTo>
                  <a:pt x="569302" y="2369032"/>
                </a:lnTo>
                <a:lnTo>
                  <a:pt x="555993" y="2374646"/>
                </a:lnTo>
                <a:lnTo>
                  <a:pt x="563308" y="2392248"/>
                </a:lnTo>
                <a:lnTo>
                  <a:pt x="576529" y="2386673"/>
                </a:lnTo>
                <a:lnTo>
                  <a:pt x="589711" y="2380945"/>
                </a:lnTo>
                <a:lnTo>
                  <a:pt x="602843" y="2375065"/>
                </a:lnTo>
                <a:lnTo>
                  <a:pt x="615924" y="2369032"/>
                </a:lnTo>
                <a:close/>
              </a:path>
              <a:path w="2479040" h="2497454">
                <a:moveTo>
                  <a:pt x="615975" y="128358"/>
                </a:moveTo>
                <a:lnTo>
                  <a:pt x="615657" y="128358"/>
                </a:lnTo>
                <a:lnTo>
                  <a:pt x="602830" y="122440"/>
                </a:lnTo>
                <a:lnTo>
                  <a:pt x="589711" y="116560"/>
                </a:lnTo>
                <a:lnTo>
                  <a:pt x="576529" y="110832"/>
                </a:lnTo>
                <a:lnTo>
                  <a:pt x="563308" y="105257"/>
                </a:lnTo>
                <a:lnTo>
                  <a:pt x="555993" y="122859"/>
                </a:lnTo>
                <a:lnTo>
                  <a:pt x="569023" y="128358"/>
                </a:lnTo>
                <a:lnTo>
                  <a:pt x="582015" y="134010"/>
                </a:lnTo>
                <a:lnTo>
                  <a:pt x="594956" y="139801"/>
                </a:lnTo>
                <a:lnTo>
                  <a:pt x="607847" y="145745"/>
                </a:lnTo>
                <a:lnTo>
                  <a:pt x="615975" y="128358"/>
                </a:lnTo>
                <a:close/>
              </a:path>
              <a:path w="2479040" h="2497454">
                <a:moveTo>
                  <a:pt x="629145" y="1239227"/>
                </a:moveTo>
                <a:lnTo>
                  <a:pt x="571944" y="1239227"/>
                </a:lnTo>
                <a:lnTo>
                  <a:pt x="571944" y="1258290"/>
                </a:lnTo>
                <a:lnTo>
                  <a:pt x="629145" y="1258290"/>
                </a:lnTo>
                <a:lnTo>
                  <a:pt x="629145" y="1239227"/>
                </a:lnTo>
                <a:close/>
              </a:path>
              <a:path w="2479040" h="2497454">
                <a:moveTo>
                  <a:pt x="701484" y="2325205"/>
                </a:moveTo>
                <a:lnTo>
                  <a:pt x="692200" y="2308555"/>
                </a:lnTo>
                <a:lnTo>
                  <a:pt x="679742" y="2315413"/>
                </a:lnTo>
                <a:lnTo>
                  <a:pt x="667258" y="2322118"/>
                </a:lnTo>
                <a:lnTo>
                  <a:pt x="654735" y="2328672"/>
                </a:lnTo>
                <a:lnTo>
                  <a:pt x="642188" y="2335085"/>
                </a:lnTo>
                <a:lnTo>
                  <a:pt x="650760" y="2352103"/>
                </a:lnTo>
                <a:lnTo>
                  <a:pt x="663486" y="2345613"/>
                </a:lnTo>
                <a:lnTo>
                  <a:pt x="676186" y="2338959"/>
                </a:lnTo>
                <a:lnTo>
                  <a:pt x="688848" y="2332164"/>
                </a:lnTo>
                <a:lnTo>
                  <a:pt x="701484" y="2325205"/>
                </a:lnTo>
                <a:close/>
              </a:path>
              <a:path w="2479040" h="2497454">
                <a:moveTo>
                  <a:pt x="701484" y="172300"/>
                </a:moveTo>
                <a:lnTo>
                  <a:pt x="688848" y="165354"/>
                </a:lnTo>
                <a:lnTo>
                  <a:pt x="676186" y="158546"/>
                </a:lnTo>
                <a:lnTo>
                  <a:pt x="663486" y="151892"/>
                </a:lnTo>
                <a:lnTo>
                  <a:pt x="650760" y="145402"/>
                </a:lnTo>
                <a:lnTo>
                  <a:pt x="642188" y="162433"/>
                </a:lnTo>
                <a:lnTo>
                  <a:pt x="654735" y="168833"/>
                </a:lnTo>
                <a:lnTo>
                  <a:pt x="667258" y="175387"/>
                </a:lnTo>
                <a:lnTo>
                  <a:pt x="679742" y="182092"/>
                </a:lnTo>
                <a:lnTo>
                  <a:pt x="692200" y="188950"/>
                </a:lnTo>
                <a:lnTo>
                  <a:pt x="701484" y="172300"/>
                </a:lnTo>
                <a:close/>
              </a:path>
              <a:path w="2479040" h="2497454">
                <a:moveTo>
                  <a:pt x="724471" y="1239227"/>
                </a:moveTo>
                <a:lnTo>
                  <a:pt x="667270" y="1239227"/>
                </a:lnTo>
                <a:lnTo>
                  <a:pt x="667270" y="1258290"/>
                </a:lnTo>
                <a:lnTo>
                  <a:pt x="724471" y="1258290"/>
                </a:lnTo>
                <a:lnTo>
                  <a:pt x="724471" y="1239227"/>
                </a:lnTo>
                <a:close/>
              </a:path>
              <a:path w="2479040" h="2497454">
                <a:moveTo>
                  <a:pt x="783488" y="2275840"/>
                </a:moveTo>
                <a:lnTo>
                  <a:pt x="773125" y="2259825"/>
                </a:lnTo>
                <a:lnTo>
                  <a:pt x="761022" y="2267585"/>
                </a:lnTo>
                <a:lnTo>
                  <a:pt x="748893" y="2275179"/>
                </a:lnTo>
                <a:lnTo>
                  <a:pt x="736765" y="2282621"/>
                </a:lnTo>
                <a:lnTo>
                  <a:pt x="724611" y="2289911"/>
                </a:lnTo>
                <a:lnTo>
                  <a:pt x="734339" y="2306307"/>
                </a:lnTo>
                <a:lnTo>
                  <a:pt x="746645" y="2298928"/>
                </a:lnTo>
                <a:lnTo>
                  <a:pt x="758939" y="2291384"/>
                </a:lnTo>
                <a:lnTo>
                  <a:pt x="771220" y="2283688"/>
                </a:lnTo>
                <a:lnTo>
                  <a:pt x="783488" y="2275840"/>
                </a:lnTo>
                <a:close/>
              </a:path>
              <a:path w="2479040" h="2497454">
                <a:moveTo>
                  <a:pt x="783488" y="221678"/>
                </a:moveTo>
                <a:lnTo>
                  <a:pt x="771220" y="213817"/>
                </a:lnTo>
                <a:lnTo>
                  <a:pt x="758939" y="206121"/>
                </a:lnTo>
                <a:lnTo>
                  <a:pt x="746645" y="198577"/>
                </a:lnTo>
                <a:lnTo>
                  <a:pt x="734339" y="191198"/>
                </a:lnTo>
                <a:lnTo>
                  <a:pt x="724611" y="207594"/>
                </a:lnTo>
                <a:lnTo>
                  <a:pt x="736752" y="214884"/>
                </a:lnTo>
                <a:lnTo>
                  <a:pt x="748893" y="222326"/>
                </a:lnTo>
                <a:lnTo>
                  <a:pt x="761022" y="229920"/>
                </a:lnTo>
                <a:lnTo>
                  <a:pt x="773125" y="237680"/>
                </a:lnTo>
                <a:lnTo>
                  <a:pt x="783488" y="221678"/>
                </a:lnTo>
                <a:close/>
              </a:path>
              <a:path w="2479040" h="2497454">
                <a:moveTo>
                  <a:pt x="819797" y="1239227"/>
                </a:moveTo>
                <a:lnTo>
                  <a:pt x="762596" y="1239227"/>
                </a:lnTo>
                <a:lnTo>
                  <a:pt x="762596" y="1258290"/>
                </a:lnTo>
                <a:lnTo>
                  <a:pt x="819797" y="1258290"/>
                </a:lnTo>
                <a:lnTo>
                  <a:pt x="819797" y="1239227"/>
                </a:lnTo>
                <a:close/>
              </a:path>
              <a:path w="2479040" h="2497454">
                <a:moveTo>
                  <a:pt x="862253" y="2221433"/>
                </a:moveTo>
                <a:lnTo>
                  <a:pt x="850963" y="2206066"/>
                </a:lnTo>
                <a:lnTo>
                  <a:pt x="839393" y="2214486"/>
                </a:lnTo>
                <a:lnTo>
                  <a:pt x="827824" y="2222754"/>
                </a:lnTo>
                <a:lnTo>
                  <a:pt x="816279" y="2230869"/>
                </a:lnTo>
                <a:lnTo>
                  <a:pt x="804735" y="2238819"/>
                </a:lnTo>
                <a:lnTo>
                  <a:pt x="815492" y="2254554"/>
                </a:lnTo>
                <a:lnTo>
                  <a:pt x="827163" y="2246515"/>
                </a:lnTo>
                <a:lnTo>
                  <a:pt x="838847" y="2238311"/>
                </a:lnTo>
                <a:lnTo>
                  <a:pt x="850544" y="2229955"/>
                </a:lnTo>
                <a:lnTo>
                  <a:pt x="862253" y="2221433"/>
                </a:lnTo>
                <a:close/>
              </a:path>
              <a:path w="2479040" h="2497454">
                <a:moveTo>
                  <a:pt x="862253" y="276072"/>
                </a:moveTo>
                <a:lnTo>
                  <a:pt x="850544" y="267550"/>
                </a:lnTo>
                <a:lnTo>
                  <a:pt x="838847" y="259194"/>
                </a:lnTo>
                <a:lnTo>
                  <a:pt x="827163" y="250990"/>
                </a:lnTo>
                <a:lnTo>
                  <a:pt x="815492" y="242951"/>
                </a:lnTo>
                <a:lnTo>
                  <a:pt x="804735" y="258699"/>
                </a:lnTo>
                <a:lnTo>
                  <a:pt x="816279" y="266649"/>
                </a:lnTo>
                <a:lnTo>
                  <a:pt x="827824" y="274751"/>
                </a:lnTo>
                <a:lnTo>
                  <a:pt x="839393" y="283019"/>
                </a:lnTo>
                <a:lnTo>
                  <a:pt x="850963" y="291439"/>
                </a:lnTo>
                <a:lnTo>
                  <a:pt x="862253" y="276072"/>
                </a:lnTo>
                <a:close/>
              </a:path>
              <a:path w="2479040" h="2497454">
                <a:moveTo>
                  <a:pt x="915123" y="1239227"/>
                </a:moveTo>
                <a:lnTo>
                  <a:pt x="857923" y="1239227"/>
                </a:lnTo>
                <a:lnTo>
                  <a:pt x="857923" y="1258290"/>
                </a:lnTo>
                <a:lnTo>
                  <a:pt x="915123" y="1258290"/>
                </a:lnTo>
                <a:lnTo>
                  <a:pt x="915123" y="1239227"/>
                </a:lnTo>
                <a:close/>
              </a:path>
              <a:path w="2479040" h="2497454">
                <a:moveTo>
                  <a:pt x="937983" y="2162759"/>
                </a:moveTo>
                <a:lnTo>
                  <a:pt x="925944" y="2147989"/>
                </a:lnTo>
                <a:lnTo>
                  <a:pt x="914692" y="2157082"/>
                </a:lnTo>
                <a:lnTo>
                  <a:pt x="903490" y="2166010"/>
                </a:lnTo>
                <a:lnTo>
                  <a:pt x="892340" y="2174760"/>
                </a:lnTo>
                <a:lnTo>
                  <a:pt x="881214" y="2183358"/>
                </a:lnTo>
                <a:lnTo>
                  <a:pt x="892822" y="2198484"/>
                </a:lnTo>
                <a:lnTo>
                  <a:pt x="904049" y="2189810"/>
                </a:lnTo>
                <a:lnTo>
                  <a:pt x="915314" y="2180971"/>
                </a:lnTo>
                <a:lnTo>
                  <a:pt x="926630" y="2171954"/>
                </a:lnTo>
                <a:lnTo>
                  <a:pt x="937983" y="2162759"/>
                </a:lnTo>
                <a:close/>
              </a:path>
              <a:path w="2479040" h="2497454">
                <a:moveTo>
                  <a:pt x="937983" y="334746"/>
                </a:moveTo>
                <a:lnTo>
                  <a:pt x="926630" y="325564"/>
                </a:lnTo>
                <a:lnTo>
                  <a:pt x="915314" y="316547"/>
                </a:lnTo>
                <a:lnTo>
                  <a:pt x="904049" y="307695"/>
                </a:lnTo>
                <a:lnTo>
                  <a:pt x="892822" y="299021"/>
                </a:lnTo>
                <a:lnTo>
                  <a:pt x="881214" y="314147"/>
                </a:lnTo>
                <a:lnTo>
                  <a:pt x="892327" y="322745"/>
                </a:lnTo>
                <a:lnTo>
                  <a:pt x="903490" y="331495"/>
                </a:lnTo>
                <a:lnTo>
                  <a:pt x="914692" y="340423"/>
                </a:lnTo>
                <a:lnTo>
                  <a:pt x="925944" y="349529"/>
                </a:lnTo>
                <a:lnTo>
                  <a:pt x="937983" y="334746"/>
                </a:lnTo>
                <a:close/>
              </a:path>
              <a:path w="2479040" h="2497454">
                <a:moveTo>
                  <a:pt x="1010437" y="1239227"/>
                </a:moveTo>
                <a:lnTo>
                  <a:pt x="953249" y="1239227"/>
                </a:lnTo>
                <a:lnTo>
                  <a:pt x="953249" y="1258290"/>
                </a:lnTo>
                <a:lnTo>
                  <a:pt x="1010437" y="1258290"/>
                </a:lnTo>
                <a:lnTo>
                  <a:pt x="1010437" y="1239227"/>
                </a:lnTo>
                <a:close/>
              </a:path>
              <a:path w="2479040" h="2497454">
                <a:moveTo>
                  <a:pt x="1010793" y="2100846"/>
                </a:moveTo>
                <a:lnTo>
                  <a:pt x="998156" y="2086571"/>
                </a:lnTo>
                <a:lnTo>
                  <a:pt x="976490" y="2105533"/>
                </a:lnTo>
                <a:lnTo>
                  <a:pt x="965771" y="2114740"/>
                </a:lnTo>
                <a:lnTo>
                  <a:pt x="955154" y="2123757"/>
                </a:lnTo>
                <a:lnTo>
                  <a:pt x="967447" y="2138324"/>
                </a:lnTo>
                <a:lnTo>
                  <a:pt x="978154" y="2129231"/>
                </a:lnTo>
                <a:lnTo>
                  <a:pt x="988949" y="2119960"/>
                </a:lnTo>
                <a:lnTo>
                  <a:pt x="1010793" y="2100846"/>
                </a:lnTo>
                <a:close/>
              </a:path>
              <a:path w="2479040" h="2497454">
                <a:moveTo>
                  <a:pt x="1010793" y="396659"/>
                </a:moveTo>
                <a:lnTo>
                  <a:pt x="988949" y="377545"/>
                </a:lnTo>
                <a:lnTo>
                  <a:pt x="978154" y="368274"/>
                </a:lnTo>
                <a:lnTo>
                  <a:pt x="967447" y="359181"/>
                </a:lnTo>
                <a:lnTo>
                  <a:pt x="955154" y="373748"/>
                </a:lnTo>
                <a:lnTo>
                  <a:pt x="965771" y="382765"/>
                </a:lnTo>
                <a:lnTo>
                  <a:pt x="976490" y="391972"/>
                </a:lnTo>
                <a:lnTo>
                  <a:pt x="998156" y="410933"/>
                </a:lnTo>
                <a:lnTo>
                  <a:pt x="1010793" y="396659"/>
                </a:lnTo>
                <a:close/>
              </a:path>
              <a:path w="2479040" h="2497454">
                <a:moveTo>
                  <a:pt x="1081430" y="2036305"/>
                </a:moveTo>
                <a:lnTo>
                  <a:pt x="1068374" y="2022411"/>
                </a:lnTo>
                <a:lnTo>
                  <a:pt x="1047127" y="2042236"/>
                </a:lnTo>
                <a:lnTo>
                  <a:pt x="1026490" y="2061171"/>
                </a:lnTo>
                <a:lnTo>
                  <a:pt x="1039304" y="2075281"/>
                </a:lnTo>
                <a:lnTo>
                  <a:pt x="1060081" y="2056231"/>
                </a:lnTo>
                <a:lnTo>
                  <a:pt x="1081430" y="2036305"/>
                </a:lnTo>
                <a:close/>
              </a:path>
              <a:path w="2479040" h="2497454">
                <a:moveTo>
                  <a:pt x="1081430" y="461200"/>
                </a:moveTo>
                <a:lnTo>
                  <a:pt x="1060069" y="441274"/>
                </a:lnTo>
                <a:lnTo>
                  <a:pt x="1039304" y="422236"/>
                </a:lnTo>
                <a:lnTo>
                  <a:pt x="1026490" y="436346"/>
                </a:lnTo>
                <a:lnTo>
                  <a:pt x="1047127" y="455282"/>
                </a:lnTo>
                <a:lnTo>
                  <a:pt x="1068374" y="475094"/>
                </a:lnTo>
                <a:lnTo>
                  <a:pt x="1081430" y="461200"/>
                </a:lnTo>
                <a:close/>
              </a:path>
              <a:path w="2479040" h="2497454">
                <a:moveTo>
                  <a:pt x="1105763" y="1239227"/>
                </a:moveTo>
                <a:lnTo>
                  <a:pt x="1048575" y="1239227"/>
                </a:lnTo>
                <a:lnTo>
                  <a:pt x="1048575" y="1258290"/>
                </a:lnTo>
                <a:lnTo>
                  <a:pt x="1105763" y="1258290"/>
                </a:lnTo>
                <a:lnTo>
                  <a:pt x="1105763" y="1239227"/>
                </a:lnTo>
                <a:close/>
              </a:path>
              <a:path w="2479040" h="2497454">
                <a:moveTo>
                  <a:pt x="1150251" y="1970138"/>
                </a:moveTo>
                <a:lnTo>
                  <a:pt x="1136980" y="1956447"/>
                </a:lnTo>
                <a:lnTo>
                  <a:pt x="1095921" y="1996249"/>
                </a:lnTo>
                <a:lnTo>
                  <a:pt x="1109192" y="2009940"/>
                </a:lnTo>
                <a:lnTo>
                  <a:pt x="1150251" y="1970138"/>
                </a:lnTo>
                <a:close/>
              </a:path>
              <a:path w="2479040" h="2497454">
                <a:moveTo>
                  <a:pt x="1150251" y="527367"/>
                </a:moveTo>
                <a:lnTo>
                  <a:pt x="1109192" y="487565"/>
                </a:lnTo>
                <a:lnTo>
                  <a:pt x="1095921" y="501256"/>
                </a:lnTo>
                <a:lnTo>
                  <a:pt x="1136980" y="541058"/>
                </a:lnTo>
                <a:lnTo>
                  <a:pt x="1150251" y="527367"/>
                </a:lnTo>
                <a:close/>
              </a:path>
              <a:path w="2479040" h="2497454">
                <a:moveTo>
                  <a:pt x="1201089" y="1239227"/>
                </a:moveTo>
                <a:lnTo>
                  <a:pt x="1143901" y="1239227"/>
                </a:lnTo>
                <a:lnTo>
                  <a:pt x="1143901" y="1258290"/>
                </a:lnTo>
                <a:lnTo>
                  <a:pt x="1201089" y="1258290"/>
                </a:lnTo>
                <a:lnTo>
                  <a:pt x="1201089" y="1239227"/>
                </a:lnTo>
                <a:close/>
              </a:path>
              <a:path w="2479040" h="2497454">
                <a:moveTo>
                  <a:pt x="1218057" y="1902993"/>
                </a:moveTo>
                <a:lnTo>
                  <a:pt x="1204620" y="1889467"/>
                </a:lnTo>
                <a:lnTo>
                  <a:pt x="1164069" y="1929790"/>
                </a:lnTo>
                <a:lnTo>
                  <a:pt x="1177505" y="1943315"/>
                </a:lnTo>
                <a:lnTo>
                  <a:pt x="1218057" y="1902993"/>
                </a:lnTo>
                <a:close/>
              </a:path>
              <a:path w="2479040" h="2497454">
                <a:moveTo>
                  <a:pt x="1218057" y="594512"/>
                </a:moveTo>
                <a:lnTo>
                  <a:pt x="1177505" y="554202"/>
                </a:lnTo>
                <a:lnTo>
                  <a:pt x="1164069" y="567715"/>
                </a:lnTo>
                <a:lnTo>
                  <a:pt x="1204620" y="608037"/>
                </a:lnTo>
                <a:lnTo>
                  <a:pt x="1218057" y="594512"/>
                </a:lnTo>
                <a:close/>
              </a:path>
              <a:path w="2479040" h="2497454">
                <a:moveTo>
                  <a:pt x="1285494" y="1835619"/>
                </a:moveTo>
                <a:lnTo>
                  <a:pt x="1272019" y="1822132"/>
                </a:lnTo>
                <a:lnTo>
                  <a:pt x="1231557" y="1862543"/>
                </a:lnTo>
                <a:lnTo>
                  <a:pt x="1245044" y="1876018"/>
                </a:lnTo>
                <a:lnTo>
                  <a:pt x="1285494" y="1835619"/>
                </a:lnTo>
                <a:close/>
              </a:path>
              <a:path w="2479040" h="2497454">
                <a:moveTo>
                  <a:pt x="1285494" y="661885"/>
                </a:moveTo>
                <a:lnTo>
                  <a:pt x="1245044" y="621487"/>
                </a:lnTo>
                <a:lnTo>
                  <a:pt x="1231557" y="634961"/>
                </a:lnTo>
                <a:lnTo>
                  <a:pt x="1272019" y="675386"/>
                </a:lnTo>
                <a:lnTo>
                  <a:pt x="1285494" y="661885"/>
                </a:lnTo>
                <a:close/>
              </a:path>
              <a:path w="2479040" h="2497454">
                <a:moveTo>
                  <a:pt x="1296416" y="1239227"/>
                </a:moveTo>
                <a:lnTo>
                  <a:pt x="1239215" y="1239227"/>
                </a:lnTo>
                <a:lnTo>
                  <a:pt x="1239215" y="1258290"/>
                </a:lnTo>
                <a:lnTo>
                  <a:pt x="1296416" y="1258290"/>
                </a:lnTo>
                <a:lnTo>
                  <a:pt x="1296416" y="1239227"/>
                </a:lnTo>
                <a:close/>
              </a:path>
              <a:path w="2479040" h="2497454">
                <a:moveTo>
                  <a:pt x="1353273" y="1768729"/>
                </a:moveTo>
                <a:lnTo>
                  <a:pt x="1339913" y="1755127"/>
                </a:lnTo>
                <a:lnTo>
                  <a:pt x="1299121" y="1795208"/>
                </a:lnTo>
                <a:lnTo>
                  <a:pt x="1312481" y="1808810"/>
                </a:lnTo>
                <a:lnTo>
                  <a:pt x="1353273" y="1768729"/>
                </a:lnTo>
                <a:close/>
              </a:path>
              <a:path w="2479040" h="2497454">
                <a:moveTo>
                  <a:pt x="1353273" y="728776"/>
                </a:moveTo>
                <a:lnTo>
                  <a:pt x="1312481" y="688695"/>
                </a:lnTo>
                <a:lnTo>
                  <a:pt x="1299121" y="702297"/>
                </a:lnTo>
                <a:lnTo>
                  <a:pt x="1339913" y="742378"/>
                </a:lnTo>
                <a:lnTo>
                  <a:pt x="1353273" y="728776"/>
                </a:lnTo>
                <a:close/>
              </a:path>
              <a:path w="2479040" h="2497454">
                <a:moveTo>
                  <a:pt x="1391742" y="1239227"/>
                </a:moveTo>
                <a:lnTo>
                  <a:pt x="1334541" y="1239227"/>
                </a:lnTo>
                <a:lnTo>
                  <a:pt x="1334541" y="1258290"/>
                </a:lnTo>
                <a:lnTo>
                  <a:pt x="1391742" y="1258290"/>
                </a:lnTo>
                <a:lnTo>
                  <a:pt x="1391742" y="1239227"/>
                </a:lnTo>
                <a:close/>
              </a:path>
              <a:path w="2479040" h="2497454">
                <a:moveTo>
                  <a:pt x="1422057" y="1703082"/>
                </a:moveTo>
                <a:lnTo>
                  <a:pt x="1409052" y="1689138"/>
                </a:lnTo>
                <a:lnTo>
                  <a:pt x="1388618" y="1708340"/>
                </a:lnTo>
                <a:lnTo>
                  <a:pt x="1367409" y="1728546"/>
                </a:lnTo>
                <a:lnTo>
                  <a:pt x="1380604" y="1742313"/>
                </a:lnTo>
                <a:lnTo>
                  <a:pt x="1401711" y="1722196"/>
                </a:lnTo>
                <a:lnTo>
                  <a:pt x="1422057" y="1703082"/>
                </a:lnTo>
                <a:close/>
              </a:path>
              <a:path w="2479040" h="2497454">
                <a:moveTo>
                  <a:pt x="1422057" y="794423"/>
                </a:moveTo>
                <a:lnTo>
                  <a:pt x="1401711" y="775309"/>
                </a:lnTo>
                <a:lnTo>
                  <a:pt x="1380604" y="755205"/>
                </a:lnTo>
                <a:lnTo>
                  <a:pt x="1367409" y="768959"/>
                </a:lnTo>
                <a:lnTo>
                  <a:pt x="1388618" y="789165"/>
                </a:lnTo>
                <a:lnTo>
                  <a:pt x="1409052" y="808367"/>
                </a:lnTo>
                <a:lnTo>
                  <a:pt x="1422057" y="794423"/>
                </a:lnTo>
                <a:close/>
              </a:path>
              <a:path w="2479040" h="2497454">
                <a:moveTo>
                  <a:pt x="1487068" y="1239227"/>
                </a:moveTo>
                <a:lnTo>
                  <a:pt x="1429867" y="1239227"/>
                </a:lnTo>
                <a:lnTo>
                  <a:pt x="1429867" y="1258290"/>
                </a:lnTo>
                <a:lnTo>
                  <a:pt x="1487068" y="1258290"/>
                </a:lnTo>
                <a:lnTo>
                  <a:pt x="1487068" y="1239227"/>
                </a:lnTo>
                <a:close/>
              </a:path>
              <a:path w="2479040" h="2497454">
                <a:moveTo>
                  <a:pt x="1492580" y="1639354"/>
                </a:moveTo>
                <a:lnTo>
                  <a:pt x="1480032" y="1624990"/>
                </a:lnTo>
                <a:lnTo>
                  <a:pt x="1458836" y="1643710"/>
                </a:lnTo>
                <a:lnTo>
                  <a:pt x="1437195" y="1663204"/>
                </a:lnTo>
                <a:lnTo>
                  <a:pt x="1450035" y="1677314"/>
                </a:lnTo>
                <a:lnTo>
                  <a:pt x="1471523" y="1657934"/>
                </a:lnTo>
                <a:lnTo>
                  <a:pt x="1492580" y="1639354"/>
                </a:lnTo>
                <a:close/>
              </a:path>
              <a:path w="2479040" h="2497454">
                <a:moveTo>
                  <a:pt x="1492580" y="858164"/>
                </a:moveTo>
                <a:lnTo>
                  <a:pt x="1471523" y="839571"/>
                </a:lnTo>
                <a:lnTo>
                  <a:pt x="1450035" y="820204"/>
                </a:lnTo>
                <a:lnTo>
                  <a:pt x="1437195" y="834301"/>
                </a:lnTo>
                <a:lnTo>
                  <a:pt x="1458836" y="853808"/>
                </a:lnTo>
                <a:lnTo>
                  <a:pt x="1480032" y="872515"/>
                </a:lnTo>
                <a:lnTo>
                  <a:pt x="1492580" y="858164"/>
                </a:lnTo>
                <a:close/>
              </a:path>
              <a:path w="2479040" h="2497454">
                <a:moveTo>
                  <a:pt x="1565249" y="1578444"/>
                </a:moveTo>
                <a:lnTo>
                  <a:pt x="1553324" y="1563560"/>
                </a:lnTo>
                <a:lnTo>
                  <a:pt x="1542338" y="1572425"/>
                </a:lnTo>
                <a:lnTo>
                  <a:pt x="1531289" y="1581480"/>
                </a:lnTo>
                <a:lnTo>
                  <a:pt x="1520177" y="1590687"/>
                </a:lnTo>
                <a:lnTo>
                  <a:pt x="1509001" y="1600085"/>
                </a:lnTo>
                <a:lnTo>
                  <a:pt x="1521320" y="1614639"/>
                </a:lnTo>
                <a:lnTo>
                  <a:pt x="1532394" y="1605330"/>
                </a:lnTo>
                <a:lnTo>
                  <a:pt x="1543405" y="1596186"/>
                </a:lnTo>
                <a:lnTo>
                  <a:pt x="1554353" y="1587233"/>
                </a:lnTo>
                <a:lnTo>
                  <a:pt x="1565249" y="1578444"/>
                </a:lnTo>
                <a:close/>
              </a:path>
              <a:path w="2479040" h="2497454">
                <a:moveTo>
                  <a:pt x="1565249" y="919073"/>
                </a:moveTo>
                <a:lnTo>
                  <a:pt x="1554353" y="910272"/>
                </a:lnTo>
                <a:lnTo>
                  <a:pt x="1543405" y="901319"/>
                </a:lnTo>
                <a:lnTo>
                  <a:pt x="1532394" y="892175"/>
                </a:lnTo>
                <a:lnTo>
                  <a:pt x="1521320" y="882865"/>
                </a:lnTo>
                <a:lnTo>
                  <a:pt x="1509001" y="897432"/>
                </a:lnTo>
                <a:lnTo>
                  <a:pt x="1520177" y="906818"/>
                </a:lnTo>
                <a:lnTo>
                  <a:pt x="1531289" y="916038"/>
                </a:lnTo>
                <a:lnTo>
                  <a:pt x="1542338" y="925080"/>
                </a:lnTo>
                <a:lnTo>
                  <a:pt x="1553324" y="933945"/>
                </a:lnTo>
                <a:lnTo>
                  <a:pt x="1565249" y="919073"/>
                </a:lnTo>
                <a:close/>
              </a:path>
              <a:path w="2479040" h="2497454">
                <a:moveTo>
                  <a:pt x="1582394" y="1239227"/>
                </a:moveTo>
                <a:lnTo>
                  <a:pt x="1525193" y="1239227"/>
                </a:lnTo>
                <a:lnTo>
                  <a:pt x="1525193" y="1258290"/>
                </a:lnTo>
                <a:lnTo>
                  <a:pt x="1582394" y="1258290"/>
                </a:lnTo>
                <a:lnTo>
                  <a:pt x="1582394" y="1239227"/>
                </a:lnTo>
                <a:close/>
              </a:path>
              <a:path w="2479040" h="2497454">
                <a:moveTo>
                  <a:pt x="1640636" y="1521091"/>
                </a:moveTo>
                <a:lnTo>
                  <a:pt x="1629511" y="1505610"/>
                </a:lnTo>
                <a:lnTo>
                  <a:pt x="1618056" y="1513928"/>
                </a:lnTo>
                <a:lnTo>
                  <a:pt x="1606575" y="1522399"/>
                </a:lnTo>
                <a:lnTo>
                  <a:pt x="1595069" y="1531035"/>
                </a:lnTo>
                <a:lnTo>
                  <a:pt x="1583537" y="1539836"/>
                </a:lnTo>
                <a:lnTo>
                  <a:pt x="1595158" y="1554949"/>
                </a:lnTo>
                <a:lnTo>
                  <a:pt x="1606562" y="1546237"/>
                </a:lnTo>
                <a:lnTo>
                  <a:pt x="1617954" y="1537703"/>
                </a:lnTo>
                <a:lnTo>
                  <a:pt x="1629308" y="1529308"/>
                </a:lnTo>
                <a:lnTo>
                  <a:pt x="1640636" y="1521091"/>
                </a:lnTo>
                <a:close/>
              </a:path>
              <a:path w="2479040" h="2497454">
                <a:moveTo>
                  <a:pt x="1640636" y="976414"/>
                </a:moveTo>
                <a:lnTo>
                  <a:pt x="1629308" y="968197"/>
                </a:lnTo>
                <a:lnTo>
                  <a:pt x="1617954" y="959815"/>
                </a:lnTo>
                <a:lnTo>
                  <a:pt x="1606562" y="951268"/>
                </a:lnTo>
                <a:lnTo>
                  <a:pt x="1595158" y="942555"/>
                </a:lnTo>
                <a:lnTo>
                  <a:pt x="1583537" y="957668"/>
                </a:lnTo>
                <a:lnTo>
                  <a:pt x="1595069" y="966470"/>
                </a:lnTo>
                <a:lnTo>
                  <a:pt x="1606575" y="975106"/>
                </a:lnTo>
                <a:lnTo>
                  <a:pt x="1618056" y="983589"/>
                </a:lnTo>
                <a:lnTo>
                  <a:pt x="1629511" y="991895"/>
                </a:lnTo>
                <a:lnTo>
                  <a:pt x="1640636" y="976414"/>
                </a:lnTo>
                <a:close/>
              </a:path>
              <a:path w="2479040" h="2497454">
                <a:moveTo>
                  <a:pt x="1677708" y="1239227"/>
                </a:moveTo>
                <a:lnTo>
                  <a:pt x="1620520" y="1239227"/>
                </a:lnTo>
                <a:lnTo>
                  <a:pt x="1620520" y="1258290"/>
                </a:lnTo>
                <a:lnTo>
                  <a:pt x="1677708" y="1258290"/>
                </a:lnTo>
                <a:lnTo>
                  <a:pt x="1677708" y="1239227"/>
                </a:lnTo>
                <a:close/>
              </a:path>
              <a:path w="2479040" h="2497454">
                <a:moveTo>
                  <a:pt x="1719160" y="1468043"/>
                </a:moveTo>
                <a:lnTo>
                  <a:pt x="1708988" y="1451914"/>
                </a:lnTo>
                <a:lnTo>
                  <a:pt x="1696935" y="1459611"/>
                </a:lnTo>
                <a:lnTo>
                  <a:pt x="1684883" y="1467459"/>
                </a:lnTo>
                <a:lnTo>
                  <a:pt x="1672831" y="1475473"/>
                </a:lnTo>
                <a:lnTo>
                  <a:pt x="1660791" y="1483639"/>
                </a:lnTo>
                <a:lnTo>
                  <a:pt x="1671561" y="1499374"/>
                </a:lnTo>
                <a:lnTo>
                  <a:pt x="1683461" y="1491310"/>
                </a:lnTo>
                <a:lnTo>
                  <a:pt x="1695361" y="1483398"/>
                </a:lnTo>
                <a:lnTo>
                  <a:pt x="1707261" y="1475638"/>
                </a:lnTo>
                <a:lnTo>
                  <a:pt x="1719160" y="1468043"/>
                </a:lnTo>
                <a:close/>
              </a:path>
              <a:path w="2479040" h="2497454">
                <a:moveTo>
                  <a:pt x="1719160" y="1029474"/>
                </a:moveTo>
                <a:lnTo>
                  <a:pt x="1707261" y="1021867"/>
                </a:lnTo>
                <a:lnTo>
                  <a:pt x="1695361" y="1014120"/>
                </a:lnTo>
                <a:lnTo>
                  <a:pt x="1683461" y="1006208"/>
                </a:lnTo>
                <a:lnTo>
                  <a:pt x="1671561" y="998131"/>
                </a:lnTo>
                <a:lnTo>
                  <a:pt x="1660791" y="1013866"/>
                </a:lnTo>
                <a:lnTo>
                  <a:pt x="1672831" y="1022032"/>
                </a:lnTo>
                <a:lnTo>
                  <a:pt x="1684883" y="1030046"/>
                </a:lnTo>
                <a:lnTo>
                  <a:pt x="1696935" y="1037894"/>
                </a:lnTo>
                <a:lnTo>
                  <a:pt x="1708988" y="1045591"/>
                </a:lnTo>
                <a:lnTo>
                  <a:pt x="1719160" y="1029474"/>
                </a:lnTo>
                <a:close/>
              </a:path>
              <a:path w="2479040" h="2497454">
                <a:moveTo>
                  <a:pt x="1773034" y="1239227"/>
                </a:moveTo>
                <a:lnTo>
                  <a:pt x="1715846" y="1239227"/>
                </a:lnTo>
                <a:lnTo>
                  <a:pt x="1715846" y="1258290"/>
                </a:lnTo>
                <a:lnTo>
                  <a:pt x="1773034" y="1258290"/>
                </a:lnTo>
                <a:lnTo>
                  <a:pt x="1773034" y="1239227"/>
                </a:lnTo>
                <a:close/>
              </a:path>
              <a:path w="2479040" h="2497454">
                <a:moveTo>
                  <a:pt x="1800453" y="1420355"/>
                </a:moveTo>
                <a:lnTo>
                  <a:pt x="1791373" y="1403604"/>
                </a:lnTo>
                <a:lnTo>
                  <a:pt x="1778965" y="1410398"/>
                </a:lnTo>
                <a:lnTo>
                  <a:pt x="1766582" y="1417358"/>
                </a:lnTo>
                <a:lnTo>
                  <a:pt x="1754225" y="1424470"/>
                </a:lnTo>
                <a:lnTo>
                  <a:pt x="1741893" y="1431734"/>
                </a:lnTo>
                <a:lnTo>
                  <a:pt x="1751647" y="1448117"/>
                </a:lnTo>
                <a:lnTo>
                  <a:pt x="1763814" y="1440954"/>
                </a:lnTo>
                <a:lnTo>
                  <a:pt x="1776006" y="1433931"/>
                </a:lnTo>
                <a:lnTo>
                  <a:pt x="1788223" y="1427073"/>
                </a:lnTo>
                <a:lnTo>
                  <a:pt x="1800453" y="1420355"/>
                </a:lnTo>
                <a:close/>
              </a:path>
              <a:path w="2479040" h="2497454">
                <a:moveTo>
                  <a:pt x="1800453" y="1077150"/>
                </a:moveTo>
                <a:lnTo>
                  <a:pt x="1788210" y="1070432"/>
                </a:lnTo>
                <a:lnTo>
                  <a:pt x="1776006" y="1063574"/>
                </a:lnTo>
                <a:lnTo>
                  <a:pt x="1763814" y="1056563"/>
                </a:lnTo>
                <a:lnTo>
                  <a:pt x="1751647" y="1049401"/>
                </a:lnTo>
                <a:lnTo>
                  <a:pt x="1741893" y="1065771"/>
                </a:lnTo>
                <a:lnTo>
                  <a:pt x="1754225" y="1073035"/>
                </a:lnTo>
                <a:lnTo>
                  <a:pt x="1766582" y="1080147"/>
                </a:lnTo>
                <a:lnTo>
                  <a:pt x="1778965" y="1087107"/>
                </a:lnTo>
                <a:lnTo>
                  <a:pt x="1791373" y="1093914"/>
                </a:lnTo>
                <a:lnTo>
                  <a:pt x="1800453" y="1077150"/>
                </a:lnTo>
                <a:close/>
              </a:path>
              <a:path w="2479040" h="2497454">
                <a:moveTo>
                  <a:pt x="1868360" y="1239227"/>
                </a:moveTo>
                <a:lnTo>
                  <a:pt x="1811172" y="1239227"/>
                </a:lnTo>
                <a:lnTo>
                  <a:pt x="1811172" y="1258290"/>
                </a:lnTo>
                <a:lnTo>
                  <a:pt x="1868360" y="1258290"/>
                </a:lnTo>
                <a:lnTo>
                  <a:pt x="1868360" y="1239227"/>
                </a:lnTo>
                <a:close/>
              </a:path>
              <a:path w="2479040" h="2497454">
                <a:moveTo>
                  <a:pt x="1885683" y="1378026"/>
                </a:moveTo>
                <a:lnTo>
                  <a:pt x="1877822" y="1360652"/>
                </a:lnTo>
                <a:lnTo>
                  <a:pt x="1864639" y="1366710"/>
                </a:lnTo>
                <a:lnTo>
                  <a:pt x="1851482" y="1372920"/>
                </a:lnTo>
                <a:lnTo>
                  <a:pt x="1838388" y="1379283"/>
                </a:lnTo>
                <a:lnTo>
                  <a:pt x="1825332" y="1385798"/>
                </a:lnTo>
                <a:lnTo>
                  <a:pt x="1833943" y="1402816"/>
                </a:lnTo>
                <a:lnTo>
                  <a:pt x="1846808" y="1396390"/>
                </a:lnTo>
                <a:lnTo>
                  <a:pt x="1859724" y="1390116"/>
                </a:lnTo>
                <a:lnTo>
                  <a:pt x="1872678" y="1383995"/>
                </a:lnTo>
                <a:lnTo>
                  <a:pt x="1885683" y="1378026"/>
                </a:lnTo>
                <a:close/>
              </a:path>
              <a:path w="2479040" h="2497454">
                <a:moveTo>
                  <a:pt x="1885683" y="1119479"/>
                </a:moveTo>
                <a:lnTo>
                  <a:pt x="1872678" y="1113510"/>
                </a:lnTo>
                <a:lnTo>
                  <a:pt x="1859724" y="1107401"/>
                </a:lnTo>
                <a:lnTo>
                  <a:pt x="1846808" y="1101128"/>
                </a:lnTo>
                <a:lnTo>
                  <a:pt x="1833943" y="1094689"/>
                </a:lnTo>
                <a:lnTo>
                  <a:pt x="1825332" y="1111707"/>
                </a:lnTo>
                <a:lnTo>
                  <a:pt x="1838388" y="1118222"/>
                </a:lnTo>
                <a:lnTo>
                  <a:pt x="1851494" y="1124585"/>
                </a:lnTo>
                <a:lnTo>
                  <a:pt x="1864639" y="1130795"/>
                </a:lnTo>
                <a:lnTo>
                  <a:pt x="1877822" y="1136853"/>
                </a:lnTo>
                <a:lnTo>
                  <a:pt x="1885683" y="1119479"/>
                </a:lnTo>
                <a:close/>
              </a:path>
              <a:path w="2479040" h="2497454">
                <a:moveTo>
                  <a:pt x="1963686" y="1239227"/>
                </a:moveTo>
                <a:lnTo>
                  <a:pt x="1906485" y="1239227"/>
                </a:lnTo>
                <a:lnTo>
                  <a:pt x="1906485" y="1258290"/>
                </a:lnTo>
                <a:lnTo>
                  <a:pt x="1963686" y="1258290"/>
                </a:lnTo>
                <a:lnTo>
                  <a:pt x="1963686" y="1239227"/>
                </a:lnTo>
                <a:close/>
              </a:path>
              <a:path w="2479040" h="2497454">
                <a:moveTo>
                  <a:pt x="1972233" y="1342605"/>
                </a:moveTo>
                <a:lnTo>
                  <a:pt x="1965655" y="1324711"/>
                </a:lnTo>
                <a:lnTo>
                  <a:pt x="1952358" y="1329677"/>
                </a:lnTo>
                <a:lnTo>
                  <a:pt x="1939112" y="1334795"/>
                </a:lnTo>
                <a:lnTo>
                  <a:pt x="1925916" y="1340053"/>
                </a:lnTo>
                <a:lnTo>
                  <a:pt x="1912772" y="1345463"/>
                </a:lnTo>
                <a:lnTo>
                  <a:pt x="1920113" y="1363052"/>
                </a:lnTo>
                <a:lnTo>
                  <a:pt x="1933067" y="1357731"/>
                </a:lnTo>
                <a:lnTo>
                  <a:pt x="1946071" y="1352537"/>
                </a:lnTo>
                <a:lnTo>
                  <a:pt x="1959127" y="1347508"/>
                </a:lnTo>
                <a:lnTo>
                  <a:pt x="1972233" y="1342605"/>
                </a:lnTo>
                <a:close/>
              </a:path>
              <a:path w="2479040" h="2497454">
                <a:moveTo>
                  <a:pt x="1972233" y="1154899"/>
                </a:moveTo>
                <a:lnTo>
                  <a:pt x="1959127" y="1149997"/>
                </a:lnTo>
                <a:lnTo>
                  <a:pt x="1946071" y="1144968"/>
                </a:lnTo>
                <a:lnTo>
                  <a:pt x="1933067" y="1139786"/>
                </a:lnTo>
                <a:lnTo>
                  <a:pt x="1920113" y="1134452"/>
                </a:lnTo>
                <a:lnTo>
                  <a:pt x="1912772" y="1152055"/>
                </a:lnTo>
                <a:lnTo>
                  <a:pt x="1925916" y="1157452"/>
                </a:lnTo>
                <a:lnTo>
                  <a:pt x="1939099" y="1162710"/>
                </a:lnTo>
                <a:lnTo>
                  <a:pt x="1952358" y="1167828"/>
                </a:lnTo>
                <a:lnTo>
                  <a:pt x="1965655" y="1172794"/>
                </a:lnTo>
                <a:lnTo>
                  <a:pt x="1972233" y="1154899"/>
                </a:lnTo>
                <a:close/>
              </a:path>
              <a:path w="2479040" h="2497454">
                <a:moveTo>
                  <a:pt x="2059012" y="1239227"/>
                </a:moveTo>
                <a:lnTo>
                  <a:pt x="2001812" y="1239227"/>
                </a:lnTo>
                <a:lnTo>
                  <a:pt x="2001812" y="1258290"/>
                </a:lnTo>
                <a:lnTo>
                  <a:pt x="2059012" y="1258290"/>
                </a:lnTo>
                <a:lnTo>
                  <a:pt x="2059012" y="1239227"/>
                </a:lnTo>
                <a:close/>
              </a:path>
              <a:path w="2479040" h="2497454">
                <a:moveTo>
                  <a:pt x="2063457" y="1312900"/>
                </a:moveTo>
                <a:lnTo>
                  <a:pt x="2058225" y="1294574"/>
                </a:lnTo>
                <a:lnTo>
                  <a:pt x="2044065" y="1298689"/>
                </a:lnTo>
                <a:lnTo>
                  <a:pt x="2029980" y="1302969"/>
                </a:lnTo>
                <a:lnTo>
                  <a:pt x="2015947" y="1307388"/>
                </a:lnTo>
                <a:lnTo>
                  <a:pt x="2002002" y="1311973"/>
                </a:lnTo>
                <a:lnTo>
                  <a:pt x="2008035" y="1330058"/>
                </a:lnTo>
                <a:lnTo>
                  <a:pt x="2021789" y="1325537"/>
                </a:lnTo>
                <a:lnTo>
                  <a:pt x="2035619" y="1321181"/>
                </a:lnTo>
                <a:lnTo>
                  <a:pt x="2049500" y="1316964"/>
                </a:lnTo>
                <a:lnTo>
                  <a:pt x="2063457" y="1312900"/>
                </a:lnTo>
                <a:close/>
              </a:path>
              <a:path w="2479040" h="2497454">
                <a:moveTo>
                  <a:pt x="2063457" y="1184605"/>
                </a:moveTo>
                <a:lnTo>
                  <a:pt x="2049500" y="1180541"/>
                </a:lnTo>
                <a:lnTo>
                  <a:pt x="2035606" y="1176324"/>
                </a:lnTo>
                <a:lnTo>
                  <a:pt x="2021789" y="1171968"/>
                </a:lnTo>
                <a:lnTo>
                  <a:pt x="2008035" y="1167460"/>
                </a:lnTo>
                <a:lnTo>
                  <a:pt x="2002002" y="1185545"/>
                </a:lnTo>
                <a:lnTo>
                  <a:pt x="2015947" y="1190117"/>
                </a:lnTo>
                <a:lnTo>
                  <a:pt x="2029980" y="1194536"/>
                </a:lnTo>
                <a:lnTo>
                  <a:pt x="2044065" y="1198816"/>
                </a:lnTo>
                <a:lnTo>
                  <a:pt x="2058225" y="1202944"/>
                </a:lnTo>
                <a:lnTo>
                  <a:pt x="2063457" y="1184605"/>
                </a:lnTo>
                <a:close/>
              </a:path>
              <a:path w="2479040" h="2497454">
                <a:moveTo>
                  <a:pt x="2153399" y="1290612"/>
                </a:moveTo>
                <a:lnTo>
                  <a:pt x="2149449" y="1271955"/>
                </a:lnTo>
                <a:lnTo>
                  <a:pt x="2135581" y="1274965"/>
                </a:lnTo>
                <a:lnTo>
                  <a:pt x="2121776" y="1278115"/>
                </a:lnTo>
                <a:lnTo>
                  <a:pt x="2108035" y="1281391"/>
                </a:lnTo>
                <a:lnTo>
                  <a:pt x="2094369" y="1284808"/>
                </a:lnTo>
                <a:lnTo>
                  <a:pt x="2099081" y="1303274"/>
                </a:lnTo>
                <a:lnTo>
                  <a:pt x="2112556" y="1299921"/>
                </a:lnTo>
                <a:lnTo>
                  <a:pt x="2126107" y="1296682"/>
                </a:lnTo>
                <a:lnTo>
                  <a:pt x="2139721" y="1293583"/>
                </a:lnTo>
                <a:lnTo>
                  <a:pt x="2153399" y="1290612"/>
                </a:lnTo>
                <a:close/>
              </a:path>
              <a:path w="2479040" h="2497454">
                <a:moveTo>
                  <a:pt x="2153399" y="1206893"/>
                </a:moveTo>
                <a:lnTo>
                  <a:pt x="2139721" y="1203934"/>
                </a:lnTo>
                <a:lnTo>
                  <a:pt x="2126107" y="1200823"/>
                </a:lnTo>
                <a:lnTo>
                  <a:pt x="2112556" y="1197597"/>
                </a:lnTo>
                <a:lnTo>
                  <a:pt x="2099081" y="1194231"/>
                </a:lnTo>
                <a:lnTo>
                  <a:pt x="2094369" y="1212697"/>
                </a:lnTo>
                <a:lnTo>
                  <a:pt x="2108035" y="1216113"/>
                </a:lnTo>
                <a:lnTo>
                  <a:pt x="2121776" y="1219390"/>
                </a:lnTo>
                <a:lnTo>
                  <a:pt x="2135581" y="1222540"/>
                </a:lnTo>
                <a:lnTo>
                  <a:pt x="2149449" y="1225550"/>
                </a:lnTo>
                <a:lnTo>
                  <a:pt x="2153399" y="1206893"/>
                </a:lnTo>
                <a:close/>
              </a:path>
              <a:path w="2479040" h="2497454">
                <a:moveTo>
                  <a:pt x="2154339" y="1239227"/>
                </a:moveTo>
                <a:lnTo>
                  <a:pt x="2097138" y="1239227"/>
                </a:lnTo>
                <a:lnTo>
                  <a:pt x="2097138" y="1258290"/>
                </a:lnTo>
                <a:lnTo>
                  <a:pt x="2154339" y="1258290"/>
                </a:lnTo>
                <a:lnTo>
                  <a:pt x="2154339" y="1239227"/>
                </a:lnTo>
                <a:close/>
              </a:path>
              <a:path w="2479040" h="2497454">
                <a:moveTo>
                  <a:pt x="2249665" y="1239227"/>
                </a:moveTo>
                <a:lnTo>
                  <a:pt x="2246147" y="1239227"/>
                </a:lnTo>
                <a:lnTo>
                  <a:pt x="2248370" y="1223619"/>
                </a:lnTo>
                <a:lnTo>
                  <a:pt x="2233841" y="1221486"/>
                </a:lnTo>
                <a:lnTo>
                  <a:pt x="2219388" y="1219212"/>
                </a:lnTo>
                <a:lnTo>
                  <a:pt x="2205012" y="1216812"/>
                </a:lnTo>
                <a:lnTo>
                  <a:pt x="2190712" y="1214259"/>
                </a:lnTo>
                <a:lnTo>
                  <a:pt x="2187270" y="1233017"/>
                </a:lnTo>
                <a:lnTo>
                  <a:pt x="2201761" y="1235595"/>
                </a:lnTo>
                <a:lnTo>
                  <a:pt x="2216327" y="1238034"/>
                </a:lnTo>
                <a:lnTo>
                  <a:pt x="2223922" y="1239227"/>
                </a:lnTo>
                <a:lnTo>
                  <a:pt x="2192464" y="1239227"/>
                </a:lnTo>
                <a:lnTo>
                  <a:pt x="2192464" y="1258290"/>
                </a:lnTo>
                <a:lnTo>
                  <a:pt x="2223846" y="1258290"/>
                </a:lnTo>
                <a:lnTo>
                  <a:pt x="2216327" y="1259471"/>
                </a:lnTo>
                <a:lnTo>
                  <a:pt x="2201761" y="1261910"/>
                </a:lnTo>
                <a:lnTo>
                  <a:pt x="2187270" y="1264488"/>
                </a:lnTo>
                <a:lnTo>
                  <a:pt x="2190712" y="1283246"/>
                </a:lnTo>
                <a:lnTo>
                  <a:pt x="2205012" y="1280706"/>
                </a:lnTo>
                <a:lnTo>
                  <a:pt x="2219388" y="1278293"/>
                </a:lnTo>
                <a:lnTo>
                  <a:pt x="2233841" y="1276019"/>
                </a:lnTo>
                <a:lnTo>
                  <a:pt x="2248370" y="1273886"/>
                </a:lnTo>
                <a:lnTo>
                  <a:pt x="2246147" y="1258290"/>
                </a:lnTo>
                <a:lnTo>
                  <a:pt x="2249665" y="1258290"/>
                </a:lnTo>
                <a:lnTo>
                  <a:pt x="2249665" y="1239227"/>
                </a:lnTo>
                <a:close/>
              </a:path>
              <a:path w="2479040" h="2497454">
                <a:moveTo>
                  <a:pt x="2344978" y="1239227"/>
                </a:moveTo>
                <a:lnTo>
                  <a:pt x="2339797" y="1239227"/>
                </a:lnTo>
                <a:lnTo>
                  <a:pt x="2340241" y="1233792"/>
                </a:lnTo>
                <a:lnTo>
                  <a:pt x="2312619" y="1231315"/>
                </a:lnTo>
                <a:lnTo>
                  <a:pt x="2285288" y="1228382"/>
                </a:lnTo>
                <a:lnTo>
                  <a:pt x="2283091" y="1247317"/>
                </a:lnTo>
                <a:lnTo>
                  <a:pt x="2287790" y="1247825"/>
                </a:lnTo>
                <a:lnTo>
                  <a:pt x="2287790" y="1249692"/>
                </a:lnTo>
                <a:lnTo>
                  <a:pt x="2283091" y="1250188"/>
                </a:lnTo>
                <a:lnTo>
                  <a:pt x="2285288" y="1269123"/>
                </a:lnTo>
                <a:lnTo>
                  <a:pt x="2312619" y="1266190"/>
                </a:lnTo>
                <a:lnTo>
                  <a:pt x="2340241" y="1263726"/>
                </a:lnTo>
                <a:lnTo>
                  <a:pt x="2339797" y="1258290"/>
                </a:lnTo>
                <a:lnTo>
                  <a:pt x="2344978" y="1258290"/>
                </a:lnTo>
                <a:lnTo>
                  <a:pt x="2344978" y="1239227"/>
                </a:lnTo>
                <a:close/>
              </a:path>
              <a:path w="2479040" h="2497454">
                <a:moveTo>
                  <a:pt x="2440305" y="1239227"/>
                </a:moveTo>
                <a:lnTo>
                  <a:pt x="2435910" y="1239227"/>
                </a:lnTo>
                <a:lnTo>
                  <a:pt x="2435923" y="1238719"/>
                </a:lnTo>
                <a:lnTo>
                  <a:pt x="2406739" y="1237792"/>
                </a:lnTo>
                <a:lnTo>
                  <a:pt x="2377884" y="1236383"/>
                </a:lnTo>
                <a:lnTo>
                  <a:pt x="2377770" y="1238326"/>
                </a:lnTo>
                <a:lnTo>
                  <a:pt x="2377744" y="1238719"/>
                </a:lnTo>
                <a:lnTo>
                  <a:pt x="2377554" y="1242060"/>
                </a:lnTo>
                <a:lnTo>
                  <a:pt x="2376792" y="1242085"/>
                </a:lnTo>
                <a:lnTo>
                  <a:pt x="2377173" y="1248740"/>
                </a:lnTo>
                <a:lnTo>
                  <a:pt x="2376792" y="1255420"/>
                </a:lnTo>
                <a:lnTo>
                  <a:pt x="2377554" y="1255471"/>
                </a:lnTo>
                <a:lnTo>
                  <a:pt x="2377884" y="1261122"/>
                </a:lnTo>
                <a:lnTo>
                  <a:pt x="2406739" y="1259713"/>
                </a:lnTo>
                <a:lnTo>
                  <a:pt x="2435923" y="1258785"/>
                </a:lnTo>
                <a:lnTo>
                  <a:pt x="2435910" y="1258290"/>
                </a:lnTo>
                <a:lnTo>
                  <a:pt x="2440305" y="1258290"/>
                </a:lnTo>
                <a:lnTo>
                  <a:pt x="2440305" y="1239227"/>
                </a:lnTo>
                <a:close/>
              </a:path>
              <a:path w="2479040" h="2497454">
                <a:moveTo>
                  <a:pt x="2478443" y="1239215"/>
                </a:moveTo>
                <a:lnTo>
                  <a:pt x="2475687" y="1239215"/>
                </a:lnTo>
                <a:lnTo>
                  <a:pt x="2475661" y="1248765"/>
                </a:lnTo>
                <a:lnTo>
                  <a:pt x="2475661" y="1258290"/>
                </a:lnTo>
                <a:lnTo>
                  <a:pt x="2478430" y="1258290"/>
                </a:lnTo>
                <a:lnTo>
                  <a:pt x="2478430" y="1248765"/>
                </a:lnTo>
                <a:lnTo>
                  <a:pt x="2478430" y="1239227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33" name="object 3">
            <a:extLst>
              <a:ext uri="{FF2B5EF4-FFF2-40B4-BE49-F238E27FC236}">
                <a16:creationId xmlns:a16="http://schemas.microsoft.com/office/drawing/2014/main" id="{314AB9EC-67DD-4FA4-BD33-9087FD67B5A6}"/>
              </a:ext>
            </a:extLst>
          </p:cNvPr>
          <p:cNvGrpSpPr/>
          <p:nvPr/>
        </p:nvGrpSpPr>
        <p:grpSpPr>
          <a:xfrm>
            <a:off x="4288536" y="171450"/>
            <a:ext cx="4855369" cy="4972050"/>
            <a:chOff x="5718047" y="228600"/>
            <a:chExt cx="6473825" cy="6629400"/>
          </a:xfrm>
        </p:grpSpPr>
        <p:pic>
          <p:nvPicPr>
            <p:cNvPr id="34" name="object 4">
              <a:extLst>
                <a:ext uri="{FF2B5EF4-FFF2-40B4-BE49-F238E27FC236}">
                  <a16:creationId xmlns:a16="http://schemas.microsoft.com/office/drawing/2014/main" id="{FBFD16A4-7506-4A55-ADED-953C493B5D0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5847" y="228600"/>
              <a:ext cx="5026003" cy="6102095"/>
            </a:xfrm>
            <a:prstGeom prst="rect">
              <a:avLst/>
            </a:prstGeom>
          </p:spPr>
        </p:pic>
        <p:pic>
          <p:nvPicPr>
            <p:cNvPr id="35" name="object 5">
              <a:extLst>
                <a:ext uri="{FF2B5EF4-FFF2-40B4-BE49-F238E27FC236}">
                  <a16:creationId xmlns:a16="http://schemas.microsoft.com/office/drawing/2014/main" id="{CBBB85C3-9996-48C2-A2F6-03554585117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8047" y="1447799"/>
              <a:ext cx="6105143" cy="5410051"/>
            </a:xfrm>
            <a:prstGeom prst="rect">
              <a:avLst/>
            </a:prstGeom>
          </p:spPr>
        </p:pic>
        <p:sp>
          <p:nvSpPr>
            <p:cNvPr id="36" name="object 6">
              <a:extLst>
                <a:ext uri="{FF2B5EF4-FFF2-40B4-BE49-F238E27FC236}">
                  <a16:creationId xmlns:a16="http://schemas.microsoft.com/office/drawing/2014/main" id="{1CDE0BD0-F80E-44B5-9742-473C8A20B95E}"/>
                </a:ext>
              </a:extLst>
            </p:cNvPr>
            <p:cNvSpPr/>
            <p:nvPr/>
          </p:nvSpPr>
          <p:spPr>
            <a:xfrm>
              <a:off x="7587823" y="2001812"/>
              <a:ext cx="3965575" cy="4003675"/>
            </a:xfrm>
            <a:custGeom>
              <a:avLst/>
              <a:gdLst/>
              <a:ahLst/>
              <a:cxnLst/>
              <a:rect l="l" t="t" r="r" b="b"/>
              <a:pathLst>
                <a:path w="3965575" h="4003675">
                  <a:moveTo>
                    <a:pt x="3812976" y="4003625"/>
                  </a:moveTo>
                  <a:lnTo>
                    <a:pt x="152519" y="4003625"/>
                  </a:lnTo>
                  <a:lnTo>
                    <a:pt x="145026" y="4003442"/>
                  </a:lnTo>
                  <a:lnTo>
                    <a:pt x="101145" y="3994713"/>
                  </a:lnTo>
                  <a:lnTo>
                    <a:pt x="61655" y="3973606"/>
                  </a:lnTo>
                  <a:lnTo>
                    <a:pt x="30019" y="3941969"/>
                  </a:lnTo>
                  <a:lnTo>
                    <a:pt x="8911" y="3902479"/>
                  </a:lnTo>
                  <a:lnTo>
                    <a:pt x="183" y="3858599"/>
                  </a:lnTo>
                  <a:lnTo>
                    <a:pt x="0" y="3851106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6" y="0"/>
                  </a:lnTo>
                  <a:lnTo>
                    <a:pt x="3857250" y="6565"/>
                  </a:lnTo>
                  <a:lnTo>
                    <a:pt x="3897711" y="25704"/>
                  </a:lnTo>
                  <a:lnTo>
                    <a:pt x="3930876" y="55760"/>
                  </a:lnTo>
                  <a:lnTo>
                    <a:pt x="3953885" y="94152"/>
                  </a:lnTo>
                  <a:lnTo>
                    <a:pt x="3964762" y="137569"/>
                  </a:lnTo>
                  <a:lnTo>
                    <a:pt x="3965495" y="152519"/>
                  </a:lnTo>
                  <a:lnTo>
                    <a:pt x="3965495" y="3851106"/>
                  </a:lnTo>
                  <a:lnTo>
                    <a:pt x="3958929" y="3895380"/>
                  </a:lnTo>
                  <a:lnTo>
                    <a:pt x="3939791" y="3935841"/>
                  </a:lnTo>
                  <a:lnTo>
                    <a:pt x="3909734" y="3969006"/>
                  </a:lnTo>
                  <a:lnTo>
                    <a:pt x="3871342" y="3992015"/>
                  </a:lnTo>
                  <a:lnTo>
                    <a:pt x="3827926" y="4002892"/>
                  </a:lnTo>
                  <a:lnTo>
                    <a:pt x="3812976" y="4003625"/>
                  </a:lnTo>
                  <a:close/>
                </a:path>
              </a:pathLst>
            </a:custGeom>
            <a:solidFill>
              <a:srgbClr val="11172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7">
              <a:extLst>
                <a:ext uri="{FF2B5EF4-FFF2-40B4-BE49-F238E27FC236}">
                  <a16:creationId xmlns:a16="http://schemas.microsoft.com/office/drawing/2014/main" id="{1DEDFC08-8BA7-4C93-9EB7-83E5384605B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73434" y="1887423"/>
              <a:ext cx="3965495" cy="4003625"/>
            </a:xfrm>
            <a:prstGeom prst="rect">
              <a:avLst/>
            </a:prstGeom>
          </p:spPr>
        </p:pic>
        <p:pic>
          <p:nvPicPr>
            <p:cNvPr id="38" name="object 8">
              <a:extLst>
                <a:ext uri="{FF2B5EF4-FFF2-40B4-BE49-F238E27FC236}">
                  <a16:creationId xmlns:a16="http://schemas.microsoft.com/office/drawing/2014/main" id="{BE3EB949-E5AC-43D4-AC20-A7FEABE478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21278" y="5423959"/>
              <a:ext cx="171583" cy="171583"/>
            </a:xfrm>
            <a:prstGeom prst="rect">
              <a:avLst/>
            </a:prstGeom>
          </p:spPr>
        </p:pic>
      </p:grpSp>
      <p:sp>
        <p:nvSpPr>
          <p:cNvPr id="39" name="object 9">
            <a:extLst>
              <a:ext uri="{FF2B5EF4-FFF2-40B4-BE49-F238E27FC236}">
                <a16:creationId xmlns:a16="http://schemas.microsoft.com/office/drawing/2014/main" id="{2BCC28CC-BBA1-40FB-80BE-9598B735E3DC}"/>
              </a:ext>
            </a:extLst>
          </p:cNvPr>
          <p:cNvSpPr txBox="1"/>
          <p:nvPr/>
        </p:nvSpPr>
        <p:spPr>
          <a:xfrm>
            <a:off x="6005394" y="4044146"/>
            <a:ext cx="920115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FFFFFF"/>
                </a:solidFill>
                <a:latin typeface="微软雅黑"/>
                <a:cs typeface="微软雅黑"/>
              </a:rPr>
              <a:t>核心竞争力构建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10">
            <a:extLst>
              <a:ext uri="{FF2B5EF4-FFF2-40B4-BE49-F238E27FC236}">
                <a16:creationId xmlns:a16="http://schemas.microsoft.com/office/drawing/2014/main" id="{AB39CF52-ECE4-45F2-A08C-ED58D92A9D7A}"/>
              </a:ext>
            </a:extLst>
          </p:cNvPr>
          <p:cNvGrpSpPr/>
          <p:nvPr/>
        </p:nvGrpSpPr>
        <p:grpSpPr>
          <a:xfrm>
            <a:off x="571947" y="1415568"/>
            <a:ext cx="2631281" cy="571976"/>
            <a:chOff x="762595" y="1887423"/>
            <a:chExt cx="3508375" cy="762635"/>
          </a:xfrm>
        </p:grpSpPr>
        <p:sp>
          <p:nvSpPr>
            <p:cNvPr id="41" name="object 11">
              <a:extLst>
                <a:ext uri="{FF2B5EF4-FFF2-40B4-BE49-F238E27FC236}">
                  <a16:creationId xmlns:a16="http://schemas.microsoft.com/office/drawing/2014/main" id="{AD3BE020-5F3C-4D67-8BE1-A1523A222F66}"/>
                </a:ext>
              </a:extLst>
            </p:cNvPr>
            <p:cNvSpPr/>
            <p:nvPr/>
          </p:nvSpPr>
          <p:spPr>
            <a:xfrm>
              <a:off x="800725" y="1887423"/>
              <a:ext cx="3470275" cy="762635"/>
            </a:xfrm>
            <a:custGeom>
              <a:avLst/>
              <a:gdLst/>
              <a:ahLst/>
              <a:cxnLst/>
              <a:rect l="l" t="t" r="r" b="b"/>
              <a:pathLst>
                <a:path w="3470275" h="762635">
                  <a:moveTo>
                    <a:pt x="3362930" y="762595"/>
                  </a:moveTo>
                  <a:lnTo>
                    <a:pt x="71252" y="762595"/>
                  </a:lnTo>
                  <a:lnTo>
                    <a:pt x="66293" y="761862"/>
                  </a:lnTo>
                  <a:lnTo>
                    <a:pt x="29728" y="739144"/>
                  </a:lnTo>
                  <a:lnTo>
                    <a:pt x="10070" y="705512"/>
                  </a:lnTo>
                  <a:lnTo>
                    <a:pt x="488" y="663155"/>
                  </a:lnTo>
                  <a:lnTo>
                    <a:pt x="0" y="655716"/>
                  </a:lnTo>
                  <a:lnTo>
                    <a:pt x="0" y="64820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3362930" y="0"/>
                  </a:lnTo>
                  <a:lnTo>
                    <a:pt x="3406133" y="11581"/>
                  </a:lnTo>
                  <a:lnTo>
                    <a:pt x="3441616" y="38814"/>
                  </a:lnTo>
                  <a:lnTo>
                    <a:pt x="3463975" y="77553"/>
                  </a:lnTo>
                  <a:lnTo>
                    <a:pt x="3469808" y="106878"/>
                  </a:lnTo>
                  <a:lnTo>
                    <a:pt x="3469808" y="655716"/>
                  </a:lnTo>
                  <a:lnTo>
                    <a:pt x="3458226" y="698920"/>
                  </a:lnTo>
                  <a:lnTo>
                    <a:pt x="3430993" y="734402"/>
                  </a:lnTo>
                  <a:lnTo>
                    <a:pt x="3392254" y="756762"/>
                  </a:lnTo>
                  <a:lnTo>
                    <a:pt x="3370368" y="761862"/>
                  </a:lnTo>
                  <a:lnTo>
                    <a:pt x="3362930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12">
              <a:extLst>
                <a:ext uri="{FF2B5EF4-FFF2-40B4-BE49-F238E27FC236}">
                  <a16:creationId xmlns:a16="http://schemas.microsoft.com/office/drawing/2014/main" id="{B13AA05C-A7A8-40C7-8C61-392C58996BF8}"/>
                </a:ext>
              </a:extLst>
            </p:cNvPr>
            <p:cNvSpPr/>
            <p:nvPr/>
          </p:nvSpPr>
          <p:spPr>
            <a:xfrm>
              <a:off x="762595" y="1887689"/>
              <a:ext cx="109220" cy="762635"/>
            </a:xfrm>
            <a:custGeom>
              <a:avLst/>
              <a:gdLst/>
              <a:ahLst/>
              <a:cxnLst/>
              <a:rect l="l" t="t" r="r" b="b"/>
              <a:pathLst>
                <a:path w="109219" h="762635">
                  <a:moveTo>
                    <a:pt x="108887" y="762063"/>
                  </a:moveTo>
                  <a:lnTo>
                    <a:pt x="70614" y="753621"/>
                  </a:lnTo>
                  <a:lnTo>
                    <a:pt x="33503" y="728825"/>
                  </a:lnTo>
                  <a:lnTo>
                    <a:pt x="8707" y="691714"/>
                  </a:lnTo>
                  <a:lnTo>
                    <a:pt x="0" y="64794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647940"/>
                  </a:lnTo>
                  <a:lnTo>
                    <a:pt x="79161" y="691714"/>
                  </a:lnTo>
                  <a:lnTo>
                    <a:pt x="90211" y="736408"/>
                  </a:lnTo>
                  <a:lnTo>
                    <a:pt x="104469" y="759426"/>
                  </a:lnTo>
                  <a:lnTo>
                    <a:pt x="108887" y="76206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13">
              <a:extLst>
                <a:ext uri="{FF2B5EF4-FFF2-40B4-BE49-F238E27FC236}">
                  <a16:creationId xmlns:a16="http://schemas.microsoft.com/office/drawing/2014/main" id="{C6945290-858A-4E0E-ADBD-B2A3BED64CE5}"/>
                </a:ext>
              </a:extLst>
            </p:cNvPr>
            <p:cNvSpPr/>
            <p:nvPr/>
          </p:nvSpPr>
          <p:spPr>
            <a:xfrm>
              <a:off x="991373" y="203994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14">
              <a:extLst>
                <a:ext uri="{FF2B5EF4-FFF2-40B4-BE49-F238E27FC236}">
                  <a16:creationId xmlns:a16="http://schemas.microsoft.com/office/drawing/2014/main" id="{4228FF65-7465-45C5-9590-40E07652E35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4828" y="2135267"/>
              <a:ext cx="190648" cy="266908"/>
            </a:xfrm>
            <a:prstGeom prst="rect">
              <a:avLst/>
            </a:prstGeom>
          </p:spPr>
        </p:pic>
      </p:grpSp>
      <p:sp>
        <p:nvSpPr>
          <p:cNvPr id="45" name="object 15">
            <a:extLst>
              <a:ext uri="{FF2B5EF4-FFF2-40B4-BE49-F238E27FC236}">
                <a16:creationId xmlns:a16="http://schemas.microsoft.com/office/drawing/2014/main" id="{F245BB63-A488-4BD4-9FA4-4834042B8AB1}"/>
              </a:ext>
            </a:extLst>
          </p:cNvPr>
          <p:cNvSpPr txBox="1"/>
          <p:nvPr/>
        </p:nvSpPr>
        <p:spPr>
          <a:xfrm>
            <a:off x="1191563" y="1501435"/>
            <a:ext cx="1120140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体验是壁垒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功能易复制，唯体验难求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16">
            <a:extLst>
              <a:ext uri="{FF2B5EF4-FFF2-40B4-BE49-F238E27FC236}">
                <a16:creationId xmlns:a16="http://schemas.microsoft.com/office/drawing/2014/main" id="{209B99DF-91AD-4738-8890-22F25230E00D}"/>
              </a:ext>
            </a:extLst>
          </p:cNvPr>
          <p:cNvGrpSpPr/>
          <p:nvPr/>
        </p:nvGrpSpPr>
        <p:grpSpPr>
          <a:xfrm>
            <a:off x="571947" y="2630954"/>
            <a:ext cx="2631281" cy="571976"/>
            <a:chOff x="762595" y="3507938"/>
            <a:chExt cx="3508375" cy="762635"/>
          </a:xfrm>
        </p:grpSpPr>
        <p:sp>
          <p:nvSpPr>
            <p:cNvPr id="47" name="object 17">
              <a:extLst>
                <a:ext uri="{FF2B5EF4-FFF2-40B4-BE49-F238E27FC236}">
                  <a16:creationId xmlns:a16="http://schemas.microsoft.com/office/drawing/2014/main" id="{F597D02F-1701-4823-8887-B7341E365625}"/>
                </a:ext>
              </a:extLst>
            </p:cNvPr>
            <p:cNvSpPr/>
            <p:nvPr/>
          </p:nvSpPr>
          <p:spPr>
            <a:xfrm>
              <a:off x="800725" y="3507938"/>
              <a:ext cx="3470275" cy="762635"/>
            </a:xfrm>
            <a:custGeom>
              <a:avLst/>
              <a:gdLst/>
              <a:ahLst/>
              <a:cxnLst/>
              <a:rect l="l" t="t" r="r" b="b"/>
              <a:pathLst>
                <a:path w="3470275" h="762635">
                  <a:moveTo>
                    <a:pt x="3362930" y="762595"/>
                  </a:moveTo>
                  <a:lnTo>
                    <a:pt x="71252" y="762595"/>
                  </a:lnTo>
                  <a:lnTo>
                    <a:pt x="66293" y="761862"/>
                  </a:lnTo>
                  <a:lnTo>
                    <a:pt x="29728" y="739144"/>
                  </a:lnTo>
                  <a:lnTo>
                    <a:pt x="10070" y="705512"/>
                  </a:lnTo>
                  <a:lnTo>
                    <a:pt x="488" y="663155"/>
                  </a:lnTo>
                  <a:lnTo>
                    <a:pt x="0" y="655716"/>
                  </a:lnTo>
                  <a:lnTo>
                    <a:pt x="0" y="64820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3362930" y="0"/>
                  </a:lnTo>
                  <a:lnTo>
                    <a:pt x="3406133" y="11581"/>
                  </a:lnTo>
                  <a:lnTo>
                    <a:pt x="3441616" y="38814"/>
                  </a:lnTo>
                  <a:lnTo>
                    <a:pt x="3463975" y="77553"/>
                  </a:lnTo>
                  <a:lnTo>
                    <a:pt x="3469808" y="106878"/>
                  </a:lnTo>
                  <a:lnTo>
                    <a:pt x="3469808" y="655716"/>
                  </a:lnTo>
                  <a:lnTo>
                    <a:pt x="3458226" y="698920"/>
                  </a:lnTo>
                  <a:lnTo>
                    <a:pt x="3430993" y="734402"/>
                  </a:lnTo>
                  <a:lnTo>
                    <a:pt x="3392254" y="756762"/>
                  </a:lnTo>
                  <a:lnTo>
                    <a:pt x="3370368" y="761862"/>
                  </a:lnTo>
                  <a:lnTo>
                    <a:pt x="3362930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18">
              <a:extLst>
                <a:ext uri="{FF2B5EF4-FFF2-40B4-BE49-F238E27FC236}">
                  <a16:creationId xmlns:a16="http://schemas.microsoft.com/office/drawing/2014/main" id="{8ADACE93-C756-4EB2-8D50-63B4C1CB6365}"/>
                </a:ext>
              </a:extLst>
            </p:cNvPr>
            <p:cNvSpPr/>
            <p:nvPr/>
          </p:nvSpPr>
          <p:spPr>
            <a:xfrm>
              <a:off x="762595" y="3508204"/>
              <a:ext cx="109220" cy="762635"/>
            </a:xfrm>
            <a:custGeom>
              <a:avLst/>
              <a:gdLst/>
              <a:ahLst/>
              <a:cxnLst/>
              <a:rect l="l" t="t" r="r" b="b"/>
              <a:pathLst>
                <a:path w="109219" h="762635">
                  <a:moveTo>
                    <a:pt x="108888" y="762063"/>
                  </a:moveTo>
                  <a:lnTo>
                    <a:pt x="70614" y="753621"/>
                  </a:lnTo>
                  <a:lnTo>
                    <a:pt x="33503" y="728825"/>
                  </a:lnTo>
                  <a:lnTo>
                    <a:pt x="8707" y="691714"/>
                  </a:lnTo>
                  <a:lnTo>
                    <a:pt x="0" y="64794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647940"/>
                  </a:lnTo>
                  <a:lnTo>
                    <a:pt x="79161" y="691714"/>
                  </a:lnTo>
                  <a:lnTo>
                    <a:pt x="90211" y="736408"/>
                  </a:lnTo>
                  <a:lnTo>
                    <a:pt x="104469" y="759426"/>
                  </a:lnTo>
                  <a:lnTo>
                    <a:pt x="108888" y="76206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19">
              <a:extLst>
                <a:ext uri="{FF2B5EF4-FFF2-40B4-BE49-F238E27FC236}">
                  <a16:creationId xmlns:a16="http://schemas.microsoft.com/office/drawing/2014/main" id="{69A14EB6-9466-410B-AD56-CF801F3059C0}"/>
                </a:ext>
              </a:extLst>
            </p:cNvPr>
            <p:cNvSpPr/>
            <p:nvPr/>
          </p:nvSpPr>
          <p:spPr>
            <a:xfrm>
              <a:off x="991373" y="366045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0" name="object 20">
              <a:extLst>
                <a:ext uri="{FF2B5EF4-FFF2-40B4-BE49-F238E27FC236}">
                  <a16:creationId xmlns:a16="http://schemas.microsoft.com/office/drawing/2014/main" id="{8547B057-87F5-408A-B7E1-FC247FF8E4B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5295" y="3755782"/>
              <a:ext cx="209713" cy="266908"/>
            </a:xfrm>
            <a:prstGeom prst="rect">
              <a:avLst/>
            </a:prstGeom>
          </p:spPr>
        </p:pic>
      </p:grpSp>
      <p:sp>
        <p:nvSpPr>
          <p:cNvPr id="51" name="object 21">
            <a:extLst>
              <a:ext uri="{FF2B5EF4-FFF2-40B4-BE49-F238E27FC236}">
                <a16:creationId xmlns:a16="http://schemas.microsoft.com/office/drawing/2014/main" id="{05BB3F8F-C33F-4CF7-8C26-EB4AD92090E5}"/>
              </a:ext>
            </a:extLst>
          </p:cNvPr>
          <p:cNvSpPr txBox="1"/>
          <p:nvPr/>
        </p:nvSpPr>
        <p:spPr>
          <a:xfrm>
            <a:off x="1191563" y="2716821"/>
            <a:ext cx="920115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好用定留存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免费引流，好用锁客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2" name="object 22">
            <a:extLst>
              <a:ext uri="{FF2B5EF4-FFF2-40B4-BE49-F238E27FC236}">
                <a16:creationId xmlns:a16="http://schemas.microsoft.com/office/drawing/2014/main" id="{684D5966-A754-48F2-B9D9-4E73A170EB36}"/>
              </a:ext>
            </a:extLst>
          </p:cNvPr>
          <p:cNvGrpSpPr/>
          <p:nvPr/>
        </p:nvGrpSpPr>
        <p:grpSpPr>
          <a:xfrm>
            <a:off x="571947" y="3846340"/>
            <a:ext cx="2631281" cy="571976"/>
            <a:chOff x="762595" y="5128453"/>
            <a:chExt cx="3508375" cy="762635"/>
          </a:xfrm>
        </p:grpSpPr>
        <p:sp>
          <p:nvSpPr>
            <p:cNvPr id="53" name="object 23">
              <a:extLst>
                <a:ext uri="{FF2B5EF4-FFF2-40B4-BE49-F238E27FC236}">
                  <a16:creationId xmlns:a16="http://schemas.microsoft.com/office/drawing/2014/main" id="{ACAC7870-FEEC-46D2-95BE-12952E042960}"/>
                </a:ext>
              </a:extLst>
            </p:cNvPr>
            <p:cNvSpPr/>
            <p:nvPr/>
          </p:nvSpPr>
          <p:spPr>
            <a:xfrm>
              <a:off x="800725" y="5128453"/>
              <a:ext cx="3470275" cy="762635"/>
            </a:xfrm>
            <a:custGeom>
              <a:avLst/>
              <a:gdLst/>
              <a:ahLst/>
              <a:cxnLst/>
              <a:rect l="l" t="t" r="r" b="b"/>
              <a:pathLst>
                <a:path w="3470275" h="762635">
                  <a:moveTo>
                    <a:pt x="3362930" y="762595"/>
                  </a:moveTo>
                  <a:lnTo>
                    <a:pt x="71252" y="762595"/>
                  </a:lnTo>
                  <a:lnTo>
                    <a:pt x="66293" y="761862"/>
                  </a:lnTo>
                  <a:lnTo>
                    <a:pt x="29728" y="739144"/>
                  </a:lnTo>
                  <a:lnTo>
                    <a:pt x="10070" y="705512"/>
                  </a:lnTo>
                  <a:lnTo>
                    <a:pt x="488" y="663155"/>
                  </a:lnTo>
                  <a:lnTo>
                    <a:pt x="0" y="655716"/>
                  </a:lnTo>
                  <a:lnTo>
                    <a:pt x="0" y="64820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3362930" y="0"/>
                  </a:lnTo>
                  <a:lnTo>
                    <a:pt x="3406133" y="11581"/>
                  </a:lnTo>
                  <a:lnTo>
                    <a:pt x="3441616" y="38814"/>
                  </a:lnTo>
                  <a:lnTo>
                    <a:pt x="3463975" y="77553"/>
                  </a:lnTo>
                  <a:lnTo>
                    <a:pt x="3469808" y="106878"/>
                  </a:lnTo>
                  <a:lnTo>
                    <a:pt x="3469808" y="655716"/>
                  </a:lnTo>
                  <a:lnTo>
                    <a:pt x="3458226" y="698920"/>
                  </a:lnTo>
                  <a:lnTo>
                    <a:pt x="3430993" y="734402"/>
                  </a:lnTo>
                  <a:lnTo>
                    <a:pt x="3392254" y="756762"/>
                  </a:lnTo>
                  <a:lnTo>
                    <a:pt x="3370368" y="761862"/>
                  </a:lnTo>
                  <a:lnTo>
                    <a:pt x="3362930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24">
              <a:extLst>
                <a:ext uri="{FF2B5EF4-FFF2-40B4-BE49-F238E27FC236}">
                  <a16:creationId xmlns:a16="http://schemas.microsoft.com/office/drawing/2014/main" id="{68CFC118-21DE-4153-917D-20F41ACD11FD}"/>
                </a:ext>
              </a:extLst>
            </p:cNvPr>
            <p:cNvSpPr/>
            <p:nvPr/>
          </p:nvSpPr>
          <p:spPr>
            <a:xfrm>
              <a:off x="762595" y="5128719"/>
              <a:ext cx="109220" cy="762635"/>
            </a:xfrm>
            <a:custGeom>
              <a:avLst/>
              <a:gdLst/>
              <a:ahLst/>
              <a:cxnLst/>
              <a:rect l="l" t="t" r="r" b="b"/>
              <a:pathLst>
                <a:path w="109219" h="762635">
                  <a:moveTo>
                    <a:pt x="108888" y="762063"/>
                  </a:moveTo>
                  <a:lnTo>
                    <a:pt x="70614" y="753621"/>
                  </a:lnTo>
                  <a:lnTo>
                    <a:pt x="33503" y="728825"/>
                  </a:lnTo>
                  <a:lnTo>
                    <a:pt x="8707" y="691714"/>
                  </a:lnTo>
                  <a:lnTo>
                    <a:pt x="0" y="64794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647940"/>
                  </a:lnTo>
                  <a:lnTo>
                    <a:pt x="79161" y="691714"/>
                  </a:lnTo>
                  <a:lnTo>
                    <a:pt x="90211" y="736408"/>
                  </a:lnTo>
                  <a:lnTo>
                    <a:pt x="104469" y="759426"/>
                  </a:lnTo>
                  <a:lnTo>
                    <a:pt x="108888" y="76206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25">
              <a:extLst>
                <a:ext uri="{FF2B5EF4-FFF2-40B4-BE49-F238E27FC236}">
                  <a16:creationId xmlns:a16="http://schemas.microsoft.com/office/drawing/2014/main" id="{8D4B7CED-39DE-4150-A27B-BCE420234CF5}"/>
                </a:ext>
              </a:extLst>
            </p:cNvPr>
            <p:cNvSpPr/>
            <p:nvPr/>
          </p:nvSpPr>
          <p:spPr>
            <a:xfrm>
              <a:off x="991373" y="528097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6" name="object 26">
              <a:extLst>
                <a:ext uri="{FF2B5EF4-FFF2-40B4-BE49-F238E27FC236}">
                  <a16:creationId xmlns:a16="http://schemas.microsoft.com/office/drawing/2014/main" id="{6036FC00-60AA-4A68-88EA-17732B90B82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05763" y="5376296"/>
              <a:ext cx="238311" cy="266908"/>
            </a:xfrm>
            <a:prstGeom prst="rect">
              <a:avLst/>
            </a:prstGeom>
          </p:spPr>
        </p:pic>
      </p:grpSp>
      <p:sp>
        <p:nvSpPr>
          <p:cNvPr id="57" name="object 27">
            <a:extLst>
              <a:ext uri="{FF2B5EF4-FFF2-40B4-BE49-F238E27FC236}">
                <a16:creationId xmlns:a16="http://schemas.microsoft.com/office/drawing/2014/main" id="{176CA5E0-1FBD-4793-B6FE-33C5391ECEA0}"/>
              </a:ext>
            </a:extLst>
          </p:cNvPr>
          <p:cNvSpPr txBox="1"/>
          <p:nvPr/>
        </p:nvSpPr>
        <p:spPr>
          <a:xfrm>
            <a:off x="1191562" y="3932207"/>
            <a:ext cx="1020128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网络成护城河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兴趣结社群，生态筑墙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58" name="object 28">
            <a:extLst>
              <a:ext uri="{FF2B5EF4-FFF2-40B4-BE49-F238E27FC236}">
                <a16:creationId xmlns:a16="http://schemas.microsoft.com/office/drawing/2014/main" id="{938DFF6A-E55C-493A-B8E3-0FD53DDE09E6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39100" y="2859733"/>
            <a:ext cx="71493" cy="114389"/>
          </a:xfrm>
          <a:prstGeom prst="rect">
            <a:avLst/>
          </a:prstGeom>
        </p:spPr>
      </p:pic>
      <p:grpSp>
        <p:nvGrpSpPr>
          <p:cNvPr id="59" name="object 29">
            <a:extLst>
              <a:ext uri="{FF2B5EF4-FFF2-40B4-BE49-F238E27FC236}">
                <a16:creationId xmlns:a16="http://schemas.microsoft.com/office/drawing/2014/main" id="{64D842AE-B593-4406-9A2D-0E61A191C4A8}"/>
              </a:ext>
            </a:extLst>
          </p:cNvPr>
          <p:cNvGrpSpPr/>
          <p:nvPr/>
        </p:nvGrpSpPr>
        <p:grpSpPr>
          <a:xfrm>
            <a:off x="4232177" y="2230365"/>
            <a:ext cx="915829" cy="1373504"/>
            <a:chOff x="5642902" y="2973819"/>
            <a:chExt cx="1221105" cy="1831339"/>
          </a:xfrm>
        </p:grpSpPr>
        <p:pic>
          <p:nvPicPr>
            <p:cNvPr id="60" name="object 30">
              <a:extLst>
                <a:ext uri="{FF2B5EF4-FFF2-40B4-BE49-F238E27FC236}">
                  <a16:creationId xmlns:a16="http://schemas.microsoft.com/office/drawing/2014/main" id="{1B5C788B-CF51-429C-B3AA-CA2CABF55F1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81335" y="3012251"/>
              <a:ext cx="1143893" cy="1753969"/>
            </a:xfrm>
            <a:prstGeom prst="rect">
              <a:avLst/>
            </a:prstGeom>
          </p:spPr>
        </p:pic>
        <p:sp>
          <p:nvSpPr>
            <p:cNvPr id="61" name="object 31">
              <a:extLst>
                <a:ext uri="{FF2B5EF4-FFF2-40B4-BE49-F238E27FC236}">
                  <a16:creationId xmlns:a16="http://schemas.microsoft.com/office/drawing/2014/main" id="{68AC60F7-1D40-435B-9246-A92E8F5B844A}"/>
                </a:ext>
              </a:extLst>
            </p:cNvPr>
            <p:cNvSpPr/>
            <p:nvPr/>
          </p:nvSpPr>
          <p:spPr>
            <a:xfrm>
              <a:off x="5662270" y="2993186"/>
              <a:ext cx="1182370" cy="1792605"/>
            </a:xfrm>
            <a:custGeom>
              <a:avLst/>
              <a:gdLst/>
              <a:ahLst/>
              <a:cxnLst/>
              <a:rect l="l" t="t" r="r" b="b"/>
              <a:pathLst>
                <a:path w="1182370" h="1792604">
                  <a:moveTo>
                    <a:pt x="0" y="1201087"/>
                  </a:moveTo>
                  <a:lnTo>
                    <a:pt x="0" y="591011"/>
                  </a:lnTo>
                  <a:lnTo>
                    <a:pt x="177" y="576502"/>
                  </a:lnTo>
                  <a:lnTo>
                    <a:pt x="2845" y="533082"/>
                  </a:lnTo>
                  <a:lnTo>
                    <a:pt x="8700" y="489975"/>
                  </a:lnTo>
                  <a:lnTo>
                    <a:pt x="17711" y="447407"/>
                  </a:lnTo>
                  <a:lnTo>
                    <a:pt x="29830" y="405617"/>
                  </a:lnTo>
                  <a:lnTo>
                    <a:pt x="44988" y="364841"/>
                  </a:lnTo>
                  <a:lnTo>
                    <a:pt x="63103" y="325289"/>
                  </a:lnTo>
                  <a:lnTo>
                    <a:pt x="84083" y="287170"/>
                  </a:lnTo>
                  <a:lnTo>
                    <a:pt x="107811" y="250698"/>
                  </a:lnTo>
                  <a:lnTo>
                    <a:pt x="134153" y="216077"/>
                  </a:lnTo>
                  <a:lnTo>
                    <a:pt x="162969" y="183488"/>
                  </a:lnTo>
                  <a:lnTo>
                    <a:pt x="194112" y="153100"/>
                  </a:lnTo>
                  <a:lnTo>
                    <a:pt x="227405" y="125086"/>
                  </a:lnTo>
                  <a:lnTo>
                    <a:pt x="262663" y="99603"/>
                  </a:lnTo>
                  <a:lnTo>
                    <a:pt x="299699" y="76782"/>
                  </a:lnTo>
                  <a:lnTo>
                    <a:pt x="338321" y="56743"/>
                  </a:lnTo>
                  <a:lnTo>
                    <a:pt x="378313" y="39600"/>
                  </a:lnTo>
                  <a:lnTo>
                    <a:pt x="419449" y="25448"/>
                  </a:lnTo>
                  <a:lnTo>
                    <a:pt x="461515" y="14361"/>
                  </a:lnTo>
                  <a:lnTo>
                    <a:pt x="504291" y="6396"/>
                  </a:lnTo>
                  <a:lnTo>
                    <a:pt x="547538" y="1600"/>
                  </a:lnTo>
                  <a:lnTo>
                    <a:pt x="591011" y="0"/>
                  </a:lnTo>
                  <a:lnTo>
                    <a:pt x="605519" y="177"/>
                  </a:lnTo>
                  <a:lnTo>
                    <a:pt x="648940" y="2845"/>
                  </a:lnTo>
                  <a:lnTo>
                    <a:pt x="692047" y="8700"/>
                  </a:lnTo>
                  <a:lnTo>
                    <a:pt x="734615" y="17711"/>
                  </a:lnTo>
                  <a:lnTo>
                    <a:pt x="776405" y="29830"/>
                  </a:lnTo>
                  <a:lnTo>
                    <a:pt x="817181" y="44988"/>
                  </a:lnTo>
                  <a:lnTo>
                    <a:pt x="856732" y="63103"/>
                  </a:lnTo>
                  <a:lnTo>
                    <a:pt x="894852" y="84083"/>
                  </a:lnTo>
                  <a:lnTo>
                    <a:pt x="931324" y="107811"/>
                  </a:lnTo>
                  <a:lnTo>
                    <a:pt x="965944" y="134153"/>
                  </a:lnTo>
                  <a:lnTo>
                    <a:pt x="998534" y="162969"/>
                  </a:lnTo>
                  <a:lnTo>
                    <a:pt x="1028922" y="194112"/>
                  </a:lnTo>
                  <a:lnTo>
                    <a:pt x="1056935" y="227405"/>
                  </a:lnTo>
                  <a:lnTo>
                    <a:pt x="1082419" y="262663"/>
                  </a:lnTo>
                  <a:lnTo>
                    <a:pt x="1105240" y="299699"/>
                  </a:lnTo>
                  <a:lnTo>
                    <a:pt x="1125279" y="338321"/>
                  </a:lnTo>
                  <a:lnTo>
                    <a:pt x="1142422" y="378313"/>
                  </a:lnTo>
                  <a:lnTo>
                    <a:pt x="1156574" y="419449"/>
                  </a:lnTo>
                  <a:lnTo>
                    <a:pt x="1167661" y="461515"/>
                  </a:lnTo>
                  <a:lnTo>
                    <a:pt x="1175626" y="504291"/>
                  </a:lnTo>
                  <a:lnTo>
                    <a:pt x="1180421" y="547538"/>
                  </a:lnTo>
                  <a:lnTo>
                    <a:pt x="1182022" y="591011"/>
                  </a:lnTo>
                  <a:lnTo>
                    <a:pt x="1182022" y="1201087"/>
                  </a:lnTo>
                  <a:lnTo>
                    <a:pt x="1180421" y="1244560"/>
                  </a:lnTo>
                  <a:lnTo>
                    <a:pt x="1175626" y="1287807"/>
                  </a:lnTo>
                  <a:lnTo>
                    <a:pt x="1167661" y="1330583"/>
                  </a:lnTo>
                  <a:lnTo>
                    <a:pt x="1156573" y="1372649"/>
                  </a:lnTo>
                  <a:lnTo>
                    <a:pt x="1142422" y="1413785"/>
                  </a:lnTo>
                  <a:lnTo>
                    <a:pt x="1125279" y="1453777"/>
                  </a:lnTo>
                  <a:lnTo>
                    <a:pt x="1105240" y="1492400"/>
                  </a:lnTo>
                  <a:lnTo>
                    <a:pt x="1082419" y="1529435"/>
                  </a:lnTo>
                  <a:lnTo>
                    <a:pt x="1056935" y="1564693"/>
                  </a:lnTo>
                  <a:lnTo>
                    <a:pt x="1028922" y="1597986"/>
                  </a:lnTo>
                  <a:lnTo>
                    <a:pt x="998534" y="1629129"/>
                  </a:lnTo>
                  <a:lnTo>
                    <a:pt x="965945" y="1657945"/>
                  </a:lnTo>
                  <a:lnTo>
                    <a:pt x="931324" y="1684287"/>
                  </a:lnTo>
                  <a:lnTo>
                    <a:pt x="894852" y="1708015"/>
                  </a:lnTo>
                  <a:lnTo>
                    <a:pt x="856732" y="1728995"/>
                  </a:lnTo>
                  <a:lnTo>
                    <a:pt x="817181" y="1747110"/>
                  </a:lnTo>
                  <a:lnTo>
                    <a:pt x="776405" y="1762268"/>
                  </a:lnTo>
                  <a:lnTo>
                    <a:pt x="734615" y="1774387"/>
                  </a:lnTo>
                  <a:lnTo>
                    <a:pt x="692047" y="1783398"/>
                  </a:lnTo>
                  <a:lnTo>
                    <a:pt x="648940" y="1789253"/>
                  </a:lnTo>
                  <a:lnTo>
                    <a:pt x="605519" y="1791921"/>
                  </a:lnTo>
                  <a:lnTo>
                    <a:pt x="591011" y="1792099"/>
                  </a:lnTo>
                  <a:lnTo>
                    <a:pt x="576502" y="1791921"/>
                  </a:lnTo>
                  <a:lnTo>
                    <a:pt x="533082" y="1789253"/>
                  </a:lnTo>
                  <a:lnTo>
                    <a:pt x="489975" y="1783398"/>
                  </a:lnTo>
                  <a:lnTo>
                    <a:pt x="447407" y="1774387"/>
                  </a:lnTo>
                  <a:lnTo>
                    <a:pt x="405617" y="1762268"/>
                  </a:lnTo>
                  <a:lnTo>
                    <a:pt x="364841" y="1747110"/>
                  </a:lnTo>
                  <a:lnTo>
                    <a:pt x="325289" y="1728995"/>
                  </a:lnTo>
                  <a:lnTo>
                    <a:pt x="287170" y="1708015"/>
                  </a:lnTo>
                  <a:lnTo>
                    <a:pt x="250698" y="1684287"/>
                  </a:lnTo>
                  <a:lnTo>
                    <a:pt x="216077" y="1657945"/>
                  </a:lnTo>
                  <a:lnTo>
                    <a:pt x="183488" y="1629129"/>
                  </a:lnTo>
                  <a:lnTo>
                    <a:pt x="153100" y="1597986"/>
                  </a:lnTo>
                  <a:lnTo>
                    <a:pt x="125086" y="1564693"/>
                  </a:lnTo>
                  <a:lnTo>
                    <a:pt x="99603" y="1529435"/>
                  </a:lnTo>
                  <a:lnTo>
                    <a:pt x="76782" y="1492399"/>
                  </a:lnTo>
                  <a:lnTo>
                    <a:pt x="56743" y="1453777"/>
                  </a:lnTo>
                  <a:lnTo>
                    <a:pt x="39600" y="1413785"/>
                  </a:lnTo>
                  <a:lnTo>
                    <a:pt x="25448" y="1372649"/>
                  </a:lnTo>
                  <a:lnTo>
                    <a:pt x="14361" y="1330583"/>
                  </a:lnTo>
                  <a:lnTo>
                    <a:pt x="6396" y="1287807"/>
                  </a:lnTo>
                  <a:lnTo>
                    <a:pt x="1600" y="1244560"/>
                  </a:lnTo>
                  <a:lnTo>
                    <a:pt x="0" y="1201087"/>
                  </a:lnTo>
                  <a:close/>
                </a:path>
              </a:pathLst>
            </a:custGeom>
            <a:ln w="38129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2" name="object 32">
            <a:extLst>
              <a:ext uri="{FF2B5EF4-FFF2-40B4-BE49-F238E27FC236}">
                <a16:creationId xmlns:a16="http://schemas.microsoft.com/office/drawing/2014/main" id="{BFA4A113-817C-45D0-AB92-542749BB67BC}"/>
              </a:ext>
            </a:extLst>
          </p:cNvPr>
          <p:cNvSpPr txBox="1"/>
          <p:nvPr/>
        </p:nvSpPr>
        <p:spPr>
          <a:xfrm>
            <a:off x="4394464" y="2935999"/>
            <a:ext cx="591026" cy="496642"/>
          </a:xfrm>
          <a:prstGeom prst="rect">
            <a:avLst/>
          </a:prstGeom>
        </p:spPr>
        <p:txBody>
          <a:bodyPr vert="horz" wrap="square" lIns="0" tIns="2381" rIns="0" bIns="0" rtlCol="0">
            <a:spAutoFit/>
          </a:bodyPr>
          <a:lstStyle/>
          <a:p>
            <a:pPr marL="9525" marR="3810" indent="142875" defTabSz="685800">
              <a:lnSpc>
                <a:spcPct val="104200"/>
              </a:lnSpc>
              <a:spcBef>
                <a:spcPts val="19"/>
              </a:spcBef>
            </a:pPr>
            <a:r>
              <a:rPr sz="1050" b="1" kern="0" spc="-19" dirty="0" err="1">
                <a:solidFill>
                  <a:srgbClr val="FFFFFF"/>
                </a:solidFill>
                <a:latin typeface="微软雅黑"/>
                <a:cs typeface="微软雅黑"/>
              </a:rPr>
              <a:t>终极</a:t>
            </a:r>
            <a:endParaRPr lang="en-US" sz="1050" b="1" kern="0" spc="-19" dirty="0">
              <a:solidFill>
                <a:srgbClr val="FFFFFF"/>
              </a:solidFill>
              <a:latin typeface="微软雅黑"/>
              <a:cs typeface="微软雅黑"/>
            </a:endParaRPr>
          </a:p>
          <a:p>
            <a:pPr marL="9525" marR="3810" indent="142875" defTabSz="685800">
              <a:lnSpc>
                <a:spcPct val="104200"/>
              </a:lnSpc>
              <a:spcBef>
                <a:spcPts val="19"/>
              </a:spcBef>
            </a:pPr>
            <a:r>
              <a:rPr sz="1050" b="1" kern="0" spc="-11" dirty="0" err="1">
                <a:solidFill>
                  <a:srgbClr val="FFFFFF"/>
                </a:solidFill>
                <a:latin typeface="微软雅黑"/>
                <a:cs typeface="微软雅黑"/>
              </a:rPr>
              <a:t>竞争</a:t>
            </a:r>
            <a:endParaRPr lang="en-US" sz="1050" b="1" kern="0" spc="-11" dirty="0">
              <a:solidFill>
                <a:srgbClr val="FFFFFF"/>
              </a:solidFill>
              <a:latin typeface="微软雅黑"/>
              <a:cs typeface="微软雅黑"/>
            </a:endParaRPr>
          </a:p>
          <a:p>
            <a:pPr marL="9525" marR="3810" indent="142875" defTabSz="685800">
              <a:lnSpc>
                <a:spcPct val="104200"/>
              </a:lnSpc>
              <a:spcBef>
                <a:spcPts val="19"/>
              </a:spcBef>
            </a:pPr>
            <a:r>
              <a:rPr sz="1050" b="1" kern="0" spc="-11" dirty="0" err="1">
                <a:solidFill>
                  <a:srgbClr val="FFFFFF"/>
                </a:solidFill>
                <a:latin typeface="微软雅黑"/>
                <a:cs typeface="微软雅黑"/>
              </a:rPr>
              <a:t>逻辑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3" name="object 33">
            <a:extLst>
              <a:ext uri="{FF2B5EF4-FFF2-40B4-BE49-F238E27FC236}">
                <a16:creationId xmlns:a16="http://schemas.microsoft.com/office/drawing/2014/main" id="{CC5D2288-47A8-4EBB-9359-F06BA2331DF5}"/>
              </a:ext>
            </a:extLst>
          </p:cNvPr>
          <p:cNvGrpSpPr/>
          <p:nvPr/>
        </p:nvGrpSpPr>
        <p:grpSpPr>
          <a:xfrm>
            <a:off x="571946" y="1015205"/>
            <a:ext cx="8007668" cy="1852136"/>
            <a:chOff x="762595" y="1353606"/>
            <a:chExt cx="10676890" cy="2469515"/>
          </a:xfrm>
        </p:grpSpPr>
        <p:pic>
          <p:nvPicPr>
            <p:cNvPr id="64" name="object 34">
              <a:extLst>
                <a:ext uri="{FF2B5EF4-FFF2-40B4-BE49-F238E27FC236}">
                  <a16:creationId xmlns:a16="http://schemas.microsoft.com/office/drawing/2014/main" id="{C8AF6FDE-D4FF-4AED-9350-0ED09F74C4A8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24503" y="3364951"/>
              <a:ext cx="457557" cy="457557"/>
            </a:xfrm>
            <a:prstGeom prst="rect">
              <a:avLst/>
            </a:prstGeom>
          </p:spPr>
        </p:pic>
        <p:sp>
          <p:nvSpPr>
            <p:cNvPr id="65" name="object 35">
              <a:extLst>
                <a:ext uri="{FF2B5EF4-FFF2-40B4-BE49-F238E27FC236}">
                  <a16:creationId xmlns:a16="http://schemas.microsoft.com/office/drawing/2014/main" id="{1B37509E-E7BD-4E4C-89E3-33AA7AE6A1B8}"/>
                </a:ext>
              </a:extLst>
            </p:cNvPr>
            <p:cNvSpPr/>
            <p:nvPr/>
          </p:nvSpPr>
          <p:spPr>
            <a:xfrm>
              <a:off x="762595" y="1353606"/>
              <a:ext cx="10676890" cy="19685"/>
            </a:xfrm>
            <a:custGeom>
              <a:avLst/>
              <a:gdLst/>
              <a:ahLst/>
              <a:cxnLst/>
              <a:rect l="l" t="t" r="r" b="b"/>
              <a:pathLst>
                <a:path w="10676890" h="19684">
                  <a:moveTo>
                    <a:pt x="10676334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1906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9717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1727</Words>
  <Application>Microsoft Office PowerPoint</Application>
  <DocSecurity>0</DocSecurity>
  <PresentationFormat>全屏显示(16:9)</PresentationFormat>
  <Paragraphs>191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7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去中心化与去中介化 </vt:lpstr>
      <vt:lpstr>典型落地案例</vt:lpstr>
      <vt:lpstr>4C模型核心逻辑</vt:lpstr>
      <vt:lpstr>"4C"模型对产品设计的启示</vt:lpstr>
      <vt:lpstr>4C模型与去中心化/去中介化的理论协同</vt:lpstr>
      <vt:lpstr>产品设计四原则</vt:lpstr>
      <vt:lpstr>理论落地实践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16</cp:revision>
  <dcterms:modified xsi:type="dcterms:W3CDTF">2026-01-10T15:32:20Z</dcterms:modified>
</cp:coreProperties>
</file>