
<file path=[Content_Types].xml><?xml version="1.0" encoding="utf-8"?>
<Types xmlns="http://schemas.openxmlformats.org/package/2006/content-types">
  <Default Extension="gif" ContentType="image/gif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5" r:id="rId2"/>
  </p:sldMasterIdLst>
  <p:notesMasterIdLst>
    <p:notesMasterId r:id="rId19"/>
  </p:notesMasterIdLst>
  <p:sldIdLst>
    <p:sldId id="256" r:id="rId3"/>
    <p:sldId id="257" r:id="rId4"/>
    <p:sldId id="258" r:id="rId5"/>
    <p:sldId id="368" r:id="rId6"/>
    <p:sldId id="371" r:id="rId7"/>
    <p:sldId id="369" r:id="rId8"/>
    <p:sldId id="372" r:id="rId9"/>
    <p:sldId id="370" r:id="rId10"/>
    <p:sldId id="375" r:id="rId11"/>
    <p:sldId id="378" r:id="rId12"/>
    <p:sldId id="376" r:id="rId13"/>
    <p:sldId id="377" r:id="rId14"/>
    <p:sldId id="379" r:id="rId15"/>
    <p:sldId id="380" r:id="rId16"/>
    <p:sldId id="266" r:id="rId17"/>
    <p:sldId id="275" r:id="rId18"/>
  </p:sldIdLst>
  <p:sldSz cx="9144000" cy="5143500" type="screen16x9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11" autoAdjust="0"/>
    <p:restoredTop sz="87109" autoAdjust="0"/>
  </p:normalViewPr>
  <p:slideViewPr>
    <p:cSldViewPr snapToGrid="0">
      <p:cViewPr>
        <p:scale>
          <a:sx n="66" d="100"/>
          <a:sy n="66" d="100"/>
        </p:scale>
        <p:origin x="1286" y="60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6E170E-CD8A-408F-9FE5-4C3FF328FEC5}" type="datetimeFigureOut">
              <a:rPr lang="zh-CN" altLang="en-US" smtClean="0"/>
              <a:t>2026/1/12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B0A32B-E869-47EC-B4CF-CC94D6F9DF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5248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1.1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标题命名要求</a:t>
            </a: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微课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PPT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标题命名：知识点名称</a:t>
            </a: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教学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PPT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标题命名：教学任务名称（几个知识点合成是一个任务）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1.2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文字要求</a:t>
            </a:r>
            <a:endParaRPr lang="en-US" altLang="zh-CN" sz="1800" dirty="0">
              <a:latin typeface="思源宋体 CN Light" panose="02020300000000000000" pitchFamily="18" charset="-122"/>
              <a:ea typeface="思源宋体 CN Light" panose="02020300000000000000" pitchFamily="18" charset="-122"/>
            </a:endParaRP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字体大小：思源宋体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 CN Heavy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、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36-48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号字、白色、单倍行距</a:t>
            </a:r>
          </a:p>
          <a:p>
            <a:endParaRPr lang="zh-CN" altLang="en-US" sz="18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06418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8069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66389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18021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78778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21081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字体大小：思源宋体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</a:t>
            </a:r>
            <a:r>
              <a:rPr lang="en-US" altLang="zh-CN" sz="1200" kern="100" dirty="0" err="1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SemiBold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号字、白色、行距固定不要更改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如微课内容仅一个时则不需要添加目录页，反之多个内容需添加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2601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00403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69503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88963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07712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38760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68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9.png"/><Relationship Id="rId7" Type="http://schemas.openxmlformats.org/officeDocument/2006/relationships/image" Target="../media/image10.png"/><Relationship Id="rId12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5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.png"/><Relationship Id="rId16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2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png"/><Relationship Id="rId4" Type="http://schemas.openxmlformats.org/officeDocument/2006/relationships/image" Target="../media/image2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BE7CE7-7EFA-4037-A765-491A104044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D5F7A8-157F-47C4-B884-2A28D7088C9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74684" y="-82700"/>
            <a:ext cx="2962861" cy="52761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4D3746-374F-45AC-8673-2FC05669B3F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75000"/>
          </a:blip>
          <a:stretch>
            <a:fillRect/>
          </a:stretch>
        </p:blipFill>
        <p:spPr>
          <a:xfrm>
            <a:off x="6174684" y="-16372"/>
            <a:ext cx="2969315" cy="524257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C57A39A-5B85-49EB-A29E-91A62598E7EA}"/>
              </a:ext>
            </a:extLst>
          </p:cNvPr>
          <p:cNvSpPr txBox="1"/>
          <p:nvPr userDrawn="1"/>
        </p:nvSpPr>
        <p:spPr>
          <a:xfrm>
            <a:off x="6297683" y="1840449"/>
            <a:ext cx="2723317" cy="7536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360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CONTENTS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DC47268-F3A1-45C2-AAB4-1B12A30ABE3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77074" y="100758"/>
            <a:ext cx="810536" cy="5430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E07A20B-AFB0-4BF8-B75C-82DDF2D8C69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07333" y="100758"/>
            <a:ext cx="810536" cy="54307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07B79C8-E5B9-42E4-B3E2-EE47AF3341EF}"/>
              </a:ext>
            </a:extLst>
          </p:cNvPr>
          <p:cNvSpPr txBox="1"/>
          <p:nvPr userDrawn="1"/>
        </p:nvSpPr>
        <p:spPr>
          <a:xfrm>
            <a:off x="7171504" y="2323941"/>
            <a:ext cx="975676" cy="58927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2579" kern="100" spc="0">
                <a:solidFill>
                  <a:srgbClr val="FFFFFF">
                    <a:alpha val="100000"/>
                  </a:srgbClr>
                </a:solidFill>
                <a:latin typeface="GEETYPE-XinGothicGB-W7" panose="02010800040101010101" pitchFamily="1" charset="-122"/>
                <a:ea typeface="GEETYPE-XinGothicGB-W7" panose="02010800040101010101" pitchFamily="1" charset="-122"/>
              </a:rPr>
              <a:t>目 录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B2426FB-A1B6-4A87-97FC-B7F9AF86A50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40864" y="3303699"/>
            <a:ext cx="810536" cy="543073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AA7DA2F6-F69B-4EF2-9EDC-A39A3A1CBDB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94204" y="586714"/>
            <a:ext cx="599472" cy="59947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8332CA54-08F8-476F-9756-589D7468C12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140864" y="640054"/>
            <a:ext cx="492866" cy="49286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FEFE61B4-811F-40DC-BF9F-8355D024450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9800000">
            <a:off x="4876076" y="-798658"/>
            <a:ext cx="1700037" cy="167182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099403BC-2B9B-4C09-8ED8-72129F4CC1A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9800000">
            <a:off x="-291722" y="4335522"/>
            <a:ext cx="1700037" cy="1671828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CA2EC181-AEE2-405F-B412-879CE4B7FB1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852013" y="3879018"/>
            <a:ext cx="513605" cy="51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624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BE7CE7-7EFA-4037-A765-491A104044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27E8803-CC88-4ADE-8E59-BE7D3038EC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34474" y="1802204"/>
            <a:ext cx="3856215" cy="861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78D63C0-645F-4FF8-92CB-29CE49A390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83405" y="2724367"/>
            <a:ext cx="3856215" cy="861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7F6B9D8-BE54-4972-BC96-C8589FDD34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83405" y="3684170"/>
            <a:ext cx="3856215" cy="861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D5F7A8-157F-47C4-B884-2A28D7088C9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74684" y="-82700"/>
            <a:ext cx="2962861" cy="52761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4D3746-374F-45AC-8673-2FC05669B3F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75000"/>
          </a:blip>
          <a:stretch>
            <a:fillRect/>
          </a:stretch>
        </p:blipFill>
        <p:spPr>
          <a:xfrm>
            <a:off x="6174684" y="-16372"/>
            <a:ext cx="2969315" cy="524257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C57A39A-5B85-49EB-A29E-91A62598E7EA}"/>
              </a:ext>
            </a:extLst>
          </p:cNvPr>
          <p:cNvSpPr txBox="1"/>
          <p:nvPr userDrawn="1"/>
        </p:nvSpPr>
        <p:spPr>
          <a:xfrm>
            <a:off x="6297683" y="1840449"/>
            <a:ext cx="2723317" cy="7536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360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CONTENTS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DC47268-F3A1-45C2-AAB4-1B12A30ABE3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77074" y="100758"/>
            <a:ext cx="810536" cy="5430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E07A20B-AFB0-4BF8-B75C-82DDF2D8C69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07333" y="100758"/>
            <a:ext cx="810536" cy="54307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07B79C8-E5B9-42E4-B3E2-EE47AF3341EF}"/>
              </a:ext>
            </a:extLst>
          </p:cNvPr>
          <p:cNvSpPr txBox="1"/>
          <p:nvPr userDrawn="1"/>
        </p:nvSpPr>
        <p:spPr>
          <a:xfrm>
            <a:off x="7171504" y="2323941"/>
            <a:ext cx="975676" cy="58927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2579" kern="100" spc="0">
                <a:solidFill>
                  <a:srgbClr val="FFFFFF">
                    <a:alpha val="100000"/>
                  </a:srgbClr>
                </a:solidFill>
                <a:latin typeface="GEETYPE-XinGothicGB-W7" panose="02010800040101010101" pitchFamily="1" charset="-122"/>
                <a:ea typeface="GEETYPE-XinGothicGB-W7" panose="02010800040101010101" pitchFamily="1" charset="-122"/>
              </a:rPr>
              <a:t>目 录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B2426FB-A1B6-4A87-97FC-B7F9AF86A50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40864" y="3303699"/>
            <a:ext cx="810536" cy="54307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183A8F3-CBEC-40F1-94E4-4B5019190EA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1092206"/>
            <a:ext cx="408505" cy="40850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C5A8490-2328-4826-B7F1-5D255BB0327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1129659"/>
            <a:ext cx="333598" cy="333598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527817E5-8104-42ED-8921-B71D1CC6558E}"/>
              </a:ext>
            </a:extLst>
          </p:cNvPr>
          <p:cNvSpPr txBox="1"/>
          <p:nvPr userDrawn="1"/>
        </p:nvSpPr>
        <p:spPr>
          <a:xfrm>
            <a:off x="1313924" y="1163510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01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4A385446-0FBC-4CAD-97E2-0B07B7286DF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2037645"/>
            <a:ext cx="408505" cy="40850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59C6DF3-F12C-46E2-AEF6-5AC04A53249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2075098"/>
            <a:ext cx="333598" cy="333598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9A819E88-4D50-45D4-9500-8BF8909A4AE9}"/>
              </a:ext>
            </a:extLst>
          </p:cNvPr>
          <p:cNvSpPr txBox="1"/>
          <p:nvPr userDrawn="1"/>
        </p:nvSpPr>
        <p:spPr>
          <a:xfrm>
            <a:off x="1313924" y="2108949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02</a:t>
            </a: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471A4A83-536C-4889-95BF-322002C8B77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2983084"/>
            <a:ext cx="408505" cy="40850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A3EF30B4-20B6-4C05-A44F-AB146FD041F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3020537"/>
            <a:ext cx="333598" cy="333598"/>
          </a:xfrm>
          <a:prstGeom prst="rect">
            <a:avLst/>
          </a:prstGeom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24C51FB3-62C0-46B2-B624-0D73E6133C73}"/>
              </a:ext>
            </a:extLst>
          </p:cNvPr>
          <p:cNvSpPr txBox="1"/>
          <p:nvPr userDrawn="1"/>
        </p:nvSpPr>
        <p:spPr>
          <a:xfrm>
            <a:off x="1313924" y="3054388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03</a:t>
            </a:r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id="{43D6D498-66D0-4EA0-B1BA-52DFF18DEE2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3928523"/>
            <a:ext cx="408505" cy="408505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141E65F3-3E48-44AF-B48D-D6FBC7461B2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3965977"/>
            <a:ext cx="333598" cy="333598"/>
          </a:xfrm>
          <a:prstGeom prst="rect">
            <a:avLst/>
          </a:prstGeom>
        </p:spPr>
      </p:pic>
      <p:sp>
        <p:nvSpPr>
          <p:cNvPr id="33" name="文本框 32">
            <a:extLst>
              <a:ext uri="{FF2B5EF4-FFF2-40B4-BE49-F238E27FC236}">
                <a16:creationId xmlns:a16="http://schemas.microsoft.com/office/drawing/2014/main" id="{4739A6DC-46FE-483E-8B89-26C1655C7389}"/>
              </a:ext>
            </a:extLst>
          </p:cNvPr>
          <p:cNvSpPr txBox="1"/>
          <p:nvPr userDrawn="1"/>
        </p:nvSpPr>
        <p:spPr>
          <a:xfrm>
            <a:off x="1313924" y="3999827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04</a:t>
            </a:r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id="{AA7DA2F6-F69B-4EF2-9EDC-A39A3A1CBDB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>
            <a:off x="-194204" y="586714"/>
            <a:ext cx="599472" cy="59947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8332CA54-08F8-476F-9756-589D7468C12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-140864" y="640054"/>
            <a:ext cx="492866" cy="49286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FEFE61B4-811F-40DC-BF9F-8355D024450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 rot="19800000">
            <a:off x="4876076" y="-798658"/>
            <a:ext cx="1700037" cy="167182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099403BC-2B9B-4C09-8ED8-72129F4CC1A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 rot="19800000">
            <a:off x="-291722" y="4335522"/>
            <a:ext cx="1700037" cy="1671828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CA2EC181-AEE2-405F-B412-879CE4B7FB1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852013" y="3879018"/>
            <a:ext cx="513605" cy="513605"/>
          </a:xfrm>
          <a:prstGeom prst="rect">
            <a:avLst/>
          </a:prstGeom>
        </p:spPr>
      </p:pic>
      <p:sp>
        <p:nvSpPr>
          <p:cNvPr id="54" name="标题 92">
            <a:extLst>
              <a:ext uri="{FF2B5EF4-FFF2-40B4-BE49-F238E27FC236}">
                <a16:creationId xmlns:a16="http://schemas.microsoft.com/office/drawing/2014/main" id="{89DC4C33-C7D1-4D2F-9E95-79AE140CA0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48831" y="1129659"/>
            <a:ext cx="2957395" cy="446300"/>
          </a:xfrm>
          <a:prstGeom prst="rect">
            <a:avLst/>
          </a:prstGeom>
        </p:spPr>
        <p:txBody>
          <a:bodyPr>
            <a:normAutofit/>
          </a:bodyPr>
          <a:lstStyle>
            <a:lvl1pPr marL="0" algn="l" defTabSz="914400" rtl="0" eaLnBrk="1" latinLnBrk="0" hangingPunct="1"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</a:p>
        </p:txBody>
      </p:sp>
      <p:sp>
        <p:nvSpPr>
          <p:cNvPr id="55" name="文本占位符 98">
            <a:extLst>
              <a:ext uri="{FF2B5EF4-FFF2-40B4-BE49-F238E27FC236}">
                <a16:creationId xmlns:a16="http://schemas.microsoft.com/office/drawing/2014/main" id="{A412FBD9-A001-4EA5-A7B4-B21CF1CC39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48831" y="2051996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  <p:sp>
        <p:nvSpPr>
          <p:cNvPr id="56" name="文本占位符 98">
            <a:extLst>
              <a:ext uri="{FF2B5EF4-FFF2-40B4-BE49-F238E27FC236}">
                <a16:creationId xmlns:a16="http://schemas.microsoft.com/office/drawing/2014/main" id="{4963A221-22F6-4010-B31E-4B0982F429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48831" y="3000373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  <p:sp>
        <p:nvSpPr>
          <p:cNvPr id="57" name="文本占位符 98">
            <a:extLst>
              <a:ext uri="{FF2B5EF4-FFF2-40B4-BE49-F238E27FC236}">
                <a16:creationId xmlns:a16="http://schemas.microsoft.com/office/drawing/2014/main" id="{66137276-87F7-45CC-9C45-D592E6DEBB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48831" y="3920626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0139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208AD87-A6F9-4AF9-94A3-024AE08412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3CFDFB2-ECBE-4BA2-9779-96B1B285A86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 rot="19800000">
            <a:off x="6298768" y="-1387707"/>
            <a:ext cx="2241226" cy="220403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20F206E-E0AF-443E-8C9A-8CF0419EA37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14753" y="1577266"/>
            <a:ext cx="877999" cy="58827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5F6FC45-9046-4349-B38C-DDE8C087D35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2440" y="1577266"/>
            <a:ext cx="877999" cy="58827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44085AE-48AD-4BF7-84D3-9BF7D4938BD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8000"/>
          </a:blip>
          <a:stretch>
            <a:fillRect/>
          </a:stretch>
        </p:blipFill>
        <p:spPr>
          <a:xfrm rot="16200000">
            <a:off x="1267434" y="1228994"/>
            <a:ext cx="2685511" cy="268551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A5AD73C-DFC7-4CC7-AA27-4C98346015D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6200000">
            <a:off x="860017" y="780032"/>
            <a:ext cx="1863371" cy="35834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893385F-D126-4171-9A10-238044B393D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17000"/>
          </a:blip>
          <a:stretch>
            <a:fillRect/>
          </a:stretch>
        </p:blipFill>
        <p:spPr>
          <a:xfrm rot="16200000">
            <a:off x="1428475" y="1390033"/>
            <a:ext cx="2363430" cy="236343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EBEE8C9-A892-41B3-A8DA-9062ECA6176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6200000">
            <a:off x="1635794" y="1597377"/>
            <a:ext cx="1948768" cy="194876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B66FD49-E54D-4DC4-8988-8E31F4D0BED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 rot="16200000">
            <a:off x="1723104" y="1684689"/>
            <a:ext cx="1774146" cy="177414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AB43C28E-8324-4FB1-A0F2-AEB2C881E5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2" r="16652"/>
          <a:stretch/>
        </p:blipFill>
        <p:spPr>
          <a:xfrm>
            <a:off x="1826109" y="1787694"/>
            <a:ext cx="1568136" cy="1568136"/>
          </a:xfrm>
          <a:prstGeom prst="flowChartConnector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4955AB53-E040-4748-84F2-8153A5F6743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14092" y="1239521"/>
            <a:ext cx="539146" cy="53914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006394E7-850B-4BCF-8E9E-169F23223EC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190132" y="3697440"/>
            <a:ext cx="381867" cy="38186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EDE5ABB-738C-4ADF-97F3-EB2B07B4AB4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958067" y="1209358"/>
            <a:ext cx="599472" cy="599472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A480415A-88CD-4D43-ABFE-78A10281649B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8011407" y="1262698"/>
            <a:ext cx="492866" cy="492866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4BA5EF20-D41A-48B9-8991-8749206FC3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81945" y="2796101"/>
            <a:ext cx="877999" cy="588274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889A307-CAFA-4D8B-BF81-DC45AA5F7F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5256" y="3252008"/>
            <a:ext cx="877999" cy="58827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2ED08C7-0C5C-4569-BCAC-6AFB0579F22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-236468" y="4079307"/>
            <a:ext cx="757588" cy="757588"/>
          </a:xfrm>
          <a:prstGeom prst="rect">
            <a:avLst/>
          </a:prstGeom>
        </p:spPr>
      </p:pic>
      <p:sp>
        <p:nvSpPr>
          <p:cNvPr id="26" name="标题 1">
            <a:extLst>
              <a:ext uri="{FF2B5EF4-FFF2-40B4-BE49-F238E27FC236}">
                <a16:creationId xmlns:a16="http://schemas.microsoft.com/office/drawing/2014/main" id="{73781395-A217-4FB7-A665-5AC9CC81F8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1847" y="1815437"/>
            <a:ext cx="5022464" cy="166072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120000"/>
              </a:lnSpc>
              <a:defRPr lang="zh-CN" altLang="en-US" sz="4000" kern="1200" dirty="0">
                <a:solidFill>
                  <a:srgbClr val="2B74F7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</a:lstStyle>
          <a:p>
            <a:r>
              <a:rPr lang="zh-CN" altLang="en-US" dirty="0"/>
              <a:t>字体大小</a:t>
            </a:r>
            <a:r>
              <a:rPr lang="en-US" altLang="zh-CN" dirty="0"/>
              <a:t>36-44</a:t>
            </a:r>
            <a:r>
              <a:rPr lang="zh-CN" altLang="en-US" dirty="0"/>
              <a:t>大小</a:t>
            </a:r>
            <a:br>
              <a:rPr lang="en-US" altLang="zh-CN" dirty="0"/>
            </a:br>
            <a:r>
              <a:rPr lang="zh-CN" altLang="en-US" dirty="0"/>
              <a:t>字间距</a:t>
            </a:r>
            <a:r>
              <a:rPr lang="en-US" altLang="zh-CN" dirty="0"/>
              <a:t>1.5</a:t>
            </a:r>
            <a:endParaRPr lang="zh-CN" altLang="en-US" dirty="0"/>
          </a:p>
        </p:txBody>
      </p:sp>
      <p:sp>
        <p:nvSpPr>
          <p:cNvPr id="30" name="内容占位符 29">
            <a:extLst>
              <a:ext uri="{FF2B5EF4-FFF2-40B4-BE49-F238E27FC236}">
                <a16:creationId xmlns:a16="http://schemas.microsoft.com/office/drawing/2014/main" id="{06A3B7B3-F46A-4562-AA32-2F086B9D117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26988" y="254221"/>
            <a:ext cx="4882515" cy="39566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id="{8AA3CD9A-74C2-47E7-B6C0-1329B7D7AE9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90" y="161757"/>
            <a:ext cx="600753" cy="60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946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8441F4A0-E762-4AA9-8A94-875DCAF3E5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303" t="34763" r="15663" b="20651"/>
          <a:stretch>
            <a:fillRect/>
          </a:stretch>
        </p:blipFill>
        <p:spPr>
          <a:xfrm flipH="1" flipV="1">
            <a:off x="0" y="0"/>
            <a:ext cx="9144000" cy="51435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5647028F-2ABA-4FF3-A438-1F88726D341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82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3E0DE139-8687-4969-936F-4FE03E53D7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64028" cy="5143500"/>
          </a:xfrm>
          <a:prstGeom prst="rect">
            <a:avLst/>
          </a:prstGeom>
        </p:spPr>
      </p:pic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EC5B9B8F-E5C1-4A8F-9ECC-DAB5BDB72B07}"/>
              </a:ext>
            </a:extLst>
          </p:cNvPr>
          <p:cNvCxnSpPr>
            <a:cxnSpLocks/>
          </p:cNvCxnSpPr>
          <p:nvPr userDrawn="1"/>
        </p:nvCxnSpPr>
        <p:spPr>
          <a:xfrm>
            <a:off x="522043" y="645836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8" name="文本占位符 2">
            <a:extLst>
              <a:ext uri="{FF2B5EF4-FFF2-40B4-BE49-F238E27FC236}">
                <a16:creationId xmlns:a16="http://schemas.microsoft.com/office/drawing/2014/main" id="{6FB418E4-15F4-4E4A-AB3E-7B2A6F789639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522043" y="722814"/>
            <a:ext cx="7879157" cy="3862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buClrTx/>
              <a:buFontTx/>
              <a:buNone/>
              <a:defRPr lang="zh-CN" altLang="en-US" sz="2400" b="0" kern="1200" dirty="0">
                <a:solidFill>
                  <a:schemeClr val="tx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单击此处编辑一级标题</a:t>
            </a:r>
          </a:p>
        </p:txBody>
      </p:sp>
      <p:sp>
        <p:nvSpPr>
          <p:cNvPr id="19" name="文本占位符 2">
            <a:extLst>
              <a:ext uri="{FF2B5EF4-FFF2-40B4-BE49-F238E27FC236}">
                <a16:creationId xmlns:a16="http://schemas.microsoft.com/office/drawing/2014/main" id="{0F050589-8A25-4E52-BB6A-242134FF3EB7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522042" y="1195181"/>
            <a:ext cx="7904399" cy="3000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buFontTx/>
              <a:buNone/>
              <a:defRPr lang="zh-CN" altLang="en-US" sz="1800" kern="1200" dirty="0">
                <a:solidFill>
                  <a:schemeClr val="bg2">
                    <a:lumMod val="50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单击此处编辑二级标题</a:t>
            </a:r>
          </a:p>
        </p:txBody>
      </p:sp>
      <p:sp>
        <p:nvSpPr>
          <p:cNvPr id="20" name="文本占位符 2">
            <a:extLst>
              <a:ext uri="{FF2B5EF4-FFF2-40B4-BE49-F238E27FC236}">
                <a16:creationId xmlns:a16="http://schemas.microsoft.com/office/drawing/2014/main" id="{4B5BECD7-90B4-489E-A0EB-75A76A3909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2309" y="1633677"/>
            <a:ext cx="8139439" cy="3148134"/>
          </a:xfrm>
        </p:spPr>
        <p:txBody>
          <a:bodyPr/>
          <a:lstStyle>
            <a:lvl1pPr indent="-342900" algn="just">
              <a:lnSpc>
                <a:spcPct val="100000"/>
              </a:lnSpc>
              <a:spcBef>
                <a:spcPts val="0"/>
              </a:spcBef>
              <a:defRPr lang="zh-CN" altLang="en-US" sz="1600" kern="1200" dirty="0" smtClean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</a:defRPr>
            </a:lvl1pPr>
            <a:lvl2pPr>
              <a:defRPr/>
            </a:lvl2pPr>
            <a:lvl4pPr marL="1028700" indent="0">
              <a:buNone/>
              <a:defRPr/>
            </a:lvl4pPr>
            <a:lvl5pPr>
              <a:lnSpc>
                <a:spcPct val="120000"/>
              </a:lnSpc>
              <a:spcBef>
                <a:spcPts val="0"/>
              </a:spcBef>
              <a:defRPr/>
            </a:lvl5pPr>
          </a:lstStyle>
          <a:p>
            <a:pPr marL="0" marR="0" lvl="0" indent="0" algn="l" defTabSz="685800" rtl="0" eaLnBrk="1" fontAlgn="auto" latinLnBrk="0" hangingPunct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zh-CN" altLang="en-US" dirty="0"/>
              <a:t>文本内容</a:t>
            </a:r>
            <a:r>
              <a:rPr lang="en-US" altLang="zh-CN" dirty="0"/>
              <a:t>16-18</a:t>
            </a:r>
            <a:r>
              <a:rPr lang="zh-CN" altLang="en-US" dirty="0"/>
              <a:t>号字、行距</a:t>
            </a:r>
            <a:r>
              <a:rPr lang="en-US" altLang="zh-CN" dirty="0"/>
              <a:t>1.5</a:t>
            </a:r>
            <a:r>
              <a:rPr lang="zh-CN" altLang="en-US" dirty="0"/>
              <a:t>、首行缩进</a:t>
            </a:r>
            <a:r>
              <a:rPr lang="en-US" altLang="zh-CN" dirty="0"/>
              <a:t>2</a:t>
            </a:r>
            <a:r>
              <a:rPr lang="zh-CN" altLang="en-US" dirty="0"/>
              <a:t>个字</a:t>
            </a:r>
            <a:endParaRPr lang="en-US" altLang="zh-CN" dirty="0"/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A11C590E-7C79-45E9-880E-F674090D9B66}"/>
              </a:ext>
            </a:extLst>
          </p:cNvPr>
          <p:cNvCxnSpPr>
            <a:cxnSpLocks/>
          </p:cNvCxnSpPr>
          <p:nvPr userDrawn="1"/>
        </p:nvCxnSpPr>
        <p:spPr>
          <a:xfrm>
            <a:off x="522043" y="659088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23" name="图片 22">
            <a:extLst>
              <a:ext uri="{FF2B5EF4-FFF2-40B4-BE49-F238E27FC236}">
                <a16:creationId xmlns:a16="http://schemas.microsoft.com/office/drawing/2014/main" id="{FE6BD7AC-73F9-490C-99EB-81E3EFCFE14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46" y="763680"/>
            <a:ext cx="163328" cy="191488"/>
          </a:xfrm>
          <a:prstGeom prst="rect">
            <a:avLst/>
          </a:prstGeom>
        </p:spPr>
      </p:pic>
      <p:sp>
        <p:nvSpPr>
          <p:cNvPr id="24" name="标题 1">
            <a:extLst>
              <a:ext uri="{FF2B5EF4-FFF2-40B4-BE49-F238E27FC236}">
                <a16:creationId xmlns:a16="http://schemas.microsoft.com/office/drawing/2014/main" id="{023D5630-711D-4AD4-A9F9-095BBDCE1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42" y="205022"/>
            <a:ext cx="5370757" cy="36792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lang="zh-CN" altLang="en-US" sz="2800" kern="1200" dirty="0">
                <a:solidFill>
                  <a:srgbClr val="04529A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0F519971-794B-4FC0-9ACE-B63E7D3F4AF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9" y="162927"/>
            <a:ext cx="600753" cy="60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899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2">
          <p15:clr>
            <a:srgbClr val="FBAE40"/>
          </p15:clr>
        </p15:guide>
        <p15:guide id="2" pos="438">
          <p15:clr>
            <a:srgbClr val="FBAE40"/>
          </p15:clr>
        </p15:guide>
        <p15:guide id="3" pos="7277">
          <p15:clr>
            <a:srgbClr val="FBAE40"/>
          </p15:clr>
        </p15:guide>
        <p15:guide id="4" orient="horz" pos="173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8506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IST_MAS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130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1" r:id="rId4"/>
    <p:sldLayoutId id="214748365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2903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</p:sldLayoutIdLst>
  <p:hf sldNum="0" hdr="0" ftr="0" dt="0"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microsoft.com/office/2007/relationships/hdphoto" Target="../media/hdphoto1.wdp"/><Relationship Id="rId18" Type="http://schemas.openxmlformats.org/officeDocument/2006/relationships/image" Target="../media/image4.png"/><Relationship Id="rId3" Type="http://schemas.openxmlformats.org/officeDocument/2006/relationships/image" Target="../media/image1.png"/><Relationship Id="rId21" Type="http://schemas.openxmlformats.org/officeDocument/2006/relationships/image" Target="../media/image41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8.png"/><Relationship Id="rId25" Type="http://schemas.openxmlformats.org/officeDocument/2006/relationships/image" Target="../media/image4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7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24" Type="http://schemas.openxmlformats.org/officeDocument/2006/relationships/image" Target="../media/image6.png"/><Relationship Id="rId5" Type="http://schemas.openxmlformats.org/officeDocument/2006/relationships/image" Target="../media/image27.png"/><Relationship Id="rId15" Type="http://schemas.openxmlformats.org/officeDocument/2006/relationships/image" Target="../media/image36.png"/><Relationship Id="rId23" Type="http://schemas.openxmlformats.org/officeDocument/2006/relationships/image" Target="../media/image5.png"/><Relationship Id="rId10" Type="http://schemas.openxmlformats.org/officeDocument/2006/relationships/image" Target="../media/image32.png"/><Relationship Id="rId19" Type="http://schemas.openxmlformats.org/officeDocument/2006/relationships/image" Target="../media/image39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5.png"/><Relationship Id="rId22" Type="http://schemas.openxmlformats.org/officeDocument/2006/relationships/image" Target="../media/image4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8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8.png"/><Relationship Id="rId18" Type="http://schemas.openxmlformats.org/officeDocument/2006/relationships/image" Target="../media/image42.png"/><Relationship Id="rId3" Type="http://schemas.openxmlformats.org/officeDocument/2006/relationships/image" Target="../media/image49.png"/><Relationship Id="rId21" Type="http://schemas.openxmlformats.org/officeDocument/2006/relationships/image" Target="../media/image53.png"/><Relationship Id="rId7" Type="http://schemas.openxmlformats.org/officeDocument/2006/relationships/image" Target="../media/image30.png"/><Relationship Id="rId12" Type="http://schemas.openxmlformats.org/officeDocument/2006/relationships/image" Target="../media/image37.png"/><Relationship Id="rId17" Type="http://schemas.openxmlformats.org/officeDocument/2006/relationships/image" Target="../media/image41.png"/><Relationship Id="rId2" Type="http://schemas.openxmlformats.org/officeDocument/2006/relationships/image" Target="../media/image1.png"/><Relationship Id="rId16" Type="http://schemas.openxmlformats.org/officeDocument/2006/relationships/image" Target="../media/image40.png"/><Relationship Id="rId20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50.png"/><Relationship Id="rId5" Type="http://schemas.openxmlformats.org/officeDocument/2006/relationships/image" Target="../media/image28.png"/><Relationship Id="rId15" Type="http://schemas.openxmlformats.org/officeDocument/2006/relationships/image" Target="../media/image39.png"/><Relationship Id="rId23" Type="http://schemas.openxmlformats.org/officeDocument/2006/relationships/image" Target="../media/image35.png"/><Relationship Id="rId10" Type="http://schemas.openxmlformats.org/officeDocument/2006/relationships/image" Target="../media/image33.png"/><Relationship Id="rId19" Type="http://schemas.openxmlformats.org/officeDocument/2006/relationships/image" Target="../media/image51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4.png"/><Relationship Id="rId22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40674" y="4173093"/>
            <a:ext cx="384233" cy="38423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alphaModFix amt="8000"/>
          </a:blip>
          <a:stretch>
            <a:fillRect/>
          </a:stretch>
        </p:blipFill>
        <p:spPr>
          <a:xfrm>
            <a:off x="434197" y="1276826"/>
            <a:ext cx="3023482" cy="30234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800000">
            <a:off x="7329630" y="-583358"/>
            <a:ext cx="1367566" cy="13448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39949" y="1013318"/>
            <a:ext cx="4572333" cy="269674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97016" y="-150114"/>
            <a:ext cx="2097875" cy="40343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9">
            <a:alphaModFix amt="17000"/>
          </a:blip>
          <a:stretch>
            <a:fillRect/>
          </a:stretch>
        </p:blipFill>
        <p:spPr>
          <a:xfrm>
            <a:off x="615505" y="1458134"/>
            <a:ext cx="2660867" cy="26608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48915" y="1691544"/>
            <a:ext cx="2194019" cy="21940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47213" y="1789842"/>
            <a:ext cx="1997421" cy="19974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86" r="14286"/>
          <a:stretch/>
        </p:blipFill>
        <p:spPr>
          <a:xfrm>
            <a:off x="1074652" y="1917281"/>
            <a:ext cx="1742544" cy="1742544"/>
          </a:xfrm>
          <a:prstGeom prst="flowChartConnector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4550632" y="944385"/>
            <a:ext cx="3458310" cy="904085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7500"/>
              </a:lnSpc>
            </a:pPr>
            <a:r>
              <a:rPr sz="518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PRODUCT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4270106" y="1406670"/>
            <a:ext cx="4300707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1600"/>
              </a:lnSpc>
            </a:pPr>
            <a:r>
              <a:rPr lang="zh-CN" altLang="en-US" sz="4400" kern="3800" spc="115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互联网产品开发</a:t>
            </a:r>
            <a:endParaRPr sz="4400" kern="3800" spc="115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244288" y="3027763"/>
            <a:ext cx="2113103" cy="262863"/>
          </a:xfrm>
          <a:prstGeom prst="rect">
            <a:avLst/>
          </a:prstGeom>
          <a:effectLst>
            <a:outerShdw blurRad="190500" dist="69850" dir="2700000" algn="ctr" rotWithShape="0">
              <a:srgbClr val="000000">
                <a:alpha val="17000"/>
              </a:srgbClr>
            </a:outerShdw>
          </a:effectLst>
        </p:spPr>
      </p:pic>
      <p:sp>
        <p:nvSpPr>
          <p:cNvPr id="27" name="文本框 26"/>
          <p:cNvSpPr txBox="1"/>
          <p:nvPr/>
        </p:nvSpPr>
        <p:spPr>
          <a:xfrm>
            <a:off x="5342872" y="3008042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主讲人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：</a:t>
            </a:r>
            <a:r>
              <a:rPr lang="zh-CN" altLang="en-US" sz="999" kern="100" spc="0" dirty="0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马胜铭</a:t>
            </a:r>
            <a:endParaRPr sz="999" kern="100" spc="0" dirty="0">
              <a:solidFill>
                <a:srgbClr val="FFFFFF">
                  <a:alpha val="100000"/>
                </a:srgbClr>
              </a:solidFill>
              <a:latin typeface="思源宋体 CN Light"/>
              <a:ea typeface="Reeji-CloudHeiDa-GB" panose="02010800040101010101" pitchFamily="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 rot="5400000">
            <a:off x="7853648" y="3320748"/>
            <a:ext cx="632655" cy="211295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8160353" y="-376523"/>
            <a:ext cx="1301699" cy="1301699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6296086" y="3016206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时间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：</a:t>
            </a:r>
            <a:fld id="{6FF7B1F8-85F5-4B79-9E39-D48D6454B973}" type="datetimeyyyy">
              <a:rPr lang="zh-CN" altLang="en-US" sz="999" kern="100" smtClean="0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2026年</a:t>
            </a:fld>
            <a:endParaRPr sz="999" kern="100" spc="0" dirty="0">
              <a:solidFill>
                <a:srgbClr val="FFFFFF">
                  <a:alpha val="100000"/>
                </a:srgbClr>
              </a:solidFill>
              <a:latin typeface="Times New Roman" panose="02020603050405020304" pitchFamily="18" charset="0"/>
              <a:ea typeface="思源宋体" panose="02020700000000000000" pitchFamily="18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2438209" y="690181"/>
            <a:ext cx="1012891" cy="67865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11572" y="4600432"/>
            <a:ext cx="810536" cy="5430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941832" y="4600432"/>
            <a:ext cx="810536" cy="543073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2867453" y="1581912"/>
            <a:ext cx="381867" cy="381867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-185975" y="3711082"/>
            <a:ext cx="620151" cy="620151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841914" y="3252978"/>
            <a:ext cx="532774" cy="53277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2">
            <a:alphaModFix/>
          </a:blip>
          <a:stretch>
            <a:fillRect/>
          </a:stretch>
        </p:blipFill>
        <p:spPr>
          <a:xfrm rot="-1800000">
            <a:off x="209883" y="-398097"/>
            <a:ext cx="1367566" cy="1344873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2567701" y="4843748"/>
            <a:ext cx="599472" cy="599472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2621041" y="4897088"/>
            <a:ext cx="492866" cy="492866"/>
          </a:xfrm>
          <a:prstGeom prst="rect">
            <a:avLst/>
          </a:prstGeom>
        </p:spPr>
      </p:pic>
      <p:sp>
        <p:nvSpPr>
          <p:cNvPr id="32" name="文本框 31">
            <a:extLst>
              <a:ext uri="{FF2B5EF4-FFF2-40B4-BE49-F238E27FC236}">
                <a16:creationId xmlns:a16="http://schemas.microsoft.com/office/drawing/2014/main" id="{575954D8-AA3E-406D-8911-B8D9E2073CBE}"/>
              </a:ext>
            </a:extLst>
          </p:cNvPr>
          <p:cNvSpPr txBox="1"/>
          <p:nvPr/>
        </p:nvSpPr>
        <p:spPr>
          <a:xfrm>
            <a:off x="4240796" y="2133879"/>
            <a:ext cx="3828552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1600"/>
              </a:lnSpc>
            </a:pPr>
            <a:r>
              <a:rPr lang="zh-CN" altLang="en-US" sz="2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项目一  互联网产品开发基础</a:t>
            </a:r>
          </a:p>
        </p:txBody>
      </p:sp>
      <p:pic>
        <p:nvPicPr>
          <p:cNvPr id="37" name="图片 36">
            <a:extLst>
              <a:ext uri="{FF2B5EF4-FFF2-40B4-BE49-F238E27FC236}">
                <a16:creationId xmlns:a16="http://schemas.microsoft.com/office/drawing/2014/main" id="{DCD38086-3DCF-416F-96A3-3924D2BECD32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111" y="-62820"/>
            <a:ext cx="1642889" cy="6318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032" y="216473"/>
            <a:ext cx="5370757" cy="367928"/>
          </a:xfrm>
        </p:spPr>
        <p:txBody>
          <a:bodyPr>
            <a:normAutofit fontScale="90000"/>
          </a:bodyPr>
          <a:lstStyle/>
          <a:p>
            <a:r>
              <a:rPr lang="en-US" altLang="zh-CN" dirty="0"/>
              <a:t>1 </a:t>
            </a:r>
            <a:r>
              <a:rPr lang="zh-CN" altLang="en-US" dirty="0"/>
              <a:t>互联网产品概念</a:t>
            </a:r>
          </a:p>
        </p:txBody>
      </p:sp>
      <p:pic>
        <p:nvPicPr>
          <p:cNvPr id="43" name="图片 42">
            <a:extLst>
              <a:ext uri="{FF2B5EF4-FFF2-40B4-BE49-F238E27FC236}">
                <a16:creationId xmlns:a16="http://schemas.microsoft.com/office/drawing/2014/main" id="{D8124E9C-9B32-4141-A38D-535651068C2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7F9FB"/>
              </a:clrFrom>
              <a:clrTo>
                <a:srgbClr val="F7F9F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7180" y="658373"/>
            <a:ext cx="8267700" cy="444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9206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032" y="216473"/>
            <a:ext cx="5370757" cy="367928"/>
          </a:xfrm>
        </p:spPr>
        <p:txBody>
          <a:bodyPr>
            <a:normAutofit fontScale="90000"/>
          </a:bodyPr>
          <a:lstStyle/>
          <a:p>
            <a:r>
              <a:rPr lang="en-US" altLang="zh-CN" dirty="0"/>
              <a:t>1 </a:t>
            </a:r>
            <a:r>
              <a:rPr lang="zh-CN" altLang="en-US" dirty="0"/>
              <a:t>互联网产品概念</a:t>
            </a:r>
          </a:p>
        </p:txBody>
      </p:sp>
      <p:sp>
        <p:nvSpPr>
          <p:cNvPr id="3" name="内容占位符 8">
            <a:extLst>
              <a:ext uri="{FF2B5EF4-FFF2-40B4-BE49-F238E27FC236}">
                <a16:creationId xmlns:a16="http://schemas.microsoft.com/office/drawing/2014/main" id="{40E9D96D-AE19-4CE4-A505-6C0FD37A9A1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22043" y="722814"/>
            <a:ext cx="7879157" cy="386225"/>
          </a:xfrm>
        </p:spPr>
        <p:txBody>
          <a:bodyPr/>
          <a:lstStyle/>
          <a:p>
            <a:r>
              <a:rPr lang="zh-CN" altLang="en-US" sz="2000" dirty="0"/>
              <a:t>知识链接</a:t>
            </a:r>
          </a:p>
        </p:txBody>
      </p:sp>
      <p:sp>
        <p:nvSpPr>
          <p:cNvPr id="4" name="Shape 3">
            <a:extLst>
              <a:ext uri="{FF2B5EF4-FFF2-40B4-BE49-F238E27FC236}">
                <a16:creationId xmlns:a16="http://schemas.microsoft.com/office/drawing/2014/main" id="{D75EB39F-7A31-40EB-AFC9-0B9DEA89BD43}"/>
              </a:ext>
            </a:extLst>
          </p:cNvPr>
          <p:cNvSpPr/>
          <p:nvPr/>
        </p:nvSpPr>
        <p:spPr>
          <a:xfrm>
            <a:off x="367665" y="1109039"/>
            <a:ext cx="4262438" cy="1940719"/>
          </a:xfrm>
          <a:custGeom>
            <a:avLst/>
            <a:gdLst/>
            <a:ahLst/>
            <a:cxnLst/>
            <a:rect l="l" t="t" r="r" b="b"/>
            <a:pathLst>
              <a:path w="5683250" h="2587625">
                <a:moveTo>
                  <a:pt x="95250" y="0"/>
                </a:moveTo>
                <a:lnTo>
                  <a:pt x="5588000" y="0"/>
                </a:lnTo>
                <a:cubicBezTo>
                  <a:pt x="5640605" y="0"/>
                  <a:pt x="5683250" y="42645"/>
                  <a:pt x="5683250" y="95250"/>
                </a:cubicBezTo>
                <a:lnTo>
                  <a:pt x="5683250" y="2492375"/>
                </a:lnTo>
                <a:cubicBezTo>
                  <a:pt x="5683250" y="2544980"/>
                  <a:pt x="5640605" y="2587625"/>
                  <a:pt x="5588000" y="2587625"/>
                </a:cubicBezTo>
                <a:lnTo>
                  <a:pt x="95250" y="2587625"/>
                </a:lnTo>
                <a:cubicBezTo>
                  <a:pt x="42645" y="2587625"/>
                  <a:pt x="0" y="2544980"/>
                  <a:pt x="0" y="2492375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gradFill flip="none" rotWithShape="1">
            <a:gsLst>
              <a:gs pos="0">
                <a:srgbClr val="4A90E2"/>
              </a:gs>
              <a:gs pos="100000">
                <a:srgbClr val="007BFF"/>
              </a:gs>
            </a:gsLst>
            <a:lin ang="2700000" scaled="1"/>
          </a:gradFill>
          <a:ln/>
          <a:effectLst>
            <a:outerShdw blurRad="119063" dist="79375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5" name="Shape 4">
            <a:extLst>
              <a:ext uri="{FF2B5EF4-FFF2-40B4-BE49-F238E27FC236}">
                <a16:creationId xmlns:a16="http://schemas.microsoft.com/office/drawing/2014/main" id="{4BD8E3C7-412A-406F-A1B8-AA20ACE8266B}"/>
              </a:ext>
            </a:extLst>
          </p:cNvPr>
          <p:cNvSpPr/>
          <p:nvPr/>
        </p:nvSpPr>
        <p:spPr>
          <a:xfrm>
            <a:off x="510540" y="1251914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508000" h="508000">
                <a:moveTo>
                  <a:pt x="95250" y="0"/>
                </a:moveTo>
                <a:lnTo>
                  <a:pt x="412750" y="0"/>
                </a:lnTo>
                <a:cubicBezTo>
                  <a:pt x="465320" y="0"/>
                  <a:pt x="508000" y="42680"/>
                  <a:pt x="508000" y="95250"/>
                </a:cubicBezTo>
                <a:lnTo>
                  <a:pt x="508000" y="412750"/>
                </a:lnTo>
                <a:cubicBezTo>
                  <a:pt x="508000" y="465320"/>
                  <a:pt x="465320" y="508000"/>
                  <a:pt x="412750" y="508000"/>
                </a:cubicBezTo>
                <a:lnTo>
                  <a:pt x="95250" y="508000"/>
                </a:lnTo>
                <a:cubicBezTo>
                  <a:pt x="42680" y="508000"/>
                  <a:pt x="0" y="465320"/>
                  <a:pt x="0" y="412750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/>
        </p:spPr>
      </p:sp>
      <p:sp>
        <p:nvSpPr>
          <p:cNvPr id="6" name="Shape 5">
            <a:extLst>
              <a:ext uri="{FF2B5EF4-FFF2-40B4-BE49-F238E27FC236}">
                <a16:creationId xmlns:a16="http://schemas.microsoft.com/office/drawing/2014/main" id="{269C0429-3BF7-4FA3-B39D-CCF8D26C5394}"/>
              </a:ext>
            </a:extLst>
          </p:cNvPr>
          <p:cNvSpPr/>
          <p:nvPr/>
        </p:nvSpPr>
        <p:spPr>
          <a:xfrm>
            <a:off x="580490" y="1335257"/>
            <a:ext cx="241102" cy="214313"/>
          </a:xfrm>
          <a:custGeom>
            <a:avLst/>
            <a:gdLst/>
            <a:ahLst/>
            <a:cxnLst/>
            <a:rect l="l" t="t" r="r" b="b"/>
            <a:pathLst>
              <a:path w="321469" h="285750">
                <a:moveTo>
                  <a:pt x="234125" y="53578"/>
                </a:moveTo>
                <a:cubicBezTo>
                  <a:pt x="224861" y="53578"/>
                  <a:pt x="215875" y="56090"/>
                  <a:pt x="208006" y="60666"/>
                </a:cubicBezTo>
                <a:cubicBezTo>
                  <a:pt x="199188" y="51736"/>
                  <a:pt x="188919" y="44258"/>
                  <a:pt x="177589" y="38621"/>
                </a:cubicBezTo>
                <a:cubicBezTo>
                  <a:pt x="193328" y="25226"/>
                  <a:pt x="213364" y="17859"/>
                  <a:pt x="234125" y="17859"/>
                </a:cubicBezTo>
                <a:cubicBezTo>
                  <a:pt x="282346" y="17859"/>
                  <a:pt x="321469" y="56927"/>
                  <a:pt x="321469" y="105203"/>
                </a:cubicBezTo>
                <a:cubicBezTo>
                  <a:pt x="321469" y="128364"/>
                  <a:pt x="312260" y="150577"/>
                  <a:pt x="295908" y="166929"/>
                </a:cubicBezTo>
                <a:lnTo>
                  <a:pt x="256226" y="206611"/>
                </a:lnTo>
                <a:cubicBezTo>
                  <a:pt x="239874" y="222963"/>
                  <a:pt x="217661" y="232172"/>
                  <a:pt x="194500" y="232172"/>
                </a:cubicBezTo>
                <a:cubicBezTo>
                  <a:pt x="146279" y="232172"/>
                  <a:pt x="107156" y="193104"/>
                  <a:pt x="107156" y="144828"/>
                </a:cubicBezTo>
                <a:cubicBezTo>
                  <a:pt x="107156" y="143991"/>
                  <a:pt x="107156" y="143154"/>
                  <a:pt x="107212" y="142317"/>
                </a:cubicBezTo>
                <a:cubicBezTo>
                  <a:pt x="107491" y="132438"/>
                  <a:pt x="115695" y="124681"/>
                  <a:pt x="125574" y="124960"/>
                </a:cubicBezTo>
                <a:cubicBezTo>
                  <a:pt x="135452" y="125239"/>
                  <a:pt x="143210" y="133443"/>
                  <a:pt x="142931" y="143321"/>
                </a:cubicBezTo>
                <a:cubicBezTo>
                  <a:pt x="142931" y="143824"/>
                  <a:pt x="142931" y="144326"/>
                  <a:pt x="142931" y="144773"/>
                </a:cubicBezTo>
                <a:cubicBezTo>
                  <a:pt x="142931" y="173292"/>
                  <a:pt x="166036" y="196397"/>
                  <a:pt x="194556" y="196397"/>
                </a:cubicBezTo>
                <a:cubicBezTo>
                  <a:pt x="208229" y="196397"/>
                  <a:pt x="221345" y="190984"/>
                  <a:pt x="231056" y="181273"/>
                </a:cubicBezTo>
                <a:lnTo>
                  <a:pt x="270737" y="141591"/>
                </a:lnTo>
                <a:cubicBezTo>
                  <a:pt x="280392" y="131936"/>
                  <a:pt x="285862" y="118765"/>
                  <a:pt x="285862" y="105091"/>
                </a:cubicBezTo>
                <a:cubicBezTo>
                  <a:pt x="285862" y="76572"/>
                  <a:pt x="262756" y="53467"/>
                  <a:pt x="234237" y="53467"/>
                </a:cubicBezTo>
                <a:close/>
                <a:moveTo>
                  <a:pt x="153591" y="96720"/>
                </a:moveTo>
                <a:cubicBezTo>
                  <a:pt x="152530" y="96273"/>
                  <a:pt x="151470" y="95659"/>
                  <a:pt x="150521" y="94990"/>
                </a:cubicBezTo>
                <a:cubicBezTo>
                  <a:pt x="143489" y="91362"/>
                  <a:pt x="135452" y="89297"/>
                  <a:pt x="127025" y="89297"/>
                </a:cubicBezTo>
                <a:cubicBezTo>
                  <a:pt x="113351" y="89297"/>
                  <a:pt x="100236" y="94710"/>
                  <a:pt x="90525" y="104422"/>
                </a:cubicBezTo>
                <a:lnTo>
                  <a:pt x="50843" y="144103"/>
                </a:lnTo>
                <a:cubicBezTo>
                  <a:pt x="41188" y="153758"/>
                  <a:pt x="35719" y="166929"/>
                  <a:pt x="35719" y="180603"/>
                </a:cubicBezTo>
                <a:cubicBezTo>
                  <a:pt x="35719" y="209122"/>
                  <a:pt x="58824" y="232228"/>
                  <a:pt x="87344" y="232228"/>
                </a:cubicBezTo>
                <a:cubicBezTo>
                  <a:pt x="96552" y="232228"/>
                  <a:pt x="105538" y="229772"/>
                  <a:pt x="113407" y="225196"/>
                </a:cubicBezTo>
                <a:cubicBezTo>
                  <a:pt x="122225" y="234125"/>
                  <a:pt x="132494" y="241604"/>
                  <a:pt x="143880" y="247241"/>
                </a:cubicBezTo>
                <a:cubicBezTo>
                  <a:pt x="128141" y="260579"/>
                  <a:pt x="108161" y="268002"/>
                  <a:pt x="87344" y="268002"/>
                </a:cubicBezTo>
                <a:cubicBezTo>
                  <a:pt x="39123" y="268002"/>
                  <a:pt x="0" y="228935"/>
                  <a:pt x="0" y="180659"/>
                </a:cubicBezTo>
                <a:cubicBezTo>
                  <a:pt x="0" y="157497"/>
                  <a:pt x="9209" y="135285"/>
                  <a:pt x="25561" y="118932"/>
                </a:cubicBezTo>
                <a:lnTo>
                  <a:pt x="65243" y="79251"/>
                </a:lnTo>
                <a:cubicBezTo>
                  <a:pt x="81595" y="62898"/>
                  <a:pt x="103808" y="53690"/>
                  <a:pt x="126969" y="53690"/>
                </a:cubicBezTo>
                <a:cubicBezTo>
                  <a:pt x="175301" y="53690"/>
                  <a:pt x="214313" y="93092"/>
                  <a:pt x="214313" y="141256"/>
                </a:cubicBezTo>
                <a:cubicBezTo>
                  <a:pt x="214313" y="141982"/>
                  <a:pt x="214313" y="142708"/>
                  <a:pt x="214313" y="143433"/>
                </a:cubicBezTo>
                <a:cubicBezTo>
                  <a:pt x="214089" y="153312"/>
                  <a:pt x="205885" y="161069"/>
                  <a:pt x="196007" y="160846"/>
                </a:cubicBezTo>
                <a:cubicBezTo>
                  <a:pt x="186128" y="160623"/>
                  <a:pt x="178371" y="152419"/>
                  <a:pt x="178594" y="142540"/>
                </a:cubicBezTo>
                <a:cubicBezTo>
                  <a:pt x="178594" y="142094"/>
                  <a:pt x="178594" y="141703"/>
                  <a:pt x="178594" y="141256"/>
                </a:cubicBezTo>
                <a:cubicBezTo>
                  <a:pt x="178594" y="122448"/>
                  <a:pt x="168548" y="105928"/>
                  <a:pt x="153591" y="96831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7" name="Text 6">
            <a:extLst>
              <a:ext uri="{FF2B5EF4-FFF2-40B4-BE49-F238E27FC236}">
                <a16:creationId xmlns:a16="http://schemas.microsoft.com/office/drawing/2014/main" id="{21304C2D-6F0C-45CC-9FCF-839212E3A4EA}"/>
              </a:ext>
            </a:extLst>
          </p:cNvPr>
          <p:cNvSpPr/>
          <p:nvPr/>
        </p:nvSpPr>
        <p:spPr>
          <a:xfrm>
            <a:off x="986790" y="1335257"/>
            <a:ext cx="1024889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/>
            <a:r>
              <a:rPr lang="en-US" sz="16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核心联系</a:t>
            </a:r>
            <a:endParaRPr lang="en-US" sz="14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9AC8815A-6AFA-496F-BF55-7336D7661AE9}"/>
              </a:ext>
            </a:extLst>
          </p:cNvPr>
          <p:cNvSpPr/>
          <p:nvPr/>
        </p:nvSpPr>
        <p:spPr>
          <a:xfrm>
            <a:off x="510540" y="1728164"/>
            <a:ext cx="3976688" cy="345281"/>
          </a:xfrm>
          <a:custGeom>
            <a:avLst/>
            <a:gdLst/>
            <a:ahLst/>
            <a:cxnLst/>
            <a:rect l="l" t="t" r="r" b="b"/>
            <a:pathLst>
              <a:path w="5302250" h="460375">
                <a:moveTo>
                  <a:pt x="63500" y="0"/>
                </a:moveTo>
                <a:lnTo>
                  <a:pt x="5238750" y="0"/>
                </a:lnTo>
                <a:cubicBezTo>
                  <a:pt x="5273820" y="0"/>
                  <a:pt x="5302250" y="28430"/>
                  <a:pt x="5302250" y="63500"/>
                </a:cubicBezTo>
                <a:lnTo>
                  <a:pt x="5302250" y="396875"/>
                </a:lnTo>
                <a:cubicBezTo>
                  <a:pt x="5302250" y="431945"/>
                  <a:pt x="5273820" y="460375"/>
                  <a:pt x="5238750" y="460375"/>
                </a:cubicBezTo>
                <a:lnTo>
                  <a:pt x="63500" y="460375"/>
                </a:lnTo>
                <a:cubicBezTo>
                  <a:pt x="28430" y="460375"/>
                  <a:pt x="0" y="431945"/>
                  <a:pt x="0" y="396875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6FD461AE-3806-4A78-8D13-5D96B37ED7BD}"/>
              </a:ext>
            </a:extLst>
          </p:cNvPr>
          <p:cNvSpPr/>
          <p:nvPr/>
        </p:nvSpPr>
        <p:spPr>
          <a:xfrm>
            <a:off x="617696" y="1847226"/>
            <a:ext cx="95250" cy="9525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124668" y="69106"/>
                </a:moveTo>
                <a:cubicBezTo>
                  <a:pt x="127769" y="66005"/>
                  <a:pt x="127769" y="60970"/>
                  <a:pt x="124668" y="57869"/>
                </a:cubicBezTo>
                <a:lnTo>
                  <a:pt x="84981" y="18182"/>
                </a:lnTo>
                <a:cubicBezTo>
                  <a:pt x="81880" y="15081"/>
                  <a:pt x="76845" y="15081"/>
                  <a:pt x="73744" y="18182"/>
                </a:cubicBezTo>
                <a:cubicBezTo>
                  <a:pt x="70644" y="21282"/>
                  <a:pt x="70644" y="26318"/>
                  <a:pt x="73744" y="29418"/>
                </a:cubicBezTo>
                <a:lnTo>
                  <a:pt x="99888" y="55563"/>
                </a:lnTo>
                <a:lnTo>
                  <a:pt x="7938" y="55563"/>
                </a:lnTo>
                <a:cubicBezTo>
                  <a:pt x="3547" y="55563"/>
                  <a:pt x="0" y="59110"/>
                  <a:pt x="0" y="63500"/>
                </a:cubicBezTo>
                <a:cubicBezTo>
                  <a:pt x="0" y="67890"/>
                  <a:pt x="3547" y="71438"/>
                  <a:pt x="7938" y="71438"/>
                </a:cubicBezTo>
                <a:lnTo>
                  <a:pt x="99888" y="71438"/>
                </a:lnTo>
                <a:lnTo>
                  <a:pt x="73744" y="97582"/>
                </a:lnTo>
                <a:cubicBezTo>
                  <a:pt x="70644" y="100682"/>
                  <a:pt x="70644" y="105718"/>
                  <a:pt x="73744" y="108818"/>
                </a:cubicBezTo>
                <a:cubicBezTo>
                  <a:pt x="76845" y="111919"/>
                  <a:pt x="81880" y="111919"/>
                  <a:pt x="84981" y="108818"/>
                </a:cubicBezTo>
                <a:lnTo>
                  <a:pt x="124668" y="69131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04F7BFC6-7417-4D2D-AA63-B8BA154B5CC9}"/>
              </a:ext>
            </a:extLst>
          </p:cNvPr>
          <p:cNvSpPr/>
          <p:nvPr/>
        </p:nvSpPr>
        <p:spPr>
          <a:xfrm>
            <a:off x="754619" y="1823414"/>
            <a:ext cx="3684985" cy="1547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9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产品经过加工、制作后,</a:t>
            </a:r>
            <a:r>
              <a:rPr lang="en-US" sz="9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如果用于销售或交换</a:t>
            </a:r>
            <a:r>
              <a:rPr lang="en-US" sz="9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,那么它就成为商品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D1ADE898-C512-4066-8A0F-3796B2ABFB50}"/>
              </a:ext>
            </a:extLst>
          </p:cNvPr>
          <p:cNvSpPr/>
          <p:nvPr/>
        </p:nvSpPr>
        <p:spPr>
          <a:xfrm>
            <a:off x="510540" y="2144883"/>
            <a:ext cx="3976688" cy="345281"/>
          </a:xfrm>
          <a:custGeom>
            <a:avLst/>
            <a:gdLst/>
            <a:ahLst/>
            <a:cxnLst/>
            <a:rect l="l" t="t" r="r" b="b"/>
            <a:pathLst>
              <a:path w="5302250" h="460375">
                <a:moveTo>
                  <a:pt x="63500" y="0"/>
                </a:moveTo>
                <a:lnTo>
                  <a:pt x="5238750" y="0"/>
                </a:lnTo>
                <a:cubicBezTo>
                  <a:pt x="5273820" y="0"/>
                  <a:pt x="5302250" y="28430"/>
                  <a:pt x="5302250" y="63500"/>
                </a:cubicBezTo>
                <a:lnTo>
                  <a:pt x="5302250" y="396875"/>
                </a:lnTo>
                <a:cubicBezTo>
                  <a:pt x="5302250" y="431945"/>
                  <a:pt x="5273820" y="460375"/>
                  <a:pt x="5238750" y="460375"/>
                </a:cubicBezTo>
                <a:lnTo>
                  <a:pt x="63500" y="460375"/>
                </a:lnTo>
                <a:cubicBezTo>
                  <a:pt x="28430" y="460375"/>
                  <a:pt x="0" y="431945"/>
                  <a:pt x="0" y="396875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0B54513C-52A0-43E2-A919-FFF5ED22A9D9}"/>
              </a:ext>
            </a:extLst>
          </p:cNvPr>
          <p:cNvSpPr/>
          <p:nvPr/>
        </p:nvSpPr>
        <p:spPr>
          <a:xfrm>
            <a:off x="617696" y="2263945"/>
            <a:ext cx="95250" cy="9525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124668" y="69106"/>
                </a:moveTo>
                <a:cubicBezTo>
                  <a:pt x="127769" y="66005"/>
                  <a:pt x="127769" y="60970"/>
                  <a:pt x="124668" y="57869"/>
                </a:cubicBezTo>
                <a:lnTo>
                  <a:pt x="84981" y="18182"/>
                </a:lnTo>
                <a:cubicBezTo>
                  <a:pt x="81880" y="15081"/>
                  <a:pt x="76845" y="15081"/>
                  <a:pt x="73744" y="18182"/>
                </a:cubicBezTo>
                <a:cubicBezTo>
                  <a:pt x="70644" y="21282"/>
                  <a:pt x="70644" y="26318"/>
                  <a:pt x="73744" y="29418"/>
                </a:cubicBezTo>
                <a:lnTo>
                  <a:pt x="99888" y="55563"/>
                </a:lnTo>
                <a:lnTo>
                  <a:pt x="7938" y="55563"/>
                </a:lnTo>
                <a:cubicBezTo>
                  <a:pt x="3547" y="55563"/>
                  <a:pt x="0" y="59110"/>
                  <a:pt x="0" y="63500"/>
                </a:cubicBezTo>
                <a:cubicBezTo>
                  <a:pt x="0" y="67890"/>
                  <a:pt x="3547" y="71438"/>
                  <a:pt x="7938" y="71438"/>
                </a:cubicBezTo>
                <a:lnTo>
                  <a:pt x="99888" y="71438"/>
                </a:lnTo>
                <a:lnTo>
                  <a:pt x="73744" y="97582"/>
                </a:lnTo>
                <a:cubicBezTo>
                  <a:pt x="70644" y="100682"/>
                  <a:pt x="70644" y="105718"/>
                  <a:pt x="73744" y="108818"/>
                </a:cubicBezTo>
                <a:cubicBezTo>
                  <a:pt x="76845" y="111919"/>
                  <a:pt x="81880" y="111919"/>
                  <a:pt x="84981" y="108818"/>
                </a:cubicBezTo>
                <a:lnTo>
                  <a:pt x="124668" y="69131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EF76A54C-D2C6-48DF-8F64-397BE7BD4A3A}"/>
              </a:ext>
            </a:extLst>
          </p:cNvPr>
          <p:cNvSpPr/>
          <p:nvPr/>
        </p:nvSpPr>
        <p:spPr>
          <a:xfrm>
            <a:off x="754619" y="2240133"/>
            <a:ext cx="3684985" cy="1547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9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产品可以转化为商品,但</a:t>
            </a:r>
            <a:r>
              <a:rPr lang="en-US" sz="9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并非所有产品都是商品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02717595-AD4D-4247-AAE9-6FB6B355A031}"/>
              </a:ext>
            </a:extLst>
          </p:cNvPr>
          <p:cNvSpPr/>
          <p:nvPr/>
        </p:nvSpPr>
        <p:spPr>
          <a:xfrm>
            <a:off x="510540" y="2561602"/>
            <a:ext cx="3976688" cy="345281"/>
          </a:xfrm>
          <a:custGeom>
            <a:avLst/>
            <a:gdLst/>
            <a:ahLst/>
            <a:cxnLst/>
            <a:rect l="l" t="t" r="r" b="b"/>
            <a:pathLst>
              <a:path w="5302250" h="460375">
                <a:moveTo>
                  <a:pt x="63500" y="0"/>
                </a:moveTo>
                <a:lnTo>
                  <a:pt x="5238750" y="0"/>
                </a:lnTo>
                <a:cubicBezTo>
                  <a:pt x="5273820" y="0"/>
                  <a:pt x="5302250" y="28430"/>
                  <a:pt x="5302250" y="63500"/>
                </a:cubicBezTo>
                <a:lnTo>
                  <a:pt x="5302250" y="396875"/>
                </a:lnTo>
                <a:cubicBezTo>
                  <a:pt x="5302250" y="431945"/>
                  <a:pt x="5273820" y="460375"/>
                  <a:pt x="5238750" y="460375"/>
                </a:cubicBezTo>
                <a:lnTo>
                  <a:pt x="63500" y="460375"/>
                </a:lnTo>
                <a:cubicBezTo>
                  <a:pt x="28430" y="460375"/>
                  <a:pt x="0" y="431945"/>
                  <a:pt x="0" y="396875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CFADEA0F-A7E6-4B98-BD93-37DADB034879}"/>
              </a:ext>
            </a:extLst>
          </p:cNvPr>
          <p:cNvSpPr/>
          <p:nvPr/>
        </p:nvSpPr>
        <p:spPr>
          <a:xfrm>
            <a:off x="617696" y="2680664"/>
            <a:ext cx="95250" cy="9525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124668" y="69106"/>
                </a:moveTo>
                <a:cubicBezTo>
                  <a:pt x="127769" y="66005"/>
                  <a:pt x="127769" y="60970"/>
                  <a:pt x="124668" y="57869"/>
                </a:cubicBezTo>
                <a:lnTo>
                  <a:pt x="84981" y="18182"/>
                </a:lnTo>
                <a:cubicBezTo>
                  <a:pt x="81880" y="15081"/>
                  <a:pt x="76845" y="15081"/>
                  <a:pt x="73744" y="18182"/>
                </a:cubicBezTo>
                <a:cubicBezTo>
                  <a:pt x="70644" y="21282"/>
                  <a:pt x="70644" y="26318"/>
                  <a:pt x="73744" y="29418"/>
                </a:cubicBezTo>
                <a:lnTo>
                  <a:pt x="99888" y="55563"/>
                </a:lnTo>
                <a:lnTo>
                  <a:pt x="7938" y="55563"/>
                </a:lnTo>
                <a:cubicBezTo>
                  <a:pt x="3547" y="55563"/>
                  <a:pt x="0" y="59110"/>
                  <a:pt x="0" y="63500"/>
                </a:cubicBezTo>
                <a:cubicBezTo>
                  <a:pt x="0" y="67890"/>
                  <a:pt x="3547" y="71438"/>
                  <a:pt x="7938" y="71438"/>
                </a:cubicBezTo>
                <a:lnTo>
                  <a:pt x="99888" y="71438"/>
                </a:lnTo>
                <a:lnTo>
                  <a:pt x="73744" y="97582"/>
                </a:lnTo>
                <a:cubicBezTo>
                  <a:pt x="70644" y="100682"/>
                  <a:pt x="70644" y="105718"/>
                  <a:pt x="73744" y="108818"/>
                </a:cubicBezTo>
                <a:cubicBezTo>
                  <a:pt x="76845" y="111919"/>
                  <a:pt x="81880" y="111919"/>
                  <a:pt x="84981" y="108818"/>
                </a:cubicBezTo>
                <a:lnTo>
                  <a:pt x="124668" y="69131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5641E561-DD00-471F-8D04-506CA4C4D443}"/>
              </a:ext>
            </a:extLst>
          </p:cNvPr>
          <p:cNvSpPr/>
          <p:nvPr/>
        </p:nvSpPr>
        <p:spPr>
          <a:xfrm>
            <a:off x="754619" y="2656852"/>
            <a:ext cx="3684985" cy="1547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9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转化过程取决于产品的</a:t>
            </a:r>
            <a:r>
              <a:rPr lang="en-US" sz="9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经济属性、市场需求以及生产者的意图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8" name="Shape 16">
            <a:extLst>
              <a:ext uri="{FF2B5EF4-FFF2-40B4-BE49-F238E27FC236}">
                <a16:creationId xmlns:a16="http://schemas.microsoft.com/office/drawing/2014/main" id="{1AF50E68-DEB9-4727-8092-A0CEB6B82A0F}"/>
              </a:ext>
            </a:extLst>
          </p:cNvPr>
          <p:cNvSpPr/>
          <p:nvPr/>
        </p:nvSpPr>
        <p:spPr>
          <a:xfrm>
            <a:off x="4772977" y="1109039"/>
            <a:ext cx="4262438" cy="1940719"/>
          </a:xfrm>
          <a:custGeom>
            <a:avLst/>
            <a:gdLst/>
            <a:ahLst/>
            <a:cxnLst/>
            <a:rect l="l" t="t" r="r" b="b"/>
            <a:pathLst>
              <a:path w="5683250" h="2587625">
                <a:moveTo>
                  <a:pt x="95250" y="0"/>
                </a:moveTo>
                <a:lnTo>
                  <a:pt x="5588000" y="0"/>
                </a:lnTo>
                <a:cubicBezTo>
                  <a:pt x="5640605" y="0"/>
                  <a:pt x="5683250" y="42645"/>
                  <a:pt x="5683250" y="95250"/>
                </a:cubicBezTo>
                <a:lnTo>
                  <a:pt x="5683250" y="2492375"/>
                </a:lnTo>
                <a:cubicBezTo>
                  <a:pt x="5683250" y="2544980"/>
                  <a:pt x="5640605" y="2587625"/>
                  <a:pt x="5588000" y="2587625"/>
                </a:cubicBezTo>
                <a:lnTo>
                  <a:pt x="95250" y="2587625"/>
                </a:lnTo>
                <a:cubicBezTo>
                  <a:pt x="42645" y="2587625"/>
                  <a:pt x="0" y="2544980"/>
                  <a:pt x="0" y="2492375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gradFill flip="none" rotWithShape="1">
            <a:gsLst>
              <a:gs pos="0">
                <a:srgbClr val="007BFF"/>
              </a:gs>
              <a:gs pos="100000">
                <a:srgbClr val="80C2EE"/>
              </a:gs>
            </a:gsLst>
            <a:lin ang="2700000" scaled="1"/>
          </a:gradFill>
          <a:ln/>
          <a:effectLst>
            <a:outerShdw blurRad="119063" dist="79375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19" name="Shape 17">
            <a:extLst>
              <a:ext uri="{FF2B5EF4-FFF2-40B4-BE49-F238E27FC236}">
                <a16:creationId xmlns:a16="http://schemas.microsoft.com/office/drawing/2014/main" id="{D85F11EC-691B-429B-B26F-67E6908A2954}"/>
              </a:ext>
            </a:extLst>
          </p:cNvPr>
          <p:cNvSpPr/>
          <p:nvPr/>
        </p:nvSpPr>
        <p:spPr>
          <a:xfrm>
            <a:off x="4915853" y="1251914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508000" h="508000">
                <a:moveTo>
                  <a:pt x="95250" y="0"/>
                </a:moveTo>
                <a:lnTo>
                  <a:pt x="412750" y="0"/>
                </a:lnTo>
                <a:cubicBezTo>
                  <a:pt x="465320" y="0"/>
                  <a:pt x="508000" y="42680"/>
                  <a:pt x="508000" y="95250"/>
                </a:cubicBezTo>
                <a:lnTo>
                  <a:pt x="508000" y="412750"/>
                </a:lnTo>
                <a:cubicBezTo>
                  <a:pt x="508000" y="465320"/>
                  <a:pt x="465320" y="508000"/>
                  <a:pt x="412750" y="508000"/>
                </a:cubicBezTo>
                <a:lnTo>
                  <a:pt x="95250" y="508000"/>
                </a:lnTo>
                <a:cubicBezTo>
                  <a:pt x="42680" y="508000"/>
                  <a:pt x="0" y="465320"/>
                  <a:pt x="0" y="412750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/>
        </p:spPr>
      </p:sp>
      <p:sp>
        <p:nvSpPr>
          <p:cNvPr id="20" name="Shape 18">
            <a:extLst>
              <a:ext uri="{FF2B5EF4-FFF2-40B4-BE49-F238E27FC236}">
                <a16:creationId xmlns:a16="http://schemas.microsoft.com/office/drawing/2014/main" id="{25C9EED7-0020-48DA-B803-981C09406D5D}"/>
              </a:ext>
            </a:extLst>
          </p:cNvPr>
          <p:cNvSpPr/>
          <p:nvPr/>
        </p:nvSpPr>
        <p:spPr>
          <a:xfrm>
            <a:off x="5012591" y="1335257"/>
            <a:ext cx="187523" cy="214313"/>
          </a:xfrm>
          <a:custGeom>
            <a:avLst/>
            <a:gdLst/>
            <a:ahLst/>
            <a:cxnLst/>
            <a:rect l="l" t="t" r="r" b="b"/>
            <a:pathLst>
              <a:path w="250031" h="285750">
                <a:moveTo>
                  <a:pt x="211299" y="45653"/>
                </a:moveTo>
                <a:cubicBezTo>
                  <a:pt x="216768" y="37449"/>
                  <a:pt x="214536" y="26343"/>
                  <a:pt x="206332" y="20873"/>
                </a:cubicBezTo>
                <a:cubicBezTo>
                  <a:pt x="198127" y="15404"/>
                  <a:pt x="187021" y="17636"/>
                  <a:pt x="181552" y="25840"/>
                </a:cubicBezTo>
                <a:lnTo>
                  <a:pt x="151191" y="71438"/>
                </a:lnTo>
                <a:lnTo>
                  <a:pt x="17859" y="71438"/>
                </a:lnTo>
                <a:cubicBezTo>
                  <a:pt x="7981" y="71438"/>
                  <a:pt x="0" y="79418"/>
                  <a:pt x="0" y="89297"/>
                </a:cubicBezTo>
                <a:cubicBezTo>
                  <a:pt x="0" y="99175"/>
                  <a:pt x="7981" y="107156"/>
                  <a:pt x="17859" y="107156"/>
                </a:cubicBezTo>
                <a:lnTo>
                  <a:pt x="127360" y="107156"/>
                </a:lnTo>
                <a:lnTo>
                  <a:pt x="79753" y="178594"/>
                </a:lnTo>
                <a:lnTo>
                  <a:pt x="17859" y="178594"/>
                </a:lnTo>
                <a:cubicBezTo>
                  <a:pt x="7981" y="178594"/>
                  <a:pt x="0" y="186575"/>
                  <a:pt x="0" y="196453"/>
                </a:cubicBezTo>
                <a:cubicBezTo>
                  <a:pt x="0" y="206332"/>
                  <a:pt x="7981" y="214313"/>
                  <a:pt x="17859" y="214313"/>
                </a:cubicBezTo>
                <a:lnTo>
                  <a:pt x="55922" y="214313"/>
                </a:lnTo>
                <a:lnTo>
                  <a:pt x="38733" y="240097"/>
                </a:lnTo>
                <a:cubicBezTo>
                  <a:pt x="33263" y="248301"/>
                  <a:pt x="35496" y="259407"/>
                  <a:pt x="43700" y="264877"/>
                </a:cubicBezTo>
                <a:cubicBezTo>
                  <a:pt x="51904" y="270346"/>
                  <a:pt x="63010" y="268114"/>
                  <a:pt x="68480" y="259910"/>
                </a:cubicBezTo>
                <a:lnTo>
                  <a:pt x="98840" y="214313"/>
                </a:lnTo>
                <a:lnTo>
                  <a:pt x="232172" y="214313"/>
                </a:lnTo>
                <a:cubicBezTo>
                  <a:pt x="242050" y="214313"/>
                  <a:pt x="250031" y="206332"/>
                  <a:pt x="250031" y="196453"/>
                </a:cubicBezTo>
                <a:cubicBezTo>
                  <a:pt x="250031" y="186575"/>
                  <a:pt x="242050" y="178594"/>
                  <a:pt x="232172" y="178594"/>
                </a:cubicBezTo>
                <a:lnTo>
                  <a:pt x="122672" y="178594"/>
                </a:lnTo>
                <a:lnTo>
                  <a:pt x="170278" y="107156"/>
                </a:lnTo>
                <a:lnTo>
                  <a:pt x="232172" y="107156"/>
                </a:lnTo>
                <a:cubicBezTo>
                  <a:pt x="242050" y="107156"/>
                  <a:pt x="250031" y="99175"/>
                  <a:pt x="250031" y="89297"/>
                </a:cubicBezTo>
                <a:cubicBezTo>
                  <a:pt x="250031" y="79418"/>
                  <a:pt x="242050" y="71438"/>
                  <a:pt x="232172" y="71438"/>
                </a:cubicBezTo>
                <a:lnTo>
                  <a:pt x="194109" y="71438"/>
                </a:lnTo>
                <a:lnTo>
                  <a:pt x="211299" y="45653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1B55976B-F439-4FD5-BE30-190EBE08B49D}"/>
              </a:ext>
            </a:extLst>
          </p:cNvPr>
          <p:cNvSpPr/>
          <p:nvPr/>
        </p:nvSpPr>
        <p:spPr>
          <a:xfrm>
            <a:off x="5392102" y="1335257"/>
            <a:ext cx="1024889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/>
            <a:r>
              <a:rPr lang="en-US" sz="16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主要区别</a:t>
            </a:r>
            <a:endParaRPr lang="en-US" sz="14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2" name="Shape 20">
            <a:extLst>
              <a:ext uri="{FF2B5EF4-FFF2-40B4-BE49-F238E27FC236}">
                <a16:creationId xmlns:a16="http://schemas.microsoft.com/office/drawing/2014/main" id="{E625328B-4EB6-481C-88D8-DD54B1DD12E6}"/>
              </a:ext>
            </a:extLst>
          </p:cNvPr>
          <p:cNvSpPr/>
          <p:nvPr/>
        </p:nvSpPr>
        <p:spPr>
          <a:xfrm>
            <a:off x="4915852" y="1728164"/>
            <a:ext cx="3976688" cy="345281"/>
          </a:xfrm>
          <a:custGeom>
            <a:avLst/>
            <a:gdLst/>
            <a:ahLst/>
            <a:cxnLst/>
            <a:rect l="l" t="t" r="r" b="b"/>
            <a:pathLst>
              <a:path w="5302250" h="460375">
                <a:moveTo>
                  <a:pt x="63500" y="0"/>
                </a:moveTo>
                <a:lnTo>
                  <a:pt x="5238750" y="0"/>
                </a:lnTo>
                <a:cubicBezTo>
                  <a:pt x="5273820" y="0"/>
                  <a:pt x="5302250" y="28430"/>
                  <a:pt x="5302250" y="63500"/>
                </a:cubicBezTo>
                <a:lnTo>
                  <a:pt x="5302250" y="396875"/>
                </a:lnTo>
                <a:cubicBezTo>
                  <a:pt x="5302250" y="431945"/>
                  <a:pt x="5273820" y="460375"/>
                  <a:pt x="5238750" y="460375"/>
                </a:cubicBezTo>
                <a:lnTo>
                  <a:pt x="63500" y="460375"/>
                </a:lnTo>
                <a:cubicBezTo>
                  <a:pt x="28430" y="460375"/>
                  <a:pt x="0" y="431945"/>
                  <a:pt x="0" y="396875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23" name="Shape 21">
            <a:extLst>
              <a:ext uri="{FF2B5EF4-FFF2-40B4-BE49-F238E27FC236}">
                <a16:creationId xmlns:a16="http://schemas.microsoft.com/office/drawing/2014/main" id="{579D140F-9A6A-4398-846F-F9948A4C34A1}"/>
              </a:ext>
            </a:extLst>
          </p:cNvPr>
          <p:cNvSpPr/>
          <p:nvPr/>
        </p:nvSpPr>
        <p:spPr>
          <a:xfrm>
            <a:off x="5023009" y="1847226"/>
            <a:ext cx="95250" cy="9525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57671" y="1290"/>
                </a:moveTo>
                <a:cubicBezTo>
                  <a:pt x="61367" y="-422"/>
                  <a:pt x="65633" y="-422"/>
                  <a:pt x="69329" y="1290"/>
                </a:cubicBezTo>
                <a:lnTo>
                  <a:pt x="123552" y="26343"/>
                </a:lnTo>
                <a:cubicBezTo>
                  <a:pt x="125661" y="27310"/>
                  <a:pt x="127000" y="29418"/>
                  <a:pt x="127000" y="31750"/>
                </a:cubicBezTo>
                <a:cubicBezTo>
                  <a:pt x="127000" y="34082"/>
                  <a:pt x="125661" y="36190"/>
                  <a:pt x="123552" y="37157"/>
                </a:cubicBezTo>
                <a:lnTo>
                  <a:pt x="69329" y="62210"/>
                </a:lnTo>
                <a:cubicBezTo>
                  <a:pt x="65633" y="63922"/>
                  <a:pt x="61367" y="63922"/>
                  <a:pt x="57671" y="62210"/>
                </a:cubicBezTo>
                <a:lnTo>
                  <a:pt x="3448" y="37157"/>
                </a:lnTo>
                <a:cubicBezTo>
                  <a:pt x="1339" y="36165"/>
                  <a:pt x="0" y="34057"/>
                  <a:pt x="0" y="31750"/>
                </a:cubicBezTo>
                <a:cubicBezTo>
                  <a:pt x="0" y="29443"/>
                  <a:pt x="1339" y="27310"/>
                  <a:pt x="3448" y="26343"/>
                </a:cubicBezTo>
                <a:lnTo>
                  <a:pt x="57671" y="1290"/>
                </a:lnTo>
                <a:close/>
                <a:moveTo>
                  <a:pt x="11931" y="54173"/>
                </a:moveTo>
                <a:lnTo>
                  <a:pt x="52685" y="73000"/>
                </a:lnTo>
                <a:cubicBezTo>
                  <a:pt x="59556" y="76175"/>
                  <a:pt x="67469" y="76175"/>
                  <a:pt x="74340" y="73000"/>
                </a:cubicBezTo>
                <a:lnTo>
                  <a:pt x="115094" y="54173"/>
                </a:lnTo>
                <a:lnTo>
                  <a:pt x="123552" y="58093"/>
                </a:lnTo>
                <a:cubicBezTo>
                  <a:pt x="125661" y="59060"/>
                  <a:pt x="127000" y="61168"/>
                  <a:pt x="127000" y="63500"/>
                </a:cubicBezTo>
                <a:cubicBezTo>
                  <a:pt x="127000" y="65832"/>
                  <a:pt x="125661" y="67940"/>
                  <a:pt x="123552" y="68907"/>
                </a:cubicBezTo>
                <a:lnTo>
                  <a:pt x="69329" y="93960"/>
                </a:lnTo>
                <a:cubicBezTo>
                  <a:pt x="65633" y="95672"/>
                  <a:pt x="61367" y="95672"/>
                  <a:pt x="57671" y="93960"/>
                </a:cubicBezTo>
                <a:lnTo>
                  <a:pt x="3448" y="68907"/>
                </a:lnTo>
                <a:cubicBezTo>
                  <a:pt x="1339" y="67915"/>
                  <a:pt x="0" y="65807"/>
                  <a:pt x="0" y="63500"/>
                </a:cubicBezTo>
                <a:cubicBezTo>
                  <a:pt x="0" y="61193"/>
                  <a:pt x="1339" y="59060"/>
                  <a:pt x="3448" y="58093"/>
                </a:cubicBezTo>
                <a:lnTo>
                  <a:pt x="11906" y="54173"/>
                </a:lnTo>
                <a:close/>
                <a:moveTo>
                  <a:pt x="3448" y="89843"/>
                </a:moveTo>
                <a:lnTo>
                  <a:pt x="11906" y="85923"/>
                </a:lnTo>
                <a:lnTo>
                  <a:pt x="52660" y="104750"/>
                </a:lnTo>
                <a:cubicBezTo>
                  <a:pt x="59531" y="107925"/>
                  <a:pt x="67444" y="107925"/>
                  <a:pt x="74315" y="104750"/>
                </a:cubicBezTo>
                <a:lnTo>
                  <a:pt x="115069" y="85923"/>
                </a:lnTo>
                <a:lnTo>
                  <a:pt x="123527" y="89843"/>
                </a:lnTo>
                <a:cubicBezTo>
                  <a:pt x="125636" y="90810"/>
                  <a:pt x="126975" y="92918"/>
                  <a:pt x="126975" y="95250"/>
                </a:cubicBezTo>
                <a:cubicBezTo>
                  <a:pt x="126975" y="97582"/>
                  <a:pt x="125636" y="99690"/>
                  <a:pt x="123527" y="100657"/>
                </a:cubicBezTo>
                <a:lnTo>
                  <a:pt x="69304" y="125710"/>
                </a:lnTo>
                <a:cubicBezTo>
                  <a:pt x="65608" y="127422"/>
                  <a:pt x="61342" y="127422"/>
                  <a:pt x="57646" y="125710"/>
                </a:cubicBezTo>
                <a:lnTo>
                  <a:pt x="3448" y="100657"/>
                </a:lnTo>
                <a:cubicBezTo>
                  <a:pt x="1339" y="99665"/>
                  <a:pt x="0" y="97557"/>
                  <a:pt x="0" y="95250"/>
                </a:cubicBezTo>
                <a:cubicBezTo>
                  <a:pt x="0" y="92943"/>
                  <a:pt x="1339" y="90810"/>
                  <a:pt x="3448" y="89843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F9F08D2A-2908-4F8A-B7BA-6F04EFDB98D3}"/>
              </a:ext>
            </a:extLst>
          </p:cNvPr>
          <p:cNvSpPr/>
          <p:nvPr/>
        </p:nvSpPr>
        <p:spPr>
          <a:xfrm>
            <a:off x="5159931" y="1823414"/>
            <a:ext cx="3684985" cy="1547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9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经济属性:</a:t>
            </a:r>
            <a:r>
              <a:rPr lang="en-US" sz="9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产品概念更广泛,商品特指用于交换的产品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5" name="Shape 23">
            <a:extLst>
              <a:ext uri="{FF2B5EF4-FFF2-40B4-BE49-F238E27FC236}">
                <a16:creationId xmlns:a16="http://schemas.microsoft.com/office/drawing/2014/main" id="{BD07F985-0791-4CB6-9D2F-94E727F4282B}"/>
              </a:ext>
            </a:extLst>
          </p:cNvPr>
          <p:cNvSpPr/>
          <p:nvPr/>
        </p:nvSpPr>
        <p:spPr>
          <a:xfrm>
            <a:off x="4915852" y="2144883"/>
            <a:ext cx="3976688" cy="345281"/>
          </a:xfrm>
          <a:custGeom>
            <a:avLst/>
            <a:gdLst/>
            <a:ahLst/>
            <a:cxnLst/>
            <a:rect l="l" t="t" r="r" b="b"/>
            <a:pathLst>
              <a:path w="5302250" h="460375">
                <a:moveTo>
                  <a:pt x="63500" y="0"/>
                </a:moveTo>
                <a:lnTo>
                  <a:pt x="5238750" y="0"/>
                </a:lnTo>
                <a:cubicBezTo>
                  <a:pt x="5273820" y="0"/>
                  <a:pt x="5302250" y="28430"/>
                  <a:pt x="5302250" y="63500"/>
                </a:cubicBezTo>
                <a:lnTo>
                  <a:pt x="5302250" y="396875"/>
                </a:lnTo>
                <a:cubicBezTo>
                  <a:pt x="5302250" y="431945"/>
                  <a:pt x="5273820" y="460375"/>
                  <a:pt x="5238750" y="460375"/>
                </a:cubicBezTo>
                <a:lnTo>
                  <a:pt x="63500" y="460375"/>
                </a:lnTo>
                <a:cubicBezTo>
                  <a:pt x="28430" y="460375"/>
                  <a:pt x="0" y="431945"/>
                  <a:pt x="0" y="396875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26" name="Shape 24">
            <a:extLst>
              <a:ext uri="{FF2B5EF4-FFF2-40B4-BE49-F238E27FC236}">
                <a16:creationId xmlns:a16="http://schemas.microsoft.com/office/drawing/2014/main" id="{EA2D307B-238A-428B-B03E-F1C42E7FAC02}"/>
              </a:ext>
            </a:extLst>
          </p:cNvPr>
          <p:cNvSpPr/>
          <p:nvPr/>
        </p:nvSpPr>
        <p:spPr>
          <a:xfrm>
            <a:off x="5023009" y="2263945"/>
            <a:ext cx="95250" cy="9525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124668" y="37356"/>
                </a:moveTo>
                <a:lnTo>
                  <a:pt x="100856" y="61168"/>
                </a:lnTo>
                <a:cubicBezTo>
                  <a:pt x="98574" y="63450"/>
                  <a:pt x="95176" y="64120"/>
                  <a:pt x="92199" y="62880"/>
                </a:cubicBezTo>
                <a:cubicBezTo>
                  <a:pt x="89222" y="61640"/>
                  <a:pt x="87313" y="58762"/>
                  <a:pt x="87313" y="55563"/>
                </a:cubicBezTo>
                <a:lnTo>
                  <a:pt x="87313" y="39688"/>
                </a:lnTo>
                <a:lnTo>
                  <a:pt x="7938" y="39688"/>
                </a:lnTo>
                <a:cubicBezTo>
                  <a:pt x="3547" y="39688"/>
                  <a:pt x="0" y="36140"/>
                  <a:pt x="0" y="31750"/>
                </a:cubicBezTo>
                <a:cubicBezTo>
                  <a:pt x="0" y="27360"/>
                  <a:pt x="3547" y="23812"/>
                  <a:pt x="7938" y="23812"/>
                </a:cubicBezTo>
                <a:lnTo>
                  <a:pt x="87313" y="23812"/>
                </a:lnTo>
                <a:lnTo>
                  <a:pt x="87313" y="7938"/>
                </a:lnTo>
                <a:cubicBezTo>
                  <a:pt x="87313" y="4738"/>
                  <a:pt x="89247" y="1836"/>
                  <a:pt x="92224" y="595"/>
                </a:cubicBezTo>
                <a:cubicBezTo>
                  <a:pt x="95200" y="-645"/>
                  <a:pt x="98599" y="50"/>
                  <a:pt x="100881" y="2307"/>
                </a:cubicBezTo>
                <a:lnTo>
                  <a:pt x="124693" y="26119"/>
                </a:lnTo>
                <a:cubicBezTo>
                  <a:pt x="127794" y="29220"/>
                  <a:pt x="127794" y="34255"/>
                  <a:pt x="124693" y="37356"/>
                </a:cubicBezTo>
                <a:close/>
                <a:moveTo>
                  <a:pt x="26119" y="124668"/>
                </a:moveTo>
                <a:lnTo>
                  <a:pt x="2307" y="100856"/>
                </a:lnTo>
                <a:cubicBezTo>
                  <a:pt x="-794" y="97755"/>
                  <a:pt x="-794" y="92720"/>
                  <a:pt x="2307" y="89619"/>
                </a:cubicBezTo>
                <a:lnTo>
                  <a:pt x="26119" y="65807"/>
                </a:lnTo>
                <a:cubicBezTo>
                  <a:pt x="28401" y="63525"/>
                  <a:pt x="31800" y="62855"/>
                  <a:pt x="34776" y="64095"/>
                </a:cubicBezTo>
                <a:cubicBezTo>
                  <a:pt x="37753" y="65336"/>
                  <a:pt x="39688" y="68238"/>
                  <a:pt x="39688" y="71438"/>
                </a:cubicBezTo>
                <a:lnTo>
                  <a:pt x="39688" y="87313"/>
                </a:lnTo>
                <a:lnTo>
                  <a:pt x="119063" y="87313"/>
                </a:lnTo>
                <a:cubicBezTo>
                  <a:pt x="123453" y="87313"/>
                  <a:pt x="127000" y="90860"/>
                  <a:pt x="127000" y="95250"/>
                </a:cubicBezTo>
                <a:cubicBezTo>
                  <a:pt x="127000" y="99640"/>
                  <a:pt x="123453" y="103188"/>
                  <a:pt x="119063" y="103188"/>
                </a:cubicBezTo>
                <a:lnTo>
                  <a:pt x="39688" y="103188"/>
                </a:lnTo>
                <a:lnTo>
                  <a:pt x="39688" y="119063"/>
                </a:lnTo>
                <a:cubicBezTo>
                  <a:pt x="39688" y="122262"/>
                  <a:pt x="37753" y="125164"/>
                  <a:pt x="34776" y="126405"/>
                </a:cubicBezTo>
                <a:cubicBezTo>
                  <a:pt x="31800" y="127645"/>
                  <a:pt x="28401" y="126950"/>
                  <a:pt x="26119" y="124693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27" name="Text 25">
            <a:extLst>
              <a:ext uri="{FF2B5EF4-FFF2-40B4-BE49-F238E27FC236}">
                <a16:creationId xmlns:a16="http://schemas.microsoft.com/office/drawing/2014/main" id="{92BBDC47-43C7-4983-B732-2D6609B5948B}"/>
              </a:ext>
            </a:extLst>
          </p:cNvPr>
          <p:cNvSpPr/>
          <p:nvPr/>
        </p:nvSpPr>
        <p:spPr>
          <a:xfrm>
            <a:off x="5159931" y="2240133"/>
            <a:ext cx="3684985" cy="1547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9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消费与交换:</a:t>
            </a:r>
            <a:r>
              <a:rPr lang="en-US" sz="9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产品可用于个人消费,商品明确用于交换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8" name="Shape 26">
            <a:extLst>
              <a:ext uri="{FF2B5EF4-FFF2-40B4-BE49-F238E27FC236}">
                <a16:creationId xmlns:a16="http://schemas.microsoft.com/office/drawing/2014/main" id="{398755BF-5A93-46EE-9769-DA4B8C54928A}"/>
              </a:ext>
            </a:extLst>
          </p:cNvPr>
          <p:cNvSpPr/>
          <p:nvPr/>
        </p:nvSpPr>
        <p:spPr>
          <a:xfrm>
            <a:off x="4915852" y="2561602"/>
            <a:ext cx="3976688" cy="345281"/>
          </a:xfrm>
          <a:custGeom>
            <a:avLst/>
            <a:gdLst/>
            <a:ahLst/>
            <a:cxnLst/>
            <a:rect l="l" t="t" r="r" b="b"/>
            <a:pathLst>
              <a:path w="5302250" h="460375">
                <a:moveTo>
                  <a:pt x="63500" y="0"/>
                </a:moveTo>
                <a:lnTo>
                  <a:pt x="5238750" y="0"/>
                </a:lnTo>
                <a:cubicBezTo>
                  <a:pt x="5273820" y="0"/>
                  <a:pt x="5302250" y="28430"/>
                  <a:pt x="5302250" y="63500"/>
                </a:cubicBezTo>
                <a:lnTo>
                  <a:pt x="5302250" y="396875"/>
                </a:lnTo>
                <a:cubicBezTo>
                  <a:pt x="5302250" y="431945"/>
                  <a:pt x="5273820" y="460375"/>
                  <a:pt x="5238750" y="460375"/>
                </a:cubicBezTo>
                <a:lnTo>
                  <a:pt x="63500" y="460375"/>
                </a:lnTo>
                <a:cubicBezTo>
                  <a:pt x="28430" y="460375"/>
                  <a:pt x="0" y="431945"/>
                  <a:pt x="0" y="396875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29" name="Shape 27">
            <a:extLst>
              <a:ext uri="{FF2B5EF4-FFF2-40B4-BE49-F238E27FC236}">
                <a16:creationId xmlns:a16="http://schemas.microsoft.com/office/drawing/2014/main" id="{E8E2EC2C-9703-4F85-A323-940EBC52116A}"/>
              </a:ext>
            </a:extLst>
          </p:cNvPr>
          <p:cNvSpPr/>
          <p:nvPr/>
        </p:nvSpPr>
        <p:spPr>
          <a:xfrm>
            <a:off x="5017057" y="2680664"/>
            <a:ext cx="107156" cy="95250"/>
          </a:xfrm>
          <a:custGeom>
            <a:avLst/>
            <a:gdLst/>
            <a:ahLst/>
            <a:cxnLst/>
            <a:rect l="l" t="t" r="r" b="b"/>
            <a:pathLst>
              <a:path w="142875" h="127000">
                <a:moveTo>
                  <a:pt x="76771" y="-4688"/>
                </a:moveTo>
                <a:cubicBezTo>
                  <a:pt x="75754" y="-6672"/>
                  <a:pt x="73695" y="-7937"/>
                  <a:pt x="71462" y="-7937"/>
                </a:cubicBezTo>
                <a:cubicBezTo>
                  <a:pt x="69230" y="-7937"/>
                  <a:pt x="67171" y="-6672"/>
                  <a:pt x="66154" y="-4688"/>
                </a:cubicBezTo>
                <a:lnTo>
                  <a:pt x="47898" y="31080"/>
                </a:lnTo>
                <a:lnTo>
                  <a:pt x="8235" y="37381"/>
                </a:lnTo>
                <a:cubicBezTo>
                  <a:pt x="6028" y="37728"/>
                  <a:pt x="4192" y="39291"/>
                  <a:pt x="3497" y="41424"/>
                </a:cubicBezTo>
                <a:cubicBezTo>
                  <a:pt x="2803" y="43557"/>
                  <a:pt x="3373" y="45889"/>
                  <a:pt x="4936" y="47476"/>
                </a:cubicBezTo>
                <a:lnTo>
                  <a:pt x="33313" y="75878"/>
                </a:lnTo>
                <a:lnTo>
                  <a:pt x="27062" y="115540"/>
                </a:lnTo>
                <a:cubicBezTo>
                  <a:pt x="26715" y="117748"/>
                  <a:pt x="27632" y="119980"/>
                  <a:pt x="29443" y="121295"/>
                </a:cubicBezTo>
                <a:cubicBezTo>
                  <a:pt x="31254" y="122610"/>
                  <a:pt x="33635" y="122808"/>
                  <a:pt x="35644" y="121791"/>
                </a:cubicBezTo>
                <a:lnTo>
                  <a:pt x="71462" y="103584"/>
                </a:lnTo>
                <a:lnTo>
                  <a:pt x="107255" y="121791"/>
                </a:lnTo>
                <a:cubicBezTo>
                  <a:pt x="109240" y="122808"/>
                  <a:pt x="111646" y="122610"/>
                  <a:pt x="113457" y="121295"/>
                </a:cubicBezTo>
                <a:cubicBezTo>
                  <a:pt x="115267" y="119980"/>
                  <a:pt x="116185" y="117773"/>
                  <a:pt x="115838" y="115540"/>
                </a:cubicBezTo>
                <a:lnTo>
                  <a:pt x="109562" y="75878"/>
                </a:lnTo>
                <a:lnTo>
                  <a:pt x="137939" y="47476"/>
                </a:lnTo>
                <a:cubicBezTo>
                  <a:pt x="139526" y="45889"/>
                  <a:pt x="140072" y="43557"/>
                  <a:pt x="139378" y="41424"/>
                </a:cubicBezTo>
                <a:cubicBezTo>
                  <a:pt x="138683" y="39291"/>
                  <a:pt x="136872" y="37728"/>
                  <a:pt x="134640" y="37381"/>
                </a:cubicBezTo>
                <a:lnTo>
                  <a:pt x="95002" y="31080"/>
                </a:lnTo>
                <a:lnTo>
                  <a:pt x="76771" y="-4688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30" name="Text 28">
            <a:extLst>
              <a:ext uri="{FF2B5EF4-FFF2-40B4-BE49-F238E27FC236}">
                <a16:creationId xmlns:a16="http://schemas.microsoft.com/office/drawing/2014/main" id="{DFA5CD10-E2A0-442E-B828-F2D55E820142}"/>
              </a:ext>
            </a:extLst>
          </p:cNvPr>
          <p:cNvSpPr/>
          <p:nvPr/>
        </p:nvSpPr>
        <p:spPr>
          <a:xfrm>
            <a:off x="5159931" y="2656852"/>
            <a:ext cx="3684985" cy="1547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9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差异化:</a:t>
            </a:r>
            <a:r>
              <a:rPr lang="en-US" sz="9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产品可通过品牌进行差异化,商品更加标准化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1" name="Shape 29">
            <a:extLst>
              <a:ext uri="{FF2B5EF4-FFF2-40B4-BE49-F238E27FC236}">
                <a16:creationId xmlns:a16="http://schemas.microsoft.com/office/drawing/2014/main" id="{EB6ADC91-2E8D-49A0-88A0-6C53242EE764}"/>
              </a:ext>
            </a:extLst>
          </p:cNvPr>
          <p:cNvSpPr/>
          <p:nvPr/>
        </p:nvSpPr>
        <p:spPr>
          <a:xfrm>
            <a:off x="367665" y="3103429"/>
            <a:ext cx="8667750" cy="1940720"/>
          </a:xfrm>
          <a:custGeom>
            <a:avLst/>
            <a:gdLst/>
            <a:ahLst/>
            <a:cxnLst/>
            <a:rect l="l" t="t" r="r" b="b"/>
            <a:pathLst>
              <a:path w="11557000" h="2746375">
                <a:moveTo>
                  <a:pt x="95244" y="0"/>
                </a:moveTo>
                <a:lnTo>
                  <a:pt x="11461756" y="0"/>
                </a:lnTo>
                <a:cubicBezTo>
                  <a:pt x="11514322" y="0"/>
                  <a:pt x="11557000" y="42678"/>
                  <a:pt x="11557000" y="95244"/>
                </a:cubicBezTo>
                <a:lnTo>
                  <a:pt x="11557000" y="2651131"/>
                </a:lnTo>
                <a:cubicBezTo>
                  <a:pt x="11557000" y="2703733"/>
                  <a:pt x="11514358" y="2746375"/>
                  <a:pt x="11461756" y="2746375"/>
                </a:cubicBezTo>
                <a:lnTo>
                  <a:pt x="95244" y="2746375"/>
                </a:lnTo>
                <a:cubicBezTo>
                  <a:pt x="42678" y="2746375"/>
                  <a:pt x="0" y="2703697"/>
                  <a:pt x="0" y="2651131"/>
                </a:cubicBezTo>
                <a:lnTo>
                  <a:pt x="0" y="95244"/>
                </a:lnTo>
                <a:cubicBezTo>
                  <a:pt x="0" y="42642"/>
                  <a:pt x="42642" y="0"/>
                  <a:pt x="95244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47625" dist="3175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32" name="Text 30">
            <a:extLst>
              <a:ext uri="{FF2B5EF4-FFF2-40B4-BE49-F238E27FC236}">
                <a16:creationId xmlns:a16="http://schemas.microsoft.com/office/drawing/2014/main" id="{5EF70295-7161-47BD-B315-8553E3E88711}"/>
              </a:ext>
            </a:extLst>
          </p:cNvPr>
          <p:cNvSpPr/>
          <p:nvPr/>
        </p:nvSpPr>
        <p:spPr>
          <a:xfrm>
            <a:off x="474821" y="3200177"/>
            <a:ext cx="8453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685800">
              <a:lnSpc>
                <a:spcPct val="110000"/>
              </a:lnSpc>
            </a:pPr>
            <a:r>
              <a:rPr lang="en-US" sz="1400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产品与商品区别对比表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3" name="Shape 31">
            <a:extLst>
              <a:ext uri="{FF2B5EF4-FFF2-40B4-BE49-F238E27FC236}">
                <a16:creationId xmlns:a16="http://schemas.microsoft.com/office/drawing/2014/main" id="{C94D65D9-DC72-4F0F-8637-62751707FA73}"/>
              </a:ext>
            </a:extLst>
          </p:cNvPr>
          <p:cNvSpPr/>
          <p:nvPr/>
        </p:nvSpPr>
        <p:spPr>
          <a:xfrm>
            <a:off x="515303" y="3491973"/>
            <a:ext cx="8373666" cy="1450181"/>
          </a:xfrm>
          <a:custGeom>
            <a:avLst/>
            <a:gdLst/>
            <a:ahLst/>
            <a:cxnLst/>
            <a:rect l="l" t="t" r="r" b="b"/>
            <a:pathLst>
              <a:path w="11164888" h="1933575">
                <a:moveTo>
                  <a:pt x="63499" y="0"/>
                </a:moveTo>
                <a:lnTo>
                  <a:pt x="11101389" y="0"/>
                </a:lnTo>
                <a:cubicBezTo>
                  <a:pt x="11136458" y="0"/>
                  <a:pt x="11164888" y="28429"/>
                  <a:pt x="11164888" y="63499"/>
                </a:cubicBezTo>
                <a:lnTo>
                  <a:pt x="11164888" y="1870076"/>
                </a:lnTo>
                <a:cubicBezTo>
                  <a:pt x="11164888" y="1905146"/>
                  <a:pt x="11136458" y="1933575"/>
                  <a:pt x="11101389" y="1933575"/>
                </a:cubicBezTo>
                <a:lnTo>
                  <a:pt x="63499" y="1933575"/>
                </a:lnTo>
                <a:cubicBezTo>
                  <a:pt x="28429" y="1933575"/>
                  <a:pt x="0" y="1905146"/>
                  <a:pt x="0" y="1870076"/>
                </a:cubicBezTo>
                <a:lnTo>
                  <a:pt x="0" y="63499"/>
                </a:lnTo>
                <a:cubicBezTo>
                  <a:pt x="0" y="28453"/>
                  <a:pt x="28453" y="0"/>
                  <a:pt x="63499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20320">
            <a:solidFill>
              <a:srgbClr val="4A90E2">
                <a:alpha val="30196"/>
              </a:srgbClr>
            </a:solidFill>
            <a:prstDash val="solid"/>
          </a:ln>
        </p:spPr>
      </p:sp>
      <p:graphicFrame>
        <p:nvGraphicFramePr>
          <p:cNvPr id="34" name="Table 0">
            <a:extLst>
              <a:ext uri="{FF2B5EF4-FFF2-40B4-BE49-F238E27FC236}">
                <a16:creationId xmlns:a16="http://schemas.microsoft.com/office/drawing/2014/main" id="{55A42F31-1CE6-464C-AF2A-70802DC4FB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5168107"/>
              </p:ext>
            </p:extLst>
          </p:nvPr>
        </p:nvGraphicFramePr>
        <p:xfrm>
          <a:off x="520065" y="3496736"/>
          <a:ext cx="8364142" cy="1476380"/>
        </p:xfrm>
        <a:graphic>
          <a:graphicData uri="http://schemas.openxmlformats.org/drawingml/2006/table">
            <a:tbl>
              <a:tblPr/>
              <a:tblGrid>
                <a:gridCol w="15001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88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05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8131">
                <a:tc>
                  <a:txBody>
                    <a:bodyPr/>
                    <a:lstStyle/>
                    <a:p>
                      <a:pPr algn="l"/>
                      <a:r>
                        <a:rPr lang="en-US" sz="1000" b="1" u="none" dirty="0">
                          <a:solidFill>
                            <a:schemeClr val="tx1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对比维度</a:t>
                      </a:r>
                      <a:endParaRPr lang="en-US" sz="1000" dirty="0">
                        <a:solidFill>
                          <a:schemeClr val="tx1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19063" marR="119063" marT="71438" marB="71438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b="1" u="none" dirty="0">
                          <a:solidFill>
                            <a:schemeClr val="tx1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产品</a:t>
                      </a:r>
                      <a:endParaRPr lang="en-US" sz="1000" dirty="0">
                        <a:solidFill>
                          <a:schemeClr val="tx1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19063" marR="119063" marT="71438" marB="71438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b="1" u="none" dirty="0">
                          <a:solidFill>
                            <a:schemeClr val="tx1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商品</a:t>
                      </a:r>
                      <a:endParaRPr lang="en-US" sz="1000" dirty="0">
                        <a:solidFill>
                          <a:schemeClr val="tx1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19063" marR="119063" marT="71438" marB="71438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131">
                <a:tc>
                  <a:txBody>
                    <a:bodyPr/>
                    <a:lstStyle/>
                    <a:p>
                      <a:r>
                        <a:rPr lang="en-US" sz="1000" b="1" u="none" dirty="0">
                          <a:solidFill>
                            <a:srgbClr val="333333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概念范围</a:t>
                      </a:r>
                      <a:endParaRPr lang="en-US" sz="10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19063" marR="119063" marT="71438" marB="71438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90E2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u="none" dirty="0">
                          <a:solidFill>
                            <a:srgbClr val="333333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更广泛,</a:t>
                      </a:r>
                      <a:r>
                        <a:rPr lang="en-US" sz="1000" u="none" dirty="0">
                          <a:solidFill>
                            <a:srgbClr val="333333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包括所有加工制作的物品或服务</a:t>
                      </a:r>
                      <a:endParaRPr lang="en-US" sz="9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19063" marR="119063" marT="71438" marB="71438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u="none" dirty="0">
                          <a:solidFill>
                            <a:srgbClr val="333333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特指用于交换的产品</a:t>
                      </a:r>
                      <a:endParaRPr lang="en-US" sz="10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19063" marR="119063" marT="71438" marB="71438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131">
                <a:tc>
                  <a:txBody>
                    <a:bodyPr/>
                    <a:lstStyle/>
                    <a:p>
                      <a:r>
                        <a:rPr lang="en-US" sz="1000" b="1" u="none" dirty="0">
                          <a:solidFill>
                            <a:srgbClr val="333333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经济属性</a:t>
                      </a:r>
                      <a:endParaRPr lang="en-US" sz="10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19063" marR="119063" marT="71438" marB="71438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90E2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u="none" dirty="0">
                          <a:solidFill>
                            <a:srgbClr val="333333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不一定用于交换或出卖</a:t>
                      </a:r>
                      <a:endParaRPr lang="en-US" sz="10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19063" marR="119063" marT="71438" marB="71438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u="none" dirty="0">
                          <a:solidFill>
                            <a:srgbClr val="333333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明确用于交换或出卖</a:t>
                      </a:r>
                      <a:endParaRPr lang="en-US" sz="10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19063" marR="119063" marT="71438" marB="71438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131">
                <a:tc>
                  <a:txBody>
                    <a:bodyPr/>
                    <a:lstStyle/>
                    <a:p>
                      <a:r>
                        <a:rPr lang="en-US" sz="1000" b="1" u="none" dirty="0">
                          <a:solidFill>
                            <a:srgbClr val="333333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使用方式</a:t>
                      </a:r>
                      <a:endParaRPr lang="en-US" sz="10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19063" marR="119063" marT="71438" marB="71438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90E2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u="none" dirty="0">
                          <a:solidFill>
                            <a:srgbClr val="333333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可用于个人消费或赠送他人</a:t>
                      </a:r>
                      <a:endParaRPr lang="en-US" sz="10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19063" marR="119063" marT="71438" marB="71438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u="none" dirty="0">
                          <a:solidFill>
                            <a:srgbClr val="333333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在经济活动中扮演流通角色</a:t>
                      </a:r>
                      <a:endParaRPr lang="en-US" sz="10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19063" marR="119063" marT="71438" marB="71438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131">
                <a:tc>
                  <a:txBody>
                    <a:bodyPr/>
                    <a:lstStyle/>
                    <a:p>
                      <a:r>
                        <a:rPr lang="en-US" sz="1000" b="1" u="none" dirty="0">
                          <a:solidFill>
                            <a:srgbClr val="333333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差异化程度</a:t>
                      </a:r>
                      <a:endParaRPr lang="en-US" sz="10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19063" marR="119063" marT="71438" marB="71438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  <a:solidFill>
                      <a:srgbClr val="4A90E2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u="none" dirty="0">
                          <a:solidFill>
                            <a:srgbClr val="333333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可通过品牌、营销进行差异化</a:t>
                      </a:r>
                      <a:endParaRPr lang="en-US" sz="10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19063" marR="119063" marT="71438" marB="71438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u="none" dirty="0">
                          <a:solidFill>
                            <a:srgbClr val="333333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更加标准化,差异较小</a:t>
                      </a:r>
                      <a:endParaRPr lang="en-US" sz="10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19063" marR="119063" marT="71438" marB="71438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0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80519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032" y="216473"/>
            <a:ext cx="5370757" cy="367928"/>
          </a:xfrm>
        </p:spPr>
        <p:txBody>
          <a:bodyPr>
            <a:normAutofit fontScale="90000"/>
          </a:bodyPr>
          <a:lstStyle/>
          <a:p>
            <a:r>
              <a:rPr lang="en-US" altLang="zh-CN" dirty="0"/>
              <a:t>2  </a:t>
            </a:r>
            <a:r>
              <a:rPr lang="zh-CN" altLang="en-US" dirty="0"/>
              <a:t>互联网产品的分类</a:t>
            </a:r>
          </a:p>
        </p:txBody>
      </p:sp>
      <p:sp>
        <p:nvSpPr>
          <p:cNvPr id="3" name="Shape 3">
            <a:extLst>
              <a:ext uri="{FF2B5EF4-FFF2-40B4-BE49-F238E27FC236}">
                <a16:creationId xmlns:a16="http://schemas.microsoft.com/office/drawing/2014/main" id="{684FF15B-823E-4E7D-B1C6-01752BCC779D}"/>
              </a:ext>
            </a:extLst>
          </p:cNvPr>
          <p:cNvSpPr/>
          <p:nvPr/>
        </p:nvSpPr>
        <p:spPr>
          <a:xfrm>
            <a:off x="271989" y="747109"/>
            <a:ext cx="8612975" cy="483317"/>
          </a:xfrm>
          <a:custGeom>
            <a:avLst/>
            <a:gdLst/>
            <a:ahLst/>
            <a:cxnLst/>
            <a:rect l="l" t="t" r="r" b="b"/>
            <a:pathLst>
              <a:path w="11483966" h="500805">
                <a:moveTo>
                  <a:pt x="34538" y="0"/>
                </a:moveTo>
                <a:lnTo>
                  <a:pt x="11380350" y="0"/>
                </a:lnTo>
                <a:cubicBezTo>
                  <a:pt x="11437575" y="0"/>
                  <a:pt x="11483966" y="46391"/>
                  <a:pt x="11483966" y="103616"/>
                </a:cubicBezTo>
                <a:lnTo>
                  <a:pt x="11483966" y="397188"/>
                </a:lnTo>
                <a:cubicBezTo>
                  <a:pt x="11483966" y="454414"/>
                  <a:pt x="11437575" y="500805"/>
                  <a:pt x="11380350" y="500805"/>
                </a:cubicBezTo>
                <a:lnTo>
                  <a:pt x="34538" y="500805"/>
                </a:lnTo>
                <a:cubicBezTo>
                  <a:pt x="15463" y="500805"/>
                  <a:pt x="0" y="485341"/>
                  <a:pt x="0" y="466266"/>
                </a:cubicBezTo>
                <a:lnTo>
                  <a:pt x="0" y="34538"/>
                </a:lnTo>
                <a:cubicBezTo>
                  <a:pt x="0" y="15476"/>
                  <a:pt x="15476" y="0"/>
                  <a:pt x="34538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25904" dist="8635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4" name="Shape 4">
            <a:extLst>
              <a:ext uri="{FF2B5EF4-FFF2-40B4-BE49-F238E27FC236}">
                <a16:creationId xmlns:a16="http://schemas.microsoft.com/office/drawing/2014/main" id="{C05413AD-A37E-4AA3-852D-2F3D538B0644}"/>
              </a:ext>
            </a:extLst>
          </p:cNvPr>
          <p:cNvSpPr/>
          <p:nvPr/>
        </p:nvSpPr>
        <p:spPr>
          <a:xfrm>
            <a:off x="252174" y="747109"/>
            <a:ext cx="45719" cy="483317"/>
          </a:xfrm>
          <a:custGeom>
            <a:avLst/>
            <a:gdLst/>
            <a:ahLst/>
            <a:cxnLst/>
            <a:rect l="l" t="t" r="r" b="b"/>
            <a:pathLst>
              <a:path w="34538" h="500805">
                <a:moveTo>
                  <a:pt x="34538" y="0"/>
                </a:moveTo>
                <a:lnTo>
                  <a:pt x="34538" y="0"/>
                </a:lnTo>
                <a:lnTo>
                  <a:pt x="34538" y="500805"/>
                </a:lnTo>
                <a:lnTo>
                  <a:pt x="34538" y="500805"/>
                </a:lnTo>
                <a:cubicBezTo>
                  <a:pt x="15463" y="500805"/>
                  <a:pt x="0" y="485341"/>
                  <a:pt x="0" y="466266"/>
                </a:cubicBezTo>
                <a:lnTo>
                  <a:pt x="0" y="34538"/>
                </a:lnTo>
                <a:cubicBezTo>
                  <a:pt x="0" y="15476"/>
                  <a:pt x="15476" y="0"/>
                  <a:pt x="34538" y="0"/>
                </a:cubicBezTo>
                <a:close/>
              </a:path>
            </a:pathLst>
          </a:custGeom>
          <a:solidFill>
            <a:srgbClr val="4A90E2"/>
          </a:solidFill>
          <a:ln/>
        </p:spPr>
      </p:sp>
      <p:sp>
        <p:nvSpPr>
          <p:cNvPr id="5" name="Text 5">
            <a:extLst>
              <a:ext uri="{FF2B5EF4-FFF2-40B4-BE49-F238E27FC236}">
                <a16:creationId xmlns:a16="http://schemas.microsoft.com/office/drawing/2014/main" id="{8893923C-923E-4673-BFE7-5549E053BD56}"/>
              </a:ext>
            </a:extLst>
          </p:cNvPr>
          <p:cNvSpPr/>
          <p:nvPr/>
        </p:nvSpPr>
        <p:spPr>
          <a:xfrm>
            <a:off x="336829" y="800965"/>
            <a:ext cx="8651830" cy="375604"/>
          </a:xfrm>
          <a:prstGeom prst="rect">
            <a:avLst/>
          </a:prstGeom>
          <a:noFill/>
          <a:ln/>
        </p:spPr>
        <p:txBody>
          <a:bodyPr wrap="square" lIns="103615" tIns="103615" rIns="103615" bIns="103615" rtlCol="0" anchor="ctr"/>
          <a:lstStyle/>
          <a:p>
            <a:pPr defTabSz="685800">
              <a:lnSpc>
                <a:spcPct val="140000"/>
              </a:lnSpc>
            </a:pPr>
            <a:r>
              <a:rPr lang="en-US" sz="10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互联网产品可以根据服务对象、运行平台及用户需求进行分类,这些分类方式各有特点,能帮助用户更清晰地理解和选择合适的互联网产品,也为产品的设计和推广提供了明确的方向。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6" name="Shape 6">
            <a:extLst>
              <a:ext uri="{FF2B5EF4-FFF2-40B4-BE49-F238E27FC236}">
                <a16:creationId xmlns:a16="http://schemas.microsoft.com/office/drawing/2014/main" id="{9ED704C7-FA61-4122-B85D-656FF414D2CA}"/>
              </a:ext>
            </a:extLst>
          </p:cNvPr>
          <p:cNvSpPr/>
          <p:nvPr/>
        </p:nvSpPr>
        <p:spPr>
          <a:xfrm>
            <a:off x="259037" y="1372895"/>
            <a:ext cx="2791122" cy="2836454"/>
          </a:xfrm>
          <a:custGeom>
            <a:avLst/>
            <a:gdLst/>
            <a:ahLst/>
            <a:cxnLst/>
            <a:rect l="l" t="t" r="r" b="b"/>
            <a:pathLst>
              <a:path w="3721496" h="3781938">
                <a:moveTo>
                  <a:pt x="34538" y="0"/>
                </a:moveTo>
                <a:lnTo>
                  <a:pt x="3686958" y="0"/>
                </a:lnTo>
                <a:cubicBezTo>
                  <a:pt x="3706032" y="0"/>
                  <a:pt x="3721496" y="15463"/>
                  <a:pt x="3721496" y="34538"/>
                </a:cubicBezTo>
                <a:lnTo>
                  <a:pt x="3721496" y="3678331"/>
                </a:lnTo>
                <a:cubicBezTo>
                  <a:pt x="3721496" y="3735551"/>
                  <a:pt x="3675110" y="3781938"/>
                  <a:pt x="3617889" y="3781938"/>
                </a:cubicBezTo>
                <a:lnTo>
                  <a:pt x="103606" y="3781938"/>
                </a:lnTo>
                <a:cubicBezTo>
                  <a:pt x="46386" y="3781938"/>
                  <a:pt x="0" y="3735551"/>
                  <a:pt x="0" y="3678331"/>
                </a:cubicBezTo>
                <a:lnTo>
                  <a:pt x="0" y="34538"/>
                </a:lnTo>
                <a:cubicBezTo>
                  <a:pt x="0" y="15476"/>
                  <a:pt x="15476" y="0"/>
                  <a:pt x="34538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51807" dist="34538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7" name="Shape 7">
            <a:extLst>
              <a:ext uri="{FF2B5EF4-FFF2-40B4-BE49-F238E27FC236}">
                <a16:creationId xmlns:a16="http://schemas.microsoft.com/office/drawing/2014/main" id="{671BDF5E-C765-4244-8152-B5B8FE8AAB4B}"/>
              </a:ext>
            </a:extLst>
          </p:cNvPr>
          <p:cNvSpPr/>
          <p:nvPr/>
        </p:nvSpPr>
        <p:spPr>
          <a:xfrm>
            <a:off x="259037" y="1372895"/>
            <a:ext cx="2791122" cy="25904"/>
          </a:xfrm>
          <a:custGeom>
            <a:avLst/>
            <a:gdLst/>
            <a:ahLst/>
            <a:cxnLst/>
            <a:rect l="l" t="t" r="r" b="b"/>
            <a:pathLst>
              <a:path w="3721496" h="34538">
                <a:moveTo>
                  <a:pt x="34538" y="0"/>
                </a:moveTo>
                <a:lnTo>
                  <a:pt x="3686958" y="0"/>
                </a:lnTo>
                <a:cubicBezTo>
                  <a:pt x="3706032" y="0"/>
                  <a:pt x="3721496" y="15463"/>
                  <a:pt x="3721496" y="34538"/>
                </a:cubicBezTo>
                <a:lnTo>
                  <a:pt x="3721496" y="34538"/>
                </a:lnTo>
                <a:lnTo>
                  <a:pt x="0" y="34538"/>
                </a:lnTo>
                <a:lnTo>
                  <a:pt x="0" y="34538"/>
                </a:lnTo>
                <a:cubicBezTo>
                  <a:pt x="0" y="15476"/>
                  <a:pt x="15476" y="0"/>
                  <a:pt x="34538" y="0"/>
                </a:cubicBezTo>
                <a:close/>
              </a:path>
            </a:pathLst>
          </a:custGeom>
          <a:solidFill>
            <a:srgbClr val="4A90E2"/>
          </a:solidFill>
          <a:ln/>
        </p:spPr>
      </p:sp>
      <p:sp>
        <p:nvSpPr>
          <p:cNvPr id="9" name="Shape 8">
            <a:extLst>
              <a:ext uri="{FF2B5EF4-FFF2-40B4-BE49-F238E27FC236}">
                <a16:creationId xmlns:a16="http://schemas.microsoft.com/office/drawing/2014/main" id="{2C71B08E-93FD-4EEB-A711-531989ACBB1E}"/>
              </a:ext>
            </a:extLst>
          </p:cNvPr>
          <p:cNvSpPr/>
          <p:nvPr/>
        </p:nvSpPr>
        <p:spPr>
          <a:xfrm>
            <a:off x="388556" y="1515366"/>
            <a:ext cx="310844" cy="310844"/>
          </a:xfrm>
          <a:custGeom>
            <a:avLst/>
            <a:gdLst/>
            <a:ahLst/>
            <a:cxnLst/>
            <a:rect l="l" t="t" r="r" b="b"/>
            <a:pathLst>
              <a:path w="414459" h="414459">
                <a:moveTo>
                  <a:pt x="69078" y="0"/>
                </a:moveTo>
                <a:lnTo>
                  <a:pt x="345381" y="0"/>
                </a:lnTo>
                <a:cubicBezTo>
                  <a:pt x="383532" y="0"/>
                  <a:pt x="414459" y="30927"/>
                  <a:pt x="414459" y="69078"/>
                </a:cubicBezTo>
                <a:lnTo>
                  <a:pt x="414459" y="345381"/>
                </a:lnTo>
                <a:cubicBezTo>
                  <a:pt x="414459" y="383532"/>
                  <a:pt x="383532" y="414459"/>
                  <a:pt x="345381" y="414459"/>
                </a:cubicBezTo>
                <a:lnTo>
                  <a:pt x="69078" y="414459"/>
                </a:lnTo>
                <a:cubicBezTo>
                  <a:pt x="30927" y="414459"/>
                  <a:pt x="0" y="383532"/>
                  <a:pt x="0" y="345381"/>
                </a:cubicBezTo>
                <a:lnTo>
                  <a:pt x="0" y="69078"/>
                </a:lnTo>
                <a:cubicBezTo>
                  <a:pt x="0" y="30927"/>
                  <a:pt x="30927" y="0"/>
                  <a:pt x="69078" y="0"/>
                </a:cubicBezTo>
                <a:close/>
              </a:path>
            </a:pathLst>
          </a:custGeom>
          <a:solidFill>
            <a:srgbClr val="4A90E2"/>
          </a:solidFill>
          <a:ln/>
        </p:spPr>
      </p:sp>
      <p:sp>
        <p:nvSpPr>
          <p:cNvPr id="10" name="Text 9">
            <a:extLst>
              <a:ext uri="{FF2B5EF4-FFF2-40B4-BE49-F238E27FC236}">
                <a16:creationId xmlns:a16="http://schemas.microsoft.com/office/drawing/2014/main" id="{59AAAA6B-22C1-481A-A480-323B52C17800}"/>
              </a:ext>
            </a:extLst>
          </p:cNvPr>
          <p:cNvSpPr/>
          <p:nvPr/>
        </p:nvSpPr>
        <p:spPr>
          <a:xfrm>
            <a:off x="477924" y="1580125"/>
            <a:ext cx="194278" cy="1813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20000"/>
              </a:lnSpc>
            </a:pPr>
            <a:r>
              <a:rPr lang="en-US" sz="11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01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1" name="Text 10">
            <a:extLst>
              <a:ext uri="{FF2B5EF4-FFF2-40B4-BE49-F238E27FC236}">
                <a16:creationId xmlns:a16="http://schemas.microsoft.com/office/drawing/2014/main" id="{75FD4F6B-3287-4EA6-BE4F-C046C896D5D5}"/>
              </a:ext>
            </a:extLst>
          </p:cNvPr>
          <p:cNvSpPr/>
          <p:nvPr/>
        </p:nvSpPr>
        <p:spPr>
          <a:xfrm>
            <a:off x="777110" y="1580125"/>
            <a:ext cx="1227268" cy="1813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20000"/>
              </a:lnSpc>
            </a:pPr>
            <a:r>
              <a:rPr lang="en-US" sz="1100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按服务对象分类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2" name="Shape 11">
            <a:extLst>
              <a:ext uri="{FF2B5EF4-FFF2-40B4-BE49-F238E27FC236}">
                <a16:creationId xmlns:a16="http://schemas.microsoft.com/office/drawing/2014/main" id="{C3205F41-9F37-4217-87D9-F74597892A0A}"/>
              </a:ext>
            </a:extLst>
          </p:cNvPr>
          <p:cNvSpPr/>
          <p:nvPr/>
        </p:nvSpPr>
        <p:spPr>
          <a:xfrm>
            <a:off x="388556" y="1929825"/>
            <a:ext cx="2532085" cy="699400"/>
          </a:xfrm>
          <a:custGeom>
            <a:avLst/>
            <a:gdLst/>
            <a:ahLst/>
            <a:cxnLst/>
            <a:rect l="l" t="t" r="r" b="b"/>
            <a:pathLst>
              <a:path w="3376113" h="932533">
                <a:moveTo>
                  <a:pt x="69073" y="0"/>
                </a:moveTo>
                <a:lnTo>
                  <a:pt x="3307041" y="0"/>
                </a:lnTo>
                <a:cubicBezTo>
                  <a:pt x="3345188" y="0"/>
                  <a:pt x="3376113" y="30925"/>
                  <a:pt x="3376113" y="69073"/>
                </a:cubicBezTo>
                <a:lnTo>
                  <a:pt x="3376113" y="863460"/>
                </a:lnTo>
                <a:cubicBezTo>
                  <a:pt x="3376113" y="901608"/>
                  <a:pt x="3345188" y="932533"/>
                  <a:pt x="3307041" y="932533"/>
                </a:cubicBezTo>
                <a:lnTo>
                  <a:pt x="69073" y="932533"/>
                </a:lnTo>
                <a:cubicBezTo>
                  <a:pt x="30925" y="932533"/>
                  <a:pt x="0" y="901608"/>
                  <a:pt x="0" y="863460"/>
                </a:cubicBezTo>
                <a:lnTo>
                  <a:pt x="0" y="69073"/>
                </a:lnTo>
                <a:cubicBezTo>
                  <a:pt x="0" y="30950"/>
                  <a:pt x="30950" y="0"/>
                  <a:pt x="69073" y="0"/>
                </a:cubicBezTo>
                <a:close/>
              </a:path>
            </a:pathLst>
          </a:custGeom>
          <a:solidFill>
            <a:srgbClr val="4A90E2">
              <a:alpha val="10196"/>
            </a:srgbClr>
          </a:solidFill>
          <a:ln/>
        </p:spPr>
      </p:sp>
      <p:sp>
        <p:nvSpPr>
          <p:cNvPr id="13" name="Shape 12">
            <a:extLst>
              <a:ext uri="{FF2B5EF4-FFF2-40B4-BE49-F238E27FC236}">
                <a16:creationId xmlns:a16="http://schemas.microsoft.com/office/drawing/2014/main" id="{58539D8E-44EE-4900-97E7-C64441FBB879}"/>
              </a:ext>
            </a:extLst>
          </p:cNvPr>
          <p:cNvSpPr/>
          <p:nvPr/>
        </p:nvSpPr>
        <p:spPr>
          <a:xfrm>
            <a:off x="485694" y="2033439"/>
            <a:ext cx="90663" cy="103615"/>
          </a:xfrm>
          <a:custGeom>
            <a:avLst/>
            <a:gdLst/>
            <a:ahLst/>
            <a:cxnLst/>
            <a:rect l="l" t="t" r="r" b="b"/>
            <a:pathLst>
              <a:path w="120884" h="138153">
                <a:moveTo>
                  <a:pt x="60442" y="66918"/>
                </a:moveTo>
                <a:cubicBezTo>
                  <a:pt x="78313" y="66918"/>
                  <a:pt x="92822" y="52409"/>
                  <a:pt x="92822" y="34538"/>
                </a:cubicBezTo>
                <a:cubicBezTo>
                  <a:pt x="92822" y="16667"/>
                  <a:pt x="78313" y="2159"/>
                  <a:pt x="60442" y="2159"/>
                </a:cubicBezTo>
                <a:cubicBezTo>
                  <a:pt x="42571" y="2159"/>
                  <a:pt x="28062" y="16667"/>
                  <a:pt x="28062" y="34538"/>
                </a:cubicBezTo>
                <a:cubicBezTo>
                  <a:pt x="28062" y="52409"/>
                  <a:pt x="42571" y="66918"/>
                  <a:pt x="60442" y="66918"/>
                </a:cubicBezTo>
                <a:close/>
                <a:moveTo>
                  <a:pt x="52428" y="82028"/>
                </a:moveTo>
                <a:cubicBezTo>
                  <a:pt x="25850" y="82028"/>
                  <a:pt x="4317" y="103561"/>
                  <a:pt x="4317" y="130139"/>
                </a:cubicBezTo>
                <a:cubicBezTo>
                  <a:pt x="4317" y="134564"/>
                  <a:pt x="7906" y="138153"/>
                  <a:pt x="12331" y="138153"/>
                </a:cubicBezTo>
                <a:lnTo>
                  <a:pt x="108553" y="138153"/>
                </a:lnTo>
                <a:cubicBezTo>
                  <a:pt x="112978" y="138153"/>
                  <a:pt x="116567" y="134564"/>
                  <a:pt x="116567" y="130139"/>
                </a:cubicBezTo>
                <a:cubicBezTo>
                  <a:pt x="116567" y="103561"/>
                  <a:pt x="95034" y="82028"/>
                  <a:pt x="68456" y="82028"/>
                </a:cubicBezTo>
                <a:lnTo>
                  <a:pt x="52428" y="82028"/>
                </a:lnTo>
                <a:close/>
              </a:path>
            </a:pathLst>
          </a:custGeom>
          <a:solidFill>
            <a:srgbClr val="4A90E2"/>
          </a:solidFill>
          <a:ln/>
        </p:spPr>
      </p:sp>
      <p:sp>
        <p:nvSpPr>
          <p:cNvPr id="14" name="Text 13">
            <a:extLst>
              <a:ext uri="{FF2B5EF4-FFF2-40B4-BE49-F238E27FC236}">
                <a16:creationId xmlns:a16="http://schemas.microsoft.com/office/drawing/2014/main" id="{5CF1877E-490F-4390-9DB3-F6E2A1B30A43}"/>
              </a:ext>
            </a:extLst>
          </p:cNvPr>
          <p:cNvSpPr/>
          <p:nvPr/>
        </p:nvSpPr>
        <p:spPr>
          <a:xfrm>
            <a:off x="595785" y="2007536"/>
            <a:ext cx="2298952" cy="1554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30000"/>
              </a:lnSpc>
            </a:pPr>
            <a:r>
              <a:rPr lang="en-US" sz="1000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2C - 个人用户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5" name="Text 14">
            <a:extLst>
              <a:ext uri="{FF2B5EF4-FFF2-40B4-BE49-F238E27FC236}">
                <a16:creationId xmlns:a16="http://schemas.microsoft.com/office/drawing/2014/main" id="{2EA33E77-2F50-4172-90DF-5EF5D3A07B31}"/>
              </a:ext>
            </a:extLst>
          </p:cNvPr>
          <p:cNvSpPr/>
          <p:nvPr/>
        </p:nvSpPr>
        <p:spPr>
          <a:xfrm>
            <a:off x="466266" y="2214766"/>
            <a:ext cx="2421995" cy="1295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20000"/>
              </a:lnSpc>
            </a:pPr>
            <a:r>
              <a:rPr lang="en-US" sz="900" dirty="0">
                <a:solidFill>
                  <a:srgbClr val="333333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着重优化用户体验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6" name="Shape 15">
            <a:extLst>
              <a:ext uri="{FF2B5EF4-FFF2-40B4-BE49-F238E27FC236}">
                <a16:creationId xmlns:a16="http://schemas.microsoft.com/office/drawing/2014/main" id="{EEB1CDCC-B208-4A5A-839E-A8A1323DC0BB}"/>
              </a:ext>
            </a:extLst>
          </p:cNvPr>
          <p:cNvSpPr/>
          <p:nvPr/>
        </p:nvSpPr>
        <p:spPr>
          <a:xfrm>
            <a:off x="466267" y="2396091"/>
            <a:ext cx="630362" cy="155179"/>
          </a:xfrm>
          <a:custGeom>
            <a:avLst/>
            <a:gdLst/>
            <a:ahLst/>
            <a:cxnLst/>
            <a:rect l="l" t="t" r="r" b="b"/>
            <a:pathLst>
              <a:path w="509439" h="207229">
                <a:moveTo>
                  <a:pt x="34539" y="0"/>
                </a:moveTo>
                <a:lnTo>
                  <a:pt x="474900" y="0"/>
                </a:lnTo>
                <a:cubicBezTo>
                  <a:pt x="493975" y="0"/>
                  <a:pt x="509439" y="15464"/>
                  <a:pt x="509439" y="34539"/>
                </a:cubicBezTo>
                <a:lnTo>
                  <a:pt x="509439" y="172691"/>
                </a:lnTo>
                <a:cubicBezTo>
                  <a:pt x="509439" y="191766"/>
                  <a:pt x="493975" y="207229"/>
                  <a:pt x="474900" y="207229"/>
                </a:cubicBezTo>
                <a:lnTo>
                  <a:pt x="34539" y="207229"/>
                </a:lnTo>
                <a:cubicBezTo>
                  <a:pt x="15464" y="207229"/>
                  <a:pt x="0" y="191766"/>
                  <a:pt x="0" y="172691"/>
                </a:cubicBezTo>
                <a:lnTo>
                  <a:pt x="0" y="34539"/>
                </a:lnTo>
                <a:cubicBezTo>
                  <a:pt x="0" y="15464"/>
                  <a:pt x="15464" y="0"/>
                  <a:pt x="34539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17" name="Text 16">
            <a:extLst>
              <a:ext uri="{FF2B5EF4-FFF2-40B4-BE49-F238E27FC236}">
                <a16:creationId xmlns:a16="http://schemas.microsoft.com/office/drawing/2014/main" id="{46372E2B-7583-4EA3-90B9-367E59D3FC5D}"/>
              </a:ext>
            </a:extLst>
          </p:cNvPr>
          <p:cNvSpPr/>
          <p:nvPr/>
        </p:nvSpPr>
        <p:spPr>
          <a:xfrm>
            <a:off x="466266" y="2396091"/>
            <a:ext cx="694467" cy="155179"/>
          </a:xfrm>
          <a:prstGeom prst="rect">
            <a:avLst/>
          </a:prstGeom>
          <a:noFill/>
          <a:ln/>
        </p:spPr>
        <p:txBody>
          <a:bodyPr wrap="square" lIns="51807" tIns="25904" rIns="51807" bIns="25904" rtlCol="0" anchor="ctr"/>
          <a:lstStyle/>
          <a:p>
            <a:pPr defTabSz="685800">
              <a:lnSpc>
                <a:spcPct val="110000"/>
              </a:lnSpc>
            </a:pPr>
            <a:r>
              <a:rPr lang="en-US" sz="8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腾讯QQ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8" name="Shape 17">
            <a:extLst>
              <a:ext uri="{FF2B5EF4-FFF2-40B4-BE49-F238E27FC236}">
                <a16:creationId xmlns:a16="http://schemas.microsoft.com/office/drawing/2014/main" id="{A1B01697-C72D-4875-B6BB-435A0E7A9145}"/>
              </a:ext>
            </a:extLst>
          </p:cNvPr>
          <p:cNvSpPr/>
          <p:nvPr/>
        </p:nvSpPr>
        <p:spPr>
          <a:xfrm>
            <a:off x="872468" y="2396091"/>
            <a:ext cx="427365" cy="155179"/>
          </a:xfrm>
          <a:custGeom>
            <a:avLst/>
            <a:gdLst/>
            <a:ahLst/>
            <a:cxnLst/>
            <a:rect l="l" t="t" r="r" b="b"/>
            <a:pathLst>
              <a:path w="345382" h="207229">
                <a:moveTo>
                  <a:pt x="34539" y="0"/>
                </a:moveTo>
                <a:lnTo>
                  <a:pt x="310844" y="0"/>
                </a:lnTo>
                <a:cubicBezTo>
                  <a:pt x="329919" y="0"/>
                  <a:pt x="345382" y="15464"/>
                  <a:pt x="345382" y="34539"/>
                </a:cubicBezTo>
                <a:lnTo>
                  <a:pt x="345382" y="172691"/>
                </a:lnTo>
                <a:cubicBezTo>
                  <a:pt x="345382" y="191766"/>
                  <a:pt x="329919" y="207229"/>
                  <a:pt x="310844" y="207229"/>
                </a:cubicBezTo>
                <a:lnTo>
                  <a:pt x="34539" y="207229"/>
                </a:lnTo>
                <a:cubicBezTo>
                  <a:pt x="15464" y="207229"/>
                  <a:pt x="0" y="191766"/>
                  <a:pt x="0" y="172691"/>
                </a:cubicBezTo>
                <a:lnTo>
                  <a:pt x="0" y="34539"/>
                </a:lnTo>
                <a:cubicBezTo>
                  <a:pt x="0" y="15464"/>
                  <a:pt x="15464" y="0"/>
                  <a:pt x="34539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19" name="Text 18">
            <a:extLst>
              <a:ext uri="{FF2B5EF4-FFF2-40B4-BE49-F238E27FC236}">
                <a16:creationId xmlns:a16="http://schemas.microsoft.com/office/drawing/2014/main" id="{E928B907-07DE-4DC8-8B63-2E5A8D3CC85A}"/>
              </a:ext>
            </a:extLst>
          </p:cNvPr>
          <p:cNvSpPr/>
          <p:nvPr/>
        </p:nvSpPr>
        <p:spPr>
          <a:xfrm>
            <a:off x="872468" y="2396091"/>
            <a:ext cx="491470" cy="155179"/>
          </a:xfrm>
          <a:prstGeom prst="rect">
            <a:avLst/>
          </a:prstGeom>
          <a:noFill/>
          <a:ln/>
        </p:spPr>
        <p:txBody>
          <a:bodyPr wrap="square" lIns="51807" tIns="25904" rIns="51807" bIns="25904" rtlCol="0" anchor="ctr"/>
          <a:lstStyle/>
          <a:p>
            <a:pPr defTabSz="685800">
              <a:lnSpc>
                <a:spcPct val="110000"/>
              </a:lnSpc>
            </a:pPr>
            <a:r>
              <a:rPr lang="en-US" sz="8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抖音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0" name="Shape 19">
            <a:extLst>
              <a:ext uri="{FF2B5EF4-FFF2-40B4-BE49-F238E27FC236}">
                <a16:creationId xmlns:a16="http://schemas.microsoft.com/office/drawing/2014/main" id="{0B411C3F-9BBD-4A7D-98F4-CC0F0B600999}"/>
              </a:ext>
            </a:extLst>
          </p:cNvPr>
          <p:cNvSpPr/>
          <p:nvPr/>
        </p:nvSpPr>
        <p:spPr>
          <a:xfrm>
            <a:off x="1157409" y="2396091"/>
            <a:ext cx="555574" cy="155179"/>
          </a:xfrm>
          <a:custGeom>
            <a:avLst/>
            <a:gdLst/>
            <a:ahLst/>
            <a:cxnLst/>
            <a:rect l="l" t="t" r="r" b="b"/>
            <a:pathLst>
              <a:path w="448997" h="207229">
                <a:moveTo>
                  <a:pt x="34539" y="0"/>
                </a:moveTo>
                <a:lnTo>
                  <a:pt x="414458" y="0"/>
                </a:lnTo>
                <a:cubicBezTo>
                  <a:pt x="433534" y="0"/>
                  <a:pt x="448997" y="15464"/>
                  <a:pt x="448997" y="34539"/>
                </a:cubicBezTo>
                <a:lnTo>
                  <a:pt x="448997" y="172691"/>
                </a:lnTo>
                <a:cubicBezTo>
                  <a:pt x="448997" y="191766"/>
                  <a:pt x="433534" y="207229"/>
                  <a:pt x="414458" y="207229"/>
                </a:cubicBezTo>
                <a:lnTo>
                  <a:pt x="34539" y="207229"/>
                </a:lnTo>
                <a:cubicBezTo>
                  <a:pt x="15464" y="207229"/>
                  <a:pt x="0" y="191766"/>
                  <a:pt x="0" y="172691"/>
                </a:cubicBezTo>
                <a:lnTo>
                  <a:pt x="0" y="34539"/>
                </a:lnTo>
                <a:cubicBezTo>
                  <a:pt x="0" y="15464"/>
                  <a:pt x="15464" y="0"/>
                  <a:pt x="34539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21" name="Text 20">
            <a:extLst>
              <a:ext uri="{FF2B5EF4-FFF2-40B4-BE49-F238E27FC236}">
                <a16:creationId xmlns:a16="http://schemas.microsoft.com/office/drawing/2014/main" id="{5B38010A-1922-4BE8-992B-35253391C086}"/>
              </a:ext>
            </a:extLst>
          </p:cNvPr>
          <p:cNvSpPr/>
          <p:nvPr/>
        </p:nvSpPr>
        <p:spPr>
          <a:xfrm>
            <a:off x="1157408" y="2396091"/>
            <a:ext cx="619679" cy="155179"/>
          </a:xfrm>
          <a:prstGeom prst="rect">
            <a:avLst/>
          </a:prstGeom>
          <a:noFill/>
          <a:ln/>
        </p:spPr>
        <p:txBody>
          <a:bodyPr wrap="square" lIns="51807" tIns="25904" rIns="51807" bIns="25904" rtlCol="0" anchor="ctr"/>
          <a:lstStyle/>
          <a:p>
            <a:pPr defTabSz="685800">
              <a:lnSpc>
                <a:spcPct val="110000"/>
              </a:lnSpc>
            </a:pPr>
            <a:r>
              <a:rPr lang="en-US" sz="8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小红书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2" name="Shape 21">
            <a:extLst>
              <a:ext uri="{FF2B5EF4-FFF2-40B4-BE49-F238E27FC236}">
                <a16:creationId xmlns:a16="http://schemas.microsoft.com/office/drawing/2014/main" id="{A47EDD9C-AF71-4D3B-9004-B426510CBDB5}"/>
              </a:ext>
            </a:extLst>
          </p:cNvPr>
          <p:cNvSpPr/>
          <p:nvPr/>
        </p:nvSpPr>
        <p:spPr>
          <a:xfrm>
            <a:off x="388556" y="2706853"/>
            <a:ext cx="2532085" cy="699400"/>
          </a:xfrm>
          <a:custGeom>
            <a:avLst/>
            <a:gdLst/>
            <a:ahLst/>
            <a:cxnLst/>
            <a:rect l="l" t="t" r="r" b="b"/>
            <a:pathLst>
              <a:path w="3376113" h="932533">
                <a:moveTo>
                  <a:pt x="69073" y="0"/>
                </a:moveTo>
                <a:lnTo>
                  <a:pt x="3307041" y="0"/>
                </a:lnTo>
                <a:cubicBezTo>
                  <a:pt x="3345188" y="0"/>
                  <a:pt x="3376113" y="30925"/>
                  <a:pt x="3376113" y="69073"/>
                </a:cubicBezTo>
                <a:lnTo>
                  <a:pt x="3376113" y="863460"/>
                </a:lnTo>
                <a:cubicBezTo>
                  <a:pt x="3376113" y="901608"/>
                  <a:pt x="3345188" y="932533"/>
                  <a:pt x="3307041" y="932533"/>
                </a:cubicBezTo>
                <a:lnTo>
                  <a:pt x="69073" y="932533"/>
                </a:lnTo>
                <a:cubicBezTo>
                  <a:pt x="30925" y="932533"/>
                  <a:pt x="0" y="901608"/>
                  <a:pt x="0" y="863460"/>
                </a:cubicBezTo>
                <a:lnTo>
                  <a:pt x="0" y="69073"/>
                </a:lnTo>
                <a:cubicBezTo>
                  <a:pt x="0" y="30950"/>
                  <a:pt x="30950" y="0"/>
                  <a:pt x="69073" y="0"/>
                </a:cubicBezTo>
                <a:close/>
              </a:path>
            </a:pathLst>
          </a:custGeom>
          <a:solidFill>
            <a:srgbClr val="007BFF">
              <a:alpha val="10196"/>
            </a:srgbClr>
          </a:solidFill>
          <a:ln/>
        </p:spPr>
      </p:sp>
      <p:sp>
        <p:nvSpPr>
          <p:cNvPr id="23" name="Shape 22">
            <a:extLst>
              <a:ext uri="{FF2B5EF4-FFF2-40B4-BE49-F238E27FC236}">
                <a16:creationId xmlns:a16="http://schemas.microsoft.com/office/drawing/2014/main" id="{CBBFA2CF-B80D-48E6-BDBE-60A90BFB82BF}"/>
              </a:ext>
            </a:extLst>
          </p:cNvPr>
          <p:cNvSpPr/>
          <p:nvPr/>
        </p:nvSpPr>
        <p:spPr>
          <a:xfrm>
            <a:off x="492171" y="2810468"/>
            <a:ext cx="77711" cy="103615"/>
          </a:xfrm>
          <a:custGeom>
            <a:avLst/>
            <a:gdLst/>
            <a:ahLst/>
            <a:cxnLst/>
            <a:rect l="l" t="t" r="r" b="b"/>
            <a:pathLst>
              <a:path w="103615" h="138153">
                <a:moveTo>
                  <a:pt x="17269" y="0"/>
                </a:moveTo>
                <a:cubicBezTo>
                  <a:pt x="7744" y="0"/>
                  <a:pt x="0" y="7744"/>
                  <a:pt x="0" y="17269"/>
                </a:cubicBezTo>
                <a:lnTo>
                  <a:pt x="0" y="120884"/>
                </a:lnTo>
                <a:cubicBezTo>
                  <a:pt x="0" y="130409"/>
                  <a:pt x="7744" y="138153"/>
                  <a:pt x="17269" y="138153"/>
                </a:cubicBezTo>
                <a:lnTo>
                  <a:pt x="86346" y="138153"/>
                </a:lnTo>
                <a:cubicBezTo>
                  <a:pt x="95871" y="138153"/>
                  <a:pt x="103615" y="130409"/>
                  <a:pt x="103615" y="120884"/>
                </a:cubicBezTo>
                <a:lnTo>
                  <a:pt x="103615" y="17269"/>
                </a:lnTo>
                <a:cubicBezTo>
                  <a:pt x="103615" y="7744"/>
                  <a:pt x="95871" y="0"/>
                  <a:pt x="86346" y="0"/>
                </a:cubicBezTo>
                <a:lnTo>
                  <a:pt x="17269" y="0"/>
                </a:lnTo>
                <a:close/>
                <a:moveTo>
                  <a:pt x="47490" y="94980"/>
                </a:moveTo>
                <a:lnTo>
                  <a:pt x="56125" y="94980"/>
                </a:lnTo>
                <a:cubicBezTo>
                  <a:pt x="60901" y="94980"/>
                  <a:pt x="64759" y="98839"/>
                  <a:pt x="64759" y="103615"/>
                </a:cubicBezTo>
                <a:lnTo>
                  <a:pt x="64759" y="125201"/>
                </a:lnTo>
                <a:lnTo>
                  <a:pt x="38856" y="125201"/>
                </a:lnTo>
                <a:lnTo>
                  <a:pt x="38856" y="103615"/>
                </a:lnTo>
                <a:cubicBezTo>
                  <a:pt x="38856" y="98839"/>
                  <a:pt x="42714" y="94980"/>
                  <a:pt x="47490" y="94980"/>
                </a:cubicBezTo>
                <a:close/>
                <a:moveTo>
                  <a:pt x="25904" y="30221"/>
                </a:moveTo>
                <a:cubicBezTo>
                  <a:pt x="25904" y="27846"/>
                  <a:pt x="27846" y="25904"/>
                  <a:pt x="30221" y="25904"/>
                </a:cubicBezTo>
                <a:lnTo>
                  <a:pt x="38856" y="25904"/>
                </a:lnTo>
                <a:cubicBezTo>
                  <a:pt x="41230" y="25904"/>
                  <a:pt x="43173" y="27846"/>
                  <a:pt x="43173" y="30221"/>
                </a:cubicBezTo>
                <a:lnTo>
                  <a:pt x="43173" y="38856"/>
                </a:lnTo>
                <a:cubicBezTo>
                  <a:pt x="43173" y="41230"/>
                  <a:pt x="41230" y="43173"/>
                  <a:pt x="38856" y="43173"/>
                </a:cubicBezTo>
                <a:lnTo>
                  <a:pt x="30221" y="43173"/>
                </a:lnTo>
                <a:cubicBezTo>
                  <a:pt x="27846" y="43173"/>
                  <a:pt x="25904" y="41230"/>
                  <a:pt x="25904" y="38856"/>
                </a:cubicBezTo>
                <a:lnTo>
                  <a:pt x="25904" y="30221"/>
                </a:lnTo>
                <a:close/>
                <a:moveTo>
                  <a:pt x="64759" y="25904"/>
                </a:moveTo>
                <a:lnTo>
                  <a:pt x="73394" y="25904"/>
                </a:lnTo>
                <a:cubicBezTo>
                  <a:pt x="75768" y="25904"/>
                  <a:pt x="77711" y="27846"/>
                  <a:pt x="77711" y="30221"/>
                </a:cubicBezTo>
                <a:lnTo>
                  <a:pt x="77711" y="38856"/>
                </a:lnTo>
                <a:cubicBezTo>
                  <a:pt x="77711" y="41230"/>
                  <a:pt x="75768" y="43173"/>
                  <a:pt x="73394" y="43173"/>
                </a:cubicBezTo>
                <a:lnTo>
                  <a:pt x="64759" y="43173"/>
                </a:lnTo>
                <a:cubicBezTo>
                  <a:pt x="62385" y="43173"/>
                  <a:pt x="60442" y="41230"/>
                  <a:pt x="60442" y="38856"/>
                </a:cubicBezTo>
                <a:lnTo>
                  <a:pt x="60442" y="30221"/>
                </a:lnTo>
                <a:cubicBezTo>
                  <a:pt x="60442" y="27846"/>
                  <a:pt x="62385" y="25904"/>
                  <a:pt x="64759" y="25904"/>
                </a:cubicBezTo>
                <a:close/>
                <a:moveTo>
                  <a:pt x="25904" y="64759"/>
                </a:moveTo>
                <a:cubicBezTo>
                  <a:pt x="25904" y="62385"/>
                  <a:pt x="27846" y="60442"/>
                  <a:pt x="30221" y="60442"/>
                </a:cubicBezTo>
                <a:lnTo>
                  <a:pt x="38856" y="60442"/>
                </a:lnTo>
                <a:cubicBezTo>
                  <a:pt x="41230" y="60442"/>
                  <a:pt x="43173" y="62385"/>
                  <a:pt x="43173" y="64759"/>
                </a:cubicBezTo>
                <a:lnTo>
                  <a:pt x="43173" y="73394"/>
                </a:lnTo>
                <a:cubicBezTo>
                  <a:pt x="43173" y="75768"/>
                  <a:pt x="41230" y="77711"/>
                  <a:pt x="38856" y="77711"/>
                </a:cubicBezTo>
                <a:lnTo>
                  <a:pt x="30221" y="77711"/>
                </a:lnTo>
                <a:cubicBezTo>
                  <a:pt x="27846" y="77711"/>
                  <a:pt x="25904" y="75768"/>
                  <a:pt x="25904" y="73394"/>
                </a:cubicBezTo>
                <a:lnTo>
                  <a:pt x="25904" y="64759"/>
                </a:lnTo>
                <a:close/>
                <a:moveTo>
                  <a:pt x="64759" y="60442"/>
                </a:moveTo>
                <a:lnTo>
                  <a:pt x="73394" y="60442"/>
                </a:lnTo>
                <a:cubicBezTo>
                  <a:pt x="75768" y="60442"/>
                  <a:pt x="77711" y="62385"/>
                  <a:pt x="77711" y="64759"/>
                </a:cubicBezTo>
                <a:lnTo>
                  <a:pt x="77711" y="73394"/>
                </a:lnTo>
                <a:cubicBezTo>
                  <a:pt x="77711" y="75768"/>
                  <a:pt x="75768" y="77711"/>
                  <a:pt x="73394" y="77711"/>
                </a:cubicBezTo>
                <a:lnTo>
                  <a:pt x="64759" y="77711"/>
                </a:lnTo>
                <a:cubicBezTo>
                  <a:pt x="62385" y="77711"/>
                  <a:pt x="60442" y="75768"/>
                  <a:pt x="60442" y="73394"/>
                </a:cubicBezTo>
                <a:lnTo>
                  <a:pt x="60442" y="64759"/>
                </a:lnTo>
                <a:cubicBezTo>
                  <a:pt x="60442" y="62385"/>
                  <a:pt x="62385" y="60442"/>
                  <a:pt x="64759" y="60442"/>
                </a:cubicBezTo>
                <a:close/>
              </a:path>
            </a:pathLst>
          </a:custGeom>
          <a:solidFill>
            <a:srgbClr val="007BFF"/>
          </a:solidFill>
          <a:ln/>
        </p:spPr>
      </p:sp>
      <p:sp>
        <p:nvSpPr>
          <p:cNvPr id="24" name="Text 23">
            <a:extLst>
              <a:ext uri="{FF2B5EF4-FFF2-40B4-BE49-F238E27FC236}">
                <a16:creationId xmlns:a16="http://schemas.microsoft.com/office/drawing/2014/main" id="{603A1D20-19C8-4206-B6C4-5F9510B557EE}"/>
              </a:ext>
            </a:extLst>
          </p:cNvPr>
          <p:cNvSpPr/>
          <p:nvPr/>
        </p:nvSpPr>
        <p:spPr>
          <a:xfrm>
            <a:off x="595785" y="2784564"/>
            <a:ext cx="2298952" cy="1554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30000"/>
              </a:lnSpc>
            </a:pPr>
            <a:r>
              <a:rPr lang="en-US" sz="1000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2B - 企业用户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5" name="Text 24">
            <a:extLst>
              <a:ext uri="{FF2B5EF4-FFF2-40B4-BE49-F238E27FC236}">
                <a16:creationId xmlns:a16="http://schemas.microsoft.com/office/drawing/2014/main" id="{43DE2AEE-B425-42E0-823E-33EA931CE9E9}"/>
              </a:ext>
            </a:extLst>
          </p:cNvPr>
          <p:cNvSpPr/>
          <p:nvPr/>
        </p:nvSpPr>
        <p:spPr>
          <a:xfrm>
            <a:off x="466266" y="2991794"/>
            <a:ext cx="2421995" cy="1295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20000"/>
              </a:lnSpc>
            </a:pPr>
            <a:r>
              <a:rPr lang="en-US" sz="900" dirty="0">
                <a:solidFill>
                  <a:srgbClr val="333333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侧重商业价值展现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6" name="Shape 25">
            <a:extLst>
              <a:ext uri="{FF2B5EF4-FFF2-40B4-BE49-F238E27FC236}">
                <a16:creationId xmlns:a16="http://schemas.microsoft.com/office/drawing/2014/main" id="{BE755DEB-3100-4621-8EDC-6B7FAD341176}"/>
              </a:ext>
            </a:extLst>
          </p:cNvPr>
          <p:cNvSpPr/>
          <p:nvPr/>
        </p:nvSpPr>
        <p:spPr>
          <a:xfrm>
            <a:off x="466266" y="3173119"/>
            <a:ext cx="684659" cy="155504"/>
          </a:xfrm>
          <a:custGeom>
            <a:avLst/>
            <a:gdLst/>
            <a:ahLst/>
            <a:cxnLst/>
            <a:rect l="l" t="t" r="r" b="b"/>
            <a:pathLst>
              <a:path w="552612" h="207229">
                <a:moveTo>
                  <a:pt x="34539" y="0"/>
                </a:moveTo>
                <a:lnTo>
                  <a:pt x="518073" y="0"/>
                </a:lnTo>
                <a:cubicBezTo>
                  <a:pt x="537148" y="0"/>
                  <a:pt x="552612" y="15464"/>
                  <a:pt x="552612" y="34539"/>
                </a:cubicBezTo>
                <a:lnTo>
                  <a:pt x="552612" y="172691"/>
                </a:lnTo>
                <a:cubicBezTo>
                  <a:pt x="552612" y="191766"/>
                  <a:pt x="537148" y="207229"/>
                  <a:pt x="518073" y="207229"/>
                </a:cubicBezTo>
                <a:lnTo>
                  <a:pt x="34539" y="207229"/>
                </a:lnTo>
                <a:cubicBezTo>
                  <a:pt x="15464" y="207229"/>
                  <a:pt x="0" y="191766"/>
                  <a:pt x="0" y="172691"/>
                </a:cubicBezTo>
                <a:lnTo>
                  <a:pt x="0" y="34539"/>
                </a:lnTo>
                <a:cubicBezTo>
                  <a:pt x="0" y="15464"/>
                  <a:pt x="15464" y="0"/>
                  <a:pt x="34539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27" name="Text 26">
            <a:extLst>
              <a:ext uri="{FF2B5EF4-FFF2-40B4-BE49-F238E27FC236}">
                <a16:creationId xmlns:a16="http://schemas.microsoft.com/office/drawing/2014/main" id="{8751983F-CE66-49C9-922D-EC6A1859CAAE}"/>
              </a:ext>
            </a:extLst>
          </p:cNvPr>
          <p:cNvSpPr/>
          <p:nvPr/>
        </p:nvSpPr>
        <p:spPr>
          <a:xfrm>
            <a:off x="466267" y="3173119"/>
            <a:ext cx="748844" cy="155504"/>
          </a:xfrm>
          <a:prstGeom prst="rect">
            <a:avLst/>
          </a:prstGeom>
          <a:noFill/>
          <a:ln/>
        </p:spPr>
        <p:txBody>
          <a:bodyPr wrap="square" lIns="51807" tIns="25904" rIns="51807" bIns="25904" rtlCol="0" anchor="ctr"/>
          <a:lstStyle/>
          <a:p>
            <a:pPr defTabSz="685800">
              <a:lnSpc>
                <a:spcPct val="110000"/>
              </a:lnSpc>
            </a:pPr>
            <a:r>
              <a:rPr lang="en-US" sz="8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用友财务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8" name="Shape 27">
            <a:extLst>
              <a:ext uri="{FF2B5EF4-FFF2-40B4-BE49-F238E27FC236}">
                <a16:creationId xmlns:a16="http://schemas.microsoft.com/office/drawing/2014/main" id="{6FB83CF9-6D83-4857-8A79-71A1A00D2574}"/>
              </a:ext>
            </a:extLst>
          </p:cNvPr>
          <p:cNvSpPr/>
          <p:nvPr/>
        </p:nvSpPr>
        <p:spPr>
          <a:xfrm>
            <a:off x="906629" y="3173119"/>
            <a:ext cx="684659" cy="155504"/>
          </a:xfrm>
          <a:custGeom>
            <a:avLst/>
            <a:gdLst/>
            <a:ahLst/>
            <a:cxnLst/>
            <a:rect l="l" t="t" r="r" b="b"/>
            <a:pathLst>
              <a:path w="552612" h="207229">
                <a:moveTo>
                  <a:pt x="34539" y="0"/>
                </a:moveTo>
                <a:lnTo>
                  <a:pt x="518073" y="0"/>
                </a:lnTo>
                <a:cubicBezTo>
                  <a:pt x="537148" y="0"/>
                  <a:pt x="552612" y="15464"/>
                  <a:pt x="552612" y="34539"/>
                </a:cubicBezTo>
                <a:lnTo>
                  <a:pt x="552612" y="172691"/>
                </a:lnTo>
                <a:cubicBezTo>
                  <a:pt x="552612" y="191766"/>
                  <a:pt x="537148" y="207229"/>
                  <a:pt x="518073" y="207229"/>
                </a:cubicBezTo>
                <a:lnTo>
                  <a:pt x="34539" y="207229"/>
                </a:lnTo>
                <a:cubicBezTo>
                  <a:pt x="15464" y="207229"/>
                  <a:pt x="0" y="191766"/>
                  <a:pt x="0" y="172691"/>
                </a:cubicBezTo>
                <a:lnTo>
                  <a:pt x="0" y="34539"/>
                </a:lnTo>
                <a:cubicBezTo>
                  <a:pt x="0" y="15464"/>
                  <a:pt x="15464" y="0"/>
                  <a:pt x="34539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29" name="Text 28">
            <a:extLst>
              <a:ext uri="{FF2B5EF4-FFF2-40B4-BE49-F238E27FC236}">
                <a16:creationId xmlns:a16="http://schemas.microsoft.com/office/drawing/2014/main" id="{F0704A48-DBDE-42C1-856B-C0304D02CF00}"/>
              </a:ext>
            </a:extLst>
          </p:cNvPr>
          <p:cNvSpPr/>
          <p:nvPr/>
        </p:nvSpPr>
        <p:spPr>
          <a:xfrm>
            <a:off x="906630" y="3173119"/>
            <a:ext cx="748844" cy="155504"/>
          </a:xfrm>
          <a:prstGeom prst="rect">
            <a:avLst/>
          </a:prstGeom>
          <a:noFill/>
          <a:ln/>
        </p:spPr>
        <p:txBody>
          <a:bodyPr wrap="square" lIns="51807" tIns="25904" rIns="51807" bIns="25904" rtlCol="0" anchor="ctr"/>
          <a:lstStyle/>
          <a:p>
            <a:pPr defTabSz="685800">
              <a:lnSpc>
                <a:spcPct val="110000"/>
              </a:lnSpc>
            </a:pPr>
            <a:r>
              <a:rPr lang="en-US" sz="8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企业邮箱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0" name="Shape 29">
            <a:extLst>
              <a:ext uri="{FF2B5EF4-FFF2-40B4-BE49-F238E27FC236}">
                <a16:creationId xmlns:a16="http://schemas.microsoft.com/office/drawing/2014/main" id="{6F4AA8AA-9610-4D16-B31C-B435D371900C}"/>
              </a:ext>
            </a:extLst>
          </p:cNvPr>
          <p:cNvSpPr/>
          <p:nvPr/>
        </p:nvSpPr>
        <p:spPr>
          <a:xfrm>
            <a:off x="3176520" y="1372895"/>
            <a:ext cx="2791122" cy="2836454"/>
          </a:xfrm>
          <a:custGeom>
            <a:avLst/>
            <a:gdLst/>
            <a:ahLst/>
            <a:cxnLst/>
            <a:rect l="l" t="t" r="r" b="b"/>
            <a:pathLst>
              <a:path w="3721496" h="3781938">
                <a:moveTo>
                  <a:pt x="34538" y="0"/>
                </a:moveTo>
                <a:lnTo>
                  <a:pt x="3686958" y="0"/>
                </a:lnTo>
                <a:cubicBezTo>
                  <a:pt x="3706032" y="0"/>
                  <a:pt x="3721496" y="15463"/>
                  <a:pt x="3721496" y="34538"/>
                </a:cubicBezTo>
                <a:lnTo>
                  <a:pt x="3721496" y="3678331"/>
                </a:lnTo>
                <a:cubicBezTo>
                  <a:pt x="3721496" y="3735551"/>
                  <a:pt x="3675110" y="3781938"/>
                  <a:pt x="3617889" y="3781938"/>
                </a:cubicBezTo>
                <a:lnTo>
                  <a:pt x="103606" y="3781938"/>
                </a:lnTo>
                <a:cubicBezTo>
                  <a:pt x="46386" y="3781938"/>
                  <a:pt x="0" y="3735551"/>
                  <a:pt x="0" y="3678331"/>
                </a:cubicBezTo>
                <a:lnTo>
                  <a:pt x="0" y="34538"/>
                </a:lnTo>
                <a:cubicBezTo>
                  <a:pt x="0" y="15476"/>
                  <a:pt x="15476" y="0"/>
                  <a:pt x="34538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51807" dist="34538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31" name="Shape 30">
            <a:extLst>
              <a:ext uri="{FF2B5EF4-FFF2-40B4-BE49-F238E27FC236}">
                <a16:creationId xmlns:a16="http://schemas.microsoft.com/office/drawing/2014/main" id="{78B68A65-17A2-46D5-97DC-E8315CFFC591}"/>
              </a:ext>
            </a:extLst>
          </p:cNvPr>
          <p:cNvSpPr/>
          <p:nvPr/>
        </p:nvSpPr>
        <p:spPr>
          <a:xfrm>
            <a:off x="3176520" y="1372895"/>
            <a:ext cx="2791122" cy="25904"/>
          </a:xfrm>
          <a:custGeom>
            <a:avLst/>
            <a:gdLst/>
            <a:ahLst/>
            <a:cxnLst/>
            <a:rect l="l" t="t" r="r" b="b"/>
            <a:pathLst>
              <a:path w="3721496" h="34538">
                <a:moveTo>
                  <a:pt x="34538" y="0"/>
                </a:moveTo>
                <a:lnTo>
                  <a:pt x="3686958" y="0"/>
                </a:lnTo>
                <a:cubicBezTo>
                  <a:pt x="3706032" y="0"/>
                  <a:pt x="3721496" y="15463"/>
                  <a:pt x="3721496" y="34538"/>
                </a:cubicBezTo>
                <a:lnTo>
                  <a:pt x="3721496" y="34538"/>
                </a:lnTo>
                <a:lnTo>
                  <a:pt x="0" y="34538"/>
                </a:lnTo>
                <a:lnTo>
                  <a:pt x="0" y="34538"/>
                </a:lnTo>
                <a:cubicBezTo>
                  <a:pt x="0" y="15476"/>
                  <a:pt x="15476" y="0"/>
                  <a:pt x="34538" y="0"/>
                </a:cubicBezTo>
                <a:close/>
              </a:path>
            </a:pathLst>
          </a:custGeom>
          <a:solidFill>
            <a:srgbClr val="007BFF"/>
          </a:solidFill>
          <a:ln/>
        </p:spPr>
      </p:sp>
      <p:sp>
        <p:nvSpPr>
          <p:cNvPr id="32" name="Shape 31">
            <a:extLst>
              <a:ext uri="{FF2B5EF4-FFF2-40B4-BE49-F238E27FC236}">
                <a16:creationId xmlns:a16="http://schemas.microsoft.com/office/drawing/2014/main" id="{FFDA8D18-109F-4E19-9098-45E0090B2F3A}"/>
              </a:ext>
            </a:extLst>
          </p:cNvPr>
          <p:cNvSpPr/>
          <p:nvPr/>
        </p:nvSpPr>
        <p:spPr>
          <a:xfrm>
            <a:off x="3306039" y="1515366"/>
            <a:ext cx="310844" cy="310844"/>
          </a:xfrm>
          <a:custGeom>
            <a:avLst/>
            <a:gdLst/>
            <a:ahLst/>
            <a:cxnLst/>
            <a:rect l="l" t="t" r="r" b="b"/>
            <a:pathLst>
              <a:path w="414459" h="414459">
                <a:moveTo>
                  <a:pt x="69078" y="0"/>
                </a:moveTo>
                <a:lnTo>
                  <a:pt x="345381" y="0"/>
                </a:lnTo>
                <a:cubicBezTo>
                  <a:pt x="383532" y="0"/>
                  <a:pt x="414459" y="30927"/>
                  <a:pt x="414459" y="69078"/>
                </a:cubicBezTo>
                <a:lnTo>
                  <a:pt x="414459" y="345381"/>
                </a:lnTo>
                <a:cubicBezTo>
                  <a:pt x="414459" y="383532"/>
                  <a:pt x="383532" y="414459"/>
                  <a:pt x="345381" y="414459"/>
                </a:cubicBezTo>
                <a:lnTo>
                  <a:pt x="69078" y="414459"/>
                </a:lnTo>
                <a:cubicBezTo>
                  <a:pt x="30927" y="414459"/>
                  <a:pt x="0" y="383532"/>
                  <a:pt x="0" y="345381"/>
                </a:cubicBezTo>
                <a:lnTo>
                  <a:pt x="0" y="69078"/>
                </a:lnTo>
                <a:cubicBezTo>
                  <a:pt x="0" y="30927"/>
                  <a:pt x="30927" y="0"/>
                  <a:pt x="69078" y="0"/>
                </a:cubicBezTo>
                <a:close/>
              </a:path>
            </a:pathLst>
          </a:custGeom>
          <a:solidFill>
            <a:srgbClr val="007BFF"/>
          </a:solidFill>
          <a:ln/>
        </p:spPr>
      </p:sp>
      <p:sp>
        <p:nvSpPr>
          <p:cNvPr id="33" name="Text 32">
            <a:extLst>
              <a:ext uri="{FF2B5EF4-FFF2-40B4-BE49-F238E27FC236}">
                <a16:creationId xmlns:a16="http://schemas.microsoft.com/office/drawing/2014/main" id="{7D2BF2C7-34AC-40E7-8233-4EF68EBF81EB}"/>
              </a:ext>
            </a:extLst>
          </p:cNvPr>
          <p:cNvSpPr/>
          <p:nvPr/>
        </p:nvSpPr>
        <p:spPr>
          <a:xfrm>
            <a:off x="3384397" y="1580125"/>
            <a:ext cx="220181" cy="1813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20000"/>
              </a:lnSpc>
            </a:pPr>
            <a:r>
              <a:rPr lang="en-US" sz="11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02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4" name="Text 33">
            <a:extLst>
              <a:ext uri="{FF2B5EF4-FFF2-40B4-BE49-F238E27FC236}">
                <a16:creationId xmlns:a16="http://schemas.microsoft.com/office/drawing/2014/main" id="{E762C9A0-7AE7-4BD6-9ABC-7B42D552E12E}"/>
              </a:ext>
            </a:extLst>
          </p:cNvPr>
          <p:cNvSpPr/>
          <p:nvPr/>
        </p:nvSpPr>
        <p:spPr>
          <a:xfrm>
            <a:off x="3694593" y="1580125"/>
            <a:ext cx="1097749" cy="16837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20000"/>
              </a:lnSpc>
            </a:pPr>
            <a:r>
              <a:rPr lang="en-US" sz="1100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按运行平台分类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5" name="Shape 34">
            <a:extLst>
              <a:ext uri="{FF2B5EF4-FFF2-40B4-BE49-F238E27FC236}">
                <a16:creationId xmlns:a16="http://schemas.microsoft.com/office/drawing/2014/main" id="{05423449-7407-4A66-9387-310575D3667E}"/>
              </a:ext>
            </a:extLst>
          </p:cNvPr>
          <p:cNvSpPr/>
          <p:nvPr/>
        </p:nvSpPr>
        <p:spPr>
          <a:xfrm>
            <a:off x="3306039" y="1929825"/>
            <a:ext cx="2532085" cy="699400"/>
          </a:xfrm>
          <a:custGeom>
            <a:avLst/>
            <a:gdLst/>
            <a:ahLst/>
            <a:cxnLst/>
            <a:rect l="l" t="t" r="r" b="b"/>
            <a:pathLst>
              <a:path w="3376113" h="932533">
                <a:moveTo>
                  <a:pt x="69073" y="0"/>
                </a:moveTo>
                <a:lnTo>
                  <a:pt x="3307041" y="0"/>
                </a:lnTo>
                <a:cubicBezTo>
                  <a:pt x="3345188" y="0"/>
                  <a:pt x="3376113" y="30925"/>
                  <a:pt x="3376113" y="69073"/>
                </a:cubicBezTo>
                <a:lnTo>
                  <a:pt x="3376113" y="863460"/>
                </a:lnTo>
                <a:cubicBezTo>
                  <a:pt x="3376113" y="901608"/>
                  <a:pt x="3345188" y="932533"/>
                  <a:pt x="3307041" y="932533"/>
                </a:cubicBezTo>
                <a:lnTo>
                  <a:pt x="69073" y="932533"/>
                </a:lnTo>
                <a:cubicBezTo>
                  <a:pt x="30925" y="932533"/>
                  <a:pt x="0" y="901608"/>
                  <a:pt x="0" y="863460"/>
                </a:cubicBezTo>
                <a:lnTo>
                  <a:pt x="0" y="69073"/>
                </a:lnTo>
                <a:cubicBezTo>
                  <a:pt x="0" y="30950"/>
                  <a:pt x="30950" y="0"/>
                  <a:pt x="69073" y="0"/>
                </a:cubicBezTo>
                <a:close/>
              </a:path>
            </a:pathLst>
          </a:custGeom>
          <a:solidFill>
            <a:srgbClr val="007BFF">
              <a:alpha val="10196"/>
            </a:srgbClr>
          </a:solidFill>
          <a:ln/>
        </p:spPr>
      </p:sp>
      <p:sp>
        <p:nvSpPr>
          <p:cNvPr id="36" name="Shape 35">
            <a:extLst>
              <a:ext uri="{FF2B5EF4-FFF2-40B4-BE49-F238E27FC236}">
                <a16:creationId xmlns:a16="http://schemas.microsoft.com/office/drawing/2014/main" id="{260DA2AA-057C-4717-B7E7-AF5263E03335}"/>
              </a:ext>
            </a:extLst>
          </p:cNvPr>
          <p:cNvSpPr/>
          <p:nvPr/>
        </p:nvSpPr>
        <p:spPr>
          <a:xfrm>
            <a:off x="3396702" y="2033439"/>
            <a:ext cx="103615" cy="103615"/>
          </a:xfrm>
          <a:custGeom>
            <a:avLst/>
            <a:gdLst/>
            <a:ahLst/>
            <a:cxnLst/>
            <a:rect l="l" t="t" r="r" b="b"/>
            <a:pathLst>
              <a:path w="138153" h="138153">
                <a:moveTo>
                  <a:pt x="17269" y="8635"/>
                </a:moveTo>
                <a:cubicBezTo>
                  <a:pt x="7744" y="8635"/>
                  <a:pt x="0" y="16379"/>
                  <a:pt x="0" y="25904"/>
                </a:cubicBezTo>
                <a:lnTo>
                  <a:pt x="0" y="94980"/>
                </a:lnTo>
                <a:cubicBezTo>
                  <a:pt x="0" y="104505"/>
                  <a:pt x="7744" y="112249"/>
                  <a:pt x="17269" y="112249"/>
                </a:cubicBezTo>
                <a:lnTo>
                  <a:pt x="56125" y="112249"/>
                </a:lnTo>
                <a:lnTo>
                  <a:pt x="51807" y="125201"/>
                </a:lnTo>
                <a:lnTo>
                  <a:pt x="32380" y="125201"/>
                </a:lnTo>
                <a:cubicBezTo>
                  <a:pt x="28791" y="125201"/>
                  <a:pt x="25904" y="128088"/>
                  <a:pt x="25904" y="131677"/>
                </a:cubicBezTo>
                <a:cubicBezTo>
                  <a:pt x="25904" y="135266"/>
                  <a:pt x="28791" y="138153"/>
                  <a:pt x="32380" y="138153"/>
                </a:cubicBezTo>
                <a:lnTo>
                  <a:pt x="105773" y="138153"/>
                </a:lnTo>
                <a:cubicBezTo>
                  <a:pt x="109362" y="138153"/>
                  <a:pt x="112249" y="135266"/>
                  <a:pt x="112249" y="131677"/>
                </a:cubicBezTo>
                <a:cubicBezTo>
                  <a:pt x="112249" y="128088"/>
                  <a:pt x="109362" y="125201"/>
                  <a:pt x="105773" y="125201"/>
                </a:cubicBezTo>
                <a:lnTo>
                  <a:pt x="86346" y="125201"/>
                </a:lnTo>
                <a:lnTo>
                  <a:pt x="82028" y="112249"/>
                </a:lnTo>
                <a:lnTo>
                  <a:pt x="120884" y="112249"/>
                </a:lnTo>
                <a:cubicBezTo>
                  <a:pt x="130409" y="112249"/>
                  <a:pt x="138153" y="104505"/>
                  <a:pt x="138153" y="94980"/>
                </a:cubicBezTo>
                <a:lnTo>
                  <a:pt x="138153" y="25904"/>
                </a:lnTo>
                <a:cubicBezTo>
                  <a:pt x="138153" y="16379"/>
                  <a:pt x="130409" y="8635"/>
                  <a:pt x="120884" y="8635"/>
                </a:cubicBezTo>
                <a:lnTo>
                  <a:pt x="17269" y="8635"/>
                </a:lnTo>
                <a:close/>
                <a:moveTo>
                  <a:pt x="25904" y="25904"/>
                </a:moveTo>
                <a:lnTo>
                  <a:pt x="112249" y="25904"/>
                </a:lnTo>
                <a:cubicBezTo>
                  <a:pt x="117025" y="25904"/>
                  <a:pt x="120884" y="29762"/>
                  <a:pt x="120884" y="34538"/>
                </a:cubicBezTo>
                <a:lnTo>
                  <a:pt x="120884" y="77711"/>
                </a:lnTo>
                <a:cubicBezTo>
                  <a:pt x="120884" y="82487"/>
                  <a:pt x="117025" y="86346"/>
                  <a:pt x="112249" y="86346"/>
                </a:cubicBezTo>
                <a:lnTo>
                  <a:pt x="25904" y="86346"/>
                </a:lnTo>
                <a:cubicBezTo>
                  <a:pt x="21128" y="86346"/>
                  <a:pt x="17269" y="82487"/>
                  <a:pt x="17269" y="77711"/>
                </a:cubicBezTo>
                <a:lnTo>
                  <a:pt x="17269" y="34538"/>
                </a:lnTo>
                <a:cubicBezTo>
                  <a:pt x="17269" y="29762"/>
                  <a:pt x="21128" y="25904"/>
                  <a:pt x="25904" y="25904"/>
                </a:cubicBezTo>
                <a:close/>
              </a:path>
            </a:pathLst>
          </a:custGeom>
          <a:solidFill>
            <a:srgbClr val="007BFF"/>
          </a:solidFill>
          <a:ln/>
        </p:spPr>
      </p:sp>
      <p:sp>
        <p:nvSpPr>
          <p:cNvPr id="37" name="Text 36">
            <a:extLst>
              <a:ext uri="{FF2B5EF4-FFF2-40B4-BE49-F238E27FC236}">
                <a16:creationId xmlns:a16="http://schemas.microsoft.com/office/drawing/2014/main" id="{F83B05E3-DCD0-4492-80B1-8C4081236DED}"/>
              </a:ext>
            </a:extLst>
          </p:cNvPr>
          <p:cNvSpPr/>
          <p:nvPr/>
        </p:nvSpPr>
        <p:spPr>
          <a:xfrm>
            <a:off x="3513268" y="2007536"/>
            <a:ext cx="2298952" cy="1554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30000"/>
              </a:lnSpc>
            </a:pPr>
            <a:r>
              <a:rPr lang="en-US" sz="1000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PC端产品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8" name="Text 37">
            <a:extLst>
              <a:ext uri="{FF2B5EF4-FFF2-40B4-BE49-F238E27FC236}">
                <a16:creationId xmlns:a16="http://schemas.microsoft.com/office/drawing/2014/main" id="{8CC4525D-F1C2-475A-8FDD-ED65E34840BC}"/>
              </a:ext>
            </a:extLst>
          </p:cNvPr>
          <p:cNvSpPr/>
          <p:nvPr/>
        </p:nvSpPr>
        <p:spPr>
          <a:xfrm>
            <a:off x="3383749" y="2214766"/>
            <a:ext cx="2421995" cy="1295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20000"/>
              </a:lnSpc>
            </a:pPr>
            <a:r>
              <a:rPr lang="en-US" sz="900" dirty="0">
                <a:solidFill>
                  <a:srgbClr val="333333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适合信息量大、功能复杂的软件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9" name="Shape 38">
            <a:extLst>
              <a:ext uri="{FF2B5EF4-FFF2-40B4-BE49-F238E27FC236}">
                <a16:creationId xmlns:a16="http://schemas.microsoft.com/office/drawing/2014/main" id="{58BFF4B6-BDBF-4978-B844-5C46822E84EC}"/>
              </a:ext>
            </a:extLst>
          </p:cNvPr>
          <p:cNvSpPr/>
          <p:nvPr/>
        </p:nvSpPr>
        <p:spPr>
          <a:xfrm>
            <a:off x="3383750" y="2396091"/>
            <a:ext cx="683783" cy="155179"/>
          </a:xfrm>
          <a:custGeom>
            <a:avLst/>
            <a:gdLst/>
            <a:ahLst/>
            <a:cxnLst/>
            <a:rect l="l" t="t" r="r" b="b"/>
            <a:pathLst>
              <a:path w="552612" h="207229">
                <a:moveTo>
                  <a:pt x="34539" y="0"/>
                </a:moveTo>
                <a:lnTo>
                  <a:pt x="518073" y="0"/>
                </a:lnTo>
                <a:cubicBezTo>
                  <a:pt x="537148" y="0"/>
                  <a:pt x="552612" y="15464"/>
                  <a:pt x="552612" y="34539"/>
                </a:cubicBezTo>
                <a:lnTo>
                  <a:pt x="552612" y="172691"/>
                </a:lnTo>
                <a:cubicBezTo>
                  <a:pt x="552612" y="191766"/>
                  <a:pt x="537148" y="207229"/>
                  <a:pt x="518073" y="207229"/>
                </a:cubicBezTo>
                <a:lnTo>
                  <a:pt x="34539" y="207229"/>
                </a:lnTo>
                <a:cubicBezTo>
                  <a:pt x="15464" y="207229"/>
                  <a:pt x="0" y="191766"/>
                  <a:pt x="0" y="172691"/>
                </a:cubicBezTo>
                <a:lnTo>
                  <a:pt x="0" y="34539"/>
                </a:lnTo>
                <a:cubicBezTo>
                  <a:pt x="0" y="15464"/>
                  <a:pt x="15464" y="0"/>
                  <a:pt x="34539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40" name="Text 39">
            <a:extLst>
              <a:ext uri="{FF2B5EF4-FFF2-40B4-BE49-F238E27FC236}">
                <a16:creationId xmlns:a16="http://schemas.microsoft.com/office/drawing/2014/main" id="{0602238B-C789-4EF4-A66A-C667FEFBC5ED}"/>
              </a:ext>
            </a:extLst>
          </p:cNvPr>
          <p:cNvSpPr/>
          <p:nvPr/>
        </p:nvSpPr>
        <p:spPr>
          <a:xfrm>
            <a:off x="3383749" y="2396091"/>
            <a:ext cx="747887" cy="155179"/>
          </a:xfrm>
          <a:prstGeom prst="rect">
            <a:avLst/>
          </a:prstGeom>
          <a:noFill/>
          <a:ln/>
        </p:spPr>
        <p:txBody>
          <a:bodyPr wrap="square" lIns="51807" tIns="25904" rIns="51807" bIns="25904" rtlCol="0" anchor="ctr"/>
          <a:lstStyle/>
          <a:p>
            <a:pPr defTabSz="685800">
              <a:lnSpc>
                <a:spcPct val="110000"/>
              </a:lnSpc>
            </a:pPr>
            <a:r>
              <a:rPr lang="en-US" sz="8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视频编辑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41" name="Shape 40">
            <a:extLst>
              <a:ext uri="{FF2B5EF4-FFF2-40B4-BE49-F238E27FC236}">
                <a16:creationId xmlns:a16="http://schemas.microsoft.com/office/drawing/2014/main" id="{3EE970BD-3160-421E-AAC1-F911548B6D1B}"/>
              </a:ext>
            </a:extLst>
          </p:cNvPr>
          <p:cNvSpPr/>
          <p:nvPr/>
        </p:nvSpPr>
        <p:spPr>
          <a:xfrm>
            <a:off x="3824112" y="2396091"/>
            <a:ext cx="683783" cy="155179"/>
          </a:xfrm>
          <a:custGeom>
            <a:avLst/>
            <a:gdLst/>
            <a:ahLst/>
            <a:cxnLst/>
            <a:rect l="l" t="t" r="r" b="b"/>
            <a:pathLst>
              <a:path w="552612" h="207229">
                <a:moveTo>
                  <a:pt x="34539" y="0"/>
                </a:moveTo>
                <a:lnTo>
                  <a:pt x="518073" y="0"/>
                </a:lnTo>
                <a:cubicBezTo>
                  <a:pt x="537148" y="0"/>
                  <a:pt x="552612" y="15464"/>
                  <a:pt x="552612" y="34539"/>
                </a:cubicBezTo>
                <a:lnTo>
                  <a:pt x="552612" y="172691"/>
                </a:lnTo>
                <a:cubicBezTo>
                  <a:pt x="552612" y="191766"/>
                  <a:pt x="537148" y="207229"/>
                  <a:pt x="518073" y="207229"/>
                </a:cubicBezTo>
                <a:lnTo>
                  <a:pt x="34539" y="207229"/>
                </a:lnTo>
                <a:cubicBezTo>
                  <a:pt x="15464" y="207229"/>
                  <a:pt x="0" y="191766"/>
                  <a:pt x="0" y="172691"/>
                </a:cubicBezTo>
                <a:lnTo>
                  <a:pt x="0" y="34539"/>
                </a:lnTo>
                <a:cubicBezTo>
                  <a:pt x="0" y="15464"/>
                  <a:pt x="15464" y="0"/>
                  <a:pt x="34539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42" name="Text 41">
            <a:extLst>
              <a:ext uri="{FF2B5EF4-FFF2-40B4-BE49-F238E27FC236}">
                <a16:creationId xmlns:a16="http://schemas.microsoft.com/office/drawing/2014/main" id="{E7B6638A-53F0-4EF9-82D2-D3848D7DCD49}"/>
              </a:ext>
            </a:extLst>
          </p:cNvPr>
          <p:cNvSpPr/>
          <p:nvPr/>
        </p:nvSpPr>
        <p:spPr>
          <a:xfrm>
            <a:off x="3824112" y="2396091"/>
            <a:ext cx="747887" cy="155179"/>
          </a:xfrm>
          <a:prstGeom prst="rect">
            <a:avLst/>
          </a:prstGeom>
          <a:noFill/>
          <a:ln/>
        </p:spPr>
        <p:txBody>
          <a:bodyPr wrap="square" lIns="51807" tIns="25904" rIns="51807" bIns="25904" rtlCol="0" anchor="ctr"/>
          <a:lstStyle/>
          <a:p>
            <a:pPr defTabSz="685800">
              <a:lnSpc>
                <a:spcPct val="110000"/>
              </a:lnSpc>
            </a:pPr>
            <a:r>
              <a:rPr lang="en-US" sz="8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企业服务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43" name="Shape 42">
            <a:extLst>
              <a:ext uri="{FF2B5EF4-FFF2-40B4-BE49-F238E27FC236}">
                <a16:creationId xmlns:a16="http://schemas.microsoft.com/office/drawing/2014/main" id="{5E2057F9-003C-43C4-B5CF-D3E3A4173CFF}"/>
              </a:ext>
            </a:extLst>
          </p:cNvPr>
          <p:cNvSpPr/>
          <p:nvPr/>
        </p:nvSpPr>
        <p:spPr>
          <a:xfrm>
            <a:off x="3306039" y="2706853"/>
            <a:ext cx="2532085" cy="699400"/>
          </a:xfrm>
          <a:custGeom>
            <a:avLst/>
            <a:gdLst/>
            <a:ahLst/>
            <a:cxnLst/>
            <a:rect l="l" t="t" r="r" b="b"/>
            <a:pathLst>
              <a:path w="3376113" h="932533">
                <a:moveTo>
                  <a:pt x="69073" y="0"/>
                </a:moveTo>
                <a:lnTo>
                  <a:pt x="3307041" y="0"/>
                </a:lnTo>
                <a:cubicBezTo>
                  <a:pt x="3345188" y="0"/>
                  <a:pt x="3376113" y="30925"/>
                  <a:pt x="3376113" y="69073"/>
                </a:cubicBezTo>
                <a:lnTo>
                  <a:pt x="3376113" y="863460"/>
                </a:lnTo>
                <a:cubicBezTo>
                  <a:pt x="3376113" y="901608"/>
                  <a:pt x="3345188" y="932533"/>
                  <a:pt x="3307041" y="932533"/>
                </a:cubicBezTo>
                <a:lnTo>
                  <a:pt x="69073" y="932533"/>
                </a:lnTo>
                <a:cubicBezTo>
                  <a:pt x="30925" y="932533"/>
                  <a:pt x="0" y="901608"/>
                  <a:pt x="0" y="863460"/>
                </a:cubicBezTo>
                <a:lnTo>
                  <a:pt x="0" y="69073"/>
                </a:lnTo>
                <a:cubicBezTo>
                  <a:pt x="0" y="30950"/>
                  <a:pt x="30950" y="0"/>
                  <a:pt x="69073" y="0"/>
                </a:cubicBezTo>
                <a:close/>
              </a:path>
            </a:pathLst>
          </a:custGeom>
          <a:solidFill>
            <a:srgbClr val="80C2EE">
              <a:alpha val="10196"/>
            </a:srgbClr>
          </a:solidFill>
          <a:ln/>
        </p:spPr>
      </p:sp>
      <p:sp>
        <p:nvSpPr>
          <p:cNvPr id="44" name="Shape 43">
            <a:extLst>
              <a:ext uri="{FF2B5EF4-FFF2-40B4-BE49-F238E27FC236}">
                <a16:creationId xmlns:a16="http://schemas.microsoft.com/office/drawing/2014/main" id="{8246E492-909B-49CD-833C-62FDE215FE28}"/>
              </a:ext>
            </a:extLst>
          </p:cNvPr>
          <p:cNvSpPr/>
          <p:nvPr/>
        </p:nvSpPr>
        <p:spPr>
          <a:xfrm>
            <a:off x="3409654" y="2810468"/>
            <a:ext cx="77711" cy="103615"/>
          </a:xfrm>
          <a:custGeom>
            <a:avLst/>
            <a:gdLst/>
            <a:ahLst/>
            <a:cxnLst/>
            <a:rect l="l" t="t" r="r" b="b"/>
            <a:pathLst>
              <a:path w="103615" h="138153">
                <a:moveTo>
                  <a:pt x="4317" y="17269"/>
                </a:moveTo>
                <a:cubicBezTo>
                  <a:pt x="4317" y="7744"/>
                  <a:pt x="12061" y="0"/>
                  <a:pt x="21586" y="0"/>
                </a:cubicBezTo>
                <a:lnTo>
                  <a:pt x="82028" y="0"/>
                </a:lnTo>
                <a:cubicBezTo>
                  <a:pt x="91553" y="0"/>
                  <a:pt x="99297" y="7744"/>
                  <a:pt x="99297" y="17269"/>
                </a:cubicBezTo>
                <a:lnTo>
                  <a:pt x="99297" y="120884"/>
                </a:lnTo>
                <a:cubicBezTo>
                  <a:pt x="99297" y="130409"/>
                  <a:pt x="91553" y="138153"/>
                  <a:pt x="82028" y="138153"/>
                </a:cubicBezTo>
                <a:lnTo>
                  <a:pt x="21586" y="138153"/>
                </a:lnTo>
                <a:cubicBezTo>
                  <a:pt x="12061" y="138153"/>
                  <a:pt x="4317" y="130409"/>
                  <a:pt x="4317" y="120884"/>
                </a:cubicBezTo>
                <a:lnTo>
                  <a:pt x="4317" y="17269"/>
                </a:lnTo>
                <a:close/>
                <a:moveTo>
                  <a:pt x="21586" y="17269"/>
                </a:moveTo>
                <a:lnTo>
                  <a:pt x="21586" y="99297"/>
                </a:lnTo>
                <a:lnTo>
                  <a:pt x="82028" y="99297"/>
                </a:lnTo>
                <a:lnTo>
                  <a:pt x="82028" y="17269"/>
                </a:lnTo>
                <a:lnTo>
                  <a:pt x="21586" y="17269"/>
                </a:lnTo>
                <a:close/>
                <a:moveTo>
                  <a:pt x="51807" y="127360"/>
                </a:moveTo>
                <a:cubicBezTo>
                  <a:pt x="56583" y="127360"/>
                  <a:pt x="60442" y="123501"/>
                  <a:pt x="60442" y="118725"/>
                </a:cubicBezTo>
                <a:cubicBezTo>
                  <a:pt x="60442" y="113949"/>
                  <a:pt x="56583" y="110091"/>
                  <a:pt x="51807" y="110091"/>
                </a:cubicBezTo>
                <a:cubicBezTo>
                  <a:pt x="47031" y="110091"/>
                  <a:pt x="43173" y="113949"/>
                  <a:pt x="43173" y="118725"/>
                </a:cubicBezTo>
                <a:cubicBezTo>
                  <a:pt x="43173" y="123501"/>
                  <a:pt x="47031" y="127360"/>
                  <a:pt x="51807" y="127360"/>
                </a:cubicBezTo>
                <a:close/>
              </a:path>
            </a:pathLst>
          </a:custGeom>
          <a:solidFill>
            <a:srgbClr val="80C2EE"/>
          </a:solidFill>
          <a:ln/>
        </p:spPr>
      </p:sp>
      <p:sp>
        <p:nvSpPr>
          <p:cNvPr id="45" name="Text 44">
            <a:extLst>
              <a:ext uri="{FF2B5EF4-FFF2-40B4-BE49-F238E27FC236}">
                <a16:creationId xmlns:a16="http://schemas.microsoft.com/office/drawing/2014/main" id="{22513BF1-DA14-4383-8552-46AD7BD2202A}"/>
              </a:ext>
            </a:extLst>
          </p:cNvPr>
          <p:cNvSpPr/>
          <p:nvPr/>
        </p:nvSpPr>
        <p:spPr>
          <a:xfrm>
            <a:off x="3513268" y="2784564"/>
            <a:ext cx="2298952" cy="1554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30000"/>
              </a:lnSpc>
            </a:pPr>
            <a:r>
              <a:rPr lang="en-US" sz="1000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移动端产品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46" name="Text 45">
            <a:extLst>
              <a:ext uri="{FF2B5EF4-FFF2-40B4-BE49-F238E27FC236}">
                <a16:creationId xmlns:a16="http://schemas.microsoft.com/office/drawing/2014/main" id="{382EF20E-BF4F-4057-92E7-2585B24BA0DF}"/>
              </a:ext>
            </a:extLst>
          </p:cNvPr>
          <p:cNvSpPr/>
          <p:nvPr/>
        </p:nvSpPr>
        <p:spPr>
          <a:xfrm>
            <a:off x="3383749" y="2991794"/>
            <a:ext cx="2421995" cy="1295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20000"/>
              </a:lnSpc>
            </a:pPr>
            <a:r>
              <a:rPr lang="en-US" sz="900" dirty="0">
                <a:solidFill>
                  <a:srgbClr val="333333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充分利用用户时间碎片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47" name="Shape 46">
            <a:extLst>
              <a:ext uri="{FF2B5EF4-FFF2-40B4-BE49-F238E27FC236}">
                <a16:creationId xmlns:a16="http://schemas.microsoft.com/office/drawing/2014/main" id="{483458D6-EFD1-4ECC-BA74-FA9E1AA4FDCE}"/>
              </a:ext>
            </a:extLst>
          </p:cNvPr>
          <p:cNvSpPr/>
          <p:nvPr/>
        </p:nvSpPr>
        <p:spPr>
          <a:xfrm>
            <a:off x="3383750" y="3173119"/>
            <a:ext cx="663263" cy="155504"/>
          </a:xfrm>
          <a:custGeom>
            <a:avLst/>
            <a:gdLst/>
            <a:ahLst/>
            <a:cxnLst/>
            <a:rect l="l" t="t" r="r" b="b"/>
            <a:pathLst>
              <a:path w="535343" h="207229">
                <a:moveTo>
                  <a:pt x="34539" y="0"/>
                </a:moveTo>
                <a:lnTo>
                  <a:pt x="500804" y="0"/>
                </a:lnTo>
                <a:cubicBezTo>
                  <a:pt x="519879" y="0"/>
                  <a:pt x="535343" y="15464"/>
                  <a:pt x="535343" y="34539"/>
                </a:cubicBezTo>
                <a:lnTo>
                  <a:pt x="535343" y="172691"/>
                </a:lnTo>
                <a:cubicBezTo>
                  <a:pt x="535343" y="191766"/>
                  <a:pt x="519879" y="207229"/>
                  <a:pt x="500804" y="207229"/>
                </a:cubicBezTo>
                <a:lnTo>
                  <a:pt x="34539" y="207229"/>
                </a:lnTo>
                <a:cubicBezTo>
                  <a:pt x="15464" y="207229"/>
                  <a:pt x="0" y="191766"/>
                  <a:pt x="0" y="172691"/>
                </a:cubicBezTo>
                <a:lnTo>
                  <a:pt x="0" y="34539"/>
                </a:lnTo>
                <a:cubicBezTo>
                  <a:pt x="0" y="15464"/>
                  <a:pt x="15464" y="0"/>
                  <a:pt x="34539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48" name="Text 47">
            <a:extLst>
              <a:ext uri="{FF2B5EF4-FFF2-40B4-BE49-F238E27FC236}">
                <a16:creationId xmlns:a16="http://schemas.microsoft.com/office/drawing/2014/main" id="{BADA8D2F-0191-4EA8-9D01-C6A912FC6023}"/>
              </a:ext>
            </a:extLst>
          </p:cNvPr>
          <p:cNvSpPr/>
          <p:nvPr/>
        </p:nvSpPr>
        <p:spPr>
          <a:xfrm>
            <a:off x="3383749" y="3173119"/>
            <a:ext cx="727450" cy="155504"/>
          </a:xfrm>
          <a:prstGeom prst="rect">
            <a:avLst/>
          </a:prstGeom>
          <a:noFill/>
          <a:ln/>
        </p:spPr>
        <p:txBody>
          <a:bodyPr wrap="square" lIns="51807" tIns="25904" rIns="51807" bIns="25904" rtlCol="0" anchor="ctr"/>
          <a:lstStyle/>
          <a:p>
            <a:pPr defTabSz="685800">
              <a:lnSpc>
                <a:spcPct val="110000"/>
              </a:lnSpc>
            </a:pPr>
            <a:r>
              <a:rPr lang="en-US" sz="8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App软件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49" name="Shape 48">
            <a:extLst>
              <a:ext uri="{FF2B5EF4-FFF2-40B4-BE49-F238E27FC236}">
                <a16:creationId xmlns:a16="http://schemas.microsoft.com/office/drawing/2014/main" id="{5608DDED-5D30-417A-83AA-B73EB225FB37}"/>
              </a:ext>
            </a:extLst>
          </p:cNvPr>
          <p:cNvSpPr/>
          <p:nvPr/>
        </p:nvSpPr>
        <p:spPr>
          <a:xfrm>
            <a:off x="3812455" y="3173119"/>
            <a:ext cx="695356" cy="155504"/>
          </a:xfrm>
          <a:custGeom>
            <a:avLst/>
            <a:gdLst/>
            <a:ahLst/>
            <a:cxnLst/>
            <a:rect l="l" t="t" r="r" b="b"/>
            <a:pathLst>
              <a:path w="561246" h="207229">
                <a:moveTo>
                  <a:pt x="34539" y="0"/>
                </a:moveTo>
                <a:lnTo>
                  <a:pt x="526708" y="0"/>
                </a:lnTo>
                <a:cubicBezTo>
                  <a:pt x="545783" y="0"/>
                  <a:pt x="561246" y="15464"/>
                  <a:pt x="561246" y="34539"/>
                </a:cubicBezTo>
                <a:lnTo>
                  <a:pt x="561246" y="172691"/>
                </a:lnTo>
                <a:cubicBezTo>
                  <a:pt x="561246" y="191766"/>
                  <a:pt x="545783" y="207229"/>
                  <a:pt x="526708" y="207229"/>
                </a:cubicBezTo>
                <a:lnTo>
                  <a:pt x="34539" y="207229"/>
                </a:lnTo>
                <a:cubicBezTo>
                  <a:pt x="15464" y="207229"/>
                  <a:pt x="0" y="191766"/>
                  <a:pt x="0" y="172691"/>
                </a:cubicBezTo>
                <a:lnTo>
                  <a:pt x="0" y="34539"/>
                </a:lnTo>
                <a:cubicBezTo>
                  <a:pt x="0" y="15464"/>
                  <a:pt x="15464" y="0"/>
                  <a:pt x="34539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50" name="Text 49">
            <a:extLst>
              <a:ext uri="{FF2B5EF4-FFF2-40B4-BE49-F238E27FC236}">
                <a16:creationId xmlns:a16="http://schemas.microsoft.com/office/drawing/2014/main" id="{1D86E4A4-E83D-41EE-8370-A1CF9BDEA1F8}"/>
              </a:ext>
            </a:extLst>
          </p:cNvPr>
          <p:cNvSpPr/>
          <p:nvPr/>
        </p:nvSpPr>
        <p:spPr>
          <a:xfrm>
            <a:off x="3812455" y="3173119"/>
            <a:ext cx="759544" cy="155504"/>
          </a:xfrm>
          <a:prstGeom prst="rect">
            <a:avLst/>
          </a:prstGeom>
          <a:noFill/>
          <a:ln/>
        </p:spPr>
        <p:txBody>
          <a:bodyPr wrap="square" lIns="51807" tIns="25904" rIns="51807" bIns="25904" rtlCol="0" anchor="ctr"/>
          <a:lstStyle/>
          <a:p>
            <a:pPr defTabSz="685800">
              <a:lnSpc>
                <a:spcPct val="110000"/>
              </a:lnSpc>
            </a:pPr>
            <a:r>
              <a:rPr lang="en-US" sz="8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移动Web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51" name="Shape 50">
            <a:extLst>
              <a:ext uri="{FF2B5EF4-FFF2-40B4-BE49-F238E27FC236}">
                <a16:creationId xmlns:a16="http://schemas.microsoft.com/office/drawing/2014/main" id="{F547BE56-0E86-4586-B2AD-361970FC02E5}"/>
              </a:ext>
            </a:extLst>
          </p:cNvPr>
          <p:cNvSpPr/>
          <p:nvPr/>
        </p:nvSpPr>
        <p:spPr>
          <a:xfrm>
            <a:off x="3306039" y="3483885"/>
            <a:ext cx="2532085" cy="492170"/>
          </a:xfrm>
          <a:custGeom>
            <a:avLst/>
            <a:gdLst/>
            <a:ahLst/>
            <a:cxnLst/>
            <a:rect l="l" t="t" r="r" b="b"/>
            <a:pathLst>
              <a:path w="3376113" h="656227">
                <a:moveTo>
                  <a:pt x="69074" y="0"/>
                </a:moveTo>
                <a:lnTo>
                  <a:pt x="3307039" y="0"/>
                </a:lnTo>
                <a:cubicBezTo>
                  <a:pt x="3345188" y="0"/>
                  <a:pt x="3376113" y="30926"/>
                  <a:pt x="3376113" y="69074"/>
                </a:cubicBezTo>
                <a:lnTo>
                  <a:pt x="3376113" y="587152"/>
                </a:lnTo>
                <a:cubicBezTo>
                  <a:pt x="3376113" y="625301"/>
                  <a:pt x="3345188" y="656227"/>
                  <a:pt x="3307039" y="656227"/>
                </a:cubicBezTo>
                <a:lnTo>
                  <a:pt x="69074" y="656227"/>
                </a:lnTo>
                <a:cubicBezTo>
                  <a:pt x="30926" y="656227"/>
                  <a:pt x="0" y="625301"/>
                  <a:pt x="0" y="587152"/>
                </a:cubicBezTo>
                <a:lnTo>
                  <a:pt x="0" y="69074"/>
                </a:lnTo>
                <a:cubicBezTo>
                  <a:pt x="0" y="30951"/>
                  <a:pt x="30951" y="0"/>
                  <a:pt x="69074" y="0"/>
                </a:cubicBezTo>
                <a:close/>
              </a:path>
            </a:pathLst>
          </a:custGeom>
          <a:solidFill>
            <a:srgbClr val="4A90E2">
              <a:alpha val="10196"/>
            </a:srgbClr>
          </a:solidFill>
          <a:ln/>
        </p:spPr>
      </p:sp>
      <p:sp>
        <p:nvSpPr>
          <p:cNvPr id="52" name="Shape 51">
            <a:extLst>
              <a:ext uri="{FF2B5EF4-FFF2-40B4-BE49-F238E27FC236}">
                <a16:creationId xmlns:a16="http://schemas.microsoft.com/office/drawing/2014/main" id="{77E6F77D-BED6-4B4A-87B3-36F35EB49AF7}"/>
              </a:ext>
            </a:extLst>
          </p:cNvPr>
          <p:cNvSpPr/>
          <p:nvPr/>
        </p:nvSpPr>
        <p:spPr>
          <a:xfrm>
            <a:off x="3396702" y="3587499"/>
            <a:ext cx="103615" cy="103615"/>
          </a:xfrm>
          <a:custGeom>
            <a:avLst/>
            <a:gdLst/>
            <a:ahLst/>
            <a:cxnLst/>
            <a:rect l="l" t="t" r="r" b="b"/>
            <a:pathLst>
              <a:path w="138153" h="138153">
                <a:moveTo>
                  <a:pt x="36481" y="31678"/>
                </a:moveTo>
                <a:lnTo>
                  <a:pt x="29438" y="51807"/>
                </a:lnTo>
                <a:lnTo>
                  <a:pt x="108715" y="51807"/>
                </a:lnTo>
                <a:lnTo>
                  <a:pt x="101672" y="31678"/>
                </a:lnTo>
                <a:cubicBezTo>
                  <a:pt x="100458" y="28224"/>
                  <a:pt x="97193" y="25904"/>
                  <a:pt x="93523" y="25904"/>
                </a:cubicBezTo>
                <a:lnTo>
                  <a:pt x="44630" y="25904"/>
                </a:lnTo>
                <a:cubicBezTo>
                  <a:pt x="40960" y="25904"/>
                  <a:pt x="37695" y="28224"/>
                  <a:pt x="36481" y="31678"/>
                </a:cubicBezTo>
                <a:close/>
                <a:moveTo>
                  <a:pt x="10685" y="53103"/>
                </a:moveTo>
                <a:lnTo>
                  <a:pt x="20183" y="25985"/>
                </a:lnTo>
                <a:cubicBezTo>
                  <a:pt x="23826" y="15596"/>
                  <a:pt x="33621" y="8635"/>
                  <a:pt x="44630" y="8635"/>
                </a:cubicBezTo>
                <a:lnTo>
                  <a:pt x="93523" y="8635"/>
                </a:lnTo>
                <a:cubicBezTo>
                  <a:pt x="104532" y="8635"/>
                  <a:pt x="114327" y="15596"/>
                  <a:pt x="117970" y="25985"/>
                </a:cubicBezTo>
                <a:lnTo>
                  <a:pt x="127468" y="53103"/>
                </a:lnTo>
                <a:cubicBezTo>
                  <a:pt x="133728" y="55693"/>
                  <a:pt x="138153" y="61872"/>
                  <a:pt x="138153" y="69076"/>
                </a:cubicBezTo>
                <a:lnTo>
                  <a:pt x="138153" y="120884"/>
                </a:lnTo>
                <a:cubicBezTo>
                  <a:pt x="138153" y="125660"/>
                  <a:pt x="134294" y="129518"/>
                  <a:pt x="129518" y="129518"/>
                </a:cubicBezTo>
                <a:lnTo>
                  <a:pt x="120884" y="129518"/>
                </a:lnTo>
                <a:cubicBezTo>
                  <a:pt x="116108" y="129518"/>
                  <a:pt x="112249" y="125660"/>
                  <a:pt x="112249" y="120884"/>
                </a:cubicBezTo>
                <a:lnTo>
                  <a:pt x="112249" y="112249"/>
                </a:lnTo>
                <a:lnTo>
                  <a:pt x="25904" y="112249"/>
                </a:lnTo>
                <a:lnTo>
                  <a:pt x="25904" y="120884"/>
                </a:lnTo>
                <a:cubicBezTo>
                  <a:pt x="25904" y="125660"/>
                  <a:pt x="22045" y="129518"/>
                  <a:pt x="17269" y="129518"/>
                </a:cubicBezTo>
                <a:lnTo>
                  <a:pt x="8635" y="129518"/>
                </a:lnTo>
                <a:cubicBezTo>
                  <a:pt x="3859" y="129518"/>
                  <a:pt x="0" y="125660"/>
                  <a:pt x="0" y="120884"/>
                </a:cubicBezTo>
                <a:lnTo>
                  <a:pt x="0" y="69076"/>
                </a:lnTo>
                <a:cubicBezTo>
                  <a:pt x="0" y="61872"/>
                  <a:pt x="4425" y="55693"/>
                  <a:pt x="10685" y="53103"/>
                </a:cubicBezTo>
                <a:close/>
                <a:moveTo>
                  <a:pt x="34538" y="82028"/>
                </a:moveTo>
                <a:cubicBezTo>
                  <a:pt x="34538" y="77263"/>
                  <a:pt x="30669" y="73394"/>
                  <a:pt x="25904" y="73394"/>
                </a:cubicBezTo>
                <a:cubicBezTo>
                  <a:pt x="21138" y="73394"/>
                  <a:pt x="17269" y="77263"/>
                  <a:pt x="17269" y="82028"/>
                </a:cubicBezTo>
                <a:cubicBezTo>
                  <a:pt x="17269" y="86794"/>
                  <a:pt x="21138" y="90663"/>
                  <a:pt x="25904" y="90663"/>
                </a:cubicBezTo>
                <a:cubicBezTo>
                  <a:pt x="30669" y="90663"/>
                  <a:pt x="34538" y="86794"/>
                  <a:pt x="34538" y="82028"/>
                </a:cubicBezTo>
                <a:close/>
                <a:moveTo>
                  <a:pt x="112249" y="90663"/>
                </a:moveTo>
                <a:cubicBezTo>
                  <a:pt x="117015" y="90663"/>
                  <a:pt x="120884" y="86794"/>
                  <a:pt x="120884" y="82028"/>
                </a:cubicBezTo>
                <a:cubicBezTo>
                  <a:pt x="120884" y="77263"/>
                  <a:pt x="117015" y="73394"/>
                  <a:pt x="112249" y="73394"/>
                </a:cubicBezTo>
                <a:cubicBezTo>
                  <a:pt x="107484" y="73394"/>
                  <a:pt x="103615" y="77263"/>
                  <a:pt x="103615" y="82028"/>
                </a:cubicBezTo>
                <a:cubicBezTo>
                  <a:pt x="103615" y="86794"/>
                  <a:pt x="107484" y="90663"/>
                  <a:pt x="112249" y="90663"/>
                </a:cubicBezTo>
                <a:close/>
              </a:path>
            </a:pathLst>
          </a:custGeom>
          <a:solidFill>
            <a:srgbClr val="4A90E2"/>
          </a:solidFill>
          <a:ln/>
        </p:spPr>
      </p:sp>
      <p:sp>
        <p:nvSpPr>
          <p:cNvPr id="53" name="Text 52">
            <a:extLst>
              <a:ext uri="{FF2B5EF4-FFF2-40B4-BE49-F238E27FC236}">
                <a16:creationId xmlns:a16="http://schemas.microsoft.com/office/drawing/2014/main" id="{C8DFD68E-1D4D-4104-A164-FC89C76B35A1}"/>
              </a:ext>
            </a:extLst>
          </p:cNvPr>
          <p:cNvSpPr/>
          <p:nvPr/>
        </p:nvSpPr>
        <p:spPr>
          <a:xfrm>
            <a:off x="3513268" y="3561595"/>
            <a:ext cx="2298952" cy="1554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30000"/>
              </a:lnSpc>
            </a:pPr>
            <a:r>
              <a:rPr lang="en-US" sz="1000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其他智能终端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54" name="Text 53">
            <a:extLst>
              <a:ext uri="{FF2B5EF4-FFF2-40B4-BE49-F238E27FC236}">
                <a16:creationId xmlns:a16="http://schemas.microsoft.com/office/drawing/2014/main" id="{D14AB82A-1E09-47BB-854A-084D801BB376}"/>
              </a:ext>
            </a:extLst>
          </p:cNvPr>
          <p:cNvSpPr/>
          <p:nvPr/>
        </p:nvSpPr>
        <p:spPr>
          <a:xfrm>
            <a:off x="3383749" y="3768825"/>
            <a:ext cx="2421995" cy="1295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20000"/>
              </a:lnSpc>
            </a:pPr>
            <a:r>
              <a:rPr lang="en-US" sz="900" dirty="0">
                <a:solidFill>
                  <a:srgbClr val="333333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iWatch、车载智能终端等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55" name="Shape 54">
            <a:extLst>
              <a:ext uri="{FF2B5EF4-FFF2-40B4-BE49-F238E27FC236}">
                <a16:creationId xmlns:a16="http://schemas.microsoft.com/office/drawing/2014/main" id="{F0F257A8-F3F1-4E4D-B124-EC6E54D46BFC}"/>
              </a:ext>
            </a:extLst>
          </p:cNvPr>
          <p:cNvSpPr/>
          <p:nvPr/>
        </p:nvSpPr>
        <p:spPr>
          <a:xfrm>
            <a:off x="6094004" y="1372895"/>
            <a:ext cx="2791122" cy="2836454"/>
          </a:xfrm>
          <a:custGeom>
            <a:avLst/>
            <a:gdLst/>
            <a:ahLst/>
            <a:cxnLst/>
            <a:rect l="l" t="t" r="r" b="b"/>
            <a:pathLst>
              <a:path w="3721496" h="3781938">
                <a:moveTo>
                  <a:pt x="34538" y="0"/>
                </a:moveTo>
                <a:lnTo>
                  <a:pt x="3686958" y="0"/>
                </a:lnTo>
                <a:cubicBezTo>
                  <a:pt x="3706032" y="0"/>
                  <a:pt x="3721496" y="15463"/>
                  <a:pt x="3721496" y="34538"/>
                </a:cubicBezTo>
                <a:lnTo>
                  <a:pt x="3721496" y="3678331"/>
                </a:lnTo>
                <a:cubicBezTo>
                  <a:pt x="3721496" y="3735551"/>
                  <a:pt x="3675110" y="3781938"/>
                  <a:pt x="3617889" y="3781938"/>
                </a:cubicBezTo>
                <a:lnTo>
                  <a:pt x="103606" y="3781938"/>
                </a:lnTo>
                <a:cubicBezTo>
                  <a:pt x="46386" y="3781938"/>
                  <a:pt x="0" y="3735551"/>
                  <a:pt x="0" y="3678331"/>
                </a:cubicBezTo>
                <a:lnTo>
                  <a:pt x="0" y="34538"/>
                </a:lnTo>
                <a:cubicBezTo>
                  <a:pt x="0" y="15476"/>
                  <a:pt x="15476" y="0"/>
                  <a:pt x="34538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51807" dist="34538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56" name="Shape 55">
            <a:extLst>
              <a:ext uri="{FF2B5EF4-FFF2-40B4-BE49-F238E27FC236}">
                <a16:creationId xmlns:a16="http://schemas.microsoft.com/office/drawing/2014/main" id="{6656C9AB-18B6-4A41-90EE-B4B2F4283C73}"/>
              </a:ext>
            </a:extLst>
          </p:cNvPr>
          <p:cNvSpPr/>
          <p:nvPr/>
        </p:nvSpPr>
        <p:spPr>
          <a:xfrm>
            <a:off x="6094004" y="1372895"/>
            <a:ext cx="2791122" cy="25904"/>
          </a:xfrm>
          <a:custGeom>
            <a:avLst/>
            <a:gdLst/>
            <a:ahLst/>
            <a:cxnLst/>
            <a:rect l="l" t="t" r="r" b="b"/>
            <a:pathLst>
              <a:path w="3721496" h="34538">
                <a:moveTo>
                  <a:pt x="34538" y="0"/>
                </a:moveTo>
                <a:lnTo>
                  <a:pt x="3686958" y="0"/>
                </a:lnTo>
                <a:cubicBezTo>
                  <a:pt x="3706032" y="0"/>
                  <a:pt x="3721496" y="15463"/>
                  <a:pt x="3721496" y="34538"/>
                </a:cubicBezTo>
                <a:lnTo>
                  <a:pt x="3721496" y="34538"/>
                </a:lnTo>
                <a:lnTo>
                  <a:pt x="0" y="34538"/>
                </a:lnTo>
                <a:lnTo>
                  <a:pt x="0" y="34538"/>
                </a:lnTo>
                <a:cubicBezTo>
                  <a:pt x="0" y="15476"/>
                  <a:pt x="15476" y="0"/>
                  <a:pt x="34538" y="0"/>
                </a:cubicBezTo>
                <a:close/>
              </a:path>
            </a:pathLst>
          </a:custGeom>
          <a:solidFill>
            <a:srgbClr val="80C2EE"/>
          </a:solidFill>
          <a:ln/>
        </p:spPr>
      </p:sp>
      <p:sp>
        <p:nvSpPr>
          <p:cNvPr id="57" name="Shape 56">
            <a:extLst>
              <a:ext uri="{FF2B5EF4-FFF2-40B4-BE49-F238E27FC236}">
                <a16:creationId xmlns:a16="http://schemas.microsoft.com/office/drawing/2014/main" id="{F4225D5B-D4BA-45EA-A691-1C5B5D662B15}"/>
              </a:ext>
            </a:extLst>
          </p:cNvPr>
          <p:cNvSpPr/>
          <p:nvPr/>
        </p:nvSpPr>
        <p:spPr>
          <a:xfrm>
            <a:off x="6223522" y="1515366"/>
            <a:ext cx="310844" cy="310844"/>
          </a:xfrm>
          <a:custGeom>
            <a:avLst/>
            <a:gdLst/>
            <a:ahLst/>
            <a:cxnLst/>
            <a:rect l="l" t="t" r="r" b="b"/>
            <a:pathLst>
              <a:path w="414459" h="414459">
                <a:moveTo>
                  <a:pt x="69078" y="0"/>
                </a:moveTo>
                <a:lnTo>
                  <a:pt x="345381" y="0"/>
                </a:lnTo>
                <a:cubicBezTo>
                  <a:pt x="383532" y="0"/>
                  <a:pt x="414459" y="30927"/>
                  <a:pt x="414459" y="69078"/>
                </a:cubicBezTo>
                <a:lnTo>
                  <a:pt x="414459" y="345381"/>
                </a:lnTo>
                <a:cubicBezTo>
                  <a:pt x="414459" y="383532"/>
                  <a:pt x="383532" y="414459"/>
                  <a:pt x="345381" y="414459"/>
                </a:cubicBezTo>
                <a:lnTo>
                  <a:pt x="69078" y="414459"/>
                </a:lnTo>
                <a:cubicBezTo>
                  <a:pt x="30927" y="414459"/>
                  <a:pt x="0" y="383532"/>
                  <a:pt x="0" y="345381"/>
                </a:cubicBezTo>
                <a:lnTo>
                  <a:pt x="0" y="69078"/>
                </a:lnTo>
                <a:cubicBezTo>
                  <a:pt x="0" y="30927"/>
                  <a:pt x="30927" y="0"/>
                  <a:pt x="69078" y="0"/>
                </a:cubicBezTo>
                <a:close/>
              </a:path>
            </a:pathLst>
          </a:custGeom>
          <a:solidFill>
            <a:srgbClr val="80C2EE"/>
          </a:solidFill>
          <a:ln/>
        </p:spPr>
      </p:sp>
      <p:sp>
        <p:nvSpPr>
          <p:cNvPr id="58" name="Text 57">
            <a:extLst>
              <a:ext uri="{FF2B5EF4-FFF2-40B4-BE49-F238E27FC236}">
                <a16:creationId xmlns:a16="http://schemas.microsoft.com/office/drawing/2014/main" id="{6B2478E4-B801-46A5-BDDA-B914844D5A15}"/>
              </a:ext>
            </a:extLst>
          </p:cNvPr>
          <p:cNvSpPr/>
          <p:nvPr/>
        </p:nvSpPr>
        <p:spPr>
          <a:xfrm>
            <a:off x="6300262" y="1580125"/>
            <a:ext cx="220181" cy="1813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20000"/>
              </a:lnSpc>
            </a:pPr>
            <a:r>
              <a:rPr lang="en-US" sz="11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03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59" name="Text 58">
            <a:extLst>
              <a:ext uri="{FF2B5EF4-FFF2-40B4-BE49-F238E27FC236}">
                <a16:creationId xmlns:a16="http://schemas.microsoft.com/office/drawing/2014/main" id="{DC901329-09CC-46EE-BC2B-FEBD4ACBC9D5}"/>
              </a:ext>
            </a:extLst>
          </p:cNvPr>
          <p:cNvSpPr/>
          <p:nvPr/>
        </p:nvSpPr>
        <p:spPr>
          <a:xfrm>
            <a:off x="6612076" y="1580125"/>
            <a:ext cx="1053643" cy="1683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20000"/>
              </a:lnSpc>
            </a:pPr>
            <a:r>
              <a:rPr lang="en-US" sz="1100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按用户需求分类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60" name="Shape 59">
            <a:extLst>
              <a:ext uri="{FF2B5EF4-FFF2-40B4-BE49-F238E27FC236}">
                <a16:creationId xmlns:a16="http://schemas.microsoft.com/office/drawing/2014/main" id="{2982FBA7-B350-4A3A-A473-F4CE1068A061}"/>
              </a:ext>
            </a:extLst>
          </p:cNvPr>
          <p:cNvSpPr/>
          <p:nvPr/>
        </p:nvSpPr>
        <p:spPr>
          <a:xfrm>
            <a:off x="6223522" y="1929824"/>
            <a:ext cx="2532085" cy="388556"/>
          </a:xfrm>
          <a:custGeom>
            <a:avLst/>
            <a:gdLst/>
            <a:ahLst/>
            <a:cxnLst/>
            <a:rect l="l" t="t" r="r" b="b"/>
            <a:pathLst>
              <a:path w="3376113" h="518074">
                <a:moveTo>
                  <a:pt x="69075" y="0"/>
                </a:moveTo>
                <a:lnTo>
                  <a:pt x="3307039" y="0"/>
                </a:lnTo>
                <a:cubicBezTo>
                  <a:pt x="3345187" y="0"/>
                  <a:pt x="3376113" y="30926"/>
                  <a:pt x="3376113" y="69075"/>
                </a:cubicBezTo>
                <a:lnTo>
                  <a:pt x="3376113" y="448999"/>
                </a:lnTo>
                <a:cubicBezTo>
                  <a:pt x="3376113" y="487148"/>
                  <a:pt x="3345187" y="518074"/>
                  <a:pt x="3307039" y="518074"/>
                </a:cubicBezTo>
                <a:lnTo>
                  <a:pt x="69075" y="518074"/>
                </a:lnTo>
                <a:cubicBezTo>
                  <a:pt x="30926" y="518074"/>
                  <a:pt x="0" y="487148"/>
                  <a:pt x="0" y="448999"/>
                </a:cubicBezTo>
                <a:lnTo>
                  <a:pt x="0" y="69075"/>
                </a:lnTo>
                <a:cubicBezTo>
                  <a:pt x="0" y="30951"/>
                  <a:pt x="30951" y="0"/>
                  <a:pt x="69075" y="0"/>
                </a:cubicBezTo>
                <a:close/>
              </a:path>
            </a:pathLst>
          </a:custGeom>
          <a:solidFill>
            <a:srgbClr val="4A90E2">
              <a:alpha val="10196"/>
            </a:srgbClr>
          </a:solidFill>
          <a:ln/>
        </p:spPr>
      </p:sp>
      <p:sp>
        <p:nvSpPr>
          <p:cNvPr id="61" name="Shape 60">
            <a:extLst>
              <a:ext uri="{FF2B5EF4-FFF2-40B4-BE49-F238E27FC236}">
                <a16:creationId xmlns:a16="http://schemas.microsoft.com/office/drawing/2014/main" id="{9843A8F0-CDC9-43DE-B675-FAB5B58B0ACB}"/>
              </a:ext>
            </a:extLst>
          </p:cNvPr>
          <p:cNvSpPr/>
          <p:nvPr/>
        </p:nvSpPr>
        <p:spPr>
          <a:xfrm>
            <a:off x="6294757" y="2007536"/>
            <a:ext cx="90663" cy="103615"/>
          </a:xfrm>
          <a:custGeom>
            <a:avLst/>
            <a:gdLst/>
            <a:ahLst/>
            <a:cxnLst/>
            <a:rect l="l" t="t" r="r" b="b"/>
            <a:pathLst>
              <a:path w="120884" h="138153">
                <a:moveTo>
                  <a:pt x="43173" y="21586"/>
                </a:moveTo>
                <a:cubicBezTo>
                  <a:pt x="43173" y="12061"/>
                  <a:pt x="50917" y="4317"/>
                  <a:pt x="60442" y="4317"/>
                </a:cubicBezTo>
                <a:cubicBezTo>
                  <a:pt x="69967" y="4317"/>
                  <a:pt x="77711" y="12061"/>
                  <a:pt x="77711" y="21586"/>
                </a:cubicBezTo>
                <a:lnTo>
                  <a:pt x="77711" y="34538"/>
                </a:lnTo>
                <a:lnTo>
                  <a:pt x="43173" y="34538"/>
                </a:lnTo>
                <a:lnTo>
                  <a:pt x="43173" y="21586"/>
                </a:lnTo>
                <a:close/>
                <a:moveTo>
                  <a:pt x="30221" y="34538"/>
                </a:moveTo>
                <a:lnTo>
                  <a:pt x="12952" y="34538"/>
                </a:lnTo>
                <a:cubicBezTo>
                  <a:pt x="5801" y="34538"/>
                  <a:pt x="0" y="40340"/>
                  <a:pt x="0" y="47490"/>
                </a:cubicBezTo>
                <a:lnTo>
                  <a:pt x="0" y="103615"/>
                </a:lnTo>
                <a:cubicBezTo>
                  <a:pt x="0" y="117916"/>
                  <a:pt x="11603" y="129518"/>
                  <a:pt x="25904" y="129518"/>
                </a:cubicBezTo>
                <a:lnTo>
                  <a:pt x="94980" y="129518"/>
                </a:lnTo>
                <a:cubicBezTo>
                  <a:pt x="109281" y="129518"/>
                  <a:pt x="120884" y="117916"/>
                  <a:pt x="120884" y="103615"/>
                </a:cubicBezTo>
                <a:lnTo>
                  <a:pt x="120884" y="47490"/>
                </a:lnTo>
                <a:cubicBezTo>
                  <a:pt x="120884" y="40340"/>
                  <a:pt x="115083" y="34538"/>
                  <a:pt x="107932" y="34538"/>
                </a:cubicBezTo>
                <a:lnTo>
                  <a:pt x="90663" y="34538"/>
                </a:lnTo>
                <a:lnTo>
                  <a:pt x="90663" y="21586"/>
                </a:lnTo>
                <a:cubicBezTo>
                  <a:pt x="90663" y="4884"/>
                  <a:pt x="77144" y="-8635"/>
                  <a:pt x="60442" y="-8635"/>
                </a:cubicBezTo>
                <a:cubicBezTo>
                  <a:pt x="43739" y="-8635"/>
                  <a:pt x="30221" y="4884"/>
                  <a:pt x="30221" y="21586"/>
                </a:cubicBezTo>
                <a:lnTo>
                  <a:pt x="30221" y="34538"/>
                </a:lnTo>
                <a:close/>
                <a:moveTo>
                  <a:pt x="36697" y="47490"/>
                </a:moveTo>
                <a:cubicBezTo>
                  <a:pt x="40271" y="47490"/>
                  <a:pt x="43173" y="50392"/>
                  <a:pt x="43173" y="53966"/>
                </a:cubicBezTo>
                <a:cubicBezTo>
                  <a:pt x="43173" y="57540"/>
                  <a:pt x="40271" y="60442"/>
                  <a:pt x="36697" y="60442"/>
                </a:cubicBezTo>
                <a:cubicBezTo>
                  <a:pt x="33123" y="60442"/>
                  <a:pt x="30221" y="57540"/>
                  <a:pt x="30221" y="53966"/>
                </a:cubicBezTo>
                <a:cubicBezTo>
                  <a:pt x="30221" y="50392"/>
                  <a:pt x="33123" y="47490"/>
                  <a:pt x="36697" y="47490"/>
                </a:cubicBezTo>
                <a:close/>
                <a:moveTo>
                  <a:pt x="77711" y="53966"/>
                </a:moveTo>
                <a:cubicBezTo>
                  <a:pt x="77711" y="50392"/>
                  <a:pt x="80613" y="47490"/>
                  <a:pt x="84187" y="47490"/>
                </a:cubicBezTo>
                <a:cubicBezTo>
                  <a:pt x="87761" y="47490"/>
                  <a:pt x="90663" y="50392"/>
                  <a:pt x="90663" y="53966"/>
                </a:cubicBezTo>
                <a:cubicBezTo>
                  <a:pt x="90663" y="57540"/>
                  <a:pt x="87761" y="60442"/>
                  <a:pt x="84187" y="60442"/>
                </a:cubicBezTo>
                <a:cubicBezTo>
                  <a:pt x="80613" y="60442"/>
                  <a:pt x="77711" y="57540"/>
                  <a:pt x="77711" y="53966"/>
                </a:cubicBezTo>
                <a:close/>
              </a:path>
            </a:pathLst>
          </a:custGeom>
          <a:solidFill>
            <a:srgbClr val="4A90E2"/>
          </a:solidFill>
          <a:ln/>
        </p:spPr>
      </p:sp>
      <p:sp>
        <p:nvSpPr>
          <p:cNvPr id="62" name="Text 61">
            <a:extLst>
              <a:ext uri="{FF2B5EF4-FFF2-40B4-BE49-F238E27FC236}">
                <a16:creationId xmlns:a16="http://schemas.microsoft.com/office/drawing/2014/main" id="{147DEAB6-1D29-421A-A7A6-33A26B3FDDA7}"/>
              </a:ext>
            </a:extLst>
          </p:cNvPr>
          <p:cNvSpPr/>
          <p:nvPr/>
        </p:nvSpPr>
        <p:spPr>
          <a:xfrm>
            <a:off x="6404848" y="1981632"/>
            <a:ext cx="2350760" cy="1554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30000"/>
              </a:lnSpc>
            </a:pPr>
            <a:r>
              <a:rPr lang="en-US" sz="1000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交易类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63" name="Text 62">
            <a:extLst>
              <a:ext uri="{FF2B5EF4-FFF2-40B4-BE49-F238E27FC236}">
                <a16:creationId xmlns:a16="http://schemas.microsoft.com/office/drawing/2014/main" id="{5BB54D02-9EBB-45E7-B0B3-02C67402E04B}"/>
              </a:ext>
            </a:extLst>
          </p:cNvPr>
          <p:cNvSpPr/>
          <p:nvPr/>
        </p:nvSpPr>
        <p:spPr>
          <a:xfrm>
            <a:off x="6275329" y="2137054"/>
            <a:ext cx="2473802" cy="1295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20000"/>
              </a:lnSpc>
            </a:pPr>
            <a:r>
              <a:rPr lang="en-US" sz="900" dirty="0">
                <a:solidFill>
                  <a:srgbClr val="333333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拼多多、淘宝、京东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64" name="Shape 63">
            <a:extLst>
              <a:ext uri="{FF2B5EF4-FFF2-40B4-BE49-F238E27FC236}">
                <a16:creationId xmlns:a16="http://schemas.microsoft.com/office/drawing/2014/main" id="{D87234E3-6ADB-47C4-9A5C-1D9131C79DA0}"/>
              </a:ext>
            </a:extLst>
          </p:cNvPr>
          <p:cNvSpPr/>
          <p:nvPr/>
        </p:nvSpPr>
        <p:spPr>
          <a:xfrm>
            <a:off x="6223522" y="2370187"/>
            <a:ext cx="2532085" cy="388556"/>
          </a:xfrm>
          <a:custGeom>
            <a:avLst/>
            <a:gdLst/>
            <a:ahLst/>
            <a:cxnLst/>
            <a:rect l="l" t="t" r="r" b="b"/>
            <a:pathLst>
              <a:path w="3376113" h="518074">
                <a:moveTo>
                  <a:pt x="69075" y="0"/>
                </a:moveTo>
                <a:lnTo>
                  <a:pt x="3307039" y="0"/>
                </a:lnTo>
                <a:cubicBezTo>
                  <a:pt x="3345187" y="0"/>
                  <a:pt x="3376113" y="30926"/>
                  <a:pt x="3376113" y="69075"/>
                </a:cubicBezTo>
                <a:lnTo>
                  <a:pt x="3376113" y="448999"/>
                </a:lnTo>
                <a:cubicBezTo>
                  <a:pt x="3376113" y="487148"/>
                  <a:pt x="3345187" y="518074"/>
                  <a:pt x="3307039" y="518074"/>
                </a:cubicBezTo>
                <a:lnTo>
                  <a:pt x="69075" y="518074"/>
                </a:lnTo>
                <a:cubicBezTo>
                  <a:pt x="30926" y="518074"/>
                  <a:pt x="0" y="487148"/>
                  <a:pt x="0" y="448999"/>
                </a:cubicBezTo>
                <a:lnTo>
                  <a:pt x="0" y="69075"/>
                </a:lnTo>
                <a:cubicBezTo>
                  <a:pt x="0" y="30951"/>
                  <a:pt x="30951" y="0"/>
                  <a:pt x="69075" y="0"/>
                </a:cubicBezTo>
                <a:close/>
              </a:path>
            </a:pathLst>
          </a:custGeom>
          <a:solidFill>
            <a:srgbClr val="007BFF">
              <a:alpha val="10196"/>
            </a:srgbClr>
          </a:solidFill>
          <a:ln/>
        </p:spPr>
      </p:sp>
      <p:sp>
        <p:nvSpPr>
          <p:cNvPr id="65" name="Shape 64">
            <a:extLst>
              <a:ext uri="{FF2B5EF4-FFF2-40B4-BE49-F238E27FC236}">
                <a16:creationId xmlns:a16="http://schemas.microsoft.com/office/drawing/2014/main" id="{B8716A34-15A6-44FA-A95F-93E6FA5823EA}"/>
              </a:ext>
            </a:extLst>
          </p:cNvPr>
          <p:cNvSpPr/>
          <p:nvPr/>
        </p:nvSpPr>
        <p:spPr>
          <a:xfrm>
            <a:off x="6281805" y="2447898"/>
            <a:ext cx="116567" cy="103615"/>
          </a:xfrm>
          <a:custGeom>
            <a:avLst/>
            <a:gdLst/>
            <a:ahLst/>
            <a:cxnLst/>
            <a:rect l="l" t="t" r="r" b="b"/>
            <a:pathLst>
              <a:path w="155422" h="138153">
                <a:moveTo>
                  <a:pt x="103615" y="38856"/>
                </a:moveTo>
                <a:cubicBezTo>
                  <a:pt x="103615" y="65083"/>
                  <a:pt x="80409" y="86346"/>
                  <a:pt x="51807" y="86346"/>
                </a:cubicBezTo>
                <a:cubicBezTo>
                  <a:pt x="44603" y="86346"/>
                  <a:pt x="37749" y="84996"/>
                  <a:pt x="31516" y="82568"/>
                </a:cubicBezTo>
                <a:lnTo>
                  <a:pt x="9498" y="94225"/>
                </a:lnTo>
                <a:cubicBezTo>
                  <a:pt x="6989" y="95547"/>
                  <a:pt x="3913" y="95088"/>
                  <a:pt x="1889" y="93091"/>
                </a:cubicBezTo>
                <a:cubicBezTo>
                  <a:pt x="-135" y="91095"/>
                  <a:pt x="-594" y="87992"/>
                  <a:pt x="756" y="85482"/>
                </a:cubicBezTo>
                <a:lnTo>
                  <a:pt x="10361" y="67350"/>
                </a:lnTo>
                <a:cubicBezTo>
                  <a:pt x="3859" y="59417"/>
                  <a:pt x="0" y="49541"/>
                  <a:pt x="0" y="38856"/>
                </a:cubicBezTo>
                <a:cubicBezTo>
                  <a:pt x="0" y="12628"/>
                  <a:pt x="23205" y="-8635"/>
                  <a:pt x="51807" y="-8635"/>
                </a:cubicBezTo>
                <a:cubicBezTo>
                  <a:pt x="80409" y="-8635"/>
                  <a:pt x="103615" y="12628"/>
                  <a:pt x="103615" y="38856"/>
                </a:cubicBezTo>
                <a:close/>
                <a:moveTo>
                  <a:pt x="103615" y="138153"/>
                </a:moveTo>
                <a:cubicBezTo>
                  <a:pt x="78224" y="138153"/>
                  <a:pt x="57096" y="121397"/>
                  <a:pt x="52671" y="99297"/>
                </a:cubicBezTo>
                <a:cubicBezTo>
                  <a:pt x="85050" y="98893"/>
                  <a:pt x="113194" y="75849"/>
                  <a:pt x="116297" y="44603"/>
                </a:cubicBezTo>
                <a:cubicBezTo>
                  <a:pt x="138774" y="49784"/>
                  <a:pt x="155422" y="68429"/>
                  <a:pt x="155422" y="90663"/>
                </a:cubicBezTo>
                <a:cubicBezTo>
                  <a:pt x="155422" y="101348"/>
                  <a:pt x="151564" y="111224"/>
                  <a:pt x="145061" y="119157"/>
                </a:cubicBezTo>
                <a:lnTo>
                  <a:pt x="154667" y="137290"/>
                </a:lnTo>
                <a:cubicBezTo>
                  <a:pt x="155989" y="139799"/>
                  <a:pt x="155530" y="142875"/>
                  <a:pt x="153533" y="144899"/>
                </a:cubicBezTo>
                <a:cubicBezTo>
                  <a:pt x="151537" y="146922"/>
                  <a:pt x="148433" y="147381"/>
                  <a:pt x="145924" y="146032"/>
                </a:cubicBezTo>
                <a:lnTo>
                  <a:pt x="123906" y="134375"/>
                </a:lnTo>
                <a:cubicBezTo>
                  <a:pt x="117673" y="136804"/>
                  <a:pt x="110819" y="138153"/>
                  <a:pt x="103615" y="138153"/>
                </a:cubicBezTo>
                <a:close/>
              </a:path>
            </a:pathLst>
          </a:custGeom>
          <a:solidFill>
            <a:srgbClr val="007BFF"/>
          </a:solidFill>
          <a:ln/>
        </p:spPr>
      </p:sp>
      <p:sp>
        <p:nvSpPr>
          <p:cNvPr id="66" name="Text 65">
            <a:extLst>
              <a:ext uri="{FF2B5EF4-FFF2-40B4-BE49-F238E27FC236}">
                <a16:creationId xmlns:a16="http://schemas.microsoft.com/office/drawing/2014/main" id="{DC7EE2F7-5C1B-4406-B6E3-FC61877A2F6B}"/>
              </a:ext>
            </a:extLst>
          </p:cNvPr>
          <p:cNvSpPr/>
          <p:nvPr/>
        </p:nvSpPr>
        <p:spPr>
          <a:xfrm>
            <a:off x="6404848" y="2421995"/>
            <a:ext cx="2350760" cy="1554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30000"/>
              </a:lnSpc>
            </a:pPr>
            <a:r>
              <a:rPr lang="en-US" sz="1000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社交类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67" name="Text 66">
            <a:extLst>
              <a:ext uri="{FF2B5EF4-FFF2-40B4-BE49-F238E27FC236}">
                <a16:creationId xmlns:a16="http://schemas.microsoft.com/office/drawing/2014/main" id="{E6C797F1-B265-42C5-A932-50F71A0E1CA7}"/>
              </a:ext>
            </a:extLst>
          </p:cNvPr>
          <p:cNvSpPr/>
          <p:nvPr/>
        </p:nvSpPr>
        <p:spPr>
          <a:xfrm>
            <a:off x="6275329" y="2577417"/>
            <a:ext cx="2473802" cy="1295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20000"/>
              </a:lnSpc>
            </a:pPr>
            <a:r>
              <a:rPr lang="en-US" sz="900" dirty="0">
                <a:solidFill>
                  <a:srgbClr val="333333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腾讯QQ、微信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68" name="Shape 67">
            <a:extLst>
              <a:ext uri="{FF2B5EF4-FFF2-40B4-BE49-F238E27FC236}">
                <a16:creationId xmlns:a16="http://schemas.microsoft.com/office/drawing/2014/main" id="{AB4307B3-C91F-4D9E-BA2F-238911E9405E}"/>
              </a:ext>
            </a:extLst>
          </p:cNvPr>
          <p:cNvSpPr/>
          <p:nvPr/>
        </p:nvSpPr>
        <p:spPr>
          <a:xfrm>
            <a:off x="6223522" y="2810549"/>
            <a:ext cx="2532085" cy="388556"/>
          </a:xfrm>
          <a:custGeom>
            <a:avLst/>
            <a:gdLst/>
            <a:ahLst/>
            <a:cxnLst/>
            <a:rect l="l" t="t" r="r" b="b"/>
            <a:pathLst>
              <a:path w="3376113" h="518074">
                <a:moveTo>
                  <a:pt x="69075" y="0"/>
                </a:moveTo>
                <a:lnTo>
                  <a:pt x="3307039" y="0"/>
                </a:lnTo>
                <a:cubicBezTo>
                  <a:pt x="3345187" y="0"/>
                  <a:pt x="3376113" y="30926"/>
                  <a:pt x="3376113" y="69075"/>
                </a:cubicBezTo>
                <a:lnTo>
                  <a:pt x="3376113" y="448999"/>
                </a:lnTo>
                <a:cubicBezTo>
                  <a:pt x="3376113" y="487148"/>
                  <a:pt x="3345187" y="518074"/>
                  <a:pt x="3307039" y="518074"/>
                </a:cubicBezTo>
                <a:lnTo>
                  <a:pt x="69075" y="518074"/>
                </a:lnTo>
                <a:cubicBezTo>
                  <a:pt x="30926" y="518074"/>
                  <a:pt x="0" y="487148"/>
                  <a:pt x="0" y="448999"/>
                </a:cubicBezTo>
                <a:lnTo>
                  <a:pt x="0" y="69075"/>
                </a:lnTo>
                <a:cubicBezTo>
                  <a:pt x="0" y="30951"/>
                  <a:pt x="30951" y="0"/>
                  <a:pt x="69075" y="0"/>
                </a:cubicBezTo>
                <a:close/>
              </a:path>
            </a:pathLst>
          </a:custGeom>
          <a:solidFill>
            <a:srgbClr val="80C2EE">
              <a:alpha val="10196"/>
            </a:srgbClr>
          </a:solidFill>
          <a:ln/>
        </p:spPr>
      </p:sp>
      <p:sp>
        <p:nvSpPr>
          <p:cNvPr id="69" name="Shape 68">
            <a:extLst>
              <a:ext uri="{FF2B5EF4-FFF2-40B4-BE49-F238E27FC236}">
                <a16:creationId xmlns:a16="http://schemas.microsoft.com/office/drawing/2014/main" id="{0FE766CC-2253-4E2A-9BEE-D7F20E50AADC}"/>
              </a:ext>
            </a:extLst>
          </p:cNvPr>
          <p:cNvSpPr/>
          <p:nvPr/>
        </p:nvSpPr>
        <p:spPr>
          <a:xfrm>
            <a:off x="6288282" y="2888261"/>
            <a:ext cx="103615" cy="103615"/>
          </a:xfrm>
          <a:custGeom>
            <a:avLst/>
            <a:gdLst/>
            <a:ahLst/>
            <a:cxnLst/>
            <a:rect l="l" t="t" r="r" b="b"/>
            <a:pathLst>
              <a:path w="138153" h="138153">
                <a:moveTo>
                  <a:pt x="0" y="112249"/>
                </a:moveTo>
                <a:lnTo>
                  <a:pt x="0" y="32380"/>
                </a:lnTo>
                <a:cubicBezTo>
                  <a:pt x="0" y="28791"/>
                  <a:pt x="2887" y="25904"/>
                  <a:pt x="6476" y="25904"/>
                </a:cubicBezTo>
                <a:cubicBezTo>
                  <a:pt x="10065" y="25904"/>
                  <a:pt x="12952" y="28791"/>
                  <a:pt x="12952" y="32380"/>
                </a:cubicBezTo>
                <a:lnTo>
                  <a:pt x="12952" y="110091"/>
                </a:lnTo>
                <a:cubicBezTo>
                  <a:pt x="12952" y="113679"/>
                  <a:pt x="15839" y="116567"/>
                  <a:pt x="19428" y="116567"/>
                </a:cubicBezTo>
                <a:cubicBezTo>
                  <a:pt x="23017" y="116567"/>
                  <a:pt x="25904" y="113679"/>
                  <a:pt x="25904" y="110091"/>
                </a:cubicBezTo>
                <a:lnTo>
                  <a:pt x="25904" y="25904"/>
                </a:lnTo>
                <a:cubicBezTo>
                  <a:pt x="25904" y="16379"/>
                  <a:pt x="33648" y="8635"/>
                  <a:pt x="43173" y="8635"/>
                </a:cubicBezTo>
                <a:lnTo>
                  <a:pt x="120884" y="8635"/>
                </a:lnTo>
                <a:cubicBezTo>
                  <a:pt x="130409" y="8635"/>
                  <a:pt x="138153" y="16379"/>
                  <a:pt x="138153" y="25904"/>
                </a:cubicBezTo>
                <a:lnTo>
                  <a:pt x="138153" y="112249"/>
                </a:lnTo>
                <a:cubicBezTo>
                  <a:pt x="138153" y="121774"/>
                  <a:pt x="130409" y="129518"/>
                  <a:pt x="120884" y="129518"/>
                </a:cubicBezTo>
                <a:lnTo>
                  <a:pt x="17269" y="129518"/>
                </a:lnTo>
                <a:cubicBezTo>
                  <a:pt x="7744" y="129518"/>
                  <a:pt x="0" y="121774"/>
                  <a:pt x="0" y="112249"/>
                </a:cubicBezTo>
                <a:close/>
                <a:moveTo>
                  <a:pt x="43173" y="34538"/>
                </a:moveTo>
                <a:lnTo>
                  <a:pt x="43173" y="51807"/>
                </a:lnTo>
                <a:cubicBezTo>
                  <a:pt x="43173" y="56583"/>
                  <a:pt x="47031" y="60442"/>
                  <a:pt x="51807" y="60442"/>
                </a:cubicBezTo>
                <a:lnTo>
                  <a:pt x="69076" y="60442"/>
                </a:lnTo>
                <a:cubicBezTo>
                  <a:pt x="73852" y="60442"/>
                  <a:pt x="77711" y="56583"/>
                  <a:pt x="77711" y="51807"/>
                </a:cubicBezTo>
                <a:lnTo>
                  <a:pt x="77711" y="34538"/>
                </a:lnTo>
                <a:cubicBezTo>
                  <a:pt x="77711" y="29762"/>
                  <a:pt x="73852" y="25904"/>
                  <a:pt x="69076" y="25904"/>
                </a:cubicBezTo>
                <a:lnTo>
                  <a:pt x="51807" y="25904"/>
                </a:lnTo>
                <a:cubicBezTo>
                  <a:pt x="47031" y="25904"/>
                  <a:pt x="43173" y="29762"/>
                  <a:pt x="43173" y="34538"/>
                </a:cubicBezTo>
                <a:close/>
                <a:moveTo>
                  <a:pt x="49649" y="99297"/>
                </a:moveTo>
                <a:cubicBezTo>
                  <a:pt x="46060" y="99297"/>
                  <a:pt x="43173" y="102185"/>
                  <a:pt x="43173" y="105773"/>
                </a:cubicBezTo>
                <a:cubicBezTo>
                  <a:pt x="43173" y="109362"/>
                  <a:pt x="46060" y="112249"/>
                  <a:pt x="49649" y="112249"/>
                </a:cubicBezTo>
                <a:lnTo>
                  <a:pt x="114408" y="112249"/>
                </a:lnTo>
                <a:cubicBezTo>
                  <a:pt x="117997" y="112249"/>
                  <a:pt x="120884" y="109362"/>
                  <a:pt x="120884" y="105773"/>
                </a:cubicBezTo>
                <a:cubicBezTo>
                  <a:pt x="120884" y="102185"/>
                  <a:pt x="117997" y="99297"/>
                  <a:pt x="114408" y="99297"/>
                </a:cubicBezTo>
                <a:lnTo>
                  <a:pt x="49649" y="99297"/>
                </a:lnTo>
                <a:close/>
                <a:moveTo>
                  <a:pt x="43173" y="79870"/>
                </a:moveTo>
                <a:cubicBezTo>
                  <a:pt x="43173" y="83458"/>
                  <a:pt x="46060" y="86346"/>
                  <a:pt x="49649" y="86346"/>
                </a:cubicBezTo>
                <a:lnTo>
                  <a:pt x="114408" y="86346"/>
                </a:lnTo>
                <a:cubicBezTo>
                  <a:pt x="117997" y="86346"/>
                  <a:pt x="120884" y="83458"/>
                  <a:pt x="120884" y="79870"/>
                </a:cubicBezTo>
                <a:cubicBezTo>
                  <a:pt x="120884" y="76281"/>
                  <a:pt x="117997" y="73394"/>
                  <a:pt x="114408" y="73394"/>
                </a:cubicBezTo>
                <a:lnTo>
                  <a:pt x="49649" y="73394"/>
                </a:lnTo>
                <a:cubicBezTo>
                  <a:pt x="46060" y="73394"/>
                  <a:pt x="43173" y="76281"/>
                  <a:pt x="43173" y="79870"/>
                </a:cubicBezTo>
                <a:close/>
                <a:moveTo>
                  <a:pt x="97139" y="47490"/>
                </a:moveTo>
                <a:cubicBezTo>
                  <a:pt x="93550" y="47490"/>
                  <a:pt x="90663" y="50377"/>
                  <a:pt x="90663" y="53966"/>
                </a:cubicBezTo>
                <a:cubicBezTo>
                  <a:pt x="90663" y="57555"/>
                  <a:pt x="93550" y="60442"/>
                  <a:pt x="97139" y="60442"/>
                </a:cubicBezTo>
                <a:lnTo>
                  <a:pt x="114408" y="60442"/>
                </a:lnTo>
                <a:cubicBezTo>
                  <a:pt x="117997" y="60442"/>
                  <a:pt x="120884" y="57555"/>
                  <a:pt x="120884" y="53966"/>
                </a:cubicBezTo>
                <a:cubicBezTo>
                  <a:pt x="120884" y="50377"/>
                  <a:pt x="117997" y="47490"/>
                  <a:pt x="114408" y="47490"/>
                </a:cubicBezTo>
                <a:lnTo>
                  <a:pt x="97139" y="47490"/>
                </a:lnTo>
                <a:close/>
              </a:path>
            </a:pathLst>
          </a:custGeom>
          <a:solidFill>
            <a:srgbClr val="80C2EE"/>
          </a:solidFill>
          <a:ln/>
        </p:spPr>
      </p:sp>
      <p:sp>
        <p:nvSpPr>
          <p:cNvPr id="70" name="Text 69">
            <a:extLst>
              <a:ext uri="{FF2B5EF4-FFF2-40B4-BE49-F238E27FC236}">
                <a16:creationId xmlns:a16="http://schemas.microsoft.com/office/drawing/2014/main" id="{FDC21D57-F536-463B-A527-F9B38D1ECB7F}"/>
              </a:ext>
            </a:extLst>
          </p:cNvPr>
          <p:cNvSpPr/>
          <p:nvPr/>
        </p:nvSpPr>
        <p:spPr>
          <a:xfrm>
            <a:off x="6404848" y="2862357"/>
            <a:ext cx="2350760" cy="1554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30000"/>
              </a:lnSpc>
            </a:pPr>
            <a:r>
              <a:rPr lang="en-US" sz="1000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内容类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71" name="Text 70">
            <a:extLst>
              <a:ext uri="{FF2B5EF4-FFF2-40B4-BE49-F238E27FC236}">
                <a16:creationId xmlns:a16="http://schemas.microsoft.com/office/drawing/2014/main" id="{69FD5615-0DEB-4320-9B7F-43809BF56248}"/>
              </a:ext>
            </a:extLst>
          </p:cNvPr>
          <p:cNvSpPr/>
          <p:nvPr/>
        </p:nvSpPr>
        <p:spPr>
          <a:xfrm>
            <a:off x="6275329" y="3017779"/>
            <a:ext cx="2473802" cy="1295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20000"/>
              </a:lnSpc>
            </a:pPr>
            <a:r>
              <a:rPr lang="en-US" sz="900" dirty="0">
                <a:solidFill>
                  <a:srgbClr val="333333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今日头条、知乎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72" name="Shape 71">
            <a:extLst>
              <a:ext uri="{FF2B5EF4-FFF2-40B4-BE49-F238E27FC236}">
                <a16:creationId xmlns:a16="http://schemas.microsoft.com/office/drawing/2014/main" id="{7DD218AD-70BA-4140-8285-B9702EE28E1F}"/>
              </a:ext>
            </a:extLst>
          </p:cNvPr>
          <p:cNvSpPr/>
          <p:nvPr/>
        </p:nvSpPr>
        <p:spPr>
          <a:xfrm>
            <a:off x="6223522" y="3250912"/>
            <a:ext cx="2532085" cy="388556"/>
          </a:xfrm>
          <a:custGeom>
            <a:avLst/>
            <a:gdLst/>
            <a:ahLst/>
            <a:cxnLst/>
            <a:rect l="l" t="t" r="r" b="b"/>
            <a:pathLst>
              <a:path w="3376113" h="518074">
                <a:moveTo>
                  <a:pt x="69075" y="0"/>
                </a:moveTo>
                <a:lnTo>
                  <a:pt x="3307039" y="0"/>
                </a:lnTo>
                <a:cubicBezTo>
                  <a:pt x="3345187" y="0"/>
                  <a:pt x="3376113" y="30926"/>
                  <a:pt x="3376113" y="69075"/>
                </a:cubicBezTo>
                <a:lnTo>
                  <a:pt x="3376113" y="448999"/>
                </a:lnTo>
                <a:cubicBezTo>
                  <a:pt x="3376113" y="487148"/>
                  <a:pt x="3345187" y="518074"/>
                  <a:pt x="3307039" y="518074"/>
                </a:cubicBezTo>
                <a:lnTo>
                  <a:pt x="69075" y="518074"/>
                </a:lnTo>
                <a:cubicBezTo>
                  <a:pt x="30926" y="518074"/>
                  <a:pt x="0" y="487148"/>
                  <a:pt x="0" y="448999"/>
                </a:cubicBezTo>
                <a:lnTo>
                  <a:pt x="0" y="69075"/>
                </a:lnTo>
                <a:cubicBezTo>
                  <a:pt x="0" y="30951"/>
                  <a:pt x="30951" y="0"/>
                  <a:pt x="69075" y="0"/>
                </a:cubicBezTo>
                <a:close/>
              </a:path>
            </a:pathLst>
          </a:custGeom>
          <a:solidFill>
            <a:srgbClr val="4A90E2">
              <a:alpha val="10196"/>
            </a:srgbClr>
          </a:solidFill>
          <a:ln/>
        </p:spPr>
      </p:sp>
      <p:sp>
        <p:nvSpPr>
          <p:cNvPr id="73" name="Shape 72">
            <a:extLst>
              <a:ext uri="{FF2B5EF4-FFF2-40B4-BE49-F238E27FC236}">
                <a16:creationId xmlns:a16="http://schemas.microsoft.com/office/drawing/2014/main" id="{B90EAAE9-AF07-4156-9ED8-AEF2D02551EF}"/>
              </a:ext>
            </a:extLst>
          </p:cNvPr>
          <p:cNvSpPr/>
          <p:nvPr/>
        </p:nvSpPr>
        <p:spPr>
          <a:xfrm>
            <a:off x="6281805" y="3328623"/>
            <a:ext cx="116567" cy="103615"/>
          </a:xfrm>
          <a:custGeom>
            <a:avLst/>
            <a:gdLst/>
            <a:ahLst/>
            <a:cxnLst/>
            <a:rect l="l" t="t" r="r" b="b"/>
            <a:pathLst>
              <a:path w="155422" h="138153">
                <a:moveTo>
                  <a:pt x="60469" y="26200"/>
                </a:moveTo>
                <a:lnTo>
                  <a:pt x="60469" y="39584"/>
                </a:lnTo>
                <a:lnTo>
                  <a:pt x="60604" y="39719"/>
                </a:lnTo>
                <a:cubicBezTo>
                  <a:pt x="62358" y="17485"/>
                  <a:pt x="80949" y="0"/>
                  <a:pt x="103642" y="0"/>
                </a:cubicBezTo>
                <a:cubicBezTo>
                  <a:pt x="109065" y="0"/>
                  <a:pt x="114273" y="998"/>
                  <a:pt x="119049" y="2833"/>
                </a:cubicBezTo>
                <a:cubicBezTo>
                  <a:pt x="121747" y="3859"/>
                  <a:pt x="122233" y="7285"/>
                  <a:pt x="120209" y="9336"/>
                </a:cubicBezTo>
                <a:lnTo>
                  <a:pt x="96275" y="33270"/>
                </a:lnTo>
                <a:cubicBezTo>
                  <a:pt x="95466" y="34080"/>
                  <a:pt x="95007" y="35186"/>
                  <a:pt x="95007" y="36319"/>
                </a:cubicBezTo>
                <a:lnTo>
                  <a:pt x="95007" y="47490"/>
                </a:lnTo>
                <a:cubicBezTo>
                  <a:pt x="95007" y="49865"/>
                  <a:pt x="96950" y="51807"/>
                  <a:pt x="99324" y="51807"/>
                </a:cubicBezTo>
                <a:lnTo>
                  <a:pt x="110495" y="51807"/>
                </a:lnTo>
                <a:cubicBezTo>
                  <a:pt x="111629" y="51807"/>
                  <a:pt x="112735" y="51349"/>
                  <a:pt x="113544" y="50539"/>
                </a:cubicBezTo>
                <a:lnTo>
                  <a:pt x="137478" y="26605"/>
                </a:lnTo>
                <a:cubicBezTo>
                  <a:pt x="139529" y="24555"/>
                  <a:pt x="142956" y="25067"/>
                  <a:pt x="143981" y="27766"/>
                </a:cubicBezTo>
                <a:cubicBezTo>
                  <a:pt x="145816" y="32542"/>
                  <a:pt x="146815" y="37749"/>
                  <a:pt x="146815" y="43173"/>
                </a:cubicBezTo>
                <a:cubicBezTo>
                  <a:pt x="146815" y="59525"/>
                  <a:pt x="137721" y="73772"/>
                  <a:pt x="124284" y="81084"/>
                </a:cubicBezTo>
                <a:lnTo>
                  <a:pt x="146275" y="103075"/>
                </a:lnTo>
                <a:cubicBezTo>
                  <a:pt x="151321" y="108121"/>
                  <a:pt x="151321" y="116324"/>
                  <a:pt x="146275" y="121397"/>
                </a:cubicBezTo>
                <a:lnTo>
                  <a:pt x="130058" y="137613"/>
                </a:lnTo>
                <a:cubicBezTo>
                  <a:pt x="125012" y="142659"/>
                  <a:pt x="116809" y="142659"/>
                  <a:pt x="111737" y="137613"/>
                </a:cubicBezTo>
                <a:lnTo>
                  <a:pt x="77738" y="103615"/>
                </a:lnTo>
                <a:cubicBezTo>
                  <a:pt x="70345" y="96221"/>
                  <a:pt x="68672" y="85293"/>
                  <a:pt x="72746" y="76281"/>
                </a:cubicBezTo>
                <a:lnTo>
                  <a:pt x="48273" y="51807"/>
                </a:lnTo>
                <a:lnTo>
                  <a:pt x="34889" y="51807"/>
                </a:lnTo>
                <a:cubicBezTo>
                  <a:pt x="32002" y="51807"/>
                  <a:pt x="29304" y="50377"/>
                  <a:pt x="27712" y="47976"/>
                </a:cubicBezTo>
                <a:lnTo>
                  <a:pt x="6314" y="15893"/>
                </a:lnTo>
                <a:cubicBezTo>
                  <a:pt x="5181" y="14193"/>
                  <a:pt x="5397" y="11900"/>
                  <a:pt x="6854" y="10442"/>
                </a:cubicBezTo>
                <a:lnTo>
                  <a:pt x="19104" y="-1808"/>
                </a:lnTo>
                <a:cubicBezTo>
                  <a:pt x="20561" y="-3265"/>
                  <a:pt x="22828" y="-3481"/>
                  <a:pt x="24555" y="-2348"/>
                </a:cubicBezTo>
                <a:lnTo>
                  <a:pt x="56637" y="19023"/>
                </a:lnTo>
                <a:cubicBezTo>
                  <a:pt x="59039" y="20615"/>
                  <a:pt x="60469" y="23313"/>
                  <a:pt x="60469" y="26200"/>
                </a:cubicBezTo>
                <a:close/>
                <a:moveTo>
                  <a:pt x="58175" y="80032"/>
                </a:moveTo>
                <a:cubicBezTo>
                  <a:pt x="56475" y="90015"/>
                  <a:pt x="58823" y="100566"/>
                  <a:pt x="65299" y="109011"/>
                </a:cubicBezTo>
                <a:lnTo>
                  <a:pt x="39665" y="134618"/>
                </a:lnTo>
                <a:cubicBezTo>
                  <a:pt x="32083" y="142200"/>
                  <a:pt x="19779" y="142200"/>
                  <a:pt x="12196" y="134618"/>
                </a:cubicBezTo>
                <a:cubicBezTo>
                  <a:pt x="4614" y="127036"/>
                  <a:pt x="4614" y="114732"/>
                  <a:pt x="12196" y="107150"/>
                </a:cubicBezTo>
                <a:lnTo>
                  <a:pt x="48731" y="70615"/>
                </a:lnTo>
                <a:lnTo>
                  <a:pt x="58175" y="80059"/>
                </a:lnTo>
                <a:close/>
              </a:path>
            </a:pathLst>
          </a:custGeom>
          <a:solidFill>
            <a:srgbClr val="4A90E2"/>
          </a:solidFill>
          <a:ln/>
        </p:spPr>
      </p:sp>
      <p:sp>
        <p:nvSpPr>
          <p:cNvPr id="74" name="Text 73">
            <a:extLst>
              <a:ext uri="{FF2B5EF4-FFF2-40B4-BE49-F238E27FC236}">
                <a16:creationId xmlns:a16="http://schemas.microsoft.com/office/drawing/2014/main" id="{4E99D0AC-EEE9-45F8-8662-75DDB477A96C}"/>
              </a:ext>
            </a:extLst>
          </p:cNvPr>
          <p:cNvSpPr/>
          <p:nvPr/>
        </p:nvSpPr>
        <p:spPr>
          <a:xfrm>
            <a:off x="6404848" y="3302720"/>
            <a:ext cx="2350760" cy="1554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30000"/>
              </a:lnSpc>
            </a:pPr>
            <a:r>
              <a:rPr lang="en-US" sz="1000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工具类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75" name="Text 74">
            <a:extLst>
              <a:ext uri="{FF2B5EF4-FFF2-40B4-BE49-F238E27FC236}">
                <a16:creationId xmlns:a16="http://schemas.microsoft.com/office/drawing/2014/main" id="{0E33B138-5F79-4BC6-B4BF-1E9D5D193628}"/>
              </a:ext>
            </a:extLst>
          </p:cNvPr>
          <p:cNvSpPr/>
          <p:nvPr/>
        </p:nvSpPr>
        <p:spPr>
          <a:xfrm>
            <a:off x="6275329" y="3458143"/>
            <a:ext cx="2473802" cy="1295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20000"/>
              </a:lnSpc>
            </a:pPr>
            <a:r>
              <a:rPr lang="en-US" sz="900" dirty="0">
                <a:solidFill>
                  <a:srgbClr val="333333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扫描全能王、百度翻译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76" name="Shape 75">
            <a:extLst>
              <a:ext uri="{FF2B5EF4-FFF2-40B4-BE49-F238E27FC236}">
                <a16:creationId xmlns:a16="http://schemas.microsoft.com/office/drawing/2014/main" id="{79C7B5F1-8DCF-4403-8EAC-19A33B55001A}"/>
              </a:ext>
            </a:extLst>
          </p:cNvPr>
          <p:cNvSpPr/>
          <p:nvPr/>
        </p:nvSpPr>
        <p:spPr>
          <a:xfrm>
            <a:off x="6223522" y="3691275"/>
            <a:ext cx="2532085" cy="388556"/>
          </a:xfrm>
          <a:custGeom>
            <a:avLst/>
            <a:gdLst/>
            <a:ahLst/>
            <a:cxnLst/>
            <a:rect l="l" t="t" r="r" b="b"/>
            <a:pathLst>
              <a:path w="3376113" h="518074">
                <a:moveTo>
                  <a:pt x="69075" y="0"/>
                </a:moveTo>
                <a:lnTo>
                  <a:pt x="3307039" y="0"/>
                </a:lnTo>
                <a:cubicBezTo>
                  <a:pt x="3345187" y="0"/>
                  <a:pt x="3376113" y="30926"/>
                  <a:pt x="3376113" y="69075"/>
                </a:cubicBezTo>
                <a:lnTo>
                  <a:pt x="3376113" y="448999"/>
                </a:lnTo>
                <a:cubicBezTo>
                  <a:pt x="3376113" y="487148"/>
                  <a:pt x="3345187" y="518074"/>
                  <a:pt x="3307039" y="518074"/>
                </a:cubicBezTo>
                <a:lnTo>
                  <a:pt x="69075" y="518074"/>
                </a:lnTo>
                <a:cubicBezTo>
                  <a:pt x="30926" y="518074"/>
                  <a:pt x="0" y="487148"/>
                  <a:pt x="0" y="448999"/>
                </a:cubicBezTo>
                <a:lnTo>
                  <a:pt x="0" y="69075"/>
                </a:lnTo>
                <a:cubicBezTo>
                  <a:pt x="0" y="30951"/>
                  <a:pt x="30951" y="0"/>
                  <a:pt x="69075" y="0"/>
                </a:cubicBezTo>
                <a:close/>
              </a:path>
            </a:pathLst>
          </a:custGeom>
          <a:solidFill>
            <a:srgbClr val="007BFF">
              <a:alpha val="10196"/>
            </a:srgbClr>
          </a:solidFill>
          <a:ln/>
        </p:spPr>
      </p:sp>
      <p:sp>
        <p:nvSpPr>
          <p:cNvPr id="77" name="Shape 76">
            <a:extLst>
              <a:ext uri="{FF2B5EF4-FFF2-40B4-BE49-F238E27FC236}">
                <a16:creationId xmlns:a16="http://schemas.microsoft.com/office/drawing/2014/main" id="{0957DE2F-6831-4E18-90CA-11BBE9598DC0}"/>
              </a:ext>
            </a:extLst>
          </p:cNvPr>
          <p:cNvSpPr/>
          <p:nvPr/>
        </p:nvSpPr>
        <p:spPr>
          <a:xfrm>
            <a:off x="6275330" y="3768986"/>
            <a:ext cx="129518" cy="103615"/>
          </a:xfrm>
          <a:custGeom>
            <a:avLst/>
            <a:gdLst/>
            <a:ahLst/>
            <a:cxnLst/>
            <a:rect l="l" t="t" r="r" b="b"/>
            <a:pathLst>
              <a:path w="172691" h="138153">
                <a:moveTo>
                  <a:pt x="120884" y="17269"/>
                </a:moveTo>
                <a:cubicBezTo>
                  <a:pt x="149486" y="17269"/>
                  <a:pt x="172691" y="40475"/>
                  <a:pt x="172691" y="69076"/>
                </a:cubicBezTo>
                <a:cubicBezTo>
                  <a:pt x="172691" y="97678"/>
                  <a:pt x="149486" y="120884"/>
                  <a:pt x="120884" y="120884"/>
                </a:cubicBezTo>
                <a:lnTo>
                  <a:pt x="51807" y="120884"/>
                </a:lnTo>
                <a:cubicBezTo>
                  <a:pt x="23205" y="120884"/>
                  <a:pt x="0" y="97678"/>
                  <a:pt x="0" y="69076"/>
                </a:cubicBezTo>
                <a:cubicBezTo>
                  <a:pt x="0" y="40475"/>
                  <a:pt x="23205" y="17269"/>
                  <a:pt x="51807" y="17269"/>
                </a:cubicBezTo>
                <a:lnTo>
                  <a:pt x="120884" y="17269"/>
                </a:lnTo>
                <a:close/>
                <a:moveTo>
                  <a:pt x="51807" y="47490"/>
                </a:moveTo>
                <a:cubicBezTo>
                  <a:pt x="48219" y="47490"/>
                  <a:pt x="45331" y="50377"/>
                  <a:pt x="45331" y="53966"/>
                </a:cubicBezTo>
                <a:lnTo>
                  <a:pt x="45331" y="62601"/>
                </a:lnTo>
                <a:lnTo>
                  <a:pt x="36697" y="62601"/>
                </a:lnTo>
                <a:cubicBezTo>
                  <a:pt x="33108" y="62601"/>
                  <a:pt x="30221" y="65488"/>
                  <a:pt x="30221" y="69076"/>
                </a:cubicBezTo>
                <a:cubicBezTo>
                  <a:pt x="30221" y="72665"/>
                  <a:pt x="33108" y="75552"/>
                  <a:pt x="36697" y="75552"/>
                </a:cubicBezTo>
                <a:lnTo>
                  <a:pt x="45331" y="75552"/>
                </a:lnTo>
                <a:lnTo>
                  <a:pt x="45331" y="84187"/>
                </a:lnTo>
                <a:cubicBezTo>
                  <a:pt x="45331" y="87776"/>
                  <a:pt x="48219" y="90663"/>
                  <a:pt x="51807" y="90663"/>
                </a:cubicBezTo>
                <a:cubicBezTo>
                  <a:pt x="55396" y="90663"/>
                  <a:pt x="58283" y="87776"/>
                  <a:pt x="58283" y="84187"/>
                </a:cubicBezTo>
                <a:lnTo>
                  <a:pt x="58283" y="75552"/>
                </a:lnTo>
                <a:lnTo>
                  <a:pt x="66918" y="75552"/>
                </a:lnTo>
                <a:cubicBezTo>
                  <a:pt x="70507" y="75552"/>
                  <a:pt x="73394" y="72665"/>
                  <a:pt x="73394" y="69076"/>
                </a:cubicBezTo>
                <a:cubicBezTo>
                  <a:pt x="73394" y="65488"/>
                  <a:pt x="70507" y="62601"/>
                  <a:pt x="66918" y="62601"/>
                </a:cubicBezTo>
                <a:lnTo>
                  <a:pt x="58283" y="62601"/>
                </a:lnTo>
                <a:lnTo>
                  <a:pt x="58283" y="53966"/>
                </a:lnTo>
                <a:cubicBezTo>
                  <a:pt x="58283" y="50377"/>
                  <a:pt x="55396" y="47490"/>
                  <a:pt x="51807" y="47490"/>
                </a:cubicBezTo>
                <a:close/>
                <a:moveTo>
                  <a:pt x="116567" y="73394"/>
                </a:moveTo>
                <a:cubicBezTo>
                  <a:pt x="111801" y="73394"/>
                  <a:pt x="107932" y="77263"/>
                  <a:pt x="107932" y="82028"/>
                </a:cubicBezTo>
                <a:cubicBezTo>
                  <a:pt x="107932" y="86794"/>
                  <a:pt x="111801" y="90663"/>
                  <a:pt x="116567" y="90663"/>
                </a:cubicBezTo>
                <a:cubicBezTo>
                  <a:pt x="121332" y="90663"/>
                  <a:pt x="125201" y="86794"/>
                  <a:pt x="125201" y="82028"/>
                </a:cubicBezTo>
                <a:cubicBezTo>
                  <a:pt x="125201" y="77263"/>
                  <a:pt x="121332" y="73394"/>
                  <a:pt x="116567" y="73394"/>
                </a:cubicBezTo>
                <a:close/>
                <a:moveTo>
                  <a:pt x="133836" y="47490"/>
                </a:moveTo>
                <a:cubicBezTo>
                  <a:pt x="129070" y="47490"/>
                  <a:pt x="125201" y="51359"/>
                  <a:pt x="125201" y="56125"/>
                </a:cubicBezTo>
                <a:cubicBezTo>
                  <a:pt x="125201" y="60890"/>
                  <a:pt x="129070" y="64759"/>
                  <a:pt x="133836" y="64759"/>
                </a:cubicBezTo>
                <a:cubicBezTo>
                  <a:pt x="138601" y="64759"/>
                  <a:pt x="142470" y="60890"/>
                  <a:pt x="142470" y="56125"/>
                </a:cubicBezTo>
                <a:cubicBezTo>
                  <a:pt x="142470" y="51359"/>
                  <a:pt x="138601" y="47490"/>
                  <a:pt x="133836" y="47490"/>
                </a:cubicBezTo>
                <a:close/>
              </a:path>
            </a:pathLst>
          </a:custGeom>
          <a:solidFill>
            <a:srgbClr val="007BFF"/>
          </a:solidFill>
          <a:ln/>
        </p:spPr>
      </p:sp>
      <p:sp>
        <p:nvSpPr>
          <p:cNvPr id="78" name="Text 77">
            <a:extLst>
              <a:ext uri="{FF2B5EF4-FFF2-40B4-BE49-F238E27FC236}">
                <a16:creationId xmlns:a16="http://schemas.microsoft.com/office/drawing/2014/main" id="{4BDF0D4C-F419-4008-A6FA-D83EC13EA11D}"/>
              </a:ext>
            </a:extLst>
          </p:cNvPr>
          <p:cNvSpPr/>
          <p:nvPr/>
        </p:nvSpPr>
        <p:spPr>
          <a:xfrm>
            <a:off x="6404848" y="3743082"/>
            <a:ext cx="2350760" cy="1554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30000"/>
              </a:lnSpc>
            </a:pPr>
            <a:r>
              <a:rPr lang="en-US" sz="1000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娱乐类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79" name="Text 78">
            <a:extLst>
              <a:ext uri="{FF2B5EF4-FFF2-40B4-BE49-F238E27FC236}">
                <a16:creationId xmlns:a16="http://schemas.microsoft.com/office/drawing/2014/main" id="{607825E2-065E-45BE-9F73-DE26843969FE}"/>
              </a:ext>
            </a:extLst>
          </p:cNvPr>
          <p:cNvSpPr/>
          <p:nvPr/>
        </p:nvSpPr>
        <p:spPr>
          <a:xfrm>
            <a:off x="6275329" y="3898505"/>
            <a:ext cx="2473802" cy="1295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20000"/>
              </a:lnSpc>
            </a:pPr>
            <a:r>
              <a:rPr lang="en-US" sz="900" dirty="0">
                <a:solidFill>
                  <a:srgbClr val="333333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腾讯视频、网易游戏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80" name="Shape 79">
            <a:extLst>
              <a:ext uri="{FF2B5EF4-FFF2-40B4-BE49-F238E27FC236}">
                <a16:creationId xmlns:a16="http://schemas.microsoft.com/office/drawing/2014/main" id="{00DB1501-1F22-475D-860F-F87167F83AA3}"/>
              </a:ext>
            </a:extLst>
          </p:cNvPr>
          <p:cNvSpPr/>
          <p:nvPr/>
        </p:nvSpPr>
        <p:spPr>
          <a:xfrm>
            <a:off x="271989" y="4338867"/>
            <a:ext cx="8612975" cy="375604"/>
          </a:xfrm>
          <a:custGeom>
            <a:avLst/>
            <a:gdLst/>
            <a:ahLst/>
            <a:cxnLst/>
            <a:rect l="l" t="t" r="r" b="b"/>
            <a:pathLst>
              <a:path w="11483966" h="500805">
                <a:moveTo>
                  <a:pt x="34538" y="0"/>
                </a:moveTo>
                <a:lnTo>
                  <a:pt x="11380350" y="0"/>
                </a:lnTo>
                <a:cubicBezTo>
                  <a:pt x="11437575" y="0"/>
                  <a:pt x="11483966" y="46391"/>
                  <a:pt x="11483966" y="103616"/>
                </a:cubicBezTo>
                <a:lnTo>
                  <a:pt x="11483966" y="397188"/>
                </a:lnTo>
                <a:cubicBezTo>
                  <a:pt x="11483966" y="454414"/>
                  <a:pt x="11437575" y="500805"/>
                  <a:pt x="11380350" y="500805"/>
                </a:cubicBezTo>
                <a:lnTo>
                  <a:pt x="34538" y="500805"/>
                </a:lnTo>
                <a:cubicBezTo>
                  <a:pt x="15463" y="500805"/>
                  <a:pt x="0" y="485341"/>
                  <a:pt x="0" y="466266"/>
                </a:cubicBezTo>
                <a:lnTo>
                  <a:pt x="0" y="34538"/>
                </a:lnTo>
                <a:cubicBezTo>
                  <a:pt x="0" y="15476"/>
                  <a:pt x="15476" y="0"/>
                  <a:pt x="34538" y="0"/>
                </a:cubicBezTo>
                <a:close/>
              </a:path>
            </a:pathLst>
          </a:custGeom>
          <a:gradFill flip="none" rotWithShape="1">
            <a:gsLst>
              <a:gs pos="0">
                <a:srgbClr val="4A90E2">
                  <a:alpha val="10000"/>
                </a:srgbClr>
              </a:gs>
              <a:gs pos="100000">
                <a:srgbClr val="007BFF">
                  <a:alpha val="10000"/>
                </a:srgbClr>
              </a:gs>
            </a:gsLst>
            <a:lin ang="0" scaled="1"/>
          </a:gradFill>
          <a:ln/>
        </p:spPr>
      </p:sp>
      <p:sp>
        <p:nvSpPr>
          <p:cNvPr id="81" name="Shape 80">
            <a:extLst>
              <a:ext uri="{FF2B5EF4-FFF2-40B4-BE49-F238E27FC236}">
                <a16:creationId xmlns:a16="http://schemas.microsoft.com/office/drawing/2014/main" id="{208992E4-9EB5-46F3-8EFF-2DFCA25E5437}"/>
              </a:ext>
            </a:extLst>
          </p:cNvPr>
          <p:cNvSpPr/>
          <p:nvPr/>
        </p:nvSpPr>
        <p:spPr>
          <a:xfrm>
            <a:off x="271989" y="4338867"/>
            <a:ext cx="25904" cy="375604"/>
          </a:xfrm>
          <a:custGeom>
            <a:avLst/>
            <a:gdLst/>
            <a:ahLst/>
            <a:cxnLst/>
            <a:rect l="l" t="t" r="r" b="b"/>
            <a:pathLst>
              <a:path w="34538" h="500805">
                <a:moveTo>
                  <a:pt x="34538" y="0"/>
                </a:moveTo>
                <a:lnTo>
                  <a:pt x="34538" y="0"/>
                </a:lnTo>
                <a:lnTo>
                  <a:pt x="34538" y="500805"/>
                </a:lnTo>
                <a:lnTo>
                  <a:pt x="34538" y="500805"/>
                </a:lnTo>
                <a:cubicBezTo>
                  <a:pt x="15463" y="500805"/>
                  <a:pt x="0" y="485341"/>
                  <a:pt x="0" y="466266"/>
                </a:cubicBezTo>
                <a:lnTo>
                  <a:pt x="0" y="34538"/>
                </a:lnTo>
                <a:cubicBezTo>
                  <a:pt x="0" y="15476"/>
                  <a:pt x="15476" y="0"/>
                  <a:pt x="34538" y="0"/>
                </a:cubicBezTo>
                <a:close/>
              </a:path>
            </a:pathLst>
          </a:custGeom>
          <a:solidFill>
            <a:srgbClr val="4A90E2"/>
          </a:solidFill>
          <a:ln/>
        </p:spPr>
      </p:sp>
      <p:sp>
        <p:nvSpPr>
          <p:cNvPr id="82" name="Shape 81">
            <a:extLst>
              <a:ext uri="{FF2B5EF4-FFF2-40B4-BE49-F238E27FC236}">
                <a16:creationId xmlns:a16="http://schemas.microsoft.com/office/drawing/2014/main" id="{D6F56697-63AD-4D25-9442-C91C2C70AF17}"/>
              </a:ext>
            </a:extLst>
          </p:cNvPr>
          <p:cNvSpPr/>
          <p:nvPr/>
        </p:nvSpPr>
        <p:spPr>
          <a:xfrm>
            <a:off x="401508" y="4468386"/>
            <a:ext cx="103615" cy="103615"/>
          </a:xfrm>
          <a:custGeom>
            <a:avLst/>
            <a:gdLst/>
            <a:ahLst/>
            <a:cxnLst/>
            <a:rect l="l" t="t" r="r" b="b"/>
            <a:pathLst>
              <a:path w="138153" h="138153">
                <a:moveTo>
                  <a:pt x="69076" y="138153"/>
                </a:moveTo>
                <a:cubicBezTo>
                  <a:pt x="107201" y="138153"/>
                  <a:pt x="138153" y="107201"/>
                  <a:pt x="138153" y="69076"/>
                </a:cubicBezTo>
                <a:cubicBezTo>
                  <a:pt x="138153" y="30952"/>
                  <a:pt x="107201" y="0"/>
                  <a:pt x="69076" y="0"/>
                </a:cubicBezTo>
                <a:cubicBezTo>
                  <a:pt x="30952" y="0"/>
                  <a:pt x="0" y="30952"/>
                  <a:pt x="0" y="69076"/>
                </a:cubicBezTo>
                <a:cubicBezTo>
                  <a:pt x="0" y="107201"/>
                  <a:pt x="30952" y="138153"/>
                  <a:pt x="69076" y="138153"/>
                </a:cubicBezTo>
                <a:close/>
                <a:moveTo>
                  <a:pt x="60442" y="43173"/>
                </a:moveTo>
                <a:cubicBezTo>
                  <a:pt x="60442" y="38407"/>
                  <a:pt x="64311" y="34538"/>
                  <a:pt x="69076" y="34538"/>
                </a:cubicBezTo>
                <a:cubicBezTo>
                  <a:pt x="73842" y="34538"/>
                  <a:pt x="77711" y="38407"/>
                  <a:pt x="77711" y="43173"/>
                </a:cubicBezTo>
                <a:cubicBezTo>
                  <a:pt x="77711" y="47938"/>
                  <a:pt x="73842" y="51807"/>
                  <a:pt x="69076" y="51807"/>
                </a:cubicBezTo>
                <a:cubicBezTo>
                  <a:pt x="64311" y="51807"/>
                  <a:pt x="60442" y="47938"/>
                  <a:pt x="60442" y="43173"/>
                </a:cubicBezTo>
                <a:close/>
                <a:moveTo>
                  <a:pt x="58283" y="60442"/>
                </a:moveTo>
                <a:lnTo>
                  <a:pt x="71235" y="60442"/>
                </a:lnTo>
                <a:cubicBezTo>
                  <a:pt x="74824" y="60442"/>
                  <a:pt x="77711" y="63329"/>
                  <a:pt x="77711" y="66918"/>
                </a:cubicBezTo>
                <a:lnTo>
                  <a:pt x="77711" y="90663"/>
                </a:lnTo>
                <a:lnTo>
                  <a:pt x="79870" y="90663"/>
                </a:lnTo>
                <a:cubicBezTo>
                  <a:pt x="83458" y="90663"/>
                  <a:pt x="86346" y="93550"/>
                  <a:pt x="86346" y="97139"/>
                </a:cubicBezTo>
                <a:cubicBezTo>
                  <a:pt x="86346" y="100728"/>
                  <a:pt x="83458" y="103615"/>
                  <a:pt x="79870" y="103615"/>
                </a:cubicBezTo>
                <a:lnTo>
                  <a:pt x="58283" y="103615"/>
                </a:lnTo>
                <a:cubicBezTo>
                  <a:pt x="54695" y="103615"/>
                  <a:pt x="51807" y="100728"/>
                  <a:pt x="51807" y="97139"/>
                </a:cubicBezTo>
                <a:cubicBezTo>
                  <a:pt x="51807" y="93550"/>
                  <a:pt x="54695" y="90663"/>
                  <a:pt x="58283" y="90663"/>
                </a:cubicBezTo>
                <a:lnTo>
                  <a:pt x="64759" y="90663"/>
                </a:lnTo>
                <a:lnTo>
                  <a:pt x="64759" y="73394"/>
                </a:lnTo>
                <a:lnTo>
                  <a:pt x="58283" y="73394"/>
                </a:lnTo>
                <a:cubicBezTo>
                  <a:pt x="54695" y="73394"/>
                  <a:pt x="51807" y="70507"/>
                  <a:pt x="51807" y="66918"/>
                </a:cubicBezTo>
                <a:cubicBezTo>
                  <a:pt x="51807" y="63329"/>
                  <a:pt x="54695" y="60442"/>
                  <a:pt x="58283" y="60442"/>
                </a:cubicBezTo>
                <a:close/>
              </a:path>
            </a:pathLst>
          </a:custGeom>
          <a:solidFill>
            <a:srgbClr val="4A90E2"/>
          </a:solidFill>
          <a:ln/>
        </p:spPr>
      </p:sp>
      <p:sp>
        <p:nvSpPr>
          <p:cNvPr id="83" name="Text 82">
            <a:extLst>
              <a:ext uri="{FF2B5EF4-FFF2-40B4-BE49-F238E27FC236}">
                <a16:creationId xmlns:a16="http://schemas.microsoft.com/office/drawing/2014/main" id="{02CB986F-E689-48C8-AC22-981288AF3C87}"/>
              </a:ext>
            </a:extLst>
          </p:cNvPr>
          <p:cNvSpPr/>
          <p:nvPr/>
        </p:nvSpPr>
        <p:spPr>
          <a:xfrm>
            <a:off x="553297" y="4396761"/>
            <a:ext cx="8279859" cy="259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20000"/>
              </a:lnSpc>
            </a:pPr>
            <a:r>
              <a:rPr lang="en-US" sz="1000" b="1" dirty="0">
                <a:solidFill>
                  <a:srgbClr val="4A90E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分类意义:</a:t>
            </a:r>
            <a:r>
              <a:rPr lang="en-US" sz="10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通过这些不同的分类方式,能更好地理解互联网产品如何满足各种用户需求,并在复杂的市场中占据一席之地,为产品设计和推广提供明确方向。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253942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032" y="216473"/>
            <a:ext cx="5370757" cy="367928"/>
          </a:xfrm>
        </p:spPr>
        <p:txBody>
          <a:bodyPr>
            <a:normAutofit fontScale="90000"/>
          </a:bodyPr>
          <a:lstStyle/>
          <a:p>
            <a:r>
              <a:rPr lang="en-US" altLang="zh-CN" dirty="0"/>
              <a:t>3  </a:t>
            </a:r>
            <a:r>
              <a:rPr lang="zh-CN" altLang="en-US" dirty="0"/>
              <a:t>互联网产品的特点</a:t>
            </a:r>
          </a:p>
        </p:txBody>
      </p:sp>
      <p:sp>
        <p:nvSpPr>
          <p:cNvPr id="84" name="Shape 3">
            <a:extLst>
              <a:ext uri="{FF2B5EF4-FFF2-40B4-BE49-F238E27FC236}">
                <a16:creationId xmlns:a16="http://schemas.microsoft.com/office/drawing/2014/main" id="{14DFF967-B78D-4727-B29F-B3030166FB47}"/>
              </a:ext>
            </a:extLst>
          </p:cNvPr>
          <p:cNvSpPr/>
          <p:nvPr/>
        </p:nvSpPr>
        <p:spPr>
          <a:xfrm>
            <a:off x="271989" y="761437"/>
            <a:ext cx="8612975" cy="536467"/>
          </a:xfrm>
          <a:custGeom>
            <a:avLst/>
            <a:gdLst/>
            <a:ahLst/>
            <a:cxnLst/>
            <a:rect l="l" t="t" r="r" b="b"/>
            <a:pathLst>
              <a:path w="11483966" h="500805">
                <a:moveTo>
                  <a:pt x="34538" y="0"/>
                </a:moveTo>
                <a:lnTo>
                  <a:pt x="11380350" y="0"/>
                </a:lnTo>
                <a:cubicBezTo>
                  <a:pt x="11437575" y="0"/>
                  <a:pt x="11483966" y="46391"/>
                  <a:pt x="11483966" y="103616"/>
                </a:cubicBezTo>
                <a:lnTo>
                  <a:pt x="11483966" y="397188"/>
                </a:lnTo>
                <a:cubicBezTo>
                  <a:pt x="11483966" y="454414"/>
                  <a:pt x="11437575" y="500805"/>
                  <a:pt x="11380350" y="500805"/>
                </a:cubicBezTo>
                <a:lnTo>
                  <a:pt x="34538" y="500805"/>
                </a:lnTo>
                <a:cubicBezTo>
                  <a:pt x="15463" y="500805"/>
                  <a:pt x="0" y="485341"/>
                  <a:pt x="0" y="466266"/>
                </a:cubicBezTo>
                <a:lnTo>
                  <a:pt x="0" y="34538"/>
                </a:lnTo>
                <a:cubicBezTo>
                  <a:pt x="0" y="15476"/>
                  <a:pt x="15476" y="0"/>
                  <a:pt x="34538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25904" dist="8635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85" name="Shape 4">
            <a:extLst>
              <a:ext uri="{FF2B5EF4-FFF2-40B4-BE49-F238E27FC236}">
                <a16:creationId xmlns:a16="http://schemas.microsoft.com/office/drawing/2014/main" id="{BEAF86BB-A008-443A-82D3-2629123587B9}"/>
              </a:ext>
            </a:extLst>
          </p:cNvPr>
          <p:cNvSpPr/>
          <p:nvPr/>
        </p:nvSpPr>
        <p:spPr>
          <a:xfrm>
            <a:off x="271989" y="761437"/>
            <a:ext cx="25904" cy="536467"/>
          </a:xfrm>
          <a:custGeom>
            <a:avLst/>
            <a:gdLst/>
            <a:ahLst/>
            <a:cxnLst/>
            <a:rect l="l" t="t" r="r" b="b"/>
            <a:pathLst>
              <a:path w="34538" h="500805">
                <a:moveTo>
                  <a:pt x="34538" y="0"/>
                </a:moveTo>
                <a:lnTo>
                  <a:pt x="34538" y="0"/>
                </a:lnTo>
                <a:lnTo>
                  <a:pt x="34538" y="500805"/>
                </a:lnTo>
                <a:lnTo>
                  <a:pt x="34538" y="500805"/>
                </a:lnTo>
                <a:cubicBezTo>
                  <a:pt x="15463" y="500805"/>
                  <a:pt x="0" y="485341"/>
                  <a:pt x="0" y="466266"/>
                </a:cubicBezTo>
                <a:lnTo>
                  <a:pt x="0" y="34538"/>
                </a:lnTo>
                <a:cubicBezTo>
                  <a:pt x="0" y="15476"/>
                  <a:pt x="15476" y="0"/>
                  <a:pt x="34538" y="0"/>
                </a:cubicBezTo>
                <a:close/>
              </a:path>
            </a:pathLst>
          </a:custGeom>
          <a:solidFill>
            <a:srgbClr val="4A90E2"/>
          </a:solidFill>
          <a:ln/>
        </p:spPr>
      </p:sp>
      <p:sp>
        <p:nvSpPr>
          <p:cNvPr id="86" name="Text 5">
            <a:extLst>
              <a:ext uri="{FF2B5EF4-FFF2-40B4-BE49-F238E27FC236}">
                <a16:creationId xmlns:a16="http://schemas.microsoft.com/office/drawing/2014/main" id="{96288992-2F6B-4BCF-A022-F6EED32294F3}"/>
              </a:ext>
            </a:extLst>
          </p:cNvPr>
          <p:cNvSpPr/>
          <p:nvPr/>
        </p:nvSpPr>
        <p:spPr>
          <a:xfrm>
            <a:off x="271989" y="851950"/>
            <a:ext cx="8651830" cy="375604"/>
          </a:xfrm>
          <a:prstGeom prst="rect">
            <a:avLst/>
          </a:prstGeom>
          <a:noFill/>
          <a:ln/>
        </p:spPr>
        <p:txBody>
          <a:bodyPr wrap="square" lIns="103615" tIns="103615" rIns="103615" bIns="103615" rtlCol="0" anchor="ctr"/>
          <a:lstStyle/>
          <a:p>
            <a:pPr defTabSz="685800">
              <a:lnSpc>
                <a:spcPct val="140000"/>
              </a:lnSpc>
            </a:pPr>
            <a:r>
              <a:rPr lang="en-US" sz="1000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互联网产品与传统产品相比,具有以下鲜明的特点,这些特点既包含技术驱动、数据闭环、低边际成本等基础属性,也随着移动互联网、AI、元宇宙等技术发展不断演进。</a:t>
            </a:r>
            <a:endParaRPr lang="en-US" sz="1600" b="1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87" name="Shape 6">
            <a:extLst>
              <a:ext uri="{FF2B5EF4-FFF2-40B4-BE49-F238E27FC236}">
                <a16:creationId xmlns:a16="http://schemas.microsoft.com/office/drawing/2014/main" id="{652D2493-DA44-4314-89CF-F177E7D03647}"/>
              </a:ext>
            </a:extLst>
          </p:cNvPr>
          <p:cNvSpPr/>
          <p:nvPr/>
        </p:nvSpPr>
        <p:spPr>
          <a:xfrm>
            <a:off x="271990" y="1359944"/>
            <a:ext cx="4235252" cy="1567173"/>
          </a:xfrm>
          <a:custGeom>
            <a:avLst/>
            <a:gdLst/>
            <a:ahLst/>
            <a:cxnLst/>
            <a:rect l="l" t="t" r="r" b="b"/>
            <a:pathLst>
              <a:path w="5647003" h="2089564">
                <a:moveTo>
                  <a:pt x="34538" y="0"/>
                </a:moveTo>
                <a:lnTo>
                  <a:pt x="5543381" y="0"/>
                </a:lnTo>
                <a:cubicBezTo>
                  <a:pt x="5600610" y="0"/>
                  <a:pt x="5647003" y="46393"/>
                  <a:pt x="5647003" y="103621"/>
                </a:cubicBezTo>
                <a:lnTo>
                  <a:pt x="5647003" y="1985942"/>
                </a:lnTo>
                <a:cubicBezTo>
                  <a:pt x="5647003" y="2043171"/>
                  <a:pt x="5600610" y="2089564"/>
                  <a:pt x="5543381" y="2089564"/>
                </a:cubicBezTo>
                <a:lnTo>
                  <a:pt x="34538" y="2089564"/>
                </a:lnTo>
                <a:cubicBezTo>
                  <a:pt x="15463" y="2089564"/>
                  <a:pt x="0" y="2074100"/>
                  <a:pt x="0" y="2055025"/>
                </a:cubicBezTo>
                <a:lnTo>
                  <a:pt x="0" y="34538"/>
                </a:lnTo>
                <a:cubicBezTo>
                  <a:pt x="0" y="15476"/>
                  <a:pt x="15476" y="0"/>
                  <a:pt x="34538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51807" dist="34538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88" name="Shape 7">
            <a:extLst>
              <a:ext uri="{FF2B5EF4-FFF2-40B4-BE49-F238E27FC236}">
                <a16:creationId xmlns:a16="http://schemas.microsoft.com/office/drawing/2014/main" id="{49BBE468-A2AB-403A-A384-C1B51E555AEA}"/>
              </a:ext>
            </a:extLst>
          </p:cNvPr>
          <p:cNvSpPr/>
          <p:nvPr/>
        </p:nvSpPr>
        <p:spPr>
          <a:xfrm>
            <a:off x="271989" y="1359944"/>
            <a:ext cx="25904" cy="1567173"/>
          </a:xfrm>
          <a:custGeom>
            <a:avLst/>
            <a:gdLst/>
            <a:ahLst/>
            <a:cxnLst/>
            <a:rect l="l" t="t" r="r" b="b"/>
            <a:pathLst>
              <a:path w="34538" h="2089564">
                <a:moveTo>
                  <a:pt x="34538" y="0"/>
                </a:moveTo>
                <a:lnTo>
                  <a:pt x="34538" y="0"/>
                </a:lnTo>
                <a:lnTo>
                  <a:pt x="34538" y="2089564"/>
                </a:lnTo>
                <a:lnTo>
                  <a:pt x="34538" y="2089564"/>
                </a:lnTo>
                <a:cubicBezTo>
                  <a:pt x="15463" y="2089564"/>
                  <a:pt x="0" y="2074100"/>
                  <a:pt x="0" y="2055025"/>
                </a:cubicBezTo>
                <a:lnTo>
                  <a:pt x="0" y="34538"/>
                </a:lnTo>
                <a:cubicBezTo>
                  <a:pt x="0" y="15476"/>
                  <a:pt x="15476" y="0"/>
                  <a:pt x="34538" y="0"/>
                </a:cubicBezTo>
                <a:close/>
              </a:path>
            </a:pathLst>
          </a:custGeom>
          <a:solidFill>
            <a:srgbClr val="4A90E2"/>
          </a:solidFill>
          <a:ln/>
        </p:spPr>
      </p:sp>
      <p:sp>
        <p:nvSpPr>
          <p:cNvPr id="89" name="Shape 8">
            <a:extLst>
              <a:ext uri="{FF2B5EF4-FFF2-40B4-BE49-F238E27FC236}">
                <a16:creationId xmlns:a16="http://schemas.microsoft.com/office/drawing/2014/main" id="{EDA5BBCA-6E1E-45A9-8291-1744AA7B64C6}"/>
              </a:ext>
            </a:extLst>
          </p:cNvPr>
          <p:cNvSpPr/>
          <p:nvPr/>
        </p:nvSpPr>
        <p:spPr>
          <a:xfrm>
            <a:off x="440363" y="1515366"/>
            <a:ext cx="362651" cy="362651"/>
          </a:xfrm>
          <a:custGeom>
            <a:avLst/>
            <a:gdLst/>
            <a:ahLst/>
            <a:cxnLst/>
            <a:rect l="l" t="t" r="r" b="b"/>
            <a:pathLst>
              <a:path w="483535" h="483535">
                <a:moveTo>
                  <a:pt x="103617" y="0"/>
                </a:moveTo>
                <a:lnTo>
                  <a:pt x="379919" y="0"/>
                </a:lnTo>
                <a:cubicBezTo>
                  <a:pt x="437106" y="0"/>
                  <a:pt x="483535" y="46429"/>
                  <a:pt x="483535" y="103617"/>
                </a:cubicBezTo>
                <a:lnTo>
                  <a:pt x="483535" y="379919"/>
                </a:lnTo>
                <a:cubicBezTo>
                  <a:pt x="483535" y="437106"/>
                  <a:pt x="437106" y="483535"/>
                  <a:pt x="379919" y="483535"/>
                </a:cubicBezTo>
                <a:lnTo>
                  <a:pt x="103617" y="483535"/>
                </a:lnTo>
                <a:cubicBezTo>
                  <a:pt x="46429" y="483535"/>
                  <a:pt x="0" y="437106"/>
                  <a:pt x="0" y="379919"/>
                </a:cubicBezTo>
                <a:lnTo>
                  <a:pt x="0" y="103617"/>
                </a:lnTo>
                <a:cubicBezTo>
                  <a:pt x="0" y="46429"/>
                  <a:pt x="46429" y="0"/>
                  <a:pt x="103617" y="0"/>
                </a:cubicBezTo>
                <a:close/>
              </a:path>
            </a:pathLst>
          </a:custGeom>
          <a:solidFill>
            <a:srgbClr val="4A90E2"/>
          </a:solidFill>
          <a:ln/>
        </p:spPr>
      </p:sp>
      <p:sp>
        <p:nvSpPr>
          <p:cNvPr id="90" name="Shape 9">
            <a:extLst>
              <a:ext uri="{FF2B5EF4-FFF2-40B4-BE49-F238E27FC236}">
                <a16:creationId xmlns:a16="http://schemas.microsoft.com/office/drawing/2014/main" id="{1EE7A022-8480-4D8B-8667-9F0BB0F9CDA4}"/>
              </a:ext>
            </a:extLst>
          </p:cNvPr>
          <p:cNvSpPr/>
          <p:nvPr/>
        </p:nvSpPr>
        <p:spPr>
          <a:xfrm>
            <a:off x="553691" y="1618980"/>
            <a:ext cx="135995" cy="155422"/>
          </a:xfrm>
          <a:custGeom>
            <a:avLst/>
            <a:gdLst/>
            <a:ahLst/>
            <a:cxnLst/>
            <a:rect l="l" t="t" r="r" b="b"/>
            <a:pathLst>
              <a:path w="181326" h="207229">
                <a:moveTo>
                  <a:pt x="181326" y="83297"/>
                </a:moveTo>
                <a:cubicBezTo>
                  <a:pt x="175336" y="87263"/>
                  <a:pt x="168455" y="90461"/>
                  <a:pt x="161291" y="93010"/>
                </a:cubicBezTo>
                <a:cubicBezTo>
                  <a:pt x="142268" y="99810"/>
                  <a:pt x="117295" y="103615"/>
                  <a:pt x="90663" y="103615"/>
                </a:cubicBezTo>
                <a:cubicBezTo>
                  <a:pt x="64031" y="103615"/>
                  <a:pt x="39017" y="99770"/>
                  <a:pt x="20035" y="93010"/>
                </a:cubicBezTo>
                <a:cubicBezTo>
                  <a:pt x="12911" y="90461"/>
                  <a:pt x="5990" y="87263"/>
                  <a:pt x="0" y="83297"/>
                </a:cubicBezTo>
                <a:lnTo>
                  <a:pt x="0" y="116567"/>
                </a:lnTo>
                <a:cubicBezTo>
                  <a:pt x="0" y="134456"/>
                  <a:pt x="40596" y="148946"/>
                  <a:pt x="90663" y="148946"/>
                </a:cubicBezTo>
                <a:cubicBezTo>
                  <a:pt x="140730" y="148946"/>
                  <a:pt x="181326" y="134456"/>
                  <a:pt x="181326" y="116567"/>
                </a:cubicBezTo>
                <a:lnTo>
                  <a:pt x="181326" y="83297"/>
                </a:lnTo>
                <a:close/>
                <a:moveTo>
                  <a:pt x="181326" y="51807"/>
                </a:moveTo>
                <a:lnTo>
                  <a:pt x="181326" y="32380"/>
                </a:lnTo>
                <a:cubicBezTo>
                  <a:pt x="181326" y="14490"/>
                  <a:pt x="140730" y="0"/>
                  <a:pt x="90663" y="0"/>
                </a:cubicBezTo>
                <a:cubicBezTo>
                  <a:pt x="40596" y="0"/>
                  <a:pt x="0" y="14490"/>
                  <a:pt x="0" y="32380"/>
                </a:cubicBezTo>
                <a:lnTo>
                  <a:pt x="0" y="51807"/>
                </a:lnTo>
                <a:cubicBezTo>
                  <a:pt x="0" y="69697"/>
                  <a:pt x="40596" y="84187"/>
                  <a:pt x="90663" y="84187"/>
                </a:cubicBezTo>
                <a:cubicBezTo>
                  <a:pt x="140730" y="84187"/>
                  <a:pt x="181326" y="69697"/>
                  <a:pt x="181326" y="51807"/>
                </a:cubicBezTo>
                <a:close/>
                <a:moveTo>
                  <a:pt x="161291" y="157770"/>
                </a:moveTo>
                <a:cubicBezTo>
                  <a:pt x="142308" y="164529"/>
                  <a:pt x="117336" y="168374"/>
                  <a:pt x="90663" y="168374"/>
                </a:cubicBezTo>
                <a:cubicBezTo>
                  <a:pt x="63990" y="168374"/>
                  <a:pt x="39017" y="164529"/>
                  <a:pt x="20035" y="157770"/>
                </a:cubicBezTo>
                <a:cubicBezTo>
                  <a:pt x="12911" y="155220"/>
                  <a:pt x="5990" y="152022"/>
                  <a:pt x="0" y="148056"/>
                </a:cubicBezTo>
                <a:lnTo>
                  <a:pt x="0" y="174850"/>
                </a:lnTo>
                <a:cubicBezTo>
                  <a:pt x="0" y="192740"/>
                  <a:pt x="40596" y="207229"/>
                  <a:pt x="90663" y="207229"/>
                </a:cubicBezTo>
                <a:cubicBezTo>
                  <a:pt x="140730" y="207229"/>
                  <a:pt x="181326" y="192740"/>
                  <a:pt x="181326" y="174850"/>
                </a:cubicBezTo>
                <a:lnTo>
                  <a:pt x="181326" y="148056"/>
                </a:lnTo>
                <a:cubicBezTo>
                  <a:pt x="175336" y="152022"/>
                  <a:pt x="168455" y="155220"/>
                  <a:pt x="161291" y="15777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91" name="Text 10">
            <a:extLst>
              <a:ext uri="{FF2B5EF4-FFF2-40B4-BE49-F238E27FC236}">
                <a16:creationId xmlns:a16="http://schemas.microsoft.com/office/drawing/2014/main" id="{EA402D71-2E12-4F25-BCF6-97ABB661B4B3}"/>
              </a:ext>
            </a:extLst>
          </p:cNvPr>
          <p:cNvSpPr/>
          <p:nvPr/>
        </p:nvSpPr>
        <p:spPr>
          <a:xfrm>
            <a:off x="880724" y="1593075"/>
            <a:ext cx="2367554" cy="1813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10000"/>
              </a:lnSpc>
            </a:pPr>
            <a:r>
              <a:rPr lang="en-US" sz="1600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(一) 数字化与信息化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92" name="Text 11">
            <a:extLst>
              <a:ext uri="{FF2B5EF4-FFF2-40B4-BE49-F238E27FC236}">
                <a16:creationId xmlns:a16="http://schemas.microsoft.com/office/drawing/2014/main" id="{F215DF20-7497-4316-B65B-41CD2C958189}"/>
              </a:ext>
            </a:extLst>
          </p:cNvPr>
          <p:cNvSpPr/>
          <p:nvPr/>
        </p:nvSpPr>
        <p:spPr>
          <a:xfrm>
            <a:off x="440363" y="1936364"/>
            <a:ext cx="3963263" cy="3367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10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互联网产品</a:t>
            </a:r>
            <a:r>
              <a:rPr lang="en-US" sz="1000" b="1" dirty="0">
                <a:solidFill>
                  <a:srgbClr val="4A90E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以数字形式存储、处理和传输信息</a:t>
            </a:r>
            <a:r>
              <a:rPr lang="en-US" sz="10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,如文档、图片、音频、视频等,能够实现信息的快速生成、编辑、存储和传播。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93" name="Shape 12">
            <a:extLst>
              <a:ext uri="{FF2B5EF4-FFF2-40B4-BE49-F238E27FC236}">
                <a16:creationId xmlns:a16="http://schemas.microsoft.com/office/drawing/2014/main" id="{3FE39487-3B64-4D22-BF62-57BAB68C934E}"/>
              </a:ext>
            </a:extLst>
          </p:cNvPr>
          <p:cNvSpPr/>
          <p:nvPr/>
        </p:nvSpPr>
        <p:spPr>
          <a:xfrm>
            <a:off x="440363" y="2396091"/>
            <a:ext cx="3911456" cy="375604"/>
          </a:xfrm>
          <a:custGeom>
            <a:avLst/>
            <a:gdLst/>
            <a:ahLst/>
            <a:cxnLst/>
            <a:rect l="l" t="t" r="r" b="b"/>
            <a:pathLst>
              <a:path w="5215275" h="500805">
                <a:moveTo>
                  <a:pt x="69076" y="0"/>
                </a:moveTo>
                <a:lnTo>
                  <a:pt x="5146199" y="0"/>
                </a:lnTo>
                <a:cubicBezTo>
                  <a:pt x="5184348" y="0"/>
                  <a:pt x="5215275" y="30926"/>
                  <a:pt x="5215275" y="69076"/>
                </a:cubicBezTo>
                <a:lnTo>
                  <a:pt x="5215275" y="431729"/>
                </a:lnTo>
                <a:cubicBezTo>
                  <a:pt x="5215275" y="469878"/>
                  <a:pt x="5184348" y="500805"/>
                  <a:pt x="5146199" y="500805"/>
                </a:cubicBezTo>
                <a:lnTo>
                  <a:pt x="69076" y="500805"/>
                </a:lnTo>
                <a:cubicBezTo>
                  <a:pt x="30952" y="500805"/>
                  <a:pt x="0" y="469853"/>
                  <a:pt x="0" y="431729"/>
                </a:cubicBezTo>
                <a:lnTo>
                  <a:pt x="0" y="69076"/>
                </a:lnTo>
                <a:cubicBezTo>
                  <a:pt x="0" y="30952"/>
                  <a:pt x="30952" y="0"/>
                  <a:pt x="69076" y="0"/>
                </a:cubicBezTo>
                <a:close/>
              </a:path>
            </a:pathLst>
          </a:custGeom>
          <a:solidFill>
            <a:srgbClr val="4A90E2">
              <a:alpha val="10196"/>
            </a:srgbClr>
          </a:solidFill>
          <a:ln/>
        </p:spPr>
      </p:sp>
      <p:sp>
        <p:nvSpPr>
          <p:cNvPr id="94" name="Shape 13">
            <a:extLst>
              <a:ext uri="{FF2B5EF4-FFF2-40B4-BE49-F238E27FC236}">
                <a16:creationId xmlns:a16="http://schemas.microsoft.com/office/drawing/2014/main" id="{B0439392-AB4B-4D1B-BA08-846C8DCC4B34}"/>
              </a:ext>
            </a:extLst>
          </p:cNvPr>
          <p:cNvSpPr/>
          <p:nvPr/>
        </p:nvSpPr>
        <p:spPr>
          <a:xfrm>
            <a:off x="563405" y="2525610"/>
            <a:ext cx="90663" cy="103615"/>
          </a:xfrm>
          <a:custGeom>
            <a:avLst/>
            <a:gdLst/>
            <a:ahLst/>
            <a:cxnLst/>
            <a:rect l="l" t="t" r="r" b="b"/>
            <a:pathLst>
              <a:path w="120884" h="138153">
                <a:moveTo>
                  <a:pt x="91418" y="-2671"/>
                </a:moveTo>
                <a:cubicBezTo>
                  <a:pt x="94629" y="-351"/>
                  <a:pt x="95817" y="3859"/>
                  <a:pt x="94360" y="7528"/>
                </a:cubicBezTo>
                <a:lnTo>
                  <a:pt x="73205" y="60442"/>
                </a:lnTo>
                <a:lnTo>
                  <a:pt x="112249" y="60442"/>
                </a:lnTo>
                <a:cubicBezTo>
                  <a:pt x="115892" y="60442"/>
                  <a:pt x="119130" y="62708"/>
                  <a:pt x="120371" y="66135"/>
                </a:cubicBezTo>
                <a:cubicBezTo>
                  <a:pt x="121612" y="69562"/>
                  <a:pt x="120560" y="73394"/>
                  <a:pt x="117781" y="75714"/>
                </a:cubicBezTo>
                <a:lnTo>
                  <a:pt x="40070" y="140474"/>
                </a:lnTo>
                <a:cubicBezTo>
                  <a:pt x="37021" y="143010"/>
                  <a:pt x="32676" y="143145"/>
                  <a:pt x="29465" y="140824"/>
                </a:cubicBezTo>
                <a:cubicBezTo>
                  <a:pt x="26254" y="138504"/>
                  <a:pt x="25067" y="134294"/>
                  <a:pt x="26524" y="130625"/>
                </a:cubicBezTo>
                <a:lnTo>
                  <a:pt x="47679" y="77711"/>
                </a:lnTo>
                <a:lnTo>
                  <a:pt x="8635" y="77711"/>
                </a:lnTo>
                <a:cubicBezTo>
                  <a:pt x="4992" y="77711"/>
                  <a:pt x="1754" y="75444"/>
                  <a:pt x="513" y="72018"/>
                </a:cubicBezTo>
                <a:cubicBezTo>
                  <a:pt x="-729" y="68591"/>
                  <a:pt x="324" y="64759"/>
                  <a:pt x="3103" y="62439"/>
                </a:cubicBezTo>
                <a:lnTo>
                  <a:pt x="80814" y="-2321"/>
                </a:lnTo>
                <a:cubicBezTo>
                  <a:pt x="83863" y="-4857"/>
                  <a:pt x="88207" y="-4992"/>
                  <a:pt x="91418" y="-2671"/>
                </a:cubicBezTo>
                <a:close/>
              </a:path>
            </a:pathLst>
          </a:custGeom>
          <a:solidFill>
            <a:srgbClr val="4A90E2"/>
          </a:solidFill>
          <a:ln/>
        </p:spPr>
      </p:sp>
      <p:sp>
        <p:nvSpPr>
          <p:cNvPr id="95" name="Text 14">
            <a:extLst>
              <a:ext uri="{FF2B5EF4-FFF2-40B4-BE49-F238E27FC236}">
                <a16:creationId xmlns:a16="http://schemas.microsoft.com/office/drawing/2014/main" id="{F373EFB7-DC23-40F6-9A49-239479165959}"/>
              </a:ext>
            </a:extLst>
          </p:cNvPr>
          <p:cNvSpPr/>
          <p:nvPr/>
        </p:nvSpPr>
        <p:spPr>
          <a:xfrm>
            <a:off x="708719" y="2499706"/>
            <a:ext cx="3591293" cy="1683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10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信息更新速度极快,产品可以</a:t>
            </a:r>
            <a:r>
              <a:rPr lang="en-US" sz="1000" b="1" dirty="0">
                <a:solidFill>
                  <a:srgbClr val="4A90E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实时推送最新资讯</a:t>
            </a:r>
            <a:r>
              <a:rPr lang="en-US" sz="10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,让用户及时了解世界动态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96" name="Shape 15">
            <a:extLst>
              <a:ext uri="{FF2B5EF4-FFF2-40B4-BE49-F238E27FC236}">
                <a16:creationId xmlns:a16="http://schemas.microsoft.com/office/drawing/2014/main" id="{382DB24E-CA6A-4367-8B08-99B1CFA2951E}"/>
              </a:ext>
            </a:extLst>
          </p:cNvPr>
          <p:cNvSpPr/>
          <p:nvPr/>
        </p:nvSpPr>
        <p:spPr>
          <a:xfrm>
            <a:off x="271990" y="3056635"/>
            <a:ext cx="4235252" cy="1657836"/>
          </a:xfrm>
          <a:custGeom>
            <a:avLst/>
            <a:gdLst/>
            <a:ahLst/>
            <a:cxnLst/>
            <a:rect l="l" t="t" r="r" b="b"/>
            <a:pathLst>
              <a:path w="5647003" h="2210448">
                <a:moveTo>
                  <a:pt x="34538" y="0"/>
                </a:moveTo>
                <a:lnTo>
                  <a:pt x="5543377" y="0"/>
                </a:lnTo>
                <a:cubicBezTo>
                  <a:pt x="5600608" y="0"/>
                  <a:pt x="5647003" y="46395"/>
                  <a:pt x="5647003" y="103626"/>
                </a:cubicBezTo>
                <a:lnTo>
                  <a:pt x="5647003" y="2106822"/>
                </a:lnTo>
                <a:cubicBezTo>
                  <a:pt x="5647003" y="2164053"/>
                  <a:pt x="5600608" y="2210448"/>
                  <a:pt x="5543377" y="2210448"/>
                </a:cubicBezTo>
                <a:lnTo>
                  <a:pt x="34538" y="2210448"/>
                </a:lnTo>
                <a:cubicBezTo>
                  <a:pt x="15463" y="2210448"/>
                  <a:pt x="0" y="2194984"/>
                  <a:pt x="0" y="2175909"/>
                </a:cubicBezTo>
                <a:lnTo>
                  <a:pt x="0" y="34538"/>
                </a:lnTo>
                <a:cubicBezTo>
                  <a:pt x="0" y="15476"/>
                  <a:pt x="15476" y="0"/>
                  <a:pt x="34538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51807" dist="34538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97" name="Shape 16">
            <a:extLst>
              <a:ext uri="{FF2B5EF4-FFF2-40B4-BE49-F238E27FC236}">
                <a16:creationId xmlns:a16="http://schemas.microsoft.com/office/drawing/2014/main" id="{B78BBB75-C9B1-4CCF-8094-F711D8746A55}"/>
              </a:ext>
            </a:extLst>
          </p:cNvPr>
          <p:cNvSpPr/>
          <p:nvPr/>
        </p:nvSpPr>
        <p:spPr>
          <a:xfrm>
            <a:off x="271989" y="3056635"/>
            <a:ext cx="25904" cy="1657836"/>
          </a:xfrm>
          <a:custGeom>
            <a:avLst/>
            <a:gdLst/>
            <a:ahLst/>
            <a:cxnLst/>
            <a:rect l="l" t="t" r="r" b="b"/>
            <a:pathLst>
              <a:path w="34538" h="2210448">
                <a:moveTo>
                  <a:pt x="34538" y="0"/>
                </a:moveTo>
                <a:lnTo>
                  <a:pt x="34538" y="0"/>
                </a:lnTo>
                <a:lnTo>
                  <a:pt x="34538" y="2210448"/>
                </a:lnTo>
                <a:lnTo>
                  <a:pt x="34538" y="2210448"/>
                </a:lnTo>
                <a:cubicBezTo>
                  <a:pt x="15463" y="2210448"/>
                  <a:pt x="0" y="2194984"/>
                  <a:pt x="0" y="2175909"/>
                </a:cubicBezTo>
                <a:lnTo>
                  <a:pt x="0" y="34538"/>
                </a:lnTo>
                <a:cubicBezTo>
                  <a:pt x="0" y="15476"/>
                  <a:pt x="15476" y="0"/>
                  <a:pt x="34538" y="0"/>
                </a:cubicBezTo>
                <a:close/>
              </a:path>
            </a:pathLst>
          </a:custGeom>
          <a:solidFill>
            <a:srgbClr val="80C2EE"/>
          </a:solidFill>
          <a:ln/>
        </p:spPr>
      </p:sp>
      <p:sp>
        <p:nvSpPr>
          <p:cNvPr id="98" name="Shape 17">
            <a:extLst>
              <a:ext uri="{FF2B5EF4-FFF2-40B4-BE49-F238E27FC236}">
                <a16:creationId xmlns:a16="http://schemas.microsoft.com/office/drawing/2014/main" id="{91D1729D-2D77-46F1-BE7E-99FC95FFBD9C}"/>
              </a:ext>
            </a:extLst>
          </p:cNvPr>
          <p:cNvSpPr/>
          <p:nvPr/>
        </p:nvSpPr>
        <p:spPr>
          <a:xfrm>
            <a:off x="440363" y="3212057"/>
            <a:ext cx="362651" cy="362651"/>
          </a:xfrm>
          <a:custGeom>
            <a:avLst/>
            <a:gdLst/>
            <a:ahLst/>
            <a:cxnLst/>
            <a:rect l="l" t="t" r="r" b="b"/>
            <a:pathLst>
              <a:path w="483535" h="483535">
                <a:moveTo>
                  <a:pt x="103617" y="0"/>
                </a:moveTo>
                <a:lnTo>
                  <a:pt x="379919" y="0"/>
                </a:lnTo>
                <a:cubicBezTo>
                  <a:pt x="437106" y="0"/>
                  <a:pt x="483535" y="46429"/>
                  <a:pt x="483535" y="103617"/>
                </a:cubicBezTo>
                <a:lnTo>
                  <a:pt x="483535" y="379919"/>
                </a:lnTo>
                <a:cubicBezTo>
                  <a:pt x="483535" y="437106"/>
                  <a:pt x="437106" y="483535"/>
                  <a:pt x="379919" y="483535"/>
                </a:cubicBezTo>
                <a:lnTo>
                  <a:pt x="103617" y="483535"/>
                </a:lnTo>
                <a:cubicBezTo>
                  <a:pt x="46429" y="483535"/>
                  <a:pt x="0" y="437106"/>
                  <a:pt x="0" y="379919"/>
                </a:cubicBezTo>
                <a:lnTo>
                  <a:pt x="0" y="103617"/>
                </a:lnTo>
                <a:cubicBezTo>
                  <a:pt x="0" y="46429"/>
                  <a:pt x="46429" y="0"/>
                  <a:pt x="103617" y="0"/>
                </a:cubicBezTo>
                <a:close/>
              </a:path>
            </a:pathLst>
          </a:custGeom>
          <a:solidFill>
            <a:srgbClr val="80C2EE"/>
          </a:solidFill>
          <a:ln/>
        </p:spPr>
      </p:sp>
      <p:sp>
        <p:nvSpPr>
          <p:cNvPr id="99" name="Shape 18">
            <a:extLst>
              <a:ext uri="{FF2B5EF4-FFF2-40B4-BE49-F238E27FC236}">
                <a16:creationId xmlns:a16="http://schemas.microsoft.com/office/drawing/2014/main" id="{12EDE703-2B29-4E4D-B54F-8DC2A4BE98FB}"/>
              </a:ext>
            </a:extLst>
          </p:cNvPr>
          <p:cNvSpPr/>
          <p:nvPr/>
        </p:nvSpPr>
        <p:spPr>
          <a:xfrm>
            <a:off x="524550" y="3315672"/>
            <a:ext cx="194278" cy="155422"/>
          </a:xfrm>
          <a:custGeom>
            <a:avLst/>
            <a:gdLst/>
            <a:ahLst/>
            <a:cxnLst/>
            <a:rect l="l" t="t" r="r" b="b"/>
            <a:pathLst>
              <a:path w="259037" h="207229">
                <a:moveTo>
                  <a:pt x="55045" y="51807"/>
                </a:moveTo>
                <a:cubicBezTo>
                  <a:pt x="55045" y="25001"/>
                  <a:pt x="76809" y="3238"/>
                  <a:pt x="103615" y="3238"/>
                </a:cubicBezTo>
                <a:cubicBezTo>
                  <a:pt x="130421" y="3238"/>
                  <a:pt x="152184" y="25001"/>
                  <a:pt x="152184" y="51807"/>
                </a:cubicBezTo>
                <a:cubicBezTo>
                  <a:pt x="152184" y="78614"/>
                  <a:pt x="130421" y="100377"/>
                  <a:pt x="103615" y="100377"/>
                </a:cubicBezTo>
                <a:cubicBezTo>
                  <a:pt x="76809" y="100377"/>
                  <a:pt x="55045" y="78614"/>
                  <a:pt x="55045" y="51807"/>
                </a:cubicBezTo>
                <a:close/>
                <a:moveTo>
                  <a:pt x="19428" y="195209"/>
                </a:moveTo>
                <a:cubicBezTo>
                  <a:pt x="19428" y="155341"/>
                  <a:pt x="51726" y="123042"/>
                  <a:pt x="91594" y="123042"/>
                </a:cubicBezTo>
                <a:lnTo>
                  <a:pt x="115636" y="123042"/>
                </a:lnTo>
                <a:cubicBezTo>
                  <a:pt x="155503" y="123042"/>
                  <a:pt x="187802" y="155341"/>
                  <a:pt x="187802" y="195209"/>
                </a:cubicBezTo>
                <a:cubicBezTo>
                  <a:pt x="187802" y="201846"/>
                  <a:pt x="182419" y="207229"/>
                  <a:pt x="175781" y="207229"/>
                </a:cubicBezTo>
                <a:lnTo>
                  <a:pt x="31449" y="207229"/>
                </a:lnTo>
                <a:cubicBezTo>
                  <a:pt x="24811" y="207229"/>
                  <a:pt x="19428" y="201846"/>
                  <a:pt x="19428" y="195209"/>
                </a:cubicBezTo>
                <a:close/>
                <a:moveTo>
                  <a:pt x="247866" y="53710"/>
                </a:moveTo>
                <a:lnTo>
                  <a:pt x="215486" y="105517"/>
                </a:lnTo>
                <a:cubicBezTo>
                  <a:pt x="213786" y="108229"/>
                  <a:pt x="210872" y="109929"/>
                  <a:pt x="207675" y="110091"/>
                </a:cubicBezTo>
                <a:cubicBezTo>
                  <a:pt x="204477" y="110253"/>
                  <a:pt x="201401" y="108795"/>
                  <a:pt x="199499" y="106205"/>
                </a:cubicBezTo>
                <a:lnTo>
                  <a:pt x="180071" y="80301"/>
                </a:lnTo>
                <a:cubicBezTo>
                  <a:pt x="176833" y="76011"/>
                  <a:pt x="177724" y="69940"/>
                  <a:pt x="182014" y="66702"/>
                </a:cubicBezTo>
                <a:cubicBezTo>
                  <a:pt x="186304" y="63464"/>
                  <a:pt x="192375" y="64354"/>
                  <a:pt x="195613" y="68645"/>
                </a:cubicBezTo>
                <a:lnTo>
                  <a:pt x="206541" y="83216"/>
                </a:lnTo>
                <a:lnTo>
                  <a:pt x="231393" y="43429"/>
                </a:lnTo>
                <a:cubicBezTo>
                  <a:pt x="234226" y="38896"/>
                  <a:pt x="240216" y="37479"/>
                  <a:pt x="244790" y="40353"/>
                </a:cubicBezTo>
                <a:cubicBezTo>
                  <a:pt x="249363" y="43227"/>
                  <a:pt x="250740" y="49177"/>
                  <a:pt x="247866" y="5375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100" name="Text 19">
            <a:extLst>
              <a:ext uri="{FF2B5EF4-FFF2-40B4-BE49-F238E27FC236}">
                <a16:creationId xmlns:a16="http://schemas.microsoft.com/office/drawing/2014/main" id="{CC7871A6-5764-40D0-8584-6ADA904E4D4A}"/>
              </a:ext>
            </a:extLst>
          </p:cNvPr>
          <p:cNvSpPr/>
          <p:nvPr/>
        </p:nvSpPr>
        <p:spPr>
          <a:xfrm>
            <a:off x="880724" y="3289767"/>
            <a:ext cx="1862476" cy="1813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10000"/>
              </a:lnSpc>
            </a:pPr>
            <a:r>
              <a:rPr lang="en-US" sz="1600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(三) 个性化定制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01" name="Text 20">
            <a:extLst>
              <a:ext uri="{FF2B5EF4-FFF2-40B4-BE49-F238E27FC236}">
                <a16:creationId xmlns:a16="http://schemas.microsoft.com/office/drawing/2014/main" id="{D82858D9-CCC9-4B07-8827-103503BA2738}"/>
              </a:ext>
            </a:extLst>
          </p:cNvPr>
          <p:cNvSpPr/>
          <p:nvPr/>
        </p:nvSpPr>
        <p:spPr>
          <a:xfrm>
            <a:off x="440363" y="3678324"/>
            <a:ext cx="3963263" cy="3367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10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利用</a:t>
            </a:r>
            <a:r>
              <a:rPr lang="en-US" sz="1000" b="1" dirty="0">
                <a:solidFill>
                  <a:srgbClr val="80C2EE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大数据和人工智能技术</a:t>
            </a:r>
            <a:r>
              <a:rPr lang="en-US" sz="10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,互联网产品能够收集和分析用户的行为数据、兴趣爱好、消费习惯等信息。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02" name="Shape 21">
            <a:extLst>
              <a:ext uri="{FF2B5EF4-FFF2-40B4-BE49-F238E27FC236}">
                <a16:creationId xmlns:a16="http://schemas.microsoft.com/office/drawing/2014/main" id="{96DBA9FD-946C-476F-A06E-9D4D8E8EAF94}"/>
              </a:ext>
            </a:extLst>
          </p:cNvPr>
          <p:cNvSpPr/>
          <p:nvPr/>
        </p:nvSpPr>
        <p:spPr>
          <a:xfrm>
            <a:off x="440362" y="4092782"/>
            <a:ext cx="1916873" cy="466266"/>
          </a:xfrm>
          <a:custGeom>
            <a:avLst/>
            <a:gdLst/>
            <a:ahLst/>
            <a:cxnLst/>
            <a:rect l="l" t="t" r="r" b="b"/>
            <a:pathLst>
              <a:path w="2555830" h="621688">
                <a:moveTo>
                  <a:pt x="69076" y="0"/>
                </a:moveTo>
                <a:lnTo>
                  <a:pt x="2486754" y="0"/>
                </a:lnTo>
                <a:cubicBezTo>
                  <a:pt x="2524904" y="0"/>
                  <a:pt x="2555830" y="30926"/>
                  <a:pt x="2555830" y="69076"/>
                </a:cubicBezTo>
                <a:lnTo>
                  <a:pt x="2555830" y="552613"/>
                </a:lnTo>
                <a:cubicBezTo>
                  <a:pt x="2555830" y="590762"/>
                  <a:pt x="2524904" y="621688"/>
                  <a:pt x="2486754" y="621688"/>
                </a:cubicBezTo>
                <a:lnTo>
                  <a:pt x="69076" y="621688"/>
                </a:lnTo>
                <a:cubicBezTo>
                  <a:pt x="30952" y="621688"/>
                  <a:pt x="0" y="590737"/>
                  <a:pt x="0" y="552613"/>
                </a:cubicBezTo>
                <a:lnTo>
                  <a:pt x="0" y="69076"/>
                </a:lnTo>
                <a:cubicBezTo>
                  <a:pt x="0" y="30952"/>
                  <a:pt x="30952" y="0"/>
                  <a:pt x="69076" y="0"/>
                </a:cubicBezTo>
                <a:close/>
              </a:path>
            </a:pathLst>
          </a:custGeom>
          <a:solidFill>
            <a:srgbClr val="80C2EE">
              <a:alpha val="10196"/>
            </a:srgbClr>
          </a:solidFill>
          <a:ln/>
        </p:spPr>
      </p:sp>
      <p:sp>
        <p:nvSpPr>
          <p:cNvPr id="103" name="Shape 22">
            <a:extLst>
              <a:ext uri="{FF2B5EF4-FFF2-40B4-BE49-F238E27FC236}">
                <a16:creationId xmlns:a16="http://schemas.microsoft.com/office/drawing/2014/main" id="{2BB29D6B-748F-4E8D-9DB7-6B5E6F3B91C8}"/>
              </a:ext>
            </a:extLst>
          </p:cNvPr>
          <p:cNvSpPr/>
          <p:nvPr/>
        </p:nvSpPr>
        <p:spPr>
          <a:xfrm>
            <a:off x="1341730" y="4170493"/>
            <a:ext cx="113329" cy="129518"/>
          </a:xfrm>
          <a:custGeom>
            <a:avLst/>
            <a:gdLst/>
            <a:ahLst/>
            <a:cxnLst/>
            <a:rect l="l" t="t" r="r" b="b"/>
            <a:pathLst>
              <a:path w="151105" h="172691">
                <a:moveTo>
                  <a:pt x="53966" y="26983"/>
                </a:moveTo>
                <a:cubicBezTo>
                  <a:pt x="53966" y="15077"/>
                  <a:pt x="63646" y="5397"/>
                  <a:pt x="75552" y="5397"/>
                </a:cubicBezTo>
                <a:cubicBezTo>
                  <a:pt x="87459" y="5397"/>
                  <a:pt x="97139" y="15077"/>
                  <a:pt x="97139" y="26983"/>
                </a:cubicBezTo>
                <a:lnTo>
                  <a:pt x="97139" y="43173"/>
                </a:lnTo>
                <a:lnTo>
                  <a:pt x="53966" y="43173"/>
                </a:lnTo>
                <a:lnTo>
                  <a:pt x="53966" y="26983"/>
                </a:lnTo>
                <a:close/>
                <a:moveTo>
                  <a:pt x="37776" y="43173"/>
                </a:moveTo>
                <a:lnTo>
                  <a:pt x="16190" y="43173"/>
                </a:lnTo>
                <a:cubicBezTo>
                  <a:pt x="7252" y="43173"/>
                  <a:pt x="0" y="50424"/>
                  <a:pt x="0" y="59363"/>
                </a:cubicBezTo>
                <a:lnTo>
                  <a:pt x="0" y="129518"/>
                </a:lnTo>
                <a:cubicBezTo>
                  <a:pt x="0" y="147395"/>
                  <a:pt x="14503" y="161898"/>
                  <a:pt x="32380" y="161898"/>
                </a:cubicBezTo>
                <a:lnTo>
                  <a:pt x="118725" y="161898"/>
                </a:lnTo>
                <a:cubicBezTo>
                  <a:pt x="136601" y="161898"/>
                  <a:pt x="151105" y="147395"/>
                  <a:pt x="151105" y="129518"/>
                </a:cubicBezTo>
                <a:lnTo>
                  <a:pt x="151105" y="59363"/>
                </a:lnTo>
                <a:cubicBezTo>
                  <a:pt x="151105" y="50424"/>
                  <a:pt x="143853" y="43173"/>
                  <a:pt x="134915" y="43173"/>
                </a:cubicBezTo>
                <a:lnTo>
                  <a:pt x="113329" y="43173"/>
                </a:lnTo>
                <a:lnTo>
                  <a:pt x="113329" y="26983"/>
                </a:lnTo>
                <a:cubicBezTo>
                  <a:pt x="113329" y="6105"/>
                  <a:pt x="96431" y="-10793"/>
                  <a:pt x="75552" y="-10793"/>
                </a:cubicBezTo>
                <a:cubicBezTo>
                  <a:pt x="54674" y="-10793"/>
                  <a:pt x="37776" y="6105"/>
                  <a:pt x="37776" y="26983"/>
                </a:cubicBezTo>
                <a:lnTo>
                  <a:pt x="37776" y="43173"/>
                </a:lnTo>
                <a:close/>
                <a:moveTo>
                  <a:pt x="45871" y="59363"/>
                </a:moveTo>
                <a:cubicBezTo>
                  <a:pt x="50339" y="59363"/>
                  <a:pt x="53966" y="62990"/>
                  <a:pt x="53966" y="67458"/>
                </a:cubicBezTo>
                <a:cubicBezTo>
                  <a:pt x="53966" y="71925"/>
                  <a:pt x="50339" y="75552"/>
                  <a:pt x="45871" y="75552"/>
                </a:cubicBezTo>
                <a:cubicBezTo>
                  <a:pt x="41403" y="75552"/>
                  <a:pt x="37776" y="71925"/>
                  <a:pt x="37776" y="67458"/>
                </a:cubicBezTo>
                <a:cubicBezTo>
                  <a:pt x="37776" y="62990"/>
                  <a:pt x="41403" y="59363"/>
                  <a:pt x="45871" y="59363"/>
                </a:cubicBezTo>
                <a:close/>
                <a:moveTo>
                  <a:pt x="97139" y="67458"/>
                </a:moveTo>
                <a:cubicBezTo>
                  <a:pt x="97139" y="62990"/>
                  <a:pt x="100766" y="59363"/>
                  <a:pt x="105234" y="59363"/>
                </a:cubicBezTo>
                <a:cubicBezTo>
                  <a:pt x="109701" y="59363"/>
                  <a:pt x="113329" y="62990"/>
                  <a:pt x="113329" y="67458"/>
                </a:cubicBezTo>
                <a:cubicBezTo>
                  <a:pt x="113329" y="71925"/>
                  <a:pt x="109701" y="75552"/>
                  <a:pt x="105234" y="75552"/>
                </a:cubicBezTo>
                <a:cubicBezTo>
                  <a:pt x="100766" y="75552"/>
                  <a:pt x="97139" y="71925"/>
                  <a:pt x="97139" y="67458"/>
                </a:cubicBezTo>
                <a:close/>
              </a:path>
            </a:pathLst>
          </a:custGeom>
          <a:solidFill>
            <a:srgbClr val="80C2EE"/>
          </a:solidFill>
          <a:ln/>
        </p:spPr>
      </p:sp>
      <p:sp>
        <p:nvSpPr>
          <p:cNvPr id="104" name="Text 23">
            <a:extLst>
              <a:ext uri="{FF2B5EF4-FFF2-40B4-BE49-F238E27FC236}">
                <a16:creationId xmlns:a16="http://schemas.microsoft.com/office/drawing/2014/main" id="{EB650B52-022C-4216-9E38-25B68DEBD42F}"/>
              </a:ext>
            </a:extLst>
          </p:cNvPr>
          <p:cNvSpPr/>
          <p:nvPr/>
        </p:nvSpPr>
        <p:spPr>
          <a:xfrm>
            <a:off x="495408" y="4351819"/>
            <a:ext cx="1806782" cy="1295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685800">
              <a:lnSpc>
                <a:spcPct val="120000"/>
              </a:lnSpc>
            </a:pPr>
            <a:r>
              <a:rPr lang="en-US" sz="900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电商平台推荐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05" name="Shape 24">
            <a:extLst>
              <a:ext uri="{FF2B5EF4-FFF2-40B4-BE49-F238E27FC236}">
                <a16:creationId xmlns:a16="http://schemas.microsoft.com/office/drawing/2014/main" id="{876B17A2-3126-4011-902D-7815FA8F1BFE}"/>
              </a:ext>
            </a:extLst>
          </p:cNvPr>
          <p:cNvSpPr/>
          <p:nvPr/>
        </p:nvSpPr>
        <p:spPr>
          <a:xfrm>
            <a:off x="2434218" y="4092782"/>
            <a:ext cx="1916873" cy="466266"/>
          </a:xfrm>
          <a:custGeom>
            <a:avLst/>
            <a:gdLst/>
            <a:ahLst/>
            <a:cxnLst/>
            <a:rect l="l" t="t" r="r" b="b"/>
            <a:pathLst>
              <a:path w="2555830" h="621688">
                <a:moveTo>
                  <a:pt x="69076" y="0"/>
                </a:moveTo>
                <a:lnTo>
                  <a:pt x="2486754" y="0"/>
                </a:lnTo>
                <a:cubicBezTo>
                  <a:pt x="2524904" y="0"/>
                  <a:pt x="2555830" y="30926"/>
                  <a:pt x="2555830" y="69076"/>
                </a:cubicBezTo>
                <a:lnTo>
                  <a:pt x="2555830" y="552613"/>
                </a:lnTo>
                <a:cubicBezTo>
                  <a:pt x="2555830" y="590762"/>
                  <a:pt x="2524904" y="621688"/>
                  <a:pt x="2486754" y="621688"/>
                </a:cubicBezTo>
                <a:lnTo>
                  <a:pt x="69076" y="621688"/>
                </a:lnTo>
                <a:cubicBezTo>
                  <a:pt x="30952" y="621688"/>
                  <a:pt x="0" y="590737"/>
                  <a:pt x="0" y="552613"/>
                </a:cubicBezTo>
                <a:lnTo>
                  <a:pt x="0" y="69076"/>
                </a:lnTo>
                <a:cubicBezTo>
                  <a:pt x="0" y="30952"/>
                  <a:pt x="30952" y="0"/>
                  <a:pt x="69076" y="0"/>
                </a:cubicBezTo>
                <a:close/>
              </a:path>
            </a:pathLst>
          </a:custGeom>
          <a:solidFill>
            <a:srgbClr val="80C2EE">
              <a:alpha val="10196"/>
            </a:srgbClr>
          </a:solidFill>
          <a:ln/>
        </p:spPr>
      </p:sp>
      <p:sp>
        <p:nvSpPr>
          <p:cNvPr id="106" name="Shape 25">
            <a:extLst>
              <a:ext uri="{FF2B5EF4-FFF2-40B4-BE49-F238E27FC236}">
                <a16:creationId xmlns:a16="http://schemas.microsoft.com/office/drawing/2014/main" id="{3FE7BBD0-D636-429B-B9B1-E192434E8D85}"/>
              </a:ext>
            </a:extLst>
          </p:cNvPr>
          <p:cNvSpPr/>
          <p:nvPr/>
        </p:nvSpPr>
        <p:spPr>
          <a:xfrm>
            <a:off x="3327490" y="4170493"/>
            <a:ext cx="129518" cy="129518"/>
          </a:xfrm>
          <a:custGeom>
            <a:avLst/>
            <a:gdLst/>
            <a:ahLst/>
            <a:cxnLst/>
            <a:rect l="l" t="t" r="r" b="b"/>
            <a:pathLst>
              <a:path w="172691" h="172691">
                <a:moveTo>
                  <a:pt x="157851" y="2361"/>
                </a:moveTo>
                <a:cubicBezTo>
                  <a:pt x="160414" y="4418"/>
                  <a:pt x="161898" y="7522"/>
                  <a:pt x="161898" y="10793"/>
                </a:cubicBezTo>
                <a:lnTo>
                  <a:pt x="161898" y="113329"/>
                </a:lnTo>
                <a:cubicBezTo>
                  <a:pt x="161898" y="128237"/>
                  <a:pt x="147395" y="140312"/>
                  <a:pt x="129518" y="140312"/>
                </a:cubicBezTo>
                <a:cubicBezTo>
                  <a:pt x="111642" y="140312"/>
                  <a:pt x="97139" y="128237"/>
                  <a:pt x="97139" y="113329"/>
                </a:cubicBezTo>
                <a:cubicBezTo>
                  <a:pt x="97139" y="98421"/>
                  <a:pt x="111642" y="86346"/>
                  <a:pt x="129518" y="86346"/>
                </a:cubicBezTo>
                <a:cubicBezTo>
                  <a:pt x="133296" y="86346"/>
                  <a:pt x="136939" y="86885"/>
                  <a:pt x="140312" y="87897"/>
                </a:cubicBezTo>
                <a:lnTo>
                  <a:pt x="140312" y="48536"/>
                </a:lnTo>
                <a:lnTo>
                  <a:pt x="64759" y="65333"/>
                </a:lnTo>
                <a:lnTo>
                  <a:pt x="64759" y="134915"/>
                </a:lnTo>
                <a:cubicBezTo>
                  <a:pt x="64759" y="149823"/>
                  <a:pt x="50256" y="161898"/>
                  <a:pt x="32380" y="161898"/>
                </a:cubicBezTo>
                <a:cubicBezTo>
                  <a:pt x="14503" y="161898"/>
                  <a:pt x="0" y="149823"/>
                  <a:pt x="0" y="134915"/>
                </a:cubicBezTo>
                <a:cubicBezTo>
                  <a:pt x="0" y="120007"/>
                  <a:pt x="14503" y="107932"/>
                  <a:pt x="32380" y="107932"/>
                </a:cubicBezTo>
                <a:cubicBezTo>
                  <a:pt x="36157" y="107932"/>
                  <a:pt x="39800" y="108472"/>
                  <a:pt x="43173" y="109484"/>
                </a:cubicBezTo>
                <a:lnTo>
                  <a:pt x="43173" y="32380"/>
                </a:lnTo>
                <a:cubicBezTo>
                  <a:pt x="43173" y="27320"/>
                  <a:pt x="46681" y="22936"/>
                  <a:pt x="51639" y="21856"/>
                </a:cubicBezTo>
                <a:lnTo>
                  <a:pt x="148778" y="270"/>
                </a:lnTo>
                <a:cubicBezTo>
                  <a:pt x="151982" y="-438"/>
                  <a:pt x="155321" y="337"/>
                  <a:pt x="157884" y="2395"/>
                </a:cubicBezTo>
                <a:close/>
              </a:path>
            </a:pathLst>
          </a:custGeom>
          <a:solidFill>
            <a:srgbClr val="80C2EE"/>
          </a:solidFill>
          <a:ln/>
        </p:spPr>
      </p:sp>
      <p:sp>
        <p:nvSpPr>
          <p:cNvPr id="107" name="Text 26">
            <a:extLst>
              <a:ext uri="{FF2B5EF4-FFF2-40B4-BE49-F238E27FC236}">
                <a16:creationId xmlns:a16="http://schemas.microsoft.com/office/drawing/2014/main" id="{3041FA75-B73A-4F0B-BF97-44422586AB1C}"/>
              </a:ext>
            </a:extLst>
          </p:cNvPr>
          <p:cNvSpPr/>
          <p:nvPr/>
        </p:nvSpPr>
        <p:spPr>
          <a:xfrm>
            <a:off x="2489263" y="4351819"/>
            <a:ext cx="1806782" cy="1295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685800">
              <a:lnSpc>
                <a:spcPct val="120000"/>
              </a:lnSpc>
            </a:pPr>
            <a:r>
              <a:rPr lang="en-US" sz="900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专属歌单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08" name="Shape 27">
            <a:extLst>
              <a:ext uri="{FF2B5EF4-FFF2-40B4-BE49-F238E27FC236}">
                <a16:creationId xmlns:a16="http://schemas.microsoft.com/office/drawing/2014/main" id="{1BFF67A4-27C9-4626-9888-928191956E89}"/>
              </a:ext>
            </a:extLst>
          </p:cNvPr>
          <p:cNvSpPr/>
          <p:nvPr/>
        </p:nvSpPr>
        <p:spPr>
          <a:xfrm>
            <a:off x="4648255" y="1359944"/>
            <a:ext cx="4235252" cy="1567173"/>
          </a:xfrm>
          <a:custGeom>
            <a:avLst/>
            <a:gdLst/>
            <a:ahLst/>
            <a:cxnLst/>
            <a:rect l="l" t="t" r="r" b="b"/>
            <a:pathLst>
              <a:path w="5647003" h="2089564">
                <a:moveTo>
                  <a:pt x="34538" y="0"/>
                </a:moveTo>
                <a:lnTo>
                  <a:pt x="5543381" y="0"/>
                </a:lnTo>
                <a:cubicBezTo>
                  <a:pt x="5600610" y="0"/>
                  <a:pt x="5647003" y="46393"/>
                  <a:pt x="5647003" y="103621"/>
                </a:cubicBezTo>
                <a:lnTo>
                  <a:pt x="5647003" y="1985942"/>
                </a:lnTo>
                <a:cubicBezTo>
                  <a:pt x="5647003" y="2043171"/>
                  <a:pt x="5600610" y="2089564"/>
                  <a:pt x="5543381" y="2089564"/>
                </a:cubicBezTo>
                <a:lnTo>
                  <a:pt x="34538" y="2089564"/>
                </a:lnTo>
                <a:cubicBezTo>
                  <a:pt x="15463" y="2089564"/>
                  <a:pt x="0" y="2074100"/>
                  <a:pt x="0" y="2055025"/>
                </a:cubicBezTo>
                <a:lnTo>
                  <a:pt x="0" y="34538"/>
                </a:lnTo>
                <a:cubicBezTo>
                  <a:pt x="0" y="15476"/>
                  <a:pt x="15476" y="0"/>
                  <a:pt x="34538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51807" dist="34538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109" name="Shape 28">
            <a:extLst>
              <a:ext uri="{FF2B5EF4-FFF2-40B4-BE49-F238E27FC236}">
                <a16:creationId xmlns:a16="http://schemas.microsoft.com/office/drawing/2014/main" id="{5E671C84-32DD-403A-AB84-333F7F523CDF}"/>
              </a:ext>
            </a:extLst>
          </p:cNvPr>
          <p:cNvSpPr/>
          <p:nvPr/>
        </p:nvSpPr>
        <p:spPr>
          <a:xfrm>
            <a:off x="4648254" y="1359944"/>
            <a:ext cx="25904" cy="1567173"/>
          </a:xfrm>
          <a:custGeom>
            <a:avLst/>
            <a:gdLst/>
            <a:ahLst/>
            <a:cxnLst/>
            <a:rect l="l" t="t" r="r" b="b"/>
            <a:pathLst>
              <a:path w="34538" h="2089564">
                <a:moveTo>
                  <a:pt x="34538" y="0"/>
                </a:moveTo>
                <a:lnTo>
                  <a:pt x="34538" y="0"/>
                </a:lnTo>
                <a:lnTo>
                  <a:pt x="34538" y="2089564"/>
                </a:lnTo>
                <a:lnTo>
                  <a:pt x="34538" y="2089564"/>
                </a:lnTo>
                <a:cubicBezTo>
                  <a:pt x="15463" y="2089564"/>
                  <a:pt x="0" y="2074100"/>
                  <a:pt x="0" y="2055025"/>
                </a:cubicBezTo>
                <a:lnTo>
                  <a:pt x="0" y="34538"/>
                </a:lnTo>
                <a:cubicBezTo>
                  <a:pt x="0" y="15476"/>
                  <a:pt x="15476" y="0"/>
                  <a:pt x="34538" y="0"/>
                </a:cubicBezTo>
                <a:close/>
              </a:path>
            </a:pathLst>
          </a:custGeom>
          <a:solidFill>
            <a:srgbClr val="007BFF"/>
          </a:solidFill>
          <a:ln/>
        </p:spPr>
      </p:sp>
      <p:sp>
        <p:nvSpPr>
          <p:cNvPr id="110" name="Shape 29">
            <a:extLst>
              <a:ext uri="{FF2B5EF4-FFF2-40B4-BE49-F238E27FC236}">
                <a16:creationId xmlns:a16="http://schemas.microsoft.com/office/drawing/2014/main" id="{95A7746B-0CF2-4321-BF5B-6AEC30DE73AA}"/>
              </a:ext>
            </a:extLst>
          </p:cNvPr>
          <p:cNvSpPr/>
          <p:nvPr/>
        </p:nvSpPr>
        <p:spPr>
          <a:xfrm>
            <a:off x="4816629" y="1515366"/>
            <a:ext cx="362651" cy="362651"/>
          </a:xfrm>
          <a:custGeom>
            <a:avLst/>
            <a:gdLst/>
            <a:ahLst/>
            <a:cxnLst/>
            <a:rect l="l" t="t" r="r" b="b"/>
            <a:pathLst>
              <a:path w="483535" h="483535">
                <a:moveTo>
                  <a:pt x="103617" y="0"/>
                </a:moveTo>
                <a:lnTo>
                  <a:pt x="379919" y="0"/>
                </a:lnTo>
                <a:cubicBezTo>
                  <a:pt x="437106" y="0"/>
                  <a:pt x="483535" y="46429"/>
                  <a:pt x="483535" y="103617"/>
                </a:cubicBezTo>
                <a:lnTo>
                  <a:pt x="483535" y="379919"/>
                </a:lnTo>
                <a:cubicBezTo>
                  <a:pt x="483535" y="437106"/>
                  <a:pt x="437106" y="483535"/>
                  <a:pt x="379919" y="483535"/>
                </a:cubicBezTo>
                <a:lnTo>
                  <a:pt x="103617" y="483535"/>
                </a:lnTo>
                <a:cubicBezTo>
                  <a:pt x="46429" y="483535"/>
                  <a:pt x="0" y="437106"/>
                  <a:pt x="0" y="379919"/>
                </a:cubicBezTo>
                <a:lnTo>
                  <a:pt x="0" y="103617"/>
                </a:lnTo>
                <a:cubicBezTo>
                  <a:pt x="0" y="46429"/>
                  <a:pt x="46429" y="0"/>
                  <a:pt x="103617" y="0"/>
                </a:cubicBezTo>
                <a:close/>
              </a:path>
            </a:pathLst>
          </a:custGeom>
          <a:solidFill>
            <a:srgbClr val="007BFF"/>
          </a:solidFill>
          <a:ln/>
        </p:spPr>
      </p:sp>
      <p:sp>
        <p:nvSpPr>
          <p:cNvPr id="111" name="Shape 30">
            <a:extLst>
              <a:ext uri="{FF2B5EF4-FFF2-40B4-BE49-F238E27FC236}">
                <a16:creationId xmlns:a16="http://schemas.microsoft.com/office/drawing/2014/main" id="{38399C9F-115A-400B-84D1-B7007C2B84B6}"/>
              </a:ext>
            </a:extLst>
          </p:cNvPr>
          <p:cNvSpPr/>
          <p:nvPr/>
        </p:nvSpPr>
        <p:spPr>
          <a:xfrm>
            <a:off x="4910529" y="1618980"/>
            <a:ext cx="174850" cy="155422"/>
          </a:xfrm>
          <a:custGeom>
            <a:avLst/>
            <a:gdLst/>
            <a:ahLst/>
            <a:cxnLst/>
            <a:rect l="l" t="t" r="r" b="b"/>
            <a:pathLst>
              <a:path w="233133" h="207229">
                <a:moveTo>
                  <a:pt x="100377" y="35618"/>
                </a:moveTo>
                <a:lnTo>
                  <a:pt x="132756" y="35618"/>
                </a:lnTo>
                <a:lnTo>
                  <a:pt x="132756" y="55045"/>
                </a:lnTo>
                <a:lnTo>
                  <a:pt x="100377" y="55045"/>
                </a:lnTo>
                <a:lnTo>
                  <a:pt x="100377" y="35618"/>
                </a:lnTo>
                <a:close/>
                <a:moveTo>
                  <a:pt x="97139" y="12952"/>
                </a:moveTo>
                <a:cubicBezTo>
                  <a:pt x="86413" y="12952"/>
                  <a:pt x="77711" y="21654"/>
                  <a:pt x="77711" y="32380"/>
                </a:cubicBezTo>
                <a:lnTo>
                  <a:pt x="77711" y="58283"/>
                </a:lnTo>
                <a:cubicBezTo>
                  <a:pt x="77711" y="69009"/>
                  <a:pt x="86413" y="77711"/>
                  <a:pt x="97139" y="77711"/>
                </a:cubicBezTo>
                <a:lnTo>
                  <a:pt x="103615" y="77711"/>
                </a:lnTo>
                <a:lnTo>
                  <a:pt x="103615" y="90663"/>
                </a:lnTo>
                <a:lnTo>
                  <a:pt x="12952" y="90663"/>
                </a:lnTo>
                <a:cubicBezTo>
                  <a:pt x="5788" y="90663"/>
                  <a:pt x="0" y="96451"/>
                  <a:pt x="0" y="103615"/>
                </a:cubicBezTo>
                <a:cubicBezTo>
                  <a:pt x="0" y="110779"/>
                  <a:pt x="5788" y="116567"/>
                  <a:pt x="12952" y="116567"/>
                </a:cubicBezTo>
                <a:lnTo>
                  <a:pt x="51807" y="116567"/>
                </a:lnTo>
                <a:lnTo>
                  <a:pt x="51807" y="129518"/>
                </a:lnTo>
                <a:lnTo>
                  <a:pt x="45331" y="129518"/>
                </a:lnTo>
                <a:cubicBezTo>
                  <a:pt x="34606" y="129518"/>
                  <a:pt x="25904" y="138220"/>
                  <a:pt x="25904" y="148946"/>
                </a:cubicBezTo>
                <a:lnTo>
                  <a:pt x="25904" y="174850"/>
                </a:lnTo>
                <a:cubicBezTo>
                  <a:pt x="25904" y="185576"/>
                  <a:pt x="34606" y="194278"/>
                  <a:pt x="45331" y="194278"/>
                </a:cubicBezTo>
                <a:lnTo>
                  <a:pt x="84187" y="194278"/>
                </a:lnTo>
                <a:cubicBezTo>
                  <a:pt x="94913" y="194278"/>
                  <a:pt x="103615" y="185576"/>
                  <a:pt x="103615" y="174850"/>
                </a:cubicBezTo>
                <a:lnTo>
                  <a:pt x="103615" y="148946"/>
                </a:lnTo>
                <a:cubicBezTo>
                  <a:pt x="103615" y="138220"/>
                  <a:pt x="94913" y="129518"/>
                  <a:pt x="84187" y="129518"/>
                </a:cubicBezTo>
                <a:lnTo>
                  <a:pt x="77711" y="129518"/>
                </a:lnTo>
                <a:lnTo>
                  <a:pt x="77711" y="116567"/>
                </a:lnTo>
                <a:lnTo>
                  <a:pt x="155422" y="116567"/>
                </a:lnTo>
                <a:lnTo>
                  <a:pt x="155422" y="129518"/>
                </a:lnTo>
                <a:lnTo>
                  <a:pt x="148946" y="129518"/>
                </a:lnTo>
                <a:cubicBezTo>
                  <a:pt x="138220" y="129518"/>
                  <a:pt x="129518" y="138220"/>
                  <a:pt x="129518" y="148946"/>
                </a:cubicBezTo>
                <a:lnTo>
                  <a:pt x="129518" y="174850"/>
                </a:lnTo>
                <a:cubicBezTo>
                  <a:pt x="129518" y="185576"/>
                  <a:pt x="138220" y="194278"/>
                  <a:pt x="148946" y="194278"/>
                </a:cubicBezTo>
                <a:lnTo>
                  <a:pt x="187802" y="194278"/>
                </a:lnTo>
                <a:cubicBezTo>
                  <a:pt x="198527" y="194278"/>
                  <a:pt x="207229" y="185576"/>
                  <a:pt x="207229" y="174850"/>
                </a:cubicBezTo>
                <a:lnTo>
                  <a:pt x="207229" y="148946"/>
                </a:lnTo>
                <a:cubicBezTo>
                  <a:pt x="207229" y="138220"/>
                  <a:pt x="198527" y="129518"/>
                  <a:pt x="187802" y="129518"/>
                </a:cubicBezTo>
                <a:lnTo>
                  <a:pt x="181326" y="129518"/>
                </a:lnTo>
                <a:lnTo>
                  <a:pt x="181326" y="116567"/>
                </a:lnTo>
                <a:lnTo>
                  <a:pt x="220181" y="116567"/>
                </a:lnTo>
                <a:cubicBezTo>
                  <a:pt x="227345" y="116567"/>
                  <a:pt x="233133" y="110779"/>
                  <a:pt x="233133" y="103615"/>
                </a:cubicBezTo>
                <a:cubicBezTo>
                  <a:pt x="233133" y="96451"/>
                  <a:pt x="227345" y="90663"/>
                  <a:pt x="220181" y="90663"/>
                </a:cubicBezTo>
                <a:lnTo>
                  <a:pt x="129518" y="90663"/>
                </a:lnTo>
                <a:lnTo>
                  <a:pt x="129518" y="77711"/>
                </a:lnTo>
                <a:lnTo>
                  <a:pt x="135994" y="77711"/>
                </a:lnTo>
                <a:cubicBezTo>
                  <a:pt x="146720" y="77711"/>
                  <a:pt x="155422" y="69009"/>
                  <a:pt x="155422" y="58283"/>
                </a:cubicBezTo>
                <a:lnTo>
                  <a:pt x="155422" y="32380"/>
                </a:lnTo>
                <a:cubicBezTo>
                  <a:pt x="155422" y="21654"/>
                  <a:pt x="146720" y="12952"/>
                  <a:pt x="135994" y="12952"/>
                </a:cubicBezTo>
                <a:lnTo>
                  <a:pt x="97139" y="12952"/>
                </a:lnTo>
                <a:close/>
                <a:moveTo>
                  <a:pt x="181326" y="152184"/>
                </a:moveTo>
                <a:lnTo>
                  <a:pt x="184564" y="152184"/>
                </a:lnTo>
                <a:lnTo>
                  <a:pt x="184564" y="171612"/>
                </a:lnTo>
                <a:lnTo>
                  <a:pt x="152184" y="171612"/>
                </a:lnTo>
                <a:lnTo>
                  <a:pt x="152184" y="152184"/>
                </a:lnTo>
                <a:lnTo>
                  <a:pt x="181326" y="152184"/>
                </a:lnTo>
                <a:close/>
                <a:moveTo>
                  <a:pt x="77711" y="152184"/>
                </a:moveTo>
                <a:lnTo>
                  <a:pt x="80949" y="152184"/>
                </a:lnTo>
                <a:lnTo>
                  <a:pt x="80949" y="171612"/>
                </a:lnTo>
                <a:lnTo>
                  <a:pt x="48569" y="171612"/>
                </a:lnTo>
                <a:lnTo>
                  <a:pt x="48569" y="152184"/>
                </a:lnTo>
                <a:lnTo>
                  <a:pt x="77711" y="152184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112" name="Text 31">
            <a:extLst>
              <a:ext uri="{FF2B5EF4-FFF2-40B4-BE49-F238E27FC236}">
                <a16:creationId xmlns:a16="http://schemas.microsoft.com/office/drawing/2014/main" id="{0FCBAB12-08CC-41D1-AE7A-ABA98EC5225D}"/>
              </a:ext>
            </a:extLst>
          </p:cNvPr>
          <p:cNvSpPr/>
          <p:nvPr/>
        </p:nvSpPr>
        <p:spPr>
          <a:xfrm>
            <a:off x="5256991" y="1593075"/>
            <a:ext cx="2620095" cy="1813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10000"/>
              </a:lnSpc>
            </a:pPr>
            <a:r>
              <a:rPr lang="en-US" sz="1600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(二) 基于网络的连接性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13" name="Text 32">
            <a:extLst>
              <a:ext uri="{FF2B5EF4-FFF2-40B4-BE49-F238E27FC236}">
                <a16:creationId xmlns:a16="http://schemas.microsoft.com/office/drawing/2014/main" id="{42751A51-8C76-4F84-8FD0-E3FBB2A82636}"/>
              </a:ext>
            </a:extLst>
          </p:cNvPr>
          <p:cNvSpPr/>
          <p:nvPr/>
        </p:nvSpPr>
        <p:spPr>
          <a:xfrm>
            <a:off x="4790725" y="1919593"/>
            <a:ext cx="3963263" cy="3367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10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互联网产品</a:t>
            </a:r>
            <a:r>
              <a:rPr lang="en-US" sz="1000" b="1" dirty="0">
                <a:solidFill>
                  <a:srgbClr val="007B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通过网络将用户与用户、用户与产品、产品与产品之间紧密连接起来</a:t>
            </a:r>
            <a:r>
              <a:rPr lang="en-US" sz="10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,打破了地域和时间的限制。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14" name="Shape 33">
            <a:extLst>
              <a:ext uri="{FF2B5EF4-FFF2-40B4-BE49-F238E27FC236}">
                <a16:creationId xmlns:a16="http://schemas.microsoft.com/office/drawing/2014/main" id="{2F9406B1-37A4-4C52-B482-8079B017FEB0}"/>
              </a:ext>
            </a:extLst>
          </p:cNvPr>
          <p:cNvSpPr/>
          <p:nvPr/>
        </p:nvSpPr>
        <p:spPr>
          <a:xfrm>
            <a:off x="4816629" y="2396091"/>
            <a:ext cx="3911456" cy="375604"/>
          </a:xfrm>
          <a:custGeom>
            <a:avLst/>
            <a:gdLst/>
            <a:ahLst/>
            <a:cxnLst/>
            <a:rect l="l" t="t" r="r" b="b"/>
            <a:pathLst>
              <a:path w="5215275" h="500805">
                <a:moveTo>
                  <a:pt x="69076" y="0"/>
                </a:moveTo>
                <a:lnTo>
                  <a:pt x="5146199" y="0"/>
                </a:lnTo>
                <a:cubicBezTo>
                  <a:pt x="5184348" y="0"/>
                  <a:pt x="5215275" y="30926"/>
                  <a:pt x="5215275" y="69076"/>
                </a:cubicBezTo>
                <a:lnTo>
                  <a:pt x="5215275" y="431729"/>
                </a:lnTo>
                <a:cubicBezTo>
                  <a:pt x="5215275" y="469878"/>
                  <a:pt x="5184348" y="500805"/>
                  <a:pt x="5146199" y="500805"/>
                </a:cubicBezTo>
                <a:lnTo>
                  <a:pt x="69076" y="500805"/>
                </a:lnTo>
                <a:cubicBezTo>
                  <a:pt x="30952" y="500805"/>
                  <a:pt x="0" y="469853"/>
                  <a:pt x="0" y="431729"/>
                </a:cubicBezTo>
                <a:lnTo>
                  <a:pt x="0" y="69076"/>
                </a:lnTo>
                <a:cubicBezTo>
                  <a:pt x="0" y="30952"/>
                  <a:pt x="30952" y="0"/>
                  <a:pt x="69076" y="0"/>
                </a:cubicBezTo>
                <a:close/>
              </a:path>
            </a:pathLst>
          </a:custGeom>
          <a:solidFill>
            <a:srgbClr val="007BFF">
              <a:alpha val="10196"/>
            </a:srgbClr>
          </a:solidFill>
          <a:ln/>
        </p:spPr>
      </p:sp>
      <p:sp>
        <p:nvSpPr>
          <p:cNvPr id="115" name="Shape 34">
            <a:extLst>
              <a:ext uri="{FF2B5EF4-FFF2-40B4-BE49-F238E27FC236}">
                <a16:creationId xmlns:a16="http://schemas.microsoft.com/office/drawing/2014/main" id="{E28B10EE-435E-4895-B333-7DFF4E4E4C07}"/>
              </a:ext>
            </a:extLst>
          </p:cNvPr>
          <p:cNvSpPr/>
          <p:nvPr/>
        </p:nvSpPr>
        <p:spPr>
          <a:xfrm>
            <a:off x="4933195" y="2525610"/>
            <a:ext cx="103615" cy="103615"/>
          </a:xfrm>
          <a:custGeom>
            <a:avLst/>
            <a:gdLst/>
            <a:ahLst/>
            <a:cxnLst/>
            <a:rect l="l" t="t" r="r" b="b"/>
            <a:pathLst>
              <a:path w="138153" h="138153">
                <a:moveTo>
                  <a:pt x="103615" y="51807"/>
                </a:moveTo>
                <a:cubicBezTo>
                  <a:pt x="117916" y="51807"/>
                  <a:pt x="129518" y="40205"/>
                  <a:pt x="129518" y="25904"/>
                </a:cubicBezTo>
                <a:cubicBezTo>
                  <a:pt x="129518" y="11603"/>
                  <a:pt x="117916" y="0"/>
                  <a:pt x="103615" y="0"/>
                </a:cubicBezTo>
                <a:cubicBezTo>
                  <a:pt x="89314" y="0"/>
                  <a:pt x="77711" y="11603"/>
                  <a:pt x="77711" y="25904"/>
                </a:cubicBezTo>
                <a:cubicBezTo>
                  <a:pt x="77711" y="27361"/>
                  <a:pt x="77846" y="28818"/>
                  <a:pt x="78062" y="30221"/>
                </a:cubicBezTo>
                <a:lnTo>
                  <a:pt x="43065" y="49676"/>
                </a:lnTo>
                <a:cubicBezTo>
                  <a:pt x="38505" y="45628"/>
                  <a:pt x="32488" y="43173"/>
                  <a:pt x="25904" y="43173"/>
                </a:cubicBezTo>
                <a:cubicBezTo>
                  <a:pt x="11603" y="43173"/>
                  <a:pt x="0" y="54775"/>
                  <a:pt x="0" y="69076"/>
                </a:cubicBezTo>
                <a:cubicBezTo>
                  <a:pt x="0" y="83377"/>
                  <a:pt x="11603" y="94980"/>
                  <a:pt x="25904" y="94980"/>
                </a:cubicBezTo>
                <a:cubicBezTo>
                  <a:pt x="32488" y="94980"/>
                  <a:pt x="38478" y="92525"/>
                  <a:pt x="43065" y="88477"/>
                </a:cubicBezTo>
                <a:lnTo>
                  <a:pt x="78062" y="107932"/>
                </a:lnTo>
                <a:cubicBezTo>
                  <a:pt x="77819" y="109335"/>
                  <a:pt x="77711" y="110765"/>
                  <a:pt x="77711" y="112249"/>
                </a:cubicBezTo>
                <a:cubicBezTo>
                  <a:pt x="77711" y="126550"/>
                  <a:pt x="89314" y="138153"/>
                  <a:pt x="103615" y="138153"/>
                </a:cubicBezTo>
                <a:cubicBezTo>
                  <a:pt x="117916" y="138153"/>
                  <a:pt x="129518" y="126550"/>
                  <a:pt x="129518" y="112249"/>
                </a:cubicBezTo>
                <a:cubicBezTo>
                  <a:pt x="129518" y="97948"/>
                  <a:pt x="117916" y="86346"/>
                  <a:pt x="103615" y="86346"/>
                </a:cubicBezTo>
                <a:cubicBezTo>
                  <a:pt x="97031" y="86346"/>
                  <a:pt x="91041" y="88801"/>
                  <a:pt x="86454" y="92849"/>
                </a:cubicBezTo>
                <a:lnTo>
                  <a:pt x="51457" y="73394"/>
                </a:lnTo>
                <a:cubicBezTo>
                  <a:pt x="51699" y="71991"/>
                  <a:pt x="51807" y="70561"/>
                  <a:pt x="51807" y="69076"/>
                </a:cubicBezTo>
                <a:cubicBezTo>
                  <a:pt x="51807" y="67592"/>
                  <a:pt x="51672" y="66162"/>
                  <a:pt x="51457" y="64759"/>
                </a:cubicBezTo>
                <a:lnTo>
                  <a:pt x="86454" y="45304"/>
                </a:lnTo>
                <a:cubicBezTo>
                  <a:pt x="91014" y="49352"/>
                  <a:pt x="97031" y="51807"/>
                  <a:pt x="103615" y="51807"/>
                </a:cubicBezTo>
                <a:close/>
              </a:path>
            </a:pathLst>
          </a:custGeom>
          <a:solidFill>
            <a:srgbClr val="007BFF"/>
          </a:solidFill>
          <a:ln/>
        </p:spPr>
      </p:sp>
      <p:sp>
        <p:nvSpPr>
          <p:cNvPr id="116" name="Text 35">
            <a:extLst>
              <a:ext uri="{FF2B5EF4-FFF2-40B4-BE49-F238E27FC236}">
                <a16:creationId xmlns:a16="http://schemas.microsoft.com/office/drawing/2014/main" id="{187A3FED-C0DE-4215-A3E4-33D092BE82E6}"/>
              </a:ext>
            </a:extLst>
          </p:cNvPr>
          <p:cNvSpPr/>
          <p:nvPr/>
        </p:nvSpPr>
        <p:spPr>
          <a:xfrm>
            <a:off x="5084984" y="2499706"/>
            <a:ext cx="3591293" cy="1683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10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用户可以进行</a:t>
            </a:r>
            <a:r>
              <a:rPr lang="en-US" sz="1000" b="1" dirty="0">
                <a:solidFill>
                  <a:srgbClr val="007B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即时通信、在线协作、文件共享</a:t>
            </a:r>
            <a:r>
              <a:rPr lang="en-US" sz="10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等活动,促进信息流通和交流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17" name="Shape 36">
            <a:extLst>
              <a:ext uri="{FF2B5EF4-FFF2-40B4-BE49-F238E27FC236}">
                <a16:creationId xmlns:a16="http://schemas.microsoft.com/office/drawing/2014/main" id="{CB8F4E3B-57D8-40B5-BE47-F7BB35DE6A8F}"/>
              </a:ext>
            </a:extLst>
          </p:cNvPr>
          <p:cNvSpPr/>
          <p:nvPr/>
        </p:nvSpPr>
        <p:spPr>
          <a:xfrm>
            <a:off x="4648255" y="3056635"/>
            <a:ext cx="4235252" cy="1580125"/>
          </a:xfrm>
          <a:custGeom>
            <a:avLst/>
            <a:gdLst/>
            <a:ahLst/>
            <a:cxnLst/>
            <a:rect l="l" t="t" r="r" b="b"/>
            <a:pathLst>
              <a:path w="5647003" h="2106833">
                <a:moveTo>
                  <a:pt x="34538" y="0"/>
                </a:moveTo>
                <a:lnTo>
                  <a:pt x="5543389" y="0"/>
                </a:lnTo>
                <a:cubicBezTo>
                  <a:pt x="5600613" y="0"/>
                  <a:pt x="5647003" y="46390"/>
                  <a:pt x="5647003" y="103614"/>
                </a:cubicBezTo>
                <a:lnTo>
                  <a:pt x="5647003" y="2003219"/>
                </a:lnTo>
                <a:cubicBezTo>
                  <a:pt x="5647003" y="2060443"/>
                  <a:pt x="5600613" y="2106833"/>
                  <a:pt x="5543389" y="2106833"/>
                </a:cubicBezTo>
                <a:lnTo>
                  <a:pt x="34538" y="2106833"/>
                </a:lnTo>
                <a:cubicBezTo>
                  <a:pt x="15463" y="2106833"/>
                  <a:pt x="0" y="2091370"/>
                  <a:pt x="0" y="2072295"/>
                </a:cubicBezTo>
                <a:lnTo>
                  <a:pt x="0" y="34538"/>
                </a:lnTo>
                <a:cubicBezTo>
                  <a:pt x="0" y="15476"/>
                  <a:pt x="15476" y="0"/>
                  <a:pt x="34538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51807" dist="34538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118" name="Shape 37">
            <a:extLst>
              <a:ext uri="{FF2B5EF4-FFF2-40B4-BE49-F238E27FC236}">
                <a16:creationId xmlns:a16="http://schemas.microsoft.com/office/drawing/2014/main" id="{3C1C436B-8B18-47EA-BCCB-51C3631537CC}"/>
              </a:ext>
            </a:extLst>
          </p:cNvPr>
          <p:cNvSpPr/>
          <p:nvPr/>
        </p:nvSpPr>
        <p:spPr>
          <a:xfrm>
            <a:off x="4648254" y="3056635"/>
            <a:ext cx="25904" cy="1580125"/>
          </a:xfrm>
          <a:custGeom>
            <a:avLst/>
            <a:gdLst/>
            <a:ahLst/>
            <a:cxnLst/>
            <a:rect l="l" t="t" r="r" b="b"/>
            <a:pathLst>
              <a:path w="34538" h="2106833">
                <a:moveTo>
                  <a:pt x="34538" y="0"/>
                </a:moveTo>
                <a:lnTo>
                  <a:pt x="34538" y="0"/>
                </a:lnTo>
                <a:lnTo>
                  <a:pt x="34538" y="2106833"/>
                </a:lnTo>
                <a:lnTo>
                  <a:pt x="34538" y="2106833"/>
                </a:lnTo>
                <a:cubicBezTo>
                  <a:pt x="15463" y="2106833"/>
                  <a:pt x="0" y="2091370"/>
                  <a:pt x="0" y="2072295"/>
                </a:cubicBezTo>
                <a:lnTo>
                  <a:pt x="0" y="34538"/>
                </a:lnTo>
                <a:cubicBezTo>
                  <a:pt x="0" y="15476"/>
                  <a:pt x="15476" y="0"/>
                  <a:pt x="34538" y="0"/>
                </a:cubicBezTo>
                <a:close/>
              </a:path>
            </a:pathLst>
          </a:custGeom>
          <a:solidFill>
            <a:srgbClr val="4A90E2"/>
          </a:solidFill>
          <a:ln/>
        </p:spPr>
      </p:sp>
      <p:sp>
        <p:nvSpPr>
          <p:cNvPr id="119" name="Shape 38">
            <a:extLst>
              <a:ext uri="{FF2B5EF4-FFF2-40B4-BE49-F238E27FC236}">
                <a16:creationId xmlns:a16="http://schemas.microsoft.com/office/drawing/2014/main" id="{24C5668C-D708-42A1-8B24-475745167200}"/>
              </a:ext>
            </a:extLst>
          </p:cNvPr>
          <p:cNvSpPr/>
          <p:nvPr/>
        </p:nvSpPr>
        <p:spPr>
          <a:xfrm>
            <a:off x="4816629" y="3212057"/>
            <a:ext cx="362651" cy="362651"/>
          </a:xfrm>
          <a:custGeom>
            <a:avLst/>
            <a:gdLst/>
            <a:ahLst/>
            <a:cxnLst/>
            <a:rect l="l" t="t" r="r" b="b"/>
            <a:pathLst>
              <a:path w="483535" h="483535">
                <a:moveTo>
                  <a:pt x="103617" y="0"/>
                </a:moveTo>
                <a:lnTo>
                  <a:pt x="379919" y="0"/>
                </a:lnTo>
                <a:cubicBezTo>
                  <a:pt x="437106" y="0"/>
                  <a:pt x="483535" y="46429"/>
                  <a:pt x="483535" y="103617"/>
                </a:cubicBezTo>
                <a:lnTo>
                  <a:pt x="483535" y="379919"/>
                </a:lnTo>
                <a:cubicBezTo>
                  <a:pt x="483535" y="437106"/>
                  <a:pt x="437106" y="483535"/>
                  <a:pt x="379919" y="483535"/>
                </a:cubicBezTo>
                <a:lnTo>
                  <a:pt x="103617" y="483535"/>
                </a:lnTo>
                <a:cubicBezTo>
                  <a:pt x="46429" y="483535"/>
                  <a:pt x="0" y="437106"/>
                  <a:pt x="0" y="379919"/>
                </a:cubicBezTo>
                <a:lnTo>
                  <a:pt x="0" y="103617"/>
                </a:lnTo>
                <a:cubicBezTo>
                  <a:pt x="0" y="46429"/>
                  <a:pt x="46429" y="0"/>
                  <a:pt x="103617" y="0"/>
                </a:cubicBezTo>
                <a:close/>
              </a:path>
            </a:pathLst>
          </a:custGeom>
          <a:solidFill>
            <a:srgbClr val="4A90E2"/>
          </a:solidFill>
          <a:ln/>
        </p:spPr>
      </p:sp>
      <p:sp>
        <p:nvSpPr>
          <p:cNvPr id="120" name="Shape 39">
            <a:extLst>
              <a:ext uri="{FF2B5EF4-FFF2-40B4-BE49-F238E27FC236}">
                <a16:creationId xmlns:a16="http://schemas.microsoft.com/office/drawing/2014/main" id="{3184832C-E4D9-4F57-B523-DC33BDDB008E}"/>
              </a:ext>
            </a:extLst>
          </p:cNvPr>
          <p:cNvSpPr/>
          <p:nvPr/>
        </p:nvSpPr>
        <p:spPr>
          <a:xfrm>
            <a:off x="4910529" y="3315672"/>
            <a:ext cx="174850" cy="155422"/>
          </a:xfrm>
          <a:custGeom>
            <a:avLst/>
            <a:gdLst/>
            <a:ahLst/>
            <a:cxnLst/>
            <a:rect l="l" t="t" r="r" b="b"/>
            <a:pathLst>
              <a:path w="233133" h="207229">
                <a:moveTo>
                  <a:pt x="155422" y="58283"/>
                </a:moveTo>
                <a:cubicBezTo>
                  <a:pt x="155422" y="97625"/>
                  <a:pt x="120614" y="129518"/>
                  <a:pt x="77711" y="129518"/>
                </a:cubicBezTo>
                <a:cubicBezTo>
                  <a:pt x="66904" y="129518"/>
                  <a:pt x="56624" y="127495"/>
                  <a:pt x="47274" y="123852"/>
                </a:cubicBezTo>
                <a:lnTo>
                  <a:pt x="14247" y="141337"/>
                </a:lnTo>
                <a:cubicBezTo>
                  <a:pt x="10483" y="143320"/>
                  <a:pt x="5869" y="142632"/>
                  <a:pt x="2833" y="139637"/>
                </a:cubicBezTo>
                <a:cubicBezTo>
                  <a:pt x="-202" y="136642"/>
                  <a:pt x="-890" y="131987"/>
                  <a:pt x="1133" y="128223"/>
                </a:cubicBezTo>
                <a:lnTo>
                  <a:pt x="15542" y="101024"/>
                </a:lnTo>
                <a:cubicBezTo>
                  <a:pt x="5788" y="89125"/>
                  <a:pt x="0" y="74311"/>
                  <a:pt x="0" y="58283"/>
                </a:cubicBezTo>
                <a:cubicBezTo>
                  <a:pt x="0" y="18942"/>
                  <a:pt x="34808" y="-12952"/>
                  <a:pt x="77711" y="-12952"/>
                </a:cubicBezTo>
                <a:cubicBezTo>
                  <a:pt x="120614" y="-12952"/>
                  <a:pt x="155422" y="18942"/>
                  <a:pt x="155422" y="58283"/>
                </a:cubicBezTo>
                <a:close/>
                <a:moveTo>
                  <a:pt x="155422" y="207229"/>
                </a:moveTo>
                <a:cubicBezTo>
                  <a:pt x="117336" y="207229"/>
                  <a:pt x="85644" y="182095"/>
                  <a:pt x="79006" y="148946"/>
                </a:cubicBezTo>
                <a:cubicBezTo>
                  <a:pt x="127576" y="148339"/>
                  <a:pt x="169791" y="113774"/>
                  <a:pt x="174445" y="66904"/>
                </a:cubicBezTo>
                <a:cubicBezTo>
                  <a:pt x="208160" y="74675"/>
                  <a:pt x="233133" y="102643"/>
                  <a:pt x="233133" y="135994"/>
                </a:cubicBezTo>
                <a:cubicBezTo>
                  <a:pt x="233133" y="152022"/>
                  <a:pt x="227345" y="166836"/>
                  <a:pt x="217591" y="178735"/>
                </a:cubicBezTo>
                <a:lnTo>
                  <a:pt x="232000" y="205934"/>
                </a:lnTo>
                <a:cubicBezTo>
                  <a:pt x="233983" y="209698"/>
                  <a:pt x="233295" y="214313"/>
                  <a:pt x="230300" y="217348"/>
                </a:cubicBezTo>
                <a:cubicBezTo>
                  <a:pt x="227305" y="220384"/>
                  <a:pt x="222650" y="221072"/>
                  <a:pt x="218886" y="219048"/>
                </a:cubicBezTo>
                <a:lnTo>
                  <a:pt x="185859" y="201563"/>
                </a:lnTo>
                <a:cubicBezTo>
                  <a:pt x="176509" y="205206"/>
                  <a:pt x="166229" y="207229"/>
                  <a:pt x="155422" y="207229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121" name="Text 40">
            <a:extLst>
              <a:ext uri="{FF2B5EF4-FFF2-40B4-BE49-F238E27FC236}">
                <a16:creationId xmlns:a16="http://schemas.microsoft.com/office/drawing/2014/main" id="{132CEC51-4BC2-4A92-A545-B1BAD040179D}"/>
              </a:ext>
            </a:extLst>
          </p:cNvPr>
          <p:cNvSpPr/>
          <p:nvPr/>
        </p:nvSpPr>
        <p:spPr>
          <a:xfrm>
            <a:off x="5256990" y="3289767"/>
            <a:ext cx="1609937" cy="1813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10000"/>
              </a:lnSpc>
            </a:pPr>
            <a:r>
              <a:rPr lang="en-US" sz="1600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(四) 互动性强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22" name="Text 41">
            <a:extLst>
              <a:ext uri="{FF2B5EF4-FFF2-40B4-BE49-F238E27FC236}">
                <a16:creationId xmlns:a16="http://schemas.microsoft.com/office/drawing/2014/main" id="{9831233E-662A-475A-96E1-846DD7761003}"/>
              </a:ext>
            </a:extLst>
          </p:cNvPr>
          <p:cNvSpPr/>
          <p:nvPr/>
        </p:nvSpPr>
        <p:spPr>
          <a:xfrm>
            <a:off x="4816629" y="3678324"/>
            <a:ext cx="3963263" cy="3367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10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用户</a:t>
            </a:r>
            <a:r>
              <a:rPr lang="en-US" sz="1000" b="1" dirty="0">
                <a:solidFill>
                  <a:srgbClr val="4A90E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不再是被动的信息接收者</a:t>
            </a:r>
            <a:r>
              <a:rPr lang="en-US" sz="10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,而是可以主动参与到互联网产品中,通过评论、点赞、分享、投票等方式表达观点。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23" name="Shape 42">
            <a:extLst>
              <a:ext uri="{FF2B5EF4-FFF2-40B4-BE49-F238E27FC236}">
                <a16:creationId xmlns:a16="http://schemas.microsoft.com/office/drawing/2014/main" id="{8B27154A-EA7A-4D97-B5F5-7ED98210EBA2}"/>
              </a:ext>
            </a:extLst>
          </p:cNvPr>
          <p:cNvSpPr/>
          <p:nvPr/>
        </p:nvSpPr>
        <p:spPr>
          <a:xfrm>
            <a:off x="4816629" y="4092781"/>
            <a:ext cx="939008" cy="388556"/>
          </a:xfrm>
          <a:custGeom>
            <a:avLst/>
            <a:gdLst/>
            <a:ahLst/>
            <a:cxnLst/>
            <a:rect l="l" t="t" r="r" b="b"/>
            <a:pathLst>
              <a:path w="1252011" h="518074">
                <a:moveTo>
                  <a:pt x="69075" y="0"/>
                </a:moveTo>
                <a:lnTo>
                  <a:pt x="1182937" y="0"/>
                </a:lnTo>
                <a:cubicBezTo>
                  <a:pt x="1221086" y="0"/>
                  <a:pt x="1252011" y="30926"/>
                  <a:pt x="1252011" y="69075"/>
                </a:cubicBezTo>
                <a:lnTo>
                  <a:pt x="1252011" y="448999"/>
                </a:lnTo>
                <a:cubicBezTo>
                  <a:pt x="1252011" y="487148"/>
                  <a:pt x="1221086" y="518074"/>
                  <a:pt x="1182937" y="518074"/>
                </a:cubicBezTo>
                <a:lnTo>
                  <a:pt x="69075" y="518074"/>
                </a:lnTo>
                <a:cubicBezTo>
                  <a:pt x="30926" y="518074"/>
                  <a:pt x="0" y="487148"/>
                  <a:pt x="0" y="448999"/>
                </a:cubicBezTo>
                <a:lnTo>
                  <a:pt x="0" y="69075"/>
                </a:lnTo>
                <a:cubicBezTo>
                  <a:pt x="0" y="30951"/>
                  <a:pt x="30951" y="0"/>
                  <a:pt x="69075" y="0"/>
                </a:cubicBezTo>
                <a:close/>
              </a:path>
            </a:pathLst>
          </a:custGeom>
          <a:solidFill>
            <a:srgbClr val="4A90E2">
              <a:alpha val="10196"/>
            </a:srgbClr>
          </a:solidFill>
          <a:ln/>
        </p:spPr>
      </p:sp>
      <p:sp>
        <p:nvSpPr>
          <p:cNvPr id="124" name="Shape 43">
            <a:extLst>
              <a:ext uri="{FF2B5EF4-FFF2-40B4-BE49-F238E27FC236}">
                <a16:creationId xmlns:a16="http://schemas.microsoft.com/office/drawing/2014/main" id="{5EFD15F0-C5A6-4784-A436-D5EFFB01059C}"/>
              </a:ext>
            </a:extLst>
          </p:cNvPr>
          <p:cNvSpPr/>
          <p:nvPr/>
        </p:nvSpPr>
        <p:spPr>
          <a:xfrm>
            <a:off x="5229225" y="4154951"/>
            <a:ext cx="116567" cy="116567"/>
          </a:xfrm>
          <a:custGeom>
            <a:avLst/>
            <a:gdLst/>
            <a:ahLst/>
            <a:cxnLst/>
            <a:rect l="l" t="t" r="r" b="b"/>
            <a:pathLst>
              <a:path w="155422" h="155422">
                <a:moveTo>
                  <a:pt x="155422" y="72854"/>
                </a:moveTo>
                <a:cubicBezTo>
                  <a:pt x="155422" y="113076"/>
                  <a:pt x="120634" y="145708"/>
                  <a:pt x="77711" y="145708"/>
                </a:cubicBezTo>
                <a:cubicBezTo>
                  <a:pt x="66449" y="145708"/>
                  <a:pt x="55764" y="143462"/>
                  <a:pt x="46111" y="139425"/>
                </a:cubicBezTo>
                <a:lnTo>
                  <a:pt x="10169" y="154845"/>
                </a:lnTo>
                <a:cubicBezTo>
                  <a:pt x="7316" y="156060"/>
                  <a:pt x="4037" y="155361"/>
                  <a:pt x="1943" y="153085"/>
                </a:cubicBezTo>
                <a:cubicBezTo>
                  <a:pt x="-152" y="150808"/>
                  <a:pt x="-607" y="147469"/>
                  <a:pt x="850" y="144737"/>
                </a:cubicBezTo>
                <a:lnTo>
                  <a:pt x="15664" y="116749"/>
                </a:lnTo>
                <a:cubicBezTo>
                  <a:pt x="5828" y="104515"/>
                  <a:pt x="0" y="89337"/>
                  <a:pt x="0" y="72854"/>
                </a:cubicBezTo>
                <a:cubicBezTo>
                  <a:pt x="0" y="32633"/>
                  <a:pt x="34788" y="0"/>
                  <a:pt x="77711" y="0"/>
                </a:cubicBezTo>
                <a:cubicBezTo>
                  <a:pt x="120634" y="0"/>
                  <a:pt x="155422" y="32633"/>
                  <a:pt x="155422" y="72854"/>
                </a:cubicBezTo>
                <a:close/>
              </a:path>
            </a:pathLst>
          </a:custGeom>
          <a:solidFill>
            <a:srgbClr val="4A90E2"/>
          </a:solidFill>
          <a:ln/>
        </p:spPr>
      </p:sp>
      <p:sp>
        <p:nvSpPr>
          <p:cNvPr id="125" name="Text 44">
            <a:extLst>
              <a:ext uri="{FF2B5EF4-FFF2-40B4-BE49-F238E27FC236}">
                <a16:creationId xmlns:a16="http://schemas.microsoft.com/office/drawing/2014/main" id="{64110FB7-8FE0-495F-90F9-E0CC4760317E}"/>
              </a:ext>
            </a:extLst>
          </p:cNvPr>
          <p:cNvSpPr/>
          <p:nvPr/>
        </p:nvSpPr>
        <p:spPr>
          <a:xfrm>
            <a:off x="4845770" y="4300012"/>
            <a:ext cx="880725" cy="1295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685800">
              <a:lnSpc>
                <a:spcPct val="120000"/>
              </a:lnSpc>
            </a:pPr>
            <a:r>
              <a:rPr lang="en-US" sz="9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评论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26" name="Shape 45">
            <a:extLst>
              <a:ext uri="{FF2B5EF4-FFF2-40B4-BE49-F238E27FC236}">
                <a16:creationId xmlns:a16="http://schemas.microsoft.com/office/drawing/2014/main" id="{6992EF0B-245C-425F-B7B5-B9B443B288E0}"/>
              </a:ext>
            </a:extLst>
          </p:cNvPr>
          <p:cNvSpPr/>
          <p:nvPr/>
        </p:nvSpPr>
        <p:spPr>
          <a:xfrm>
            <a:off x="5807040" y="4092781"/>
            <a:ext cx="939008" cy="388556"/>
          </a:xfrm>
          <a:custGeom>
            <a:avLst/>
            <a:gdLst/>
            <a:ahLst/>
            <a:cxnLst/>
            <a:rect l="l" t="t" r="r" b="b"/>
            <a:pathLst>
              <a:path w="1252011" h="518074">
                <a:moveTo>
                  <a:pt x="69075" y="0"/>
                </a:moveTo>
                <a:lnTo>
                  <a:pt x="1182937" y="0"/>
                </a:lnTo>
                <a:cubicBezTo>
                  <a:pt x="1221086" y="0"/>
                  <a:pt x="1252011" y="30926"/>
                  <a:pt x="1252011" y="69075"/>
                </a:cubicBezTo>
                <a:lnTo>
                  <a:pt x="1252011" y="448999"/>
                </a:lnTo>
                <a:cubicBezTo>
                  <a:pt x="1252011" y="487148"/>
                  <a:pt x="1221086" y="518074"/>
                  <a:pt x="1182937" y="518074"/>
                </a:cubicBezTo>
                <a:lnTo>
                  <a:pt x="69075" y="518074"/>
                </a:lnTo>
                <a:cubicBezTo>
                  <a:pt x="30926" y="518074"/>
                  <a:pt x="0" y="487148"/>
                  <a:pt x="0" y="448999"/>
                </a:cubicBezTo>
                <a:lnTo>
                  <a:pt x="0" y="69075"/>
                </a:lnTo>
                <a:cubicBezTo>
                  <a:pt x="0" y="30951"/>
                  <a:pt x="30951" y="0"/>
                  <a:pt x="69075" y="0"/>
                </a:cubicBezTo>
                <a:close/>
              </a:path>
            </a:pathLst>
          </a:custGeom>
          <a:solidFill>
            <a:srgbClr val="007BFF">
              <a:alpha val="10196"/>
            </a:srgbClr>
          </a:solidFill>
          <a:ln/>
        </p:spPr>
      </p:sp>
      <p:sp>
        <p:nvSpPr>
          <p:cNvPr id="127" name="Shape 46">
            <a:extLst>
              <a:ext uri="{FF2B5EF4-FFF2-40B4-BE49-F238E27FC236}">
                <a16:creationId xmlns:a16="http://schemas.microsoft.com/office/drawing/2014/main" id="{B1C93E73-69C0-48BA-A0FF-A6A855F85C81}"/>
              </a:ext>
            </a:extLst>
          </p:cNvPr>
          <p:cNvSpPr/>
          <p:nvPr/>
        </p:nvSpPr>
        <p:spPr>
          <a:xfrm>
            <a:off x="6219717" y="4154951"/>
            <a:ext cx="116567" cy="116567"/>
          </a:xfrm>
          <a:custGeom>
            <a:avLst/>
            <a:gdLst/>
            <a:ahLst/>
            <a:cxnLst/>
            <a:rect l="l" t="t" r="r" b="b"/>
            <a:pathLst>
              <a:path w="155422" h="155422">
                <a:moveTo>
                  <a:pt x="24285" y="48569"/>
                </a:moveTo>
                <a:cubicBezTo>
                  <a:pt x="29658" y="48569"/>
                  <a:pt x="33999" y="52910"/>
                  <a:pt x="33999" y="58283"/>
                </a:cubicBezTo>
                <a:lnTo>
                  <a:pt x="33999" y="135994"/>
                </a:lnTo>
                <a:cubicBezTo>
                  <a:pt x="33999" y="141367"/>
                  <a:pt x="29658" y="145708"/>
                  <a:pt x="24285" y="145708"/>
                </a:cubicBezTo>
                <a:lnTo>
                  <a:pt x="9714" y="145708"/>
                </a:lnTo>
                <a:cubicBezTo>
                  <a:pt x="4341" y="145708"/>
                  <a:pt x="0" y="141367"/>
                  <a:pt x="0" y="135994"/>
                </a:cubicBezTo>
                <a:lnTo>
                  <a:pt x="0" y="58283"/>
                </a:lnTo>
                <a:cubicBezTo>
                  <a:pt x="0" y="52910"/>
                  <a:pt x="4341" y="48569"/>
                  <a:pt x="9714" y="48569"/>
                </a:cubicBezTo>
                <a:lnTo>
                  <a:pt x="24285" y="48569"/>
                </a:lnTo>
                <a:close/>
                <a:moveTo>
                  <a:pt x="82143" y="4857"/>
                </a:moveTo>
                <a:cubicBezTo>
                  <a:pt x="90430" y="4857"/>
                  <a:pt x="97139" y="11566"/>
                  <a:pt x="97139" y="19853"/>
                </a:cubicBezTo>
                <a:lnTo>
                  <a:pt x="97139" y="21128"/>
                </a:lnTo>
                <a:cubicBezTo>
                  <a:pt x="97139" y="23192"/>
                  <a:pt x="96744" y="25256"/>
                  <a:pt x="95985" y="27169"/>
                </a:cubicBezTo>
                <a:lnTo>
                  <a:pt x="87425" y="48569"/>
                </a:lnTo>
                <a:lnTo>
                  <a:pt x="135994" y="48569"/>
                </a:lnTo>
                <a:cubicBezTo>
                  <a:pt x="144039" y="48569"/>
                  <a:pt x="150565" y="55096"/>
                  <a:pt x="150565" y="63140"/>
                </a:cubicBezTo>
                <a:cubicBezTo>
                  <a:pt x="150565" y="69120"/>
                  <a:pt x="146953" y="74250"/>
                  <a:pt x="141792" y="76497"/>
                </a:cubicBezTo>
                <a:cubicBezTo>
                  <a:pt x="146953" y="78743"/>
                  <a:pt x="150565" y="83873"/>
                  <a:pt x="150565" y="89853"/>
                </a:cubicBezTo>
                <a:cubicBezTo>
                  <a:pt x="150565" y="96957"/>
                  <a:pt x="145465" y="102876"/>
                  <a:pt x="138726" y="104151"/>
                </a:cubicBezTo>
                <a:cubicBezTo>
                  <a:pt x="140062" y="106367"/>
                  <a:pt x="140851" y="108947"/>
                  <a:pt x="140851" y="111710"/>
                </a:cubicBezTo>
                <a:cubicBezTo>
                  <a:pt x="140851" y="118449"/>
                  <a:pt x="136298" y="124095"/>
                  <a:pt x="130105" y="125764"/>
                </a:cubicBezTo>
                <a:cubicBezTo>
                  <a:pt x="130773" y="127434"/>
                  <a:pt x="131137" y="129255"/>
                  <a:pt x="131137" y="131137"/>
                </a:cubicBezTo>
                <a:cubicBezTo>
                  <a:pt x="131137" y="139182"/>
                  <a:pt x="124611" y="145708"/>
                  <a:pt x="116567" y="145708"/>
                </a:cubicBezTo>
                <a:lnTo>
                  <a:pt x="89884" y="145708"/>
                </a:lnTo>
                <a:cubicBezTo>
                  <a:pt x="78865" y="145708"/>
                  <a:pt x="68149" y="141944"/>
                  <a:pt x="59558" y="135053"/>
                </a:cubicBezTo>
                <a:lnTo>
                  <a:pt x="55855" y="132109"/>
                </a:lnTo>
                <a:cubicBezTo>
                  <a:pt x="51241" y="128436"/>
                  <a:pt x="48569" y="122850"/>
                  <a:pt x="48569" y="116931"/>
                </a:cubicBezTo>
                <a:lnTo>
                  <a:pt x="48569" y="60287"/>
                </a:lnTo>
                <a:cubicBezTo>
                  <a:pt x="48569" y="55764"/>
                  <a:pt x="49632" y="51301"/>
                  <a:pt x="51635" y="47264"/>
                </a:cubicBezTo>
                <a:lnTo>
                  <a:pt x="68695" y="13144"/>
                </a:lnTo>
                <a:cubicBezTo>
                  <a:pt x="71245" y="8075"/>
                  <a:pt x="76436" y="4857"/>
                  <a:pt x="82143" y="4857"/>
                </a:cubicBezTo>
                <a:close/>
              </a:path>
            </a:pathLst>
          </a:custGeom>
          <a:solidFill>
            <a:srgbClr val="007BFF"/>
          </a:solidFill>
          <a:ln/>
        </p:spPr>
      </p:sp>
      <p:sp>
        <p:nvSpPr>
          <p:cNvPr id="128" name="Text 47">
            <a:extLst>
              <a:ext uri="{FF2B5EF4-FFF2-40B4-BE49-F238E27FC236}">
                <a16:creationId xmlns:a16="http://schemas.microsoft.com/office/drawing/2014/main" id="{B22A208A-2CEB-4F7F-BE11-7C5CCE840DC0}"/>
              </a:ext>
            </a:extLst>
          </p:cNvPr>
          <p:cNvSpPr/>
          <p:nvPr/>
        </p:nvSpPr>
        <p:spPr>
          <a:xfrm>
            <a:off x="5836181" y="4300012"/>
            <a:ext cx="880725" cy="1295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685800">
              <a:lnSpc>
                <a:spcPct val="120000"/>
              </a:lnSpc>
            </a:pPr>
            <a:r>
              <a:rPr lang="en-US" sz="9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点赞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29" name="Shape 48">
            <a:extLst>
              <a:ext uri="{FF2B5EF4-FFF2-40B4-BE49-F238E27FC236}">
                <a16:creationId xmlns:a16="http://schemas.microsoft.com/office/drawing/2014/main" id="{9CC1E753-C38C-4D42-924C-3C6BA5C22231}"/>
              </a:ext>
            </a:extLst>
          </p:cNvPr>
          <p:cNvSpPr/>
          <p:nvPr/>
        </p:nvSpPr>
        <p:spPr>
          <a:xfrm>
            <a:off x="6797532" y="4092781"/>
            <a:ext cx="939008" cy="388556"/>
          </a:xfrm>
          <a:custGeom>
            <a:avLst/>
            <a:gdLst/>
            <a:ahLst/>
            <a:cxnLst/>
            <a:rect l="l" t="t" r="r" b="b"/>
            <a:pathLst>
              <a:path w="1252011" h="518074">
                <a:moveTo>
                  <a:pt x="69075" y="0"/>
                </a:moveTo>
                <a:lnTo>
                  <a:pt x="1182937" y="0"/>
                </a:lnTo>
                <a:cubicBezTo>
                  <a:pt x="1221086" y="0"/>
                  <a:pt x="1252011" y="30926"/>
                  <a:pt x="1252011" y="69075"/>
                </a:cubicBezTo>
                <a:lnTo>
                  <a:pt x="1252011" y="448999"/>
                </a:lnTo>
                <a:cubicBezTo>
                  <a:pt x="1252011" y="487148"/>
                  <a:pt x="1221086" y="518074"/>
                  <a:pt x="1182937" y="518074"/>
                </a:cubicBezTo>
                <a:lnTo>
                  <a:pt x="69075" y="518074"/>
                </a:lnTo>
                <a:cubicBezTo>
                  <a:pt x="30926" y="518074"/>
                  <a:pt x="0" y="487148"/>
                  <a:pt x="0" y="448999"/>
                </a:cubicBezTo>
                <a:lnTo>
                  <a:pt x="0" y="69075"/>
                </a:lnTo>
                <a:cubicBezTo>
                  <a:pt x="0" y="30951"/>
                  <a:pt x="30951" y="0"/>
                  <a:pt x="69075" y="0"/>
                </a:cubicBezTo>
                <a:close/>
              </a:path>
            </a:pathLst>
          </a:custGeom>
          <a:solidFill>
            <a:srgbClr val="80C2EE">
              <a:alpha val="10196"/>
            </a:srgbClr>
          </a:solidFill>
          <a:ln/>
        </p:spPr>
      </p:sp>
      <p:sp>
        <p:nvSpPr>
          <p:cNvPr id="130" name="Shape 49">
            <a:extLst>
              <a:ext uri="{FF2B5EF4-FFF2-40B4-BE49-F238E27FC236}">
                <a16:creationId xmlns:a16="http://schemas.microsoft.com/office/drawing/2014/main" id="{C8DFB77A-7D1E-408A-B1B7-18879C09C7F9}"/>
              </a:ext>
            </a:extLst>
          </p:cNvPr>
          <p:cNvSpPr/>
          <p:nvPr/>
        </p:nvSpPr>
        <p:spPr>
          <a:xfrm>
            <a:off x="7210128" y="4154951"/>
            <a:ext cx="116567" cy="116567"/>
          </a:xfrm>
          <a:custGeom>
            <a:avLst/>
            <a:gdLst/>
            <a:ahLst/>
            <a:cxnLst/>
            <a:rect l="l" t="t" r="r" b="b"/>
            <a:pathLst>
              <a:path w="155422" h="155422">
                <a:moveTo>
                  <a:pt x="93435" y="5585"/>
                </a:moveTo>
                <a:cubicBezTo>
                  <a:pt x="89793" y="7103"/>
                  <a:pt x="87425" y="10625"/>
                  <a:pt x="87425" y="14571"/>
                </a:cubicBezTo>
                <a:lnTo>
                  <a:pt x="87425" y="38856"/>
                </a:lnTo>
                <a:lnTo>
                  <a:pt x="53426" y="38856"/>
                </a:lnTo>
                <a:cubicBezTo>
                  <a:pt x="23920" y="38856"/>
                  <a:pt x="0" y="62776"/>
                  <a:pt x="0" y="92282"/>
                </a:cubicBezTo>
                <a:cubicBezTo>
                  <a:pt x="0" y="126675"/>
                  <a:pt x="24740" y="142035"/>
                  <a:pt x="30417" y="145131"/>
                </a:cubicBezTo>
                <a:cubicBezTo>
                  <a:pt x="31175" y="145556"/>
                  <a:pt x="32025" y="145708"/>
                  <a:pt x="32875" y="145708"/>
                </a:cubicBezTo>
                <a:cubicBezTo>
                  <a:pt x="36184" y="145708"/>
                  <a:pt x="38856" y="143007"/>
                  <a:pt x="38856" y="139728"/>
                </a:cubicBezTo>
                <a:cubicBezTo>
                  <a:pt x="38856" y="137451"/>
                  <a:pt x="37550" y="135357"/>
                  <a:pt x="35881" y="133809"/>
                </a:cubicBezTo>
                <a:cubicBezTo>
                  <a:pt x="33027" y="131137"/>
                  <a:pt x="29142" y="125795"/>
                  <a:pt x="29142" y="116597"/>
                </a:cubicBezTo>
                <a:cubicBezTo>
                  <a:pt x="29142" y="100508"/>
                  <a:pt x="42195" y="87455"/>
                  <a:pt x="58283" y="87455"/>
                </a:cubicBezTo>
                <a:lnTo>
                  <a:pt x="87425" y="87455"/>
                </a:lnTo>
                <a:lnTo>
                  <a:pt x="87425" y="111740"/>
                </a:lnTo>
                <a:cubicBezTo>
                  <a:pt x="87425" y="115656"/>
                  <a:pt x="89793" y="119208"/>
                  <a:pt x="93435" y="120725"/>
                </a:cubicBezTo>
                <a:cubicBezTo>
                  <a:pt x="97078" y="122243"/>
                  <a:pt x="101237" y="121393"/>
                  <a:pt x="104030" y="118631"/>
                </a:cubicBezTo>
                <a:lnTo>
                  <a:pt x="152599" y="70061"/>
                </a:lnTo>
                <a:cubicBezTo>
                  <a:pt x="156393" y="66267"/>
                  <a:pt x="156393" y="60105"/>
                  <a:pt x="152599" y="56310"/>
                </a:cubicBezTo>
                <a:lnTo>
                  <a:pt x="104030" y="7741"/>
                </a:lnTo>
                <a:cubicBezTo>
                  <a:pt x="101237" y="4948"/>
                  <a:pt x="97078" y="4128"/>
                  <a:pt x="93435" y="5646"/>
                </a:cubicBezTo>
                <a:close/>
              </a:path>
            </a:pathLst>
          </a:custGeom>
          <a:solidFill>
            <a:srgbClr val="80C2EE"/>
          </a:solidFill>
          <a:ln/>
        </p:spPr>
      </p:sp>
      <p:sp>
        <p:nvSpPr>
          <p:cNvPr id="131" name="Text 50">
            <a:extLst>
              <a:ext uri="{FF2B5EF4-FFF2-40B4-BE49-F238E27FC236}">
                <a16:creationId xmlns:a16="http://schemas.microsoft.com/office/drawing/2014/main" id="{BD60F822-EFD5-49FB-A9A4-1C00AF23F0CB}"/>
              </a:ext>
            </a:extLst>
          </p:cNvPr>
          <p:cNvSpPr/>
          <p:nvPr/>
        </p:nvSpPr>
        <p:spPr>
          <a:xfrm>
            <a:off x="6826673" y="4300012"/>
            <a:ext cx="880725" cy="1295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685800">
              <a:lnSpc>
                <a:spcPct val="120000"/>
              </a:lnSpc>
            </a:pPr>
            <a:r>
              <a:rPr lang="en-US" sz="9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分享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32" name="Shape 51">
            <a:extLst>
              <a:ext uri="{FF2B5EF4-FFF2-40B4-BE49-F238E27FC236}">
                <a16:creationId xmlns:a16="http://schemas.microsoft.com/office/drawing/2014/main" id="{19471361-27FE-4EFC-884B-42C397A31248}"/>
              </a:ext>
            </a:extLst>
          </p:cNvPr>
          <p:cNvSpPr/>
          <p:nvPr/>
        </p:nvSpPr>
        <p:spPr>
          <a:xfrm>
            <a:off x="7787943" y="4092781"/>
            <a:ext cx="939008" cy="388556"/>
          </a:xfrm>
          <a:custGeom>
            <a:avLst/>
            <a:gdLst/>
            <a:ahLst/>
            <a:cxnLst/>
            <a:rect l="l" t="t" r="r" b="b"/>
            <a:pathLst>
              <a:path w="1252011" h="518074">
                <a:moveTo>
                  <a:pt x="69075" y="0"/>
                </a:moveTo>
                <a:lnTo>
                  <a:pt x="1182937" y="0"/>
                </a:lnTo>
                <a:cubicBezTo>
                  <a:pt x="1221086" y="0"/>
                  <a:pt x="1252011" y="30926"/>
                  <a:pt x="1252011" y="69075"/>
                </a:cubicBezTo>
                <a:lnTo>
                  <a:pt x="1252011" y="448999"/>
                </a:lnTo>
                <a:cubicBezTo>
                  <a:pt x="1252011" y="487148"/>
                  <a:pt x="1221086" y="518074"/>
                  <a:pt x="1182937" y="518074"/>
                </a:cubicBezTo>
                <a:lnTo>
                  <a:pt x="69075" y="518074"/>
                </a:lnTo>
                <a:cubicBezTo>
                  <a:pt x="30926" y="518074"/>
                  <a:pt x="0" y="487148"/>
                  <a:pt x="0" y="448999"/>
                </a:cubicBezTo>
                <a:lnTo>
                  <a:pt x="0" y="69075"/>
                </a:lnTo>
                <a:cubicBezTo>
                  <a:pt x="0" y="30951"/>
                  <a:pt x="30951" y="0"/>
                  <a:pt x="69075" y="0"/>
                </a:cubicBezTo>
                <a:close/>
              </a:path>
            </a:pathLst>
          </a:custGeom>
          <a:solidFill>
            <a:srgbClr val="4A90E2">
              <a:alpha val="10196"/>
            </a:srgbClr>
          </a:solidFill>
          <a:ln/>
        </p:spPr>
      </p:sp>
      <p:sp>
        <p:nvSpPr>
          <p:cNvPr id="133" name="Shape 52">
            <a:extLst>
              <a:ext uri="{FF2B5EF4-FFF2-40B4-BE49-F238E27FC236}">
                <a16:creationId xmlns:a16="http://schemas.microsoft.com/office/drawing/2014/main" id="{28B96776-7FA3-4912-8D2C-6C3B1127B02D}"/>
              </a:ext>
            </a:extLst>
          </p:cNvPr>
          <p:cNvSpPr/>
          <p:nvPr/>
        </p:nvSpPr>
        <p:spPr>
          <a:xfrm>
            <a:off x="8193335" y="4154951"/>
            <a:ext cx="131138" cy="116567"/>
          </a:xfrm>
          <a:custGeom>
            <a:avLst/>
            <a:gdLst/>
            <a:ahLst/>
            <a:cxnLst/>
            <a:rect l="l" t="t" r="r" b="b"/>
            <a:pathLst>
              <a:path w="174850" h="155422">
                <a:moveTo>
                  <a:pt x="29142" y="29142"/>
                </a:moveTo>
                <a:cubicBezTo>
                  <a:pt x="29142" y="18426"/>
                  <a:pt x="37854" y="9714"/>
                  <a:pt x="48569" y="9714"/>
                </a:cubicBezTo>
                <a:lnTo>
                  <a:pt x="126280" y="9714"/>
                </a:lnTo>
                <a:cubicBezTo>
                  <a:pt x="136996" y="9714"/>
                  <a:pt x="145708" y="18426"/>
                  <a:pt x="145708" y="29142"/>
                </a:cubicBezTo>
                <a:lnTo>
                  <a:pt x="145708" y="97139"/>
                </a:lnTo>
                <a:cubicBezTo>
                  <a:pt x="145708" y="107854"/>
                  <a:pt x="136996" y="116567"/>
                  <a:pt x="126280" y="116567"/>
                </a:cubicBezTo>
                <a:lnTo>
                  <a:pt x="48569" y="116567"/>
                </a:lnTo>
                <a:cubicBezTo>
                  <a:pt x="37854" y="116567"/>
                  <a:pt x="29142" y="107854"/>
                  <a:pt x="29142" y="97139"/>
                </a:cubicBezTo>
                <a:lnTo>
                  <a:pt x="29142" y="29142"/>
                </a:lnTo>
                <a:close/>
                <a:moveTo>
                  <a:pt x="110708" y="35091"/>
                </a:moveTo>
                <a:cubicBezTo>
                  <a:pt x="107308" y="32966"/>
                  <a:pt x="102815" y="33999"/>
                  <a:pt x="100660" y="37398"/>
                </a:cubicBezTo>
                <a:lnTo>
                  <a:pt x="82022" y="67238"/>
                </a:lnTo>
                <a:lnTo>
                  <a:pt x="73825" y="56310"/>
                </a:lnTo>
                <a:cubicBezTo>
                  <a:pt x="71397" y="53092"/>
                  <a:pt x="66844" y="52425"/>
                  <a:pt x="63626" y="54853"/>
                </a:cubicBezTo>
                <a:cubicBezTo>
                  <a:pt x="60408" y="57282"/>
                  <a:pt x="59740" y="61835"/>
                  <a:pt x="62169" y="65053"/>
                </a:cubicBezTo>
                <a:lnTo>
                  <a:pt x="76740" y="84480"/>
                </a:lnTo>
                <a:cubicBezTo>
                  <a:pt x="78166" y="86393"/>
                  <a:pt x="80473" y="87486"/>
                  <a:pt x="82872" y="87395"/>
                </a:cubicBezTo>
                <a:cubicBezTo>
                  <a:pt x="85270" y="87304"/>
                  <a:pt x="87455" y="86029"/>
                  <a:pt x="88730" y="83964"/>
                </a:cubicBezTo>
                <a:lnTo>
                  <a:pt x="113015" y="45109"/>
                </a:lnTo>
                <a:cubicBezTo>
                  <a:pt x="115140" y="41709"/>
                  <a:pt x="114108" y="37216"/>
                  <a:pt x="110708" y="35061"/>
                </a:cubicBezTo>
                <a:close/>
                <a:moveTo>
                  <a:pt x="14571" y="94710"/>
                </a:moveTo>
                <a:lnTo>
                  <a:pt x="14571" y="126280"/>
                </a:lnTo>
                <a:cubicBezTo>
                  <a:pt x="14571" y="128952"/>
                  <a:pt x="16756" y="131137"/>
                  <a:pt x="19428" y="131137"/>
                </a:cubicBezTo>
                <a:lnTo>
                  <a:pt x="155422" y="131137"/>
                </a:lnTo>
                <a:cubicBezTo>
                  <a:pt x="158093" y="131137"/>
                  <a:pt x="160279" y="128952"/>
                  <a:pt x="160279" y="126280"/>
                </a:cubicBezTo>
                <a:lnTo>
                  <a:pt x="160279" y="94710"/>
                </a:lnTo>
                <a:cubicBezTo>
                  <a:pt x="160279" y="90673"/>
                  <a:pt x="163527" y="87425"/>
                  <a:pt x="167564" y="87425"/>
                </a:cubicBezTo>
                <a:cubicBezTo>
                  <a:pt x="171602" y="87425"/>
                  <a:pt x="174850" y="90673"/>
                  <a:pt x="174850" y="94710"/>
                </a:cubicBezTo>
                <a:lnTo>
                  <a:pt x="174850" y="126280"/>
                </a:lnTo>
                <a:cubicBezTo>
                  <a:pt x="174850" y="136996"/>
                  <a:pt x="166138" y="145708"/>
                  <a:pt x="155422" y="145708"/>
                </a:cubicBezTo>
                <a:lnTo>
                  <a:pt x="19428" y="145708"/>
                </a:lnTo>
                <a:cubicBezTo>
                  <a:pt x="8712" y="145708"/>
                  <a:pt x="0" y="136996"/>
                  <a:pt x="0" y="126280"/>
                </a:cubicBezTo>
                <a:lnTo>
                  <a:pt x="0" y="94710"/>
                </a:lnTo>
                <a:cubicBezTo>
                  <a:pt x="0" y="90673"/>
                  <a:pt x="3248" y="87425"/>
                  <a:pt x="7285" y="87425"/>
                </a:cubicBezTo>
                <a:cubicBezTo>
                  <a:pt x="11323" y="87425"/>
                  <a:pt x="14571" y="90673"/>
                  <a:pt x="14571" y="94710"/>
                </a:cubicBezTo>
                <a:close/>
              </a:path>
            </a:pathLst>
          </a:custGeom>
          <a:solidFill>
            <a:srgbClr val="4A90E2"/>
          </a:solidFill>
          <a:ln/>
        </p:spPr>
      </p:sp>
      <p:sp>
        <p:nvSpPr>
          <p:cNvPr id="134" name="Text 53">
            <a:extLst>
              <a:ext uri="{FF2B5EF4-FFF2-40B4-BE49-F238E27FC236}">
                <a16:creationId xmlns:a16="http://schemas.microsoft.com/office/drawing/2014/main" id="{67440385-EC3F-4003-85C3-8246B55545A1}"/>
              </a:ext>
            </a:extLst>
          </p:cNvPr>
          <p:cNvSpPr/>
          <p:nvPr/>
        </p:nvSpPr>
        <p:spPr>
          <a:xfrm>
            <a:off x="7817084" y="4300012"/>
            <a:ext cx="880725" cy="1295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685800">
              <a:lnSpc>
                <a:spcPct val="120000"/>
              </a:lnSpc>
            </a:pPr>
            <a:r>
              <a:rPr lang="en-US" sz="9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投票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456880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032" y="216473"/>
            <a:ext cx="5370757" cy="367928"/>
          </a:xfrm>
        </p:spPr>
        <p:txBody>
          <a:bodyPr>
            <a:normAutofit fontScale="90000"/>
          </a:bodyPr>
          <a:lstStyle/>
          <a:p>
            <a:r>
              <a:rPr lang="en-US" altLang="zh-CN" dirty="0"/>
              <a:t>3  </a:t>
            </a:r>
            <a:r>
              <a:rPr lang="zh-CN" altLang="en-US" dirty="0"/>
              <a:t>互联网产品的特点</a:t>
            </a:r>
          </a:p>
        </p:txBody>
      </p:sp>
      <p:sp>
        <p:nvSpPr>
          <p:cNvPr id="54" name="Shape 3">
            <a:extLst>
              <a:ext uri="{FF2B5EF4-FFF2-40B4-BE49-F238E27FC236}">
                <a16:creationId xmlns:a16="http://schemas.microsoft.com/office/drawing/2014/main" id="{F3994CEF-BBE9-4BA0-9738-645A50EC712F}"/>
              </a:ext>
            </a:extLst>
          </p:cNvPr>
          <p:cNvSpPr/>
          <p:nvPr/>
        </p:nvSpPr>
        <p:spPr>
          <a:xfrm>
            <a:off x="285751" y="957262"/>
            <a:ext cx="2764631" cy="2100263"/>
          </a:xfrm>
          <a:custGeom>
            <a:avLst/>
            <a:gdLst/>
            <a:ahLst/>
            <a:cxnLst/>
            <a:rect l="l" t="t" r="r" b="b"/>
            <a:pathLst>
              <a:path w="3686175" h="2800350">
                <a:moveTo>
                  <a:pt x="38100" y="0"/>
                </a:moveTo>
                <a:lnTo>
                  <a:pt x="3648075" y="0"/>
                </a:lnTo>
                <a:cubicBezTo>
                  <a:pt x="3669103" y="0"/>
                  <a:pt x="3686175" y="17072"/>
                  <a:pt x="3686175" y="38100"/>
                </a:cubicBezTo>
                <a:lnTo>
                  <a:pt x="3686175" y="2686040"/>
                </a:lnTo>
                <a:cubicBezTo>
                  <a:pt x="3686175" y="2749172"/>
                  <a:pt x="3634997" y="2800350"/>
                  <a:pt x="3571865" y="2800350"/>
                </a:cubicBezTo>
                <a:lnTo>
                  <a:pt x="114310" y="2800350"/>
                </a:lnTo>
                <a:cubicBezTo>
                  <a:pt x="51178" y="2800350"/>
                  <a:pt x="0" y="2749172"/>
                  <a:pt x="0" y="268604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57150" dist="381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55" name="Shape 4">
            <a:extLst>
              <a:ext uri="{FF2B5EF4-FFF2-40B4-BE49-F238E27FC236}">
                <a16:creationId xmlns:a16="http://schemas.microsoft.com/office/drawing/2014/main" id="{D616A252-0557-4C58-8E68-83C55DBADFB4}"/>
              </a:ext>
            </a:extLst>
          </p:cNvPr>
          <p:cNvSpPr/>
          <p:nvPr/>
        </p:nvSpPr>
        <p:spPr>
          <a:xfrm>
            <a:off x="285751" y="957263"/>
            <a:ext cx="2764631" cy="28575"/>
          </a:xfrm>
          <a:custGeom>
            <a:avLst/>
            <a:gdLst/>
            <a:ahLst/>
            <a:cxnLst/>
            <a:rect l="l" t="t" r="r" b="b"/>
            <a:pathLst>
              <a:path w="3686175" h="38100">
                <a:moveTo>
                  <a:pt x="38100" y="0"/>
                </a:moveTo>
                <a:lnTo>
                  <a:pt x="3648075" y="0"/>
                </a:lnTo>
                <a:cubicBezTo>
                  <a:pt x="3669103" y="0"/>
                  <a:pt x="3686175" y="17072"/>
                  <a:pt x="3686175" y="38100"/>
                </a:cubicBezTo>
                <a:lnTo>
                  <a:pt x="3686175" y="38100"/>
                </a:lnTo>
                <a:lnTo>
                  <a:pt x="0" y="38100"/>
                </a:ln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90E2"/>
          </a:solidFill>
          <a:ln/>
        </p:spPr>
      </p:sp>
      <p:sp>
        <p:nvSpPr>
          <p:cNvPr id="56" name="Shape 5">
            <a:extLst>
              <a:ext uri="{FF2B5EF4-FFF2-40B4-BE49-F238E27FC236}">
                <a16:creationId xmlns:a16="http://schemas.microsoft.com/office/drawing/2014/main" id="{3B3CCF7C-48C7-4E11-BEF5-20A4D5E0B649}"/>
              </a:ext>
            </a:extLst>
          </p:cNvPr>
          <p:cNvSpPr/>
          <p:nvPr/>
        </p:nvSpPr>
        <p:spPr>
          <a:xfrm>
            <a:off x="428625" y="1114425"/>
            <a:ext cx="342900" cy="3429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76202" y="0"/>
                </a:moveTo>
                <a:lnTo>
                  <a:pt x="380998" y="0"/>
                </a:lnTo>
                <a:cubicBezTo>
                  <a:pt x="423055" y="0"/>
                  <a:pt x="457200" y="34145"/>
                  <a:pt x="457200" y="76202"/>
                </a:cubicBezTo>
                <a:lnTo>
                  <a:pt x="457200" y="380998"/>
                </a:lnTo>
                <a:cubicBezTo>
                  <a:pt x="457200" y="423055"/>
                  <a:pt x="423055" y="457200"/>
                  <a:pt x="380998" y="457200"/>
                </a:cubicBezTo>
                <a:lnTo>
                  <a:pt x="76202" y="457200"/>
                </a:lnTo>
                <a:cubicBezTo>
                  <a:pt x="34145" y="457200"/>
                  <a:pt x="0" y="423055"/>
                  <a:pt x="0" y="3809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4A90E2"/>
          </a:solidFill>
          <a:ln/>
        </p:spPr>
      </p:sp>
      <p:sp>
        <p:nvSpPr>
          <p:cNvPr id="57" name="Shape 6">
            <a:extLst>
              <a:ext uri="{FF2B5EF4-FFF2-40B4-BE49-F238E27FC236}">
                <a16:creationId xmlns:a16="http://schemas.microsoft.com/office/drawing/2014/main" id="{A6E20313-E668-49BA-A8E4-910E7E1DC055}"/>
              </a:ext>
            </a:extLst>
          </p:cNvPr>
          <p:cNvSpPr/>
          <p:nvPr/>
        </p:nvSpPr>
        <p:spPr>
          <a:xfrm>
            <a:off x="528638" y="1214438"/>
            <a:ext cx="142875" cy="142875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47625" y="119063"/>
                </a:moveTo>
                <a:lnTo>
                  <a:pt x="9116" y="119063"/>
                </a:lnTo>
                <a:cubicBezTo>
                  <a:pt x="-149" y="119063"/>
                  <a:pt x="-5842" y="108979"/>
                  <a:pt x="-1079" y="101017"/>
                </a:cubicBezTo>
                <a:lnTo>
                  <a:pt x="18604" y="68200"/>
                </a:lnTo>
                <a:cubicBezTo>
                  <a:pt x="21841" y="62805"/>
                  <a:pt x="27645" y="59531"/>
                  <a:pt x="33933" y="59531"/>
                </a:cubicBezTo>
                <a:lnTo>
                  <a:pt x="69279" y="59531"/>
                </a:lnTo>
                <a:cubicBezTo>
                  <a:pt x="97594" y="11571"/>
                  <a:pt x="139824" y="9153"/>
                  <a:pt x="168064" y="13283"/>
                </a:cubicBezTo>
                <a:cubicBezTo>
                  <a:pt x="172827" y="13990"/>
                  <a:pt x="176547" y="17711"/>
                  <a:pt x="177217" y="22436"/>
                </a:cubicBezTo>
                <a:cubicBezTo>
                  <a:pt x="181347" y="50676"/>
                  <a:pt x="178929" y="92906"/>
                  <a:pt x="130969" y="121221"/>
                </a:cubicBezTo>
                <a:lnTo>
                  <a:pt x="130969" y="156567"/>
                </a:lnTo>
                <a:cubicBezTo>
                  <a:pt x="130969" y="162855"/>
                  <a:pt x="127695" y="168659"/>
                  <a:pt x="122300" y="171896"/>
                </a:cubicBezTo>
                <a:lnTo>
                  <a:pt x="89483" y="191579"/>
                </a:lnTo>
                <a:cubicBezTo>
                  <a:pt x="81558" y="196342"/>
                  <a:pt x="71438" y="190612"/>
                  <a:pt x="71438" y="181384"/>
                </a:cubicBezTo>
                <a:lnTo>
                  <a:pt x="71438" y="142875"/>
                </a:lnTo>
                <a:cubicBezTo>
                  <a:pt x="71438" y="129741"/>
                  <a:pt x="60759" y="119063"/>
                  <a:pt x="47625" y="119063"/>
                </a:cubicBezTo>
                <a:lnTo>
                  <a:pt x="47588" y="119063"/>
                </a:lnTo>
                <a:close/>
                <a:moveTo>
                  <a:pt x="148828" y="59531"/>
                </a:moveTo>
                <a:cubicBezTo>
                  <a:pt x="148828" y="49674"/>
                  <a:pt x="140826" y="41672"/>
                  <a:pt x="130969" y="41672"/>
                </a:cubicBezTo>
                <a:cubicBezTo>
                  <a:pt x="121112" y="41672"/>
                  <a:pt x="113109" y="49674"/>
                  <a:pt x="113109" y="59531"/>
                </a:cubicBezTo>
                <a:cubicBezTo>
                  <a:pt x="113109" y="69388"/>
                  <a:pt x="121112" y="77391"/>
                  <a:pt x="130969" y="77391"/>
                </a:cubicBezTo>
                <a:cubicBezTo>
                  <a:pt x="140826" y="77391"/>
                  <a:pt x="148828" y="69388"/>
                  <a:pt x="148828" y="59531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58" name="Text 7">
            <a:extLst>
              <a:ext uri="{FF2B5EF4-FFF2-40B4-BE49-F238E27FC236}">
                <a16:creationId xmlns:a16="http://schemas.microsoft.com/office/drawing/2014/main" id="{4AEDB7D1-931F-4C55-B400-6133319D7AB6}"/>
              </a:ext>
            </a:extLst>
          </p:cNvPr>
          <p:cNvSpPr/>
          <p:nvPr/>
        </p:nvSpPr>
        <p:spPr>
          <a:xfrm>
            <a:off x="857250" y="1185863"/>
            <a:ext cx="2633291" cy="1713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20000"/>
              </a:lnSpc>
            </a:pPr>
            <a:r>
              <a:rPr lang="en-US" sz="1400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(五) 创新性与迭代速度快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59" name="Text 8">
            <a:extLst>
              <a:ext uri="{FF2B5EF4-FFF2-40B4-BE49-F238E27FC236}">
                <a16:creationId xmlns:a16="http://schemas.microsoft.com/office/drawing/2014/main" id="{60E8A1CB-CD88-4C22-893E-068D5D6CB046}"/>
              </a:ext>
            </a:extLst>
          </p:cNvPr>
          <p:cNvSpPr/>
          <p:nvPr/>
        </p:nvSpPr>
        <p:spPr>
          <a:xfrm>
            <a:off x="428626" y="1571625"/>
            <a:ext cx="2536031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1050" b="1" dirty="0">
                <a:solidFill>
                  <a:srgbClr val="4A90E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互联网行业竞争激烈,技术更新换代迅速</a:t>
            </a:r>
            <a:r>
              <a:rPr lang="en-US" sz="105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,促使互联网产品不断创新以满足用户日益多样化的需求。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60" name="Shape 9">
            <a:extLst>
              <a:ext uri="{FF2B5EF4-FFF2-40B4-BE49-F238E27FC236}">
                <a16:creationId xmlns:a16="http://schemas.microsoft.com/office/drawing/2014/main" id="{9083E914-C580-44DE-97AE-38A2B282358C}"/>
              </a:ext>
            </a:extLst>
          </p:cNvPr>
          <p:cNvSpPr/>
          <p:nvPr/>
        </p:nvSpPr>
        <p:spPr>
          <a:xfrm>
            <a:off x="393980" y="2114550"/>
            <a:ext cx="2478881" cy="857250"/>
          </a:xfrm>
          <a:custGeom>
            <a:avLst/>
            <a:gdLst/>
            <a:ahLst/>
            <a:cxnLst/>
            <a:rect l="l" t="t" r="r" b="b"/>
            <a:pathLst>
              <a:path w="3305175" h="1143000">
                <a:moveTo>
                  <a:pt x="76204" y="0"/>
                </a:moveTo>
                <a:lnTo>
                  <a:pt x="3228971" y="0"/>
                </a:lnTo>
                <a:cubicBezTo>
                  <a:pt x="3271057" y="0"/>
                  <a:pt x="3305175" y="34118"/>
                  <a:pt x="3305175" y="76204"/>
                </a:cubicBezTo>
                <a:lnTo>
                  <a:pt x="3305175" y="1066796"/>
                </a:lnTo>
                <a:cubicBezTo>
                  <a:pt x="3305175" y="1108882"/>
                  <a:pt x="3271057" y="1143000"/>
                  <a:pt x="3228971" y="1143000"/>
                </a:cubicBezTo>
                <a:lnTo>
                  <a:pt x="76204" y="1143000"/>
                </a:lnTo>
                <a:cubicBezTo>
                  <a:pt x="34118" y="1143000"/>
                  <a:pt x="0" y="1108882"/>
                  <a:pt x="0" y="1066796"/>
                </a:cubicBezTo>
                <a:lnTo>
                  <a:pt x="0" y="76204"/>
                </a:lnTo>
                <a:cubicBezTo>
                  <a:pt x="0" y="34146"/>
                  <a:pt x="34146" y="0"/>
                  <a:pt x="76204" y="0"/>
                </a:cubicBezTo>
                <a:close/>
              </a:path>
            </a:pathLst>
          </a:custGeom>
          <a:solidFill>
            <a:srgbClr val="4A90E2">
              <a:alpha val="10196"/>
            </a:srgbClr>
          </a:solidFill>
          <a:ln/>
        </p:spPr>
      </p:sp>
      <p:sp>
        <p:nvSpPr>
          <p:cNvPr id="61" name="Text 10">
            <a:extLst>
              <a:ext uri="{FF2B5EF4-FFF2-40B4-BE49-F238E27FC236}">
                <a16:creationId xmlns:a16="http://schemas.microsoft.com/office/drawing/2014/main" id="{25FF2F18-BC32-43AC-B49A-0CF4016EE9F5}"/>
              </a:ext>
            </a:extLst>
          </p:cNvPr>
          <p:cNvSpPr/>
          <p:nvPr/>
        </p:nvSpPr>
        <p:spPr>
          <a:xfrm>
            <a:off x="479704" y="2200275"/>
            <a:ext cx="2357438" cy="1428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20000"/>
              </a:lnSpc>
            </a:pPr>
            <a:r>
              <a:rPr lang="en-US" sz="900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小步快跑式迭代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62" name="Text 11">
            <a:extLst>
              <a:ext uri="{FF2B5EF4-FFF2-40B4-BE49-F238E27FC236}">
                <a16:creationId xmlns:a16="http://schemas.microsoft.com/office/drawing/2014/main" id="{4F4A3B51-1E50-4A42-A31E-A3EEA6E6E851}"/>
              </a:ext>
            </a:extLst>
          </p:cNvPr>
          <p:cNvSpPr/>
          <p:nvPr/>
        </p:nvSpPr>
        <p:spPr>
          <a:xfrm>
            <a:off x="479704" y="2400300"/>
            <a:ext cx="2357438" cy="1428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20000"/>
              </a:lnSpc>
            </a:pPr>
            <a:r>
              <a:rPr lang="en-US" sz="900" dirty="0">
                <a:solidFill>
                  <a:srgbClr val="333333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快速推出新功能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63" name="Text 12">
            <a:extLst>
              <a:ext uri="{FF2B5EF4-FFF2-40B4-BE49-F238E27FC236}">
                <a16:creationId xmlns:a16="http://schemas.microsoft.com/office/drawing/2014/main" id="{2E5DE5C5-A407-4663-85CC-C44EF9B0539D}"/>
              </a:ext>
            </a:extLst>
          </p:cNvPr>
          <p:cNvSpPr/>
          <p:nvPr/>
        </p:nvSpPr>
        <p:spPr>
          <a:xfrm>
            <a:off x="479704" y="2571750"/>
            <a:ext cx="2357438" cy="1428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20000"/>
              </a:lnSpc>
            </a:pPr>
            <a:r>
              <a:rPr lang="en-US" sz="900" dirty="0">
                <a:solidFill>
                  <a:srgbClr val="333333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优化现有功能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64" name="Text 13">
            <a:extLst>
              <a:ext uri="{FF2B5EF4-FFF2-40B4-BE49-F238E27FC236}">
                <a16:creationId xmlns:a16="http://schemas.microsoft.com/office/drawing/2014/main" id="{00934E89-4CC2-4B52-8DF5-CD9ADA9EAC46}"/>
              </a:ext>
            </a:extLst>
          </p:cNvPr>
          <p:cNvSpPr/>
          <p:nvPr/>
        </p:nvSpPr>
        <p:spPr>
          <a:xfrm>
            <a:off x="479704" y="2743200"/>
            <a:ext cx="2357438" cy="1428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20000"/>
              </a:lnSpc>
            </a:pPr>
            <a:r>
              <a:rPr lang="en-US" sz="900" dirty="0">
                <a:solidFill>
                  <a:srgbClr val="333333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修复漏洞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65" name="Shape 14">
            <a:extLst>
              <a:ext uri="{FF2B5EF4-FFF2-40B4-BE49-F238E27FC236}">
                <a16:creationId xmlns:a16="http://schemas.microsoft.com/office/drawing/2014/main" id="{A4D30581-6F4B-48C1-B1AB-88F6DABF219D}"/>
              </a:ext>
            </a:extLst>
          </p:cNvPr>
          <p:cNvSpPr/>
          <p:nvPr/>
        </p:nvSpPr>
        <p:spPr>
          <a:xfrm>
            <a:off x="3190846" y="957262"/>
            <a:ext cx="2764631" cy="2100263"/>
          </a:xfrm>
          <a:custGeom>
            <a:avLst/>
            <a:gdLst/>
            <a:ahLst/>
            <a:cxnLst/>
            <a:rect l="l" t="t" r="r" b="b"/>
            <a:pathLst>
              <a:path w="3686175" h="2800350">
                <a:moveTo>
                  <a:pt x="38100" y="0"/>
                </a:moveTo>
                <a:lnTo>
                  <a:pt x="3648075" y="0"/>
                </a:lnTo>
                <a:cubicBezTo>
                  <a:pt x="3669103" y="0"/>
                  <a:pt x="3686175" y="17072"/>
                  <a:pt x="3686175" y="38100"/>
                </a:cubicBezTo>
                <a:lnTo>
                  <a:pt x="3686175" y="2686040"/>
                </a:lnTo>
                <a:cubicBezTo>
                  <a:pt x="3686175" y="2749172"/>
                  <a:pt x="3634997" y="2800350"/>
                  <a:pt x="3571865" y="2800350"/>
                </a:cubicBezTo>
                <a:lnTo>
                  <a:pt x="114310" y="2800350"/>
                </a:lnTo>
                <a:cubicBezTo>
                  <a:pt x="51178" y="2800350"/>
                  <a:pt x="0" y="2749172"/>
                  <a:pt x="0" y="268604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57150" dist="381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66" name="Shape 15">
            <a:extLst>
              <a:ext uri="{FF2B5EF4-FFF2-40B4-BE49-F238E27FC236}">
                <a16:creationId xmlns:a16="http://schemas.microsoft.com/office/drawing/2014/main" id="{96CD7DA7-648E-4601-8581-9082F8641F7F}"/>
              </a:ext>
            </a:extLst>
          </p:cNvPr>
          <p:cNvSpPr/>
          <p:nvPr/>
        </p:nvSpPr>
        <p:spPr>
          <a:xfrm>
            <a:off x="3190846" y="957263"/>
            <a:ext cx="2764631" cy="28575"/>
          </a:xfrm>
          <a:custGeom>
            <a:avLst/>
            <a:gdLst/>
            <a:ahLst/>
            <a:cxnLst/>
            <a:rect l="l" t="t" r="r" b="b"/>
            <a:pathLst>
              <a:path w="3686175" h="38100">
                <a:moveTo>
                  <a:pt x="38100" y="0"/>
                </a:moveTo>
                <a:lnTo>
                  <a:pt x="3648075" y="0"/>
                </a:lnTo>
                <a:cubicBezTo>
                  <a:pt x="3669103" y="0"/>
                  <a:pt x="3686175" y="17072"/>
                  <a:pt x="3686175" y="38100"/>
                </a:cubicBezTo>
                <a:lnTo>
                  <a:pt x="3686175" y="38100"/>
                </a:lnTo>
                <a:lnTo>
                  <a:pt x="0" y="38100"/>
                </a:ln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007BFF"/>
          </a:solidFill>
          <a:ln/>
        </p:spPr>
      </p:sp>
      <p:sp>
        <p:nvSpPr>
          <p:cNvPr id="67" name="Shape 16">
            <a:extLst>
              <a:ext uri="{FF2B5EF4-FFF2-40B4-BE49-F238E27FC236}">
                <a16:creationId xmlns:a16="http://schemas.microsoft.com/office/drawing/2014/main" id="{E4EC5518-0E93-4343-90A4-BC0C6507A42B}"/>
              </a:ext>
            </a:extLst>
          </p:cNvPr>
          <p:cNvSpPr/>
          <p:nvPr/>
        </p:nvSpPr>
        <p:spPr>
          <a:xfrm>
            <a:off x="3333720" y="1114425"/>
            <a:ext cx="342900" cy="3429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76202" y="0"/>
                </a:moveTo>
                <a:lnTo>
                  <a:pt x="380998" y="0"/>
                </a:lnTo>
                <a:cubicBezTo>
                  <a:pt x="423055" y="0"/>
                  <a:pt x="457200" y="34145"/>
                  <a:pt x="457200" y="76202"/>
                </a:cubicBezTo>
                <a:lnTo>
                  <a:pt x="457200" y="380998"/>
                </a:lnTo>
                <a:cubicBezTo>
                  <a:pt x="457200" y="423055"/>
                  <a:pt x="423055" y="457200"/>
                  <a:pt x="380998" y="457200"/>
                </a:cubicBezTo>
                <a:lnTo>
                  <a:pt x="76202" y="457200"/>
                </a:lnTo>
                <a:cubicBezTo>
                  <a:pt x="34145" y="457200"/>
                  <a:pt x="0" y="423055"/>
                  <a:pt x="0" y="3809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007BFF"/>
          </a:solidFill>
          <a:ln/>
        </p:spPr>
      </p:sp>
      <p:sp>
        <p:nvSpPr>
          <p:cNvPr id="68" name="Shape 17">
            <a:extLst>
              <a:ext uri="{FF2B5EF4-FFF2-40B4-BE49-F238E27FC236}">
                <a16:creationId xmlns:a16="http://schemas.microsoft.com/office/drawing/2014/main" id="{DBBE5A02-BD32-4F15-A588-22AD237CB341}"/>
              </a:ext>
            </a:extLst>
          </p:cNvPr>
          <p:cNvSpPr/>
          <p:nvPr/>
        </p:nvSpPr>
        <p:spPr>
          <a:xfrm>
            <a:off x="3433733" y="1214438"/>
            <a:ext cx="142875" cy="142875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23812" y="23812"/>
                </a:moveTo>
                <a:cubicBezTo>
                  <a:pt x="23812" y="17227"/>
                  <a:pt x="18492" y="11906"/>
                  <a:pt x="11906" y="11906"/>
                </a:cubicBezTo>
                <a:cubicBezTo>
                  <a:pt x="5321" y="11906"/>
                  <a:pt x="0" y="17227"/>
                  <a:pt x="0" y="23812"/>
                </a:cubicBezTo>
                <a:lnTo>
                  <a:pt x="0" y="148828"/>
                </a:lnTo>
                <a:cubicBezTo>
                  <a:pt x="0" y="165274"/>
                  <a:pt x="13320" y="178594"/>
                  <a:pt x="29766" y="178594"/>
                </a:cubicBezTo>
                <a:lnTo>
                  <a:pt x="178594" y="178594"/>
                </a:lnTo>
                <a:cubicBezTo>
                  <a:pt x="185179" y="178594"/>
                  <a:pt x="190500" y="173273"/>
                  <a:pt x="190500" y="166688"/>
                </a:cubicBezTo>
                <a:cubicBezTo>
                  <a:pt x="190500" y="160102"/>
                  <a:pt x="185179" y="154781"/>
                  <a:pt x="178594" y="154781"/>
                </a:cubicBezTo>
                <a:lnTo>
                  <a:pt x="29766" y="154781"/>
                </a:lnTo>
                <a:cubicBezTo>
                  <a:pt x="26491" y="154781"/>
                  <a:pt x="23812" y="152102"/>
                  <a:pt x="23812" y="148828"/>
                </a:cubicBezTo>
                <a:lnTo>
                  <a:pt x="23812" y="23812"/>
                </a:lnTo>
                <a:close/>
                <a:moveTo>
                  <a:pt x="175096" y="56034"/>
                </a:moveTo>
                <a:cubicBezTo>
                  <a:pt x="179747" y="51383"/>
                  <a:pt x="179747" y="43830"/>
                  <a:pt x="175096" y="39179"/>
                </a:cubicBezTo>
                <a:cubicBezTo>
                  <a:pt x="170445" y="34528"/>
                  <a:pt x="162892" y="34528"/>
                  <a:pt x="158242" y="39179"/>
                </a:cubicBezTo>
                <a:lnTo>
                  <a:pt x="119063" y="78395"/>
                </a:lnTo>
                <a:lnTo>
                  <a:pt x="97706" y="57076"/>
                </a:lnTo>
                <a:cubicBezTo>
                  <a:pt x="93055" y="52425"/>
                  <a:pt x="85502" y="52425"/>
                  <a:pt x="80851" y="57076"/>
                </a:cubicBezTo>
                <a:lnTo>
                  <a:pt x="45132" y="92794"/>
                </a:lnTo>
                <a:cubicBezTo>
                  <a:pt x="40481" y="97445"/>
                  <a:pt x="40481" y="104998"/>
                  <a:pt x="45132" y="109649"/>
                </a:cubicBezTo>
                <a:cubicBezTo>
                  <a:pt x="49783" y="114300"/>
                  <a:pt x="57336" y="114300"/>
                  <a:pt x="61987" y="109649"/>
                </a:cubicBezTo>
                <a:lnTo>
                  <a:pt x="89297" y="82339"/>
                </a:lnTo>
                <a:lnTo>
                  <a:pt x="110654" y="103696"/>
                </a:lnTo>
                <a:cubicBezTo>
                  <a:pt x="115305" y="108347"/>
                  <a:pt x="122858" y="108347"/>
                  <a:pt x="127508" y="103696"/>
                </a:cubicBezTo>
                <a:lnTo>
                  <a:pt x="175133" y="56071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69" name="Text 18">
            <a:extLst>
              <a:ext uri="{FF2B5EF4-FFF2-40B4-BE49-F238E27FC236}">
                <a16:creationId xmlns:a16="http://schemas.microsoft.com/office/drawing/2014/main" id="{F19E3D92-2D87-4070-88FC-3A54818E92E9}"/>
              </a:ext>
            </a:extLst>
          </p:cNvPr>
          <p:cNvSpPr/>
          <p:nvPr/>
        </p:nvSpPr>
        <p:spPr>
          <a:xfrm>
            <a:off x="3762346" y="1185863"/>
            <a:ext cx="1709329" cy="1713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20000"/>
              </a:lnSpc>
            </a:pPr>
            <a:r>
              <a:rPr lang="en-US" sz="1400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(六) 边际成本低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70" name="Text 19">
            <a:extLst>
              <a:ext uri="{FF2B5EF4-FFF2-40B4-BE49-F238E27FC236}">
                <a16:creationId xmlns:a16="http://schemas.microsoft.com/office/drawing/2014/main" id="{A1A98756-1F9B-4CD4-9A59-8822ED74122F}"/>
              </a:ext>
            </a:extLst>
          </p:cNvPr>
          <p:cNvSpPr/>
          <p:nvPr/>
        </p:nvSpPr>
        <p:spPr>
          <a:xfrm>
            <a:off x="3333721" y="1571625"/>
            <a:ext cx="2536031" cy="5572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105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互联网产品的</a:t>
            </a:r>
            <a:r>
              <a:rPr lang="en-US" sz="1050" b="1" dirty="0">
                <a:solidFill>
                  <a:srgbClr val="007B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生产成本主要集中在研发和初期投入阶段</a:t>
            </a:r>
            <a:r>
              <a:rPr lang="en-US" sz="105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,一旦产品上线,后续的复制和传播成本相对较低。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71" name="Shape 20">
            <a:extLst>
              <a:ext uri="{FF2B5EF4-FFF2-40B4-BE49-F238E27FC236}">
                <a16:creationId xmlns:a16="http://schemas.microsoft.com/office/drawing/2014/main" id="{67234CD6-0115-4C50-8314-7CA91D05FD93}"/>
              </a:ext>
            </a:extLst>
          </p:cNvPr>
          <p:cNvSpPr/>
          <p:nvPr/>
        </p:nvSpPr>
        <p:spPr>
          <a:xfrm>
            <a:off x="3333721" y="2214562"/>
            <a:ext cx="2478881" cy="700088"/>
          </a:xfrm>
          <a:custGeom>
            <a:avLst/>
            <a:gdLst/>
            <a:ahLst/>
            <a:cxnLst/>
            <a:rect l="l" t="t" r="r" b="b"/>
            <a:pathLst>
              <a:path w="3305175" h="933450">
                <a:moveTo>
                  <a:pt x="76198" y="0"/>
                </a:moveTo>
                <a:lnTo>
                  <a:pt x="3228977" y="0"/>
                </a:lnTo>
                <a:cubicBezTo>
                  <a:pt x="3271060" y="0"/>
                  <a:pt x="3305175" y="34115"/>
                  <a:pt x="3305175" y="76198"/>
                </a:cubicBezTo>
                <a:lnTo>
                  <a:pt x="3305175" y="857252"/>
                </a:lnTo>
                <a:cubicBezTo>
                  <a:pt x="3305175" y="899335"/>
                  <a:pt x="3271060" y="933450"/>
                  <a:pt x="3228977" y="933450"/>
                </a:cubicBezTo>
                <a:lnTo>
                  <a:pt x="76198" y="933450"/>
                </a:lnTo>
                <a:cubicBezTo>
                  <a:pt x="34115" y="933450"/>
                  <a:pt x="0" y="899335"/>
                  <a:pt x="0" y="857252"/>
                </a:cubicBezTo>
                <a:lnTo>
                  <a:pt x="0" y="76198"/>
                </a:lnTo>
                <a:cubicBezTo>
                  <a:pt x="0" y="34115"/>
                  <a:pt x="34115" y="0"/>
                  <a:pt x="76198" y="0"/>
                </a:cubicBezTo>
                <a:close/>
              </a:path>
            </a:pathLst>
          </a:custGeom>
          <a:solidFill>
            <a:srgbClr val="007BFF">
              <a:alpha val="10196"/>
            </a:srgbClr>
          </a:solidFill>
          <a:ln/>
        </p:spPr>
      </p:sp>
      <p:sp>
        <p:nvSpPr>
          <p:cNvPr id="72" name="Text 21">
            <a:extLst>
              <a:ext uri="{FF2B5EF4-FFF2-40B4-BE49-F238E27FC236}">
                <a16:creationId xmlns:a16="http://schemas.microsoft.com/office/drawing/2014/main" id="{C8FFC62F-9DA3-410C-A1E6-2F107DCB484E}"/>
              </a:ext>
            </a:extLst>
          </p:cNvPr>
          <p:cNvSpPr/>
          <p:nvPr/>
        </p:nvSpPr>
        <p:spPr>
          <a:xfrm>
            <a:off x="3419445" y="2300288"/>
            <a:ext cx="2357438" cy="1428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20000"/>
              </a:lnSpc>
            </a:pPr>
            <a:r>
              <a:rPr lang="en-US" sz="900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规模化效应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73" name="Text 22">
            <a:extLst>
              <a:ext uri="{FF2B5EF4-FFF2-40B4-BE49-F238E27FC236}">
                <a16:creationId xmlns:a16="http://schemas.microsoft.com/office/drawing/2014/main" id="{7988DF1C-0967-470C-8F3E-9DDA6379B777}"/>
              </a:ext>
            </a:extLst>
          </p:cNvPr>
          <p:cNvSpPr/>
          <p:nvPr/>
        </p:nvSpPr>
        <p:spPr>
          <a:xfrm>
            <a:off x="3419445" y="2500312"/>
            <a:ext cx="2357438" cy="3286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900" dirty="0">
                <a:solidFill>
                  <a:srgbClr val="333333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在用户规模扩大时,</a:t>
            </a:r>
            <a:r>
              <a:rPr lang="en-US" sz="900" b="1" dirty="0">
                <a:solidFill>
                  <a:srgbClr val="007B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边际成本几乎可以忽略不计</a:t>
            </a:r>
            <a:r>
              <a:rPr lang="en-US" sz="900" dirty="0">
                <a:solidFill>
                  <a:srgbClr val="333333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,能够以较低价格提供给更多用户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74" name="Shape 23">
            <a:extLst>
              <a:ext uri="{FF2B5EF4-FFF2-40B4-BE49-F238E27FC236}">
                <a16:creationId xmlns:a16="http://schemas.microsoft.com/office/drawing/2014/main" id="{B3F2224E-5291-4DBF-806F-4898DA80198E}"/>
              </a:ext>
            </a:extLst>
          </p:cNvPr>
          <p:cNvSpPr/>
          <p:nvPr/>
        </p:nvSpPr>
        <p:spPr>
          <a:xfrm>
            <a:off x="6095941" y="957262"/>
            <a:ext cx="2764631" cy="2100263"/>
          </a:xfrm>
          <a:custGeom>
            <a:avLst/>
            <a:gdLst/>
            <a:ahLst/>
            <a:cxnLst/>
            <a:rect l="l" t="t" r="r" b="b"/>
            <a:pathLst>
              <a:path w="3686175" h="2800350">
                <a:moveTo>
                  <a:pt x="38100" y="0"/>
                </a:moveTo>
                <a:lnTo>
                  <a:pt x="3648075" y="0"/>
                </a:lnTo>
                <a:cubicBezTo>
                  <a:pt x="3669103" y="0"/>
                  <a:pt x="3686175" y="17072"/>
                  <a:pt x="3686175" y="38100"/>
                </a:cubicBezTo>
                <a:lnTo>
                  <a:pt x="3686175" y="2686040"/>
                </a:lnTo>
                <a:cubicBezTo>
                  <a:pt x="3686175" y="2749172"/>
                  <a:pt x="3634997" y="2800350"/>
                  <a:pt x="3571865" y="2800350"/>
                </a:cubicBezTo>
                <a:lnTo>
                  <a:pt x="114310" y="2800350"/>
                </a:lnTo>
                <a:cubicBezTo>
                  <a:pt x="51178" y="2800350"/>
                  <a:pt x="0" y="2749172"/>
                  <a:pt x="0" y="268604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57150" dist="381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75" name="Shape 24">
            <a:extLst>
              <a:ext uri="{FF2B5EF4-FFF2-40B4-BE49-F238E27FC236}">
                <a16:creationId xmlns:a16="http://schemas.microsoft.com/office/drawing/2014/main" id="{0FB89ECB-3643-491D-A3A1-2C0FA8E3D216}"/>
              </a:ext>
            </a:extLst>
          </p:cNvPr>
          <p:cNvSpPr/>
          <p:nvPr/>
        </p:nvSpPr>
        <p:spPr>
          <a:xfrm>
            <a:off x="6095941" y="957263"/>
            <a:ext cx="2764631" cy="28575"/>
          </a:xfrm>
          <a:custGeom>
            <a:avLst/>
            <a:gdLst/>
            <a:ahLst/>
            <a:cxnLst/>
            <a:rect l="l" t="t" r="r" b="b"/>
            <a:pathLst>
              <a:path w="3686175" h="38100">
                <a:moveTo>
                  <a:pt x="38100" y="0"/>
                </a:moveTo>
                <a:lnTo>
                  <a:pt x="3648075" y="0"/>
                </a:lnTo>
                <a:cubicBezTo>
                  <a:pt x="3669103" y="0"/>
                  <a:pt x="3686175" y="17072"/>
                  <a:pt x="3686175" y="38100"/>
                </a:cubicBezTo>
                <a:lnTo>
                  <a:pt x="3686175" y="38100"/>
                </a:lnTo>
                <a:lnTo>
                  <a:pt x="0" y="38100"/>
                </a:ln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80C2EE"/>
          </a:solidFill>
          <a:ln/>
        </p:spPr>
      </p:sp>
      <p:sp>
        <p:nvSpPr>
          <p:cNvPr id="76" name="Shape 25">
            <a:extLst>
              <a:ext uri="{FF2B5EF4-FFF2-40B4-BE49-F238E27FC236}">
                <a16:creationId xmlns:a16="http://schemas.microsoft.com/office/drawing/2014/main" id="{763E9536-D2C8-466C-904F-A78FC6B1CCD4}"/>
              </a:ext>
            </a:extLst>
          </p:cNvPr>
          <p:cNvSpPr/>
          <p:nvPr/>
        </p:nvSpPr>
        <p:spPr>
          <a:xfrm>
            <a:off x="6238816" y="1114425"/>
            <a:ext cx="342900" cy="3429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76202" y="0"/>
                </a:moveTo>
                <a:lnTo>
                  <a:pt x="380998" y="0"/>
                </a:lnTo>
                <a:cubicBezTo>
                  <a:pt x="423055" y="0"/>
                  <a:pt x="457200" y="34145"/>
                  <a:pt x="457200" y="76202"/>
                </a:cubicBezTo>
                <a:lnTo>
                  <a:pt x="457200" y="380998"/>
                </a:lnTo>
                <a:cubicBezTo>
                  <a:pt x="457200" y="423055"/>
                  <a:pt x="423055" y="457200"/>
                  <a:pt x="380998" y="457200"/>
                </a:cubicBezTo>
                <a:lnTo>
                  <a:pt x="76202" y="457200"/>
                </a:lnTo>
                <a:cubicBezTo>
                  <a:pt x="34145" y="457200"/>
                  <a:pt x="0" y="423055"/>
                  <a:pt x="0" y="3809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80C2EE"/>
          </a:solidFill>
          <a:ln/>
        </p:spPr>
      </p:sp>
      <p:sp>
        <p:nvSpPr>
          <p:cNvPr id="77" name="Shape 26">
            <a:extLst>
              <a:ext uri="{FF2B5EF4-FFF2-40B4-BE49-F238E27FC236}">
                <a16:creationId xmlns:a16="http://schemas.microsoft.com/office/drawing/2014/main" id="{263D4CA9-D8C8-4AB7-9B3C-55CC153B9FA6}"/>
              </a:ext>
            </a:extLst>
          </p:cNvPr>
          <p:cNvSpPr/>
          <p:nvPr/>
        </p:nvSpPr>
        <p:spPr>
          <a:xfrm>
            <a:off x="6338828" y="1214438"/>
            <a:ext cx="142875" cy="142875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29766"/>
                </a:moveTo>
                <a:cubicBezTo>
                  <a:pt x="0" y="19906"/>
                  <a:pt x="8000" y="11906"/>
                  <a:pt x="17859" y="11906"/>
                </a:cubicBezTo>
                <a:lnTo>
                  <a:pt x="53578" y="11906"/>
                </a:lnTo>
                <a:cubicBezTo>
                  <a:pt x="63438" y="11906"/>
                  <a:pt x="71438" y="19906"/>
                  <a:pt x="71438" y="29766"/>
                </a:cubicBezTo>
                <a:lnTo>
                  <a:pt x="71438" y="35719"/>
                </a:lnTo>
                <a:lnTo>
                  <a:pt x="119063" y="35719"/>
                </a:lnTo>
                <a:lnTo>
                  <a:pt x="119063" y="29766"/>
                </a:lnTo>
                <a:cubicBezTo>
                  <a:pt x="119063" y="19906"/>
                  <a:pt x="127062" y="11906"/>
                  <a:pt x="136922" y="11906"/>
                </a:cubicBezTo>
                <a:lnTo>
                  <a:pt x="172641" y="11906"/>
                </a:lnTo>
                <a:cubicBezTo>
                  <a:pt x="182500" y="11906"/>
                  <a:pt x="190500" y="19906"/>
                  <a:pt x="190500" y="29766"/>
                </a:cubicBezTo>
                <a:lnTo>
                  <a:pt x="190500" y="65484"/>
                </a:lnTo>
                <a:cubicBezTo>
                  <a:pt x="190500" y="75344"/>
                  <a:pt x="182500" y="83344"/>
                  <a:pt x="172641" y="83344"/>
                </a:cubicBezTo>
                <a:lnTo>
                  <a:pt x="136922" y="83344"/>
                </a:lnTo>
                <a:cubicBezTo>
                  <a:pt x="127062" y="83344"/>
                  <a:pt x="119063" y="75344"/>
                  <a:pt x="119063" y="65484"/>
                </a:cubicBezTo>
                <a:lnTo>
                  <a:pt x="119063" y="59531"/>
                </a:lnTo>
                <a:lnTo>
                  <a:pt x="71438" y="59531"/>
                </a:lnTo>
                <a:lnTo>
                  <a:pt x="71438" y="65484"/>
                </a:lnTo>
                <a:cubicBezTo>
                  <a:pt x="71438" y="68200"/>
                  <a:pt x="70805" y="70805"/>
                  <a:pt x="69726" y="73112"/>
                </a:cubicBezTo>
                <a:lnTo>
                  <a:pt x="95250" y="107156"/>
                </a:lnTo>
                <a:lnTo>
                  <a:pt x="125016" y="107156"/>
                </a:lnTo>
                <a:cubicBezTo>
                  <a:pt x="134875" y="107156"/>
                  <a:pt x="142875" y="115156"/>
                  <a:pt x="142875" y="125016"/>
                </a:cubicBezTo>
                <a:lnTo>
                  <a:pt x="142875" y="160734"/>
                </a:lnTo>
                <a:cubicBezTo>
                  <a:pt x="142875" y="170594"/>
                  <a:pt x="134875" y="178594"/>
                  <a:pt x="125016" y="178594"/>
                </a:cubicBezTo>
                <a:lnTo>
                  <a:pt x="89297" y="178594"/>
                </a:lnTo>
                <a:cubicBezTo>
                  <a:pt x="79437" y="178594"/>
                  <a:pt x="71438" y="170594"/>
                  <a:pt x="71438" y="160734"/>
                </a:cubicBezTo>
                <a:lnTo>
                  <a:pt x="71438" y="125016"/>
                </a:lnTo>
                <a:cubicBezTo>
                  <a:pt x="71438" y="122300"/>
                  <a:pt x="72070" y="119695"/>
                  <a:pt x="73149" y="117388"/>
                </a:cubicBezTo>
                <a:lnTo>
                  <a:pt x="47625" y="83344"/>
                </a:lnTo>
                <a:lnTo>
                  <a:pt x="17859" y="83344"/>
                </a:lnTo>
                <a:cubicBezTo>
                  <a:pt x="8000" y="83344"/>
                  <a:pt x="0" y="75344"/>
                  <a:pt x="0" y="65484"/>
                </a:cubicBezTo>
                <a:lnTo>
                  <a:pt x="0" y="29766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78" name="Text 27">
            <a:extLst>
              <a:ext uri="{FF2B5EF4-FFF2-40B4-BE49-F238E27FC236}">
                <a16:creationId xmlns:a16="http://schemas.microsoft.com/office/drawing/2014/main" id="{5FA1BB33-059E-45F2-8F9C-F21060EC3445}"/>
              </a:ext>
            </a:extLst>
          </p:cNvPr>
          <p:cNvSpPr/>
          <p:nvPr/>
        </p:nvSpPr>
        <p:spPr>
          <a:xfrm>
            <a:off x="6667440" y="1185863"/>
            <a:ext cx="1478339" cy="1713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20000"/>
              </a:lnSpc>
            </a:pPr>
            <a:r>
              <a:rPr lang="en-US" sz="1400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(七) 跨界融合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79" name="Text 28">
            <a:extLst>
              <a:ext uri="{FF2B5EF4-FFF2-40B4-BE49-F238E27FC236}">
                <a16:creationId xmlns:a16="http://schemas.microsoft.com/office/drawing/2014/main" id="{8A9E51E5-B828-45A4-B606-3F9C59B291EF}"/>
              </a:ext>
            </a:extLst>
          </p:cNvPr>
          <p:cNvSpPr/>
          <p:nvPr/>
        </p:nvSpPr>
        <p:spPr>
          <a:xfrm>
            <a:off x="6238816" y="1642541"/>
            <a:ext cx="2536031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105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互联网产品与</a:t>
            </a:r>
            <a:r>
              <a:rPr lang="en-US" sz="1050" b="1" dirty="0">
                <a:solidFill>
                  <a:srgbClr val="80C2EE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各个传统行业深度融合发展</a:t>
            </a:r>
            <a:r>
              <a:rPr lang="en-US" sz="105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,催生出许多新的商业模式和业态,打破了行业边界。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80" name="Shape 29">
            <a:extLst>
              <a:ext uri="{FF2B5EF4-FFF2-40B4-BE49-F238E27FC236}">
                <a16:creationId xmlns:a16="http://schemas.microsoft.com/office/drawing/2014/main" id="{13DE6A29-AAEC-444D-BECB-380AA34D39F0}"/>
              </a:ext>
            </a:extLst>
          </p:cNvPr>
          <p:cNvSpPr/>
          <p:nvPr/>
        </p:nvSpPr>
        <p:spPr>
          <a:xfrm>
            <a:off x="6238816" y="2338387"/>
            <a:ext cx="785813" cy="428625"/>
          </a:xfrm>
          <a:custGeom>
            <a:avLst/>
            <a:gdLst/>
            <a:ahLst/>
            <a:cxnLst/>
            <a:rect l="l" t="t" r="r" b="b"/>
            <a:pathLst>
              <a:path w="1047750" h="571500">
                <a:moveTo>
                  <a:pt x="38102" y="0"/>
                </a:moveTo>
                <a:lnTo>
                  <a:pt x="1009648" y="0"/>
                </a:lnTo>
                <a:cubicBezTo>
                  <a:pt x="1030691" y="0"/>
                  <a:pt x="1047750" y="17059"/>
                  <a:pt x="1047750" y="38102"/>
                </a:cubicBezTo>
                <a:lnTo>
                  <a:pt x="1047750" y="533398"/>
                </a:lnTo>
                <a:cubicBezTo>
                  <a:pt x="1047750" y="554441"/>
                  <a:pt x="1030691" y="571500"/>
                  <a:pt x="1009648" y="571500"/>
                </a:cubicBezTo>
                <a:lnTo>
                  <a:pt x="38102" y="571500"/>
                </a:lnTo>
                <a:cubicBezTo>
                  <a:pt x="17059" y="571500"/>
                  <a:pt x="0" y="554441"/>
                  <a:pt x="0" y="533398"/>
                </a:cubicBezTo>
                <a:lnTo>
                  <a:pt x="0" y="38102"/>
                </a:lnTo>
                <a:cubicBezTo>
                  <a:pt x="0" y="17073"/>
                  <a:pt x="17073" y="0"/>
                  <a:pt x="38102" y="0"/>
                </a:cubicBezTo>
                <a:close/>
              </a:path>
            </a:pathLst>
          </a:custGeom>
          <a:solidFill>
            <a:srgbClr val="80C2EE">
              <a:alpha val="10196"/>
            </a:srgbClr>
          </a:solidFill>
          <a:ln/>
        </p:spPr>
      </p:sp>
      <p:sp>
        <p:nvSpPr>
          <p:cNvPr id="81" name="Shape 30">
            <a:extLst>
              <a:ext uri="{FF2B5EF4-FFF2-40B4-BE49-F238E27FC236}">
                <a16:creationId xmlns:a16="http://schemas.microsoft.com/office/drawing/2014/main" id="{C5025CF2-0AAD-43BC-B830-789C6CAA265A}"/>
              </a:ext>
            </a:extLst>
          </p:cNvPr>
          <p:cNvSpPr/>
          <p:nvPr/>
        </p:nvSpPr>
        <p:spPr>
          <a:xfrm>
            <a:off x="6570017" y="2406964"/>
            <a:ext cx="128588" cy="128588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91049" y="6764"/>
                </a:moveTo>
                <a:cubicBezTo>
                  <a:pt x="87768" y="4889"/>
                  <a:pt x="83716" y="4889"/>
                  <a:pt x="80401" y="6764"/>
                </a:cubicBezTo>
                <a:lnTo>
                  <a:pt x="5391" y="49627"/>
                </a:lnTo>
                <a:cubicBezTo>
                  <a:pt x="1172" y="52038"/>
                  <a:pt x="-904" y="56994"/>
                  <a:pt x="335" y="61682"/>
                </a:cubicBezTo>
                <a:cubicBezTo>
                  <a:pt x="1574" y="66370"/>
                  <a:pt x="5860" y="69652"/>
                  <a:pt x="10716" y="69652"/>
                </a:cubicBezTo>
                <a:lnTo>
                  <a:pt x="21431" y="69652"/>
                </a:lnTo>
                <a:lnTo>
                  <a:pt x="21431" y="139303"/>
                </a:lnTo>
                <a:lnTo>
                  <a:pt x="21431" y="139303"/>
                </a:lnTo>
                <a:lnTo>
                  <a:pt x="4286" y="152162"/>
                </a:lnTo>
                <a:cubicBezTo>
                  <a:pt x="1574" y="154171"/>
                  <a:pt x="0" y="157352"/>
                  <a:pt x="0" y="160734"/>
                </a:cubicBezTo>
                <a:cubicBezTo>
                  <a:pt x="0" y="166661"/>
                  <a:pt x="4789" y="171450"/>
                  <a:pt x="10716" y="171450"/>
                </a:cubicBezTo>
                <a:lnTo>
                  <a:pt x="160734" y="171450"/>
                </a:lnTo>
                <a:cubicBezTo>
                  <a:pt x="166661" y="171450"/>
                  <a:pt x="171450" y="166661"/>
                  <a:pt x="171450" y="160734"/>
                </a:cubicBezTo>
                <a:cubicBezTo>
                  <a:pt x="171450" y="157352"/>
                  <a:pt x="169876" y="154171"/>
                  <a:pt x="167164" y="152162"/>
                </a:cubicBezTo>
                <a:lnTo>
                  <a:pt x="150019" y="139303"/>
                </a:lnTo>
                <a:lnTo>
                  <a:pt x="150019" y="69652"/>
                </a:lnTo>
                <a:lnTo>
                  <a:pt x="160734" y="69652"/>
                </a:lnTo>
                <a:cubicBezTo>
                  <a:pt x="165590" y="69652"/>
                  <a:pt x="169843" y="66370"/>
                  <a:pt x="171082" y="61682"/>
                </a:cubicBezTo>
                <a:cubicBezTo>
                  <a:pt x="172321" y="56994"/>
                  <a:pt x="170244" y="52038"/>
                  <a:pt x="166025" y="49627"/>
                </a:cubicBezTo>
                <a:lnTo>
                  <a:pt x="91016" y="6764"/>
                </a:lnTo>
                <a:close/>
                <a:moveTo>
                  <a:pt x="133945" y="69652"/>
                </a:moveTo>
                <a:lnTo>
                  <a:pt x="133945" y="139303"/>
                </a:lnTo>
                <a:lnTo>
                  <a:pt x="112514" y="139303"/>
                </a:lnTo>
                <a:lnTo>
                  <a:pt x="112514" y="69652"/>
                </a:lnTo>
                <a:lnTo>
                  <a:pt x="133945" y="69652"/>
                </a:lnTo>
                <a:close/>
                <a:moveTo>
                  <a:pt x="96441" y="69652"/>
                </a:moveTo>
                <a:lnTo>
                  <a:pt x="96441" y="139303"/>
                </a:lnTo>
                <a:lnTo>
                  <a:pt x="75009" y="139303"/>
                </a:lnTo>
                <a:lnTo>
                  <a:pt x="75009" y="69652"/>
                </a:lnTo>
                <a:lnTo>
                  <a:pt x="96441" y="69652"/>
                </a:lnTo>
                <a:close/>
                <a:moveTo>
                  <a:pt x="58936" y="69652"/>
                </a:moveTo>
                <a:lnTo>
                  <a:pt x="58936" y="139303"/>
                </a:lnTo>
                <a:lnTo>
                  <a:pt x="37505" y="139303"/>
                </a:lnTo>
                <a:lnTo>
                  <a:pt x="37505" y="69652"/>
                </a:lnTo>
                <a:lnTo>
                  <a:pt x="58936" y="69652"/>
                </a:lnTo>
                <a:close/>
                <a:moveTo>
                  <a:pt x="85725" y="32147"/>
                </a:moveTo>
                <a:cubicBezTo>
                  <a:pt x="91639" y="32147"/>
                  <a:pt x="96441" y="36948"/>
                  <a:pt x="96441" y="42863"/>
                </a:cubicBezTo>
                <a:cubicBezTo>
                  <a:pt x="96441" y="48777"/>
                  <a:pt x="91639" y="53578"/>
                  <a:pt x="85725" y="53578"/>
                </a:cubicBezTo>
                <a:cubicBezTo>
                  <a:pt x="79811" y="53578"/>
                  <a:pt x="75009" y="48777"/>
                  <a:pt x="75009" y="42863"/>
                </a:cubicBezTo>
                <a:cubicBezTo>
                  <a:pt x="75009" y="36948"/>
                  <a:pt x="79811" y="32147"/>
                  <a:pt x="85725" y="32147"/>
                </a:cubicBezTo>
                <a:close/>
              </a:path>
            </a:pathLst>
          </a:custGeom>
          <a:solidFill>
            <a:srgbClr val="80C2EE"/>
          </a:solidFill>
          <a:ln/>
        </p:spPr>
      </p:sp>
      <p:sp>
        <p:nvSpPr>
          <p:cNvPr id="82" name="Text 31">
            <a:extLst>
              <a:ext uri="{FF2B5EF4-FFF2-40B4-BE49-F238E27FC236}">
                <a16:creationId xmlns:a16="http://schemas.microsoft.com/office/drawing/2014/main" id="{8AAFEC93-1436-46DD-9050-2FDC8BDD8239}"/>
              </a:ext>
            </a:extLst>
          </p:cNvPr>
          <p:cNvSpPr/>
          <p:nvPr/>
        </p:nvSpPr>
        <p:spPr>
          <a:xfrm>
            <a:off x="6270963" y="2566987"/>
            <a:ext cx="721519" cy="1428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685800">
              <a:lnSpc>
                <a:spcPct val="120000"/>
              </a:lnSpc>
            </a:pPr>
            <a:r>
              <a:rPr lang="en-US" sz="9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互联网金融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83" name="Shape 32">
            <a:extLst>
              <a:ext uri="{FF2B5EF4-FFF2-40B4-BE49-F238E27FC236}">
                <a16:creationId xmlns:a16="http://schemas.microsoft.com/office/drawing/2014/main" id="{972B5500-1970-41C9-B559-3315A1133762}"/>
              </a:ext>
            </a:extLst>
          </p:cNvPr>
          <p:cNvSpPr/>
          <p:nvPr/>
        </p:nvSpPr>
        <p:spPr>
          <a:xfrm>
            <a:off x="7083385" y="2338387"/>
            <a:ext cx="785813" cy="428625"/>
          </a:xfrm>
          <a:custGeom>
            <a:avLst/>
            <a:gdLst/>
            <a:ahLst/>
            <a:cxnLst/>
            <a:rect l="l" t="t" r="r" b="b"/>
            <a:pathLst>
              <a:path w="1047750" h="571500">
                <a:moveTo>
                  <a:pt x="38102" y="0"/>
                </a:moveTo>
                <a:lnTo>
                  <a:pt x="1009648" y="0"/>
                </a:lnTo>
                <a:cubicBezTo>
                  <a:pt x="1030691" y="0"/>
                  <a:pt x="1047750" y="17059"/>
                  <a:pt x="1047750" y="38102"/>
                </a:cubicBezTo>
                <a:lnTo>
                  <a:pt x="1047750" y="533398"/>
                </a:lnTo>
                <a:cubicBezTo>
                  <a:pt x="1047750" y="554441"/>
                  <a:pt x="1030691" y="571500"/>
                  <a:pt x="1009648" y="571500"/>
                </a:cubicBezTo>
                <a:lnTo>
                  <a:pt x="38102" y="571500"/>
                </a:lnTo>
                <a:cubicBezTo>
                  <a:pt x="17059" y="571500"/>
                  <a:pt x="0" y="554441"/>
                  <a:pt x="0" y="533398"/>
                </a:cubicBezTo>
                <a:lnTo>
                  <a:pt x="0" y="38102"/>
                </a:lnTo>
                <a:cubicBezTo>
                  <a:pt x="0" y="17073"/>
                  <a:pt x="17073" y="0"/>
                  <a:pt x="38102" y="0"/>
                </a:cubicBezTo>
                <a:close/>
              </a:path>
            </a:pathLst>
          </a:custGeom>
          <a:solidFill>
            <a:srgbClr val="4A90E2">
              <a:alpha val="10196"/>
            </a:srgbClr>
          </a:solidFill>
          <a:ln/>
        </p:spPr>
      </p:sp>
      <p:sp>
        <p:nvSpPr>
          <p:cNvPr id="135" name="Shape 33">
            <a:extLst>
              <a:ext uri="{FF2B5EF4-FFF2-40B4-BE49-F238E27FC236}">
                <a16:creationId xmlns:a16="http://schemas.microsoft.com/office/drawing/2014/main" id="{B875D529-1DAE-4EBB-8A71-296B59EDBA7B}"/>
              </a:ext>
            </a:extLst>
          </p:cNvPr>
          <p:cNvSpPr/>
          <p:nvPr/>
        </p:nvSpPr>
        <p:spPr>
          <a:xfrm>
            <a:off x="7414587" y="2406964"/>
            <a:ext cx="128588" cy="128588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85725" y="36132"/>
                </a:moveTo>
                <a:lnTo>
                  <a:pt x="80702" y="29167"/>
                </a:lnTo>
                <a:cubicBezTo>
                  <a:pt x="72330" y="17580"/>
                  <a:pt x="58902" y="10716"/>
                  <a:pt x="44570" y="10716"/>
                </a:cubicBezTo>
                <a:cubicBezTo>
                  <a:pt x="19958" y="10716"/>
                  <a:pt x="0" y="30673"/>
                  <a:pt x="0" y="55286"/>
                </a:cubicBezTo>
                <a:lnTo>
                  <a:pt x="0" y="56157"/>
                </a:lnTo>
                <a:cubicBezTo>
                  <a:pt x="0" y="64059"/>
                  <a:pt x="2076" y="72230"/>
                  <a:pt x="5559" y="80367"/>
                </a:cubicBezTo>
                <a:lnTo>
                  <a:pt x="41054" y="80367"/>
                </a:lnTo>
                <a:cubicBezTo>
                  <a:pt x="42126" y="80367"/>
                  <a:pt x="43097" y="79731"/>
                  <a:pt x="43532" y="78726"/>
                </a:cubicBezTo>
                <a:lnTo>
                  <a:pt x="54181" y="53176"/>
                </a:lnTo>
                <a:cubicBezTo>
                  <a:pt x="55420" y="50229"/>
                  <a:pt x="58300" y="48287"/>
                  <a:pt x="61481" y="48220"/>
                </a:cubicBezTo>
                <a:cubicBezTo>
                  <a:pt x="64662" y="48153"/>
                  <a:pt x="67609" y="50029"/>
                  <a:pt x="68915" y="52942"/>
                </a:cubicBezTo>
                <a:lnTo>
                  <a:pt x="86093" y="91083"/>
                </a:lnTo>
                <a:lnTo>
                  <a:pt x="99957" y="63356"/>
                </a:lnTo>
                <a:cubicBezTo>
                  <a:pt x="101330" y="60644"/>
                  <a:pt x="104109" y="58902"/>
                  <a:pt x="107156" y="58902"/>
                </a:cubicBezTo>
                <a:cubicBezTo>
                  <a:pt x="110204" y="58902"/>
                  <a:pt x="112983" y="60610"/>
                  <a:pt x="114356" y="63356"/>
                </a:cubicBezTo>
                <a:lnTo>
                  <a:pt x="122125" y="78860"/>
                </a:lnTo>
                <a:cubicBezTo>
                  <a:pt x="122593" y="79764"/>
                  <a:pt x="123498" y="80334"/>
                  <a:pt x="124536" y="80334"/>
                </a:cubicBezTo>
                <a:lnTo>
                  <a:pt x="165925" y="80334"/>
                </a:lnTo>
                <a:cubicBezTo>
                  <a:pt x="169441" y="72197"/>
                  <a:pt x="171483" y="64026"/>
                  <a:pt x="171483" y="56123"/>
                </a:cubicBezTo>
                <a:lnTo>
                  <a:pt x="171483" y="55252"/>
                </a:lnTo>
                <a:cubicBezTo>
                  <a:pt x="171450" y="30673"/>
                  <a:pt x="151492" y="10716"/>
                  <a:pt x="126880" y="10716"/>
                </a:cubicBezTo>
                <a:cubicBezTo>
                  <a:pt x="112581" y="10716"/>
                  <a:pt x="99120" y="17580"/>
                  <a:pt x="90748" y="29167"/>
                </a:cubicBezTo>
                <a:lnTo>
                  <a:pt x="85725" y="36098"/>
                </a:lnTo>
                <a:close/>
                <a:moveTo>
                  <a:pt x="157252" y="96441"/>
                </a:moveTo>
                <a:lnTo>
                  <a:pt x="124502" y="96441"/>
                </a:lnTo>
                <a:cubicBezTo>
                  <a:pt x="117403" y="96441"/>
                  <a:pt x="110907" y="92422"/>
                  <a:pt x="107726" y="86060"/>
                </a:cubicBezTo>
                <a:lnTo>
                  <a:pt x="107156" y="84921"/>
                </a:lnTo>
                <a:lnTo>
                  <a:pt x="92925" y="113418"/>
                </a:lnTo>
                <a:cubicBezTo>
                  <a:pt x="91552" y="116198"/>
                  <a:pt x="88672" y="117939"/>
                  <a:pt x="85558" y="117872"/>
                </a:cubicBezTo>
                <a:cubicBezTo>
                  <a:pt x="82443" y="117805"/>
                  <a:pt x="79664" y="115963"/>
                  <a:pt x="78391" y="113150"/>
                </a:cubicBezTo>
                <a:lnTo>
                  <a:pt x="61883" y="76483"/>
                </a:lnTo>
                <a:lnTo>
                  <a:pt x="58367" y="84921"/>
                </a:lnTo>
                <a:cubicBezTo>
                  <a:pt x="55453" y="91920"/>
                  <a:pt x="48622" y="96474"/>
                  <a:pt x="41054" y="96474"/>
                </a:cubicBezTo>
                <a:lnTo>
                  <a:pt x="14198" y="96474"/>
                </a:lnTo>
                <a:cubicBezTo>
                  <a:pt x="30004" y="121187"/>
                  <a:pt x="55386" y="143924"/>
                  <a:pt x="71259" y="156046"/>
                </a:cubicBezTo>
                <a:cubicBezTo>
                  <a:pt x="75411" y="159194"/>
                  <a:pt x="80501" y="160768"/>
                  <a:pt x="85692" y="160768"/>
                </a:cubicBezTo>
                <a:cubicBezTo>
                  <a:pt x="90882" y="160768"/>
                  <a:pt x="96005" y="159227"/>
                  <a:pt x="100124" y="156046"/>
                </a:cubicBezTo>
                <a:cubicBezTo>
                  <a:pt x="116064" y="143891"/>
                  <a:pt x="141446" y="121154"/>
                  <a:pt x="157252" y="96441"/>
                </a:cubicBezTo>
                <a:close/>
              </a:path>
            </a:pathLst>
          </a:custGeom>
          <a:solidFill>
            <a:srgbClr val="4A90E2"/>
          </a:solidFill>
          <a:ln/>
        </p:spPr>
      </p:sp>
      <p:sp>
        <p:nvSpPr>
          <p:cNvPr id="136" name="Text 34">
            <a:extLst>
              <a:ext uri="{FF2B5EF4-FFF2-40B4-BE49-F238E27FC236}">
                <a16:creationId xmlns:a16="http://schemas.microsoft.com/office/drawing/2014/main" id="{ECBFFFC4-C1CD-4174-B907-E1618F3B5659}"/>
              </a:ext>
            </a:extLst>
          </p:cNvPr>
          <p:cNvSpPr/>
          <p:nvPr/>
        </p:nvSpPr>
        <p:spPr>
          <a:xfrm>
            <a:off x="7115532" y="2566987"/>
            <a:ext cx="721519" cy="1428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685800">
              <a:lnSpc>
                <a:spcPct val="120000"/>
              </a:lnSpc>
            </a:pPr>
            <a:r>
              <a:rPr lang="en-US" sz="9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互联网医疗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37" name="Shape 35">
            <a:extLst>
              <a:ext uri="{FF2B5EF4-FFF2-40B4-BE49-F238E27FC236}">
                <a16:creationId xmlns:a16="http://schemas.microsoft.com/office/drawing/2014/main" id="{2FD58546-1214-4125-A2E7-C98ECC313989}"/>
              </a:ext>
            </a:extLst>
          </p:cNvPr>
          <p:cNvSpPr/>
          <p:nvPr/>
        </p:nvSpPr>
        <p:spPr>
          <a:xfrm>
            <a:off x="7927955" y="2338387"/>
            <a:ext cx="785813" cy="428625"/>
          </a:xfrm>
          <a:custGeom>
            <a:avLst/>
            <a:gdLst/>
            <a:ahLst/>
            <a:cxnLst/>
            <a:rect l="l" t="t" r="r" b="b"/>
            <a:pathLst>
              <a:path w="1047750" h="571500">
                <a:moveTo>
                  <a:pt x="38102" y="0"/>
                </a:moveTo>
                <a:lnTo>
                  <a:pt x="1009648" y="0"/>
                </a:lnTo>
                <a:cubicBezTo>
                  <a:pt x="1030691" y="0"/>
                  <a:pt x="1047750" y="17059"/>
                  <a:pt x="1047750" y="38102"/>
                </a:cubicBezTo>
                <a:lnTo>
                  <a:pt x="1047750" y="533398"/>
                </a:lnTo>
                <a:cubicBezTo>
                  <a:pt x="1047750" y="554441"/>
                  <a:pt x="1030691" y="571500"/>
                  <a:pt x="1009648" y="571500"/>
                </a:cubicBezTo>
                <a:lnTo>
                  <a:pt x="38102" y="571500"/>
                </a:lnTo>
                <a:cubicBezTo>
                  <a:pt x="17059" y="571500"/>
                  <a:pt x="0" y="554441"/>
                  <a:pt x="0" y="533398"/>
                </a:cubicBezTo>
                <a:lnTo>
                  <a:pt x="0" y="38102"/>
                </a:lnTo>
                <a:cubicBezTo>
                  <a:pt x="0" y="17073"/>
                  <a:pt x="17073" y="0"/>
                  <a:pt x="38102" y="0"/>
                </a:cubicBezTo>
                <a:close/>
              </a:path>
            </a:pathLst>
          </a:custGeom>
          <a:solidFill>
            <a:srgbClr val="007BFF">
              <a:alpha val="10196"/>
            </a:srgbClr>
          </a:solidFill>
          <a:ln/>
        </p:spPr>
      </p:sp>
      <p:sp>
        <p:nvSpPr>
          <p:cNvPr id="138" name="Shape 36">
            <a:extLst>
              <a:ext uri="{FF2B5EF4-FFF2-40B4-BE49-F238E27FC236}">
                <a16:creationId xmlns:a16="http://schemas.microsoft.com/office/drawing/2014/main" id="{EB8F8747-F982-4DE9-B561-36C9066458B9}"/>
              </a:ext>
            </a:extLst>
          </p:cNvPr>
          <p:cNvSpPr/>
          <p:nvPr/>
        </p:nvSpPr>
        <p:spPr>
          <a:xfrm>
            <a:off x="8251122" y="2406964"/>
            <a:ext cx="144661" cy="128588"/>
          </a:xfrm>
          <a:custGeom>
            <a:avLst/>
            <a:gdLst/>
            <a:ahLst/>
            <a:cxnLst/>
            <a:rect l="l" t="t" r="r" b="b"/>
            <a:pathLst>
              <a:path w="192881" h="171450">
                <a:moveTo>
                  <a:pt x="16073" y="65566"/>
                </a:moveTo>
                <a:lnTo>
                  <a:pt x="86127" y="94398"/>
                </a:lnTo>
                <a:cubicBezTo>
                  <a:pt x="89408" y="95737"/>
                  <a:pt x="92891" y="96441"/>
                  <a:pt x="96441" y="96441"/>
                </a:cubicBezTo>
                <a:cubicBezTo>
                  <a:pt x="99990" y="96441"/>
                  <a:pt x="103473" y="95737"/>
                  <a:pt x="106754" y="94398"/>
                </a:cubicBezTo>
                <a:lnTo>
                  <a:pt x="187925" y="60979"/>
                </a:lnTo>
                <a:cubicBezTo>
                  <a:pt x="190939" y="59740"/>
                  <a:pt x="192881" y="56826"/>
                  <a:pt x="192881" y="53578"/>
                </a:cubicBezTo>
                <a:cubicBezTo>
                  <a:pt x="192881" y="50330"/>
                  <a:pt x="190939" y="47417"/>
                  <a:pt x="187925" y="46178"/>
                </a:cubicBezTo>
                <a:lnTo>
                  <a:pt x="106754" y="12758"/>
                </a:lnTo>
                <a:cubicBezTo>
                  <a:pt x="103473" y="11419"/>
                  <a:pt x="99990" y="10716"/>
                  <a:pt x="96441" y="10716"/>
                </a:cubicBezTo>
                <a:cubicBezTo>
                  <a:pt x="92891" y="10716"/>
                  <a:pt x="89408" y="11419"/>
                  <a:pt x="86127" y="12758"/>
                </a:cubicBezTo>
                <a:lnTo>
                  <a:pt x="4956" y="46178"/>
                </a:lnTo>
                <a:cubicBezTo>
                  <a:pt x="1942" y="47417"/>
                  <a:pt x="0" y="50330"/>
                  <a:pt x="0" y="53578"/>
                </a:cubicBezTo>
                <a:lnTo>
                  <a:pt x="0" y="152698"/>
                </a:lnTo>
                <a:cubicBezTo>
                  <a:pt x="0" y="157151"/>
                  <a:pt x="3583" y="160734"/>
                  <a:pt x="8037" y="160734"/>
                </a:cubicBezTo>
                <a:cubicBezTo>
                  <a:pt x="12490" y="160734"/>
                  <a:pt x="16073" y="157151"/>
                  <a:pt x="16073" y="152698"/>
                </a:cubicBezTo>
                <a:lnTo>
                  <a:pt x="16073" y="65566"/>
                </a:lnTo>
                <a:close/>
                <a:moveTo>
                  <a:pt x="32147" y="89576"/>
                </a:moveTo>
                <a:lnTo>
                  <a:pt x="32147" y="128588"/>
                </a:lnTo>
                <a:cubicBezTo>
                  <a:pt x="32147" y="146335"/>
                  <a:pt x="60945" y="160734"/>
                  <a:pt x="96441" y="160734"/>
                </a:cubicBezTo>
                <a:cubicBezTo>
                  <a:pt x="131936" y="160734"/>
                  <a:pt x="160734" y="146335"/>
                  <a:pt x="160734" y="128588"/>
                </a:cubicBezTo>
                <a:lnTo>
                  <a:pt x="160734" y="89542"/>
                </a:lnTo>
                <a:lnTo>
                  <a:pt x="112882" y="109266"/>
                </a:lnTo>
                <a:cubicBezTo>
                  <a:pt x="107659" y="111409"/>
                  <a:pt x="102100" y="112514"/>
                  <a:pt x="96441" y="112514"/>
                </a:cubicBezTo>
                <a:cubicBezTo>
                  <a:pt x="90781" y="112514"/>
                  <a:pt x="85223" y="111409"/>
                  <a:pt x="79999" y="109266"/>
                </a:cubicBezTo>
                <a:lnTo>
                  <a:pt x="32147" y="89542"/>
                </a:lnTo>
                <a:close/>
              </a:path>
            </a:pathLst>
          </a:custGeom>
          <a:solidFill>
            <a:srgbClr val="007BFF"/>
          </a:solidFill>
          <a:ln/>
        </p:spPr>
      </p:sp>
      <p:sp>
        <p:nvSpPr>
          <p:cNvPr id="139" name="Text 37">
            <a:extLst>
              <a:ext uri="{FF2B5EF4-FFF2-40B4-BE49-F238E27FC236}">
                <a16:creationId xmlns:a16="http://schemas.microsoft.com/office/drawing/2014/main" id="{22FC94C2-EBE4-442F-8254-90312260E415}"/>
              </a:ext>
            </a:extLst>
          </p:cNvPr>
          <p:cNvSpPr/>
          <p:nvPr/>
        </p:nvSpPr>
        <p:spPr>
          <a:xfrm>
            <a:off x="7960103" y="2566987"/>
            <a:ext cx="721519" cy="1428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685800">
              <a:lnSpc>
                <a:spcPct val="120000"/>
              </a:lnSpc>
            </a:pPr>
            <a:r>
              <a:rPr lang="en-US" sz="9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互联网教育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40" name="Shape 38">
            <a:extLst>
              <a:ext uri="{FF2B5EF4-FFF2-40B4-BE49-F238E27FC236}">
                <a16:creationId xmlns:a16="http://schemas.microsoft.com/office/drawing/2014/main" id="{B48EFDC5-76B4-4636-9F0B-85559946A791}"/>
              </a:ext>
            </a:extLst>
          </p:cNvPr>
          <p:cNvSpPr/>
          <p:nvPr/>
        </p:nvSpPr>
        <p:spPr>
          <a:xfrm>
            <a:off x="285750" y="3196829"/>
            <a:ext cx="8572500" cy="1343025"/>
          </a:xfrm>
          <a:custGeom>
            <a:avLst/>
            <a:gdLst/>
            <a:ahLst/>
            <a:cxnLst/>
            <a:rect l="l" t="t" r="r" b="b"/>
            <a:pathLst>
              <a:path w="11430000" h="1790700">
                <a:moveTo>
                  <a:pt x="114300" y="0"/>
                </a:moveTo>
                <a:lnTo>
                  <a:pt x="11315700" y="0"/>
                </a:lnTo>
                <a:cubicBezTo>
                  <a:pt x="11378826" y="0"/>
                  <a:pt x="11430000" y="51174"/>
                  <a:pt x="11430000" y="114300"/>
                </a:cubicBezTo>
                <a:lnTo>
                  <a:pt x="11430000" y="1676400"/>
                </a:lnTo>
                <a:cubicBezTo>
                  <a:pt x="11430000" y="1739526"/>
                  <a:pt x="11378826" y="1790700"/>
                  <a:pt x="11315700" y="1790700"/>
                </a:cubicBezTo>
                <a:lnTo>
                  <a:pt x="114300" y="1790700"/>
                </a:lnTo>
                <a:cubicBezTo>
                  <a:pt x="51174" y="1790700"/>
                  <a:pt x="0" y="1739526"/>
                  <a:pt x="0" y="16764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gradFill flip="none" rotWithShape="1">
            <a:gsLst>
              <a:gs pos="0">
                <a:srgbClr val="4A90E2"/>
              </a:gs>
              <a:gs pos="100000">
                <a:srgbClr val="007BFF"/>
              </a:gs>
            </a:gsLst>
            <a:lin ang="2700000" scaled="1"/>
          </a:gradFill>
          <a:ln/>
          <a:effectLst>
            <a:outerShdw blurRad="142875" dist="9525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141" name="Shape 39">
            <a:extLst>
              <a:ext uri="{FF2B5EF4-FFF2-40B4-BE49-F238E27FC236}">
                <a16:creationId xmlns:a16="http://schemas.microsoft.com/office/drawing/2014/main" id="{5201F090-9E10-4422-AE65-9D6B6751C295}"/>
              </a:ext>
            </a:extLst>
          </p:cNvPr>
          <p:cNvSpPr/>
          <p:nvPr/>
        </p:nvSpPr>
        <p:spPr>
          <a:xfrm>
            <a:off x="457200" y="3368279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114300" y="0"/>
                </a:moveTo>
                <a:lnTo>
                  <a:pt x="495300" y="0"/>
                </a:lnTo>
                <a:cubicBezTo>
                  <a:pt x="558384" y="0"/>
                  <a:pt x="609600" y="51216"/>
                  <a:pt x="609600" y="114300"/>
                </a:cubicBezTo>
                <a:lnTo>
                  <a:pt x="609600" y="495300"/>
                </a:lnTo>
                <a:cubicBezTo>
                  <a:pt x="609600" y="558384"/>
                  <a:pt x="558384" y="609600"/>
                  <a:pt x="495300" y="609600"/>
                </a:cubicBezTo>
                <a:lnTo>
                  <a:pt x="114300" y="609600"/>
                </a:lnTo>
                <a:cubicBezTo>
                  <a:pt x="51216" y="609600"/>
                  <a:pt x="0" y="558384"/>
                  <a:pt x="0" y="495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/>
        </p:spPr>
      </p:sp>
      <p:sp>
        <p:nvSpPr>
          <p:cNvPr id="142" name="Shape 40">
            <a:extLst>
              <a:ext uri="{FF2B5EF4-FFF2-40B4-BE49-F238E27FC236}">
                <a16:creationId xmlns:a16="http://schemas.microsoft.com/office/drawing/2014/main" id="{EA416C59-506B-4A95-9124-8F4861F62A64}"/>
              </a:ext>
            </a:extLst>
          </p:cNvPr>
          <p:cNvSpPr/>
          <p:nvPr/>
        </p:nvSpPr>
        <p:spPr>
          <a:xfrm>
            <a:off x="607219" y="3489722"/>
            <a:ext cx="160735" cy="214313"/>
          </a:xfrm>
          <a:custGeom>
            <a:avLst/>
            <a:gdLst/>
            <a:ahLst/>
            <a:cxnLst/>
            <a:rect l="l" t="t" r="r" b="b"/>
            <a:pathLst>
              <a:path w="214313" h="285750">
                <a:moveTo>
                  <a:pt x="163469" y="214313"/>
                </a:moveTo>
                <a:cubicBezTo>
                  <a:pt x="167543" y="201867"/>
                  <a:pt x="175692" y="190593"/>
                  <a:pt x="184900" y="180882"/>
                </a:cubicBezTo>
                <a:cubicBezTo>
                  <a:pt x="203150" y="161683"/>
                  <a:pt x="214312" y="135731"/>
                  <a:pt x="214312" y="107156"/>
                </a:cubicBezTo>
                <a:cubicBezTo>
                  <a:pt x="214312" y="47997"/>
                  <a:pt x="166315" y="0"/>
                  <a:pt x="107156" y="0"/>
                </a:cubicBezTo>
                <a:cubicBezTo>
                  <a:pt x="47997" y="0"/>
                  <a:pt x="0" y="47997"/>
                  <a:pt x="0" y="107156"/>
                </a:cubicBezTo>
                <a:cubicBezTo>
                  <a:pt x="0" y="135731"/>
                  <a:pt x="11162" y="161683"/>
                  <a:pt x="29412" y="180882"/>
                </a:cubicBezTo>
                <a:cubicBezTo>
                  <a:pt x="38621" y="190593"/>
                  <a:pt x="46825" y="201867"/>
                  <a:pt x="50843" y="214313"/>
                </a:cubicBezTo>
                <a:lnTo>
                  <a:pt x="163413" y="214313"/>
                </a:lnTo>
                <a:close/>
                <a:moveTo>
                  <a:pt x="160734" y="241102"/>
                </a:moveTo>
                <a:lnTo>
                  <a:pt x="53578" y="241102"/>
                </a:lnTo>
                <a:lnTo>
                  <a:pt x="53578" y="250031"/>
                </a:lnTo>
                <a:cubicBezTo>
                  <a:pt x="53578" y="274700"/>
                  <a:pt x="73558" y="294680"/>
                  <a:pt x="98227" y="294680"/>
                </a:cubicBezTo>
                <a:lnTo>
                  <a:pt x="116086" y="294680"/>
                </a:lnTo>
                <a:cubicBezTo>
                  <a:pt x="140754" y="294680"/>
                  <a:pt x="160734" y="274700"/>
                  <a:pt x="160734" y="250031"/>
                </a:cubicBezTo>
                <a:lnTo>
                  <a:pt x="160734" y="241102"/>
                </a:lnTo>
                <a:close/>
                <a:moveTo>
                  <a:pt x="102691" y="62508"/>
                </a:moveTo>
                <a:cubicBezTo>
                  <a:pt x="80479" y="62508"/>
                  <a:pt x="62508" y="80479"/>
                  <a:pt x="62508" y="102691"/>
                </a:cubicBezTo>
                <a:cubicBezTo>
                  <a:pt x="62508" y="110114"/>
                  <a:pt x="56536" y="116086"/>
                  <a:pt x="49113" y="116086"/>
                </a:cubicBezTo>
                <a:cubicBezTo>
                  <a:pt x="41690" y="116086"/>
                  <a:pt x="35719" y="110114"/>
                  <a:pt x="35719" y="102691"/>
                </a:cubicBezTo>
                <a:cubicBezTo>
                  <a:pt x="35719" y="65689"/>
                  <a:pt x="65689" y="35719"/>
                  <a:pt x="102691" y="35719"/>
                </a:cubicBezTo>
                <a:cubicBezTo>
                  <a:pt x="110114" y="35719"/>
                  <a:pt x="116086" y="41690"/>
                  <a:pt x="116086" y="49113"/>
                </a:cubicBezTo>
                <a:cubicBezTo>
                  <a:pt x="116086" y="56536"/>
                  <a:pt x="110114" y="62508"/>
                  <a:pt x="102691" y="62508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143" name="Text 41">
            <a:extLst>
              <a:ext uri="{FF2B5EF4-FFF2-40B4-BE49-F238E27FC236}">
                <a16:creationId xmlns:a16="http://schemas.microsoft.com/office/drawing/2014/main" id="{36E59ACE-7318-455A-B883-098AEF86AFB5}"/>
              </a:ext>
            </a:extLst>
          </p:cNvPr>
          <p:cNvSpPr/>
          <p:nvPr/>
        </p:nvSpPr>
        <p:spPr>
          <a:xfrm>
            <a:off x="1028700" y="3368279"/>
            <a:ext cx="77438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10000"/>
              </a:lnSpc>
            </a:pPr>
            <a:r>
              <a:rPr lang="en-US" sz="16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特点总结与未来展望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44" name="Text 42">
            <a:extLst>
              <a:ext uri="{FF2B5EF4-FFF2-40B4-BE49-F238E27FC236}">
                <a16:creationId xmlns:a16="http://schemas.microsoft.com/office/drawing/2014/main" id="{B6DFE426-CD8D-4710-BF2D-95C3ECD72851}"/>
              </a:ext>
            </a:extLst>
          </p:cNvPr>
          <p:cNvSpPr/>
          <p:nvPr/>
        </p:nvSpPr>
        <p:spPr>
          <a:xfrm>
            <a:off x="1028700" y="3682513"/>
            <a:ext cx="7715250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105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互联网产品的特点既包含</a:t>
            </a:r>
            <a:r>
              <a:rPr lang="en-US" sz="1050" b="1" dirty="0">
                <a:solidFill>
                  <a:srgbClr val="FFFFFF"/>
                </a:solidFill>
                <a:highlight>
                  <a:srgbClr val="FFFFFF">
                    <a:alpha val="2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 技术驱动、数据闭环、低边际成本 </a:t>
            </a:r>
            <a:r>
              <a:rPr lang="en-US" sz="105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等基础属性,也随着移动互联网、AI、元宇宙等技术发展不断演进。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45" name="Shape 43">
            <a:extLst>
              <a:ext uri="{FF2B5EF4-FFF2-40B4-BE49-F238E27FC236}">
                <a16:creationId xmlns:a16="http://schemas.microsoft.com/office/drawing/2014/main" id="{C0807455-099F-4AED-B75C-FBF42409B964}"/>
              </a:ext>
            </a:extLst>
          </p:cNvPr>
          <p:cNvSpPr/>
          <p:nvPr/>
        </p:nvSpPr>
        <p:spPr>
          <a:xfrm>
            <a:off x="971550" y="3953975"/>
            <a:ext cx="3771900" cy="414338"/>
          </a:xfrm>
          <a:custGeom>
            <a:avLst/>
            <a:gdLst/>
            <a:ahLst/>
            <a:cxnLst/>
            <a:rect l="l" t="t" r="r" b="b"/>
            <a:pathLst>
              <a:path w="5029200" h="552450">
                <a:moveTo>
                  <a:pt x="76199" y="0"/>
                </a:moveTo>
                <a:lnTo>
                  <a:pt x="4953001" y="0"/>
                </a:lnTo>
                <a:cubicBezTo>
                  <a:pt x="4995084" y="0"/>
                  <a:pt x="5029200" y="34116"/>
                  <a:pt x="5029200" y="76199"/>
                </a:cubicBezTo>
                <a:lnTo>
                  <a:pt x="5029200" y="476251"/>
                </a:lnTo>
                <a:cubicBezTo>
                  <a:pt x="5029200" y="518334"/>
                  <a:pt x="4995084" y="552450"/>
                  <a:pt x="4953001" y="552450"/>
                </a:cubicBezTo>
                <a:lnTo>
                  <a:pt x="76199" y="552450"/>
                </a:lnTo>
                <a:cubicBezTo>
                  <a:pt x="34116" y="552450"/>
                  <a:pt x="0" y="518334"/>
                  <a:pt x="0" y="476251"/>
                </a:cubicBezTo>
                <a:lnTo>
                  <a:pt x="0" y="76199"/>
                </a:lnTo>
                <a:cubicBezTo>
                  <a:pt x="0" y="34116"/>
                  <a:pt x="34116" y="0"/>
                  <a:pt x="76199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146" name="Shape 44">
            <a:extLst>
              <a:ext uri="{FF2B5EF4-FFF2-40B4-BE49-F238E27FC236}">
                <a16:creationId xmlns:a16="http://schemas.microsoft.com/office/drawing/2014/main" id="{9ED9D434-BD5D-42ED-940C-D709520F3FA4}"/>
              </a:ext>
            </a:extLst>
          </p:cNvPr>
          <p:cNvSpPr/>
          <p:nvPr/>
        </p:nvSpPr>
        <p:spPr>
          <a:xfrm>
            <a:off x="1035846" y="409685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18765" y="114360"/>
                </a:moveTo>
                <a:cubicBezTo>
                  <a:pt x="112187" y="102930"/>
                  <a:pt x="99834" y="95250"/>
                  <a:pt x="85725" y="95250"/>
                </a:cubicBezTo>
                <a:lnTo>
                  <a:pt x="66675" y="95250"/>
                </a:lnTo>
                <a:cubicBezTo>
                  <a:pt x="52566" y="95250"/>
                  <a:pt x="40213" y="102930"/>
                  <a:pt x="33635" y="114360"/>
                </a:cubicBezTo>
                <a:cubicBezTo>
                  <a:pt x="44113" y="126028"/>
                  <a:pt x="59293" y="133350"/>
                  <a:pt x="76200" y="133350"/>
                </a:cubicBezTo>
                <a:cubicBezTo>
                  <a:pt x="93107" y="133350"/>
                  <a:pt x="108287" y="125998"/>
                  <a:pt x="118765" y="114360"/>
                </a:cubicBezTo>
                <a:close/>
                <a:moveTo>
                  <a:pt x="0" y="76200"/>
                </a:moveTo>
                <a:cubicBezTo>
                  <a:pt x="0" y="34144"/>
                  <a:pt x="34144" y="0"/>
                  <a:pt x="76200" y="0"/>
                </a:cubicBezTo>
                <a:cubicBezTo>
                  <a:pt x="118256" y="0"/>
                  <a:pt x="152400" y="34144"/>
                  <a:pt x="152400" y="76200"/>
                </a:cubicBezTo>
                <a:cubicBezTo>
                  <a:pt x="152400" y="118256"/>
                  <a:pt x="118256" y="152400"/>
                  <a:pt x="76200" y="152400"/>
                </a:cubicBezTo>
                <a:cubicBezTo>
                  <a:pt x="34144" y="152400"/>
                  <a:pt x="0" y="118256"/>
                  <a:pt x="0" y="76200"/>
                </a:cubicBezTo>
                <a:close/>
                <a:moveTo>
                  <a:pt x="76200" y="80962"/>
                </a:moveTo>
                <a:cubicBezTo>
                  <a:pt x="88028" y="80962"/>
                  <a:pt x="97631" y="71359"/>
                  <a:pt x="97631" y="59531"/>
                </a:cubicBezTo>
                <a:cubicBezTo>
                  <a:pt x="97631" y="47703"/>
                  <a:pt x="88028" y="38100"/>
                  <a:pt x="76200" y="38100"/>
                </a:cubicBezTo>
                <a:cubicBezTo>
                  <a:pt x="64372" y="38100"/>
                  <a:pt x="54769" y="47703"/>
                  <a:pt x="54769" y="59531"/>
                </a:cubicBezTo>
                <a:cubicBezTo>
                  <a:pt x="54769" y="71359"/>
                  <a:pt x="64372" y="80962"/>
                  <a:pt x="76200" y="80962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147" name="Text 45">
            <a:extLst>
              <a:ext uri="{FF2B5EF4-FFF2-40B4-BE49-F238E27FC236}">
                <a16:creationId xmlns:a16="http://schemas.microsoft.com/office/drawing/2014/main" id="{C3390E07-4946-425C-96C8-5EA3DA8B899B}"/>
              </a:ext>
            </a:extLst>
          </p:cNvPr>
          <p:cNvSpPr/>
          <p:nvPr/>
        </p:nvSpPr>
        <p:spPr>
          <a:xfrm>
            <a:off x="1207294" y="4068275"/>
            <a:ext cx="3600451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105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核心理念:</a:t>
            </a:r>
            <a:r>
              <a:rPr lang="en-US" sz="105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以用户为中心,通过持续创新平衡体验与商业价值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48" name="Shape 46">
            <a:extLst>
              <a:ext uri="{FF2B5EF4-FFF2-40B4-BE49-F238E27FC236}">
                <a16:creationId xmlns:a16="http://schemas.microsoft.com/office/drawing/2014/main" id="{1DDF5BB6-EC88-45FE-BD16-AE58E1188599}"/>
              </a:ext>
            </a:extLst>
          </p:cNvPr>
          <p:cNvSpPr/>
          <p:nvPr/>
        </p:nvSpPr>
        <p:spPr>
          <a:xfrm>
            <a:off x="4914900" y="3953975"/>
            <a:ext cx="3771900" cy="414338"/>
          </a:xfrm>
          <a:custGeom>
            <a:avLst/>
            <a:gdLst/>
            <a:ahLst/>
            <a:cxnLst/>
            <a:rect l="l" t="t" r="r" b="b"/>
            <a:pathLst>
              <a:path w="5029200" h="552450">
                <a:moveTo>
                  <a:pt x="76199" y="0"/>
                </a:moveTo>
                <a:lnTo>
                  <a:pt x="4953001" y="0"/>
                </a:lnTo>
                <a:cubicBezTo>
                  <a:pt x="4995084" y="0"/>
                  <a:pt x="5029200" y="34116"/>
                  <a:pt x="5029200" y="76199"/>
                </a:cubicBezTo>
                <a:lnTo>
                  <a:pt x="5029200" y="476251"/>
                </a:lnTo>
                <a:cubicBezTo>
                  <a:pt x="5029200" y="518334"/>
                  <a:pt x="4995084" y="552450"/>
                  <a:pt x="4953001" y="552450"/>
                </a:cubicBezTo>
                <a:lnTo>
                  <a:pt x="76199" y="552450"/>
                </a:lnTo>
                <a:cubicBezTo>
                  <a:pt x="34116" y="552450"/>
                  <a:pt x="0" y="518334"/>
                  <a:pt x="0" y="476251"/>
                </a:cubicBezTo>
                <a:lnTo>
                  <a:pt x="0" y="76199"/>
                </a:lnTo>
                <a:cubicBezTo>
                  <a:pt x="0" y="34116"/>
                  <a:pt x="34116" y="0"/>
                  <a:pt x="76199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149" name="Shape 47">
            <a:extLst>
              <a:ext uri="{FF2B5EF4-FFF2-40B4-BE49-F238E27FC236}">
                <a16:creationId xmlns:a16="http://schemas.microsoft.com/office/drawing/2014/main" id="{4D383528-EC84-4A7F-824B-4D5856F970BD}"/>
              </a:ext>
            </a:extLst>
          </p:cNvPr>
          <p:cNvSpPr/>
          <p:nvPr/>
        </p:nvSpPr>
        <p:spPr>
          <a:xfrm>
            <a:off x="5043488" y="409685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04745" y="83344"/>
                </a:moveTo>
                <a:lnTo>
                  <a:pt x="47923" y="83344"/>
                </a:lnTo>
                <a:cubicBezTo>
                  <a:pt x="48786" y="102543"/>
                  <a:pt x="53042" y="120223"/>
                  <a:pt x="59085" y="133171"/>
                </a:cubicBezTo>
                <a:cubicBezTo>
                  <a:pt x="62478" y="140464"/>
                  <a:pt x="66139" y="145613"/>
                  <a:pt x="69533" y="148769"/>
                </a:cubicBezTo>
                <a:cubicBezTo>
                  <a:pt x="72866" y="151894"/>
                  <a:pt x="75158" y="152400"/>
                  <a:pt x="76349" y="152400"/>
                </a:cubicBezTo>
                <a:cubicBezTo>
                  <a:pt x="77539" y="152400"/>
                  <a:pt x="79831" y="151894"/>
                  <a:pt x="83165" y="148769"/>
                </a:cubicBezTo>
                <a:cubicBezTo>
                  <a:pt x="86558" y="145613"/>
                  <a:pt x="90220" y="140434"/>
                  <a:pt x="93613" y="133171"/>
                </a:cubicBezTo>
                <a:cubicBezTo>
                  <a:pt x="99655" y="120223"/>
                  <a:pt x="103912" y="102543"/>
                  <a:pt x="104775" y="83344"/>
                </a:cubicBezTo>
                <a:close/>
                <a:moveTo>
                  <a:pt x="47893" y="69056"/>
                </a:moveTo>
                <a:lnTo>
                  <a:pt x="104715" y="69056"/>
                </a:lnTo>
                <a:cubicBezTo>
                  <a:pt x="103882" y="49857"/>
                  <a:pt x="99626" y="32177"/>
                  <a:pt x="93583" y="19229"/>
                </a:cubicBezTo>
                <a:cubicBezTo>
                  <a:pt x="90190" y="11966"/>
                  <a:pt x="86529" y="6787"/>
                  <a:pt x="83135" y="3631"/>
                </a:cubicBezTo>
                <a:cubicBezTo>
                  <a:pt x="79802" y="506"/>
                  <a:pt x="77510" y="0"/>
                  <a:pt x="76319" y="0"/>
                </a:cubicBezTo>
                <a:cubicBezTo>
                  <a:pt x="75128" y="0"/>
                  <a:pt x="72836" y="506"/>
                  <a:pt x="69503" y="3631"/>
                </a:cubicBezTo>
                <a:cubicBezTo>
                  <a:pt x="66109" y="6787"/>
                  <a:pt x="62448" y="11966"/>
                  <a:pt x="59055" y="19229"/>
                </a:cubicBezTo>
                <a:cubicBezTo>
                  <a:pt x="53013" y="32177"/>
                  <a:pt x="48756" y="49857"/>
                  <a:pt x="47893" y="69056"/>
                </a:cubicBezTo>
                <a:close/>
                <a:moveTo>
                  <a:pt x="33605" y="69056"/>
                </a:moveTo>
                <a:cubicBezTo>
                  <a:pt x="34647" y="43577"/>
                  <a:pt x="41225" y="19913"/>
                  <a:pt x="50840" y="4376"/>
                </a:cubicBezTo>
                <a:cubicBezTo>
                  <a:pt x="23426" y="14079"/>
                  <a:pt x="3244" y="39052"/>
                  <a:pt x="446" y="69056"/>
                </a:cubicBezTo>
                <a:lnTo>
                  <a:pt x="33605" y="69056"/>
                </a:lnTo>
                <a:close/>
                <a:moveTo>
                  <a:pt x="446" y="83344"/>
                </a:moveTo>
                <a:cubicBezTo>
                  <a:pt x="3244" y="113348"/>
                  <a:pt x="23426" y="138321"/>
                  <a:pt x="50840" y="148024"/>
                </a:cubicBezTo>
                <a:cubicBezTo>
                  <a:pt x="41225" y="132487"/>
                  <a:pt x="34647" y="108823"/>
                  <a:pt x="33605" y="83344"/>
                </a:cubicBezTo>
                <a:lnTo>
                  <a:pt x="446" y="83344"/>
                </a:lnTo>
                <a:close/>
                <a:moveTo>
                  <a:pt x="119033" y="83344"/>
                </a:moveTo>
                <a:cubicBezTo>
                  <a:pt x="117991" y="108823"/>
                  <a:pt x="111413" y="132487"/>
                  <a:pt x="101798" y="148024"/>
                </a:cubicBezTo>
                <a:cubicBezTo>
                  <a:pt x="129213" y="138291"/>
                  <a:pt x="149394" y="113348"/>
                  <a:pt x="152192" y="83344"/>
                </a:cubicBezTo>
                <a:lnTo>
                  <a:pt x="119033" y="83344"/>
                </a:lnTo>
                <a:close/>
                <a:moveTo>
                  <a:pt x="152192" y="69056"/>
                </a:moveTo>
                <a:cubicBezTo>
                  <a:pt x="149394" y="39052"/>
                  <a:pt x="129213" y="14079"/>
                  <a:pt x="101798" y="4376"/>
                </a:cubicBezTo>
                <a:cubicBezTo>
                  <a:pt x="111413" y="19913"/>
                  <a:pt x="117991" y="43577"/>
                  <a:pt x="119033" y="69056"/>
                </a:cubicBezTo>
                <a:lnTo>
                  <a:pt x="152192" y="69056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150" name="Text 48">
            <a:extLst>
              <a:ext uri="{FF2B5EF4-FFF2-40B4-BE49-F238E27FC236}">
                <a16:creationId xmlns:a16="http://schemas.microsoft.com/office/drawing/2014/main" id="{7CC8D570-4C93-43A4-8019-B26CB8278DD5}"/>
              </a:ext>
            </a:extLst>
          </p:cNvPr>
          <p:cNvSpPr/>
          <p:nvPr/>
        </p:nvSpPr>
        <p:spPr>
          <a:xfrm>
            <a:off x="5214937" y="4068275"/>
            <a:ext cx="3414713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105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未来趋势:</a:t>
            </a:r>
            <a:r>
              <a:rPr lang="en-US" sz="105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Web3.0和元宇宙将推动去中心化、沉浸式交互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2936562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slides_tmpl/image/25-10-09-17:05:01-d3jnlf8s8jdo4os5dju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3048" cy="5143024"/>
          </a:xfrm>
          <a:prstGeom prst="rect">
            <a:avLst/>
          </a:prstGeom>
        </p:spPr>
      </p:pic>
      <p:pic>
        <p:nvPicPr>
          <p:cNvPr id="3" name="Image 1" descr="https://kimi-web-img.moonshot.cn/img/d1krbhyfejrtpz.cloudfront.net/d90a901f4d2eb8c4fbc28e9335437841e2c39607.jpg"/>
          <p:cNvPicPr>
            <a:picLocks noChangeAspect="1"/>
          </p:cNvPicPr>
          <p:nvPr/>
        </p:nvPicPr>
        <p:blipFill>
          <a:blip r:embed="rId4">
            <a:alphaModFix amt="10000"/>
          </a:blip>
          <a:srcRect l="6859" r="6859"/>
          <a:stretch/>
        </p:blipFill>
        <p:spPr>
          <a:xfrm>
            <a:off x="0" y="0"/>
            <a:ext cx="9144000" cy="5143500"/>
          </a:xfrm>
          <a:prstGeom prst="roundRect">
            <a:avLst>
              <a:gd name="adj" fmla="val 0"/>
            </a:avLst>
          </a:prstGeom>
        </p:spPr>
      </p:pic>
      <p:sp>
        <p:nvSpPr>
          <p:cNvPr id="4" name="Shape 0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4A90E2">
                  <a:alpha val="30000"/>
                </a:srgbClr>
              </a:gs>
              <a:gs pos="50000">
                <a:srgbClr val="000000">
                  <a:alpha val="0"/>
                </a:srgbClr>
              </a:gs>
              <a:gs pos="100000">
                <a:srgbClr val="007BFF">
                  <a:alpha val="20000"/>
                </a:srgbClr>
              </a:gs>
            </a:gsLst>
            <a:lin ang="2700000" scaled="1"/>
          </a:gradFill>
          <a:ln/>
        </p:spPr>
      </p:sp>
      <p:sp>
        <p:nvSpPr>
          <p:cNvPr id="5" name="Shape 1"/>
          <p:cNvSpPr/>
          <p:nvPr/>
        </p:nvSpPr>
        <p:spPr>
          <a:xfrm>
            <a:off x="4229100" y="446666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914400" h="914400">
                <a:moveTo>
                  <a:pt x="457200" y="0"/>
                </a:moveTo>
                <a:lnTo>
                  <a:pt x="457200" y="0"/>
                </a:lnTo>
                <a:cubicBezTo>
                  <a:pt x="709536" y="0"/>
                  <a:pt x="914400" y="204864"/>
                  <a:pt x="914400" y="457200"/>
                </a:cubicBezTo>
                <a:lnTo>
                  <a:pt x="914400" y="457200"/>
                </a:lnTo>
                <a:cubicBezTo>
                  <a:pt x="914400" y="709536"/>
                  <a:pt x="709536" y="914400"/>
                  <a:pt x="457200" y="914400"/>
                </a:cubicBezTo>
                <a:lnTo>
                  <a:pt x="457200" y="914400"/>
                </a:lnTo>
                <a:cubicBezTo>
                  <a:pt x="204864" y="914400"/>
                  <a:pt x="0" y="709536"/>
                  <a:pt x="0" y="457200"/>
                </a:cubicBezTo>
                <a:lnTo>
                  <a:pt x="0" y="457200"/>
                </a:lnTo>
                <a:cubicBezTo>
                  <a:pt x="0" y="204864"/>
                  <a:pt x="204864" y="0"/>
                  <a:pt x="457200" y="0"/>
                </a:cubicBezTo>
                <a:close/>
              </a:path>
            </a:pathLst>
          </a:custGeom>
          <a:gradFill flip="none" rotWithShape="1">
            <a:gsLst>
              <a:gs pos="0">
                <a:srgbClr val="4A90E2"/>
              </a:gs>
              <a:gs pos="100000">
                <a:srgbClr val="007BFF"/>
              </a:gs>
            </a:gsLst>
            <a:lin ang="2700000" scaled="1"/>
          </a:gradFill>
          <a:ln/>
          <a:effectLst>
            <a:outerShdw blurRad="238125" dist="1905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6" name="Shape 2"/>
          <p:cNvSpPr/>
          <p:nvPr/>
        </p:nvSpPr>
        <p:spPr>
          <a:xfrm>
            <a:off x="4443413" y="446666"/>
            <a:ext cx="257175" cy="342900"/>
          </a:xfrm>
          <a:custGeom>
            <a:avLst/>
            <a:gdLst/>
            <a:ahLst/>
            <a:cxnLst/>
            <a:rect l="l" t="t" r="r" b="b"/>
            <a:pathLst>
              <a:path w="342900" h="457200">
                <a:moveTo>
                  <a:pt x="261551" y="342900"/>
                </a:moveTo>
                <a:cubicBezTo>
                  <a:pt x="268069" y="322987"/>
                  <a:pt x="281107" y="304949"/>
                  <a:pt x="295841" y="289411"/>
                </a:cubicBezTo>
                <a:cubicBezTo>
                  <a:pt x="325041" y="258693"/>
                  <a:pt x="342900" y="217170"/>
                  <a:pt x="342900" y="171450"/>
                </a:cubicBezTo>
                <a:cubicBezTo>
                  <a:pt x="342900" y="76795"/>
                  <a:pt x="266105" y="0"/>
                  <a:pt x="171450" y="0"/>
                </a:cubicBezTo>
                <a:cubicBezTo>
                  <a:pt x="76795" y="0"/>
                  <a:pt x="0" y="76795"/>
                  <a:pt x="0" y="171450"/>
                </a:cubicBezTo>
                <a:cubicBezTo>
                  <a:pt x="0" y="217170"/>
                  <a:pt x="17859" y="258693"/>
                  <a:pt x="47059" y="289411"/>
                </a:cubicBezTo>
                <a:cubicBezTo>
                  <a:pt x="61793" y="304949"/>
                  <a:pt x="74920" y="322987"/>
                  <a:pt x="81349" y="342900"/>
                </a:cubicBezTo>
                <a:lnTo>
                  <a:pt x="261461" y="342900"/>
                </a:lnTo>
                <a:close/>
                <a:moveTo>
                  <a:pt x="257175" y="385763"/>
                </a:moveTo>
                <a:lnTo>
                  <a:pt x="85725" y="385763"/>
                </a:lnTo>
                <a:lnTo>
                  <a:pt x="85725" y="400050"/>
                </a:lnTo>
                <a:cubicBezTo>
                  <a:pt x="85725" y="439519"/>
                  <a:pt x="117693" y="471488"/>
                  <a:pt x="157163" y="471488"/>
                </a:cubicBezTo>
                <a:lnTo>
                  <a:pt x="185738" y="471488"/>
                </a:lnTo>
                <a:cubicBezTo>
                  <a:pt x="225207" y="471488"/>
                  <a:pt x="257175" y="439519"/>
                  <a:pt x="257175" y="400050"/>
                </a:cubicBezTo>
                <a:lnTo>
                  <a:pt x="257175" y="385763"/>
                </a:lnTo>
                <a:close/>
                <a:moveTo>
                  <a:pt x="164306" y="100013"/>
                </a:moveTo>
                <a:cubicBezTo>
                  <a:pt x="128766" y="100013"/>
                  <a:pt x="100013" y="128766"/>
                  <a:pt x="100013" y="164306"/>
                </a:cubicBezTo>
                <a:cubicBezTo>
                  <a:pt x="100013" y="176183"/>
                  <a:pt x="90458" y="185738"/>
                  <a:pt x="78581" y="185738"/>
                </a:cubicBezTo>
                <a:cubicBezTo>
                  <a:pt x="66705" y="185738"/>
                  <a:pt x="57150" y="176183"/>
                  <a:pt x="57150" y="164306"/>
                </a:cubicBezTo>
                <a:cubicBezTo>
                  <a:pt x="57150" y="105102"/>
                  <a:pt x="105102" y="57150"/>
                  <a:pt x="164306" y="57150"/>
                </a:cubicBezTo>
                <a:cubicBezTo>
                  <a:pt x="176183" y="57150"/>
                  <a:pt x="185738" y="66705"/>
                  <a:pt x="185738" y="78581"/>
                </a:cubicBezTo>
                <a:cubicBezTo>
                  <a:pt x="185738" y="90458"/>
                  <a:pt x="176183" y="100013"/>
                  <a:pt x="164306" y="100013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7" name="Text 3"/>
          <p:cNvSpPr/>
          <p:nvPr/>
        </p:nvSpPr>
        <p:spPr>
          <a:xfrm>
            <a:off x="178594" y="1303916"/>
            <a:ext cx="8786813" cy="5357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685800"/>
            <a:r>
              <a:rPr lang="en-US" sz="3375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课堂思考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8" name="Shape 4"/>
          <p:cNvSpPr/>
          <p:nvPr/>
        </p:nvSpPr>
        <p:spPr>
          <a:xfrm>
            <a:off x="4114800" y="2011147"/>
            <a:ext cx="914400" cy="42863"/>
          </a:xfrm>
          <a:custGeom>
            <a:avLst/>
            <a:gdLst/>
            <a:ahLst/>
            <a:cxnLst/>
            <a:rect l="l" t="t" r="r" b="b"/>
            <a:pathLst>
              <a:path w="1219200" h="57150">
                <a:moveTo>
                  <a:pt x="0" y="0"/>
                </a:moveTo>
                <a:lnTo>
                  <a:pt x="1219200" y="0"/>
                </a:lnTo>
                <a:lnTo>
                  <a:pt x="1219200" y="57150"/>
                </a:lnTo>
                <a:lnTo>
                  <a:pt x="0" y="5715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4A90E2"/>
              </a:gs>
              <a:gs pos="100000">
                <a:srgbClr val="007BFF"/>
              </a:gs>
            </a:gsLst>
            <a:lin ang="0" scaled="1"/>
          </a:gradFill>
          <a:ln/>
        </p:spPr>
      </p:sp>
      <p:sp>
        <p:nvSpPr>
          <p:cNvPr id="9" name="Text 5"/>
          <p:cNvSpPr/>
          <p:nvPr/>
        </p:nvSpPr>
        <p:spPr>
          <a:xfrm>
            <a:off x="1328738" y="2225460"/>
            <a:ext cx="6486525" cy="2786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685800">
              <a:lnSpc>
                <a:spcPct val="140000"/>
              </a:lnSpc>
            </a:pPr>
            <a:r>
              <a:rPr lang="en-US" sz="1350" dirty="0">
                <a:solidFill>
                  <a:srgbClr val="333333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回顾</a:t>
            </a:r>
            <a:r>
              <a:rPr lang="en-US" sz="1350" b="1" dirty="0">
                <a:solidFill>
                  <a:srgbClr val="4A90E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北斗卫星导航系统</a:t>
            </a:r>
            <a:r>
              <a:rPr lang="en-US" sz="1350" dirty="0">
                <a:solidFill>
                  <a:srgbClr val="333333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案例,思考技术创新和应用拓展对互联网产品开发的意义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0" name="Shape 6"/>
          <p:cNvSpPr/>
          <p:nvPr/>
        </p:nvSpPr>
        <p:spPr>
          <a:xfrm>
            <a:off x="928687" y="2732666"/>
            <a:ext cx="3557588" cy="1285875"/>
          </a:xfrm>
          <a:custGeom>
            <a:avLst/>
            <a:gdLst/>
            <a:ahLst/>
            <a:cxnLst/>
            <a:rect l="l" t="t" r="r" b="b"/>
            <a:pathLst>
              <a:path w="4743450" h="1714500">
                <a:moveTo>
                  <a:pt x="38100" y="0"/>
                </a:moveTo>
                <a:lnTo>
                  <a:pt x="4591048" y="0"/>
                </a:lnTo>
                <a:cubicBezTo>
                  <a:pt x="4675217" y="0"/>
                  <a:pt x="4743450" y="68233"/>
                  <a:pt x="4743450" y="152402"/>
                </a:cubicBezTo>
                <a:lnTo>
                  <a:pt x="4743450" y="1562098"/>
                </a:lnTo>
                <a:cubicBezTo>
                  <a:pt x="4743450" y="1646267"/>
                  <a:pt x="4675217" y="1714500"/>
                  <a:pt x="4591048" y="1714500"/>
                </a:cubicBezTo>
                <a:lnTo>
                  <a:pt x="38100" y="1714500"/>
                </a:lnTo>
                <a:cubicBezTo>
                  <a:pt x="17072" y="1714500"/>
                  <a:pt x="0" y="1697428"/>
                  <a:pt x="0" y="16764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>
              <a:alpha val="90196"/>
            </a:srgbClr>
          </a:solidFill>
          <a:ln/>
          <a:effectLst>
            <a:outerShdw blurRad="238125" dist="1905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928688" y="2732666"/>
            <a:ext cx="28575" cy="1285875"/>
          </a:xfrm>
          <a:custGeom>
            <a:avLst/>
            <a:gdLst/>
            <a:ahLst/>
            <a:cxnLst/>
            <a:rect l="l" t="t" r="r" b="b"/>
            <a:pathLst>
              <a:path w="38100" h="1714500">
                <a:moveTo>
                  <a:pt x="38100" y="0"/>
                </a:moveTo>
                <a:lnTo>
                  <a:pt x="38100" y="0"/>
                </a:lnTo>
                <a:lnTo>
                  <a:pt x="38100" y="1714500"/>
                </a:lnTo>
                <a:lnTo>
                  <a:pt x="38100" y="1714500"/>
                </a:lnTo>
                <a:cubicBezTo>
                  <a:pt x="17072" y="1714500"/>
                  <a:pt x="0" y="1697428"/>
                  <a:pt x="0" y="16764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90E2"/>
          </a:solidFill>
          <a:ln/>
        </p:spPr>
      </p:sp>
      <p:sp>
        <p:nvSpPr>
          <p:cNvPr id="12" name="Shape 8"/>
          <p:cNvSpPr/>
          <p:nvPr/>
        </p:nvSpPr>
        <p:spPr>
          <a:xfrm>
            <a:off x="1114425" y="2904116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114300" y="0"/>
                </a:moveTo>
                <a:lnTo>
                  <a:pt x="495300" y="0"/>
                </a:lnTo>
                <a:cubicBezTo>
                  <a:pt x="558384" y="0"/>
                  <a:pt x="609600" y="51216"/>
                  <a:pt x="609600" y="114300"/>
                </a:cubicBezTo>
                <a:lnTo>
                  <a:pt x="609600" y="495300"/>
                </a:lnTo>
                <a:cubicBezTo>
                  <a:pt x="609600" y="558384"/>
                  <a:pt x="558384" y="609600"/>
                  <a:pt x="495300" y="609600"/>
                </a:cubicBezTo>
                <a:lnTo>
                  <a:pt x="114300" y="609600"/>
                </a:lnTo>
                <a:cubicBezTo>
                  <a:pt x="51216" y="609600"/>
                  <a:pt x="0" y="558384"/>
                  <a:pt x="0" y="495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4A90E2"/>
          </a:solidFill>
          <a:ln/>
        </p:spPr>
      </p:sp>
      <p:sp>
        <p:nvSpPr>
          <p:cNvPr id="13" name="Shape 9"/>
          <p:cNvSpPr/>
          <p:nvPr/>
        </p:nvSpPr>
        <p:spPr>
          <a:xfrm>
            <a:off x="1289448" y="3046991"/>
            <a:ext cx="107156" cy="171450"/>
          </a:xfrm>
          <a:custGeom>
            <a:avLst/>
            <a:gdLst/>
            <a:ahLst/>
            <a:cxnLst/>
            <a:rect l="l" t="t" r="r" b="b"/>
            <a:pathLst>
              <a:path w="142875" h="228600">
                <a:moveTo>
                  <a:pt x="28575" y="71438"/>
                </a:moveTo>
                <a:cubicBezTo>
                  <a:pt x="28575" y="47774"/>
                  <a:pt x="47774" y="28575"/>
                  <a:pt x="71438" y="28575"/>
                </a:cubicBezTo>
                <a:cubicBezTo>
                  <a:pt x="95101" y="28575"/>
                  <a:pt x="114300" y="47774"/>
                  <a:pt x="114300" y="71438"/>
                </a:cubicBezTo>
                <a:cubicBezTo>
                  <a:pt x="114300" y="90502"/>
                  <a:pt x="101843" y="106665"/>
                  <a:pt x="84609" y="112246"/>
                </a:cubicBezTo>
                <a:cubicBezTo>
                  <a:pt x="71929" y="116354"/>
                  <a:pt x="57150" y="128007"/>
                  <a:pt x="57150" y="146447"/>
                </a:cubicBezTo>
                <a:lnTo>
                  <a:pt x="57150" y="157163"/>
                </a:lnTo>
                <a:cubicBezTo>
                  <a:pt x="57150" y="165065"/>
                  <a:pt x="63535" y="171450"/>
                  <a:pt x="71438" y="171450"/>
                </a:cubicBezTo>
                <a:cubicBezTo>
                  <a:pt x="79340" y="171450"/>
                  <a:pt x="85725" y="165065"/>
                  <a:pt x="85725" y="157163"/>
                </a:cubicBezTo>
                <a:lnTo>
                  <a:pt x="85725" y="146447"/>
                </a:lnTo>
                <a:cubicBezTo>
                  <a:pt x="85725" y="145688"/>
                  <a:pt x="85993" y="144616"/>
                  <a:pt x="87288" y="143188"/>
                </a:cubicBezTo>
                <a:cubicBezTo>
                  <a:pt x="88627" y="141714"/>
                  <a:pt x="90815" y="140285"/>
                  <a:pt x="93405" y="139437"/>
                </a:cubicBezTo>
                <a:cubicBezTo>
                  <a:pt x="122113" y="130195"/>
                  <a:pt x="142875" y="103272"/>
                  <a:pt x="142875" y="71438"/>
                </a:cubicBezTo>
                <a:cubicBezTo>
                  <a:pt x="142875" y="31968"/>
                  <a:pt x="110907" y="0"/>
                  <a:pt x="71438" y="0"/>
                </a:cubicBezTo>
                <a:cubicBezTo>
                  <a:pt x="31968" y="0"/>
                  <a:pt x="0" y="31968"/>
                  <a:pt x="0" y="71438"/>
                </a:cubicBezTo>
                <a:cubicBezTo>
                  <a:pt x="0" y="79340"/>
                  <a:pt x="6385" y="85725"/>
                  <a:pt x="14288" y="85725"/>
                </a:cubicBezTo>
                <a:cubicBezTo>
                  <a:pt x="22190" y="85725"/>
                  <a:pt x="28575" y="79340"/>
                  <a:pt x="28575" y="71438"/>
                </a:cubicBezTo>
                <a:close/>
                <a:moveTo>
                  <a:pt x="71438" y="228600"/>
                </a:moveTo>
                <a:cubicBezTo>
                  <a:pt x="81305" y="228600"/>
                  <a:pt x="89297" y="220608"/>
                  <a:pt x="89297" y="210741"/>
                </a:cubicBezTo>
                <a:cubicBezTo>
                  <a:pt x="89297" y="200873"/>
                  <a:pt x="81305" y="192881"/>
                  <a:pt x="71438" y="192881"/>
                </a:cubicBezTo>
                <a:cubicBezTo>
                  <a:pt x="61570" y="192881"/>
                  <a:pt x="53578" y="200873"/>
                  <a:pt x="53578" y="210741"/>
                </a:cubicBezTo>
                <a:cubicBezTo>
                  <a:pt x="53578" y="220608"/>
                  <a:pt x="61570" y="228600"/>
                  <a:pt x="71438" y="22860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14" name="Text 10"/>
          <p:cNvSpPr/>
          <p:nvPr/>
        </p:nvSpPr>
        <p:spPr>
          <a:xfrm>
            <a:off x="1685925" y="2904116"/>
            <a:ext cx="27146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10000"/>
              </a:lnSpc>
            </a:pPr>
            <a:r>
              <a:rPr lang="en-US" sz="1350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思考一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5" name="Text 11"/>
          <p:cNvSpPr/>
          <p:nvPr/>
        </p:nvSpPr>
        <p:spPr>
          <a:xfrm>
            <a:off x="1685925" y="3218350"/>
            <a:ext cx="2693194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1013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互联网产品开发团队应如何有效开展</a:t>
            </a:r>
            <a:r>
              <a:rPr lang="en-US" sz="1013" b="1" dirty="0">
                <a:solidFill>
                  <a:srgbClr val="4A90E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技术创新</a:t>
            </a:r>
            <a:r>
              <a:rPr lang="en-US" sz="1013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,打破技术瓶颈,提升核心竞争力?请结合实例说明。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6" name="Shape 12"/>
          <p:cNvSpPr/>
          <p:nvPr/>
        </p:nvSpPr>
        <p:spPr>
          <a:xfrm>
            <a:off x="4672012" y="2732666"/>
            <a:ext cx="3557588" cy="1285875"/>
          </a:xfrm>
          <a:custGeom>
            <a:avLst/>
            <a:gdLst/>
            <a:ahLst/>
            <a:cxnLst/>
            <a:rect l="l" t="t" r="r" b="b"/>
            <a:pathLst>
              <a:path w="4743450" h="1714500">
                <a:moveTo>
                  <a:pt x="38100" y="0"/>
                </a:moveTo>
                <a:lnTo>
                  <a:pt x="4591048" y="0"/>
                </a:lnTo>
                <a:cubicBezTo>
                  <a:pt x="4675217" y="0"/>
                  <a:pt x="4743450" y="68233"/>
                  <a:pt x="4743450" y="152402"/>
                </a:cubicBezTo>
                <a:lnTo>
                  <a:pt x="4743450" y="1562098"/>
                </a:lnTo>
                <a:cubicBezTo>
                  <a:pt x="4743450" y="1646267"/>
                  <a:pt x="4675217" y="1714500"/>
                  <a:pt x="4591048" y="1714500"/>
                </a:cubicBezTo>
                <a:lnTo>
                  <a:pt x="38100" y="1714500"/>
                </a:lnTo>
                <a:cubicBezTo>
                  <a:pt x="17072" y="1714500"/>
                  <a:pt x="0" y="1697428"/>
                  <a:pt x="0" y="16764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>
              <a:alpha val="90196"/>
            </a:srgbClr>
          </a:solidFill>
          <a:ln/>
          <a:effectLst>
            <a:outerShdw blurRad="238125" dist="1905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4672013" y="2732666"/>
            <a:ext cx="28575" cy="1285875"/>
          </a:xfrm>
          <a:custGeom>
            <a:avLst/>
            <a:gdLst/>
            <a:ahLst/>
            <a:cxnLst/>
            <a:rect l="l" t="t" r="r" b="b"/>
            <a:pathLst>
              <a:path w="38100" h="1714500">
                <a:moveTo>
                  <a:pt x="38100" y="0"/>
                </a:moveTo>
                <a:lnTo>
                  <a:pt x="38100" y="0"/>
                </a:lnTo>
                <a:lnTo>
                  <a:pt x="38100" y="1714500"/>
                </a:lnTo>
                <a:lnTo>
                  <a:pt x="38100" y="1714500"/>
                </a:lnTo>
                <a:cubicBezTo>
                  <a:pt x="17072" y="1714500"/>
                  <a:pt x="0" y="1697428"/>
                  <a:pt x="0" y="16764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007BFF"/>
          </a:solidFill>
          <a:ln/>
        </p:spPr>
      </p:sp>
      <p:sp>
        <p:nvSpPr>
          <p:cNvPr id="18" name="Shape 14"/>
          <p:cNvSpPr/>
          <p:nvPr/>
        </p:nvSpPr>
        <p:spPr>
          <a:xfrm>
            <a:off x="4857750" y="2904116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114300" y="0"/>
                </a:moveTo>
                <a:lnTo>
                  <a:pt x="495300" y="0"/>
                </a:lnTo>
                <a:cubicBezTo>
                  <a:pt x="558384" y="0"/>
                  <a:pt x="609600" y="51216"/>
                  <a:pt x="609600" y="114300"/>
                </a:cubicBezTo>
                <a:lnTo>
                  <a:pt x="609600" y="495300"/>
                </a:lnTo>
                <a:cubicBezTo>
                  <a:pt x="609600" y="558384"/>
                  <a:pt x="558384" y="609600"/>
                  <a:pt x="495300" y="609600"/>
                </a:cubicBezTo>
                <a:lnTo>
                  <a:pt x="114300" y="609600"/>
                </a:lnTo>
                <a:cubicBezTo>
                  <a:pt x="51216" y="609600"/>
                  <a:pt x="0" y="558384"/>
                  <a:pt x="0" y="495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007BFF"/>
          </a:solidFill>
          <a:ln/>
        </p:spPr>
      </p:sp>
      <p:sp>
        <p:nvSpPr>
          <p:cNvPr id="19" name="Shape 15"/>
          <p:cNvSpPr/>
          <p:nvPr/>
        </p:nvSpPr>
        <p:spPr>
          <a:xfrm>
            <a:off x="5032773" y="3046991"/>
            <a:ext cx="107156" cy="171450"/>
          </a:xfrm>
          <a:custGeom>
            <a:avLst/>
            <a:gdLst/>
            <a:ahLst/>
            <a:cxnLst/>
            <a:rect l="l" t="t" r="r" b="b"/>
            <a:pathLst>
              <a:path w="142875" h="228600">
                <a:moveTo>
                  <a:pt x="28575" y="71438"/>
                </a:moveTo>
                <a:cubicBezTo>
                  <a:pt x="28575" y="47774"/>
                  <a:pt x="47774" y="28575"/>
                  <a:pt x="71438" y="28575"/>
                </a:cubicBezTo>
                <a:cubicBezTo>
                  <a:pt x="95101" y="28575"/>
                  <a:pt x="114300" y="47774"/>
                  <a:pt x="114300" y="71438"/>
                </a:cubicBezTo>
                <a:cubicBezTo>
                  <a:pt x="114300" y="90502"/>
                  <a:pt x="101843" y="106665"/>
                  <a:pt x="84609" y="112246"/>
                </a:cubicBezTo>
                <a:cubicBezTo>
                  <a:pt x="71929" y="116354"/>
                  <a:pt x="57150" y="128007"/>
                  <a:pt x="57150" y="146447"/>
                </a:cubicBezTo>
                <a:lnTo>
                  <a:pt x="57150" y="157163"/>
                </a:lnTo>
                <a:cubicBezTo>
                  <a:pt x="57150" y="165065"/>
                  <a:pt x="63535" y="171450"/>
                  <a:pt x="71438" y="171450"/>
                </a:cubicBezTo>
                <a:cubicBezTo>
                  <a:pt x="79340" y="171450"/>
                  <a:pt x="85725" y="165065"/>
                  <a:pt x="85725" y="157163"/>
                </a:cubicBezTo>
                <a:lnTo>
                  <a:pt x="85725" y="146447"/>
                </a:lnTo>
                <a:cubicBezTo>
                  <a:pt x="85725" y="145688"/>
                  <a:pt x="85993" y="144616"/>
                  <a:pt x="87288" y="143188"/>
                </a:cubicBezTo>
                <a:cubicBezTo>
                  <a:pt x="88627" y="141714"/>
                  <a:pt x="90815" y="140285"/>
                  <a:pt x="93405" y="139437"/>
                </a:cubicBezTo>
                <a:cubicBezTo>
                  <a:pt x="122113" y="130195"/>
                  <a:pt x="142875" y="103272"/>
                  <a:pt x="142875" y="71438"/>
                </a:cubicBezTo>
                <a:cubicBezTo>
                  <a:pt x="142875" y="31968"/>
                  <a:pt x="110907" y="0"/>
                  <a:pt x="71438" y="0"/>
                </a:cubicBezTo>
                <a:cubicBezTo>
                  <a:pt x="31968" y="0"/>
                  <a:pt x="0" y="31968"/>
                  <a:pt x="0" y="71438"/>
                </a:cubicBezTo>
                <a:cubicBezTo>
                  <a:pt x="0" y="79340"/>
                  <a:pt x="6385" y="85725"/>
                  <a:pt x="14288" y="85725"/>
                </a:cubicBezTo>
                <a:cubicBezTo>
                  <a:pt x="22190" y="85725"/>
                  <a:pt x="28575" y="79340"/>
                  <a:pt x="28575" y="71438"/>
                </a:cubicBezTo>
                <a:close/>
                <a:moveTo>
                  <a:pt x="71438" y="228600"/>
                </a:moveTo>
                <a:cubicBezTo>
                  <a:pt x="81305" y="228600"/>
                  <a:pt x="89297" y="220608"/>
                  <a:pt x="89297" y="210741"/>
                </a:cubicBezTo>
                <a:cubicBezTo>
                  <a:pt x="89297" y="200873"/>
                  <a:pt x="81305" y="192881"/>
                  <a:pt x="71438" y="192881"/>
                </a:cubicBezTo>
                <a:cubicBezTo>
                  <a:pt x="61570" y="192881"/>
                  <a:pt x="53578" y="200873"/>
                  <a:pt x="53578" y="210741"/>
                </a:cubicBezTo>
                <a:cubicBezTo>
                  <a:pt x="53578" y="220608"/>
                  <a:pt x="61570" y="228600"/>
                  <a:pt x="71438" y="22860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20" name="Text 16"/>
          <p:cNvSpPr/>
          <p:nvPr/>
        </p:nvSpPr>
        <p:spPr>
          <a:xfrm>
            <a:off x="5429250" y="2904116"/>
            <a:ext cx="27146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10000"/>
              </a:lnSpc>
            </a:pPr>
            <a:r>
              <a:rPr lang="en-US" sz="1350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思考二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1" name="Text 17"/>
          <p:cNvSpPr/>
          <p:nvPr/>
        </p:nvSpPr>
        <p:spPr>
          <a:xfrm>
            <a:off x="5429250" y="3218350"/>
            <a:ext cx="2693194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1013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以某一熟悉的互联网产品为例,分析其目前的主要应用场景,并提出可行的</a:t>
            </a:r>
            <a:r>
              <a:rPr lang="en-US" sz="1013" b="1" dirty="0">
                <a:solidFill>
                  <a:srgbClr val="007B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拓展新应用场景</a:t>
            </a:r>
            <a:r>
              <a:rPr lang="en-US" sz="1013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策略。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2" name="Shape 18"/>
          <p:cNvSpPr/>
          <p:nvPr/>
        </p:nvSpPr>
        <p:spPr>
          <a:xfrm>
            <a:off x="2685247" y="4250979"/>
            <a:ext cx="3776186" cy="440055"/>
          </a:xfrm>
          <a:custGeom>
            <a:avLst/>
            <a:gdLst/>
            <a:ahLst/>
            <a:cxnLst/>
            <a:rect l="l" t="t" r="r" b="b"/>
            <a:pathLst>
              <a:path w="5034915" h="586740">
                <a:moveTo>
                  <a:pt x="293370" y="0"/>
                </a:moveTo>
                <a:lnTo>
                  <a:pt x="4741545" y="0"/>
                </a:lnTo>
                <a:cubicBezTo>
                  <a:pt x="4903569" y="0"/>
                  <a:pt x="5034915" y="131346"/>
                  <a:pt x="5034915" y="293370"/>
                </a:cubicBezTo>
                <a:lnTo>
                  <a:pt x="5034915" y="293370"/>
                </a:lnTo>
                <a:cubicBezTo>
                  <a:pt x="5034915" y="455394"/>
                  <a:pt x="4903569" y="586740"/>
                  <a:pt x="4741545" y="586740"/>
                </a:cubicBezTo>
                <a:lnTo>
                  <a:pt x="293370" y="586740"/>
                </a:lnTo>
                <a:cubicBezTo>
                  <a:pt x="131346" y="586740"/>
                  <a:pt x="0" y="455394"/>
                  <a:pt x="0" y="293370"/>
                </a:cubicBezTo>
                <a:lnTo>
                  <a:pt x="0" y="293370"/>
                </a:lnTo>
                <a:cubicBezTo>
                  <a:pt x="0" y="131346"/>
                  <a:pt x="131346" y="0"/>
                  <a:pt x="293370" y="0"/>
                </a:cubicBezTo>
                <a:close/>
              </a:path>
            </a:pathLst>
          </a:custGeom>
          <a:gradFill flip="none" rotWithShape="1">
            <a:gsLst>
              <a:gs pos="0">
                <a:srgbClr val="4A90E2">
                  <a:alpha val="20000"/>
                </a:srgbClr>
              </a:gs>
              <a:gs pos="50000">
                <a:srgbClr val="007BFF">
                  <a:alpha val="20000"/>
                </a:srgbClr>
              </a:gs>
              <a:gs pos="100000">
                <a:srgbClr val="80C2EE">
                  <a:alpha val="20000"/>
                </a:srgbClr>
              </a:gs>
            </a:gsLst>
            <a:lin ang="0" scaled="1"/>
          </a:gradFill>
          <a:ln w="20320">
            <a:solidFill>
              <a:srgbClr val="4A90E2">
                <a:alpha val="30196"/>
              </a:srgbClr>
            </a:solidFill>
            <a:prstDash val="solid"/>
          </a:ln>
        </p:spPr>
      </p:sp>
      <p:sp>
        <p:nvSpPr>
          <p:cNvPr id="23" name="Shape 19"/>
          <p:cNvSpPr/>
          <p:nvPr/>
        </p:nvSpPr>
        <p:spPr>
          <a:xfrm>
            <a:off x="2946350" y="4399566"/>
            <a:ext cx="125016" cy="142875"/>
          </a:xfrm>
          <a:custGeom>
            <a:avLst/>
            <a:gdLst/>
            <a:ahLst/>
            <a:cxnLst/>
            <a:rect l="l" t="t" r="r" b="b"/>
            <a:pathLst>
              <a:path w="166688" h="190500">
                <a:moveTo>
                  <a:pt x="0" y="80367"/>
                </a:moveTo>
                <a:cubicBezTo>
                  <a:pt x="0" y="55699"/>
                  <a:pt x="19980" y="35719"/>
                  <a:pt x="44648" y="35719"/>
                </a:cubicBezTo>
                <a:lnTo>
                  <a:pt x="47625" y="35719"/>
                </a:lnTo>
                <a:cubicBezTo>
                  <a:pt x="54211" y="35719"/>
                  <a:pt x="59531" y="41039"/>
                  <a:pt x="59531" y="47625"/>
                </a:cubicBezTo>
                <a:cubicBezTo>
                  <a:pt x="59531" y="54211"/>
                  <a:pt x="54211" y="59531"/>
                  <a:pt x="47625" y="59531"/>
                </a:cubicBezTo>
                <a:lnTo>
                  <a:pt x="44648" y="59531"/>
                </a:lnTo>
                <a:cubicBezTo>
                  <a:pt x="33151" y="59531"/>
                  <a:pt x="23812" y="68870"/>
                  <a:pt x="23812" y="80367"/>
                </a:cubicBezTo>
                <a:lnTo>
                  <a:pt x="23812" y="83344"/>
                </a:lnTo>
                <a:lnTo>
                  <a:pt x="47625" y="83344"/>
                </a:lnTo>
                <a:cubicBezTo>
                  <a:pt x="60759" y="83344"/>
                  <a:pt x="71438" y="94022"/>
                  <a:pt x="71438" y="107156"/>
                </a:cubicBezTo>
                <a:lnTo>
                  <a:pt x="71438" y="130969"/>
                </a:lnTo>
                <a:cubicBezTo>
                  <a:pt x="71438" y="144103"/>
                  <a:pt x="60759" y="154781"/>
                  <a:pt x="47625" y="154781"/>
                </a:cubicBezTo>
                <a:lnTo>
                  <a:pt x="23812" y="154781"/>
                </a:lnTo>
                <a:cubicBezTo>
                  <a:pt x="10678" y="154781"/>
                  <a:pt x="0" y="144103"/>
                  <a:pt x="0" y="130969"/>
                </a:cubicBezTo>
                <a:lnTo>
                  <a:pt x="0" y="80367"/>
                </a:lnTo>
                <a:close/>
                <a:moveTo>
                  <a:pt x="95250" y="80367"/>
                </a:moveTo>
                <a:cubicBezTo>
                  <a:pt x="95250" y="55699"/>
                  <a:pt x="115230" y="35719"/>
                  <a:pt x="139898" y="35719"/>
                </a:cubicBezTo>
                <a:lnTo>
                  <a:pt x="142875" y="35719"/>
                </a:lnTo>
                <a:cubicBezTo>
                  <a:pt x="149461" y="35719"/>
                  <a:pt x="154781" y="41039"/>
                  <a:pt x="154781" y="47625"/>
                </a:cubicBezTo>
                <a:cubicBezTo>
                  <a:pt x="154781" y="54211"/>
                  <a:pt x="149461" y="59531"/>
                  <a:pt x="142875" y="59531"/>
                </a:cubicBezTo>
                <a:lnTo>
                  <a:pt x="139898" y="59531"/>
                </a:lnTo>
                <a:cubicBezTo>
                  <a:pt x="128401" y="59531"/>
                  <a:pt x="119063" y="68870"/>
                  <a:pt x="119063" y="80367"/>
                </a:cubicBezTo>
                <a:lnTo>
                  <a:pt x="119063" y="83344"/>
                </a:lnTo>
                <a:lnTo>
                  <a:pt x="142875" y="83344"/>
                </a:lnTo>
                <a:cubicBezTo>
                  <a:pt x="156009" y="83344"/>
                  <a:pt x="166688" y="94022"/>
                  <a:pt x="166688" y="107156"/>
                </a:cubicBezTo>
                <a:lnTo>
                  <a:pt x="166688" y="130969"/>
                </a:lnTo>
                <a:cubicBezTo>
                  <a:pt x="166688" y="144103"/>
                  <a:pt x="156009" y="154781"/>
                  <a:pt x="142875" y="154781"/>
                </a:cubicBezTo>
                <a:lnTo>
                  <a:pt x="119063" y="154781"/>
                </a:lnTo>
                <a:cubicBezTo>
                  <a:pt x="105928" y="154781"/>
                  <a:pt x="95250" y="144103"/>
                  <a:pt x="95250" y="130969"/>
                </a:cubicBezTo>
                <a:lnTo>
                  <a:pt x="95250" y="80367"/>
                </a:lnTo>
                <a:close/>
              </a:path>
            </a:pathLst>
          </a:custGeom>
          <a:solidFill>
            <a:srgbClr val="4A90E2"/>
          </a:solidFill>
          <a:ln/>
        </p:spPr>
      </p:sp>
      <p:sp>
        <p:nvSpPr>
          <p:cNvPr id="24" name="Text 20"/>
          <p:cNvSpPr/>
          <p:nvPr/>
        </p:nvSpPr>
        <p:spPr>
          <a:xfrm>
            <a:off x="3105298" y="4370991"/>
            <a:ext cx="3157538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685800">
              <a:lnSpc>
                <a:spcPct val="120000"/>
              </a:lnSpc>
            </a:pPr>
            <a:r>
              <a:rPr lang="en-US" sz="1125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理论与实践相结合,培养创新思维与实战能力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22460" y="3585846"/>
            <a:ext cx="745387" cy="74538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alphaModFix amt="8000"/>
          </a:blip>
          <a:stretch>
            <a:fillRect/>
          </a:stretch>
        </p:blipFill>
        <p:spPr>
          <a:xfrm>
            <a:off x="434197" y="1276826"/>
            <a:ext cx="3023482" cy="30234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800000">
            <a:off x="7387488" y="-671486"/>
            <a:ext cx="1367566" cy="13448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62272" y="1581911"/>
            <a:ext cx="4089490" cy="227917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97016" y="-150114"/>
            <a:ext cx="2097875" cy="40343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>
            <a:alphaModFix amt="17000"/>
          </a:blip>
          <a:stretch>
            <a:fillRect/>
          </a:stretch>
        </p:blipFill>
        <p:spPr>
          <a:xfrm>
            <a:off x="615505" y="1458134"/>
            <a:ext cx="2660867" cy="26608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48915" y="1691544"/>
            <a:ext cx="2194019" cy="21940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22836" y="1789842"/>
            <a:ext cx="1997421" cy="19974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28" r="24128"/>
          <a:stretch/>
        </p:blipFill>
        <p:spPr>
          <a:xfrm>
            <a:off x="1112870" y="1879876"/>
            <a:ext cx="1817352" cy="1817352"/>
          </a:xfrm>
          <a:prstGeom prst="ellipse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4709185" y="1642467"/>
            <a:ext cx="3443352" cy="904085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7500"/>
              </a:lnSpc>
            </a:pPr>
            <a:r>
              <a:rPr sz="5180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THANK YOU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4709184" y="2101014"/>
            <a:ext cx="3274251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1600"/>
              </a:lnSpc>
            </a:pPr>
            <a:r>
              <a:rPr sz="4800" kern="3800" spc="115" dirty="0" err="1">
                <a:solidFill>
                  <a:srgbClr val="4A4A4A">
                    <a:alpha val="100000"/>
                  </a:srgb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感谢观看</a:t>
            </a:r>
            <a:r>
              <a:rPr lang="en-US" sz="4800" kern="3800" spc="115" dirty="0">
                <a:solidFill>
                  <a:srgbClr val="4A4A4A">
                    <a:alpha val="100000"/>
                  </a:srgb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!</a:t>
            </a:r>
            <a:endParaRPr sz="4800" kern="3800" spc="115" dirty="0">
              <a:solidFill>
                <a:srgbClr val="4A4A4A">
                  <a:alpha val="100000"/>
                </a:srgbClr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4709185" y="2658583"/>
            <a:ext cx="2894868" cy="388620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50000"/>
              </a:lnSpc>
            </a:pPr>
            <a:endParaRPr sz="900" kern="8800" spc="79" dirty="0">
              <a:solidFill>
                <a:srgbClr val="424141">
                  <a:alpha val="100000"/>
                </a:srgbClr>
              </a:solidFill>
              <a:latin typeface="GEETYPE-XinGothicGB-W4" panose="02010800040101010101" pitchFamily="1" charset="-122"/>
              <a:ea typeface="GEETYPE-XinGothicGB-W4" panose="02010800040101010101" pitchFamily="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681362" y="39331"/>
            <a:ext cx="1301699" cy="130169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438209" y="690181"/>
            <a:ext cx="1012891" cy="67865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1572" y="4600432"/>
            <a:ext cx="810536" cy="54307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941832" y="4600432"/>
            <a:ext cx="810536" cy="5430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2753721" y="1198578"/>
            <a:ext cx="381867" cy="38186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-185975" y="3711082"/>
            <a:ext cx="620151" cy="620151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8841987" y="2611781"/>
            <a:ext cx="532774" cy="532774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 rot="-1800000">
            <a:off x="209883" y="-398097"/>
            <a:ext cx="1367566" cy="1344873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8245655" y="4331234"/>
            <a:ext cx="1192518" cy="119251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8351763" y="4437342"/>
            <a:ext cx="980448" cy="98044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857919" y="4600432"/>
            <a:ext cx="810536" cy="543073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7604054" y="4492586"/>
            <a:ext cx="379382" cy="37938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5C50E79C-625E-468F-AE07-4627F64CF63D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111" y="-62820"/>
            <a:ext cx="1642889" cy="631880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39D4241D-104B-4AF8-B904-0806A7BB601C}"/>
              </a:ext>
            </a:extLst>
          </p:cNvPr>
          <p:cNvPicPr>
            <a:picLocks noChangeAspect="1"/>
          </p:cNvPicPr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4709184" y="3196452"/>
            <a:ext cx="2113103" cy="262863"/>
          </a:xfrm>
          <a:prstGeom prst="rect">
            <a:avLst/>
          </a:prstGeom>
          <a:effectLst>
            <a:outerShdw blurRad="190500" dist="69850" dir="2700000" algn="ctr" rotWithShape="0">
              <a:srgbClr val="000000">
                <a:alpha val="17000"/>
              </a:srgbClr>
            </a:outerShdw>
          </a:effectLst>
        </p:spPr>
      </p:pic>
      <p:sp>
        <p:nvSpPr>
          <p:cNvPr id="35" name="文本框 34">
            <a:extLst>
              <a:ext uri="{FF2B5EF4-FFF2-40B4-BE49-F238E27FC236}">
                <a16:creationId xmlns:a16="http://schemas.microsoft.com/office/drawing/2014/main" id="{FA6DD5B7-7C8C-4898-8543-71152C00A970}"/>
              </a:ext>
            </a:extLst>
          </p:cNvPr>
          <p:cNvSpPr txBox="1"/>
          <p:nvPr/>
        </p:nvSpPr>
        <p:spPr>
          <a:xfrm>
            <a:off x="4807768" y="3176731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主讲人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：</a:t>
            </a:r>
            <a:r>
              <a:rPr lang="zh-CN" altLang="en-US" sz="999" kern="100" spc="0" dirty="0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马胜铭</a:t>
            </a:r>
            <a:endParaRPr sz="999" kern="100" spc="0" dirty="0">
              <a:solidFill>
                <a:srgbClr val="FFFFFF">
                  <a:alpha val="100000"/>
                </a:srgbClr>
              </a:solidFill>
              <a:latin typeface="思源宋体 CN Light"/>
              <a:ea typeface="Reeji-CloudHeiDa-GB" panose="02010800040101010101" pitchFamily="1" charset="-122"/>
            </a:endParaRP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27537D21-E802-45A0-9896-6925E3FDF6C1}"/>
              </a:ext>
            </a:extLst>
          </p:cNvPr>
          <p:cNvSpPr txBox="1"/>
          <p:nvPr/>
        </p:nvSpPr>
        <p:spPr>
          <a:xfrm>
            <a:off x="5760982" y="3184895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时间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：</a:t>
            </a:r>
            <a:fld id="{6FF7B1F8-85F5-4B79-9E39-D48D6454B973}" type="datetimeyyyy">
              <a:rPr lang="zh-CN" altLang="en-US" sz="999" kern="100" smtClean="0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2026年</a:t>
            </a:fld>
            <a:endParaRPr sz="999" kern="100" spc="0" dirty="0">
              <a:solidFill>
                <a:srgbClr val="FFFFFF">
                  <a:alpha val="100000"/>
                </a:srgbClr>
              </a:solidFill>
              <a:latin typeface="Times New Roman" panose="02020603050405020304" pitchFamily="18" charset="0"/>
              <a:ea typeface="思源宋体" panose="02020700000000000000" pitchFamily="18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片 42">
            <a:extLst>
              <a:ext uri="{FF2B5EF4-FFF2-40B4-BE49-F238E27FC236}">
                <a16:creationId xmlns:a16="http://schemas.microsoft.com/office/drawing/2014/main" id="{CF1219A2-28DB-4FC6-8879-A256FE663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71" y="0"/>
            <a:ext cx="2069609" cy="796003"/>
          </a:xfrm>
          <a:prstGeom prst="rect">
            <a:avLst/>
          </a:prstGeom>
        </p:spPr>
      </p:pic>
      <p:sp>
        <p:nvSpPr>
          <p:cNvPr id="47" name="Shape 2">
            <a:extLst>
              <a:ext uri="{FF2B5EF4-FFF2-40B4-BE49-F238E27FC236}">
                <a16:creationId xmlns:a16="http://schemas.microsoft.com/office/drawing/2014/main" id="{25791911-D665-432D-8C00-F40D8A037E03}"/>
              </a:ext>
            </a:extLst>
          </p:cNvPr>
          <p:cNvSpPr/>
          <p:nvPr/>
        </p:nvSpPr>
        <p:spPr>
          <a:xfrm>
            <a:off x="491164" y="981983"/>
            <a:ext cx="2569161" cy="814388"/>
          </a:xfrm>
          <a:custGeom>
            <a:avLst/>
            <a:gdLst/>
            <a:ahLst/>
            <a:cxnLst/>
            <a:rect l="l" t="t" r="r" b="b"/>
            <a:pathLst>
              <a:path w="5581650" h="1085850">
                <a:moveTo>
                  <a:pt x="38100" y="0"/>
                </a:moveTo>
                <a:lnTo>
                  <a:pt x="5467353" y="0"/>
                </a:lnTo>
                <a:cubicBezTo>
                  <a:pt x="5530478" y="0"/>
                  <a:pt x="5581650" y="51172"/>
                  <a:pt x="5581650" y="114297"/>
                </a:cubicBezTo>
                <a:lnTo>
                  <a:pt x="5581650" y="971553"/>
                </a:lnTo>
                <a:cubicBezTo>
                  <a:pt x="5581650" y="1034678"/>
                  <a:pt x="5530478" y="1085850"/>
                  <a:pt x="5467353" y="1085850"/>
                </a:cubicBezTo>
                <a:lnTo>
                  <a:pt x="38100" y="1085850"/>
                </a:lnTo>
                <a:cubicBezTo>
                  <a:pt x="17072" y="1085850"/>
                  <a:pt x="0" y="1068778"/>
                  <a:pt x="0" y="10477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57150" dist="381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48" name="Shape 3">
            <a:extLst>
              <a:ext uri="{FF2B5EF4-FFF2-40B4-BE49-F238E27FC236}">
                <a16:creationId xmlns:a16="http://schemas.microsoft.com/office/drawing/2014/main" id="{603858DF-5BDE-40B6-9765-713F633B85EC}"/>
              </a:ext>
            </a:extLst>
          </p:cNvPr>
          <p:cNvSpPr/>
          <p:nvPr/>
        </p:nvSpPr>
        <p:spPr>
          <a:xfrm>
            <a:off x="491165" y="981983"/>
            <a:ext cx="28575" cy="814388"/>
          </a:xfrm>
          <a:custGeom>
            <a:avLst/>
            <a:gdLst/>
            <a:ahLst/>
            <a:cxnLst/>
            <a:rect l="l" t="t" r="r" b="b"/>
            <a:pathLst>
              <a:path w="38100" h="1085850">
                <a:moveTo>
                  <a:pt x="38100" y="0"/>
                </a:moveTo>
                <a:lnTo>
                  <a:pt x="38100" y="0"/>
                </a:lnTo>
                <a:lnTo>
                  <a:pt x="38100" y="1085850"/>
                </a:lnTo>
                <a:lnTo>
                  <a:pt x="38100" y="1085850"/>
                </a:lnTo>
                <a:cubicBezTo>
                  <a:pt x="17072" y="1085850"/>
                  <a:pt x="0" y="1068778"/>
                  <a:pt x="0" y="10477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90E2"/>
          </a:solidFill>
          <a:ln/>
        </p:spPr>
      </p:sp>
      <p:sp>
        <p:nvSpPr>
          <p:cNvPr id="49" name="Shape 4">
            <a:extLst>
              <a:ext uri="{FF2B5EF4-FFF2-40B4-BE49-F238E27FC236}">
                <a16:creationId xmlns:a16="http://schemas.microsoft.com/office/drawing/2014/main" id="{0EA8C238-5DC7-4B51-86F2-9B0BF082B2E2}"/>
              </a:ext>
            </a:extLst>
          </p:cNvPr>
          <p:cNvSpPr/>
          <p:nvPr/>
        </p:nvSpPr>
        <p:spPr>
          <a:xfrm>
            <a:off x="676902" y="1153433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114300" y="0"/>
                </a:moveTo>
                <a:lnTo>
                  <a:pt x="495300" y="0"/>
                </a:lnTo>
                <a:cubicBezTo>
                  <a:pt x="558384" y="0"/>
                  <a:pt x="609600" y="51216"/>
                  <a:pt x="609600" y="114300"/>
                </a:cubicBezTo>
                <a:lnTo>
                  <a:pt x="609600" y="495300"/>
                </a:lnTo>
                <a:cubicBezTo>
                  <a:pt x="609600" y="558384"/>
                  <a:pt x="558384" y="609600"/>
                  <a:pt x="495300" y="609600"/>
                </a:cubicBezTo>
                <a:lnTo>
                  <a:pt x="114300" y="609600"/>
                </a:lnTo>
                <a:cubicBezTo>
                  <a:pt x="51216" y="609600"/>
                  <a:pt x="0" y="558384"/>
                  <a:pt x="0" y="495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gradFill flip="none" rotWithShape="1">
            <a:gsLst>
              <a:gs pos="0">
                <a:srgbClr val="4A90E2"/>
              </a:gs>
              <a:gs pos="100000">
                <a:srgbClr val="007BFF"/>
              </a:gs>
            </a:gsLst>
            <a:lin ang="2700000" scaled="1"/>
          </a:gradFill>
          <a:ln/>
        </p:spPr>
      </p:sp>
      <p:sp>
        <p:nvSpPr>
          <p:cNvPr id="50" name="Text 5">
            <a:extLst>
              <a:ext uri="{FF2B5EF4-FFF2-40B4-BE49-F238E27FC236}">
                <a16:creationId xmlns:a16="http://schemas.microsoft.com/office/drawing/2014/main" id="{08976AF1-7216-47ED-8E9D-ED00992E4B16}"/>
              </a:ext>
            </a:extLst>
          </p:cNvPr>
          <p:cNvSpPr/>
          <p:nvPr/>
        </p:nvSpPr>
        <p:spPr>
          <a:xfrm>
            <a:off x="796203" y="1253446"/>
            <a:ext cx="328613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/>
            <a:r>
              <a:rPr lang="en-US" sz="1688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01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51" name="Text 6">
            <a:extLst>
              <a:ext uri="{FF2B5EF4-FFF2-40B4-BE49-F238E27FC236}">
                <a16:creationId xmlns:a16="http://schemas.microsoft.com/office/drawing/2014/main" id="{389CE05B-7C74-4B21-9A44-AE3A51EC5B92}"/>
              </a:ext>
            </a:extLst>
          </p:cNvPr>
          <p:cNvSpPr/>
          <p:nvPr/>
        </p:nvSpPr>
        <p:spPr>
          <a:xfrm>
            <a:off x="1248402" y="1153433"/>
            <a:ext cx="16859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10000"/>
              </a:lnSpc>
            </a:pPr>
            <a:r>
              <a:rPr lang="en-US" sz="1350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学习目标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52" name="Text 7">
            <a:extLst>
              <a:ext uri="{FF2B5EF4-FFF2-40B4-BE49-F238E27FC236}">
                <a16:creationId xmlns:a16="http://schemas.microsoft.com/office/drawing/2014/main" id="{FFDCEDAB-38C0-405E-BE3F-848BB85B0803}"/>
              </a:ext>
            </a:extLst>
          </p:cNvPr>
          <p:cNvSpPr/>
          <p:nvPr/>
        </p:nvSpPr>
        <p:spPr>
          <a:xfrm>
            <a:off x="1248402" y="1439094"/>
            <a:ext cx="1657350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900" dirty="0">
                <a:solidFill>
                  <a:srgbClr val="333333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知识目标、能力目标、素质目标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53" name="Shape 8">
            <a:extLst>
              <a:ext uri="{FF2B5EF4-FFF2-40B4-BE49-F238E27FC236}">
                <a16:creationId xmlns:a16="http://schemas.microsoft.com/office/drawing/2014/main" id="{CD24CE99-44C0-4DE0-B006-963737037154}"/>
              </a:ext>
            </a:extLst>
          </p:cNvPr>
          <p:cNvSpPr/>
          <p:nvPr/>
        </p:nvSpPr>
        <p:spPr>
          <a:xfrm>
            <a:off x="491164" y="1910581"/>
            <a:ext cx="2528888" cy="814388"/>
          </a:xfrm>
          <a:custGeom>
            <a:avLst/>
            <a:gdLst/>
            <a:ahLst/>
            <a:cxnLst/>
            <a:rect l="l" t="t" r="r" b="b"/>
            <a:pathLst>
              <a:path w="5581650" h="1085850">
                <a:moveTo>
                  <a:pt x="38100" y="0"/>
                </a:moveTo>
                <a:lnTo>
                  <a:pt x="5467353" y="0"/>
                </a:lnTo>
                <a:cubicBezTo>
                  <a:pt x="5530478" y="0"/>
                  <a:pt x="5581650" y="51172"/>
                  <a:pt x="5581650" y="114297"/>
                </a:cubicBezTo>
                <a:lnTo>
                  <a:pt x="5581650" y="971553"/>
                </a:lnTo>
                <a:cubicBezTo>
                  <a:pt x="5581650" y="1034678"/>
                  <a:pt x="5530478" y="1085850"/>
                  <a:pt x="5467353" y="1085850"/>
                </a:cubicBezTo>
                <a:lnTo>
                  <a:pt x="38100" y="1085850"/>
                </a:lnTo>
                <a:cubicBezTo>
                  <a:pt x="17072" y="1085850"/>
                  <a:pt x="0" y="1068778"/>
                  <a:pt x="0" y="10477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57150" dist="381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54" name="Shape 9">
            <a:extLst>
              <a:ext uri="{FF2B5EF4-FFF2-40B4-BE49-F238E27FC236}">
                <a16:creationId xmlns:a16="http://schemas.microsoft.com/office/drawing/2014/main" id="{D3E3B7FC-E480-4650-B1E0-21A361BA7DCB}"/>
              </a:ext>
            </a:extLst>
          </p:cNvPr>
          <p:cNvSpPr/>
          <p:nvPr/>
        </p:nvSpPr>
        <p:spPr>
          <a:xfrm>
            <a:off x="491165" y="1910581"/>
            <a:ext cx="28575" cy="814388"/>
          </a:xfrm>
          <a:custGeom>
            <a:avLst/>
            <a:gdLst/>
            <a:ahLst/>
            <a:cxnLst/>
            <a:rect l="l" t="t" r="r" b="b"/>
            <a:pathLst>
              <a:path w="38100" h="1085850">
                <a:moveTo>
                  <a:pt x="38100" y="0"/>
                </a:moveTo>
                <a:lnTo>
                  <a:pt x="38100" y="0"/>
                </a:lnTo>
                <a:lnTo>
                  <a:pt x="38100" y="1085850"/>
                </a:lnTo>
                <a:lnTo>
                  <a:pt x="38100" y="1085850"/>
                </a:lnTo>
                <a:cubicBezTo>
                  <a:pt x="17072" y="1085850"/>
                  <a:pt x="0" y="1068778"/>
                  <a:pt x="0" y="10477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007BFF"/>
          </a:solidFill>
          <a:ln/>
        </p:spPr>
      </p:sp>
      <p:sp>
        <p:nvSpPr>
          <p:cNvPr id="55" name="Shape 10">
            <a:extLst>
              <a:ext uri="{FF2B5EF4-FFF2-40B4-BE49-F238E27FC236}">
                <a16:creationId xmlns:a16="http://schemas.microsoft.com/office/drawing/2014/main" id="{4E870DF7-FDAB-49B4-A97D-42E1445EB45D}"/>
              </a:ext>
            </a:extLst>
          </p:cNvPr>
          <p:cNvSpPr/>
          <p:nvPr/>
        </p:nvSpPr>
        <p:spPr>
          <a:xfrm>
            <a:off x="676902" y="2082031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114300" y="0"/>
                </a:moveTo>
                <a:lnTo>
                  <a:pt x="495300" y="0"/>
                </a:lnTo>
                <a:cubicBezTo>
                  <a:pt x="558384" y="0"/>
                  <a:pt x="609600" y="51216"/>
                  <a:pt x="609600" y="114300"/>
                </a:cubicBezTo>
                <a:lnTo>
                  <a:pt x="609600" y="495300"/>
                </a:lnTo>
                <a:cubicBezTo>
                  <a:pt x="609600" y="558384"/>
                  <a:pt x="558384" y="609600"/>
                  <a:pt x="495300" y="609600"/>
                </a:cubicBezTo>
                <a:lnTo>
                  <a:pt x="114300" y="609600"/>
                </a:lnTo>
                <a:cubicBezTo>
                  <a:pt x="51216" y="609600"/>
                  <a:pt x="0" y="558384"/>
                  <a:pt x="0" y="495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gradFill flip="none" rotWithShape="1">
            <a:gsLst>
              <a:gs pos="0">
                <a:srgbClr val="007BFF"/>
              </a:gs>
              <a:gs pos="100000">
                <a:srgbClr val="80C2EE"/>
              </a:gs>
            </a:gsLst>
            <a:lin ang="2700000" scaled="1"/>
          </a:gradFill>
          <a:ln/>
        </p:spPr>
      </p:sp>
      <p:sp>
        <p:nvSpPr>
          <p:cNvPr id="56" name="Text 11">
            <a:extLst>
              <a:ext uri="{FF2B5EF4-FFF2-40B4-BE49-F238E27FC236}">
                <a16:creationId xmlns:a16="http://schemas.microsoft.com/office/drawing/2014/main" id="{CB0BEF3B-A51C-444C-AE24-F33E521BE35E}"/>
              </a:ext>
            </a:extLst>
          </p:cNvPr>
          <p:cNvSpPr/>
          <p:nvPr/>
        </p:nvSpPr>
        <p:spPr>
          <a:xfrm>
            <a:off x="778076" y="2182044"/>
            <a:ext cx="364331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/>
            <a:r>
              <a:rPr lang="en-US" sz="1688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02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57" name="Text 12">
            <a:extLst>
              <a:ext uri="{FF2B5EF4-FFF2-40B4-BE49-F238E27FC236}">
                <a16:creationId xmlns:a16="http://schemas.microsoft.com/office/drawing/2014/main" id="{D7B93B18-8DE4-44EA-B98D-113A24365216}"/>
              </a:ext>
            </a:extLst>
          </p:cNvPr>
          <p:cNvSpPr/>
          <p:nvPr/>
        </p:nvSpPr>
        <p:spPr>
          <a:xfrm>
            <a:off x="1248402" y="2082031"/>
            <a:ext cx="14573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10000"/>
              </a:lnSpc>
            </a:pPr>
            <a:r>
              <a:rPr lang="en-US" sz="1350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项目导入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58" name="Text 13">
            <a:extLst>
              <a:ext uri="{FF2B5EF4-FFF2-40B4-BE49-F238E27FC236}">
                <a16:creationId xmlns:a16="http://schemas.microsoft.com/office/drawing/2014/main" id="{B665A012-6BA8-4F92-B589-605DE0187856}"/>
              </a:ext>
            </a:extLst>
          </p:cNvPr>
          <p:cNvSpPr/>
          <p:nvPr/>
        </p:nvSpPr>
        <p:spPr>
          <a:xfrm>
            <a:off x="1248402" y="2367692"/>
            <a:ext cx="1428750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900" dirty="0">
                <a:solidFill>
                  <a:srgbClr val="333333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北斗卫星导航系统案例分析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59" name="Shape 14">
            <a:extLst>
              <a:ext uri="{FF2B5EF4-FFF2-40B4-BE49-F238E27FC236}">
                <a16:creationId xmlns:a16="http://schemas.microsoft.com/office/drawing/2014/main" id="{F917BFE6-7B32-46EE-95DD-247F834684BE}"/>
              </a:ext>
            </a:extLst>
          </p:cNvPr>
          <p:cNvSpPr/>
          <p:nvPr/>
        </p:nvSpPr>
        <p:spPr>
          <a:xfrm>
            <a:off x="491164" y="2839179"/>
            <a:ext cx="2528888" cy="814388"/>
          </a:xfrm>
          <a:custGeom>
            <a:avLst/>
            <a:gdLst/>
            <a:ahLst/>
            <a:cxnLst/>
            <a:rect l="l" t="t" r="r" b="b"/>
            <a:pathLst>
              <a:path w="5581650" h="1085850">
                <a:moveTo>
                  <a:pt x="38100" y="0"/>
                </a:moveTo>
                <a:lnTo>
                  <a:pt x="5467353" y="0"/>
                </a:lnTo>
                <a:cubicBezTo>
                  <a:pt x="5530478" y="0"/>
                  <a:pt x="5581650" y="51172"/>
                  <a:pt x="5581650" y="114297"/>
                </a:cubicBezTo>
                <a:lnTo>
                  <a:pt x="5581650" y="971553"/>
                </a:lnTo>
                <a:cubicBezTo>
                  <a:pt x="5581650" y="1034678"/>
                  <a:pt x="5530478" y="1085850"/>
                  <a:pt x="5467353" y="1085850"/>
                </a:cubicBezTo>
                <a:lnTo>
                  <a:pt x="38100" y="1085850"/>
                </a:lnTo>
                <a:cubicBezTo>
                  <a:pt x="17072" y="1085850"/>
                  <a:pt x="0" y="1068778"/>
                  <a:pt x="0" y="10477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57150" dist="381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60" name="Shape 15">
            <a:extLst>
              <a:ext uri="{FF2B5EF4-FFF2-40B4-BE49-F238E27FC236}">
                <a16:creationId xmlns:a16="http://schemas.microsoft.com/office/drawing/2014/main" id="{90C1F39A-E158-4D11-A570-4D20F8F436B2}"/>
              </a:ext>
            </a:extLst>
          </p:cNvPr>
          <p:cNvSpPr/>
          <p:nvPr/>
        </p:nvSpPr>
        <p:spPr>
          <a:xfrm>
            <a:off x="491165" y="2839179"/>
            <a:ext cx="28575" cy="814388"/>
          </a:xfrm>
          <a:custGeom>
            <a:avLst/>
            <a:gdLst/>
            <a:ahLst/>
            <a:cxnLst/>
            <a:rect l="l" t="t" r="r" b="b"/>
            <a:pathLst>
              <a:path w="38100" h="1085850">
                <a:moveTo>
                  <a:pt x="38100" y="0"/>
                </a:moveTo>
                <a:lnTo>
                  <a:pt x="38100" y="0"/>
                </a:lnTo>
                <a:lnTo>
                  <a:pt x="38100" y="1085850"/>
                </a:lnTo>
                <a:lnTo>
                  <a:pt x="38100" y="1085850"/>
                </a:lnTo>
                <a:cubicBezTo>
                  <a:pt x="17072" y="1085850"/>
                  <a:pt x="0" y="1068778"/>
                  <a:pt x="0" y="10477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80C2EE"/>
          </a:solidFill>
          <a:ln/>
        </p:spPr>
      </p:sp>
      <p:sp>
        <p:nvSpPr>
          <p:cNvPr id="61" name="Shape 16">
            <a:extLst>
              <a:ext uri="{FF2B5EF4-FFF2-40B4-BE49-F238E27FC236}">
                <a16:creationId xmlns:a16="http://schemas.microsoft.com/office/drawing/2014/main" id="{08CEADEE-9C2C-4750-B462-5ED3EBADB887}"/>
              </a:ext>
            </a:extLst>
          </p:cNvPr>
          <p:cNvSpPr/>
          <p:nvPr/>
        </p:nvSpPr>
        <p:spPr>
          <a:xfrm>
            <a:off x="676902" y="301063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114300" y="0"/>
                </a:moveTo>
                <a:lnTo>
                  <a:pt x="495300" y="0"/>
                </a:lnTo>
                <a:cubicBezTo>
                  <a:pt x="558384" y="0"/>
                  <a:pt x="609600" y="51216"/>
                  <a:pt x="609600" y="114300"/>
                </a:cubicBezTo>
                <a:lnTo>
                  <a:pt x="609600" y="495300"/>
                </a:lnTo>
                <a:cubicBezTo>
                  <a:pt x="609600" y="558384"/>
                  <a:pt x="558384" y="609600"/>
                  <a:pt x="495300" y="609600"/>
                </a:cubicBezTo>
                <a:lnTo>
                  <a:pt x="114300" y="609600"/>
                </a:lnTo>
                <a:cubicBezTo>
                  <a:pt x="51216" y="609600"/>
                  <a:pt x="0" y="558384"/>
                  <a:pt x="0" y="495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gradFill flip="none" rotWithShape="1">
            <a:gsLst>
              <a:gs pos="0">
                <a:srgbClr val="80C2EE"/>
              </a:gs>
              <a:gs pos="100000">
                <a:srgbClr val="4A90E2"/>
              </a:gs>
            </a:gsLst>
            <a:lin ang="2700000" scaled="1"/>
          </a:gradFill>
          <a:ln/>
        </p:spPr>
      </p:sp>
      <p:sp>
        <p:nvSpPr>
          <p:cNvPr id="62" name="Text 17">
            <a:extLst>
              <a:ext uri="{FF2B5EF4-FFF2-40B4-BE49-F238E27FC236}">
                <a16:creationId xmlns:a16="http://schemas.microsoft.com/office/drawing/2014/main" id="{A70FD39F-BE43-4053-AEAE-22CDC9B3C3FC}"/>
              </a:ext>
            </a:extLst>
          </p:cNvPr>
          <p:cNvSpPr/>
          <p:nvPr/>
        </p:nvSpPr>
        <p:spPr>
          <a:xfrm>
            <a:off x="775308" y="3110642"/>
            <a:ext cx="364331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/>
            <a:r>
              <a:rPr lang="en-US" sz="1688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03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63" name="Text 18">
            <a:extLst>
              <a:ext uri="{FF2B5EF4-FFF2-40B4-BE49-F238E27FC236}">
                <a16:creationId xmlns:a16="http://schemas.microsoft.com/office/drawing/2014/main" id="{06290FE9-4088-4084-BEA1-5EF747852C99}"/>
              </a:ext>
            </a:extLst>
          </p:cNvPr>
          <p:cNvSpPr/>
          <p:nvPr/>
        </p:nvSpPr>
        <p:spPr>
          <a:xfrm>
            <a:off x="1248402" y="3010630"/>
            <a:ext cx="18002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10000"/>
              </a:lnSpc>
            </a:pPr>
            <a:r>
              <a:rPr lang="en-US" sz="1350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互联网产品的概念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64" name="Text 19">
            <a:extLst>
              <a:ext uri="{FF2B5EF4-FFF2-40B4-BE49-F238E27FC236}">
                <a16:creationId xmlns:a16="http://schemas.microsoft.com/office/drawing/2014/main" id="{F2C00EA7-B068-4744-9AD2-DEB27306BCAB}"/>
              </a:ext>
            </a:extLst>
          </p:cNvPr>
          <p:cNvSpPr/>
          <p:nvPr/>
        </p:nvSpPr>
        <p:spPr>
          <a:xfrm>
            <a:off x="1248402" y="3296290"/>
            <a:ext cx="1771650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900" dirty="0">
                <a:solidFill>
                  <a:srgbClr val="333333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产品概念、互联网产品定义与形态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65" name="Shape 20">
            <a:extLst>
              <a:ext uri="{FF2B5EF4-FFF2-40B4-BE49-F238E27FC236}">
                <a16:creationId xmlns:a16="http://schemas.microsoft.com/office/drawing/2014/main" id="{AF1A65FD-DDE0-4A24-8629-0B0B5B813B20}"/>
              </a:ext>
            </a:extLst>
          </p:cNvPr>
          <p:cNvSpPr/>
          <p:nvPr/>
        </p:nvSpPr>
        <p:spPr>
          <a:xfrm>
            <a:off x="3217487" y="981983"/>
            <a:ext cx="2857364" cy="814388"/>
          </a:xfrm>
          <a:custGeom>
            <a:avLst/>
            <a:gdLst/>
            <a:ahLst/>
            <a:cxnLst/>
            <a:rect l="l" t="t" r="r" b="b"/>
            <a:pathLst>
              <a:path w="5581650" h="1085850">
                <a:moveTo>
                  <a:pt x="38100" y="0"/>
                </a:moveTo>
                <a:lnTo>
                  <a:pt x="5467353" y="0"/>
                </a:lnTo>
                <a:cubicBezTo>
                  <a:pt x="5530478" y="0"/>
                  <a:pt x="5581650" y="51172"/>
                  <a:pt x="5581650" y="114297"/>
                </a:cubicBezTo>
                <a:lnTo>
                  <a:pt x="5581650" y="971553"/>
                </a:lnTo>
                <a:cubicBezTo>
                  <a:pt x="5581650" y="1034678"/>
                  <a:pt x="5530478" y="1085850"/>
                  <a:pt x="5467353" y="1085850"/>
                </a:cubicBezTo>
                <a:lnTo>
                  <a:pt x="38100" y="1085850"/>
                </a:lnTo>
                <a:cubicBezTo>
                  <a:pt x="17072" y="1085850"/>
                  <a:pt x="0" y="1068778"/>
                  <a:pt x="0" y="10477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57150" dist="381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66" name="Shape 21">
            <a:extLst>
              <a:ext uri="{FF2B5EF4-FFF2-40B4-BE49-F238E27FC236}">
                <a16:creationId xmlns:a16="http://schemas.microsoft.com/office/drawing/2014/main" id="{52F82100-0344-4EF4-A4D7-34F5C2E171B5}"/>
              </a:ext>
            </a:extLst>
          </p:cNvPr>
          <p:cNvSpPr/>
          <p:nvPr/>
        </p:nvSpPr>
        <p:spPr>
          <a:xfrm>
            <a:off x="3217488" y="981983"/>
            <a:ext cx="28575" cy="814388"/>
          </a:xfrm>
          <a:custGeom>
            <a:avLst/>
            <a:gdLst/>
            <a:ahLst/>
            <a:cxnLst/>
            <a:rect l="l" t="t" r="r" b="b"/>
            <a:pathLst>
              <a:path w="38100" h="1085850">
                <a:moveTo>
                  <a:pt x="38100" y="0"/>
                </a:moveTo>
                <a:lnTo>
                  <a:pt x="38100" y="0"/>
                </a:lnTo>
                <a:lnTo>
                  <a:pt x="38100" y="1085850"/>
                </a:lnTo>
                <a:lnTo>
                  <a:pt x="38100" y="1085850"/>
                </a:lnTo>
                <a:cubicBezTo>
                  <a:pt x="17072" y="1085850"/>
                  <a:pt x="0" y="1068778"/>
                  <a:pt x="0" y="10477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90E2"/>
          </a:solidFill>
          <a:ln/>
        </p:spPr>
      </p:sp>
      <p:sp>
        <p:nvSpPr>
          <p:cNvPr id="67" name="Shape 22">
            <a:extLst>
              <a:ext uri="{FF2B5EF4-FFF2-40B4-BE49-F238E27FC236}">
                <a16:creationId xmlns:a16="http://schemas.microsoft.com/office/drawing/2014/main" id="{2FFCF12E-2FC3-42CC-A8B5-76948A043426}"/>
              </a:ext>
            </a:extLst>
          </p:cNvPr>
          <p:cNvSpPr/>
          <p:nvPr/>
        </p:nvSpPr>
        <p:spPr>
          <a:xfrm>
            <a:off x="3403225" y="1153433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114300" y="0"/>
                </a:moveTo>
                <a:lnTo>
                  <a:pt x="495300" y="0"/>
                </a:lnTo>
                <a:cubicBezTo>
                  <a:pt x="558384" y="0"/>
                  <a:pt x="609600" y="51216"/>
                  <a:pt x="609600" y="114300"/>
                </a:cubicBezTo>
                <a:lnTo>
                  <a:pt x="609600" y="495300"/>
                </a:lnTo>
                <a:cubicBezTo>
                  <a:pt x="609600" y="558384"/>
                  <a:pt x="558384" y="609600"/>
                  <a:pt x="495300" y="609600"/>
                </a:cubicBezTo>
                <a:lnTo>
                  <a:pt x="114300" y="609600"/>
                </a:lnTo>
                <a:cubicBezTo>
                  <a:pt x="51216" y="609600"/>
                  <a:pt x="0" y="558384"/>
                  <a:pt x="0" y="495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gradFill flip="none" rotWithShape="1">
            <a:gsLst>
              <a:gs pos="0">
                <a:srgbClr val="4A90E2"/>
              </a:gs>
              <a:gs pos="100000">
                <a:srgbClr val="007BFF"/>
              </a:gs>
            </a:gsLst>
            <a:lin ang="2700000" scaled="1"/>
          </a:gradFill>
          <a:ln/>
        </p:spPr>
      </p:sp>
      <p:sp>
        <p:nvSpPr>
          <p:cNvPr id="68" name="Text 23">
            <a:extLst>
              <a:ext uri="{FF2B5EF4-FFF2-40B4-BE49-F238E27FC236}">
                <a16:creationId xmlns:a16="http://schemas.microsoft.com/office/drawing/2014/main" id="{C1C099FC-9F75-40D9-B825-C5BF603DF21A}"/>
              </a:ext>
            </a:extLst>
          </p:cNvPr>
          <p:cNvSpPr/>
          <p:nvPr/>
        </p:nvSpPr>
        <p:spPr>
          <a:xfrm>
            <a:off x="3501809" y="1253446"/>
            <a:ext cx="364331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/>
            <a:r>
              <a:rPr lang="en-US" sz="1688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04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69" name="Text 24">
            <a:extLst>
              <a:ext uri="{FF2B5EF4-FFF2-40B4-BE49-F238E27FC236}">
                <a16:creationId xmlns:a16="http://schemas.microsoft.com/office/drawing/2014/main" id="{95823215-BFCF-4C0B-AFF2-4875FAA199CC}"/>
              </a:ext>
            </a:extLst>
          </p:cNvPr>
          <p:cNvSpPr/>
          <p:nvPr/>
        </p:nvSpPr>
        <p:spPr>
          <a:xfrm>
            <a:off x="3974725" y="1153433"/>
            <a:ext cx="20288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10000"/>
              </a:lnSpc>
            </a:pPr>
            <a:r>
              <a:rPr lang="en-US" sz="1350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互联网产品的分类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70" name="Text 25">
            <a:extLst>
              <a:ext uri="{FF2B5EF4-FFF2-40B4-BE49-F238E27FC236}">
                <a16:creationId xmlns:a16="http://schemas.microsoft.com/office/drawing/2014/main" id="{1E8FC1B6-3102-48E0-A1AE-D5F09E31B67D}"/>
              </a:ext>
            </a:extLst>
          </p:cNvPr>
          <p:cNvSpPr/>
          <p:nvPr/>
        </p:nvSpPr>
        <p:spPr>
          <a:xfrm>
            <a:off x="3974725" y="1439094"/>
            <a:ext cx="2000250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900" dirty="0">
                <a:solidFill>
                  <a:srgbClr val="333333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按服务对象、运行平台、用户需求分类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71" name="Shape 26">
            <a:extLst>
              <a:ext uri="{FF2B5EF4-FFF2-40B4-BE49-F238E27FC236}">
                <a16:creationId xmlns:a16="http://schemas.microsoft.com/office/drawing/2014/main" id="{42AAEDA3-EACC-4809-ACBD-C0A78A8F2F75}"/>
              </a:ext>
            </a:extLst>
          </p:cNvPr>
          <p:cNvSpPr/>
          <p:nvPr/>
        </p:nvSpPr>
        <p:spPr>
          <a:xfrm>
            <a:off x="3217487" y="1910581"/>
            <a:ext cx="2857364" cy="814388"/>
          </a:xfrm>
          <a:custGeom>
            <a:avLst/>
            <a:gdLst/>
            <a:ahLst/>
            <a:cxnLst/>
            <a:rect l="l" t="t" r="r" b="b"/>
            <a:pathLst>
              <a:path w="5581650" h="1085850">
                <a:moveTo>
                  <a:pt x="38100" y="0"/>
                </a:moveTo>
                <a:lnTo>
                  <a:pt x="5467353" y="0"/>
                </a:lnTo>
                <a:cubicBezTo>
                  <a:pt x="5530478" y="0"/>
                  <a:pt x="5581650" y="51172"/>
                  <a:pt x="5581650" y="114297"/>
                </a:cubicBezTo>
                <a:lnTo>
                  <a:pt x="5581650" y="971553"/>
                </a:lnTo>
                <a:cubicBezTo>
                  <a:pt x="5581650" y="1034678"/>
                  <a:pt x="5530478" y="1085850"/>
                  <a:pt x="5467353" y="1085850"/>
                </a:cubicBezTo>
                <a:lnTo>
                  <a:pt x="38100" y="1085850"/>
                </a:lnTo>
                <a:cubicBezTo>
                  <a:pt x="17072" y="1085850"/>
                  <a:pt x="0" y="1068778"/>
                  <a:pt x="0" y="10477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57150" dist="381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72" name="Shape 27">
            <a:extLst>
              <a:ext uri="{FF2B5EF4-FFF2-40B4-BE49-F238E27FC236}">
                <a16:creationId xmlns:a16="http://schemas.microsoft.com/office/drawing/2014/main" id="{617B0FA6-DE4B-40E8-8A64-20804601AC97}"/>
              </a:ext>
            </a:extLst>
          </p:cNvPr>
          <p:cNvSpPr/>
          <p:nvPr/>
        </p:nvSpPr>
        <p:spPr>
          <a:xfrm>
            <a:off x="3217488" y="1910581"/>
            <a:ext cx="28575" cy="814388"/>
          </a:xfrm>
          <a:custGeom>
            <a:avLst/>
            <a:gdLst/>
            <a:ahLst/>
            <a:cxnLst/>
            <a:rect l="l" t="t" r="r" b="b"/>
            <a:pathLst>
              <a:path w="38100" h="1085850">
                <a:moveTo>
                  <a:pt x="38100" y="0"/>
                </a:moveTo>
                <a:lnTo>
                  <a:pt x="38100" y="0"/>
                </a:lnTo>
                <a:lnTo>
                  <a:pt x="38100" y="1085850"/>
                </a:lnTo>
                <a:lnTo>
                  <a:pt x="38100" y="1085850"/>
                </a:lnTo>
                <a:cubicBezTo>
                  <a:pt x="17072" y="1085850"/>
                  <a:pt x="0" y="1068778"/>
                  <a:pt x="0" y="10477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007BFF"/>
          </a:solidFill>
          <a:ln/>
        </p:spPr>
      </p:sp>
      <p:sp>
        <p:nvSpPr>
          <p:cNvPr id="73" name="Shape 28">
            <a:extLst>
              <a:ext uri="{FF2B5EF4-FFF2-40B4-BE49-F238E27FC236}">
                <a16:creationId xmlns:a16="http://schemas.microsoft.com/office/drawing/2014/main" id="{508CC78A-4969-4C6B-AB03-352ECA87D01C}"/>
              </a:ext>
            </a:extLst>
          </p:cNvPr>
          <p:cNvSpPr/>
          <p:nvPr/>
        </p:nvSpPr>
        <p:spPr>
          <a:xfrm>
            <a:off x="3403225" y="2082031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114300" y="0"/>
                </a:moveTo>
                <a:lnTo>
                  <a:pt x="495300" y="0"/>
                </a:lnTo>
                <a:cubicBezTo>
                  <a:pt x="558384" y="0"/>
                  <a:pt x="609600" y="51216"/>
                  <a:pt x="609600" y="114300"/>
                </a:cubicBezTo>
                <a:lnTo>
                  <a:pt x="609600" y="495300"/>
                </a:lnTo>
                <a:cubicBezTo>
                  <a:pt x="609600" y="558384"/>
                  <a:pt x="558384" y="609600"/>
                  <a:pt x="495300" y="609600"/>
                </a:cubicBezTo>
                <a:lnTo>
                  <a:pt x="114300" y="609600"/>
                </a:lnTo>
                <a:cubicBezTo>
                  <a:pt x="51216" y="609600"/>
                  <a:pt x="0" y="558384"/>
                  <a:pt x="0" y="495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gradFill flip="none" rotWithShape="1">
            <a:gsLst>
              <a:gs pos="0">
                <a:srgbClr val="007BFF"/>
              </a:gs>
              <a:gs pos="100000">
                <a:srgbClr val="80C2EE"/>
              </a:gs>
            </a:gsLst>
            <a:lin ang="2700000" scaled="1"/>
          </a:gradFill>
          <a:ln/>
        </p:spPr>
      </p:sp>
      <p:sp>
        <p:nvSpPr>
          <p:cNvPr id="74" name="Text 29">
            <a:extLst>
              <a:ext uri="{FF2B5EF4-FFF2-40B4-BE49-F238E27FC236}">
                <a16:creationId xmlns:a16="http://schemas.microsoft.com/office/drawing/2014/main" id="{A4440230-7DFA-40AC-82DA-ECD03C39A6F6}"/>
              </a:ext>
            </a:extLst>
          </p:cNvPr>
          <p:cNvSpPr/>
          <p:nvPr/>
        </p:nvSpPr>
        <p:spPr>
          <a:xfrm>
            <a:off x="3500648" y="2182044"/>
            <a:ext cx="371475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/>
            <a:r>
              <a:rPr lang="en-US" sz="1688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05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75" name="Text 30">
            <a:extLst>
              <a:ext uri="{FF2B5EF4-FFF2-40B4-BE49-F238E27FC236}">
                <a16:creationId xmlns:a16="http://schemas.microsoft.com/office/drawing/2014/main" id="{A2740C3D-91E6-4573-88CF-94F71D145886}"/>
              </a:ext>
            </a:extLst>
          </p:cNvPr>
          <p:cNvSpPr/>
          <p:nvPr/>
        </p:nvSpPr>
        <p:spPr>
          <a:xfrm>
            <a:off x="3974725" y="2082031"/>
            <a:ext cx="14573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10000"/>
              </a:lnSpc>
            </a:pPr>
            <a:r>
              <a:rPr lang="en-US" sz="1350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互联网产品的特点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76" name="Text 31">
            <a:extLst>
              <a:ext uri="{FF2B5EF4-FFF2-40B4-BE49-F238E27FC236}">
                <a16:creationId xmlns:a16="http://schemas.microsoft.com/office/drawing/2014/main" id="{E850D163-AB20-41BA-A77D-A556E6A7F96D}"/>
              </a:ext>
            </a:extLst>
          </p:cNvPr>
          <p:cNvSpPr/>
          <p:nvPr/>
        </p:nvSpPr>
        <p:spPr>
          <a:xfrm>
            <a:off x="3974725" y="2367692"/>
            <a:ext cx="1428750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900" dirty="0">
                <a:solidFill>
                  <a:srgbClr val="333333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七大特点深度解析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77" name="Shape 32">
            <a:extLst>
              <a:ext uri="{FF2B5EF4-FFF2-40B4-BE49-F238E27FC236}">
                <a16:creationId xmlns:a16="http://schemas.microsoft.com/office/drawing/2014/main" id="{55691AD4-73C6-409B-9163-2F95CE66B561}"/>
              </a:ext>
            </a:extLst>
          </p:cNvPr>
          <p:cNvSpPr/>
          <p:nvPr/>
        </p:nvSpPr>
        <p:spPr>
          <a:xfrm>
            <a:off x="450071" y="3949118"/>
            <a:ext cx="5624780" cy="825818"/>
          </a:xfrm>
          <a:custGeom>
            <a:avLst/>
            <a:gdLst/>
            <a:ahLst/>
            <a:cxnLst/>
            <a:rect l="l" t="t" r="r" b="b"/>
            <a:pathLst>
              <a:path w="5587365" h="1101090">
                <a:moveTo>
                  <a:pt x="114304" y="0"/>
                </a:moveTo>
                <a:lnTo>
                  <a:pt x="5473061" y="0"/>
                </a:lnTo>
                <a:cubicBezTo>
                  <a:pt x="5536189" y="0"/>
                  <a:pt x="5587365" y="51176"/>
                  <a:pt x="5587365" y="114304"/>
                </a:cubicBezTo>
                <a:lnTo>
                  <a:pt x="5587365" y="986786"/>
                </a:lnTo>
                <a:cubicBezTo>
                  <a:pt x="5587365" y="1049914"/>
                  <a:pt x="5536189" y="1101090"/>
                  <a:pt x="5473061" y="1101090"/>
                </a:cubicBezTo>
                <a:lnTo>
                  <a:pt x="114304" y="1101090"/>
                </a:lnTo>
                <a:cubicBezTo>
                  <a:pt x="51176" y="1101090"/>
                  <a:pt x="0" y="1049914"/>
                  <a:pt x="0" y="986786"/>
                </a:cubicBezTo>
                <a:lnTo>
                  <a:pt x="0" y="114304"/>
                </a:lnTo>
                <a:cubicBezTo>
                  <a:pt x="0" y="51176"/>
                  <a:pt x="51176" y="0"/>
                  <a:pt x="114304" y="0"/>
                </a:cubicBezTo>
                <a:close/>
              </a:path>
            </a:pathLst>
          </a:custGeom>
          <a:gradFill flip="none" rotWithShape="1">
            <a:gsLst>
              <a:gs pos="0">
                <a:srgbClr val="4A90E2">
                  <a:alpha val="10000"/>
                </a:srgbClr>
              </a:gs>
              <a:gs pos="100000">
                <a:srgbClr val="007BFF">
                  <a:alpha val="10000"/>
                </a:srgbClr>
              </a:gs>
            </a:gsLst>
            <a:lin ang="2700000" scaled="1"/>
          </a:gradFill>
          <a:ln w="20320">
            <a:solidFill>
              <a:srgbClr val="4A90E2">
                <a:alpha val="30196"/>
              </a:srgbClr>
            </a:solidFill>
            <a:prstDash val="solid"/>
          </a:ln>
        </p:spPr>
      </p:sp>
      <p:sp>
        <p:nvSpPr>
          <p:cNvPr id="78" name="Shape 33">
            <a:extLst>
              <a:ext uri="{FF2B5EF4-FFF2-40B4-BE49-F238E27FC236}">
                <a16:creationId xmlns:a16="http://schemas.microsoft.com/office/drawing/2014/main" id="{622773A2-7A49-4F8F-ADF5-CC3A26D5A945}"/>
              </a:ext>
            </a:extLst>
          </p:cNvPr>
          <p:cNvSpPr/>
          <p:nvPr/>
        </p:nvSpPr>
        <p:spPr>
          <a:xfrm>
            <a:off x="3054647" y="4140572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228600"/>
                </a:moveTo>
                <a:cubicBezTo>
                  <a:pt x="177384" y="228600"/>
                  <a:pt x="228600" y="177384"/>
                  <a:pt x="228600" y="114300"/>
                </a:cubicBezTo>
                <a:cubicBezTo>
                  <a:pt x="228600" y="51216"/>
                  <a:pt x="177384" y="0"/>
                  <a:pt x="114300" y="0"/>
                </a:cubicBezTo>
                <a:cubicBezTo>
                  <a:pt x="51216" y="0"/>
                  <a:pt x="0" y="51216"/>
                  <a:pt x="0" y="114300"/>
                </a:cubicBezTo>
                <a:cubicBezTo>
                  <a:pt x="0" y="177384"/>
                  <a:pt x="51216" y="228600"/>
                  <a:pt x="114300" y="228600"/>
                </a:cubicBezTo>
                <a:close/>
                <a:moveTo>
                  <a:pt x="100013" y="71438"/>
                </a:moveTo>
                <a:cubicBezTo>
                  <a:pt x="100013" y="63552"/>
                  <a:pt x="106415" y="57150"/>
                  <a:pt x="114300" y="57150"/>
                </a:cubicBezTo>
                <a:cubicBezTo>
                  <a:pt x="122185" y="57150"/>
                  <a:pt x="128588" y="63552"/>
                  <a:pt x="128588" y="71438"/>
                </a:cubicBezTo>
                <a:cubicBezTo>
                  <a:pt x="128588" y="79323"/>
                  <a:pt x="122185" y="85725"/>
                  <a:pt x="114300" y="85725"/>
                </a:cubicBezTo>
                <a:cubicBezTo>
                  <a:pt x="106415" y="85725"/>
                  <a:pt x="100013" y="79323"/>
                  <a:pt x="100013" y="71438"/>
                </a:cubicBezTo>
                <a:close/>
                <a:moveTo>
                  <a:pt x="96441" y="100013"/>
                </a:moveTo>
                <a:lnTo>
                  <a:pt x="117872" y="100013"/>
                </a:lnTo>
                <a:cubicBezTo>
                  <a:pt x="123810" y="100013"/>
                  <a:pt x="128588" y="104790"/>
                  <a:pt x="128588" y="110728"/>
                </a:cubicBezTo>
                <a:lnTo>
                  <a:pt x="128588" y="150019"/>
                </a:lnTo>
                <a:lnTo>
                  <a:pt x="132159" y="150019"/>
                </a:lnTo>
                <a:cubicBezTo>
                  <a:pt x="138098" y="150019"/>
                  <a:pt x="142875" y="154796"/>
                  <a:pt x="142875" y="160734"/>
                </a:cubicBezTo>
                <a:cubicBezTo>
                  <a:pt x="142875" y="166673"/>
                  <a:pt x="138098" y="171450"/>
                  <a:pt x="132159" y="171450"/>
                </a:cubicBezTo>
                <a:lnTo>
                  <a:pt x="96441" y="171450"/>
                </a:lnTo>
                <a:cubicBezTo>
                  <a:pt x="90502" y="171450"/>
                  <a:pt x="85725" y="166673"/>
                  <a:pt x="85725" y="160734"/>
                </a:cubicBezTo>
                <a:cubicBezTo>
                  <a:pt x="85725" y="154796"/>
                  <a:pt x="90502" y="150019"/>
                  <a:pt x="96441" y="150019"/>
                </a:cubicBezTo>
                <a:lnTo>
                  <a:pt x="107156" y="150019"/>
                </a:lnTo>
                <a:lnTo>
                  <a:pt x="107156" y="121444"/>
                </a:lnTo>
                <a:lnTo>
                  <a:pt x="96441" y="121444"/>
                </a:lnTo>
                <a:cubicBezTo>
                  <a:pt x="90502" y="121444"/>
                  <a:pt x="85725" y="116666"/>
                  <a:pt x="85725" y="110728"/>
                </a:cubicBezTo>
                <a:cubicBezTo>
                  <a:pt x="85725" y="104790"/>
                  <a:pt x="90502" y="100013"/>
                  <a:pt x="96441" y="100013"/>
                </a:cubicBezTo>
                <a:close/>
              </a:path>
            </a:pathLst>
          </a:custGeom>
          <a:solidFill>
            <a:srgbClr val="4A90E2"/>
          </a:solidFill>
          <a:ln/>
        </p:spPr>
      </p:sp>
      <p:sp>
        <p:nvSpPr>
          <p:cNvPr id="79" name="Text 34">
            <a:extLst>
              <a:ext uri="{FF2B5EF4-FFF2-40B4-BE49-F238E27FC236}">
                <a16:creationId xmlns:a16="http://schemas.microsoft.com/office/drawing/2014/main" id="{BD1ED195-FB8F-4CD8-8CA5-AE74F8EE43AF}"/>
              </a:ext>
            </a:extLst>
          </p:cNvPr>
          <p:cNvSpPr/>
          <p:nvPr/>
        </p:nvSpPr>
        <p:spPr>
          <a:xfrm>
            <a:off x="3333253" y="4126284"/>
            <a:ext cx="642938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20000"/>
              </a:lnSpc>
            </a:pPr>
            <a:r>
              <a:rPr lang="en-US" sz="1125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知识拓展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80" name="Text 35">
            <a:extLst>
              <a:ext uri="{FF2B5EF4-FFF2-40B4-BE49-F238E27FC236}">
                <a16:creationId xmlns:a16="http://schemas.microsoft.com/office/drawing/2014/main" id="{81698D18-9BE2-467F-A91E-EA2F2A8DD343}"/>
              </a:ext>
            </a:extLst>
          </p:cNvPr>
          <p:cNvSpPr/>
          <p:nvPr/>
        </p:nvSpPr>
        <p:spPr>
          <a:xfrm>
            <a:off x="1523027" y="4412034"/>
            <a:ext cx="3893344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685800">
              <a:lnSpc>
                <a:spcPct val="140000"/>
              </a:lnSpc>
            </a:pPr>
            <a:r>
              <a:rPr lang="en-US" sz="900" dirty="0">
                <a:solidFill>
                  <a:srgbClr val="333333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产品与商品的联系与区别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01</a:t>
            </a: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9529" y="1350487"/>
            <a:ext cx="5022464" cy="1660727"/>
          </a:xfrm>
        </p:spPr>
        <p:txBody>
          <a:bodyPr/>
          <a:lstStyle/>
          <a:p>
            <a:r>
              <a:rPr lang="zh-CN" altLang="en-US" dirty="0"/>
              <a:t>学习目标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项目一  互联网产品开发基础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714375" y="285750"/>
            <a:ext cx="1157288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90000"/>
              </a:lnSpc>
            </a:pP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5" name="Shape 2"/>
          <p:cNvSpPr/>
          <p:nvPr/>
        </p:nvSpPr>
        <p:spPr>
          <a:xfrm>
            <a:off x="285750" y="1215649"/>
            <a:ext cx="2743200" cy="771525"/>
          </a:xfrm>
          <a:custGeom>
            <a:avLst/>
            <a:gdLst/>
            <a:ahLst/>
            <a:cxnLst/>
            <a:rect l="l" t="t" r="r" b="b"/>
            <a:pathLst>
              <a:path w="3657600" h="1028700">
                <a:moveTo>
                  <a:pt x="114299" y="0"/>
                </a:moveTo>
                <a:lnTo>
                  <a:pt x="3543301" y="0"/>
                </a:lnTo>
                <a:cubicBezTo>
                  <a:pt x="3606427" y="0"/>
                  <a:pt x="3657600" y="51173"/>
                  <a:pt x="3657600" y="114299"/>
                </a:cubicBezTo>
                <a:lnTo>
                  <a:pt x="3657600" y="914401"/>
                </a:lnTo>
                <a:cubicBezTo>
                  <a:pt x="3657600" y="977527"/>
                  <a:pt x="3606427" y="1028700"/>
                  <a:pt x="3543301" y="1028700"/>
                </a:cubicBezTo>
                <a:lnTo>
                  <a:pt x="114299" y="1028700"/>
                </a:lnTo>
                <a:cubicBezTo>
                  <a:pt x="51173" y="1028700"/>
                  <a:pt x="0" y="977527"/>
                  <a:pt x="0" y="914401"/>
                </a:cubicBezTo>
                <a:lnTo>
                  <a:pt x="0" y="114299"/>
                </a:lnTo>
                <a:cubicBezTo>
                  <a:pt x="0" y="51173"/>
                  <a:pt x="51173" y="0"/>
                  <a:pt x="114299" y="0"/>
                </a:cubicBezTo>
                <a:close/>
              </a:path>
            </a:pathLst>
          </a:custGeom>
          <a:gradFill flip="none" rotWithShape="1">
            <a:gsLst>
              <a:gs pos="0">
                <a:srgbClr val="4A90E2"/>
              </a:gs>
              <a:gs pos="100000">
                <a:srgbClr val="007BFF"/>
              </a:gs>
            </a:gsLst>
            <a:lin ang="2700000" scaled="1"/>
          </a:gradFill>
          <a:ln/>
          <a:effectLst>
            <a:outerShdw blurRad="142875" dist="9525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483990" y="1365578"/>
            <a:ext cx="160735" cy="214313"/>
          </a:xfrm>
          <a:custGeom>
            <a:avLst/>
            <a:gdLst/>
            <a:ahLst/>
            <a:cxnLst/>
            <a:rect l="l" t="t" r="r" b="b"/>
            <a:pathLst>
              <a:path w="214313" h="285750">
                <a:moveTo>
                  <a:pt x="163469" y="214313"/>
                </a:moveTo>
                <a:cubicBezTo>
                  <a:pt x="167543" y="201867"/>
                  <a:pt x="175692" y="190593"/>
                  <a:pt x="184900" y="180882"/>
                </a:cubicBezTo>
                <a:cubicBezTo>
                  <a:pt x="203150" y="161683"/>
                  <a:pt x="214312" y="135731"/>
                  <a:pt x="214312" y="107156"/>
                </a:cubicBezTo>
                <a:cubicBezTo>
                  <a:pt x="214312" y="47997"/>
                  <a:pt x="166315" y="0"/>
                  <a:pt x="107156" y="0"/>
                </a:cubicBezTo>
                <a:cubicBezTo>
                  <a:pt x="47997" y="0"/>
                  <a:pt x="0" y="47997"/>
                  <a:pt x="0" y="107156"/>
                </a:cubicBezTo>
                <a:cubicBezTo>
                  <a:pt x="0" y="135731"/>
                  <a:pt x="11162" y="161683"/>
                  <a:pt x="29412" y="180882"/>
                </a:cubicBezTo>
                <a:cubicBezTo>
                  <a:pt x="38621" y="190593"/>
                  <a:pt x="46825" y="201867"/>
                  <a:pt x="50843" y="214313"/>
                </a:cubicBezTo>
                <a:lnTo>
                  <a:pt x="163413" y="214313"/>
                </a:lnTo>
                <a:close/>
                <a:moveTo>
                  <a:pt x="160734" y="241102"/>
                </a:moveTo>
                <a:lnTo>
                  <a:pt x="53578" y="241102"/>
                </a:lnTo>
                <a:lnTo>
                  <a:pt x="53578" y="250031"/>
                </a:lnTo>
                <a:cubicBezTo>
                  <a:pt x="53578" y="274700"/>
                  <a:pt x="73558" y="294680"/>
                  <a:pt x="98227" y="294680"/>
                </a:cubicBezTo>
                <a:lnTo>
                  <a:pt x="116086" y="294680"/>
                </a:lnTo>
                <a:cubicBezTo>
                  <a:pt x="140754" y="294680"/>
                  <a:pt x="160734" y="274700"/>
                  <a:pt x="160734" y="250031"/>
                </a:cubicBezTo>
                <a:lnTo>
                  <a:pt x="160734" y="241102"/>
                </a:lnTo>
                <a:close/>
                <a:moveTo>
                  <a:pt x="102691" y="62508"/>
                </a:moveTo>
                <a:cubicBezTo>
                  <a:pt x="80479" y="62508"/>
                  <a:pt x="62508" y="80479"/>
                  <a:pt x="62508" y="102691"/>
                </a:cubicBezTo>
                <a:cubicBezTo>
                  <a:pt x="62508" y="110114"/>
                  <a:pt x="56536" y="116086"/>
                  <a:pt x="49113" y="116086"/>
                </a:cubicBezTo>
                <a:cubicBezTo>
                  <a:pt x="41690" y="116086"/>
                  <a:pt x="35719" y="110114"/>
                  <a:pt x="35719" y="102691"/>
                </a:cubicBezTo>
                <a:cubicBezTo>
                  <a:pt x="35719" y="65689"/>
                  <a:pt x="65689" y="35719"/>
                  <a:pt x="102691" y="35719"/>
                </a:cubicBezTo>
                <a:cubicBezTo>
                  <a:pt x="110114" y="35719"/>
                  <a:pt x="116086" y="41690"/>
                  <a:pt x="116086" y="49113"/>
                </a:cubicBezTo>
                <a:cubicBezTo>
                  <a:pt x="116086" y="56536"/>
                  <a:pt x="110114" y="62508"/>
                  <a:pt x="102691" y="62508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7" name="Text 4"/>
          <p:cNvSpPr/>
          <p:nvPr/>
        </p:nvSpPr>
        <p:spPr>
          <a:xfrm>
            <a:off x="782241" y="1358524"/>
            <a:ext cx="7715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10000"/>
              </a:lnSpc>
            </a:pPr>
            <a:r>
              <a:rPr lang="en-US" sz="135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知识目标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8" name="Text 5"/>
          <p:cNvSpPr/>
          <p:nvPr/>
        </p:nvSpPr>
        <p:spPr>
          <a:xfrm>
            <a:off x="428625" y="1672760"/>
            <a:ext cx="251460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30000"/>
              </a:lnSpc>
            </a:pPr>
            <a:r>
              <a:rPr lang="en-US" sz="900" dirty="0">
                <a:solidFill>
                  <a:srgbClr val="FFFFFF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Knowledge Objectives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9" name="Shape 6"/>
          <p:cNvSpPr/>
          <p:nvPr/>
        </p:nvSpPr>
        <p:spPr>
          <a:xfrm>
            <a:off x="285750" y="2115672"/>
            <a:ext cx="2743200" cy="1771561"/>
          </a:xfrm>
          <a:custGeom>
            <a:avLst/>
            <a:gdLst/>
            <a:ahLst/>
            <a:cxnLst/>
            <a:rect l="l" t="t" r="r" b="b"/>
            <a:pathLst>
              <a:path w="3657600" h="2114550">
                <a:moveTo>
                  <a:pt x="38100" y="0"/>
                </a:moveTo>
                <a:lnTo>
                  <a:pt x="3619500" y="0"/>
                </a:lnTo>
                <a:cubicBezTo>
                  <a:pt x="3640528" y="0"/>
                  <a:pt x="3657600" y="17072"/>
                  <a:pt x="3657600" y="38100"/>
                </a:cubicBezTo>
                <a:lnTo>
                  <a:pt x="3657600" y="2000259"/>
                </a:lnTo>
                <a:cubicBezTo>
                  <a:pt x="3657600" y="2063380"/>
                  <a:pt x="3606430" y="2114550"/>
                  <a:pt x="3543309" y="2114550"/>
                </a:cubicBezTo>
                <a:lnTo>
                  <a:pt x="114291" y="2114550"/>
                </a:lnTo>
                <a:cubicBezTo>
                  <a:pt x="51170" y="2114550"/>
                  <a:pt x="0" y="2063380"/>
                  <a:pt x="0" y="2000259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57150" dist="381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285750" y="2115672"/>
            <a:ext cx="2743200" cy="28575"/>
          </a:xfrm>
          <a:custGeom>
            <a:avLst/>
            <a:gdLst/>
            <a:ahLst/>
            <a:cxnLst/>
            <a:rect l="l" t="t" r="r" b="b"/>
            <a:pathLst>
              <a:path w="3657600" h="38100">
                <a:moveTo>
                  <a:pt x="38100" y="0"/>
                </a:moveTo>
                <a:lnTo>
                  <a:pt x="3619500" y="0"/>
                </a:lnTo>
                <a:cubicBezTo>
                  <a:pt x="3640528" y="0"/>
                  <a:pt x="3657600" y="17072"/>
                  <a:pt x="3657600" y="38100"/>
                </a:cubicBezTo>
                <a:lnTo>
                  <a:pt x="3657600" y="38100"/>
                </a:lnTo>
                <a:lnTo>
                  <a:pt x="0" y="38100"/>
                </a:ln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90E2"/>
          </a:solidFill>
          <a:ln/>
        </p:spPr>
      </p:sp>
      <p:sp>
        <p:nvSpPr>
          <p:cNvPr id="11" name="Shape 8"/>
          <p:cNvSpPr/>
          <p:nvPr/>
        </p:nvSpPr>
        <p:spPr>
          <a:xfrm>
            <a:off x="428625" y="2287122"/>
            <a:ext cx="200025" cy="200025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33350" y="0"/>
                </a:moveTo>
                <a:lnTo>
                  <a:pt x="133350" y="0"/>
                </a:lnTo>
                <a:cubicBezTo>
                  <a:pt x="206948" y="0"/>
                  <a:pt x="266700" y="59752"/>
                  <a:pt x="266700" y="133350"/>
                </a:cubicBezTo>
                <a:lnTo>
                  <a:pt x="266700" y="133350"/>
                </a:lnTo>
                <a:cubicBezTo>
                  <a:pt x="266700" y="206948"/>
                  <a:pt x="206948" y="266700"/>
                  <a:pt x="133350" y="266700"/>
                </a:cubicBezTo>
                <a:lnTo>
                  <a:pt x="133350" y="266700"/>
                </a:lnTo>
                <a:cubicBezTo>
                  <a:pt x="59752" y="266700"/>
                  <a:pt x="0" y="206948"/>
                  <a:pt x="0" y="133350"/>
                </a:cubicBezTo>
                <a:lnTo>
                  <a:pt x="0" y="133350"/>
                </a:lnTo>
                <a:cubicBezTo>
                  <a:pt x="0" y="59752"/>
                  <a:pt x="59752" y="0"/>
                  <a:pt x="133350" y="0"/>
                </a:cubicBezTo>
                <a:close/>
              </a:path>
            </a:pathLst>
          </a:custGeom>
          <a:solidFill>
            <a:srgbClr val="4A90E2"/>
          </a:solidFill>
          <a:ln/>
        </p:spPr>
      </p:sp>
      <p:sp>
        <p:nvSpPr>
          <p:cNvPr id="12" name="Text 9"/>
          <p:cNvSpPr/>
          <p:nvPr/>
        </p:nvSpPr>
        <p:spPr>
          <a:xfrm>
            <a:off x="508903" y="2315697"/>
            <a:ext cx="92869" cy="1428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20000"/>
              </a:lnSpc>
            </a:pPr>
            <a:r>
              <a:rPr lang="en-US" sz="788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714375" y="2272835"/>
            <a:ext cx="2228850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900" b="1" dirty="0">
                <a:solidFill>
                  <a:srgbClr val="4A90E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掌握互联网产品定义:</a:t>
            </a:r>
            <a:r>
              <a:rPr lang="en-US" sz="9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能够区分互联网产品与传统产品,理解其核心概念与内涵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4" name="Shape 11"/>
          <p:cNvSpPr/>
          <p:nvPr/>
        </p:nvSpPr>
        <p:spPr>
          <a:xfrm>
            <a:off x="428625" y="2744322"/>
            <a:ext cx="200025" cy="200025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33350" y="0"/>
                </a:moveTo>
                <a:lnTo>
                  <a:pt x="133350" y="0"/>
                </a:lnTo>
                <a:cubicBezTo>
                  <a:pt x="206948" y="0"/>
                  <a:pt x="266700" y="59752"/>
                  <a:pt x="266700" y="133350"/>
                </a:cubicBezTo>
                <a:lnTo>
                  <a:pt x="266700" y="133350"/>
                </a:lnTo>
                <a:cubicBezTo>
                  <a:pt x="266700" y="206948"/>
                  <a:pt x="206948" y="266700"/>
                  <a:pt x="133350" y="266700"/>
                </a:cubicBezTo>
                <a:lnTo>
                  <a:pt x="133350" y="266700"/>
                </a:lnTo>
                <a:cubicBezTo>
                  <a:pt x="59752" y="266700"/>
                  <a:pt x="0" y="206948"/>
                  <a:pt x="0" y="133350"/>
                </a:cubicBezTo>
                <a:lnTo>
                  <a:pt x="0" y="133350"/>
                </a:lnTo>
                <a:cubicBezTo>
                  <a:pt x="0" y="59752"/>
                  <a:pt x="59752" y="0"/>
                  <a:pt x="133350" y="0"/>
                </a:cubicBezTo>
                <a:close/>
              </a:path>
            </a:pathLst>
          </a:custGeom>
          <a:solidFill>
            <a:srgbClr val="4A90E2"/>
          </a:solidFill>
          <a:ln/>
        </p:spPr>
      </p:sp>
      <p:sp>
        <p:nvSpPr>
          <p:cNvPr id="15" name="Text 12"/>
          <p:cNvSpPr/>
          <p:nvPr/>
        </p:nvSpPr>
        <p:spPr>
          <a:xfrm>
            <a:off x="500509" y="2772897"/>
            <a:ext cx="107156" cy="1428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20000"/>
              </a:lnSpc>
            </a:pPr>
            <a:r>
              <a:rPr lang="en-US" sz="788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714375" y="2730035"/>
            <a:ext cx="2228850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900" b="1" dirty="0">
                <a:solidFill>
                  <a:srgbClr val="4A90E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掌握发展历程及趋势:</a:t>
            </a:r>
            <a:r>
              <a:rPr lang="en-US" sz="9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了解互联网产品关键节点与技术变迁,把握发展脉络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7" name="Shape 14"/>
          <p:cNvSpPr/>
          <p:nvPr/>
        </p:nvSpPr>
        <p:spPr>
          <a:xfrm>
            <a:off x="428625" y="3201522"/>
            <a:ext cx="200025" cy="200025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33350" y="0"/>
                </a:moveTo>
                <a:lnTo>
                  <a:pt x="133350" y="0"/>
                </a:lnTo>
                <a:cubicBezTo>
                  <a:pt x="206948" y="0"/>
                  <a:pt x="266700" y="59752"/>
                  <a:pt x="266700" y="133350"/>
                </a:cubicBezTo>
                <a:lnTo>
                  <a:pt x="266700" y="133350"/>
                </a:lnTo>
                <a:cubicBezTo>
                  <a:pt x="266700" y="206948"/>
                  <a:pt x="206948" y="266700"/>
                  <a:pt x="133350" y="266700"/>
                </a:cubicBezTo>
                <a:lnTo>
                  <a:pt x="133350" y="266700"/>
                </a:lnTo>
                <a:cubicBezTo>
                  <a:pt x="59752" y="266700"/>
                  <a:pt x="0" y="206948"/>
                  <a:pt x="0" y="133350"/>
                </a:cubicBezTo>
                <a:lnTo>
                  <a:pt x="0" y="133350"/>
                </a:lnTo>
                <a:cubicBezTo>
                  <a:pt x="0" y="59752"/>
                  <a:pt x="59752" y="0"/>
                  <a:pt x="133350" y="0"/>
                </a:cubicBezTo>
                <a:close/>
              </a:path>
            </a:pathLst>
          </a:custGeom>
          <a:solidFill>
            <a:srgbClr val="4A90E2"/>
          </a:solidFill>
          <a:ln/>
        </p:spPr>
      </p:sp>
      <p:sp>
        <p:nvSpPr>
          <p:cNvPr id="18" name="Text 15"/>
          <p:cNvSpPr/>
          <p:nvPr/>
        </p:nvSpPr>
        <p:spPr>
          <a:xfrm>
            <a:off x="499170" y="3230097"/>
            <a:ext cx="107156" cy="1428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20000"/>
              </a:lnSpc>
            </a:pPr>
            <a:r>
              <a:rPr lang="en-US" sz="788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3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714375" y="3187235"/>
            <a:ext cx="2228850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900" b="1" dirty="0">
                <a:solidFill>
                  <a:srgbClr val="4A90E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了解AIGC应用:</a:t>
            </a:r>
            <a:r>
              <a:rPr lang="en-US" sz="9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理解AIGC定义、优势及其在内容创作、教育、医疗等多行业应用场景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0" name="Shape 17"/>
          <p:cNvSpPr/>
          <p:nvPr/>
        </p:nvSpPr>
        <p:spPr>
          <a:xfrm>
            <a:off x="3200400" y="1215649"/>
            <a:ext cx="2743200" cy="771525"/>
          </a:xfrm>
          <a:custGeom>
            <a:avLst/>
            <a:gdLst/>
            <a:ahLst/>
            <a:cxnLst/>
            <a:rect l="l" t="t" r="r" b="b"/>
            <a:pathLst>
              <a:path w="3657600" h="1028700">
                <a:moveTo>
                  <a:pt x="114299" y="0"/>
                </a:moveTo>
                <a:lnTo>
                  <a:pt x="3543301" y="0"/>
                </a:lnTo>
                <a:cubicBezTo>
                  <a:pt x="3606427" y="0"/>
                  <a:pt x="3657600" y="51173"/>
                  <a:pt x="3657600" y="114299"/>
                </a:cubicBezTo>
                <a:lnTo>
                  <a:pt x="3657600" y="914401"/>
                </a:lnTo>
                <a:cubicBezTo>
                  <a:pt x="3657600" y="977527"/>
                  <a:pt x="3606427" y="1028700"/>
                  <a:pt x="3543301" y="1028700"/>
                </a:cubicBezTo>
                <a:lnTo>
                  <a:pt x="114299" y="1028700"/>
                </a:lnTo>
                <a:cubicBezTo>
                  <a:pt x="51173" y="1028700"/>
                  <a:pt x="0" y="977527"/>
                  <a:pt x="0" y="914401"/>
                </a:cubicBezTo>
                <a:lnTo>
                  <a:pt x="0" y="114299"/>
                </a:lnTo>
                <a:cubicBezTo>
                  <a:pt x="0" y="51173"/>
                  <a:pt x="51173" y="0"/>
                  <a:pt x="114299" y="0"/>
                </a:cubicBezTo>
                <a:close/>
              </a:path>
            </a:pathLst>
          </a:custGeom>
          <a:gradFill flip="none" rotWithShape="1">
            <a:gsLst>
              <a:gs pos="0">
                <a:srgbClr val="007BFF"/>
              </a:gs>
              <a:gs pos="100000">
                <a:srgbClr val="80C2EE"/>
              </a:gs>
            </a:gsLst>
            <a:lin ang="2700000" scaled="1"/>
          </a:gradFill>
          <a:ln/>
          <a:effectLst>
            <a:outerShdw blurRad="142875" dist="9525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21" name="Shape 18"/>
          <p:cNvSpPr/>
          <p:nvPr/>
        </p:nvSpPr>
        <p:spPr>
          <a:xfrm>
            <a:off x="3358456" y="1365578"/>
            <a:ext cx="241102" cy="214313"/>
          </a:xfrm>
          <a:custGeom>
            <a:avLst/>
            <a:gdLst/>
            <a:ahLst/>
            <a:cxnLst/>
            <a:rect l="l" t="t" r="r" b="b"/>
            <a:pathLst>
              <a:path w="321469" h="285750">
                <a:moveTo>
                  <a:pt x="125071" y="54192"/>
                </a:moveTo>
                <a:lnTo>
                  <a:pt x="125071" y="81874"/>
                </a:lnTo>
                <a:lnTo>
                  <a:pt x="125350" y="82153"/>
                </a:lnTo>
                <a:cubicBezTo>
                  <a:pt x="128978" y="36165"/>
                  <a:pt x="167432" y="0"/>
                  <a:pt x="214368" y="0"/>
                </a:cubicBezTo>
                <a:cubicBezTo>
                  <a:pt x="225586" y="0"/>
                  <a:pt x="236358" y="2065"/>
                  <a:pt x="246236" y="5860"/>
                </a:cubicBezTo>
                <a:cubicBezTo>
                  <a:pt x="251817" y="7981"/>
                  <a:pt x="252822" y="15069"/>
                  <a:pt x="248636" y="19310"/>
                </a:cubicBezTo>
                <a:lnTo>
                  <a:pt x="199132" y="68814"/>
                </a:lnTo>
                <a:cubicBezTo>
                  <a:pt x="197458" y="70489"/>
                  <a:pt x="196509" y="72777"/>
                  <a:pt x="196509" y="75121"/>
                </a:cubicBezTo>
                <a:lnTo>
                  <a:pt x="196509" y="98227"/>
                </a:lnTo>
                <a:cubicBezTo>
                  <a:pt x="196509" y="103138"/>
                  <a:pt x="200527" y="107156"/>
                  <a:pt x="205439" y="107156"/>
                </a:cubicBezTo>
                <a:lnTo>
                  <a:pt x="228544" y="107156"/>
                </a:lnTo>
                <a:cubicBezTo>
                  <a:pt x="230888" y="107156"/>
                  <a:pt x="233176" y="106207"/>
                  <a:pt x="234851" y="104533"/>
                </a:cubicBezTo>
                <a:lnTo>
                  <a:pt x="284355" y="55029"/>
                </a:lnTo>
                <a:cubicBezTo>
                  <a:pt x="288596" y="50788"/>
                  <a:pt x="295684" y="51848"/>
                  <a:pt x="297805" y="57429"/>
                </a:cubicBezTo>
                <a:cubicBezTo>
                  <a:pt x="301600" y="67308"/>
                  <a:pt x="303665" y="78079"/>
                  <a:pt x="303665" y="89297"/>
                </a:cubicBezTo>
                <a:cubicBezTo>
                  <a:pt x="303665" y="123118"/>
                  <a:pt x="284857" y="152586"/>
                  <a:pt x="257063" y="167711"/>
                </a:cubicBezTo>
                <a:lnTo>
                  <a:pt x="302549" y="213196"/>
                </a:lnTo>
                <a:cubicBezTo>
                  <a:pt x="312986" y="223633"/>
                  <a:pt x="312986" y="240599"/>
                  <a:pt x="302549" y="251092"/>
                </a:cubicBezTo>
                <a:lnTo>
                  <a:pt x="269007" y="284634"/>
                </a:lnTo>
                <a:cubicBezTo>
                  <a:pt x="258570" y="295070"/>
                  <a:pt x="241604" y="295070"/>
                  <a:pt x="231111" y="284634"/>
                </a:cubicBezTo>
                <a:lnTo>
                  <a:pt x="160790" y="214313"/>
                </a:lnTo>
                <a:cubicBezTo>
                  <a:pt x="145498" y="199020"/>
                  <a:pt x="142038" y="176417"/>
                  <a:pt x="150465" y="157776"/>
                </a:cubicBezTo>
                <a:lnTo>
                  <a:pt x="99845" y="107156"/>
                </a:lnTo>
                <a:lnTo>
                  <a:pt x="72163" y="107156"/>
                </a:lnTo>
                <a:cubicBezTo>
                  <a:pt x="66191" y="107156"/>
                  <a:pt x="60610" y="104198"/>
                  <a:pt x="57317" y="99231"/>
                </a:cubicBezTo>
                <a:lnTo>
                  <a:pt x="13060" y="32872"/>
                </a:lnTo>
                <a:cubicBezTo>
                  <a:pt x="10716" y="29356"/>
                  <a:pt x="11162" y="24612"/>
                  <a:pt x="14176" y="21599"/>
                </a:cubicBezTo>
                <a:lnTo>
                  <a:pt x="39514" y="-3739"/>
                </a:lnTo>
                <a:cubicBezTo>
                  <a:pt x="42528" y="-6753"/>
                  <a:pt x="47216" y="-7200"/>
                  <a:pt x="50788" y="-4856"/>
                </a:cubicBezTo>
                <a:lnTo>
                  <a:pt x="117146" y="39346"/>
                </a:lnTo>
                <a:cubicBezTo>
                  <a:pt x="122113" y="42639"/>
                  <a:pt x="125071" y="48220"/>
                  <a:pt x="125071" y="54192"/>
                </a:cubicBezTo>
                <a:close/>
                <a:moveTo>
                  <a:pt x="120328" y="165534"/>
                </a:moveTo>
                <a:cubicBezTo>
                  <a:pt x="116811" y="186184"/>
                  <a:pt x="121667" y="208006"/>
                  <a:pt x="135062" y="225475"/>
                </a:cubicBezTo>
                <a:lnTo>
                  <a:pt x="82042" y="278439"/>
                </a:lnTo>
                <a:cubicBezTo>
                  <a:pt x="66359" y="294122"/>
                  <a:pt x="40909" y="294122"/>
                  <a:pt x="25226" y="278439"/>
                </a:cubicBezTo>
                <a:cubicBezTo>
                  <a:pt x="9544" y="262756"/>
                  <a:pt x="9544" y="237306"/>
                  <a:pt x="25226" y="221624"/>
                </a:cubicBezTo>
                <a:lnTo>
                  <a:pt x="100794" y="146056"/>
                </a:lnTo>
                <a:lnTo>
                  <a:pt x="120328" y="165590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22" name="Text 19"/>
          <p:cNvSpPr/>
          <p:nvPr/>
        </p:nvSpPr>
        <p:spPr>
          <a:xfrm>
            <a:off x="3696891" y="1358524"/>
            <a:ext cx="7715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10000"/>
              </a:lnSpc>
            </a:pPr>
            <a:r>
              <a:rPr lang="en-US" sz="135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能力目标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3" name="Text 20"/>
          <p:cNvSpPr/>
          <p:nvPr/>
        </p:nvSpPr>
        <p:spPr>
          <a:xfrm>
            <a:off x="3343275" y="1672760"/>
            <a:ext cx="251460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30000"/>
              </a:lnSpc>
            </a:pPr>
            <a:r>
              <a:rPr lang="en-US" sz="900" dirty="0">
                <a:solidFill>
                  <a:srgbClr val="FFFFFF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Ability Objectives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4" name="Shape 21"/>
          <p:cNvSpPr/>
          <p:nvPr/>
        </p:nvSpPr>
        <p:spPr>
          <a:xfrm>
            <a:off x="3200400" y="2115672"/>
            <a:ext cx="2743200" cy="1771650"/>
          </a:xfrm>
          <a:custGeom>
            <a:avLst/>
            <a:gdLst/>
            <a:ahLst/>
            <a:cxnLst/>
            <a:rect l="l" t="t" r="r" b="b"/>
            <a:pathLst>
              <a:path w="3657600" h="2362200">
                <a:moveTo>
                  <a:pt x="38100" y="0"/>
                </a:moveTo>
                <a:lnTo>
                  <a:pt x="3619500" y="0"/>
                </a:lnTo>
                <a:cubicBezTo>
                  <a:pt x="3640528" y="0"/>
                  <a:pt x="3657600" y="17072"/>
                  <a:pt x="3657600" y="38100"/>
                </a:cubicBezTo>
                <a:lnTo>
                  <a:pt x="3657600" y="2247893"/>
                </a:lnTo>
                <a:cubicBezTo>
                  <a:pt x="3657600" y="2310981"/>
                  <a:pt x="3606381" y="2362200"/>
                  <a:pt x="3543293" y="2362200"/>
                </a:cubicBezTo>
                <a:lnTo>
                  <a:pt x="114307" y="2362200"/>
                </a:lnTo>
                <a:cubicBezTo>
                  <a:pt x="51219" y="2362200"/>
                  <a:pt x="0" y="2310981"/>
                  <a:pt x="0" y="2247893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57150" dist="381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25" name="Shape 22"/>
          <p:cNvSpPr/>
          <p:nvPr/>
        </p:nvSpPr>
        <p:spPr>
          <a:xfrm>
            <a:off x="3200400" y="2115672"/>
            <a:ext cx="2743200" cy="28575"/>
          </a:xfrm>
          <a:custGeom>
            <a:avLst/>
            <a:gdLst/>
            <a:ahLst/>
            <a:cxnLst/>
            <a:rect l="l" t="t" r="r" b="b"/>
            <a:pathLst>
              <a:path w="3657600" h="38100">
                <a:moveTo>
                  <a:pt x="38100" y="0"/>
                </a:moveTo>
                <a:lnTo>
                  <a:pt x="3619500" y="0"/>
                </a:lnTo>
                <a:cubicBezTo>
                  <a:pt x="3640528" y="0"/>
                  <a:pt x="3657600" y="17072"/>
                  <a:pt x="3657600" y="38100"/>
                </a:cubicBezTo>
                <a:lnTo>
                  <a:pt x="3657600" y="38100"/>
                </a:lnTo>
                <a:lnTo>
                  <a:pt x="0" y="38100"/>
                </a:ln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007BFF"/>
          </a:solidFill>
          <a:ln/>
        </p:spPr>
      </p:sp>
      <p:sp>
        <p:nvSpPr>
          <p:cNvPr id="26" name="Shape 23"/>
          <p:cNvSpPr/>
          <p:nvPr/>
        </p:nvSpPr>
        <p:spPr>
          <a:xfrm>
            <a:off x="3343275" y="2287122"/>
            <a:ext cx="200025" cy="200025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33350" y="0"/>
                </a:moveTo>
                <a:lnTo>
                  <a:pt x="133350" y="0"/>
                </a:lnTo>
                <a:cubicBezTo>
                  <a:pt x="206948" y="0"/>
                  <a:pt x="266700" y="59752"/>
                  <a:pt x="266700" y="133350"/>
                </a:cubicBezTo>
                <a:lnTo>
                  <a:pt x="266700" y="133350"/>
                </a:lnTo>
                <a:cubicBezTo>
                  <a:pt x="266700" y="206948"/>
                  <a:pt x="206948" y="266700"/>
                  <a:pt x="133350" y="266700"/>
                </a:cubicBezTo>
                <a:lnTo>
                  <a:pt x="133350" y="266700"/>
                </a:lnTo>
                <a:cubicBezTo>
                  <a:pt x="59752" y="266700"/>
                  <a:pt x="0" y="206948"/>
                  <a:pt x="0" y="133350"/>
                </a:cubicBezTo>
                <a:lnTo>
                  <a:pt x="0" y="133350"/>
                </a:lnTo>
                <a:cubicBezTo>
                  <a:pt x="0" y="59752"/>
                  <a:pt x="59752" y="0"/>
                  <a:pt x="133350" y="0"/>
                </a:cubicBezTo>
                <a:close/>
              </a:path>
            </a:pathLst>
          </a:custGeom>
          <a:solidFill>
            <a:srgbClr val="007BFF"/>
          </a:solidFill>
          <a:ln/>
        </p:spPr>
      </p:sp>
      <p:sp>
        <p:nvSpPr>
          <p:cNvPr id="27" name="Text 24"/>
          <p:cNvSpPr/>
          <p:nvPr/>
        </p:nvSpPr>
        <p:spPr>
          <a:xfrm>
            <a:off x="3423553" y="2315697"/>
            <a:ext cx="92869" cy="1428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20000"/>
              </a:lnSpc>
            </a:pPr>
            <a:r>
              <a:rPr lang="en-US" sz="788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8" name="Text 25"/>
          <p:cNvSpPr/>
          <p:nvPr/>
        </p:nvSpPr>
        <p:spPr>
          <a:xfrm>
            <a:off x="3629025" y="2272835"/>
            <a:ext cx="2228850" cy="5572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900" b="1" dirty="0">
                <a:solidFill>
                  <a:srgbClr val="007B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产品分类分析能力:</a:t>
            </a:r>
            <a:r>
              <a:rPr lang="en-US" sz="9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能够对互联网产品进行分类和分析,判断其所属类型及满足的用户需求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9" name="Shape 26"/>
          <p:cNvSpPr/>
          <p:nvPr/>
        </p:nvSpPr>
        <p:spPr>
          <a:xfrm>
            <a:off x="3343275" y="2930060"/>
            <a:ext cx="200025" cy="200025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33350" y="0"/>
                </a:moveTo>
                <a:lnTo>
                  <a:pt x="133350" y="0"/>
                </a:lnTo>
                <a:cubicBezTo>
                  <a:pt x="206948" y="0"/>
                  <a:pt x="266700" y="59752"/>
                  <a:pt x="266700" y="133350"/>
                </a:cubicBezTo>
                <a:lnTo>
                  <a:pt x="266700" y="133350"/>
                </a:lnTo>
                <a:cubicBezTo>
                  <a:pt x="266700" y="206948"/>
                  <a:pt x="206948" y="266700"/>
                  <a:pt x="133350" y="266700"/>
                </a:cubicBezTo>
                <a:lnTo>
                  <a:pt x="133350" y="266700"/>
                </a:lnTo>
                <a:cubicBezTo>
                  <a:pt x="59752" y="266700"/>
                  <a:pt x="0" y="206948"/>
                  <a:pt x="0" y="133350"/>
                </a:cubicBezTo>
                <a:lnTo>
                  <a:pt x="0" y="133350"/>
                </a:lnTo>
                <a:cubicBezTo>
                  <a:pt x="0" y="59752"/>
                  <a:pt x="59752" y="0"/>
                  <a:pt x="133350" y="0"/>
                </a:cubicBezTo>
                <a:close/>
              </a:path>
            </a:pathLst>
          </a:custGeom>
          <a:solidFill>
            <a:srgbClr val="007BFF"/>
          </a:solidFill>
          <a:ln/>
        </p:spPr>
      </p:sp>
      <p:sp>
        <p:nvSpPr>
          <p:cNvPr id="30" name="Text 27"/>
          <p:cNvSpPr/>
          <p:nvPr/>
        </p:nvSpPr>
        <p:spPr>
          <a:xfrm>
            <a:off x="3415159" y="2958635"/>
            <a:ext cx="107156" cy="1428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20000"/>
              </a:lnSpc>
            </a:pPr>
            <a:r>
              <a:rPr lang="en-US" sz="788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1" name="Text 28"/>
          <p:cNvSpPr/>
          <p:nvPr/>
        </p:nvSpPr>
        <p:spPr>
          <a:xfrm>
            <a:off x="3629025" y="2915772"/>
            <a:ext cx="2228850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900" b="1" dirty="0">
                <a:solidFill>
                  <a:srgbClr val="007B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AIGC工具应用:</a:t>
            </a:r>
            <a:r>
              <a:rPr lang="en-US" sz="9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会运用AIGC工具进行简单的产品设计辅助工作,提升开发效率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2" name="Shape 29"/>
          <p:cNvSpPr/>
          <p:nvPr/>
        </p:nvSpPr>
        <p:spPr>
          <a:xfrm>
            <a:off x="3343275" y="3387260"/>
            <a:ext cx="200025" cy="200025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33350" y="0"/>
                </a:moveTo>
                <a:lnTo>
                  <a:pt x="133350" y="0"/>
                </a:lnTo>
                <a:cubicBezTo>
                  <a:pt x="206948" y="0"/>
                  <a:pt x="266700" y="59752"/>
                  <a:pt x="266700" y="133350"/>
                </a:cubicBezTo>
                <a:lnTo>
                  <a:pt x="266700" y="133350"/>
                </a:lnTo>
                <a:cubicBezTo>
                  <a:pt x="266700" y="206948"/>
                  <a:pt x="206948" y="266700"/>
                  <a:pt x="133350" y="266700"/>
                </a:cubicBezTo>
                <a:lnTo>
                  <a:pt x="133350" y="266700"/>
                </a:lnTo>
                <a:cubicBezTo>
                  <a:pt x="59752" y="266700"/>
                  <a:pt x="0" y="206948"/>
                  <a:pt x="0" y="133350"/>
                </a:cubicBezTo>
                <a:lnTo>
                  <a:pt x="0" y="133350"/>
                </a:lnTo>
                <a:cubicBezTo>
                  <a:pt x="0" y="59752"/>
                  <a:pt x="59752" y="0"/>
                  <a:pt x="133350" y="0"/>
                </a:cubicBezTo>
                <a:close/>
              </a:path>
            </a:pathLst>
          </a:custGeom>
          <a:solidFill>
            <a:srgbClr val="007BFF"/>
          </a:solidFill>
          <a:ln/>
        </p:spPr>
      </p:sp>
      <p:sp>
        <p:nvSpPr>
          <p:cNvPr id="33" name="Text 30"/>
          <p:cNvSpPr/>
          <p:nvPr/>
        </p:nvSpPr>
        <p:spPr>
          <a:xfrm>
            <a:off x="3413820" y="3415835"/>
            <a:ext cx="107156" cy="1428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20000"/>
              </a:lnSpc>
            </a:pPr>
            <a:r>
              <a:rPr lang="en-US" sz="788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3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4" name="Text 31"/>
          <p:cNvSpPr/>
          <p:nvPr/>
        </p:nvSpPr>
        <p:spPr>
          <a:xfrm>
            <a:off x="3629025" y="3372972"/>
            <a:ext cx="2228850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900" b="1" dirty="0">
                <a:solidFill>
                  <a:srgbClr val="007B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案例分析能力:</a:t>
            </a:r>
            <a:r>
              <a:rPr lang="en-US" sz="9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能够结合实际案例,分析互联网产品开发过程中用到的相关理论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5" name="Shape 32"/>
          <p:cNvSpPr/>
          <p:nvPr/>
        </p:nvSpPr>
        <p:spPr>
          <a:xfrm>
            <a:off x="6115050" y="1215649"/>
            <a:ext cx="2743200" cy="771525"/>
          </a:xfrm>
          <a:custGeom>
            <a:avLst/>
            <a:gdLst/>
            <a:ahLst/>
            <a:cxnLst/>
            <a:rect l="l" t="t" r="r" b="b"/>
            <a:pathLst>
              <a:path w="3657600" h="1028700">
                <a:moveTo>
                  <a:pt x="114299" y="0"/>
                </a:moveTo>
                <a:lnTo>
                  <a:pt x="3543301" y="0"/>
                </a:lnTo>
                <a:cubicBezTo>
                  <a:pt x="3606427" y="0"/>
                  <a:pt x="3657600" y="51173"/>
                  <a:pt x="3657600" y="114299"/>
                </a:cubicBezTo>
                <a:lnTo>
                  <a:pt x="3657600" y="914401"/>
                </a:lnTo>
                <a:cubicBezTo>
                  <a:pt x="3657600" y="977527"/>
                  <a:pt x="3606427" y="1028700"/>
                  <a:pt x="3543301" y="1028700"/>
                </a:cubicBezTo>
                <a:lnTo>
                  <a:pt x="114299" y="1028700"/>
                </a:lnTo>
                <a:cubicBezTo>
                  <a:pt x="51173" y="1028700"/>
                  <a:pt x="0" y="977527"/>
                  <a:pt x="0" y="914401"/>
                </a:cubicBezTo>
                <a:lnTo>
                  <a:pt x="0" y="114299"/>
                </a:lnTo>
                <a:cubicBezTo>
                  <a:pt x="0" y="51173"/>
                  <a:pt x="51173" y="0"/>
                  <a:pt x="114299" y="0"/>
                </a:cubicBezTo>
                <a:close/>
              </a:path>
            </a:pathLst>
          </a:custGeom>
          <a:gradFill flip="none" rotWithShape="1">
            <a:gsLst>
              <a:gs pos="0">
                <a:srgbClr val="80C2EE"/>
              </a:gs>
              <a:gs pos="100000">
                <a:srgbClr val="4A90E2"/>
              </a:gs>
            </a:gsLst>
            <a:lin ang="2700000" scaled="1"/>
          </a:gradFill>
          <a:ln/>
          <a:effectLst>
            <a:outerShdw blurRad="142875" dist="9525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36" name="Shape 33"/>
          <p:cNvSpPr/>
          <p:nvPr/>
        </p:nvSpPr>
        <p:spPr>
          <a:xfrm>
            <a:off x="6299895" y="1365578"/>
            <a:ext cx="187523" cy="214313"/>
          </a:xfrm>
          <a:custGeom>
            <a:avLst/>
            <a:gdLst/>
            <a:ahLst/>
            <a:cxnLst/>
            <a:rect l="l" t="t" r="r" b="b"/>
            <a:pathLst>
              <a:path w="250031" h="285750">
                <a:moveTo>
                  <a:pt x="134671" y="-7255"/>
                </a:moveTo>
                <a:cubicBezTo>
                  <a:pt x="128308" y="-8539"/>
                  <a:pt x="121779" y="-8539"/>
                  <a:pt x="115416" y="-7255"/>
                </a:cubicBezTo>
                <a:lnTo>
                  <a:pt x="10771" y="13674"/>
                </a:lnTo>
                <a:cubicBezTo>
                  <a:pt x="4521" y="14901"/>
                  <a:pt x="0" y="20427"/>
                  <a:pt x="0" y="26789"/>
                </a:cubicBezTo>
                <a:cubicBezTo>
                  <a:pt x="0" y="32538"/>
                  <a:pt x="3628" y="37560"/>
                  <a:pt x="8930" y="39402"/>
                </a:cubicBezTo>
                <a:lnTo>
                  <a:pt x="8930" y="80367"/>
                </a:lnTo>
                <a:lnTo>
                  <a:pt x="167" y="124234"/>
                </a:lnTo>
                <a:cubicBezTo>
                  <a:pt x="56" y="124737"/>
                  <a:pt x="0" y="125295"/>
                  <a:pt x="0" y="125853"/>
                </a:cubicBezTo>
                <a:cubicBezTo>
                  <a:pt x="0" y="130318"/>
                  <a:pt x="3628" y="134001"/>
                  <a:pt x="8148" y="134001"/>
                </a:cubicBezTo>
                <a:lnTo>
                  <a:pt x="27626" y="134001"/>
                </a:lnTo>
                <a:cubicBezTo>
                  <a:pt x="32091" y="134001"/>
                  <a:pt x="35775" y="130373"/>
                  <a:pt x="35775" y="125853"/>
                </a:cubicBezTo>
                <a:cubicBezTo>
                  <a:pt x="35775" y="125295"/>
                  <a:pt x="35719" y="124792"/>
                  <a:pt x="35607" y="124234"/>
                </a:cubicBezTo>
                <a:lnTo>
                  <a:pt x="26789" y="80367"/>
                </a:lnTo>
                <a:lnTo>
                  <a:pt x="26789" y="43142"/>
                </a:lnTo>
                <a:lnTo>
                  <a:pt x="53578" y="48499"/>
                </a:lnTo>
                <a:lnTo>
                  <a:pt x="53578" y="80367"/>
                </a:lnTo>
                <a:cubicBezTo>
                  <a:pt x="53578" y="119825"/>
                  <a:pt x="85558" y="151805"/>
                  <a:pt x="125016" y="151805"/>
                </a:cubicBezTo>
                <a:cubicBezTo>
                  <a:pt x="164474" y="151805"/>
                  <a:pt x="196453" y="119825"/>
                  <a:pt x="196453" y="80367"/>
                </a:cubicBezTo>
                <a:lnTo>
                  <a:pt x="196453" y="48499"/>
                </a:lnTo>
                <a:lnTo>
                  <a:pt x="239260" y="39960"/>
                </a:lnTo>
                <a:cubicBezTo>
                  <a:pt x="245511" y="38677"/>
                  <a:pt x="250031" y="33151"/>
                  <a:pt x="250031" y="26789"/>
                </a:cubicBezTo>
                <a:cubicBezTo>
                  <a:pt x="250031" y="20427"/>
                  <a:pt x="245511" y="14901"/>
                  <a:pt x="239260" y="13674"/>
                </a:cubicBezTo>
                <a:lnTo>
                  <a:pt x="134671" y="-7255"/>
                </a:lnTo>
                <a:close/>
                <a:moveTo>
                  <a:pt x="125016" y="125016"/>
                </a:moveTo>
                <a:cubicBezTo>
                  <a:pt x="100347" y="125016"/>
                  <a:pt x="80367" y="105035"/>
                  <a:pt x="80367" y="80367"/>
                </a:cubicBezTo>
                <a:lnTo>
                  <a:pt x="169664" y="80367"/>
                </a:lnTo>
                <a:cubicBezTo>
                  <a:pt x="169664" y="105035"/>
                  <a:pt x="149684" y="125016"/>
                  <a:pt x="125016" y="125016"/>
                </a:cubicBezTo>
                <a:close/>
                <a:moveTo>
                  <a:pt x="67028" y="178650"/>
                </a:moveTo>
                <a:cubicBezTo>
                  <a:pt x="32761" y="194388"/>
                  <a:pt x="8930" y="228991"/>
                  <a:pt x="8930" y="269174"/>
                </a:cubicBezTo>
                <a:cubicBezTo>
                  <a:pt x="8930" y="278327"/>
                  <a:pt x="16352" y="285750"/>
                  <a:pt x="25505" y="285750"/>
                </a:cubicBezTo>
                <a:lnTo>
                  <a:pt x="111621" y="285750"/>
                </a:lnTo>
                <a:lnTo>
                  <a:pt x="111621" y="204267"/>
                </a:lnTo>
                <a:lnTo>
                  <a:pt x="79586" y="180268"/>
                </a:lnTo>
                <a:cubicBezTo>
                  <a:pt x="75958" y="177533"/>
                  <a:pt x="71103" y="176808"/>
                  <a:pt x="66973" y="178705"/>
                </a:cubicBezTo>
                <a:close/>
                <a:moveTo>
                  <a:pt x="138410" y="285750"/>
                </a:moveTo>
                <a:lnTo>
                  <a:pt x="224526" y="285750"/>
                </a:lnTo>
                <a:cubicBezTo>
                  <a:pt x="233679" y="285750"/>
                  <a:pt x="241102" y="278327"/>
                  <a:pt x="241102" y="269174"/>
                </a:cubicBezTo>
                <a:cubicBezTo>
                  <a:pt x="241102" y="228991"/>
                  <a:pt x="217270" y="194388"/>
                  <a:pt x="183003" y="178705"/>
                </a:cubicBezTo>
                <a:cubicBezTo>
                  <a:pt x="178873" y="176808"/>
                  <a:pt x="174017" y="177533"/>
                  <a:pt x="170390" y="180268"/>
                </a:cubicBezTo>
                <a:lnTo>
                  <a:pt x="138354" y="204267"/>
                </a:lnTo>
                <a:lnTo>
                  <a:pt x="138354" y="285750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37" name="Text 34"/>
          <p:cNvSpPr/>
          <p:nvPr/>
        </p:nvSpPr>
        <p:spPr>
          <a:xfrm>
            <a:off x="6611541" y="1358524"/>
            <a:ext cx="7715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10000"/>
              </a:lnSpc>
            </a:pPr>
            <a:r>
              <a:rPr lang="en-US" sz="135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素质目标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8" name="Text 35"/>
          <p:cNvSpPr/>
          <p:nvPr/>
        </p:nvSpPr>
        <p:spPr>
          <a:xfrm>
            <a:off x="6257925" y="1672760"/>
            <a:ext cx="251460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30000"/>
              </a:lnSpc>
            </a:pPr>
            <a:r>
              <a:rPr lang="en-US" sz="900" dirty="0">
                <a:solidFill>
                  <a:srgbClr val="FFFFFF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Quality Objectives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9" name="Shape 36"/>
          <p:cNvSpPr/>
          <p:nvPr/>
        </p:nvSpPr>
        <p:spPr>
          <a:xfrm>
            <a:off x="6115050" y="2115672"/>
            <a:ext cx="2743200" cy="1771650"/>
          </a:xfrm>
          <a:custGeom>
            <a:avLst/>
            <a:gdLst/>
            <a:ahLst/>
            <a:cxnLst/>
            <a:rect l="l" t="t" r="r" b="b"/>
            <a:pathLst>
              <a:path w="3657600" h="2362200">
                <a:moveTo>
                  <a:pt x="38100" y="0"/>
                </a:moveTo>
                <a:lnTo>
                  <a:pt x="3619500" y="0"/>
                </a:lnTo>
                <a:cubicBezTo>
                  <a:pt x="3640528" y="0"/>
                  <a:pt x="3657600" y="17072"/>
                  <a:pt x="3657600" y="38100"/>
                </a:cubicBezTo>
                <a:lnTo>
                  <a:pt x="3657600" y="2247893"/>
                </a:lnTo>
                <a:cubicBezTo>
                  <a:pt x="3657600" y="2310981"/>
                  <a:pt x="3606381" y="2362200"/>
                  <a:pt x="3543293" y="2362200"/>
                </a:cubicBezTo>
                <a:lnTo>
                  <a:pt x="114307" y="2362200"/>
                </a:lnTo>
                <a:cubicBezTo>
                  <a:pt x="51219" y="2362200"/>
                  <a:pt x="0" y="2310981"/>
                  <a:pt x="0" y="2247893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57150" dist="381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40" name="Shape 37"/>
          <p:cNvSpPr/>
          <p:nvPr/>
        </p:nvSpPr>
        <p:spPr>
          <a:xfrm>
            <a:off x="6115050" y="2115672"/>
            <a:ext cx="2743200" cy="28575"/>
          </a:xfrm>
          <a:custGeom>
            <a:avLst/>
            <a:gdLst/>
            <a:ahLst/>
            <a:cxnLst/>
            <a:rect l="l" t="t" r="r" b="b"/>
            <a:pathLst>
              <a:path w="3657600" h="38100">
                <a:moveTo>
                  <a:pt x="38100" y="0"/>
                </a:moveTo>
                <a:lnTo>
                  <a:pt x="3619500" y="0"/>
                </a:lnTo>
                <a:cubicBezTo>
                  <a:pt x="3640528" y="0"/>
                  <a:pt x="3657600" y="17072"/>
                  <a:pt x="3657600" y="38100"/>
                </a:cubicBezTo>
                <a:lnTo>
                  <a:pt x="3657600" y="38100"/>
                </a:lnTo>
                <a:lnTo>
                  <a:pt x="0" y="38100"/>
                </a:ln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80C2EE"/>
          </a:solidFill>
          <a:ln/>
        </p:spPr>
      </p:sp>
      <p:sp>
        <p:nvSpPr>
          <p:cNvPr id="41" name="Shape 38"/>
          <p:cNvSpPr/>
          <p:nvPr/>
        </p:nvSpPr>
        <p:spPr>
          <a:xfrm>
            <a:off x="6257925" y="2287122"/>
            <a:ext cx="200025" cy="200025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33350" y="0"/>
                </a:moveTo>
                <a:lnTo>
                  <a:pt x="133350" y="0"/>
                </a:lnTo>
                <a:cubicBezTo>
                  <a:pt x="206948" y="0"/>
                  <a:pt x="266700" y="59752"/>
                  <a:pt x="266700" y="133350"/>
                </a:cubicBezTo>
                <a:lnTo>
                  <a:pt x="266700" y="133350"/>
                </a:lnTo>
                <a:cubicBezTo>
                  <a:pt x="266700" y="206948"/>
                  <a:pt x="206948" y="266700"/>
                  <a:pt x="133350" y="266700"/>
                </a:cubicBezTo>
                <a:lnTo>
                  <a:pt x="133350" y="266700"/>
                </a:lnTo>
                <a:cubicBezTo>
                  <a:pt x="59752" y="266700"/>
                  <a:pt x="0" y="206948"/>
                  <a:pt x="0" y="133350"/>
                </a:cubicBezTo>
                <a:lnTo>
                  <a:pt x="0" y="133350"/>
                </a:lnTo>
                <a:cubicBezTo>
                  <a:pt x="0" y="59752"/>
                  <a:pt x="59752" y="0"/>
                  <a:pt x="133350" y="0"/>
                </a:cubicBezTo>
                <a:close/>
              </a:path>
            </a:pathLst>
          </a:custGeom>
          <a:solidFill>
            <a:srgbClr val="80C2EE"/>
          </a:solidFill>
          <a:ln/>
        </p:spPr>
      </p:sp>
      <p:sp>
        <p:nvSpPr>
          <p:cNvPr id="42" name="Text 39"/>
          <p:cNvSpPr/>
          <p:nvPr/>
        </p:nvSpPr>
        <p:spPr>
          <a:xfrm>
            <a:off x="6338203" y="2315697"/>
            <a:ext cx="92869" cy="1428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20000"/>
              </a:lnSpc>
            </a:pPr>
            <a:r>
              <a:rPr lang="en-US" sz="788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43" name="Text 40"/>
          <p:cNvSpPr/>
          <p:nvPr/>
        </p:nvSpPr>
        <p:spPr>
          <a:xfrm>
            <a:off x="6543675" y="2272835"/>
            <a:ext cx="2228850" cy="5572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900" b="1" dirty="0">
                <a:solidFill>
                  <a:srgbClr val="80C2EE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批判性思维:</a:t>
            </a:r>
            <a:r>
              <a:rPr lang="en-US" sz="9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培养学生在技术应用中的批判性思维和独立思考能力,避免盲目依赖技术工具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44" name="Shape 41"/>
          <p:cNvSpPr/>
          <p:nvPr/>
        </p:nvSpPr>
        <p:spPr>
          <a:xfrm>
            <a:off x="6257925" y="2930060"/>
            <a:ext cx="200025" cy="200025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33350" y="0"/>
                </a:moveTo>
                <a:lnTo>
                  <a:pt x="133350" y="0"/>
                </a:lnTo>
                <a:cubicBezTo>
                  <a:pt x="206948" y="0"/>
                  <a:pt x="266700" y="59752"/>
                  <a:pt x="266700" y="133350"/>
                </a:cubicBezTo>
                <a:lnTo>
                  <a:pt x="266700" y="133350"/>
                </a:lnTo>
                <a:cubicBezTo>
                  <a:pt x="266700" y="206948"/>
                  <a:pt x="206948" y="266700"/>
                  <a:pt x="133350" y="266700"/>
                </a:cubicBezTo>
                <a:lnTo>
                  <a:pt x="133350" y="266700"/>
                </a:lnTo>
                <a:cubicBezTo>
                  <a:pt x="59752" y="266700"/>
                  <a:pt x="0" y="206948"/>
                  <a:pt x="0" y="133350"/>
                </a:cubicBezTo>
                <a:lnTo>
                  <a:pt x="0" y="133350"/>
                </a:lnTo>
                <a:cubicBezTo>
                  <a:pt x="0" y="59752"/>
                  <a:pt x="59752" y="0"/>
                  <a:pt x="133350" y="0"/>
                </a:cubicBezTo>
                <a:close/>
              </a:path>
            </a:pathLst>
          </a:custGeom>
          <a:solidFill>
            <a:srgbClr val="80C2EE"/>
          </a:solidFill>
          <a:ln/>
        </p:spPr>
      </p:sp>
      <p:sp>
        <p:nvSpPr>
          <p:cNvPr id="45" name="Text 42"/>
          <p:cNvSpPr/>
          <p:nvPr/>
        </p:nvSpPr>
        <p:spPr>
          <a:xfrm>
            <a:off x="6329809" y="2958635"/>
            <a:ext cx="107156" cy="1428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20000"/>
              </a:lnSpc>
            </a:pPr>
            <a:r>
              <a:rPr lang="en-US" sz="788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46" name="Text 43"/>
          <p:cNvSpPr/>
          <p:nvPr/>
        </p:nvSpPr>
        <p:spPr>
          <a:xfrm>
            <a:off x="6543675" y="2915772"/>
            <a:ext cx="2228850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900" b="1" dirty="0">
                <a:solidFill>
                  <a:srgbClr val="80C2EE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职业素养:</a:t>
            </a:r>
            <a:r>
              <a:rPr lang="en-US" sz="9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培养学生严谨的工作态度和质量意识,注重产品细节和用户体验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47" name="Shape 44"/>
          <p:cNvSpPr/>
          <p:nvPr/>
        </p:nvSpPr>
        <p:spPr>
          <a:xfrm>
            <a:off x="6257925" y="3387260"/>
            <a:ext cx="200025" cy="200025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33350" y="0"/>
                </a:moveTo>
                <a:lnTo>
                  <a:pt x="133350" y="0"/>
                </a:lnTo>
                <a:cubicBezTo>
                  <a:pt x="206948" y="0"/>
                  <a:pt x="266700" y="59752"/>
                  <a:pt x="266700" y="133350"/>
                </a:cubicBezTo>
                <a:lnTo>
                  <a:pt x="266700" y="133350"/>
                </a:lnTo>
                <a:cubicBezTo>
                  <a:pt x="266700" y="206948"/>
                  <a:pt x="206948" y="266700"/>
                  <a:pt x="133350" y="266700"/>
                </a:cubicBezTo>
                <a:lnTo>
                  <a:pt x="133350" y="266700"/>
                </a:lnTo>
                <a:cubicBezTo>
                  <a:pt x="59752" y="266700"/>
                  <a:pt x="0" y="206948"/>
                  <a:pt x="0" y="133350"/>
                </a:cubicBezTo>
                <a:lnTo>
                  <a:pt x="0" y="133350"/>
                </a:lnTo>
                <a:cubicBezTo>
                  <a:pt x="0" y="59752"/>
                  <a:pt x="59752" y="0"/>
                  <a:pt x="133350" y="0"/>
                </a:cubicBezTo>
                <a:close/>
              </a:path>
            </a:pathLst>
          </a:custGeom>
          <a:solidFill>
            <a:srgbClr val="80C2EE"/>
          </a:solidFill>
          <a:ln/>
        </p:spPr>
      </p:sp>
      <p:sp>
        <p:nvSpPr>
          <p:cNvPr id="48" name="Text 45"/>
          <p:cNvSpPr/>
          <p:nvPr/>
        </p:nvSpPr>
        <p:spPr>
          <a:xfrm>
            <a:off x="6328470" y="3415835"/>
            <a:ext cx="107156" cy="1428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20000"/>
              </a:lnSpc>
            </a:pPr>
            <a:r>
              <a:rPr lang="en-US" sz="788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3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49" name="Text 46"/>
          <p:cNvSpPr/>
          <p:nvPr/>
        </p:nvSpPr>
        <p:spPr>
          <a:xfrm>
            <a:off x="6543675" y="3372972"/>
            <a:ext cx="2228850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900" b="1" dirty="0">
                <a:solidFill>
                  <a:srgbClr val="80C2EE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创新精神:</a:t>
            </a:r>
            <a:r>
              <a:rPr lang="en-US" sz="9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培养学生对新兴技术的敏锐洞察力和积极创新精神,适应科技发展潮流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50" name="Shape 47"/>
          <p:cNvSpPr/>
          <p:nvPr/>
        </p:nvSpPr>
        <p:spPr>
          <a:xfrm>
            <a:off x="300037" y="4030197"/>
            <a:ext cx="8558213" cy="414338"/>
          </a:xfrm>
          <a:custGeom>
            <a:avLst/>
            <a:gdLst/>
            <a:ahLst/>
            <a:cxnLst/>
            <a:rect l="l" t="t" r="r" b="b"/>
            <a:pathLst>
              <a:path w="11410950" h="552450">
                <a:moveTo>
                  <a:pt x="38100" y="0"/>
                </a:moveTo>
                <a:lnTo>
                  <a:pt x="11296648" y="0"/>
                </a:lnTo>
                <a:cubicBezTo>
                  <a:pt x="11359775" y="0"/>
                  <a:pt x="11410950" y="51175"/>
                  <a:pt x="11410950" y="114302"/>
                </a:cubicBezTo>
                <a:lnTo>
                  <a:pt x="11410950" y="438148"/>
                </a:lnTo>
                <a:cubicBezTo>
                  <a:pt x="11410950" y="501275"/>
                  <a:pt x="11359775" y="552450"/>
                  <a:pt x="11296648" y="552450"/>
                </a:cubicBezTo>
                <a:lnTo>
                  <a:pt x="38100" y="552450"/>
                </a:lnTo>
                <a:cubicBezTo>
                  <a:pt x="17072" y="552450"/>
                  <a:pt x="0" y="535378"/>
                  <a:pt x="0" y="5143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gradFill flip="none" rotWithShape="1">
            <a:gsLst>
              <a:gs pos="0">
                <a:srgbClr val="4A90E2">
                  <a:alpha val="10000"/>
                </a:srgbClr>
              </a:gs>
              <a:gs pos="50000">
                <a:srgbClr val="007BFF">
                  <a:alpha val="10000"/>
                </a:srgbClr>
              </a:gs>
              <a:gs pos="100000">
                <a:srgbClr val="80C2EE">
                  <a:alpha val="10000"/>
                </a:srgbClr>
              </a:gs>
            </a:gsLst>
            <a:lin ang="0" scaled="1"/>
          </a:gradFill>
          <a:ln/>
        </p:spPr>
      </p:sp>
      <p:sp>
        <p:nvSpPr>
          <p:cNvPr id="51" name="Shape 48"/>
          <p:cNvSpPr/>
          <p:nvPr/>
        </p:nvSpPr>
        <p:spPr>
          <a:xfrm>
            <a:off x="300038" y="4030197"/>
            <a:ext cx="28575" cy="414338"/>
          </a:xfrm>
          <a:custGeom>
            <a:avLst/>
            <a:gdLst/>
            <a:ahLst/>
            <a:cxnLst/>
            <a:rect l="l" t="t" r="r" b="b"/>
            <a:pathLst>
              <a:path w="38100" h="552450">
                <a:moveTo>
                  <a:pt x="38100" y="0"/>
                </a:moveTo>
                <a:lnTo>
                  <a:pt x="38100" y="0"/>
                </a:lnTo>
                <a:lnTo>
                  <a:pt x="38100" y="552450"/>
                </a:lnTo>
                <a:lnTo>
                  <a:pt x="38100" y="552450"/>
                </a:lnTo>
                <a:cubicBezTo>
                  <a:pt x="17072" y="552450"/>
                  <a:pt x="0" y="535378"/>
                  <a:pt x="0" y="5143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90E2"/>
          </a:solidFill>
          <a:ln/>
        </p:spPr>
      </p:sp>
      <p:sp>
        <p:nvSpPr>
          <p:cNvPr id="52" name="Shape 49"/>
          <p:cNvSpPr/>
          <p:nvPr/>
        </p:nvSpPr>
        <p:spPr>
          <a:xfrm>
            <a:off x="450056" y="4173072"/>
            <a:ext cx="100013" cy="114300"/>
          </a:xfrm>
          <a:custGeom>
            <a:avLst/>
            <a:gdLst/>
            <a:ahLst/>
            <a:cxnLst/>
            <a:rect l="l" t="t" r="r" b="b"/>
            <a:pathLst>
              <a:path w="133350" h="152400">
                <a:moveTo>
                  <a:pt x="0" y="64294"/>
                </a:moveTo>
                <a:cubicBezTo>
                  <a:pt x="0" y="44559"/>
                  <a:pt x="15984" y="28575"/>
                  <a:pt x="35719" y="28575"/>
                </a:cubicBezTo>
                <a:lnTo>
                  <a:pt x="38100" y="28575"/>
                </a:lnTo>
                <a:cubicBezTo>
                  <a:pt x="43369" y="28575"/>
                  <a:pt x="47625" y="32831"/>
                  <a:pt x="47625" y="38100"/>
                </a:cubicBezTo>
                <a:cubicBezTo>
                  <a:pt x="47625" y="43369"/>
                  <a:pt x="43369" y="47625"/>
                  <a:pt x="38100" y="47625"/>
                </a:cubicBezTo>
                <a:lnTo>
                  <a:pt x="35719" y="47625"/>
                </a:lnTo>
                <a:cubicBezTo>
                  <a:pt x="26521" y="47625"/>
                  <a:pt x="19050" y="55096"/>
                  <a:pt x="19050" y="64294"/>
                </a:cubicBezTo>
                <a:lnTo>
                  <a:pt x="19050" y="66675"/>
                </a:lnTo>
                <a:lnTo>
                  <a:pt x="38100" y="66675"/>
                </a:lnTo>
                <a:cubicBezTo>
                  <a:pt x="48607" y="66675"/>
                  <a:pt x="57150" y="75218"/>
                  <a:pt x="57150" y="85725"/>
                </a:cubicBezTo>
                <a:lnTo>
                  <a:pt x="57150" y="104775"/>
                </a:lnTo>
                <a:cubicBezTo>
                  <a:pt x="57150" y="115282"/>
                  <a:pt x="48607" y="123825"/>
                  <a:pt x="38100" y="123825"/>
                </a:cubicBezTo>
                <a:lnTo>
                  <a:pt x="19050" y="123825"/>
                </a:lnTo>
                <a:cubicBezTo>
                  <a:pt x="8543" y="123825"/>
                  <a:pt x="0" y="115282"/>
                  <a:pt x="0" y="104775"/>
                </a:cubicBezTo>
                <a:lnTo>
                  <a:pt x="0" y="64294"/>
                </a:lnTo>
                <a:close/>
                <a:moveTo>
                  <a:pt x="76200" y="64294"/>
                </a:moveTo>
                <a:cubicBezTo>
                  <a:pt x="76200" y="44559"/>
                  <a:pt x="92184" y="28575"/>
                  <a:pt x="111919" y="28575"/>
                </a:cubicBezTo>
                <a:lnTo>
                  <a:pt x="114300" y="28575"/>
                </a:lnTo>
                <a:cubicBezTo>
                  <a:pt x="119569" y="28575"/>
                  <a:pt x="123825" y="32831"/>
                  <a:pt x="123825" y="38100"/>
                </a:cubicBezTo>
                <a:cubicBezTo>
                  <a:pt x="123825" y="43369"/>
                  <a:pt x="119569" y="47625"/>
                  <a:pt x="114300" y="47625"/>
                </a:cubicBezTo>
                <a:lnTo>
                  <a:pt x="111919" y="47625"/>
                </a:lnTo>
                <a:cubicBezTo>
                  <a:pt x="102721" y="47625"/>
                  <a:pt x="95250" y="55096"/>
                  <a:pt x="95250" y="64294"/>
                </a:cubicBezTo>
                <a:lnTo>
                  <a:pt x="95250" y="66675"/>
                </a:lnTo>
                <a:lnTo>
                  <a:pt x="114300" y="66675"/>
                </a:lnTo>
                <a:cubicBezTo>
                  <a:pt x="124807" y="66675"/>
                  <a:pt x="133350" y="75218"/>
                  <a:pt x="133350" y="85725"/>
                </a:cubicBezTo>
                <a:lnTo>
                  <a:pt x="133350" y="104775"/>
                </a:lnTo>
                <a:cubicBezTo>
                  <a:pt x="133350" y="115282"/>
                  <a:pt x="124807" y="123825"/>
                  <a:pt x="114300" y="123825"/>
                </a:cubicBezTo>
                <a:lnTo>
                  <a:pt x="95250" y="123825"/>
                </a:lnTo>
                <a:cubicBezTo>
                  <a:pt x="84743" y="123825"/>
                  <a:pt x="76200" y="115282"/>
                  <a:pt x="76200" y="104775"/>
                </a:cubicBezTo>
                <a:lnTo>
                  <a:pt x="76200" y="64294"/>
                </a:lnTo>
                <a:close/>
              </a:path>
            </a:pathLst>
          </a:custGeom>
          <a:solidFill>
            <a:srgbClr val="4A90E2"/>
          </a:solidFill>
          <a:ln/>
        </p:spPr>
      </p:sp>
      <p:sp>
        <p:nvSpPr>
          <p:cNvPr id="53" name="Text 50"/>
          <p:cNvSpPr/>
          <p:nvPr/>
        </p:nvSpPr>
        <p:spPr>
          <a:xfrm>
            <a:off x="614362" y="4144497"/>
            <a:ext cx="8186738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900" b="1" dirty="0">
                <a:solidFill>
                  <a:srgbClr val="4A90E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教学理念:</a:t>
            </a:r>
            <a:r>
              <a:rPr lang="en-US" sz="900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通过理论与实践相结合的方式,培养学生的专业能力、实践能力和综合素质,为未来的互联网产品开发工作奠定坚实基础。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54" name="标题 53">
            <a:extLst>
              <a:ext uri="{FF2B5EF4-FFF2-40B4-BE49-F238E27FC236}">
                <a16:creationId xmlns:a16="http://schemas.microsoft.com/office/drawing/2014/main" id="{300D3B3C-3647-44E0-8AAE-9EC3C8A4E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077" y="183914"/>
            <a:ext cx="5370757" cy="367928"/>
          </a:xfrm>
        </p:spPr>
        <p:txBody>
          <a:bodyPr/>
          <a:lstStyle/>
          <a:p>
            <a:r>
              <a:rPr lang="zh-CN" altLang="en-US" dirty="0"/>
              <a:t>学习目标</a:t>
            </a:r>
            <a:br>
              <a:rPr lang="zh-CN" altLang="en-US" dirty="0"/>
            </a:br>
            <a:endParaRPr lang="zh-CN" altLang="en-US" dirty="0"/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01</a:t>
            </a: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9529" y="1350487"/>
            <a:ext cx="5022464" cy="1660727"/>
          </a:xfrm>
        </p:spPr>
        <p:txBody>
          <a:bodyPr/>
          <a:lstStyle/>
          <a:p>
            <a:r>
              <a:rPr lang="zh-CN" altLang="en-US" dirty="0"/>
              <a:t>项目导入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项目一  互联网产品开发基础</a:t>
            </a:r>
          </a:p>
        </p:txBody>
      </p:sp>
    </p:spTree>
    <p:extLst>
      <p:ext uri="{BB962C8B-B14F-4D97-AF65-F5344CB8AC3E}">
        <p14:creationId xmlns:p14="http://schemas.microsoft.com/office/powerpoint/2010/main" val="26793324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734" y="228752"/>
            <a:ext cx="5370757" cy="367928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项目导入</a:t>
            </a:r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A30F733B-5D2E-42B8-9D40-C33337A68209}"/>
              </a:ext>
            </a:extLst>
          </p:cNvPr>
          <p:cNvSpPr/>
          <p:nvPr/>
        </p:nvSpPr>
        <p:spPr>
          <a:xfrm>
            <a:off x="253934" y="787391"/>
            <a:ext cx="5156167" cy="810680"/>
          </a:xfrm>
          <a:custGeom>
            <a:avLst/>
            <a:gdLst/>
            <a:ahLst/>
            <a:cxnLst/>
            <a:rect l="l" t="t" r="r" b="b"/>
            <a:pathLst>
              <a:path w="6874889" h="1080907">
                <a:moveTo>
                  <a:pt x="95379" y="0"/>
                </a:moveTo>
                <a:lnTo>
                  <a:pt x="6779510" y="0"/>
                </a:lnTo>
                <a:cubicBezTo>
                  <a:pt x="6832186" y="0"/>
                  <a:pt x="6874889" y="42703"/>
                  <a:pt x="6874889" y="95379"/>
                </a:cubicBezTo>
                <a:lnTo>
                  <a:pt x="6874889" y="985528"/>
                </a:lnTo>
                <a:cubicBezTo>
                  <a:pt x="6874889" y="1038205"/>
                  <a:pt x="6832186" y="1080907"/>
                  <a:pt x="6779510" y="1080907"/>
                </a:cubicBezTo>
                <a:lnTo>
                  <a:pt x="95379" y="1080907"/>
                </a:lnTo>
                <a:cubicBezTo>
                  <a:pt x="42703" y="1080907"/>
                  <a:pt x="0" y="1038205"/>
                  <a:pt x="0" y="985528"/>
                </a:cubicBezTo>
                <a:lnTo>
                  <a:pt x="0" y="95379"/>
                </a:lnTo>
                <a:cubicBezTo>
                  <a:pt x="0" y="42703"/>
                  <a:pt x="42703" y="0"/>
                  <a:pt x="95379" y="0"/>
                </a:cubicBezTo>
                <a:close/>
              </a:path>
            </a:pathLst>
          </a:custGeom>
          <a:gradFill flip="none" rotWithShape="1">
            <a:gsLst>
              <a:gs pos="0">
                <a:srgbClr val="4A90E2"/>
              </a:gs>
              <a:gs pos="100000">
                <a:srgbClr val="007BFF"/>
              </a:gs>
            </a:gsLst>
            <a:lin ang="2700000" scaled="1"/>
          </a:gradFill>
          <a:ln/>
          <a:effectLst>
            <a:outerShdw blurRad="119218" dist="79478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30997E9E-B85C-41B8-B239-F6DE2F0D89DD}"/>
              </a:ext>
            </a:extLst>
          </p:cNvPr>
          <p:cNvSpPr/>
          <p:nvPr/>
        </p:nvSpPr>
        <p:spPr>
          <a:xfrm>
            <a:off x="373152" y="906609"/>
            <a:ext cx="4989262" cy="1907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10000"/>
              </a:lnSpc>
            </a:pPr>
            <a:r>
              <a:rPr lang="en-US" sz="1127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我国互联网科技的自主创新与家国情怀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2" name="Text 5">
            <a:extLst>
              <a:ext uri="{FF2B5EF4-FFF2-40B4-BE49-F238E27FC236}">
                <a16:creationId xmlns:a16="http://schemas.microsoft.com/office/drawing/2014/main" id="{0A83500C-B121-423A-B0A3-130A027C1792}"/>
              </a:ext>
            </a:extLst>
          </p:cNvPr>
          <p:cNvSpPr/>
          <p:nvPr/>
        </p:nvSpPr>
        <p:spPr>
          <a:xfrm>
            <a:off x="373151" y="1168813"/>
            <a:ext cx="4965419" cy="3099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75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北斗卫星导航系统是我国自主建设、独立运行的全球卫星导航系统,于1994年启动建设,2020年全面建成,是为全球用户提供灵活多样服务的大型空间基础设施。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3" name="Shape 6">
            <a:extLst>
              <a:ext uri="{FF2B5EF4-FFF2-40B4-BE49-F238E27FC236}">
                <a16:creationId xmlns:a16="http://schemas.microsoft.com/office/drawing/2014/main" id="{C71C3979-CEFD-4E68-9DAE-D1E017202632}"/>
              </a:ext>
            </a:extLst>
          </p:cNvPr>
          <p:cNvSpPr/>
          <p:nvPr/>
        </p:nvSpPr>
        <p:spPr>
          <a:xfrm>
            <a:off x="253934" y="1693371"/>
            <a:ext cx="5156167" cy="1120647"/>
          </a:xfrm>
          <a:custGeom>
            <a:avLst/>
            <a:gdLst/>
            <a:ahLst/>
            <a:cxnLst/>
            <a:rect l="l" t="t" r="r" b="b"/>
            <a:pathLst>
              <a:path w="6874889" h="1494196">
                <a:moveTo>
                  <a:pt x="95375" y="0"/>
                </a:moveTo>
                <a:lnTo>
                  <a:pt x="6779515" y="0"/>
                </a:lnTo>
                <a:cubicBezTo>
                  <a:pt x="6832189" y="0"/>
                  <a:pt x="6874889" y="42701"/>
                  <a:pt x="6874889" y="95375"/>
                </a:cubicBezTo>
                <a:lnTo>
                  <a:pt x="6874889" y="1398821"/>
                </a:lnTo>
                <a:cubicBezTo>
                  <a:pt x="6874889" y="1451495"/>
                  <a:pt x="6832189" y="1494196"/>
                  <a:pt x="6779515" y="1494196"/>
                </a:cubicBezTo>
                <a:lnTo>
                  <a:pt x="95375" y="1494196"/>
                </a:lnTo>
                <a:cubicBezTo>
                  <a:pt x="42736" y="1494196"/>
                  <a:pt x="0" y="1451460"/>
                  <a:pt x="0" y="1398821"/>
                </a:cubicBezTo>
                <a:lnTo>
                  <a:pt x="0" y="95375"/>
                </a:lnTo>
                <a:cubicBezTo>
                  <a:pt x="0" y="42736"/>
                  <a:pt x="42736" y="0"/>
                  <a:pt x="95375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47687" dist="31791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14" name="Shape 7">
            <a:extLst>
              <a:ext uri="{FF2B5EF4-FFF2-40B4-BE49-F238E27FC236}">
                <a16:creationId xmlns:a16="http://schemas.microsoft.com/office/drawing/2014/main" id="{CE3FEA29-E0DA-4A9D-9FBF-8B546FD821D7}"/>
              </a:ext>
            </a:extLst>
          </p:cNvPr>
          <p:cNvSpPr/>
          <p:nvPr/>
        </p:nvSpPr>
        <p:spPr>
          <a:xfrm>
            <a:off x="373151" y="1812589"/>
            <a:ext cx="238436" cy="238436"/>
          </a:xfrm>
          <a:custGeom>
            <a:avLst/>
            <a:gdLst/>
            <a:ahLst/>
            <a:cxnLst/>
            <a:rect l="l" t="t" r="r" b="b"/>
            <a:pathLst>
              <a:path w="317914" h="317914">
                <a:moveTo>
                  <a:pt x="63583" y="0"/>
                </a:moveTo>
                <a:lnTo>
                  <a:pt x="254331" y="0"/>
                </a:lnTo>
                <a:cubicBezTo>
                  <a:pt x="289447" y="0"/>
                  <a:pt x="317914" y="28467"/>
                  <a:pt x="317914" y="63583"/>
                </a:cubicBezTo>
                <a:lnTo>
                  <a:pt x="317914" y="254331"/>
                </a:lnTo>
                <a:cubicBezTo>
                  <a:pt x="317914" y="289447"/>
                  <a:pt x="289447" y="317914"/>
                  <a:pt x="254331" y="317914"/>
                </a:cubicBezTo>
                <a:lnTo>
                  <a:pt x="63583" y="317914"/>
                </a:lnTo>
                <a:cubicBezTo>
                  <a:pt x="28467" y="317914"/>
                  <a:pt x="0" y="289447"/>
                  <a:pt x="0" y="254331"/>
                </a:cubicBezTo>
                <a:lnTo>
                  <a:pt x="0" y="63583"/>
                </a:lnTo>
                <a:cubicBezTo>
                  <a:pt x="0" y="28490"/>
                  <a:pt x="28490" y="0"/>
                  <a:pt x="63583" y="0"/>
                </a:cubicBezTo>
                <a:close/>
              </a:path>
            </a:pathLst>
          </a:custGeom>
          <a:solidFill>
            <a:srgbClr val="4A90E2"/>
          </a:solidFill>
          <a:ln/>
        </p:spPr>
      </p:sp>
      <p:sp>
        <p:nvSpPr>
          <p:cNvPr id="15" name="Shape 8">
            <a:extLst>
              <a:ext uri="{FF2B5EF4-FFF2-40B4-BE49-F238E27FC236}">
                <a16:creationId xmlns:a16="http://schemas.microsoft.com/office/drawing/2014/main" id="{B3FA7F1F-81F6-41A9-A7D6-3DFA5FC7F518}"/>
              </a:ext>
            </a:extLst>
          </p:cNvPr>
          <p:cNvSpPr/>
          <p:nvPr/>
        </p:nvSpPr>
        <p:spPr>
          <a:xfrm>
            <a:off x="432760" y="1872198"/>
            <a:ext cx="119218" cy="119218"/>
          </a:xfrm>
          <a:custGeom>
            <a:avLst/>
            <a:gdLst/>
            <a:ahLst/>
            <a:cxnLst/>
            <a:rect l="l" t="t" r="r" b="b"/>
            <a:pathLst>
              <a:path w="158957" h="158957">
                <a:moveTo>
                  <a:pt x="39739" y="99348"/>
                </a:moveTo>
                <a:lnTo>
                  <a:pt x="7606" y="99348"/>
                </a:lnTo>
                <a:cubicBezTo>
                  <a:pt x="-124" y="99348"/>
                  <a:pt x="-4874" y="90935"/>
                  <a:pt x="-900" y="84291"/>
                </a:cubicBezTo>
                <a:lnTo>
                  <a:pt x="15523" y="56908"/>
                </a:lnTo>
                <a:cubicBezTo>
                  <a:pt x="18224" y="52406"/>
                  <a:pt x="23067" y="49674"/>
                  <a:pt x="28314" y="49674"/>
                </a:cubicBezTo>
                <a:lnTo>
                  <a:pt x="57808" y="49674"/>
                </a:lnTo>
                <a:cubicBezTo>
                  <a:pt x="81434" y="9655"/>
                  <a:pt x="116672" y="7637"/>
                  <a:pt x="140236" y="11084"/>
                </a:cubicBezTo>
                <a:cubicBezTo>
                  <a:pt x="144210" y="11673"/>
                  <a:pt x="147315" y="14778"/>
                  <a:pt x="147873" y="18721"/>
                </a:cubicBezTo>
                <a:cubicBezTo>
                  <a:pt x="151320" y="42285"/>
                  <a:pt x="149302" y="77523"/>
                  <a:pt x="109283" y="101149"/>
                </a:cubicBezTo>
                <a:lnTo>
                  <a:pt x="109283" y="130643"/>
                </a:lnTo>
                <a:cubicBezTo>
                  <a:pt x="109283" y="135890"/>
                  <a:pt x="106551" y="140733"/>
                  <a:pt x="102049" y="143434"/>
                </a:cubicBezTo>
                <a:lnTo>
                  <a:pt x="74666" y="159857"/>
                </a:lnTo>
                <a:cubicBezTo>
                  <a:pt x="68053" y="163831"/>
                  <a:pt x="59609" y="159050"/>
                  <a:pt x="59609" y="151351"/>
                </a:cubicBezTo>
                <a:lnTo>
                  <a:pt x="59609" y="119218"/>
                </a:lnTo>
                <a:cubicBezTo>
                  <a:pt x="59609" y="108258"/>
                  <a:pt x="50699" y="99348"/>
                  <a:pt x="39739" y="99348"/>
                </a:cubicBezTo>
                <a:lnTo>
                  <a:pt x="39708" y="99348"/>
                </a:lnTo>
                <a:close/>
                <a:moveTo>
                  <a:pt x="124185" y="49674"/>
                </a:moveTo>
                <a:cubicBezTo>
                  <a:pt x="124185" y="41449"/>
                  <a:pt x="117508" y="34772"/>
                  <a:pt x="109283" y="34772"/>
                </a:cubicBezTo>
                <a:cubicBezTo>
                  <a:pt x="101058" y="34772"/>
                  <a:pt x="94381" y="41449"/>
                  <a:pt x="94381" y="49674"/>
                </a:cubicBezTo>
                <a:cubicBezTo>
                  <a:pt x="94381" y="57899"/>
                  <a:pt x="101058" y="64576"/>
                  <a:pt x="109283" y="64576"/>
                </a:cubicBezTo>
                <a:cubicBezTo>
                  <a:pt x="117508" y="64576"/>
                  <a:pt x="124185" y="57899"/>
                  <a:pt x="124185" y="49674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16" name="Text 9">
            <a:extLst>
              <a:ext uri="{FF2B5EF4-FFF2-40B4-BE49-F238E27FC236}">
                <a16:creationId xmlns:a16="http://schemas.microsoft.com/office/drawing/2014/main" id="{947FF568-038F-42D2-9285-7AC677AE23FE}"/>
              </a:ext>
            </a:extLst>
          </p:cNvPr>
          <p:cNvSpPr/>
          <p:nvPr/>
        </p:nvSpPr>
        <p:spPr>
          <a:xfrm>
            <a:off x="683117" y="1848354"/>
            <a:ext cx="536480" cy="1669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20000"/>
              </a:lnSpc>
            </a:pPr>
            <a:r>
              <a:rPr lang="en-US" sz="939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技术突破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7" name="Shape 10">
            <a:extLst>
              <a:ext uri="{FF2B5EF4-FFF2-40B4-BE49-F238E27FC236}">
                <a16:creationId xmlns:a16="http://schemas.microsoft.com/office/drawing/2014/main" id="{FAA3B873-267D-471F-B811-147B6A121A45}"/>
              </a:ext>
            </a:extLst>
          </p:cNvPr>
          <p:cNvSpPr/>
          <p:nvPr/>
        </p:nvSpPr>
        <p:spPr>
          <a:xfrm>
            <a:off x="373151" y="2146398"/>
            <a:ext cx="1591557" cy="548402"/>
          </a:xfrm>
          <a:custGeom>
            <a:avLst/>
            <a:gdLst/>
            <a:ahLst/>
            <a:cxnLst/>
            <a:rect l="l" t="t" r="r" b="b"/>
            <a:pathLst>
              <a:path w="2122076" h="731202">
                <a:moveTo>
                  <a:pt x="63585" y="0"/>
                </a:moveTo>
                <a:lnTo>
                  <a:pt x="2058490" y="0"/>
                </a:lnTo>
                <a:cubicBezTo>
                  <a:pt x="2093607" y="0"/>
                  <a:pt x="2122076" y="28468"/>
                  <a:pt x="2122076" y="63585"/>
                </a:cubicBezTo>
                <a:lnTo>
                  <a:pt x="2122076" y="667617"/>
                </a:lnTo>
                <a:cubicBezTo>
                  <a:pt x="2122076" y="702734"/>
                  <a:pt x="2093607" y="731202"/>
                  <a:pt x="2058490" y="731202"/>
                </a:cubicBezTo>
                <a:lnTo>
                  <a:pt x="63585" y="731202"/>
                </a:lnTo>
                <a:cubicBezTo>
                  <a:pt x="28468" y="731202"/>
                  <a:pt x="0" y="702734"/>
                  <a:pt x="0" y="667617"/>
                </a:cubicBezTo>
                <a:lnTo>
                  <a:pt x="0" y="63585"/>
                </a:lnTo>
                <a:cubicBezTo>
                  <a:pt x="0" y="28492"/>
                  <a:pt x="28492" y="0"/>
                  <a:pt x="63585" y="0"/>
                </a:cubicBezTo>
                <a:close/>
              </a:path>
            </a:pathLst>
          </a:custGeom>
          <a:solidFill>
            <a:srgbClr val="4A90E2">
              <a:alpha val="10196"/>
            </a:srgbClr>
          </a:solidFill>
          <a:ln/>
        </p:spPr>
      </p:sp>
      <p:sp>
        <p:nvSpPr>
          <p:cNvPr id="18" name="Text 11">
            <a:extLst>
              <a:ext uri="{FF2B5EF4-FFF2-40B4-BE49-F238E27FC236}">
                <a16:creationId xmlns:a16="http://schemas.microsoft.com/office/drawing/2014/main" id="{3A6FE9AC-996A-4FB7-8542-EA7A47ECBC80}"/>
              </a:ext>
            </a:extLst>
          </p:cNvPr>
          <p:cNvSpPr/>
          <p:nvPr/>
        </p:nvSpPr>
        <p:spPr>
          <a:xfrm>
            <a:off x="444682" y="2217930"/>
            <a:ext cx="1496183" cy="1430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30000"/>
              </a:lnSpc>
            </a:pPr>
            <a:r>
              <a:rPr lang="en-US" sz="751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独特轨道设计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9" name="Text 12">
            <a:extLst>
              <a:ext uri="{FF2B5EF4-FFF2-40B4-BE49-F238E27FC236}">
                <a16:creationId xmlns:a16="http://schemas.microsoft.com/office/drawing/2014/main" id="{ADE7A253-7AF5-4FF1-93CA-725AC0AAB23B}"/>
              </a:ext>
            </a:extLst>
          </p:cNvPr>
          <p:cNvSpPr/>
          <p:nvPr/>
        </p:nvSpPr>
        <p:spPr>
          <a:xfrm>
            <a:off x="444682" y="2384834"/>
            <a:ext cx="1490222" cy="2384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20000"/>
              </a:lnSpc>
            </a:pPr>
            <a:r>
              <a:rPr lang="en-US" sz="657" dirty="0">
                <a:solidFill>
                  <a:srgbClr val="333333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包含地球静止轨道、倾斜同步轨道和中圆轨道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0" name="Shape 13">
            <a:extLst>
              <a:ext uri="{FF2B5EF4-FFF2-40B4-BE49-F238E27FC236}">
                <a16:creationId xmlns:a16="http://schemas.microsoft.com/office/drawing/2014/main" id="{7477BC8D-DAA0-4105-B9D6-907CBD0B3D3B}"/>
              </a:ext>
            </a:extLst>
          </p:cNvPr>
          <p:cNvSpPr/>
          <p:nvPr/>
        </p:nvSpPr>
        <p:spPr>
          <a:xfrm>
            <a:off x="2035270" y="2146398"/>
            <a:ext cx="1591557" cy="548402"/>
          </a:xfrm>
          <a:custGeom>
            <a:avLst/>
            <a:gdLst/>
            <a:ahLst/>
            <a:cxnLst/>
            <a:rect l="l" t="t" r="r" b="b"/>
            <a:pathLst>
              <a:path w="2122076" h="731202">
                <a:moveTo>
                  <a:pt x="63585" y="0"/>
                </a:moveTo>
                <a:lnTo>
                  <a:pt x="2058490" y="0"/>
                </a:lnTo>
                <a:cubicBezTo>
                  <a:pt x="2093607" y="0"/>
                  <a:pt x="2122076" y="28468"/>
                  <a:pt x="2122076" y="63585"/>
                </a:cubicBezTo>
                <a:lnTo>
                  <a:pt x="2122076" y="667617"/>
                </a:lnTo>
                <a:cubicBezTo>
                  <a:pt x="2122076" y="702734"/>
                  <a:pt x="2093607" y="731202"/>
                  <a:pt x="2058490" y="731202"/>
                </a:cubicBezTo>
                <a:lnTo>
                  <a:pt x="63585" y="731202"/>
                </a:lnTo>
                <a:cubicBezTo>
                  <a:pt x="28468" y="731202"/>
                  <a:pt x="0" y="702734"/>
                  <a:pt x="0" y="667617"/>
                </a:cubicBezTo>
                <a:lnTo>
                  <a:pt x="0" y="63585"/>
                </a:lnTo>
                <a:cubicBezTo>
                  <a:pt x="0" y="28492"/>
                  <a:pt x="28492" y="0"/>
                  <a:pt x="63585" y="0"/>
                </a:cubicBezTo>
                <a:close/>
              </a:path>
            </a:pathLst>
          </a:custGeom>
          <a:solidFill>
            <a:srgbClr val="007BFF">
              <a:alpha val="10196"/>
            </a:srgbClr>
          </a:solidFill>
          <a:ln/>
        </p:spPr>
      </p:sp>
      <p:sp>
        <p:nvSpPr>
          <p:cNvPr id="21" name="Text 14">
            <a:extLst>
              <a:ext uri="{FF2B5EF4-FFF2-40B4-BE49-F238E27FC236}">
                <a16:creationId xmlns:a16="http://schemas.microsoft.com/office/drawing/2014/main" id="{EC504502-93BA-44EB-A9EA-6AD015E3270A}"/>
              </a:ext>
            </a:extLst>
          </p:cNvPr>
          <p:cNvSpPr/>
          <p:nvPr/>
        </p:nvSpPr>
        <p:spPr>
          <a:xfrm>
            <a:off x="2106800" y="2217930"/>
            <a:ext cx="1496183" cy="1430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30000"/>
              </a:lnSpc>
            </a:pPr>
            <a:r>
              <a:rPr lang="en-US" sz="751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信号体制创新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2" name="Text 15">
            <a:extLst>
              <a:ext uri="{FF2B5EF4-FFF2-40B4-BE49-F238E27FC236}">
                <a16:creationId xmlns:a16="http://schemas.microsoft.com/office/drawing/2014/main" id="{573D1981-8513-43BC-87A1-8B64D3187307}"/>
              </a:ext>
            </a:extLst>
          </p:cNvPr>
          <p:cNvSpPr/>
          <p:nvPr/>
        </p:nvSpPr>
        <p:spPr>
          <a:xfrm>
            <a:off x="2106800" y="2384834"/>
            <a:ext cx="1490222" cy="1192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20000"/>
              </a:lnSpc>
            </a:pPr>
            <a:r>
              <a:rPr lang="en-US" sz="657" dirty="0">
                <a:solidFill>
                  <a:srgbClr val="333333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打破国外技术封锁,实现自主可控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3" name="Shape 16">
            <a:extLst>
              <a:ext uri="{FF2B5EF4-FFF2-40B4-BE49-F238E27FC236}">
                <a16:creationId xmlns:a16="http://schemas.microsoft.com/office/drawing/2014/main" id="{6BB5B01E-75D4-44D3-9030-A7C5D42F6E63}"/>
              </a:ext>
            </a:extLst>
          </p:cNvPr>
          <p:cNvSpPr/>
          <p:nvPr/>
        </p:nvSpPr>
        <p:spPr>
          <a:xfrm>
            <a:off x="3697388" y="2146398"/>
            <a:ext cx="1591557" cy="548402"/>
          </a:xfrm>
          <a:custGeom>
            <a:avLst/>
            <a:gdLst/>
            <a:ahLst/>
            <a:cxnLst/>
            <a:rect l="l" t="t" r="r" b="b"/>
            <a:pathLst>
              <a:path w="2122076" h="731202">
                <a:moveTo>
                  <a:pt x="63585" y="0"/>
                </a:moveTo>
                <a:lnTo>
                  <a:pt x="2058490" y="0"/>
                </a:lnTo>
                <a:cubicBezTo>
                  <a:pt x="2093607" y="0"/>
                  <a:pt x="2122076" y="28468"/>
                  <a:pt x="2122076" y="63585"/>
                </a:cubicBezTo>
                <a:lnTo>
                  <a:pt x="2122076" y="667617"/>
                </a:lnTo>
                <a:cubicBezTo>
                  <a:pt x="2122076" y="702734"/>
                  <a:pt x="2093607" y="731202"/>
                  <a:pt x="2058490" y="731202"/>
                </a:cubicBezTo>
                <a:lnTo>
                  <a:pt x="63585" y="731202"/>
                </a:lnTo>
                <a:cubicBezTo>
                  <a:pt x="28468" y="731202"/>
                  <a:pt x="0" y="702734"/>
                  <a:pt x="0" y="667617"/>
                </a:cubicBezTo>
                <a:lnTo>
                  <a:pt x="0" y="63585"/>
                </a:lnTo>
                <a:cubicBezTo>
                  <a:pt x="0" y="28492"/>
                  <a:pt x="28492" y="0"/>
                  <a:pt x="63585" y="0"/>
                </a:cubicBezTo>
                <a:close/>
              </a:path>
            </a:pathLst>
          </a:custGeom>
          <a:solidFill>
            <a:srgbClr val="80C2EE">
              <a:alpha val="10196"/>
            </a:srgbClr>
          </a:solidFill>
          <a:ln/>
        </p:spPr>
      </p:sp>
      <p:sp>
        <p:nvSpPr>
          <p:cNvPr id="24" name="Text 17">
            <a:extLst>
              <a:ext uri="{FF2B5EF4-FFF2-40B4-BE49-F238E27FC236}">
                <a16:creationId xmlns:a16="http://schemas.microsoft.com/office/drawing/2014/main" id="{67C862DB-9F67-4692-AD41-FA75652E6606}"/>
              </a:ext>
            </a:extLst>
          </p:cNvPr>
          <p:cNvSpPr/>
          <p:nvPr/>
        </p:nvSpPr>
        <p:spPr>
          <a:xfrm>
            <a:off x="3768919" y="2217930"/>
            <a:ext cx="1496183" cy="1430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30000"/>
              </a:lnSpc>
            </a:pPr>
            <a:r>
              <a:rPr lang="en-US" sz="751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星载原子钟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5" name="Text 18">
            <a:extLst>
              <a:ext uri="{FF2B5EF4-FFF2-40B4-BE49-F238E27FC236}">
                <a16:creationId xmlns:a16="http://schemas.microsoft.com/office/drawing/2014/main" id="{B8CAA341-D902-4810-9838-9C400978FF6A}"/>
              </a:ext>
            </a:extLst>
          </p:cNvPr>
          <p:cNvSpPr/>
          <p:nvPr/>
        </p:nvSpPr>
        <p:spPr>
          <a:xfrm>
            <a:off x="3768919" y="2384834"/>
            <a:ext cx="1490222" cy="1192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20000"/>
              </a:lnSpc>
            </a:pPr>
            <a:r>
              <a:rPr lang="en-US" sz="657" dirty="0">
                <a:solidFill>
                  <a:srgbClr val="333333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关键核心技术取得重大进展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6" name="Shape 19">
            <a:extLst>
              <a:ext uri="{FF2B5EF4-FFF2-40B4-BE49-F238E27FC236}">
                <a16:creationId xmlns:a16="http://schemas.microsoft.com/office/drawing/2014/main" id="{8CB05D6A-8B8F-45A0-9E4D-ED6D69C9CADB}"/>
              </a:ext>
            </a:extLst>
          </p:cNvPr>
          <p:cNvSpPr/>
          <p:nvPr/>
        </p:nvSpPr>
        <p:spPr>
          <a:xfrm>
            <a:off x="253934" y="2909392"/>
            <a:ext cx="5156167" cy="1216021"/>
          </a:xfrm>
          <a:custGeom>
            <a:avLst/>
            <a:gdLst/>
            <a:ahLst/>
            <a:cxnLst/>
            <a:rect l="l" t="t" r="r" b="b"/>
            <a:pathLst>
              <a:path w="6874889" h="1621361">
                <a:moveTo>
                  <a:pt x="95368" y="0"/>
                </a:moveTo>
                <a:lnTo>
                  <a:pt x="6779521" y="0"/>
                </a:lnTo>
                <a:cubicBezTo>
                  <a:pt x="6832191" y="0"/>
                  <a:pt x="6874889" y="42698"/>
                  <a:pt x="6874889" y="95368"/>
                </a:cubicBezTo>
                <a:lnTo>
                  <a:pt x="6874889" y="1525993"/>
                </a:lnTo>
                <a:cubicBezTo>
                  <a:pt x="6874889" y="1578663"/>
                  <a:pt x="6832191" y="1621361"/>
                  <a:pt x="6779521" y="1621361"/>
                </a:cubicBezTo>
                <a:lnTo>
                  <a:pt x="95368" y="1621361"/>
                </a:lnTo>
                <a:cubicBezTo>
                  <a:pt x="42698" y="1621361"/>
                  <a:pt x="0" y="1578663"/>
                  <a:pt x="0" y="1525993"/>
                </a:cubicBezTo>
                <a:lnTo>
                  <a:pt x="0" y="95368"/>
                </a:lnTo>
                <a:cubicBezTo>
                  <a:pt x="0" y="42698"/>
                  <a:pt x="42698" y="0"/>
                  <a:pt x="95368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47687" dist="31791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27" name="Shape 20">
            <a:extLst>
              <a:ext uri="{FF2B5EF4-FFF2-40B4-BE49-F238E27FC236}">
                <a16:creationId xmlns:a16="http://schemas.microsoft.com/office/drawing/2014/main" id="{49511531-D054-45A6-9F1F-374E10400ED3}"/>
              </a:ext>
            </a:extLst>
          </p:cNvPr>
          <p:cNvSpPr/>
          <p:nvPr/>
        </p:nvSpPr>
        <p:spPr>
          <a:xfrm>
            <a:off x="373151" y="3028610"/>
            <a:ext cx="238436" cy="238436"/>
          </a:xfrm>
          <a:custGeom>
            <a:avLst/>
            <a:gdLst/>
            <a:ahLst/>
            <a:cxnLst/>
            <a:rect l="l" t="t" r="r" b="b"/>
            <a:pathLst>
              <a:path w="317914" h="317914">
                <a:moveTo>
                  <a:pt x="63583" y="0"/>
                </a:moveTo>
                <a:lnTo>
                  <a:pt x="254331" y="0"/>
                </a:lnTo>
                <a:cubicBezTo>
                  <a:pt x="289447" y="0"/>
                  <a:pt x="317914" y="28467"/>
                  <a:pt x="317914" y="63583"/>
                </a:cubicBezTo>
                <a:lnTo>
                  <a:pt x="317914" y="254331"/>
                </a:lnTo>
                <a:cubicBezTo>
                  <a:pt x="317914" y="289447"/>
                  <a:pt x="289447" y="317914"/>
                  <a:pt x="254331" y="317914"/>
                </a:cubicBezTo>
                <a:lnTo>
                  <a:pt x="63583" y="317914"/>
                </a:lnTo>
                <a:cubicBezTo>
                  <a:pt x="28467" y="317914"/>
                  <a:pt x="0" y="289447"/>
                  <a:pt x="0" y="254331"/>
                </a:cubicBezTo>
                <a:lnTo>
                  <a:pt x="0" y="63583"/>
                </a:lnTo>
                <a:cubicBezTo>
                  <a:pt x="0" y="28490"/>
                  <a:pt x="28490" y="0"/>
                  <a:pt x="63583" y="0"/>
                </a:cubicBezTo>
                <a:close/>
              </a:path>
            </a:pathLst>
          </a:custGeom>
          <a:solidFill>
            <a:srgbClr val="007BFF"/>
          </a:solidFill>
          <a:ln/>
        </p:spPr>
      </p:sp>
      <p:sp>
        <p:nvSpPr>
          <p:cNvPr id="28" name="Shape 21">
            <a:extLst>
              <a:ext uri="{FF2B5EF4-FFF2-40B4-BE49-F238E27FC236}">
                <a16:creationId xmlns:a16="http://schemas.microsoft.com/office/drawing/2014/main" id="{E51EB3D0-2FCB-46DF-8978-6BFFD2F0A2C7}"/>
              </a:ext>
            </a:extLst>
          </p:cNvPr>
          <p:cNvSpPr/>
          <p:nvPr/>
        </p:nvSpPr>
        <p:spPr>
          <a:xfrm>
            <a:off x="432760" y="3088219"/>
            <a:ext cx="119218" cy="119218"/>
          </a:xfrm>
          <a:custGeom>
            <a:avLst/>
            <a:gdLst/>
            <a:ahLst/>
            <a:cxnLst/>
            <a:rect l="l" t="t" r="r" b="b"/>
            <a:pathLst>
              <a:path w="158957" h="158957">
                <a:moveTo>
                  <a:pt x="109252" y="86930"/>
                </a:moveTo>
                <a:lnTo>
                  <a:pt x="49985" y="86930"/>
                </a:lnTo>
                <a:cubicBezTo>
                  <a:pt x="50885" y="106954"/>
                  <a:pt x="55324" y="125396"/>
                  <a:pt x="61627" y="138901"/>
                </a:cubicBezTo>
                <a:cubicBezTo>
                  <a:pt x="65166" y="146507"/>
                  <a:pt x="68985" y="151878"/>
                  <a:pt x="72524" y="155169"/>
                </a:cubicBezTo>
                <a:cubicBezTo>
                  <a:pt x="76001" y="158429"/>
                  <a:pt x="78392" y="158957"/>
                  <a:pt x="79634" y="158957"/>
                </a:cubicBezTo>
                <a:cubicBezTo>
                  <a:pt x="80876" y="158957"/>
                  <a:pt x="83266" y="158429"/>
                  <a:pt x="86743" y="155169"/>
                </a:cubicBezTo>
                <a:cubicBezTo>
                  <a:pt x="90283" y="151878"/>
                  <a:pt x="94101" y="146476"/>
                  <a:pt x="97641" y="138901"/>
                </a:cubicBezTo>
                <a:cubicBezTo>
                  <a:pt x="103943" y="125396"/>
                  <a:pt x="108383" y="106954"/>
                  <a:pt x="109283" y="86930"/>
                </a:cubicBezTo>
                <a:close/>
                <a:moveTo>
                  <a:pt x="49953" y="72027"/>
                </a:moveTo>
                <a:lnTo>
                  <a:pt x="109221" y="72027"/>
                </a:lnTo>
                <a:cubicBezTo>
                  <a:pt x="108352" y="52003"/>
                  <a:pt x="103912" y="33561"/>
                  <a:pt x="97610" y="20056"/>
                </a:cubicBezTo>
                <a:cubicBezTo>
                  <a:pt x="94070" y="12481"/>
                  <a:pt x="90252" y="7079"/>
                  <a:pt x="86712" y="3788"/>
                </a:cubicBezTo>
                <a:cubicBezTo>
                  <a:pt x="83235" y="528"/>
                  <a:pt x="80845" y="0"/>
                  <a:pt x="79603" y="0"/>
                </a:cubicBezTo>
                <a:cubicBezTo>
                  <a:pt x="78361" y="0"/>
                  <a:pt x="75970" y="528"/>
                  <a:pt x="72493" y="3788"/>
                </a:cubicBezTo>
                <a:cubicBezTo>
                  <a:pt x="68954" y="7079"/>
                  <a:pt x="65135" y="12481"/>
                  <a:pt x="61596" y="20056"/>
                </a:cubicBezTo>
                <a:cubicBezTo>
                  <a:pt x="55293" y="33561"/>
                  <a:pt x="50854" y="52003"/>
                  <a:pt x="49953" y="72027"/>
                </a:cubicBezTo>
                <a:close/>
                <a:moveTo>
                  <a:pt x="35051" y="72027"/>
                </a:moveTo>
                <a:cubicBezTo>
                  <a:pt x="36138" y="45452"/>
                  <a:pt x="42999" y="20770"/>
                  <a:pt x="53027" y="4564"/>
                </a:cubicBezTo>
                <a:cubicBezTo>
                  <a:pt x="24433" y="14685"/>
                  <a:pt x="3384" y="40733"/>
                  <a:pt x="466" y="72027"/>
                </a:cubicBezTo>
                <a:lnTo>
                  <a:pt x="35051" y="72027"/>
                </a:lnTo>
                <a:close/>
                <a:moveTo>
                  <a:pt x="466" y="86930"/>
                </a:moveTo>
                <a:cubicBezTo>
                  <a:pt x="3384" y="118224"/>
                  <a:pt x="24433" y="144272"/>
                  <a:pt x="53027" y="154393"/>
                </a:cubicBezTo>
                <a:cubicBezTo>
                  <a:pt x="42999" y="138187"/>
                  <a:pt x="36138" y="113505"/>
                  <a:pt x="35051" y="86930"/>
                </a:cubicBezTo>
                <a:lnTo>
                  <a:pt x="466" y="86930"/>
                </a:lnTo>
                <a:close/>
                <a:moveTo>
                  <a:pt x="124154" y="86930"/>
                </a:moveTo>
                <a:cubicBezTo>
                  <a:pt x="123067" y="113505"/>
                  <a:pt x="116206" y="138187"/>
                  <a:pt x="106178" y="154393"/>
                </a:cubicBezTo>
                <a:cubicBezTo>
                  <a:pt x="134772" y="144241"/>
                  <a:pt x="155821" y="118224"/>
                  <a:pt x="158740" y="86930"/>
                </a:cubicBezTo>
                <a:lnTo>
                  <a:pt x="124154" y="86930"/>
                </a:lnTo>
                <a:close/>
                <a:moveTo>
                  <a:pt x="158740" y="72027"/>
                </a:moveTo>
                <a:cubicBezTo>
                  <a:pt x="155821" y="40733"/>
                  <a:pt x="134772" y="14685"/>
                  <a:pt x="106178" y="4564"/>
                </a:cubicBezTo>
                <a:cubicBezTo>
                  <a:pt x="116206" y="20770"/>
                  <a:pt x="123067" y="45452"/>
                  <a:pt x="124154" y="72027"/>
                </a:cubicBezTo>
                <a:lnTo>
                  <a:pt x="158740" y="72027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29" name="Text 22">
            <a:extLst>
              <a:ext uri="{FF2B5EF4-FFF2-40B4-BE49-F238E27FC236}">
                <a16:creationId xmlns:a16="http://schemas.microsoft.com/office/drawing/2014/main" id="{2A734E4C-ECD1-4AFE-9DB7-6652DBC14B02}"/>
              </a:ext>
            </a:extLst>
          </p:cNvPr>
          <p:cNvSpPr/>
          <p:nvPr/>
        </p:nvSpPr>
        <p:spPr>
          <a:xfrm>
            <a:off x="683117" y="3064375"/>
            <a:ext cx="536480" cy="1669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20000"/>
              </a:lnSpc>
            </a:pPr>
            <a:r>
              <a:rPr lang="en-US" sz="939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应用领域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0" name="Shape 23">
            <a:extLst>
              <a:ext uri="{FF2B5EF4-FFF2-40B4-BE49-F238E27FC236}">
                <a16:creationId xmlns:a16="http://schemas.microsoft.com/office/drawing/2014/main" id="{77ECFBD1-1BE8-496F-9E28-121B20063050}"/>
              </a:ext>
            </a:extLst>
          </p:cNvPr>
          <p:cNvSpPr/>
          <p:nvPr/>
        </p:nvSpPr>
        <p:spPr>
          <a:xfrm>
            <a:off x="793766" y="3362420"/>
            <a:ext cx="333810" cy="333810"/>
          </a:xfrm>
          <a:custGeom>
            <a:avLst/>
            <a:gdLst/>
            <a:ahLst/>
            <a:cxnLst/>
            <a:rect l="l" t="t" r="r" b="b"/>
            <a:pathLst>
              <a:path w="445080" h="445080">
                <a:moveTo>
                  <a:pt x="222540" y="0"/>
                </a:moveTo>
                <a:lnTo>
                  <a:pt x="222540" y="0"/>
                </a:lnTo>
                <a:cubicBezTo>
                  <a:pt x="345445" y="0"/>
                  <a:pt x="445080" y="99634"/>
                  <a:pt x="445080" y="222540"/>
                </a:cubicBezTo>
                <a:lnTo>
                  <a:pt x="445080" y="222540"/>
                </a:lnTo>
                <a:cubicBezTo>
                  <a:pt x="445080" y="345445"/>
                  <a:pt x="345445" y="445080"/>
                  <a:pt x="222540" y="445080"/>
                </a:cubicBezTo>
                <a:lnTo>
                  <a:pt x="222540" y="445080"/>
                </a:lnTo>
                <a:cubicBezTo>
                  <a:pt x="99634" y="445080"/>
                  <a:pt x="0" y="345445"/>
                  <a:pt x="0" y="222540"/>
                </a:cubicBezTo>
                <a:lnTo>
                  <a:pt x="0" y="222540"/>
                </a:lnTo>
                <a:cubicBezTo>
                  <a:pt x="0" y="99634"/>
                  <a:pt x="99634" y="0"/>
                  <a:pt x="222540" y="0"/>
                </a:cubicBezTo>
                <a:close/>
              </a:path>
            </a:pathLst>
          </a:custGeom>
          <a:solidFill>
            <a:srgbClr val="4A90E2">
              <a:alpha val="10196"/>
            </a:srgbClr>
          </a:solidFill>
          <a:ln/>
        </p:spPr>
      </p:sp>
      <p:sp>
        <p:nvSpPr>
          <p:cNvPr id="31" name="Shape 24">
            <a:extLst>
              <a:ext uri="{FF2B5EF4-FFF2-40B4-BE49-F238E27FC236}">
                <a16:creationId xmlns:a16="http://schemas.microsoft.com/office/drawing/2014/main" id="{659C2CBA-073F-4782-B44A-CCB998EF20D0}"/>
              </a:ext>
            </a:extLst>
          </p:cNvPr>
          <p:cNvSpPr/>
          <p:nvPr/>
        </p:nvSpPr>
        <p:spPr>
          <a:xfrm>
            <a:off x="901062" y="3469716"/>
            <a:ext cx="119218" cy="119218"/>
          </a:xfrm>
          <a:custGeom>
            <a:avLst/>
            <a:gdLst/>
            <a:ahLst/>
            <a:cxnLst/>
            <a:rect l="l" t="t" r="r" b="b"/>
            <a:pathLst>
              <a:path w="158957" h="158957">
                <a:moveTo>
                  <a:pt x="79478" y="0"/>
                </a:moveTo>
                <a:cubicBezTo>
                  <a:pt x="80907" y="0"/>
                  <a:pt x="82335" y="310"/>
                  <a:pt x="83639" y="900"/>
                </a:cubicBezTo>
                <a:lnTo>
                  <a:pt x="142130" y="25706"/>
                </a:lnTo>
                <a:cubicBezTo>
                  <a:pt x="148960" y="28594"/>
                  <a:pt x="154052" y="35331"/>
                  <a:pt x="154021" y="43465"/>
                </a:cubicBezTo>
                <a:cubicBezTo>
                  <a:pt x="153865" y="74263"/>
                  <a:pt x="141199" y="130612"/>
                  <a:pt x="87706" y="156225"/>
                </a:cubicBezTo>
                <a:cubicBezTo>
                  <a:pt x="82521" y="158709"/>
                  <a:pt x="76498" y="158709"/>
                  <a:pt x="71313" y="156225"/>
                </a:cubicBezTo>
                <a:cubicBezTo>
                  <a:pt x="17790" y="130612"/>
                  <a:pt x="5154" y="74263"/>
                  <a:pt x="4998" y="43465"/>
                </a:cubicBezTo>
                <a:cubicBezTo>
                  <a:pt x="4967" y="35331"/>
                  <a:pt x="10059" y="28594"/>
                  <a:pt x="16889" y="25706"/>
                </a:cubicBezTo>
                <a:lnTo>
                  <a:pt x="75349" y="900"/>
                </a:lnTo>
                <a:cubicBezTo>
                  <a:pt x="76653" y="310"/>
                  <a:pt x="78050" y="0"/>
                  <a:pt x="79478" y="0"/>
                </a:cubicBezTo>
                <a:close/>
                <a:moveTo>
                  <a:pt x="79478" y="20739"/>
                </a:moveTo>
                <a:lnTo>
                  <a:pt x="79478" y="138125"/>
                </a:lnTo>
                <a:cubicBezTo>
                  <a:pt x="122322" y="117386"/>
                  <a:pt x="133841" y="71438"/>
                  <a:pt x="134120" y="43930"/>
                </a:cubicBezTo>
                <a:lnTo>
                  <a:pt x="79478" y="20770"/>
                </a:lnTo>
                <a:lnTo>
                  <a:pt x="79478" y="20770"/>
                </a:lnTo>
                <a:close/>
              </a:path>
            </a:pathLst>
          </a:custGeom>
          <a:solidFill>
            <a:srgbClr val="4A90E2"/>
          </a:solidFill>
          <a:ln/>
        </p:spPr>
      </p:sp>
      <p:sp>
        <p:nvSpPr>
          <p:cNvPr id="32" name="Text 25">
            <a:extLst>
              <a:ext uri="{FF2B5EF4-FFF2-40B4-BE49-F238E27FC236}">
                <a16:creationId xmlns:a16="http://schemas.microsoft.com/office/drawing/2014/main" id="{7D9C9128-E411-4E54-9628-A108B7B5B3F4}"/>
              </a:ext>
            </a:extLst>
          </p:cNvPr>
          <p:cNvSpPr/>
          <p:nvPr/>
        </p:nvSpPr>
        <p:spPr>
          <a:xfrm>
            <a:off x="349308" y="3743916"/>
            <a:ext cx="1221982" cy="1430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685800">
              <a:lnSpc>
                <a:spcPct val="130000"/>
              </a:lnSpc>
            </a:pPr>
            <a:r>
              <a:rPr lang="en-US" sz="751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国防领域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3" name="Text 26">
            <a:extLst>
              <a:ext uri="{FF2B5EF4-FFF2-40B4-BE49-F238E27FC236}">
                <a16:creationId xmlns:a16="http://schemas.microsoft.com/office/drawing/2014/main" id="{4883558D-409D-4433-BFF9-2E22E7644F41}"/>
              </a:ext>
            </a:extLst>
          </p:cNvPr>
          <p:cNvSpPr/>
          <p:nvPr/>
        </p:nvSpPr>
        <p:spPr>
          <a:xfrm>
            <a:off x="352288" y="3886978"/>
            <a:ext cx="1216021" cy="1192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685800">
              <a:lnSpc>
                <a:spcPct val="120000"/>
              </a:lnSpc>
            </a:pPr>
            <a:r>
              <a:rPr lang="en-US" sz="657" dirty="0">
                <a:solidFill>
                  <a:srgbClr val="333333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提升作战能力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4" name="Shape 27">
            <a:extLst>
              <a:ext uri="{FF2B5EF4-FFF2-40B4-BE49-F238E27FC236}">
                <a16:creationId xmlns:a16="http://schemas.microsoft.com/office/drawing/2014/main" id="{8E9CB857-EFAD-4876-95AE-75B586EDA853}"/>
              </a:ext>
            </a:extLst>
          </p:cNvPr>
          <p:cNvSpPr/>
          <p:nvPr/>
        </p:nvSpPr>
        <p:spPr>
          <a:xfrm>
            <a:off x="2040337" y="3362420"/>
            <a:ext cx="333810" cy="333810"/>
          </a:xfrm>
          <a:custGeom>
            <a:avLst/>
            <a:gdLst/>
            <a:ahLst/>
            <a:cxnLst/>
            <a:rect l="l" t="t" r="r" b="b"/>
            <a:pathLst>
              <a:path w="445080" h="445080">
                <a:moveTo>
                  <a:pt x="222540" y="0"/>
                </a:moveTo>
                <a:lnTo>
                  <a:pt x="222540" y="0"/>
                </a:lnTo>
                <a:cubicBezTo>
                  <a:pt x="345445" y="0"/>
                  <a:pt x="445080" y="99634"/>
                  <a:pt x="445080" y="222540"/>
                </a:cubicBezTo>
                <a:lnTo>
                  <a:pt x="445080" y="222540"/>
                </a:lnTo>
                <a:cubicBezTo>
                  <a:pt x="445080" y="345445"/>
                  <a:pt x="345445" y="445080"/>
                  <a:pt x="222540" y="445080"/>
                </a:cubicBezTo>
                <a:lnTo>
                  <a:pt x="222540" y="445080"/>
                </a:lnTo>
                <a:cubicBezTo>
                  <a:pt x="99634" y="445080"/>
                  <a:pt x="0" y="345445"/>
                  <a:pt x="0" y="222540"/>
                </a:cubicBezTo>
                <a:lnTo>
                  <a:pt x="0" y="222540"/>
                </a:lnTo>
                <a:cubicBezTo>
                  <a:pt x="0" y="99634"/>
                  <a:pt x="99634" y="0"/>
                  <a:pt x="222540" y="0"/>
                </a:cubicBezTo>
                <a:close/>
              </a:path>
            </a:pathLst>
          </a:custGeom>
          <a:solidFill>
            <a:srgbClr val="007BFF">
              <a:alpha val="10196"/>
            </a:srgbClr>
          </a:solidFill>
          <a:ln/>
        </p:spPr>
      </p:sp>
      <p:sp>
        <p:nvSpPr>
          <p:cNvPr id="35" name="Shape 28">
            <a:extLst>
              <a:ext uri="{FF2B5EF4-FFF2-40B4-BE49-F238E27FC236}">
                <a16:creationId xmlns:a16="http://schemas.microsoft.com/office/drawing/2014/main" id="{931284E6-383A-481A-9BBD-F11389CBA3D1}"/>
              </a:ext>
            </a:extLst>
          </p:cNvPr>
          <p:cNvSpPr/>
          <p:nvPr/>
        </p:nvSpPr>
        <p:spPr>
          <a:xfrm>
            <a:off x="2140182" y="3469716"/>
            <a:ext cx="134120" cy="119218"/>
          </a:xfrm>
          <a:custGeom>
            <a:avLst/>
            <a:gdLst/>
            <a:ahLst/>
            <a:cxnLst/>
            <a:rect l="l" t="t" r="r" b="b"/>
            <a:pathLst>
              <a:path w="178827" h="158957">
                <a:moveTo>
                  <a:pt x="0" y="29804"/>
                </a:moveTo>
                <a:cubicBezTo>
                  <a:pt x="0" y="18845"/>
                  <a:pt x="8910" y="9935"/>
                  <a:pt x="19870" y="9935"/>
                </a:cubicBezTo>
                <a:lnTo>
                  <a:pt x="109283" y="9935"/>
                </a:lnTo>
                <a:cubicBezTo>
                  <a:pt x="120242" y="9935"/>
                  <a:pt x="129153" y="18845"/>
                  <a:pt x="129153" y="29804"/>
                </a:cubicBezTo>
                <a:lnTo>
                  <a:pt x="129153" y="39739"/>
                </a:lnTo>
                <a:lnTo>
                  <a:pt x="144893" y="39739"/>
                </a:lnTo>
                <a:cubicBezTo>
                  <a:pt x="150171" y="39739"/>
                  <a:pt x="155231" y="41819"/>
                  <a:pt x="158957" y="45545"/>
                </a:cubicBezTo>
                <a:lnTo>
                  <a:pt x="173021" y="59609"/>
                </a:lnTo>
                <a:cubicBezTo>
                  <a:pt x="176746" y="63334"/>
                  <a:pt x="178827" y="68395"/>
                  <a:pt x="178827" y="73673"/>
                </a:cubicBezTo>
                <a:lnTo>
                  <a:pt x="178827" y="119218"/>
                </a:lnTo>
                <a:cubicBezTo>
                  <a:pt x="178827" y="130177"/>
                  <a:pt x="169916" y="139087"/>
                  <a:pt x="158957" y="139087"/>
                </a:cubicBezTo>
                <a:lnTo>
                  <a:pt x="157932" y="139087"/>
                </a:lnTo>
                <a:cubicBezTo>
                  <a:pt x="154704" y="150543"/>
                  <a:pt x="144148" y="158957"/>
                  <a:pt x="131636" y="158957"/>
                </a:cubicBezTo>
                <a:cubicBezTo>
                  <a:pt x="119125" y="158957"/>
                  <a:pt x="108600" y="150543"/>
                  <a:pt x="105340" y="139087"/>
                </a:cubicBezTo>
                <a:lnTo>
                  <a:pt x="73487" y="139087"/>
                </a:lnTo>
                <a:cubicBezTo>
                  <a:pt x="70258" y="150543"/>
                  <a:pt x="59702" y="158957"/>
                  <a:pt x="47190" y="158957"/>
                </a:cubicBezTo>
                <a:cubicBezTo>
                  <a:pt x="34679" y="158957"/>
                  <a:pt x="24154" y="150543"/>
                  <a:pt x="20894" y="139087"/>
                </a:cubicBezTo>
                <a:lnTo>
                  <a:pt x="19870" y="139087"/>
                </a:lnTo>
                <a:cubicBezTo>
                  <a:pt x="8910" y="139087"/>
                  <a:pt x="0" y="130177"/>
                  <a:pt x="0" y="119218"/>
                </a:cubicBezTo>
                <a:lnTo>
                  <a:pt x="0" y="29804"/>
                </a:lnTo>
                <a:close/>
                <a:moveTo>
                  <a:pt x="158957" y="89413"/>
                </a:moveTo>
                <a:lnTo>
                  <a:pt x="158957" y="73673"/>
                </a:lnTo>
                <a:lnTo>
                  <a:pt x="144893" y="59609"/>
                </a:lnTo>
                <a:lnTo>
                  <a:pt x="129153" y="59609"/>
                </a:lnTo>
                <a:lnTo>
                  <a:pt x="129153" y="89413"/>
                </a:lnTo>
                <a:lnTo>
                  <a:pt x="158957" y="89413"/>
                </a:lnTo>
                <a:close/>
                <a:moveTo>
                  <a:pt x="59609" y="131636"/>
                </a:moveTo>
                <a:cubicBezTo>
                  <a:pt x="59609" y="124782"/>
                  <a:pt x="54044" y="119218"/>
                  <a:pt x="47190" y="119218"/>
                </a:cubicBezTo>
                <a:cubicBezTo>
                  <a:pt x="40336" y="119218"/>
                  <a:pt x="34772" y="124782"/>
                  <a:pt x="34772" y="131636"/>
                </a:cubicBezTo>
                <a:cubicBezTo>
                  <a:pt x="34772" y="138490"/>
                  <a:pt x="40336" y="144055"/>
                  <a:pt x="47190" y="144055"/>
                </a:cubicBezTo>
                <a:cubicBezTo>
                  <a:pt x="54044" y="144055"/>
                  <a:pt x="59609" y="138490"/>
                  <a:pt x="59609" y="131636"/>
                </a:cubicBezTo>
                <a:close/>
                <a:moveTo>
                  <a:pt x="131636" y="144055"/>
                </a:moveTo>
                <a:cubicBezTo>
                  <a:pt x="138490" y="144055"/>
                  <a:pt x="144055" y="138490"/>
                  <a:pt x="144055" y="131636"/>
                </a:cubicBezTo>
                <a:cubicBezTo>
                  <a:pt x="144055" y="124782"/>
                  <a:pt x="138490" y="119218"/>
                  <a:pt x="131636" y="119218"/>
                </a:cubicBezTo>
                <a:cubicBezTo>
                  <a:pt x="124782" y="119218"/>
                  <a:pt x="119218" y="124782"/>
                  <a:pt x="119218" y="131636"/>
                </a:cubicBezTo>
                <a:cubicBezTo>
                  <a:pt x="119218" y="138490"/>
                  <a:pt x="124782" y="144055"/>
                  <a:pt x="131636" y="144055"/>
                </a:cubicBezTo>
                <a:close/>
              </a:path>
            </a:pathLst>
          </a:custGeom>
          <a:solidFill>
            <a:srgbClr val="007BFF"/>
          </a:solidFill>
          <a:ln/>
        </p:spPr>
      </p:sp>
      <p:sp>
        <p:nvSpPr>
          <p:cNvPr id="36" name="Text 29">
            <a:extLst>
              <a:ext uri="{FF2B5EF4-FFF2-40B4-BE49-F238E27FC236}">
                <a16:creationId xmlns:a16="http://schemas.microsoft.com/office/drawing/2014/main" id="{C5E3ECF5-2B41-484E-99F0-2508B8B0B842}"/>
              </a:ext>
            </a:extLst>
          </p:cNvPr>
          <p:cNvSpPr/>
          <p:nvPr/>
        </p:nvSpPr>
        <p:spPr>
          <a:xfrm>
            <a:off x="1595878" y="3743916"/>
            <a:ext cx="1221982" cy="1430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685800">
              <a:lnSpc>
                <a:spcPct val="130000"/>
              </a:lnSpc>
            </a:pPr>
            <a:r>
              <a:rPr lang="en-US" sz="751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交通运输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7" name="Text 30">
            <a:extLst>
              <a:ext uri="{FF2B5EF4-FFF2-40B4-BE49-F238E27FC236}">
                <a16:creationId xmlns:a16="http://schemas.microsoft.com/office/drawing/2014/main" id="{9B20F166-4EC2-4C53-9BA2-AB0BBC18DE05}"/>
              </a:ext>
            </a:extLst>
          </p:cNvPr>
          <p:cNvSpPr/>
          <p:nvPr/>
        </p:nvSpPr>
        <p:spPr>
          <a:xfrm>
            <a:off x="1598859" y="3886978"/>
            <a:ext cx="1216021" cy="1192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685800">
              <a:lnSpc>
                <a:spcPct val="120000"/>
              </a:lnSpc>
            </a:pPr>
            <a:r>
              <a:rPr lang="en-US" sz="657" dirty="0">
                <a:solidFill>
                  <a:srgbClr val="333333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实时监控调度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8" name="Shape 31">
            <a:extLst>
              <a:ext uri="{FF2B5EF4-FFF2-40B4-BE49-F238E27FC236}">
                <a16:creationId xmlns:a16="http://schemas.microsoft.com/office/drawing/2014/main" id="{B01006DD-DE7B-411B-B326-967F1C69E8A4}"/>
              </a:ext>
            </a:extLst>
          </p:cNvPr>
          <p:cNvSpPr/>
          <p:nvPr/>
        </p:nvSpPr>
        <p:spPr>
          <a:xfrm>
            <a:off x="3286982" y="3362420"/>
            <a:ext cx="333810" cy="333810"/>
          </a:xfrm>
          <a:custGeom>
            <a:avLst/>
            <a:gdLst/>
            <a:ahLst/>
            <a:cxnLst/>
            <a:rect l="l" t="t" r="r" b="b"/>
            <a:pathLst>
              <a:path w="445080" h="445080">
                <a:moveTo>
                  <a:pt x="222540" y="0"/>
                </a:moveTo>
                <a:lnTo>
                  <a:pt x="222540" y="0"/>
                </a:lnTo>
                <a:cubicBezTo>
                  <a:pt x="345445" y="0"/>
                  <a:pt x="445080" y="99634"/>
                  <a:pt x="445080" y="222540"/>
                </a:cubicBezTo>
                <a:lnTo>
                  <a:pt x="445080" y="222540"/>
                </a:lnTo>
                <a:cubicBezTo>
                  <a:pt x="445080" y="345445"/>
                  <a:pt x="345445" y="445080"/>
                  <a:pt x="222540" y="445080"/>
                </a:cubicBezTo>
                <a:lnTo>
                  <a:pt x="222540" y="445080"/>
                </a:lnTo>
                <a:cubicBezTo>
                  <a:pt x="99634" y="445080"/>
                  <a:pt x="0" y="345445"/>
                  <a:pt x="0" y="222540"/>
                </a:cubicBezTo>
                <a:lnTo>
                  <a:pt x="0" y="222540"/>
                </a:lnTo>
                <a:cubicBezTo>
                  <a:pt x="0" y="99634"/>
                  <a:pt x="99634" y="0"/>
                  <a:pt x="222540" y="0"/>
                </a:cubicBezTo>
                <a:close/>
              </a:path>
            </a:pathLst>
          </a:custGeom>
          <a:solidFill>
            <a:srgbClr val="80C2EE">
              <a:alpha val="10196"/>
            </a:srgbClr>
          </a:solidFill>
          <a:ln/>
        </p:spPr>
      </p:sp>
      <p:sp>
        <p:nvSpPr>
          <p:cNvPr id="39" name="Shape 32">
            <a:extLst>
              <a:ext uri="{FF2B5EF4-FFF2-40B4-BE49-F238E27FC236}">
                <a16:creationId xmlns:a16="http://schemas.microsoft.com/office/drawing/2014/main" id="{96AE7903-4D5E-4AEA-8268-42D74ED2B8B2}"/>
              </a:ext>
            </a:extLst>
          </p:cNvPr>
          <p:cNvSpPr/>
          <p:nvPr/>
        </p:nvSpPr>
        <p:spPr>
          <a:xfrm>
            <a:off x="3394278" y="3469716"/>
            <a:ext cx="119218" cy="119218"/>
          </a:xfrm>
          <a:custGeom>
            <a:avLst/>
            <a:gdLst/>
            <a:ahLst/>
            <a:cxnLst/>
            <a:rect l="l" t="t" r="r" b="b"/>
            <a:pathLst>
              <a:path w="158957" h="158957">
                <a:moveTo>
                  <a:pt x="158957" y="9935"/>
                </a:moveTo>
                <a:cubicBezTo>
                  <a:pt x="158957" y="43496"/>
                  <a:pt x="135176" y="71500"/>
                  <a:pt x="103570" y="78050"/>
                </a:cubicBezTo>
                <a:cubicBezTo>
                  <a:pt x="101118" y="60012"/>
                  <a:pt x="93015" y="43775"/>
                  <a:pt x="81062" y="31202"/>
                </a:cubicBezTo>
                <a:cubicBezTo>
                  <a:pt x="93511" y="12419"/>
                  <a:pt x="114840" y="0"/>
                  <a:pt x="139087" y="0"/>
                </a:cubicBezTo>
                <a:lnTo>
                  <a:pt x="149022" y="0"/>
                </a:lnTo>
                <a:cubicBezTo>
                  <a:pt x="154517" y="0"/>
                  <a:pt x="158957" y="4440"/>
                  <a:pt x="158957" y="9935"/>
                </a:cubicBezTo>
                <a:close/>
                <a:moveTo>
                  <a:pt x="0" y="29804"/>
                </a:moveTo>
                <a:cubicBezTo>
                  <a:pt x="0" y="24309"/>
                  <a:pt x="4440" y="19870"/>
                  <a:pt x="9935" y="19870"/>
                </a:cubicBezTo>
                <a:lnTo>
                  <a:pt x="19870" y="19870"/>
                </a:lnTo>
                <a:cubicBezTo>
                  <a:pt x="58274" y="19870"/>
                  <a:pt x="89413" y="51009"/>
                  <a:pt x="89413" y="89413"/>
                </a:cubicBezTo>
                <a:lnTo>
                  <a:pt x="89413" y="149022"/>
                </a:lnTo>
                <a:cubicBezTo>
                  <a:pt x="89413" y="154517"/>
                  <a:pt x="84974" y="158957"/>
                  <a:pt x="79478" y="158957"/>
                </a:cubicBezTo>
                <a:cubicBezTo>
                  <a:pt x="73983" y="158957"/>
                  <a:pt x="69544" y="154517"/>
                  <a:pt x="69544" y="149022"/>
                </a:cubicBezTo>
                <a:lnTo>
                  <a:pt x="69544" y="99348"/>
                </a:lnTo>
                <a:cubicBezTo>
                  <a:pt x="31139" y="99348"/>
                  <a:pt x="0" y="68209"/>
                  <a:pt x="0" y="29804"/>
                </a:cubicBezTo>
                <a:close/>
              </a:path>
            </a:pathLst>
          </a:custGeom>
          <a:solidFill>
            <a:srgbClr val="80C2EE"/>
          </a:solidFill>
          <a:ln/>
        </p:spPr>
      </p:sp>
      <p:sp>
        <p:nvSpPr>
          <p:cNvPr id="40" name="Text 33">
            <a:extLst>
              <a:ext uri="{FF2B5EF4-FFF2-40B4-BE49-F238E27FC236}">
                <a16:creationId xmlns:a16="http://schemas.microsoft.com/office/drawing/2014/main" id="{A73B45B4-A1CC-4C34-BB35-D1F589158A4E}"/>
              </a:ext>
            </a:extLst>
          </p:cNvPr>
          <p:cNvSpPr/>
          <p:nvPr/>
        </p:nvSpPr>
        <p:spPr>
          <a:xfrm>
            <a:off x="2842524" y="3743916"/>
            <a:ext cx="1221982" cy="1430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685800">
              <a:lnSpc>
                <a:spcPct val="130000"/>
              </a:lnSpc>
            </a:pPr>
            <a:r>
              <a:rPr lang="en-US" sz="751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智慧农业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41" name="Text 34">
            <a:extLst>
              <a:ext uri="{FF2B5EF4-FFF2-40B4-BE49-F238E27FC236}">
                <a16:creationId xmlns:a16="http://schemas.microsoft.com/office/drawing/2014/main" id="{60628BE8-1EE8-4E5D-99A1-6B8EA76A461D}"/>
              </a:ext>
            </a:extLst>
          </p:cNvPr>
          <p:cNvSpPr/>
          <p:nvPr/>
        </p:nvSpPr>
        <p:spPr>
          <a:xfrm>
            <a:off x="2845504" y="3886978"/>
            <a:ext cx="1216021" cy="1192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685800">
              <a:lnSpc>
                <a:spcPct val="120000"/>
              </a:lnSpc>
            </a:pPr>
            <a:r>
              <a:rPr lang="en-US" sz="657" dirty="0">
                <a:solidFill>
                  <a:srgbClr val="333333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精准农业作业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42" name="Shape 35">
            <a:extLst>
              <a:ext uri="{FF2B5EF4-FFF2-40B4-BE49-F238E27FC236}">
                <a16:creationId xmlns:a16="http://schemas.microsoft.com/office/drawing/2014/main" id="{3401DC50-B65F-4C05-AE37-2032A81E8F4E}"/>
              </a:ext>
            </a:extLst>
          </p:cNvPr>
          <p:cNvSpPr/>
          <p:nvPr/>
        </p:nvSpPr>
        <p:spPr>
          <a:xfrm>
            <a:off x="4533552" y="3362420"/>
            <a:ext cx="333810" cy="333810"/>
          </a:xfrm>
          <a:custGeom>
            <a:avLst/>
            <a:gdLst/>
            <a:ahLst/>
            <a:cxnLst/>
            <a:rect l="l" t="t" r="r" b="b"/>
            <a:pathLst>
              <a:path w="445080" h="445080">
                <a:moveTo>
                  <a:pt x="222540" y="0"/>
                </a:moveTo>
                <a:lnTo>
                  <a:pt x="222540" y="0"/>
                </a:lnTo>
                <a:cubicBezTo>
                  <a:pt x="345445" y="0"/>
                  <a:pt x="445080" y="99634"/>
                  <a:pt x="445080" y="222540"/>
                </a:cubicBezTo>
                <a:lnTo>
                  <a:pt x="445080" y="222540"/>
                </a:lnTo>
                <a:cubicBezTo>
                  <a:pt x="445080" y="345445"/>
                  <a:pt x="345445" y="445080"/>
                  <a:pt x="222540" y="445080"/>
                </a:cubicBezTo>
                <a:lnTo>
                  <a:pt x="222540" y="445080"/>
                </a:lnTo>
                <a:cubicBezTo>
                  <a:pt x="99634" y="445080"/>
                  <a:pt x="0" y="345445"/>
                  <a:pt x="0" y="222540"/>
                </a:cubicBezTo>
                <a:lnTo>
                  <a:pt x="0" y="222540"/>
                </a:lnTo>
                <a:cubicBezTo>
                  <a:pt x="0" y="99634"/>
                  <a:pt x="99634" y="0"/>
                  <a:pt x="222540" y="0"/>
                </a:cubicBezTo>
                <a:close/>
              </a:path>
            </a:pathLst>
          </a:custGeom>
          <a:solidFill>
            <a:srgbClr val="4A90E2">
              <a:alpha val="10196"/>
            </a:srgbClr>
          </a:solidFill>
          <a:ln/>
        </p:spPr>
      </p:sp>
      <p:sp>
        <p:nvSpPr>
          <p:cNvPr id="43" name="Shape 36">
            <a:extLst>
              <a:ext uri="{FF2B5EF4-FFF2-40B4-BE49-F238E27FC236}">
                <a16:creationId xmlns:a16="http://schemas.microsoft.com/office/drawing/2014/main" id="{E991A55A-444E-4DC6-8680-A8530EA73161}"/>
              </a:ext>
            </a:extLst>
          </p:cNvPr>
          <p:cNvSpPr/>
          <p:nvPr/>
        </p:nvSpPr>
        <p:spPr>
          <a:xfrm>
            <a:off x="4640848" y="3469716"/>
            <a:ext cx="119218" cy="119218"/>
          </a:xfrm>
          <a:custGeom>
            <a:avLst/>
            <a:gdLst/>
            <a:ahLst/>
            <a:cxnLst/>
            <a:rect l="l" t="t" r="r" b="b"/>
            <a:pathLst>
              <a:path w="158957" h="158957">
                <a:moveTo>
                  <a:pt x="114002" y="128066"/>
                </a:moveTo>
                <a:cubicBezTo>
                  <a:pt x="104284" y="135020"/>
                  <a:pt x="92363" y="139087"/>
                  <a:pt x="79478" y="139087"/>
                </a:cubicBezTo>
                <a:cubicBezTo>
                  <a:pt x="66594" y="139087"/>
                  <a:pt x="54673" y="135020"/>
                  <a:pt x="44955" y="128066"/>
                </a:cubicBezTo>
                <a:lnTo>
                  <a:pt x="62962" y="110059"/>
                </a:lnTo>
                <a:cubicBezTo>
                  <a:pt x="67867" y="112729"/>
                  <a:pt x="73518" y="114250"/>
                  <a:pt x="79510" y="114250"/>
                </a:cubicBezTo>
                <a:cubicBezTo>
                  <a:pt x="85501" y="114250"/>
                  <a:pt x="91121" y="112729"/>
                  <a:pt x="96057" y="110059"/>
                </a:cubicBezTo>
                <a:lnTo>
                  <a:pt x="114064" y="128066"/>
                </a:lnTo>
                <a:close/>
                <a:moveTo>
                  <a:pt x="142161" y="128314"/>
                </a:moveTo>
                <a:cubicBezTo>
                  <a:pt x="152655" y="114840"/>
                  <a:pt x="158926" y="97889"/>
                  <a:pt x="158926" y="79478"/>
                </a:cubicBezTo>
                <a:cubicBezTo>
                  <a:pt x="158926" y="61068"/>
                  <a:pt x="152686" y="44117"/>
                  <a:pt x="142192" y="30643"/>
                </a:cubicBezTo>
                <a:cubicBezTo>
                  <a:pt x="144986" y="26762"/>
                  <a:pt x="144645" y="21298"/>
                  <a:pt x="141136" y="17821"/>
                </a:cubicBezTo>
                <a:cubicBezTo>
                  <a:pt x="137628" y="14343"/>
                  <a:pt x="132195" y="13971"/>
                  <a:pt x="128314" y="16765"/>
                </a:cubicBezTo>
                <a:cubicBezTo>
                  <a:pt x="114840" y="6271"/>
                  <a:pt x="97889" y="0"/>
                  <a:pt x="79478" y="0"/>
                </a:cubicBezTo>
                <a:cubicBezTo>
                  <a:pt x="61068" y="0"/>
                  <a:pt x="44117" y="6271"/>
                  <a:pt x="30643" y="16765"/>
                </a:cubicBezTo>
                <a:cubicBezTo>
                  <a:pt x="26762" y="13971"/>
                  <a:pt x="21298" y="14312"/>
                  <a:pt x="17821" y="17821"/>
                </a:cubicBezTo>
                <a:cubicBezTo>
                  <a:pt x="14343" y="21329"/>
                  <a:pt x="13971" y="26762"/>
                  <a:pt x="16765" y="30643"/>
                </a:cubicBezTo>
                <a:cubicBezTo>
                  <a:pt x="6271" y="44117"/>
                  <a:pt x="0" y="61068"/>
                  <a:pt x="0" y="79478"/>
                </a:cubicBezTo>
                <a:cubicBezTo>
                  <a:pt x="0" y="97889"/>
                  <a:pt x="6271" y="114840"/>
                  <a:pt x="16765" y="128314"/>
                </a:cubicBezTo>
                <a:cubicBezTo>
                  <a:pt x="13971" y="132195"/>
                  <a:pt x="14312" y="137659"/>
                  <a:pt x="17821" y="141136"/>
                </a:cubicBezTo>
                <a:cubicBezTo>
                  <a:pt x="21329" y="144614"/>
                  <a:pt x="26762" y="144986"/>
                  <a:pt x="30643" y="142192"/>
                </a:cubicBezTo>
                <a:cubicBezTo>
                  <a:pt x="44117" y="152686"/>
                  <a:pt x="61068" y="158957"/>
                  <a:pt x="79478" y="158957"/>
                </a:cubicBezTo>
                <a:cubicBezTo>
                  <a:pt x="97889" y="158957"/>
                  <a:pt x="114840" y="152686"/>
                  <a:pt x="128314" y="142192"/>
                </a:cubicBezTo>
                <a:cubicBezTo>
                  <a:pt x="132195" y="144986"/>
                  <a:pt x="137659" y="144645"/>
                  <a:pt x="141136" y="141136"/>
                </a:cubicBezTo>
                <a:cubicBezTo>
                  <a:pt x="144614" y="137628"/>
                  <a:pt x="144986" y="132195"/>
                  <a:pt x="142192" y="128314"/>
                </a:cubicBezTo>
                <a:close/>
                <a:moveTo>
                  <a:pt x="128035" y="114002"/>
                </a:moveTo>
                <a:lnTo>
                  <a:pt x="110028" y="95995"/>
                </a:lnTo>
                <a:cubicBezTo>
                  <a:pt x="112698" y="91090"/>
                  <a:pt x="114219" y="85439"/>
                  <a:pt x="114219" y="79447"/>
                </a:cubicBezTo>
                <a:cubicBezTo>
                  <a:pt x="114219" y="73456"/>
                  <a:pt x="112698" y="67836"/>
                  <a:pt x="110028" y="62900"/>
                </a:cubicBezTo>
                <a:lnTo>
                  <a:pt x="128035" y="44893"/>
                </a:lnTo>
                <a:cubicBezTo>
                  <a:pt x="135020" y="54673"/>
                  <a:pt x="139087" y="66594"/>
                  <a:pt x="139087" y="79478"/>
                </a:cubicBezTo>
                <a:cubicBezTo>
                  <a:pt x="139087" y="92363"/>
                  <a:pt x="135020" y="104284"/>
                  <a:pt x="128066" y="114002"/>
                </a:cubicBezTo>
                <a:close/>
                <a:moveTo>
                  <a:pt x="114002" y="30891"/>
                </a:moveTo>
                <a:lnTo>
                  <a:pt x="95995" y="48898"/>
                </a:lnTo>
                <a:cubicBezTo>
                  <a:pt x="91090" y="46228"/>
                  <a:pt x="85439" y="44707"/>
                  <a:pt x="79447" y="44707"/>
                </a:cubicBezTo>
                <a:cubicBezTo>
                  <a:pt x="73456" y="44707"/>
                  <a:pt x="67836" y="46228"/>
                  <a:pt x="62900" y="48898"/>
                </a:cubicBezTo>
                <a:lnTo>
                  <a:pt x="44893" y="30891"/>
                </a:lnTo>
                <a:cubicBezTo>
                  <a:pt x="54673" y="23937"/>
                  <a:pt x="66594" y="19870"/>
                  <a:pt x="79478" y="19870"/>
                </a:cubicBezTo>
                <a:cubicBezTo>
                  <a:pt x="92363" y="19870"/>
                  <a:pt x="104284" y="23937"/>
                  <a:pt x="114002" y="30891"/>
                </a:cubicBezTo>
                <a:close/>
                <a:moveTo>
                  <a:pt x="48898" y="96026"/>
                </a:moveTo>
                <a:lnTo>
                  <a:pt x="30891" y="114033"/>
                </a:lnTo>
                <a:cubicBezTo>
                  <a:pt x="23937" y="104284"/>
                  <a:pt x="19870" y="92363"/>
                  <a:pt x="19870" y="79478"/>
                </a:cubicBezTo>
                <a:cubicBezTo>
                  <a:pt x="19870" y="66594"/>
                  <a:pt x="23937" y="54673"/>
                  <a:pt x="30891" y="44955"/>
                </a:cubicBezTo>
                <a:lnTo>
                  <a:pt x="48898" y="62962"/>
                </a:lnTo>
                <a:cubicBezTo>
                  <a:pt x="46228" y="67867"/>
                  <a:pt x="44707" y="73518"/>
                  <a:pt x="44707" y="79510"/>
                </a:cubicBezTo>
                <a:cubicBezTo>
                  <a:pt x="44707" y="85501"/>
                  <a:pt x="46228" y="91121"/>
                  <a:pt x="48898" y="96057"/>
                </a:cubicBezTo>
                <a:close/>
                <a:moveTo>
                  <a:pt x="64576" y="79478"/>
                </a:moveTo>
                <a:cubicBezTo>
                  <a:pt x="64576" y="71254"/>
                  <a:pt x="71254" y="64576"/>
                  <a:pt x="79478" y="64576"/>
                </a:cubicBezTo>
                <a:cubicBezTo>
                  <a:pt x="87703" y="64576"/>
                  <a:pt x="94381" y="71254"/>
                  <a:pt x="94381" y="79478"/>
                </a:cubicBezTo>
                <a:cubicBezTo>
                  <a:pt x="94381" y="87703"/>
                  <a:pt x="87703" y="94381"/>
                  <a:pt x="79478" y="94381"/>
                </a:cubicBezTo>
                <a:cubicBezTo>
                  <a:pt x="71254" y="94381"/>
                  <a:pt x="64576" y="87703"/>
                  <a:pt x="64576" y="79478"/>
                </a:cubicBezTo>
                <a:close/>
              </a:path>
            </a:pathLst>
          </a:custGeom>
          <a:solidFill>
            <a:srgbClr val="4A90E2"/>
          </a:solidFill>
          <a:ln/>
        </p:spPr>
      </p:sp>
      <p:sp>
        <p:nvSpPr>
          <p:cNvPr id="44" name="Text 37">
            <a:extLst>
              <a:ext uri="{FF2B5EF4-FFF2-40B4-BE49-F238E27FC236}">
                <a16:creationId xmlns:a16="http://schemas.microsoft.com/office/drawing/2014/main" id="{ABAFF22A-E37E-468C-8FEF-BB04CEB16349}"/>
              </a:ext>
            </a:extLst>
          </p:cNvPr>
          <p:cNvSpPr/>
          <p:nvPr/>
        </p:nvSpPr>
        <p:spPr>
          <a:xfrm>
            <a:off x="4089094" y="3743916"/>
            <a:ext cx="1221982" cy="1430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685800">
              <a:lnSpc>
                <a:spcPct val="130000"/>
              </a:lnSpc>
            </a:pPr>
            <a:r>
              <a:rPr lang="en-US" sz="751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灾害救援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45" name="Text 38">
            <a:extLst>
              <a:ext uri="{FF2B5EF4-FFF2-40B4-BE49-F238E27FC236}">
                <a16:creationId xmlns:a16="http://schemas.microsoft.com/office/drawing/2014/main" id="{066B9457-3951-4580-884D-055FE966A802}"/>
              </a:ext>
            </a:extLst>
          </p:cNvPr>
          <p:cNvSpPr/>
          <p:nvPr/>
        </p:nvSpPr>
        <p:spPr>
          <a:xfrm>
            <a:off x="4092075" y="3886978"/>
            <a:ext cx="1216021" cy="1192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685800">
              <a:lnSpc>
                <a:spcPct val="120000"/>
              </a:lnSpc>
            </a:pPr>
            <a:r>
              <a:rPr lang="en-US" sz="657" dirty="0">
                <a:solidFill>
                  <a:srgbClr val="333333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快速定位通信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pic>
        <p:nvPicPr>
          <p:cNvPr id="46" name="Image 1" descr="https://kimi-web-img.moonshot.cn/img/www.adda247.com/1c218f357887599adea84552557f7f376c8600d6.png">
            <a:extLst>
              <a:ext uri="{FF2B5EF4-FFF2-40B4-BE49-F238E27FC236}">
                <a16:creationId xmlns:a16="http://schemas.microsoft.com/office/drawing/2014/main" id="{D1504990-7C36-4380-AF67-95FFD662D24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1128" b="21128"/>
          <a:stretch/>
        </p:blipFill>
        <p:spPr>
          <a:xfrm>
            <a:off x="5526487" y="787391"/>
            <a:ext cx="3397706" cy="1144490"/>
          </a:xfrm>
          <a:prstGeom prst="roundRect">
            <a:avLst>
              <a:gd name="adj" fmla="val 6250"/>
            </a:avLst>
          </a:prstGeom>
        </p:spPr>
      </p:pic>
      <p:sp>
        <p:nvSpPr>
          <p:cNvPr id="47" name="Shape 39">
            <a:extLst>
              <a:ext uri="{FF2B5EF4-FFF2-40B4-BE49-F238E27FC236}">
                <a16:creationId xmlns:a16="http://schemas.microsoft.com/office/drawing/2014/main" id="{8D416D2A-D306-4290-B75D-F98E3171439A}"/>
              </a:ext>
            </a:extLst>
          </p:cNvPr>
          <p:cNvSpPr/>
          <p:nvPr/>
        </p:nvSpPr>
        <p:spPr>
          <a:xfrm>
            <a:off x="5538409" y="2027255"/>
            <a:ext cx="3385784" cy="1227943"/>
          </a:xfrm>
          <a:custGeom>
            <a:avLst/>
            <a:gdLst/>
            <a:ahLst/>
            <a:cxnLst/>
            <a:rect l="l" t="t" r="r" b="b"/>
            <a:pathLst>
              <a:path w="4514378" h="1637257">
                <a:moveTo>
                  <a:pt x="31791" y="0"/>
                </a:moveTo>
                <a:lnTo>
                  <a:pt x="4419008" y="0"/>
                </a:lnTo>
                <a:cubicBezTo>
                  <a:pt x="4471679" y="0"/>
                  <a:pt x="4514378" y="42699"/>
                  <a:pt x="4514378" y="95370"/>
                </a:cubicBezTo>
                <a:lnTo>
                  <a:pt x="4514378" y="1541887"/>
                </a:lnTo>
                <a:cubicBezTo>
                  <a:pt x="4514378" y="1594558"/>
                  <a:pt x="4471679" y="1637257"/>
                  <a:pt x="4419008" y="1637257"/>
                </a:cubicBezTo>
                <a:lnTo>
                  <a:pt x="31791" y="1637257"/>
                </a:lnTo>
                <a:cubicBezTo>
                  <a:pt x="14233" y="1637257"/>
                  <a:pt x="0" y="1623023"/>
                  <a:pt x="0" y="1605465"/>
                </a:cubicBezTo>
                <a:lnTo>
                  <a:pt x="0" y="31791"/>
                </a:lnTo>
                <a:cubicBezTo>
                  <a:pt x="0" y="14245"/>
                  <a:pt x="14245" y="0"/>
                  <a:pt x="31791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47687" dist="31791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48" name="Shape 40">
            <a:extLst>
              <a:ext uri="{FF2B5EF4-FFF2-40B4-BE49-F238E27FC236}">
                <a16:creationId xmlns:a16="http://schemas.microsoft.com/office/drawing/2014/main" id="{0E53649E-D553-4653-8196-97B1343C1C01}"/>
              </a:ext>
            </a:extLst>
          </p:cNvPr>
          <p:cNvSpPr/>
          <p:nvPr/>
        </p:nvSpPr>
        <p:spPr>
          <a:xfrm>
            <a:off x="5538409" y="2027255"/>
            <a:ext cx="23843" cy="1227943"/>
          </a:xfrm>
          <a:custGeom>
            <a:avLst/>
            <a:gdLst/>
            <a:ahLst/>
            <a:cxnLst/>
            <a:rect l="l" t="t" r="r" b="b"/>
            <a:pathLst>
              <a:path w="31791" h="1637257">
                <a:moveTo>
                  <a:pt x="31791" y="0"/>
                </a:moveTo>
                <a:lnTo>
                  <a:pt x="31791" y="0"/>
                </a:lnTo>
                <a:lnTo>
                  <a:pt x="31791" y="1637257"/>
                </a:lnTo>
                <a:lnTo>
                  <a:pt x="31791" y="1637257"/>
                </a:lnTo>
                <a:cubicBezTo>
                  <a:pt x="14233" y="1637257"/>
                  <a:pt x="0" y="1623023"/>
                  <a:pt x="0" y="1605465"/>
                </a:cubicBezTo>
                <a:lnTo>
                  <a:pt x="0" y="31791"/>
                </a:lnTo>
                <a:cubicBezTo>
                  <a:pt x="0" y="14245"/>
                  <a:pt x="14245" y="0"/>
                  <a:pt x="31791" y="0"/>
                </a:cubicBezTo>
                <a:close/>
              </a:path>
            </a:pathLst>
          </a:custGeom>
          <a:solidFill>
            <a:srgbClr val="007BFF"/>
          </a:solidFill>
          <a:ln/>
        </p:spPr>
      </p:sp>
      <p:sp>
        <p:nvSpPr>
          <p:cNvPr id="49" name="Shape 41">
            <a:extLst>
              <a:ext uri="{FF2B5EF4-FFF2-40B4-BE49-F238E27FC236}">
                <a16:creationId xmlns:a16="http://schemas.microsoft.com/office/drawing/2014/main" id="{793950DB-F6F4-4190-9E5F-6A11ADDBD4EE}"/>
              </a:ext>
            </a:extLst>
          </p:cNvPr>
          <p:cNvSpPr/>
          <p:nvPr/>
        </p:nvSpPr>
        <p:spPr>
          <a:xfrm>
            <a:off x="5669548" y="2146472"/>
            <a:ext cx="238436" cy="238436"/>
          </a:xfrm>
          <a:custGeom>
            <a:avLst/>
            <a:gdLst/>
            <a:ahLst/>
            <a:cxnLst/>
            <a:rect l="l" t="t" r="r" b="b"/>
            <a:pathLst>
              <a:path w="317914" h="317914">
                <a:moveTo>
                  <a:pt x="63583" y="0"/>
                </a:moveTo>
                <a:lnTo>
                  <a:pt x="254331" y="0"/>
                </a:lnTo>
                <a:cubicBezTo>
                  <a:pt x="289447" y="0"/>
                  <a:pt x="317914" y="28467"/>
                  <a:pt x="317914" y="63583"/>
                </a:cubicBezTo>
                <a:lnTo>
                  <a:pt x="317914" y="254331"/>
                </a:lnTo>
                <a:cubicBezTo>
                  <a:pt x="317914" y="289447"/>
                  <a:pt x="289447" y="317914"/>
                  <a:pt x="254331" y="317914"/>
                </a:cubicBezTo>
                <a:lnTo>
                  <a:pt x="63583" y="317914"/>
                </a:lnTo>
                <a:cubicBezTo>
                  <a:pt x="28467" y="317914"/>
                  <a:pt x="0" y="289447"/>
                  <a:pt x="0" y="254331"/>
                </a:cubicBezTo>
                <a:lnTo>
                  <a:pt x="0" y="63583"/>
                </a:lnTo>
                <a:cubicBezTo>
                  <a:pt x="0" y="28490"/>
                  <a:pt x="28490" y="0"/>
                  <a:pt x="63583" y="0"/>
                </a:cubicBezTo>
                <a:close/>
              </a:path>
            </a:pathLst>
          </a:custGeom>
          <a:solidFill>
            <a:srgbClr val="007BFF"/>
          </a:solidFill>
          <a:ln/>
        </p:spPr>
      </p:sp>
      <p:sp>
        <p:nvSpPr>
          <p:cNvPr id="50" name="Shape 42">
            <a:extLst>
              <a:ext uri="{FF2B5EF4-FFF2-40B4-BE49-F238E27FC236}">
                <a16:creationId xmlns:a16="http://schemas.microsoft.com/office/drawing/2014/main" id="{84B37643-633C-495E-A608-48B4794836E9}"/>
              </a:ext>
            </a:extLst>
          </p:cNvPr>
          <p:cNvSpPr/>
          <p:nvPr/>
        </p:nvSpPr>
        <p:spPr>
          <a:xfrm>
            <a:off x="5729157" y="2206082"/>
            <a:ext cx="119218" cy="119218"/>
          </a:xfrm>
          <a:custGeom>
            <a:avLst/>
            <a:gdLst/>
            <a:ahLst/>
            <a:cxnLst/>
            <a:rect l="l" t="t" r="r" b="b"/>
            <a:pathLst>
              <a:path w="158957" h="158957">
                <a:moveTo>
                  <a:pt x="74822" y="27041"/>
                </a:moveTo>
                <a:lnTo>
                  <a:pt x="79478" y="33468"/>
                </a:lnTo>
                <a:lnTo>
                  <a:pt x="84135" y="27041"/>
                </a:lnTo>
                <a:cubicBezTo>
                  <a:pt x="91897" y="16299"/>
                  <a:pt x="104378" y="9935"/>
                  <a:pt x="117634" y="9935"/>
                </a:cubicBezTo>
                <a:cubicBezTo>
                  <a:pt x="140453" y="9935"/>
                  <a:pt x="158957" y="28438"/>
                  <a:pt x="158957" y="51257"/>
                </a:cubicBezTo>
                <a:lnTo>
                  <a:pt x="158957" y="52065"/>
                </a:lnTo>
                <a:cubicBezTo>
                  <a:pt x="158957" y="86899"/>
                  <a:pt x="115523" y="127352"/>
                  <a:pt x="92859" y="144645"/>
                </a:cubicBezTo>
                <a:cubicBezTo>
                  <a:pt x="89010" y="147563"/>
                  <a:pt x="84291" y="149022"/>
                  <a:pt x="79478" y="149022"/>
                </a:cubicBezTo>
                <a:cubicBezTo>
                  <a:pt x="74666" y="149022"/>
                  <a:pt x="69916" y="147594"/>
                  <a:pt x="66098" y="144645"/>
                </a:cubicBezTo>
                <a:cubicBezTo>
                  <a:pt x="43434" y="127352"/>
                  <a:pt x="0" y="86899"/>
                  <a:pt x="0" y="52065"/>
                </a:cubicBezTo>
                <a:lnTo>
                  <a:pt x="0" y="51257"/>
                </a:lnTo>
                <a:cubicBezTo>
                  <a:pt x="0" y="28438"/>
                  <a:pt x="18504" y="9935"/>
                  <a:pt x="41323" y="9935"/>
                </a:cubicBezTo>
                <a:cubicBezTo>
                  <a:pt x="54579" y="9935"/>
                  <a:pt x="67060" y="16299"/>
                  <a:pt x="74822" y="27041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51" name="Text 43">
            <a:extLst>
              <a:ext uri="{FF2B5EF4-FFF2-40B4-BE49-F238E27FC236}">
                <a16:creationId xmlns:a16="http://schemas.microsoft.com/office/drawing/2014/main" id="{4425B38F-22D0-4D72-B0D9-1778F3B23493}"/>
              </a:ext>
            </a:extLst>
          </p:cNvPr>
          <p:cNvSpPr/>
          <p:nvPr/>
        </p:nvSpPr>
        <p:spPr>
          <a:xfrm>
            <a:off x="5979514" y="2182238"/>
            <a:ext cx="536480" cy="1669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20000"/>
              </a:lnSpc>
            </a:pPr>
            <a:r>
              <a:rPr lang="en-US" sz="939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家国情怀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52" name="Text 44">
            <a:extLst>
              <a:ext uri="{FF2B5EF4-FFF2-40B4-BE49-F238E27FC236}">
                <a16:creationId xmlns:a16="http://schemas.microsoft.com/office/drawing/2014/main" id="{DC344A65-2188-4909-8559-370F61C2EBA6}"/>
              </a:ext>
            </a:extLst>
          </p:cNvPr>
          <p:cNvSpPr/>
          <p:nvPr/>
        </p:nvSpPr>
        <p:spPr>
          <a:xfrm>
            <a:off x="5669548" y="2456439"/>
            <a:ext cx="3183113" cy="1549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75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研发团队多年来默默奉献,远离喧嚣,扎根科研一线,在艰苦条件下刻苦攻关。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53" name="Shape 45">
            <a:extLst>
              <a:ext uri="{FF2B5EF4-FFF2-40B4-BE49-F238E27FC236}">
                <a16:creationId xmlns:a16="http://schemas.microsoft.com/office/drawing/2014/main" id="{57A69646-FA8C-4F48-A42F-AEA418A72FAA}"/>
              </a:ext>
            </a:extLst>
          </p:cNvPr>
          <p:cNvSpPr/>
          <p:nvPr/>
        </p:nvSpPr>
        <p:spPr>
          <a:xfrm>
            <a:off x="5669548" y="2682953"/>
            <a:ext cx="3135426" cy="453028"/>
          </a:xfrm>
          <a:custGeom>
            <a:avLst/>
            <a:gdLst/>
            <a:ahLst/>
            <a:cxnLst/>
            <a:rect l="l" t="t" r="r" b="b"/>
            <a:pathLst>
              <a:path w="4180568" h="604037">
                <a:moveTo>
                  <a:pt x="63581" y="0"/>
                </a:moveTo>
                <a:lnTo>
                  <a:pt x="4116988" y="0"/>
                </a:lnTo>
                <a:cubicBezTo>
                  <a:pt x="4152102" y="0"/>
                  <a:pt x="4180568" y="28466"/>
                  <a:pt x="4180568" y="63581"/>
                </a:cubicBezTo>
                <a:lnTo>
                  <a:pt x="4180568" y="540456"/>
                </a:lnTo>
                <a:cubicBezTo>
                  <a:pt x="4180568" y="575570"/>
                  <a:pt x="4152102" y="604037"/>
                  <a:pt x="4116988" y="604037"/>
                </a:cubicBezTo>
                <a:lnTo>
                  <a:pt x="63581" y="604037"/>
                </a:lnTo>
                <a:cubicBezTo>
                  <a:pt x="28466" y="604037"/>
                  <a:pt x="0" y="575570"/>
                  <a:pt x="0" y="540456"/>
                </a:cubicBezTo>
                <a:lnTo>
                  <a:pt x="0" y="63581"/>
                </a:lnTo>
                <a:cubicBezTo>
                  <a:pt x="0" y="28490"/>
                  <a:pt x="28490" y="0"/>
                  <a:pt x="63581" y="0"/>
                </a:cubicBezTo>
                <a:close/>
              </a:path>
            </a:pathLst>
          </a:custGeom>
          <a:solidFill>
            <a:srgbClr val="007BFF">
              <a:alpha val="10196"/>
            </a:srgbClr>
          </a:solidFill>
          <a:ln/>
        </p:spPr>
      </p:sp>
      <p:sp>
        <p:nvSpPr>
          <p:cNvPr id="54" name="Text 46">
            <a:extLst>
              <a:ext uri="{FF2B5EF4-FFF2-40B4-BE49-F238E27FC236}">
                <a16:creationId xmlns:a16="http://schemas.microsoft.com/office/drawing/2014/main" id="{CF14F849-645B-4009-BEB4-60205CDE3B96}"/>
              </a:ext>
            </a:extLst>
          </p:cNvPr>
          <p:cNvSpPr/>
          <p:nvPr/>
        </p:nvSpPr>
        <p:spPr>
          <a:xfrm>
            <a:off x="5741080" y="2754483"/>
            <a:ext cx="3040052" cy="3099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751" b="1" dirty="0">
                <a:solidFill>
                  <a:srgbClr val="007B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精神内核:</a:t>
            </a:r>
            <a:r>
              <a:rPr lang="en-US" sz="75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以报效国家和服务人民为己任,用实际行动诠释对党和国家无限忠诚。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55" name="Shape 47">
            <a:extLst>
              <a:ext uri="{FF2B5EF4-FFF2-40B4-BE49-F238E27FC236}">
                <a16:creationId xmlns:a16="http://schemas.microsoft.com/office/drawing/2014/main" id="{F71BEC00-BB79-48D5-9A26-468175A3C395}"/>
              </a:ext>
            </a:extLst>
          </p:cNvPr>
          <p:cNvSpPr/>
          <p:nvPr/>
        </p:nvSpPr>
        <p:spPr>
          <a:xfrm>
            <a:off x="258702" y="4225556"/>
            <a:ext cx="8658784" cy="712922"/>
          </a:xfrm>
          <a:custGeom>
            <a:avLst/>
            <a:gdLst/>
            <a:ahLst/>
            <a:cxnLst/>
            <a:rect l="l" t="t" r="r" b="b"/>
            <a:pathLst>
              <a:path w="11545045" h="950563">
                <a:moveTo>
                  <a:pt x="95370" y="0"/>
                </a:moveTo>
                <a:lnTo>
                  <a:pt x="11449675" y="0"/>
                </a:lnTo>
                <a:cubicBezTo>
                  <a:pt x="11502347" y="0"/>
                  <a:pt x="11545045" y="42699"/>
                  <a:pt x="11545045" y="95370"/>
                </a:cubicBezTo>
                <a:lnTo>
                  <a:pt x="11545045" y="855193"/>
                </a:lnTo>
                <a:cubicBezTo>
                  <a:pt x="11545045" y="907864"/>
                  <a:pt x="11502347" y="950563"/>
                  <a:pt x="11449675" y="950563"/>
                </a:cubicBezTo>
                <a:lnTo>
                  <a:pt x="95370" y="950563"/>
                </a:lnTo>
                <a:cubicBezTo>
                  <a:pt x="42699" y="950563"/>
                  <a:pt x="0" y="907864"/>
                  <a:pt x="0" y="855193"/>
                </a:cubicBezTo>
                <a:lnTo>
                  <a:pt x="0" y="95370"/>
                </a:lnTo>
                <a:cubicBezTo>
                  <a:pt x="0" y="42734"/>
                  <a:pt x="42734" y="0"/>
                  <a:pt x="95370" y="0"/>
                </a:cubicBezTo>
                <a:close/>
              </a:path>
            </a:pathLst>
          </a:custGeom>
          <a:gradFill flip="none" rotWithShape="1">
            <a:gsLst>
              <a:gs pos="0">
                <a:srgbClr val="4A90E2">
                  <a:alpha val="10000"/>
                </a:srgbClr>
              </a:gs>
              <a:gs pos="100000">
                <a:srgbClr val="007BFF">
                  <a:alpha val="10000"/>
                </a:srgbClr>
              </a:gs>
            </a:gsLst>
            <a:lin ang="0" scaled="1"/>
          </a:gradFill>
          <a:ln w="20320">
            <a:solidFill>
              <a:srgbClr val="4A90E2">
                <a:alpha val="30196"/>
              </a:srgbClr>
            </a:solidFill>
            <a:prstDash val="solid"/>
          </a:ln>
        </p:spPr>
      </p:sp>
      <p:sp>
        <p:nvSpPr>
          <p:cNvPr id="56" name="Shape 48">
            <a:extLst>
              <a:ext uri="{FF2B5EF4-FFF2-40B4-BE49-F238E27FC236}">
                <a16:creationId xmlns:a16="http://schemas.microsoft.com/office/drawing/2014/main" id="{140C6B86-F47B-4EC6-A304-A2D885DC01D8}"/>
              </a:ext>
            </a:extLst>
          </p:cNvPr>
          <p:cNvSpPr/>
          <p:nvPr/>
        </p:nvSpPr>
        <p:spPr>
          <a:xfrm>
            <a:off x="376728" y="4337621"/>
            <a:ext cx="143061" cy="143061"/>
          </a:xfrm>
          <a:custGeom>
            <a:avLst/>
            <a:gdLst/>
            <a:ahLst/>
            <a:cxnLst/>
            <a:rect l="l" t="t" r="r" b="b"/>
            <a:pathLst>
              <a:path w="190748" h="190748">
                <a:moveTo>
                  <a:pt x="95374" y="190748"/>
                </a:moveTo>
                <a:cubicBezTo>
                  <a:pt x="148013" y="190748"/>
                  <a:pt x="190748" y="148013"/>
                  <a:pt x="190748" y="95374"/>
                </a:cubicBezTo>
                <a:cubicBezTo>
                  <a:pt x="190748" y="42736"/>
                  <a:pt x="148013" y="0"/>
                  <a:pt x="95374" y="0"/>
                </a:cubicBezTo>
                <a:cubicBezTo>
                  <a:pt x="42736" y="0"/>
                  <a:pt x="0" y="42736"/>
                  <a:pt x="0" y="95374"/>
                </a:cubicBezTo>
                <a:cubicBezTo>
                  <a:pt x="0" y="148013"/>
                  <a:pt x="42736" y="190748"/>
                  <a:pt x="95374" y="190748"/>
                </a:cubicBezTo>
                <a:close/>
                <a:moveTo>
                  <a:pt x="95374" y="65570"/>
                </a:moveTo>
                <a:cubicBezTo>
                  <a:pt x="88780" y="65570"/>
                  <a:pt x="83452" y="70897"/>
                  <a:pt x="83452" y="77492"/>
                </a:cubicBezTo>
                <a:cubicBezTo>
                  <a:pt x="83452" y="82447"/>
                  <a:pt x="79466" y="86433"/>
                  <a:pt x="74511" y="86433"/>
                </a:cubicBezTo>
                <a:cubicBezTo>
                  <a:pt x="69556" y="86433"/>
                  <a:pt x="65570" y="82447"/>
                  <a:pt x="65570" y="77492"/>
                </a:cubicBezTo>
                <a:cubicBezTo>
                  <a:pt x="65570" y="61025"/>
                  <a:pt x="78907" y="47687"/>
                  <a:pt x="95374" y="47687"/>
                </a:cubicBezTo>
                <a:cubicBezTo>
                  <a:pt x="111841" y="47687"/>
                  <a:pt x="125179" y="61025"/>
                  <a:pt x="125179" y="77492"/>
                </a:cubicBezTo>
                <a:cubicBezTo>
                  <a:pt x="125179" y="95076"/>
                  <a:pt x="111767" y="102527"/>
                  <a:pt x="104316" y="105247"/>
                </a:cubicBezTo>
                <a:lnTo>
                  <a:pt x="104316" y="106663"/>
                </a:lnTo>
                <a:cubicBezTo>
                  <a:pt x="104316" y="111618"/>
                  <a:pt x="100329" y="115604"/>
                  <a:pt x="95374" y="115604"/>
                </a:cubicBezTo>
                <a:cubicBezTo>
                  <a:pt x="90419" y="115604"/>
                  <a:pt x="86433" y="111618"/>
                  <a:pt x="86433" y="106663"/>
                </a:cubicBezTo>
                <a:lnTo>
                  <a:pt x="86433" y="103645"/>
                </a:lnTo>
                <a:cubicBezTo>
                  <a:pt x="86433" y="96008"/>
                  <a:pt x="91947" y="90531"/>
                  <a:pt x="97647" y="88668"/>
                </a:cubicBezTo>
                <a:cubicBezTo>
                  <a:pt x="100031" y="87886"/>
                  <a:pt x="102565" y="86619"/>
                  <a:pt x="104427" y="84831"/>
                </a:cubicBezTo>
                <a:cubicBezTo>
                  <a:pt x="106029" y="83266"/>
                  <a:pt x="107296" y="81105"/>
                  <a:pt x="107296" y="77529"/>
                </a:cubicBezTo>
                <a:cubicBezTo>
                  <a:pt x="107296" y="70935"/>
                  <a:pt x="101968" y="65607"/>
                  <a:pt x="95374" y="65607"/>
                </a:cubicBezTo>
                <a:close/>
                <a:moveTo>
                  <a:pt x="83452" y="137100"/>
                </a:moveTo>
                <a:cubicBezTo>
                  <a:pt x="83452" y="130521"/>
                  <a:pt x="88794" y="125179"/>
                  <a:pt x="95374" y="125179"/>
                </a:cubicBezTo>
                <a:cubicBezTo>
                  <a:pt x="101954" y="125179"/>
                  <a:pt x="107296" y="130521"/>
                  <a:pt x="107296" y="137100"/>
                </a:cubicBezTo>
                <a:cubicBezTo>
                  <a:pt x="107296" y="143680"/>
                  <a:pt x="101954" y="149022"/>
                  <a:pt x="95374" y="149022"/>
                </a:cubicBezTo>
                <a:cubicBezTo>
                  <a:pt x="88794" y="149022"/>
                  <a:pt x="83452" y="143680"/>
                  <a:pt x="83452" y="137100"/>
                </a:cubicBezTo>
                <a:close/>
              </a:path>
            </a:pathLst>
          </a:custGeom>
          <a:solidFill>
            <a:srgbClr val="4A90E2"/>
          </a:solidFill>
          <a:ln/>
        </p:spPr>
      </p:sp>
      <p:sp>
        <p:nvSpPr>
          <p:cNvPr id="57" name="Text 49">
            <a:extLst>
              <a:ext uri="{FF2B5EF4-FFF2-40B4-BE49-F238E27FC236}">
                <a16:creationId xmlns:a16="http://schemas.microsoft.com/office/drawing/2014/main" id="{8FBE08A1-FC1E-44D5-8405-C300B85D4A27}"/>
              </a:ext>
            </a:extLst>
          </p:cNvPr>
          <p:cNvSpPr/>
          <p:nvPr/>
        </p:nvSpPr>
        <p:spPr>
          <a:xfrm>
            <a:off x="609202" y="4325700"/>
            <a:ext cx="8261789" cy="1669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30000"/>
              </a:lnSpc>
            </a:pPr>
            <a:r>
              <a:rPr lang="en-US" sz="845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思考讨论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58" name="Shape 50">
            <a:extLst>
              <a:ext uri="{FF2B5EF4-FFF2-40B4-BE49-F238E27FC236}">
                <a16:creationId xmlns:a16="http://schemas.microsoft.com/office/drawing/2014/main" id="{19942D0E-EAA8-47B1-BA3A-162A56DEF9F4}"/>
              </a:ext>
            </a:extLst>
          </p:cNvPr>
          <p:cNvSpPr/>
          <p:nvPr/>
        </p:nvSpPr>
        <p:spPr>
          <a:xfrm>
            <a:off x="609203" y="4540291"/>
            <a:ext cx="4071286" cy="298044"/>
          </a:xfrm>
          <a:custGeom>
            <a:avLst/>
            <a:gdLst/>
            <a:ahLst/>
            <a:cxnLst/>
            <a:rect l="l" t="t" r="r" b="b"/>
            <a:pathLst>
              <a:path w="5428381" h="397392">
                <a:moveTo>
                  <a:pt x="63583" y="0"/>
                </a:moveTo>
                <a:lnTo>
                  <a:pt x="5364798" y="0"/>
                </a:lnTo>
                <a:cubicBezTo>
                  <a:pt x="5399914" y="0"/>
                  <a:pt x="5428381" y="28467"/>
                  <a:pt x="5428381" y="63583"/>
                </a:cubicBezTo>
                <a:lnTo>
                  <a:pt x="5428381" y="333810"/>
                </a:lnTo>
                <a:cubicBezTo>
                  <a:pt x="5428381" y="368925"/>
                  <a:pt x="5399914" y="397392"/>
                  <a:pt x="5364798" y="397392"/>
                </a:cubicBezTo>
                <a:lnTo>
                  <a:pt x="63583" y="397392"/>
                </a:lnTo>
                <a:cubicBezTo>
                  <a:pt x="28467" y="397392"/>
                  <a:pt x="0" y="368925"/>
                  <a:pt x="0" y="333810"/>
                </a:cubicBezTo>
                <a:lnTo>
                  <a:pt x="0" y="63583"/>
                </a:lnTo>
                <a:cubicBezTo>
                  <a:pt x="0" y="28490"/>
                  <a:pt x="28490" y="0"/>
                  <a:pt x="63583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59" name="Text 51">
            <a:extLst>
              <a:ext uri="{FF2B5EF4-FFF2-40B4-BE49-F238E27FC236}">
                <a16:creationId xmlns:a16="http://schemas.microsoft.com/office/drawing/2014/main" id="{1BB98BEE-9C82-429D-B275-2515C4367C5D}"/>
              </a:ext>
            </a:extLst>
          </p:cNvPr>
          <p:cNvSpPr/>
          <p:nvPr/>
        </p:nvSpPr>
        <p:spPr>
          <a:xfrm>
            <a:off x="680734" y="4611822"/>
            <a:ext cx="3975911" cy="1549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751" b="1" dirty="0">
                <a:solidFill>
                  <a:srgbClr val="4A90E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1. 技术创新:</a:t>
            </a:r>
            <a:r>
              <a:rPr lang="en-US" sz="75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互联网产品开发团队应如何有效开展技术创新,打破技术瓶颈,提升核心竞争力?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60" name="Shape 52">
            <a:extLst>
              <a:ext uri="{FF2B5EF4-FFF2-40B4-BE49-F238E27FC236}">
                <a16:creationId xmlns:a16="http://schemas.microsoft.com/office/drawing/2014/main" id="{59ABEB96-B131-4810-AC50-EA1AD5F60110}"/>
              </a:ext>
            </a:extLst>
          </p:cNvPr>
          <p:cNvSpPr/>
          <p:nvPr/>
        </p:nvSpPr>
        <p:spPr>
          <a:xfrm>
            <a:off x="4749039" y="4540291"/>
            <a:ext cx="4071286" cy="298044"/>
          </a:xfrm>
          <a:custGeom>
            <a:avLst/>
            <a:gdLst/>
            <a:ahLst/>
            <a:cxnLst/>
            <a:rect l="l" t="t" r="r" b="b"/>
            <a:pathLst>
              <a:path w="5428381" h="397392">
                <a:moveTo>
                  <a:pt x="63583" y="0"/>
                </a:moveTo>
                <a:lnTo>
                  <a:pt x="5364798" y="0"/>
                </a:lnTo>
                <a:cubicBezTo>
                  <a:pt x="5399914" y="0"/>
                  <a:pt x="5428381" y="28467"/>
                  <a:pt x="5428381" y="63583"/>
                </a:cubicBezTo>
                <a:lnTo>
                  <a:pt x="5428381" y="333810"/>
                </a:lnTo>
                <a:cubicBezTo>
                  <a:pt x="5428381" y="368925"/>
                  <a:pt x="5399914" y="397392"/>
                  <a:pt x="5364798" y="397392"/>
                </a:cubicBezTo>
                <a:lnTo>
                  <a:pt x="63583" y="397392"/>
                </a:lnTo>
                <a:cubicBezTo>
                  <a:pt x="28467" y="397392"/>
                  <a:pt x="0" y="368925"/>
                  <a:pt x="0" y="333810"/>
                </a:cubicBezTo>
                <a:lnTo>
                  <a:pt x="0" y="63583"/>
                </a:lnTo>
                <a:cubicBezTo>
                  <a:pt x="0" y="28490"/>
                  <a:pt x="28490" y="0"/>
                  <a:pt x="63583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61" name="Text 53">
            <a:extLst>
              <a:ext uri="{FF2B5EF4-FFF2-40B4-BE49-F238E27FC236}">
                <a16:creationId xmlns:a16="http://schemas.microsoft.com/office/drawing/2014/main" id="{F85716A6-0DDE-44C4-909D-93374607FC99}"/>
              </a:ext>
            </a:extLst>
          </p:cNvPr>
          <p:cNvSpPr/>
          <p:nvPr/>
        </p:nvSpPr>
        <p:spPr>
          <a:xfrm>
            <a:off x="4820569" y="4611822"/>
            <a:ext cx="3975911" cy="1549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751" b="1" dirty="0">
                <a:solidFill>
                  <a:srgbClr val="007B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2. 应用拓展:</a:t>
            </a:r>
            <a:r>
              <a:rPr lang="en-US" sz="75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以熟悉的互联网产品为例,分析其目前主要应用场景并提出拓展策略。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172526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01</a:t>
            </a: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9529" y="1350487"/>
            <a:ext cx="5022464" cy="1660727"/>
          </a:xfrm>
        </p:spPr>
        <p:txBody>
          <a:bodyPr/>
          <a:lstStyle/>
          <a:p>
            <a:r>
              <a:rPr lang="zh-CN" altLang="en-US" dirty="0"/>
              <a:t>核心内容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项目一  互联网产品开发基础</a:t>
            </a:r>
          </a:p>
        </p:txBody>
      </p:sp>
    </p:spTree>
    <p:extLst>
      <p:ext uri="{BB962C8B-B14F-4D97-AF65-F5344CB8AC3E}">
        <p14:creationId xmlns:p14="http://schemas.microsoft.com/office/powerpoint/2010/main" val="2450703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032" y="216473"/>
            <a:ext cx="5370757" cy="367928"/>
          </a:xfrm>
        </p:spPr>
        <p:txBody>
          <a:bodyPr>
            <a:normAutofit fontScale="90000"/>
          </a:bodyPr>
          <a:lstStyle/>
          <a:p>
            <a:r>
              <a:rPr lang="en-US" altLang="zh-CN" dirty="0"/>
              <a:t>1 </a:t>
            </a:r>
            <a:r>
              <a:rPr lang="zh-CN" altLang="en-US" dirty="0"/>
              <a:t>互联网产品概念</a:t>
            </a:r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DA06CBB1-A571-40F2-A096-A23BF01BA27C}"/>
              </a:ext>
            </a:extLst>
          </p:cNvPr>
          <p:cNvSpPr/>
          <p:nvPr/>
        </p:nvSpPr>
        <p:spPr>
          <a:xfrm>
            <a:off x="253321" y="1065871"/>
            <a:ext cx="4229345" cy="1279247"/>
          </a:xfrm>
          <a:custGeom>
            <a:avLst/>
            <a:gdLst/>
            <a:ahLst/>
            <a:cxnLst/>
            <a:rect l="l" t="t" r="r" b="b"/>
            <a:pathLst>
              <a:path w="5639126" h="1705662">
                <a:moveTo>
                  <a:pt x="104421" y="0"/>
                </a:moveTo>
                <a:lnTo>
                  <a:pt x="5534706" y="0"/>
                </a:lnTo>
                <a:cubicBezTo>
                  <a:pt x="5592376" y="0"/>
                  <a:pt x="5639126" y="46751"/>
                  <a:pt x="5639126" y="104421"/>
                </a:cubicBezTo>
                <a:lnTo>
                  <a:pt x="5639126" y="1601241"/>
                </a:lnTo>
                <a:cubicBezTo>
                  <a:pt x="5639126" y="1658911"/>
                  <a:pt x="5592376" y="1705662"/>
                  <a:pt x="5534706" y="1705662"/>
                </a:cubicBezTo>
                <a:lnTo>
                  <a:pt x="104421" y="1705662"/>
                </a:lnTo>
                <a:cubicBezTo>
                  <a:pt x="46751" y="1705662"/>
                  <a:pt x="0" y="1658911"/>
                  <a:pt x="0" y="1601241"/>
                </a:cubicBezTo>
                <a:lnTo>
                  <a:pt x="0" y="104421"/>
                </a:lnTo>
                <a:cubicBezTo>
                  <a:pt x="0" y="46751"/>
                  <a:pt x="46751" y="0"/>
                  <a:pt x="104421" y="0"/>
                </a:cubicBezTo>
                <a:close/>
              </a:path>
            </a:pathLst>
          </a:custGeom>
          <a:gradFill flip="none" rotWithShape="1">
            <a:gsLst>
              <a:gs pos="0">
                <a:srgbClr val="4A90E2"/>
              </a:gs>
              <a:gs pos="100000">
                <a:srgbClr val="007BFF"/>
              </a:gs>
            </a:gsLst>
            <a:lin ang="2700000" scaled="1"/>
          </a:gradFill>
          <a:ln/>
          <a:effectLst>
            <a:outerShdw blurRad="130535" dist="87024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853F2FFC-62A0-486B-8224-FE5E588741B9}"/>
              </a:ext>
            </a:extLst>
          </p:cNvPr>
          <p:cNvSpPr/>
          <p:nvPr/>
        </p:nvSpPr>
        <p:spPr>
          <a:xfrm>
            <a:off x="409965" y="1253516"/>
            <a:ext cx="417713" cy="417713"/>
          </a:xfrm>
          <a:custGeom>
            <a:avLst/>
            <a:gdLst/>
            <a:ahLst/>
            <a:cxnLst/>
            <a:rect l="l" t="t" r="r" b="b"/>
            <a:pathLst>
              <a:path w="556951" h="556951">
                <a:moveTo>
                  <a:pt x="104428" y="0"/>
                </a:moveTo>
                <a:lnTo>
                  <a:pt x="452522" y="0"/>
                </a:lnTo>
                <a:cubicBezTo>
                  <a:pt x="510158" y="0"/>
                  <a:pt x="556951" y="46793"/>
                  <a:pt x="556951" y="104428"/>
                </a:cubicBezTo>
                <a:lnTo>
                  <a:pt x="556951" y="452522"/>
                </a:lnTo>
                <a:cubicBezTo>
                  <a:pt x="556951" y="510158"/>
                  <a:pt x="510158" y="556951"/>
                  <a:pt x="452522" y="556951"/>
                </a:cubicBezTo>
                <a:lnTo>
                  <a:pt x="104428" y="556951"/>
                </a:lnTo>
                <a:cubicBezTo>
                  <a:pt x="46793" y="556951"/>
                  <a:pt x="0" y="510158"/>
                  <a:pt x="0" y="452522"/>
                </a:cubicBezTo>
                <a:lnTo>
                  <a:pt x="0" y="104428"/>
                </a:lnTo>
                <a:cubicBezTo>
                  <a:pt x="0" y="46793"/>
                  <a:pt x="46793" y="0"/>
                  <a:pt x="104428" y="0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/>
        </p:spPr>
      </p:sp>
      <p:sp>
        <p:nvSpPr>
          <p:cNvPr id="12" name="Shape 5">
            <a:extLst>
              <a:ext uri="{FF2B5EF4-FFF2-40B4-BE49-F238E27FC236}">
                <a16:creationId xmlns:a16="http://schemas.microsoft.com/office/drawing/2014/main" id="{7CA1904E-D15C-4CC8-906F-EBBE3830D623}"/>
              </a:ext>
            </a:extLst>
          </p:cNvPr>
          <p:cNvSpPr/>
          <p:nvPr/>
        </p:nvSpPr>
        <p:spPr>
          <a:xfrm>
            <a:off x="501339" y="1344891"/>
            <a:ext cx="234964" cy="234964"/>
          </a:xfrm>
          <a:custGeom>
            <a:avLst/>
            <a:gdLst/>
            <a:ahLst/>
            <a:cxnLst/>
            <a:rect l="l" t="t" r="r" b="b"/>
            <a:pathLst>
              <a:path w="313285" h="313285">
                <a:moveTo>
                  <a:pt x="34082" y="122193"/>
                </a:moveTo>
                <a:lnTo>
                  <a:pt x="52989" y="141101"/>
                </a:lnTo>
                <a:cubicBezTo>
                  <a:pt x="56660" y="144772"/>
                  <a:pt x="61617" y="146852"/>
                  <a:pt x="66818" y="146852"/>
                </a:cubicBezTo>
                <a:lnTo>
                  <a:pt x="79973" y="146852"/>
                </a:lnTo>
                <a:cubicBezTo>
                  <a:pt x="85174" y="146852"/>
                  <a:pt x="90131" y="148933"/>
                  <a:pt x="93802" y="152604"/>
                </a:cubicBezTo>
                <a:lnTo>
                  <a:pt x="111730" y="170532"/>
                </a:lnTo>
                <a:cubicBezTo>
                  <a:pt x="115401" y="174203"/>
                  <a:pt x="117482" y="179160"/>
                  <a:pt x="117482" y="184361"/>
                </a:cubicBezTo>
                <a:lnTo>
                  <a:pt x="117482" y="207306"/>
                </a:lnTo>
                <a:cubicBezTo>
                  <a:pt x="117482" y="212507"/>
                  <a:pt x="119562" y="217464"/>
                  <a:pt x="123234" y="221135"/>
                </a:cubicBezTo>
                <a:lnTo>
                  <a:pt x="131372" y="229273"/>
                </a:lnTo>
                <a:cubicBezTo>
                  <a:pt x="135043" y="232944"/>
                  <a:pt x="137123" y="237901"/>
                  <a:pt x="137123" y="243102"/>
                </a:cubicBezTo>
                <a:lnTo>
                  <a:pt x="137123" y="254544"/>
                </a:lnTo>
                <a:cubicBezTo>
                  <a:pt x="137123" y="265374"/>
                  <a:pt x="145873" y="274124"/>
                  <a:pt x="156704" y="274124"/>
                </a:cubicBezTo>
                <a:cubicBezTo>
                  <a:pt x="167534" y="274124"/>
                  <a:pt x="176284" y="265374"/>
                  <a:pt x="176284" y="254544"/>
                </a:cubicBezTo>
                <a:lnTo>
                  <a:pt x="176284" y="252892"/>
                </a:lnTo>
                <a:cubicBezTo>
                  <a:pt x="176284" y="247691"/>
                  <a:pt x="178364" y="242735"/>
                  <a:pt x="182036" y="239063"/>
                </a:cubicBezTo>
                <a:lnTo>
                  <a:pt x="209754" y="211345"/>
                </a:lnTo>
                <a:cubicBezTo>
                  <a:pt x="213425" y="207674"/>
                  <a:pt x="215506" y="202717"/>
                  <a:pt x="215506" y="197516"/>
                </a:cubicBezTo>
                <a:lnTo>
                  <a:pt x="215506" y="176284"/>
                </a:lnTo>
                <a:cubicBezTo>
                  <a:pt x="215506" y="165454"/>
                  <a:pt x="206756" y="156704"/>
                  <a:pt x="195925" y="156704"/>
                </a:cubicBezTo>
                <a:lnTo>
                  <a:pt x="145323" y="156704"/>
                </a:lnTo>
                <a:cubicBezTo>
                  <a:pt x="140122" y="156704"/>
                  <a:pt x="135165" y="154623"/>
                  <a:pt x="131494" y="150952"/>
                </a:cubicBezTo>
                <a:lnTo>
                  <a:pt x="121704" y="141162"/>
                </a:lnTo>
                <a:cubicBezTo>
                  <a:pt x="119134" y="138592"/>
                  <a:pt x="117665" y="135043"/>
                  <a:pt x="117665" y="131372"/>
                </a:cubicBezTo>
                <a:cubicBezTo>
                  <a:pt x="117665" y="123723"/>
                  <a:pt x="123845" y="117543"/>
                  <a:pt x="131494" y="117543"/>
                </a:cubicBezTo>
                <a:lnTo>
                  <a:pt x="152726" y="117543"/>
                </a:lnTo>
                <a:cubicBezTo>
                  <a:pt x="160375" y="117543"/>
                  <a:pt x="166555" y="111363"/>
                  <a:pt x="166555" y="103714"/>
                </a:cubicBezTo>
                <a:cubicBezTo>
                  <a:pt x="166555" y="100043"/>
                  <a:pt x="165086" y="96494"/>
                  <a:pt x="162516" y="93924"/>
                </a:cubicBezTo>
                <a:lnTo>
                  <a:pt x="150462" y="81870"/>
                </a:lnTo>
                <a:cubicBezTo>
                  <a:pt x="148076" y="79545"/>
                  <a:pt x="146852" y="76547"/>
                  <a:pt x="146852" y="73426"/>
                </a:cubicBezTo>
                <a:cubicBezTo>
                  <a:pt x="146852" y="70306"/>
                  <a:pt x="148076" y="67307"/>
                  <a:pt x="150340" y="65043"/>
                </a:cubicBezTo>
                <a:lnTo>
                  <a:pt x="160926" y="54458"/>
                </a:lnTo>
                <a:cubicBezTo>
                  <a:pt x="164475" y="50909"/>
                  <a:pt x="166494" y="46075"/>
                  <a:pt x="166494" y="41057"/>
                </a:cubicBezTo>
                <a:cubicBezTo>
                  <a:pt x="166494" y="36652"/>
                  <a:pt x="165025" y="32675"/>
                  <a:pt x="162578" y="29493"/>
                </a:cubicBezTo>
                <a:cubicBezTo>
                  <a:pt x="160620" y="29432"/>
                  <a:pt x="158662" y="29370"/>
                  <a:pt x="156704" y="29370"/>
                </a:cubicBezTo>
                <a:cubicBezTo>
                  <a:pt x="98330" y="29370"/>
                  <a:pt x="49196" y="68653"/>
                  <a:pt x="34143" y="122193"/>
                </a:cubicBezTo>
                <a:close/>
                <a:moveTo>
                  <a:pt x="283914" y="156642"/>
                </a:moveTo>
                <a:cubicBezTo>
                  <a:pt x="283914" y="135471"/>
                  <a:pt x="278775" y="115524"/>
                  <a:pt x="269596" y="98024"/>
                </a:cubicBezTo>
                <a:cubicBezTo>
                  <a:pt x="265680" y="98575"/>
                  <a:pt x="261825" y="100410"/>
                  <a:pt x="258644" y="103592"/>
                </a:cubicBezTo>
                <a:lnTo>
                  <a:pt x="250444" y="111791"/>
                </a:lnTo>
                <a:cubicBezTo>
                  <a:pt x="246773" y="115463"/>
                  <a:pt x="244693" y="120419"/>
                  <a:pt x="244693" y="125620"/>
                </a:cubicBezTo>
                <a:lnTo>
                  <a:pt x="244693" y="146852"/>
                </a:lnTo>
                <a:cubicBezTo>
                  <a:pt x="244693" y="157683"/>
                  <a:pt x="253443" y="166433"/>
                  <a:pt x="264273" y="166433"/>
                </a:cubicBezTo>
                <a:lnTo>
                  <a:pt x="279019" y="166433"/>
                </a:lnTo>
                <a:cubicBezTo>
                  <a:pt x="280549" y="166433"/>
                  <a:pt x="282079" y="166249"/>
                  <a:pt x="283486" y="165943"/>
                </a:cubicBezTo>
                <a:cubicBezTo>
                  <a:pt x="283731" y="162884"/>
                  <a:pt x="283792" y="159763"/>
                  <a:pt x="283792" y="156642"/>
                </a:cubicBezTo>
                <a:close/>
                <a:moveTo>
                  <a:pt x="0" y="156642"/>
                </a:moveTo>
                <a:cubicBezTo>
                  <a:pt x="0" y="70189"/>
                  <a:pt x="70189" y="0"/>
                  <a:pt x="156642" y="0"/>
                </a:cubicBezTo>
                <a:cubicBezTo>
                  <a:pt x="243096" y="0"/>
                  <a:pt x="313285" y="70189"/>
                  <a:pt x="313285" y="156642"/>
                </a:cubicBezTo>
                <a:cubicBezTo>
                  <a:pt x="313285" y="243096"/>
                  <a:pt x="243096" y="313285"/>
                  <a:pt x="156642" y="313285"/>
                </a:cubicBezTo>
                <a:cubicBezTo>
                  <a:pt x="70189" y="313285"/>
                  <a:pt x="0" y="243096"/>
                  <a:pt x="0" y="156642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45B588CE-35A7-4316-9449-071F899F860B}"/>
              </a:ext>
            </a:extLst>
          </p:cNvPr>
          <p:cNvSpPr/>
          <p:nvPr/>
        </p:nvSpPr>
        <p:spPr>
          <a:xfrm>
            <a:off x="932106" y="1344891"/>
            <a:ext cx="1860128" cy="2349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/>
            <a:r>
              <a:rPr lang="en-US" sz="1542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数字化浪潮席卷全球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2E3D2330-0BA3-47F7-BDDB-EE43FBEEF995}"/>
              </a:ext>
            </a:extLst>
          </p:cNvPr>
          <p:cNvSpPr/>
          <p:nvPr/>
        </p:nvSpPr>
        <p:spPr>
          <a:xfrm>
            <a:off x="409964" y="1775657"/>
            <a:ext cx="3974801" cy="3850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925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互联网产品已成为人们生活中</a:t>
            </a:r>
            <a:r>
              <a:rPr lang="en-US" sz="925" dirty="0">
                <a:solidFill>
                  <a:srgbClr val="FFFFFF"/>
                </a:solidFill>
                <a:highlight>
                  <a:srgbClr val="FFFFFF">
                    <a:alpha val="2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 不可或缺的一部分 </a:t>
            </a:r>
            <a:r>
              <a:rPr lang="en-US" sz="925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,深刻地改变了我们的生活方式、工作模式和社交习惯。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5" name="Shape 8">
            <a:extLst>
              <a:ext uri="{FF2B5EF4-FFF2-40B4-BE49-F238E27FC236}">
                <a16:creationId xmlns:a16="http://schemas.microsoft.com/office/drawing/2014/main" id="{D3154B1E-F334-4D8B-AC6A-9033980B25A2}"/>
              </a:ext>
            </a:extLst>
          </p:cNvPr>
          <p:cNvSpPr/>
          <p:nvPr/>
        </p:nvSpPr>
        <p:spPr>
          <a:xfrm>
            <a:off x="4655218" y="1065871"/>
            <a:ext cx="2062458" cy="600463"/>
          </a:xfrm>
          <a:custGeom>
            <a:avLst/>
            <a:gdLst/>
            <a:ahLst/>
            <a:cxnLst/>
            <a:rect l="l" t="t" r="r" b="b"/>
            <a:pathLst>
              <a:path w="2749944" h="800617">
                <a:moveTo>
                  <a:pt x="34809" y="0"/>
                </a:moveTo>
                <a:lnTo>
                  <a:pt x="2645520" y="0"/>
                </a:lnTo>
                <a:cubicBezTo>
                  <a:pt x="2703192" y="0"/>
                  <a:pt x="2749944" y="46752"/>
                  <a:pt x="2749944" y="104424"/>
                </a:cubicBezTo>
                <a:lnTo>
                  <a:pt x="2749944" y="696192"/>
                </a:lnTo>
                <a:cubicBezTo>
                  <a:pt x="2749944" y="753864"/>
                  <a:pt x="2703192" y="800617"/>
                  <a:pt x="2645520" y="800617"/>
                </a:cubicBezTo>
                <a:lnTo>
                  <a:pt x="34809" y="800617"/>
                </a:lnTo>
                <a:cubicBezTo>
                  <a:pt x="15598" y="800617"/>
                  <a:pt x="0" y="785019"/>
                  <a:pt x="0" y="765807"/>
                </a:cubicBezTo>
                <a:lnTo>
                  <a:pt x="0" y="34809"/>
                </a:lnTo>
                <a:cubicBezTo>
                  <a:pt x="0" y="15585"/>
                  <a:pt x="15585" y="0"/>
                  <a:pt x="34809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52214" dist="34809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16" name="Shape 9">
            <a:extLst>
              <a:ext uri="{FF2B5EF4-FFF2-40B4-BE49-F238E27FC236}">
                <a16:creationId xmlns:a16="http://schemas.microsoft.com/office/drawing/2014/main" id="{5F36BDBF-FAC2-46FA-B230-627DE6D8FB3C}"/>
              </a:ext>
            </a:extLst>
          </p:cNvPr>
          <p:cNvSpPr/>
          <p:nvPr/>
        </p:nvSpPr>
        <p:spPr>
          <a:xfrm>
            <a:off x="4655218" y="1065871"/>
            <a:ext cx="26107" cy="600463"/>
          </a:xfrm>
          <a:custGeom>
            <a:avLst/>
            <a:gdLst/>
            <a:ahLst/>
            <a:cxnLst/>
            <a:rect l="l" t="t" r="r" b="b"/>
            <a:pathLst>
              <a:path w="34809" h="800617">
                <a:moveTo>
                  <a:pt x="34809" y="0"/>
                </a:moveTo>
                <a:lnTo>
                  <a:pt x="34809" y="0"/>
                </a:lnTo>
                <a:lnTo>
                  <a:pt x="34809" y="800617"/>
                </a:lnTo>
                <a:lnTo>
                  <a:pt x="34809" y="800617"/>
                </a:lnTo>
                <a:cubicBezTo>
                  <a:pt x="15598" y="800617"/>
                  <a:pt x="0" y="785019"/>
                  <a:pt x="0" y="765807"/>
                </a:cubicBezTo>
                <a:lnTo>
                  <a:pt x="0" y="34809"/>
                </a:lnTo>
                <a:cubicBezTo>
                  <a:pt x="0" y="15598"/>
                  <a:pt x="15598" y="0"/>
                  <a:pt x="34809" y="0"/>
                </a:cubicBezTo>
                <a:close/>
              </a:path>
            </a:pathLst>
          </a:custGeom>
          <a:solidFill>
            <a:srgbClr val="4A90E2"/>
          </a:solidFill>
          <a:ln/>
        </p:spPr>
      </p:sp>
      <p:sp>
        <p:nvSpPr>
          <p:cNvPr id="17" name="Shape 10">
            <a:extLst>
              <a:ext uri="{FF2B5EF4-FFF2-40B4-BE49-F238E27FC236}">
                <a16:creationId xmlns:a16="http://schemas.microsoft.com/office/drawing/2014/main" id="{A7CED259-4347-4B53-9F0F-25F6E93F5680}"/>
              </a:ext>
            </a:extLst>
          </p:cNvPr>
          <p:cNvSpPr/>
          <p:nvPr/>
        </p:nvSpPr>
        <p:spPr>
          <a:xfrm>
            <a:off x="4772700" y="1183354"/>
            <a:ext cx="195803" cy="156643"/>
          </a:xfrm>
          <a:custGeom>
            <a:avLst/>
            <a:gdLst/>
            <a:ahLst/>
            <a:cxnLst/>
            <a:rect l="l" t="t" r="r" b="b"/>
            <a:pathLst>
              <a:path w="261071" h="208857">
                <a:moveTo>
                  <a:pt x="130535" y="6527"/>
                </a:moveTo>
                <a:cubicBezTo>
                  <a:pt x="153950" y="6527"/>
                  <a:pt x="172959" y="25536"/>
                  <a:pt x="172959" y="48951"/>
                </a:cubicBezTo>
                <a:cubicBezTo>
                  <a:pt x="172959" y="72365"/>
                  <a:pt x="153950" y="91375"/>
                  <a:pt x="130535" y="91375"/>
                </a:cubicBezTo>
                <a:cubicBezTo>
                  <a:pt x="107121" y="91375"/>
                  <a:pt x="88111" y="72365"/>
                  <a:pt x="88111" y="48951"/>
                </a:cubicBezTo>
                <a:cubicBezTo>
                  <a:pt x="88111" y="25536"/>
                  <a:pt x="107121" y="6527"/>
                  <a:pt x="130535" y="6527"/>
                </a:cubicBezTo>
                <a:close/>
                <a:moveTo>
                  <a:pt x="39161" y="35897"/>
                </a:moveTo>
                <a:cubicBezTo>
                  <a:pt x="55371" y="35897"/>
                  <a:pt x="68531" y="49058"/>
                  <a:pt x="68531" y="65268"/>
                </a:cubicBezTo>
                <a:cubicBezTo>
                  <a:pt x="68531" y="81478"/>
                  <a:pt x="55371" y="94638"/>
                  <a:pt x="39161" y="94638"/>
                </a:cubicBezTo>
                <a:cubicBezTo>
                  <a:pt x="22951" y="94638"/>
                  <a:pt x="9790" y="81478"/>
                  <a:pt x="9790" y="65268"/>
                </a:cubicBezTo>
                <a:cubicBezTo>
                  <a:pt x="9790" y="49058"/>
                  <a:pt x="22951" y="35897"/>
                  <a:pt x="39161" y="35897"/>
                </a:cubicBezTo>
                <a:close/>
                <a:moveTo>
                  <a:pt x="0" y="169696"/>
                </a:moveTo>
                <a:cubicBezTo>
                  <a:pt x="0" y="140856"/>
                  <a:pt x="23374" y="117482"/>
                  <a:pt x="52214" y="117482"/>
                </a:cubicBezTo>
                <a:cubicBezTo>
                  <a:pt x="57436" y="117482"/>
                  <a:pt x="62494" y="118257"/>
                  <a:pt x="67266" y="119685"/>
                </a:cubicBezTo>
                <a:cubicBezTo>
                  <a:pt x="53846" y="134696"/>
                  <a:pt x="45687" y="154521"/>
                  <a:pt x="45687" y="176223"/>
                </a:cubicBezTo>
                <a:lnTo>
                  <a:pt x="45687" y="182749"/>
                </a:lnTo>
                <a:cubicBezTo>
                  <a:pt x="45687" y="187400"/>
                  <a:pt x="46666" y="191805"/>
                  <a:pt x="48420" y="195803"/>
                </a:cubicBezTo>
                <a:lnTo>
                  <a:pt x="13054" y="195803"/>
                </a:lnTo>
                <a:cubicBezTo>
                  <a:pt x="5833" y="195803"/>
                  <a:pt x="0" y="189970"/>
                  <a:pt x="0" y="182749"/>
                </a:cubicBezTo>
                <a:lnTo>
                  <a:pt x="0" y="169696"/>
                </a:lnTo>
                <a:close/>
                <a:moveTo>
                  <a:pt x="212650" y="195803"/>
                </a:moveTo>
                <a:cubicBezTo>
                  <a:pt x="214404" y="191805"/>
                  <a:pt x="215383" y="187400"/>
                  <a:pt x="215383" y="182749"/>
                </a:cubicBezTo>
                <a:lnTo>
                  <a:pt x="215383" y="176223"/>
                </a:lnTo>
                <a:cubicBezTo>
                  <a:pt x="215383" y="154521"/>
                  <a:pt x="207225" y="134696"/>
                  <a:pt x="193804" y="119685"/>
                </a:cubicBezTo>
                <a:cubicBezTo>
                  <a:pt x="198577" y="118257"/>
                  <a:pt x="203635" y="117482"/>
                  <a:pt x="208857" y="117482"/>
                </a:cubicBezTo>
                <a:cubicBezTo>
                  <a:pt x="237697" y="117482"/>
                  <a:pt x="261071" y="140856"/>
                  <a:pt x="261071" y="169696"/>
                </a:cubicBezTo>
                <a:lnTo>
                  <a:pt x="261071" y="182749"/>
                </a:lnTo>
                <a:cubicBezTo>
                  <a:pt x="261071" y="189970"/>
                  <a:pt x="255237" y="195803"/>
                  <a:pt x="248017" y="195803"/>
                </a:cubicBezTo>
                <a:lnTo>
                  <a:pt x="212650" y="195803"/>
                </a:lnTo>
                <a:close/>
                <a:moveTo>
                  <a:pt x="192540" y="65268"/>
                </a:moveTo>
                <a:cubicBezTo>
                  <a:pt x="192540" y="49058"/>
                  <a:pt x="205700" y="35897"/>
                  <a:pt x="221910" y="35897"/>
                </a:cubicBezTo>
                <a:cubicBezTo>
                  <a:pt x="238120" y="35897"/>
                  <a:pt x="251281" y="49058"/>
                  <a:pt x="251281" y="65268"/>
                </a:cubicBezTo>
                <a:cubicBezTo>
                  <a:pt x="251281" y="81478"/>
                  <a:pt x="238120" y="94638"/>
                  <a:pt x="221910" y="94638"/>
                </a:cubicBezTo>
                <a:cubicBezTo>
                  <a:pt x="205700" y="94638"/>
                  <a:pt x="192540" y="81478"/>
                  <a:pt x="192540" y="65268"/>
                </a:cubicBezTo>
                <a:close/>
                <a:moveTo>
                  <a:pt x="65268" y="176223"/>
                </a:moveTo>
                <a:cubicBezTo>
                  <a:pt x="65268" y="140162"/>
                  <a:pt x="94475" y="110955"/>
                  <a:pt x="130535" y="110955"/>
                </a:cubicBezTo>
                <a:cubicBezTo>
                  <a:pt x="166596" y="110955"/>
                  <a:pt x="195803" y="140162"/>
                  <a:pt x="195803" y="176223"/>
                </a:cubicBezTo>
                <a:lnTo>
                  <a:pt x="195803" y="182749"/>
                </a:lnTo>
                <a:cubicBezTo>
                  <a:pt x="195803" y="189970"/>
                  <a:pt x="189970" y="195803"/>
                  <a:pt x="182749" y="195803"/>
                </a:cubicBezTo>
                <a:lnTo>
                  <a:pt x="78321" y="195803"/>
                </a:lnTo>
                <a:cubicBezTo>
                  <a:pt x="71101" y="195803"/>
                  <a:pt x="65268" y="189970"/>
                  <a:pt x="65268" y="182749"/>
                </a:cubicBezTo>
                <a:lnTo>
                  <a:pt x="65268" y="176223"/>
                </a:lnTo>
                <a:close/>
              </a:path>
            </a:pathLst>
          </a:custGeom>
          <a:solidFill>
            <a:srgbClr val="4A90E2"/>
          </a:solidFill>
          <a:ln/>
        </p:spPr>
      </p:sp>
      <p:sp>
        <p:nvSpPr>
          <p:cNvPr id="18" name="Text 11">
            <a:extLst>
              <a:ext uri="{FF2B5EF4-FFF2-40B4-BE49-F238E27FC236}">
                <a16:creationId xmlns:a16="http://schemas.microsoft.com/office/drawing/2014/main" id="{D62B4B1A-FFCC-4620-9370-A3B037CB6E6C}"/>
              </a:ext>
            </a:extLst>
          </p:cNvPr>
          <p:cNvSpPr/>
          <p:nvPr/>
        </p:nvSpPr>
        <p:spPr>
          <a:xfrm>
            <a:off x="5046824" y="1170299"/>
            <a:ext cx="528668" cy="182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30000"/>
              </a:lnSpc>
            </a:pPr>
            <a:r>
              <a:rPr lang="en-US" sz="925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社交平台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9" name="Text 12">
            <a:extLst>
              <a:ext uri="{FF2B5EF4-FFF2-40B4-BE49-F238E27FC236}">
                <a16:creationId xmlns:a16="http://schemas.microsoft.com/office/drawing/2014/main" id="{03DF387F-D1EB-400A-BB29-0B8DB3BCB532}"/>
              </a:ext>
            </a:extLst>
          </p:cNvPr>
          <p:cNvSpPr/>
          <p:nvPr/>
        </p:nvSpPr>
        <p:spPr>
          <a:xfrm>
            <a:off x="4772700" y="1405264"/>
            <a:ext cx="1892762" cy="1566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30000"/>
              </a:lnSpc>
            </a:pPr>
            <a:r>
              <a:rPr lang="en-US" sz="822" dirty="0">
                <a:solidFill>
                  <a:srgbClr val="333333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微信、QQ、抖音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0" name="Shape 13">
            <a:extLst>
              <a:ext uri="{FF2B5EF4-FFF2-40B4-BE49-F238E27FC236}">
                <a16:creationId xmlns:a16="http://schemas.microsoft.com/office/drawing/2014/main" id="{686E7ABB-DEAE-4977-823F-EC12F33FCED9}"/>
              </a:ext>
            </a:extLst>
          </p:cNvPr>
          <p:cNvSpPr/>
          <p:nvPr/>
        </p:nvSpPr>
        <p:spPr>
          <a:xfrm>
            <a:off x="6810519" y="1065871"/>
            <a:ext cx="2062458" cy="600463"/>
          </a:xfrm>
          <a:custGeom>
            <a:avLst/>
            <a:gdLst/>
            <a:ahLst/>
            <a:cxnLst/>
            <a:rect l="l" t="t" r="r" b="b"/>
            <a:pathLst>
              <a:path w="2749944" h="800617">
                <a:moveTo>
                  <a:pt x="34809" y="0"/>
                </a:moveTo>
                <a:lnTo>
                  <a:pt x="2645520" y="0"/>
                </a:lnTo>
                <a:cubicBezTo>
                  <a:pt x="2703192" y="0"/>
                  <a:pt x="2749944" y="46752"/>
                  <a:pt x="2749944" y="104424"/>
                </a:cubicBezTo>
                <a:lnTo>
                  <a:pt x="2749944" y="696192"/>
                </a:lnTo>
                <a:cubicBezTo>
                  <a:pt x="2749944" y="753864"/>
                  <a:pt x="2703192" y="800617"/>
                  <a:pt x="2645520" y="800617"/>
                </a:cubicBezTo>
                <a:lnTo>
                  <a:pt x="34809" y="800617"/>
                </a:lnTo>
                <a:cubicBezTo>
                  <a:pt x="15598" y="800617"/>
                  <a:pt x="0" y="785019"/>
                  <a:pt x="0" y="765807"/>
                </a:cubicBezTo>
                <a:lnTo>
                  <a:pt x="0" y="34809"/>
                </a:lnTo>
                <a:cubicBezTo>
                  <a:pt x="0" y="15585"/>
                  <a:pt x="15585" y="0"/>
                  <a:pt x="34809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52214" dist="34809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21" name="Shape 14">
            <a:extLst>
              <a:ext uri="{FF2B5EF4-FFF2-40B4-BE49-F238E27FC236}">
                <a16:creationId xmlns:a16="http://schemas.microsoft.com/office/drawing/2014/main" id="{320DB542-C1DE-4E31-82B4-0F5F7267C967}"/>
              </a:ext>
            </a:extLst>
          </p:cNvPr>
          <p:cNvSpPr/>
          <p:nvPr/>
        </p:nvSpPr>
        <p:spPr>
          <a:xfrm>
            <a:off x="6810519" y="1065871"/>
            <a:ext cx="26107" cy="600463"/>
          </a:xfrm>
          <a:custGeom>
            <a:avLst/>
            <a:gdLst/>
            <a:ahLst/>
            <a:cxnLst/>
            <a:rect l="l" t="t" r="r" b="b"/>
            <a:pathLst>
              <a:path w="34809" h="800617">
                <a:moveTo>
                  <a:pt x="34809" y="0"/>
                </a:moveTo>
                <a:lnTo>
                  <a:pt x="34809" y="0"/>
                </a:lnTo>
                <a:lnTo>
                  <a:pt x="34809" y="800617"/>
                </a:lnTo>
                <a:lnTo>
                  <a:pt x="34809" y="800617"/>
                </a:lnTo>
                <a:cubicBezTo>
                  <a:pt x="15598" y="800617"/>
                  <a:pt x="0" y="785019"/>
                  <a:pt x="0" y="765807"/>
                </a:cubicBezTo>
                <a:lnTo>
                  <a:pt x="0" y="34809"/>
                </a:lnTo>
                <a:cubicBezTo>
                  <a:pt x="0" y="15598"/>
                  <a:pt x="15598" y="0"/>
                  <a:pt x="34809" y="0"/>
                </a:cubicBezTo>
                <a:close/>
              </a:path>
            </a:pathLst>
          </a:custGeom>
          <a:solidFill>
            <a:srgbClr val="007BFF"/>
          </a:solidFill>
          <a:ln/>
        </p:spPr>
      </p:sp>
      <p:sp>
        <p:nvSpPr>
          <p:cNvPr id="22" name="Shape 15">
            <a:extLst>
              <a:ext uri="{FF2B5EF4-FFF2-40B4-BE49-F238E27FC236}">
                <a16:creationId xmlns:a16="http://schemas.microsoft.com/office/drawing/2014/main" id="{CCBB1C29-16CC-4AAD-97D6-F9C1792D3B68}"/>
              </a:ext>
            </a:extLst>
          </p:cNvPr>
          <p:cNvSpPr/>
          <p:nvPr/>
        </p:nvSpPr>
        <p:spPr>
          <a:xfrm>
            <a:off x="6928002" y="1183354"/>
            <a:ext cx="195803" cy="156643"/>
          </a:xfrm>
          <a:custGeom>
            <a:avLst/>
            <a:gdLst/>
            <a:ahLst/>
            <a:cxnLst/>
            <a:rect l="l" t="t" r="r" b="b"/>
            <a:pathLst>
              <a:path w="261071" h="208857">
                <a:moveTo>
                  <a:pt x="9790" y="-6527"/>
                </a:moveTo>
                <a:cubicBezTo>
                  <a:pt x="4365" y="-6527"/>
                  <a:pt x="0" y="-2162"/>
                  <a:pt x="0" y="3263"/>
                </a:cubicBezTo>
                <a:cubicBezTo>
                  <a:pt x="0" y="8689"/>
                  <a:pt x="4365" y="13054"/>
                  <a:pt x="9790" y="13054"/>
                </a:cubicBezTo>
                <a:lnTo>
                  <a:pt x="28269" y="13054"/>
                </a:lnTo>
                <a:cubicBezTo>
                  <a:pt x="29860" y="13054"/>
                  <a:pt x="31206" y="14196"/>
                  <a:pt x="31492" y="15746"/>
                </a:cubicBezTo>
                <a:lnTo>
                  <a:pt x="52744" y="132534"/>
                </a:lnTo>
                <a:cubicBezTo>
                  <a:pt x="55274" y="146485"/>
                  <a:pt x="67430" y="156642"/>
                  <a:pt x="81625" y="156642"/>
                </a:cubicBezTo>
                <a:lnTo>
                  <a:pt x="186013" y="156642"/>
                </a:lnTo>
                <a:cubicBezTo>
                  <a:pt x="191438" y="156642"/>
                  <a:pt x="195803" y="152278"/>
                  <a:pt x="195803" y="146852"/>
                </a:cubicBezTo>
                <a:cubicBezTo>
                  <a:pt x="195803" y="141427"/>
                  <a:pt x="191438" y="137062"/>
                  <a:pt x="186013" y="137062"/>
                </a:cubicBezTo>
                <a:lnTo>
                  <a:pt x="81625" y="137062"/>
                </a:lnTo>
                <a:cubicBezTo>
                  <a:pt x="76893" y="137062"/>
                  <a:pt x="72855" y="133676"/>
                  <a:pt x="71998" y="129026"/>
                </a:cubicBezTo>
                <a:lnTo>
                  <a:pt x="69918" y="117482"/>
                </a:lnTo>
                <a:lnTo>
                  <a:pt x="193763" y="117482"/>
                </a:lnTo>
                <a:cubicBezTo>
                  <a:pt x="206327" y="117482"/>
                  <a:pt x="217097" y="108548"/>
                  <a:pt x="219422" y="96188"/>
                </a:cubicBezTo>
                <a:lnTo>
                  <a:pt x="232067" y="28514"/>
                </a:lnTo>
                <a:cubicBezTo>
                  <a:pt x="233577" y="20478"/>
                  <a:pt x="227417" y="13054"/>
                  <a:pt x="219218" y="13054"/>
                </a:cubicBezTo>
                <a:lnTo>
                  <a:pt x="50868" y="13054"/>
                </a:lnTo>
                <a:lnTo>
                  <a:pt x="50705" y="12238"/>
                </a:lnTo>
                <a:cubicBezTo>
                  <a:pt x="48747" y="1387"/>
                  <a:pt x="39283" y="-6527"/>
                  <a:pt x="28228" y="-6527"/>
                </a:cubicBezTo>
                <a:lnTo>
                  <a:pt x="9790" y="-6527"/>
                </a:lnTo>
                <a:close/>
                <a:moveTo>
                  <a:pt x="84848" y="208857"/>
                </a:moveTo>
                <a:cubicBezTo>
                  <a:pt x="95655" y="208857"/>
                  <a:pt x="104428" y="200083"/>
                  <a:pt x="104428" y="189276"/>
                </a:cubicBezTo>
                <a:cubicBezTo>
                  <a:pt x="104428" y="178470"/>
                  <a:pt x="95655" y="169696"/>
                  <a:pt x="84848" y="169696"/>
                </a:cubicBezTo>
                <a:cubicBezTo>
                  <a:pt x="74041" y="169696"/>
                  <a:pt x="65268" y="178470"/>
                  <a:pt x="65268" y="189276"/>
                </a:cubicBezTo>
                <a:cubicBezTo>
                  <a:pt x="65268" y="200083"/>
                  <a:pt x="74041" y="208857"/>
                  <a:pt x="84848" y="208857"/>
                </a:cubicBezTo>
                <a:close/>
                <a:moveTo>
                  <a:pt x="176223" y="208857"/>
                </a:moveTo>
                <a:cubicBezTo>
                  <a:pt x="187029" y="208857"/>
                  <a:pt x="195803" y="200083"/>
                  <a:pt x="195803" y="189276"/>
                </a:cubicBezTo>
                <a:cubicBezTo>
                  <a:pt x="195803" y="178470"/>
                  <a:pt x="187029" y="169696"/>
                  <a:pt x="176223" y="169696"/>
                </a:cubicBezTo>
                <a:cubicBezTo>
                  <a:pt x="165416" y="169696"/>
                  <a:pt x="156642" y="178470"/>
                  <a:pt x="156642" y="189276"/>
                </a:cubicBezTo>
                <a:cubicBezTo>
                  <a:pt x="156642" y="200083"/>
                  <a:pt x="165416" y="208857"/>
                  <a:pt x="176223" y="208857"/>
                </a:cubicBezTo>
                <a:close/>
              </a:path>
            </a:pathLst>
          </a:custGeom>
          <a:solidFill>
            <a:srgbClr val="007BFF"/>
          </a:solidFill>
          <a:ln/>
        </p:spPr>
      </p:sp>
      <p:sp>
        <p:nvSpPr>
          <p:cNvPr id="23" name="Text 16">
            <a:extLst>
              <a:ext uri="{FF2B5EF4-FFF2-40B4-BE49-F238E27FC236}">
                <a16:creationId xmlns:a16="http://schemas.microsoft.com/office/drawing/2014/main" id="{C7FD50E1-70DA-478B-A13A-B7EAE8B68CAE}"/>
              </a:ext>
            </a:extLst>
          </p:cNvPr>
          <p:cNvSpPr/>
          <p:nvPr/>
        </p:nvSpPr>
        <p:spPr>
          <a:xfrm>
            <a:off x="7202126" y="1170299"/>
            <a:ext cx="528668" cy="182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30000"/>
              </a:lnSpc>
            </a:pPr>
            <a:r>
              <a:rPr lang="en-US" sz="925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电子商务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4" name="Text 17">
            <a:extLst>
              <a:ext uri="{FF2B5EF4-FFF2-40B4-BE49-F238E27FC236}">
                <a16:creationId xmlns:a16="http://schemas.microsoft.com/office/drawing/2014/main" id="{CF1F4F14-634D-48C7-97A2-B21FB54D769E}"/>
              </a:ext>
            </a:extLst>
          </p:cNvPr>
          <p:cNvSpPr/>
          <p:nvPr/>
        </p:nvSpPr>
        <p:spPr>
          <a:xfrm>
            <a:off x="6928002" y="1405264"/>
            <a:ext cx="1892762" cy="1566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30000"/>
              </a:lnSpc>
            </a:pPr>
            <a:r>
              <a:rPr lang="en-US" sz="822" dirty="0">
                <a:solidFill>
                  <a:srgbClr val="333333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淘宝、京东、拼多多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5" name="Shape 18">
            <a:extLst>
              <a:ext uri="{FF2B5EF4-FFF2-40B4-BE49-F238E27FC236}">
                <a16:creationId xmlns:a16="http://schemas.microsoft.com/office/drawing/2014/main" id="{66DB4F08-3140-44E1-B9DB-A02B6E6B6EAB}"/>
              </a:ext>
            </a:extLst>
          </p:cNvPr>
          <p:cNvSpPr/>
          <p:nvPr/>
        </p:nvSpPr>
        <p:spPr>
          <a:xfrm>
            <a:off x="4655218" y="1744655"/>
            <a:ext cx="2062458" cy="600463"/>
          </a:xfrm>
          <a:custGeom>
            <a:avLst/>
            <a:gdLst/>
            <a:ahLst/>
            <a:cxnLst/>
            <a:rect l="l" t="t" r="r" b="b"/>
            <a:pathLst>
              <a:path w="2749944" h="800617">
                <a:moveTo>
                  <a:pt x="34809" y="0"/>
                </a:moveTo>
                <a:lnTo>
                  <a:pt x="2645520" y="0"/>
                </a:lnTo>
                <a:cubicBezTo>
                  <a:pt x="2703192" y="0"/>
                  <a:pt x="2749944" y="46752"/>
                  <a:pt x="2749944" y="104424"/>
                </a:cubicBezTo>
                <a:lnTo>
                  <a:pt x="2749944" y="696192"/>
                </a:lnTo>
                <a:cubicBezTo>
                  <a:pt x="2749944" y="753864"/>
                  <a:pt x="2703192" y="800617"/>
                  <a:pt x="2645520" y="800617"/>
                </a:cubicBezTo>
                <a:lnTo>
                  <a:pt x="34809" y="800617"/>
                </a:lnTo>
                <a:cubicBezTo>
                  <a:pt x="15598" y="800617"/>
                  <a:pt x="0" y="785019"/>
                  <a:pt x="0" y="765807"/>
                </a:cubicBezTo>
                <a:lnTo>
                  <a:pt x="0" y="34809"/>
                </a:lnTo>
                <a:cubicBezTo>
                  <a:pt x="0" y="15585"/>
                  <a:pt x="15585" y="0"/>
                  <a:pt x="34809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52214" dist="34809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26" name="Shape 19">
            <a:extLst>
              <a:ext uri="{FF2B5EF4-FFF2-40B4-BE49-F238E27FC236}">
                <a16:creationId xmlns:a16="http://schemas.microsoft.com/office/drawing/2014/main" id="{2CAF1C2B-A714-41EE-9F10-4F0506CD842A}"/>
              </a:ext>
            </a:extLst>
          </p:cNvPr>
          <p:cNvSpPr/>
          <p:nvPr/>
        </p:nvSpPr>
        <p:spPr>
          <a:xfrm>
            <a:off x="4655218" y="1744655"/>
            <a:ext cx="26107" cy="600463"/>
          </a:xfrm>
          <a:custGeom>
            <a:avLst/>
            <a:gdLst/>
            <a:ahLst/>
            <a:cxnLst/>
            <a:rect l="l" t="t" r="r" b="b"/>
            <a:pathLst>
              <a:path w="34809" h="800617">
                <a:moveTo>
                  <a:pt x="34809" y="0"/>
                </a:moveTo>
                <a:lnTo>
                  <a:pt x="34809" y="0"/>
                </a:lnTo>
                <a:lnTo>
                  <a:pt x="34809" y="800617"/>
                </a:lnTo>
                <a:lnTo>
                  <a:pt x="34809" y="800617"/>
                </a:lnTo>
                <a:cubicBezTo>
                  <a:pt x="15598" y="800617"/>
                  <a:pt x="0" y="785019"/>
                  <a:pt x="0" y="765807"/>
                </a:cubicBezTo>
                <a:lnTo>
                  <a:pt x="0" y="34809"/>
                </a:lnTo>
                <a:cubicBezTo>
                  <a:pt x="0" y="15598"/>
                  <a:pt x="15598" y="0"/>
                  <a:pt x="34809" y="0"/>
                </a:cubicBezTo>
                <a:close/>
              </a:path>
            </a:pathLst>
          </a:custGeom>
          <a:solidFill>
            <a:srgbClr val="80C2EE"/>
          </a:solidFill>
          <a:ln/>
        </p:spPr>
      </p:sp>
      <p:sp>
        <p:nvSpPr>
          <p:cNvPr id="27" name="Shape 20">
            <a:extLst>
              <a:ext uri="{FF2B5EF4-FFF2-40B4-BE49-F238E27FC236}">
                <a16:creationId xmlns:a16="http://schemas.microsoft.com/office/drawing/2014/main" id="{21C71863-67AF-4E9E-9686-175F2C7DDCBF}"/>
              </a:ext>
            </a:extLst>
          </p:cNvPr>
          <p:cNvSpPr/>
          <p:nvPr/>
        </p:nvSpPr>
        <p:spPr>
          <a:xfrm>
            <a:off x="4782490" y="1862137"/>
            <a:ext cx="176223" cy="156643"/>
          </a:xfrm>
          <a:custGeom>
            <a:avLst/>
            <a:gdLst/>
            <a:ahLst/>
            <a:cxnLst/>
            <a:rect l="l" t="t" r="r" b="b"/>
            <a:pathLst>
              <a:path w="234964" h="208857">
                <a:moveTo>
                  <a:pt x="19580" y="79871"/>
                </a:moveTo>
                <a:lnTo>
                  <a:pt x="104918" y="114993"/>
                </a:lnTo>
                <a:cubicBezTo>
                  <a:pt x="108915" y="116625"/>
                  <a:pt x="113158" y="117482"/>
                  <a:pt x="117482" y="117482"/>
                </a:cubicBezTo>
                <a:cubicBezTo>
                  <a:pt x="121806" y="117482"/>
                  <a:pt x="126048" y="116625"/>
                  <a:pt x="130046" y="114993"/>
                </a:cubicBezTo>
                <a:lnTo>
                  <a:pt x="228926" y="74283"/>
                </a:lnTo>
                <a:cubicBezTo>
                  <a:pt x="232598" y="72773"/>
                  <a:pt x="234964" y="69225"/>
                  <a:pt x="234964" y="65268"/>
                </a:cubicBezTo>
                <a:cubicBezTo>
                  <a:pt x="234964" y="61311"/>
                  <a:pt x="232598" y="57762"/>
                  <a:pt x="228926" y="56253"/>
                </a:cubicBezTo>
                <a:lnTo>
                  <a:pt x="130046" y="15542"/>
                </a:lnTo>
                <a:cubicBezTo>
                  <a:pt x="126048" y="13910"/>
                  <a:pt x="121806" y="13054"/>
                  <a:pt x="117482" y="13054"/>
                </a:cubicBezTo>
                <a:cubicBezTo>
                  <a:pt x="113158" y="13054"/>
                  <a:pt x="108915" y="13910"/>
                  <a:pt x="104918" y="15542"/>
                </a:cubicBezTo>
                <a:lnTo>
                  <a:pt x="6037" y="56253"/>
                </a:lnTo>
                <a:cubicBezTo>
                  <a:pt x="2366" y="57762"/>
                  <a:pt x="0" y="61311"/>
                  <a:pt x="0" y="65268"/>
                </a:cubicBezTo>
                <a:lnTo>
                  <a:pt x="0" y="186013"/>
                </a:lnTo>
                <a:cubicBezTo>
                  <a:pt x="0" y="191438"/>
                  <a:pt x="4365" y="195803"/>
                  <a:pt x="9790" y="195803"/>
                </a:cubicBezTo>
                <a:cubicBezTo>
                  <a:pt x="15216" y="195803"/>
                  <a:pt x="19580" y="191438"/>
                  <a:pt x="19580" y="186013"/>
                </a:cubicBezTo>
                <a:lnTo>
                  <a:pt x="19580" y="79871"/>
                </a:lnTo>
                <a:close/>
                <a:moveTo>
                  <a:pt x="39161" y="109119"/>
                </a:moveTo>
                <a:lnTo>
                  <a:pt x="39161" y="156642"/>
                </a:lnTo>
                <a:cubicBezTo>
                  <a:pt x="39161" y="178262"/>
                  <a:pt x="74242" y="195803"/>
                  <a:pt x="117482" y="195803"/>
                </a:cubicBezTo>
                <a:cubicBezTo>
                  <a:pt x="160722" y="195803"/>
                  <a:pt x="195803" y="178262"/>
                  <a:pt x="195803" y="156642"/>
                </a:cubicBezTo>
                <a:lnTo>
                  <a:pt x="195803" y="109079"/>
                </a:lnTo>
                <a:lnTo>
                  <a:pt x="137511" y="133105"/>
                </a:lnTo>
                <a:cubicBezTo>
                  <a:pt x="131147" y="135716"/>
                  <a:pt x="124376" y="137062"/>
                  <a:pt x="117482" y="137062"/>
                </a:cubicBezTo>
                <a:cubicBezTo>
                  <a:pt x="110588" y="137062"/>
                  <a:pt x="103816" y="135716"/>
                  <a:pt x="97453" y="133105"/>
                </a:cubicBezTo>
                <a:lnTo>
                  <a:pt x="39161" y="109079"/>
                </a:lnTo>
                <a:close/>
              </a:path>
            </a:pathLst>
          </a:custGeom>
          <a:solidFill>
            <a:srgbClr val="80C2EE"/>
          </a:solidFill>
          <a:ln/>
        </p:spPr>
      </p:sp>
      <p:sp>
        <p:nvSpPr>
          <p:cNvPr id="28" name="Text 21">
            <a:extLst>
              <a:ext uri="{FF2B5EF4-FFF2-40B4-BE49-F238E27FC236}">
                <a16:creationId xmlns:a16="http://schemas.microsoft.com/office/drawing/2014/main" id="{F8546F40-A44A-4279-947C-BFEC9D0E6F55}"/>
              </a:ext>
            </a:extLst>
          </p:cNvPr>
          <p:cNvSpPr/>
          <p:nvPr/>
        </p:nvSpPr>
        <p:spPr>
          <a:xfrm>
            <a:off x="5046824" y="1849083"/>
            <a:ext cx="528668" cy="182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30000"/>
              </a:lnSpc>
            </a:pPr>
            <a:r>
              <a:rPr lang="en-US" sz="925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在线教育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9" name="Text 22">
            <a:extLst>
              <a:ext uri="{FF2B5EF4-FFF2-40B4-BE49-F238E27FC236}">
                <a16:creationId xmlns:a16="http://schemas.microsoft.com/office/drawing/2014/main" id="{76FD6050-3191-4F24-995B-35BFB75A0D0E}"/>
              </a:ext>
            </a:extLst>
          </p:cNvPr>
          <p:cNvSpPr/>
          <p:nvPr/>
        </p:nvSpPr>
        <p:spPr>
          <a:xfrm>
            <a:off x="4772700" y="2084047"/>
            <a:ext cx="1892762" cy="1566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30000"/>
              </a:lnSpc>
            </a:pPr>
            <a:r>
              <a:rPr lang="en-US" sz="822" dirty="0">
                <a:solidFill>
                  <a:srgbClr val="333333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云课堂、网易公开课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0" name="Shape 23">
            <a:extLst>
              <a:ext uri="{FF2B5EF4-FFF2-40B4-BE49-F238E27FC236}">
                <a16:creationId xmlns:a16="http://schemas.microsoft.com/office/drawing/2014/main" id="{0DC7D11B-A8A2-4F29-BF0E-9B9254905D9B}"/>
              </a:ext>
            </a:extLst>
          </p:cNvPr>
          <p:cNvSpPr/>
          <p:nvPr/>
        </p:nvSpPr>
        <p:spPr>
          <a:xfrm>
            <a:off x="6810519" y="1744655"/>
            <a:ext cx="2062458" cy="600463"/>
          </a:xfrm>
          <a:custGeom>
            <a:avLst/>
            <a:gdLst/>
            <a:ahLst/>
            <a:cxnLst/>
            <a:rect l="l" t="t" r="r" b="b"/>
            <a:pathLst>
              <a:path w="2749944" h="800617">
                <a:moveTo>
                  <a:pt x="34809" y="0"/>
                </a:moveTo>
                <a:lnTo>
                  <a:pt x="2645520" y="0"/>
                </a:lnTo>
                <a:cubicBezTo>
                  <a:pt x="2703192" y="0"/>
                  <a:pt x="2749944" y="46752"/>
                  <a:pt x="2749944" y="104424"/>
                </a:cubicBezTo>
                <a:lnTo>
                  <a:pt x="2749944" y="696192"/>
                </a:lnTo>
                <a:cubicBezTo>
                  <a:pt x="2749944" y="753864"/>
                  <a:pt x="2703192" y="800617"/>
                  <a:pt x="2645520" y="800617"/>
                </a:cubicBezTo>
                <a:lnTo>
                  <a:pt x="34809" y="800617"/>
                </a:lnTo>
                <a:cubicBezTo>
                  <a:pt x="15598" y="800617"/>
                  <a:pt x="0" y="785019"/>
                  <a:pt x="0" y="765807"/>
                </a:cubicBezTo>
                <a:lnTo>
                  <a:pt x="0" y="34809"/>
                </a:lnTo>
                <a:cubicBezTo>
                  <a:pt x="0" y="15585"/>
                  <a:pt x="15585" y="0"/>
                  <a:pt x="34809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52214" dist="34809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31" name="Shape 24">
            <a:extLst>
              <a:ext uri="{FF2B5EF4-FFF2-40B4-BE49-F238E27FC236}">
                <a16:creationId xmlns:a16="http://schemas.microsoft.com/office/drawing/2014/main" id="{503BC006-BAAB-4509-B268-1C8ABF09B8E6}"/>
              </a:ext>
            </a:extLst>
          </p:cNvPr>
          <p:cNvSpPr/>
          <p:nvPr/>
        </p:nvSpPr>
        <p:spPr>
          <a:xfrm>
            <a:off x="6810519" y="1744655"/>
            <a:ext cx="26107" cy="600463"/>
          </a:xfrm>
          <a:custGeom>
            <a:avLst/>
            <a:gdLst/>
            <a:ahLst/>
            <a:cxnLst/>
            <a:rect l="l" t="t" r="r" b="b"/>
            <a:pathLst>
              <a:path w="34809" h="800617">
                <a:moveTo>
                  <a:pt x="34809" y="0"/>
                </a:moveTo>
                <a:lnTo>
                  <a:pt x="34809" y="0"/>
                </a:lnTo>
                <a:lnTo>
                  <a:pt x="34809" y="800617"/>
                </a:lnTo>
                <a:lnTo>
                  <a:pt x="34809" y="800617"/>
                </a:lnTo>
                <a:cubicBezTo>
                  <a:pt x="15598" y="800617"/>
                  <a:pt x="0" y="785019"/>
                  <a:pt x="0" y="765807"/>
                </a:cubicBezTo>
                <a:lnTo>
                  <a:pt x="0" y="34809"/>
                </a:lnTo>
                <a:cubicBezTo>
                  <a:pt x="0" y="15598"/>
                  <a:pt x="15598" y="0"/>
                  <a:pt x="34809" y="0"/>
                </a:cubicBezTo>
                <a:close/>
              </a:path>
            </a:pathLst>
          </a:custGeom>
          <a:solidFill>
            <a:srgbClr val="4A90E2"/>
          </a:solidFill>
          <a:ln/>
        </p:spPr>
      </p:sp>
      <p:sp>
        <p:nvSpPr>
          <p:cNvPr id="32" name="Shape 25">
            <a:extLst>
              <a:ext uri="{FF2B5EF4-FFF2-40B4-BE49-F238E27FC236}">
                <a16:creationId xmlns:a16="http://schemas.microsoft.com/office/drawing/2014/main" id="{62C304B8-311D-4743-BBFE-E6E69391899D}"/>
              </a:ext>
            </a:extLst>
          </p:cNvPr>
          <p:cNvSpPr/>
          <p:nvPr/>
        </p:nvSpPr>
        <p:spPr>
          <a:xfrm>
            <a:off x="6947582" y="1862137"/>
            <a:ext cx="156643" cy="156643"/>
          </a:xfrm>
          <a:custGeom>
            <a:avLst/>
            <a:gdLst/>
            <a:ahLst/>
            <a:cxnLst/>
            <a:rect l="l" t="t" r="r" b="b"/>
            <a:pathLst>
              <a:path w="208857" h="208857">
                <a:moveTo>
                  <a:pt x="113321" y="3508"/>
                </a:moveTo>
                <a:cubicBezTo>
                  <a:pt x="108304" y="-1142"/>
                  <a:pt x="100553" y="-1142"/>
                  <a:pt x="95576" y="3508"/>
                </a:cubicBezTo>
                <a:lnTo>
                  <a:pt x="4202" y="88356"/>
                </a:lnTo>
                <a:cubicBezTo>
                  <a:pt x="286" y="92027"/>
                  <a:pt x="-1020" y="97698"/>
                  <a:pt x="938" y="102674"/>
                </a:cubicBezTo>
                <a:cubicBezTo>
                  <a:pt x="2896" y="107651"/>
                  <a:pt x="7669" y="110955"/>
                  <a:pt x="13054" y="110955"/>
                </a:cubicBezTo>
                <a:lnTo>
                  <a:pt x="19580" y="110955"/>
                </a:lnTo>
                <a:lnTo>
                  <a:pt x="19580" y="182749"/>
                </a:lnTo>
                <a:cubicBezTo>
                  <a:pt x="19580" y="197149"/>
                  <a:pt x="31288" y="208857"/>
                  <a:pt x="45687" y="208857"/>
                </a:cubicBezTo>
                <a:lnTo>
                  <a:pt x="163169" y="208857"/>
                </a:lnTo>
                <a:cubicBezTo>
                  <a:pt x="177569" y="208857"/>
                  <a:pt x="189276" y="197149"/>
                  <a:pt x="189276" y="182749"/>
                </a:cubicBezTo>
                <a:lnTo>
                  <a:pt x="189276" y="110955"/>
                </a:lnTo>
                <a:lnTo>
                  <a:pt x="195803" y="110955"/>
                </a:lnTo>
                <a:cubicBezTo>
                  <a:pt x="201188" y="110955"/>
                  <a:pt x="206001" y="107651"/>
                  <a:pt x="207959" y="102674"/>
                </a:cubicBezTo>
                <a:cubicBezTo>
                  <a:pt x="209917" y="97698"/>
                  <a:pt x="208612" y="91987"/>
                  <a:pt x="204696" y="88356"/>
                </a:cubicBezTo>
                <a:lnTo>
                  <a:pt x="113321" y="3508"/>
                </a:lnTo>
                <a:close/>
                <a:moveTo>
                  <a:pt x="97901" y="130535"/>
                </a:moveTo>
                <a:lnTo>
                  <a:pt x="110955" y="130535"/>
                </a:lnTo>
                <a:cubicBezTo>
                  <a:pt x="121765" y="130535"/>
                  <a:pt x="130535" y="139306"/>
                  <a:pt x="130535" y="150116"/>
                </a:cubicBezTo>
                <a:lnTo>
                  <a:pt x="130535" y="189276"/>
                </a:lnTo>
                <a:lnTo>
                  <a:pt x="78321" y="189276"/>
                </a:lnTo>
                <a:lnTo>
                  <a:pt x="78321" y="150116"/>
                </a:lnTo>
                <a:cubicBezTo>
                  <a:pt x="78321" y="139306"/>
                  <a:pt x="87092" y="130535"/>
                  <a:pt x="97901" y="130535"/>
                </a:cubicBezTo>
                <a:close/>
              </a:path>
            </a:pathLst>
          </a:custGeom>
          <a:solidFill>
            <a:srgbClr val="4A90E2"/>
          </a:solidFill>
          <a:ln/>
        </p:spPr>
      </p:sp>
      <p:sp>
        <p:nvSpPr>
          <p:cNvPr id="33" name="Text 26">
            <a:extLst>
              <a:ext uri="{FF2B5EF4-FFF2-40B4-BE49-F238E27FC236}">
                <a16:creationId xmlns:a16="http://schemas.microsoft.com/office/drawing/2014/main" id="{9E28997E-4C06-4E9E-9712-A61C6A9AE35F}"/>
              </a:ext>
            </a:extLst>
          </p:cNvPr>
          <p:cNvSpPr/>
          <p:nvPr/>
        </p:nvSpPr>
        <p:spPr>
          <a:xfrm>
            <a:off x="7202126" y="1849083"/>
            <a:ext cx="528668" cy="182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30000"/>
              </a:lnSpc>
            </a:pPr>
            <a:r>
              <a:rPr lang="en-US" sz="925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智能家居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4" name="Text 27">
            <a:extLst>
              <a:ext uri="{FF2B5EF4-FFF2-40B4-BE49-F238E27FC236}">
                <a16:creationId xmlns:a16="http://schemas.microsoft.com/office/drawing/2014/main" id="{0532481B-C51E-40E2-B889-82DC29FEC061}"/>
              </a:ext>
            </a:extLst>
          </p:cNvPr>
          <p:cNvSpPr/>
          <p:nvPr/>
        </p:nvSpPr>
        <p:spPr>
          <a:xfrm>
            <a:off x="6928002" y="2084047"/>
            <a:ext cx="1892762" cy="1566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30000"/>
              </a:lnSpc>
            </a:pPr>
            <a:r>
              <a:rPr lang="en-US" sz="822" dirty="0">
                <a:solidFill>
                  <a:srgbClr val="333333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小米米家、华为智慧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5" name="Shape 28">
            <a:extLst>
              <a:ext uri="{FF2B5EF4-FFF2-40B4-BE49-F238E27FC236}">
                <a16:creationId xmlns:a16="http://schemas.microsoft.com/office/drawing/2014/main" id="{B47301FB-E464-4900-9D80-C92D7B23DC78}"/>
              </a:ext>
            </a:extLst>
          </p:cNvPr>
          <p:cNvSpPr/>
          <p:nvPr/>
        </p:nvSpPr>
        <p:spPr>
          <a:xfrm>
            <a:off x="253322" y="2475653"/>
            <a:ext cx="8621859" cy="1736120"/>
          </a:xfrm>
          <a:custGeom>
            <a:avLst/>
            <a:gdLst/>
            <a:ahLst/>
            <a:cxnLst/>
            <a:rect l="l" t="t" r="r" b="b"/>
            <a:pathLst>
              <a:path w="11495812" h="2314827">
                <a:moveTo>
                  <a:pt x="104422" y="0"/>
                </a:moveTo>
                <a:lnTo>
                  <a:pt x="11391390" y="0"/>
                </a:lnTo>
                <a:cubicBezTo>
                  <a:pt x="11449060" y="0"/>
                  <a:pt x="11495812" y="46751"/>
                  <a:pt x="11495812" y="104422"/>
                </a:cubicBezTo>
                <a:lnTo>
                  <a:pt x="11495812" y="2210405"/>
                </a:lnTo>
                <a:cubicBezTo>
                  <a:pt x="11495812" y="2268075"/>
                  <a:pt x="11449060" y="2314827"/>
                  <a:pt x="11391390" y="2314827"/>
                </a:cubicBezTo>
                <a:lnTo>
                  <a:pt x="104422" y="2314827"/>
                </a:lnTo>
                <a:cubicBezTo>
                  <a:pt x="46751" y="2314827"/>
                  <a:pt x="0" y="2268075"/>
                  <a:pt x="0" y="2210405"/>
                </a:cubicBezTo>
                <a:lnTo>
                  <a:pt x="0" y="104422"/>
                </a:lnTo>
                <a:cubicBezTo>
                  <a:pt x="0" y="46790"/>
                  <a:pt x="46790" y="0"/>
                  <a:pt x="104422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52214" dist="34809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36" name="Shape 29">
            <a:extLst>
              <a:ext uri="{FF2B5EF4-FFF2-40B4-BE49-F238E27FC236}">
                <a16:creationId xmlns:a16="http://schemas.microsoft.com/office/drawing/2014/main" id="{DB3AD844-59ED-433A-B55E-752EB223E46B}"/>
              </a:ext>
            </a:extLst>
          </p:cNvPr>
          <p:cNvSpPr/>
          <p:nvPr/>
        </p:nvSpPr>
        <p:spPr>
          <a:xfrm>
            <a:off x="409965" y="2632296"/>
            <a:ext cx="313285" cy="313285"/>
          </a:xfrm>
          <a:custGeom>
            <a:avLst/>
            <a:gdLst/>
            <a:ahLst/>
            <a:cxnLst/>
            <a:rect l="l" t="t" r="r" b="b"/>
            <a:pathLst>
              <a:path w="417713" h="417713">
                <a:moveTo>
                  <a:pt x="69620" y="0"/>
                </a:moveTo>
                <a:lnTo>
                  <a:pt x="348093" y="0"/>
                </a:lnTo>
                <a:cubicBezTo>
                  <a:pt x="386517" y="0"/>
                  <a:pt x="417713" y="31196"/>
                  <a:pt x="417713" y="69620"/>
                </a:cubicBezTo>
                <a:lnTo>
                  <a:pt x="417713" y="348093"/>
                </a:lnTo>
                <a:cubicBezTo>
                  <a:pt x="417713" y="386543"/>
                  <a:pt x="386543" y="417713"/>
                  <a:pt x="348093" y="417713"/>
                </a:cubicBezTo>
                <a:lnTo>
                  <a:pt x="69620" y="417713"/>
                </a:lnTo>
                <a:cubicBezTo>
                  <a:pt x="31196" y="417713"/>
                  <a:pt x="0" y="386517"/>
                  <a:pt x="0" y="348093"/>
                </a:cubicBezTo>
                <a:lnTo>
                  <a:pt x="0" y="69620"/>
                </a:lnTo>
                <a:cubicBezTo>
                  <a:pt x="0" y="31196"/>
                  <a:pt x="31196" y="0"/>
                  <a:pt x="69620" y="0"/>
                </a:cubicBezTo>
                <a:close/>
              </a:path>
            </a:pathLst>
          </a:custGeom>
          <a:solidFill>
            <a:srgbClr val="4A90E2"/>
          </a:solidFill>
          <a:ln/>
        </p:spPr>
      </p:sp>
      <p:sp>
        <p:nvSpPr>
          <p:cNvPr id="37" name="Shape 30">
            <a:extLst>
              <a:ext uri="{FF2B5EF4-FFF2-40B4-BE49-F238E27FC236}">
                <a16:creationId xmlns:a16="http://schemas.microsoft.com/office/drawing/2014/main" id="{1BC882F1-E3D9-4258-94AF-A934ADD6D7C7}"/>
              </a:ext>
            </a:extLst>
          </p:cNvPr>
          <p:cNvSpPr/>
          <p:nvPr/>
        </p:nvSpPr>
        <p:spPr>
          <a:xfrm>
            <a:off x="501340" y="2723671"/>
            <a:ext cx="130535" cy="130535"/>
          </a:xfrm>
          <a:custGeom>
            <a:avLst/>
            <a:gdLst/>
            <a:ahLst/>
            <a:cxnLst/>
            <a:rect l="l" t="t" r="r" b="b"/>
            <a:pathLst>
              <a:path w="174047" h="174047">
                <a:moveTo>
                  <a:pt x="76146" y="0"/>
                </a:moveTo>
                <a:cubicBezTo>
                  <a:pt x="88145" y="0"/>
                  <a:pt x="97901" y="7309"/>
                  <a:pt x="97901" y="16317"/>
                </a:cubicBezTo>
                <a:cubicBezTo>
                  <a:pt x="97901" y="19852"/>
                  <a:pt x="96406" y="23116"/>
                  <a:pt x="93822" y="25801"/>
                </a:cubicBezTo>
                <a:cubicBezTo>
                  <a:pt x="91579" y="28147"/>
                  <a:pt x="89743" y="31002"/>
                  <a:pt x="89743" y="34266"/>
                </a:cubicBezTo>
                <a:cubicBezTo>
                  <a:pt x="89743" y="39365"/>
                  <a:pt x="93890" y="43512"/>
                  <a:pt x="98989" y="43512"/>
                </a:cubicBezTo>
                <a:lnTo>
                  <a:pt x="114218" y="43512"/>
                </a:lnTo>
                <a:cubicBezTo>
                  <a:pt x="123227" y="43512"/>
                  <a:pt x="130535" y="50820"/>
                  <a:pt x="130535" y="59829"/>
                </a:cubicBezTo>
                <a:lnTo>
                  <a:pt x="130535" y="75058"/>
                </a:lnTo>
                <a:cubicBezTo>
                  <a:pt x="130535" y="80157"/>
                  <a:pt x="134683" y="84304"/>
                  <a:pt x="139782" y="84304"/>
                </a:cubicBezTo>
                <a:cubicBezTo>
                  <a:pt x="143011" y="84304"/>
                  <a:pt x="145900" y="82468"/>
                  <a:pt x="148246" y="80225"/>
                </a:cubicBezTo>
                <a:cubicBezTo>
                  <a:pt x="150931" y="77675"/>
                  <a:pt x="154195" y="76146"/>
                  <a:pt x="157730" y="76146"/>
                </a:cubicBezTo>
                <a:cubicBezTo>
                  <a:pt x="166738" y="76146"/>
                  <a:pt x="174047" y="85902"/>
                  <a:pt x="174047" y="97901"/>
                </a:cubicBezTo>
                <a:cubicBezTo>
                  <a:pt x="174047" y="109901"/>
                  <a:pt x="166738" y="119657"/>
                  <a:pt x="157730" y="119657"/>
                </a:cubicBezTo>
                <a:cubicBezTo>
                  <a:pt x="154195" y="119657"/>
                  <a:pt x="150897" y="118162"/>
                  <a:pt x="148246" y="115578"/>
                </a:cubicBezTo>
                <a:cubicBezTo>
                  <a:pt x="145900" y="113335"/>
                  <a:pt x="143045" y="111499"/>
                  <a:pt x="139782" y="111499"/>
                </a:cubicBezTo>
                <a:cubicBezTo>
                  <a:pt x="134683" y="111499"/>
                  <a:pt x="130535" y="115646"/>
                  <a:pt x="130535" y="120745"/>
                </a:cubicBezTo>
                <a:lnTo>
                  <a:pt x="130535" y="157730"/>
                </a:lnTo>
                <a:cubicBezTo>
                  <a:pt x="130535" y="166738"/>
                  <a:pt x="123227" y="174047"/>
                  <a:pt x="114218" y="174047"/>
                </a:cubicBezTo>
                <a:lnTo>
                  <a:pt x="94910" y="174047"/>
                </a:lnTo>
                <a:cubicBezTo>
                  <a:pt x="90559" y="174047"/>
                  <a:pt x="87024" y="170512"/>
                  <a:pt x="87024" y="166161"/>
                </a:cubicBezTo>
                <a:cubicBezTo>
                  <a:pt x="87024" y="163033"/>
                  <a:pt x="88995" y="160280"/>
                  <a:pt x="91511" y="158410"/>
                </a:cubicBezTo>
                <a:cubicBezTo>
                  <a:pt x="95454" y="155453"/>
                  <a:pt x="97901" y="151373"/>
                  <a:pt x="97901" y="146852"/>
                </a:cubicBezTo>
                <a:cubicBezTo>
                  <a:pt x="97901" y="137844"/>
                  <a:pt x="88145" y="130535"/>
                  <a:pt x="76146" y="130535"/>
                </a:cubicBezTo>
                <a:cubicBezTo>
                  <a:pt x="64146" y="130535"/>
                  <a:pt x="54390" y="137844"/>
                  <a:pt x="54390" y="146852"/>
                </a:cubicBezTo>
                <a:cubicBezTo>
                  <a:pt x="54390" y="151373"/>
                  <a:pt x="56837" y="155453"/>
                  <a:pt x="60781" y="158410"/>
                </a:cubicBezTo>
                <a:cubicBezTo>
                  <a:pt x="63296" y="160280"/>
                  <a:pt x="65268" y="162999"/>
                  <a:pt x="65268" y="166161"/>
                </a:cubicBezTo>
                <a:cubicBezTo>
                  <a:pt x="65268" y="170512"/>
                  <a:pt x="61732" y="174047"/>
                  <a:pt x="57381" y="174047"/>
                </a:cubicBezTo>
                <a:lnTo>
                  <a:pt x="16317" y="174047"/>
                </a:lnTo>
                <a:cubicBezTo>
                  <a:pt x="7309" y="174047"/>
                  <a:pt x="0" y="166738"/>
                  <a:pt x="0" y="157730"/>
                </a:cubicBezTo>
                <a:lnTo>
                  <a:pt x="0" y="116666"/>
                </a:lnTo>
                <a:cubicBezTo>
                  <a:pt x="0" y="112315"/>
                  <a:pt x="3535" y="108779"/>
                  <a:pt x="7887" y="108779"/>
                </a:cubicBezTo>
                <a:cubicBezTo>
                  <a:pt x="11014" y="108779"/>
                  <a:pt x="13767" y="110751"/>
                  <a:pt x="15637" y="113267"/>
                </a:cubicBezTo>
                <a:cubicBezTo>
                  <a:pt x="18594" y="117210"/>
                  <a:pt x="22674" y="119657"/>
                  <a:pt x="27195" y="119657"/>
                </a:cubicBezTo>
                <a:cubicBezTo>
                  <a:pt x="36203" y="119657"/>
                  <a:pt x="43512" y="109901"/>
                  <a:pt x="43512" y="97901"/>
                </a:cubicBezTo>
                <a:cubicBezTo>
                  <a:pt x="43512" y="85902"/>
                  <a:pt x="36203" y="76146"/>
                  <a:pt x="27195" y="76146"/>
                </a:cubicBezTo>
                <a:cubicBezTo>
                  <a:pt x="22674" y="76146"/>
                  <a:pt x="18594" y="78593"/>
                  <a:pt x="15637" y="82536"/>
                </a:cubicBezTo>
                <a:cubicBezTo>
                  <a:pt x="13767" y="85052"/>
                  <a:pt x="11048" y="87024"/>
                  <a:pt x="7887" y="87024"/>
                </a:cubicBezTo>
                <a:cubicBezTo>
                  <a:pt x="3535" y="87024"/>
                  <a:pt x="0" y="83488"/>
                  <a:pt x="0" y="79137"/>
                </a:cubicBezTo>
                <a:lnTo>
                  <a:pt x="0" y="59829"/>
                </a:lnTo>
                <a:cubicBezTo>
                  <a:pt x="0" y="50820"/>
                  <a:pt x="7309" y="43512"/>
                  <a:pt x="16317" y="43512"/>
                </a:cubicBezTo>
                <a:lnTo>
                  <a:pt x="53302" y="43512"/>
                </a:lnTo>
                <a:cubicBezTo>
                  <a:pt x="58401" y="43512"/>
                  <a:pt x="62548" y="39365"/>
                  <a:pt x="62548" y="34266"/>
                </a:cubicBezTo>
                <a:cubicBezTo>
                  <a:pt x="62548" y="31036"/>
                  <a:pt x="60713" y="28147"/>
                  <a:pt x="58469" y="25801"/>
                </a:cubicBezTo>
                <a:cubicBezTo>
                  <a:pt x="55919" y="23116"/>
                  <a:pt x="54390" y="19852"/>
                  <a:pt x="54390" y="16317"/>
                </a:cubicBezTo>
                <a:cubicBezTo>
                  <a:pt x="54390" y="7309"/>
                  <a:pt x="64146" y="0"/>
                  <a:pt x="76146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38" name="Text 31">
            <a:extLst>
              <a:ext uri="{FF2B5EF4-FFF2-40B4-BE49-F238E27FC236}">
                <a16:creationId xmlns:a16="http://schemas.microsoft.com/office/drawing/2014/main" id="{95B7872E-EB19-423B-86BC-BA783CA3F97D}"/>
              </a:ext>
            </a:extLst>
          </p:cNvPr>
          <p:cNvSpPr/>
          <p:nvPr/>
        </p:nvSpPr>
        <p:spPr>
          <a:xfrm>
            <a:off x="801570" y="2684510"/>
            <a:ext cx="1644746" cy="2088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10000"/>
              </a:lnSpc>
            </a:pPr>
            <a:r>
              <a:rPr lang="en-US" sz="1234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互联网产品的诞生基础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9" name="Shape 32">
            <a:extLst>
              <a:ext uri="{FF2B5EF4-FFF2-40B4-BE49-F238E27FC236}">
                <a16:creationId xmlns:a16="http://schemas.microsoft.com/office/drawing/2014/main" id="{8F23B22E-7331-4CC2-B191-3C6FE7A0D116}"/>
              </a:ext>
            </a:extLst>
          </p:cNvPr>
          <p:cNvSpPr/>
          <p:nvPr/>
        </p:nvSpPr>
        <p:spPr>
          <a:xfrm>
            <a:off x="1489981" y="3050008"/>
            <a:ext cx="522141" cy="522141"/>
          </a:xfrm>
          <a:custGeom>
            <a:avLst/>
            <a:gdLst/>
            <a:ahLst/>
            <a:cxnLst/>
            <a:rect l="l" t="t" r="r" b="b"/>
            <a:pathLst>
              <a:path w="696188" h="696188">
                <a:moveTo>
                  <a:pt x="104428" y="0"/>
                </a:moveTo>
                <a:lnTo>
                  <a:pt x="591760" y="0"/>
                </a:lnTo>
                <a:cubicBezTo>
                  <a:pt x="649434" y="0"/>
                  <a:pt x="696188" y="46754"/>
                  <a:pt x="696188" y="104428"/>
                </a:cubicBezTo>
                <a:lnTo>
                  <a:pt x="696188" y="591760"/>
                </a:lnTo>
                <a:cubicBezTo>
                  <a:pt x="696188" y="649434"/>
                  <a:pt x="649434" y="696188"/>
                  <a:pt x="591760" y="696188"/>
                </a:cubicBezTo>
                <a:lnTo>
                  <a:pt x="104428" y="696188"/>
                </a:lnTo>
                <a:cubicBezTo>
                  <a:pt x="46754" y="696188"/>
                  <a:pt x="0" y="649434"/>
                  <a:pt x="0" y="591760"/>
                </a:cubicBezTo>
                <a:lnTo>
                  <a:pt x="0" y="104428"/>
                </a:lnTo>
                <a:cubicBezTo>
                  <a:pt x="0" y="46793"/>
                  <a:pt x="46793" y="0"/>
                  <a:pt x="104428" y="0"/>
                </a:cubicBezTo>
                <a:close/>
              </a:path>
            </a:pathLst>
          </a:custGeom>
          <a:solidFill>
            <a:srgbClr val="4A90E2">
              <a:alpha val="10196"/>
            </a:srgbClr>
          </a:solidFill>
          <a:ln/>
        </p:spPr>
      </p:sp>
      <p:sp>
        <p:nvSpPr>
          <p:cNvPr id="40" name="Shape 33">
            <a:extLst>
              <a:ext uri="{FF2B5EF4-FFF2-40B4-BE49-F238E27FC236}">
                <a16:creationId xmlns:a16="http://schemas.microsoft.com/office/drawing/2014/main" id="{57908315-0A1C-46BC-AE31-93C146E50A34}"/>
              </a:ext>
            </a:extLst>
          </p:cNvPr>
          <p:cNvSpPr/>
          <p:nvPr/>
        </p:nvSpPr>
        <p:spPr>
          <a:xfrm>
            <a:off x="1654783" y="3213178"/>
            <a:ext cx="195803" cy="195803"/>
          </a:xfrm>
          <a:custGeom>
            <a:avLst/>
            <a:gdLst/>
            <a:ahLst/>
            <a:cxnLst/>
            <a:rect l="l" t="t" r="r" b="b"/>
            <a:pathLst>
              <a:path w="261071" h="261071">
                <a:moveTo>
                  <a:pt x="212120" y="106060"/>
                </a:moveTo>
                <a:cubicBezTo>
                  <a:pt x="212120" y="129465"/>
                  <a:pt x="204522" y="151084"/>
                  <a:pt x="191724" y="168625"/>
                </a:cubicBezTo>
                <a:lnTo>
                  <a:pt x="256278" y="233230"/>
                </a:lnTo>
                <a:cubicBezTo>
                  <a:pt x="262651" y="239604"/>
                  <a:pt x="262651" y="249955"/>
                  <a:pt x="256278" y="256329"/>
                </a:cubicBezTo>
                <a:cubicBezTo>
                  <a:pt x="249904" y="262702"/>
                  <a:pt x="239553" y="262702"/>
                  <a:pt x="233179" y="256329"/>
                </a:cubicBezTo>
                <a:lnTo>
                  <a:pt x="168625" y="191724"/>
                </a:lnTo>
                <a:cubicBezTo>
                  <a:pt x="151084" y="204522"/>
                  <a:pt x="129465" y="212120"/>
                  <a:pt x="106060" y="212120"/>
                </a:cubicBezTo>
                <a:cubicBezTo>
                  <a:pt x="47472" y="212120"/>
                  <a:pt x="0" y="164648"/>
                  <a:pt x="0" y="106060"/>
                </a:cubicBezTo>
                <a:cubicBezTo>
                  <a:pt x="0" y="47472"/>
                  <a:pt x="47472" y="0"/>
                  <a:pt x="106060" y="0"/>
                </a:cubicBezTo>
                <a:cubicBezTo>
                  <a:pt x="164648" y="0"/>
                  <a:pt x="212120" y="47472"/>
                  <a:pt x="212120" y="106060"/>
                </a:cubicBezTo>
                <a:close/>
                <a:moveTo>
                  <a:pt x="106060" y="179486"/>
                </a:moveTo>
                <a:cubicBezTo>
                  <a:pt x="146585" y="179486"/>
                  <a:pt x="179486" y="146585"/>
                  <a:pt x="179486" y="106060"/>
                </a:cubicBezTo>
                <a:cubicBezTo>
                  <a:pt x="179486" y="65535"/>
                  <a:pt x="146585" y="32634"/>
                  <a:pt x="106060" y="32634"/>
                </a:cubicBezTo>
                <a:cubicBezTo>
                  <a:pt x="65535" y="32634"/>
                  <a:pt x="32634" y="65535"/>
                  <a:pt x="32634" y="106060"/>
                </a:cubicBezTo>
                <a:cubicBezTo>
                  <a:pt x="32634" y="146585"/>
                  <a:pt x="65535" y="179486"/>
                  <a:pt x="106060" y="179486"/>
                </a:cubicBezTo>
                <a:close/>
              </a:path>
            </a:pathLst>
          </a:custGeom>
          <a:solidFill>
            <a:srgbClr val="4A90E2"/>
          </a:solidFill>
          <a:ln/>
        </p:spPr>
      </p:sp>
      <p:sp>
        <p:nvSpPr>
          <p:cNvPr id="41" name="Text 34">
            <a:extLst>
              <a:ext uri="{FF2B5EF4-FFF2-40B4-BE49-F238E27FC236}">
                <a16:creationId xmlns:a16="http://schemas.microsoft.com/office/drawing/2014/main" id="{909E414D-1FB7-4FEB-89BA-320455F5CA9B}"/>
              </a:ext>
            </a:extLst>
          </p:cNvPr>
          <p:cNvSpPr/>
          <p:nvPr/>
        </p:nvSpPr>
        <p:spPr>
          <a:xfrm>
            <a:off x="377330" y="3650471"/>
            <a:ext cx="2747769" cy="182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685800">
              <a:lnSpc>
                <a:spcPct val="120000"/>
              </a:lnSpc>
            </a:pPr>
            <a:r>
              <a:rPr lang="en-US" sz="1028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用户需求洞察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42" name="Text 35">
            <a:extLst>
              <a:ext uri="{FF2B5EF4-FFF2-40B4-BE49-F238E27FC236}">
                <a16:creationId xmlns:a16="http://schemas.microsoft.com/office/drawing/2014/main" id="{9250D6F7-F655-4C2A-A328-1B9A44F8082D}"/>
              </a:ext>
            </a:extLst>
          </p:cNvPr>
          <p:cNvSpPr/>
          <p:nvPr/>
        </p:nvSpPr>
        <p:spPr>
          <a:xfrm>
            <a:off x="383857" y="3885435"/>
            <a:ext cx="2734715" cy="1696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685800">
              <a:lnSpc>
                <a:spcPct val="140000"/>
              </a:lnSpc>
            </a:pPr>
            <a:r>
              <a:rPr lang="en-US" sz="822" dirty="0">
                <a:solidFill>
                  <a:srgbClr val="333333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深刻理解用户痛点与需求,以用户为中心进行产品设计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43" name="Shape 36">
            <a:extLst>
              <a:ext uri="{FF2B5EF4-FFF2-40B4-BE49-F238E27FC236}">
                <a16:creationId xmlns:a16="http://schemas.microsoft.com/office/drawing/2014/main" id="{AC4E04EE-E18F-4D7C-8353-102A81733921}"/>
              </a:ext>
            </a:extLst>
          </p:cNvPr>
          <p:cNvSpPr/>
          <p:nvPr/>
        </p:nvSpPr>
        <p:spPr>
          <a:xfrm>
            <a:off x="4302773" y="3050008"/>
            <a:ext cx="522141" cy="522141"/>
          </a:xfrm>
          <a:custGeom>
            <a:avLst/>
            <a:gdLst/>
            <a:ahLst/>
            <a:cxnLst/>
            <a:rect l="l" t="t" r="r" b="b"/>
            <a:pathLst>
              <a:path w="696188" h="696188">
                <a:moveTo>
                  <a:pt x="104428" y="0"/>
                </a:moveTo>
                <a:lnTo>
                  <a:pt x="591760" y="0"/>
                </a:lnTo>
                <a:cubicBezTo>
                  <a:pt x="649434" y="0"/>
                  <a:pt x="696188" y="46754"/>
                  <a:pt x="696188" y="104428"/>
                </a:cubicBezTo>
                <a:lnTo>
                  <a:pt x="696188" y="591760"/>
                </a:lnTo>
                <a:cubicBezTo>
                  <a:pt x="696188" y="649434"/>
                  <a:pt x="649434" y="696188"/>
                  <a:pt x="591760" y="696188"/>
                </a:cubicBezTo>
                <a:lnTo>
                  <a:pt x="104428" y="696188"/>
                </a:lnTo>
                <a:cubicBezTo>
                  <a:pt x="46754" y="696188"/>
                  <a:pt x="0" y="649434"/>
                  <a:pt x="0" y="591760"/>
                </a:cubicBezTo>
                <a:lnTo>
                  <a:pt x="0" y="104428"/>
                </a:lnTo>
                <a:cubicBezTo>
                  <a:pt x="0" y="46793"/>
                  <a:pt x="46793" y="0"/>
                  <a:pt x="104428" y="0"/>
                </a:cubicBezTo>
                <a:close/>
              </a:path>
            </a:pathLst>
          </a:custGeom>
          <a:solidFill>
            <a:srgbClr val="007BFF">
              <a:alpha val="10196"/>
            </a:srgbClr>
          </a:solidFill>
          <a:ln/>
        </p:spPr>
      </p:sp>
      <p:sp>
        <p:nvSpPr>
          <p:cNvPr id="44" name="Shape 37">
            <a:extLst>
              <a:ext uri="{FF2B5EF4-FFF2-40B4-BE49-F238E27FC236}">
                <a16:creationId xmlns:a16="http://schemas.microsoft.com/office/drawing/2014/main" id="{A4DDD916-5D05-4003-91EC-BEF7347021D4}"/>
              </a:ext>
            </a:extLst>
          </p:cNvPr>
          <p:cNvSpPr/>
          <p:nvPr/>
        </p:nvSpPr>
        <p:spPr>
          <a:xfrm>
            <a:off x="4467574" y="3213178"/>
            <a:ext cx="195803" cy="195803"/>
          </a:xfrm>
          <a:custGeom>
            <a:avLst/>
            <a:gdLst/>
            <a:ahLst/>
            <a:cxnLst/>
            <a:rect l="l" t="t" r="r" b="b"/>
            <a:pathLst>
              <a:path w="261071" h="261071">
                <a:moveTo>
                  <a:pt x="89743" y="12238"/>
                </a:moveTo>
                <a:cubicBezTo>
                  <a:pt x="89743" y="5456"/>
                  <a:pt x="84287" y="0"/>
                  <a:pt x="77505" y="0"/>
                </a:cubicBezTo>
                <a:cubicBezTo>
                  <a:pt x="70724" y="0"/>
                  <a:pt x="65268" y="5456"/>
                  <a:pt x="65268" y="12238"/>
                </a:cubicBezTo>
                <a:lnTo>
                  <a:pt x="65268" y="32634"/>
                </a:lnTo>
                <a:cubicBezTo>
                  <a:pt x="47268" y="32634"/>
                  <a:pt x="32634" y="47268"/>
                  <a:pt x="32634" y="65268"/>
                </a:cubicBezTo>
                <a:lnTo>
                  <a:pt x="12238" y="65268"/>
                </a:lnTo>
                <a:cubicBezTo>
                  <a:pt x="5456" y="65268"/>
                  <a:pt x="0" y="70724"/>
                  <a:pt x="0" y="77505"/>
                </a:cubicBezTo>
                <a:cubicBezTo>
                  <a:pt x="0" y="84287"/>
                  <a:pt x="5456" y="89743"/>
                  <a:pt x="12238" y="89743"/>
                </a:cubicBezTo>
                <a:lnTo>
                  <a:pt x="32634" y="89743"/>
                </a:lnTo>
                <a:lnTo>
                  <a:pt x="32634" y="118298"/>
                </a:lnTo>
                <a:lnTo>
                  <a:pt x="12238" y="118298"/>
                </a:lnTo>
                <a:cubicBezTo>
                  <a:pt x="5456" y="118298"/>
                  <a:pt x="0" y="123754"/>
                  <a:pt x="0" y="130535"/>
                </a:cubicBezTo>
                <a:cubicBezTo>
                  <a:pt x="0" y="137317"/>
                  <a:pt x="5456" y="142773"/>
                  <a:pt x="12238" y="142773"/>
                </a:cubicBezTo>
                <a:lnTo>
                  <a:pt x="32634" y="142773"/>
                </a:lnTo>
                <a:lnTo>
                  <a:pt x="32634" y="171328"/>
                </a:lnTo>
                <a:lnTo>
                  <a:pt x="12238" y="171328"/>
                </a:lnTo>
                <a:cubicBezTo>
                  <a:pt x="5456" y="171328"/>
                  <a:pt x="0" y="176784"/>
                  <a:pt x="0" y="183565"/>
                </a:cubicBezTo>
                <a:cubicBezTo>
                  <a:pt x="0" y="190347"/>
                  <a:pt x="5456" y="195803"/>
                  <a:pt x="12238" y="195803"/>
                </a:cubicBezTo>
                <a:lnTo>
                  <a:pt x="32634" y="195803"/>
                </a:lnTo>
                <a:cubicBezTo>
                  <a:pt x="32634" y="213803"/>
                  <a:pt x="47268" y="228437"/>
                  <a:pt x="65268" y="228437"/>
                </a:cubicBezTo>
                <a:lnTo>
                  <a:pt x="65268" y="248833"/>
                </a:lnTo>
                <a:cubicBezTo>
                  <a:pt x="65268" y="255615"/>
                  <a:pt x="70724" y="261071"/>
                  <a:pt x="77505" y="261071"/>
                </a:cubicBezTo>
                <a:cubicBezTo>
                  <a:pt x="84287" y="261071"/>
                  <a:pt x="89743" y="255615"/>
                  <a:pt x="89743" y="248833"/>
                </a:cubicBezTo>
                <a:lnTo>
                  <a:pt x="89743" y="228437"/>
                </a:lnTo>
                <a:lnTo>
                  <a:pt x="118298" y="228437"/>
                </a:lnTo>
                <a:lnTo>
                  <a:pt x="118298" y="248833"/>
                </a:lnTo>
                <a:cubicBezTo>
                  <a:pt x="118298" y="255615"/>
                  <a:pt x="123754" y="261071"/>
                  <a:pt x="130535" y="261071"/>
                </a:cubicBezTo>
                <a:cubicBezTo>
                  <a:pt x="137317" y="261071"/>
                  <a:pt x="142773" y="255615"/>
                  <a:pt x="142773" y="248833"/>
                </a:cubicBezTo>
                <a:lnTo>
                  <a:pt x="142773" y="228437"/>
                </a:lnTo>
                <a:lnTo>
                  <a:pt x="171328" y="228437"/>
                </a:lnTo>
                <a:lnTo>
                  <a:pt x="171328" y="248833"/>
                </a:lnTo>
                <a:cubicBezTo>
                  <a:pt x="171328" y="255615"/>
                  <a:pt x="176784" y="261071"/>
                  <a:pt x="183565" y="261071"/>
                </a:cubicBezTo>
                <a:cubicBezTo>
                  <a:pt x="190347" y="261071"/>
                  <a:pt x="195803" y="255615"/>
                  <a:pt x="195803" y="248833"/>
                </a:cubicBezTo>
                <a:lnTo>
                  <a:pt x="195803" y="228437"/>
                </a:lnTo>
                <a:cubicBezTo>
                  <a:pt x="213803" y="228437"/>
                  <a:pt x="228437" y="213803"/>
                  <a:pt x="228437" y="195803"/>
                </a:cubicBezTo>
                <a:lnTo>
                  <a:pt x="248833" y="195803"/>
                </a:lnTo>
                <a:cubicBezTo>
                  <a:pt x="255615" y="195803"/>
                  <a:pt x="261071" y="190347"/>
                  <a:pt x="261071" y="183565"/>
                </a:cubicBezTo>
                <a:cubicBezTo>
                  <a:pt x="261071" y="176784"/>
                  <a:pt x="255615" y="171328"/>
                  <a:pt x="248833" y="171328"/>
                </a:cubicBezTo>
                <a:lnTo>
                  <a:pt x="228437" y="171328"/>
                </a:lnTo>
                <a:lnTo>
                  <a:pt x="228437" y="142773"/>
                </a:lnTo>
                <a:lnTo>
                  <a:pt x="248833" y="142773"/>
                </a:lnTo>
                <a:cubicBezTo>
                  <a:pt x="255615" y="142773"/>
                  <a:pt x="261071" y="137317"/>
                  <a:pt x="261071" y="130535"/>
                </a:cubicBezTo>
                <a:cubicBezTo>
                  <a:pt x="261071" y="123754"/>
                  <a:pt x="255615" y="118298"/>
                  <a:pt x="248833" y="118298"/>
                </a:cubicBezTo>
                <a:lnTo>
                  <a:pt x="228437" y="118298"/>
                </a:lnTo>
                <a:lnTo>
                  <a:pt x="228437" y="89743"/>
                </a:lnTo>
                <a:lnTo>
                  <a:pt x="248833" y="89743"/>
                </a:lnTo>
                <a:cubicBezTo>
                  <a:pt x="255615" y="89743"/>
                  <a:pt x="261071" y="84287"/>
                  <a:pt x="261071" y="77505"/>
                </a:cubicBezTo>
                <a:cubicBezTo>
                  <a:pt x="261071" y="70724"/>
                  <a:pt x="255615" y="65268"/>
                  <a:pt x="248833" y="65268"/>
                </a:cubicBezTo>
                <a:lnTo>
                  <a:pt x="228437" y="65268"/>
                </a:lnTo>
                <a:cubicBezTo>
                  <a:pt x="228437" y="47268"/>
                  <a:pt x="213803" y="32634"/>
                  <a:pt x="195803" y="32634"/>
                </a:cubicBezTo>
                <a:lnTo>
                  <a:pt x="195803" y="12238"/>
                </a:lnTo>
                <a:cubicBezTo>
                  <a:pt x="195803" y="5456"/>
                  <a:pt x="190347" y="0"/>
                  <a:pt x="183565" y="0"/>
                </a:cubicBezTo>
                <a:cubicBezTo>
                  <a:pt x="176784" y="0"/>
                  <a:pt x="171328" y="5456"/>
                  <a:pt x="171328" y="12238"/>
                </a:cubicBezTo>
                <a:lnTo>
                  <a:pt x="171328" y="32634"/>
                </a:lnTo>
                <a:lnTo>
                  <a:pt x="142773" y="32634"/>
                </a:lnTo>
                <a:lnTo>
                  <a:pt x="142773" y="12238"/>
                </a:lnTo>
                <a:cubicBezTo>
                  <a:pt x="142773" y="5456"/>
                  <a:pt x="137317" y="0"/>
                  <a:pt x="130535" y="0"/>
                </a:cubicBezTo>
                <a:cubicBezTo>
                  <a:pt x="123754" y="0"/>
                  <a:pt x="118298" y="5456"/>
                  <a:pt x="118298" y="12238"/>
                </a:cubicBezTo>
                <a:lnTo>
                  <a:pt x="118298" y="32634"/>
                </a:lnTo>
                <a:lnTo>
                  <a:pt x="89743" y="32634"/>
                </a:lnTo>
                <a:lnTo>
                  <a:pt x="89743" y="12238"/>
                </a:lnTo>
                <a:close/>
                <a:moveTo>
                  <a:pt x="81585" y="65268"/>
                </a:moveTo>
                <a:lnTo>
                  <a:pt x="179486" y="65268"/>
                </a:lnTo>
                <a:cubicBezTo>
                  <a:pt x="188511" y="65268"/>
                  <a:pt x="195803" y="72559"/>
                  <a:pt x="195803" y="81585"/>
                </a:cubicBezTo>
                <a:lnTo>
                  <a:pt x="195803" y="179486"/>
                </a:lnTo>
                <a:cubicBezTo>
                  <a:pt x="195803" y="188511"/>
                  <a:pt x="188511" y="195803"/>
                  <a:pt x="179486" y="195803"/>
                </a:cubicBezTo>
                <a:lnTo>
                  <a:pt x="81585" y="195803"/>
                </a:lnTo>
                <a:cubicBezTo>
                  <a:pt x="72559" y="195803"/>
                  <a:pt x="65268" y="188511"/>
                  <a:pt x="65268" y="179486"/>
                </a:cubicBezTo>
                <a:lnTo>
                  <a:pt x="65268" y="81585"/>
                </a:lnTo>
                <a:cubicBezTo>
                  <a:pt x="65268" y="72559"/>
                  <a:pt x="72559" y="65268"/>
                  <a:pt x="81585" y="65268"/>
                </a:cubicBezTo>
                <a:close/>
                <a:moveTo>
                  <a:pt x="89743" y="89743"/>
                </a:moveTo>
                <a:lnTo>
                  <a:pt x="89743" y="171328"/>
                </a:lnTo>
                <a:lnTo>
                  <a:pt x="171328" y="171328"/>
                </a:lnTo>
                <a:lnTo>
                  <a:pt x="171328" y="89743"/>
                </a:lnTo>
                <a:lnTo>
                  <a:pt x="89743" y="89743"/>
                </a:lnTo>
                <a:close/>
              </a:path>
            </a:pathLst>
          </a:custGeom>
          <a:solidFill>
            <a:srgbClr val="007BFF"/>
          </a:solidFill>
          <a:ln/>
        </p:spPr>
      </p:sp>
      <p:sp>
        <p:nvSpPr>
          <p:cNvPr id="45" name="Text 38">
            <a:extLst>
              <a:ext uri="{FF2B5EF4-FFF2-40B4-BE49-F238E27FC236}">
                <a16:creationId xmlns:a16="http://schemas.microsoft.com/office/drawing/2014/main" id="{8AA44F25-2E9E-4F38-93BC-508285C94B2C}"/>
              </a:ext>
            </a:extLst>
          </p:cNvPr>
          <p:cNvSpPr/>
          <p:nvPr/>
        </p:nvSpPr>
        <p:spPr>
          <a:xfrm>
            <a:off x="3190122" y="3650471"/>
            <a:ext cx="2747769" cy="182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685800">
              <a:lnSpc>
                <a:spcPct val="120000"/>
              </a:lnSpc>
            </a:pPr>
            <a:r>
              <a:rPr lang="en-US" sz="1028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技术把握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46" name="Text 39">
            <a:extLst>
              <a:ext uri="{FF2B5EF4-FFF2-40B4-BE49-F238E27FC236}">
                <a16:creationId xmlns:a16="http://schemas.microsoft.com/office/drawing/2014/main" id="{D8B80F64-8312-4BCA-80D9-2FC6AAC13E4A}"/>
              </a:ext>
            </a:extLst>
          </p:cNvPr>
          <p:cNvSpPr/>
          <p:nvPr/>
        </p:nvSpPr>
        <p:spPr>
          <a:xfrm>
            <a:off x="3196649" y="3885435"/>
            <a:ext cx="2734715" cy="1696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685800">
              <a:lnSpc>
                <a:spcPct val="140000"/>
              </a:lnSpc>
            </a:pPr>
            <a:r>
              <a:rPr lang="en-US" sz="822" dirty="0">
                <a:solidFill>
                  <a:srgbClr val="333333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敏锐把握技术发展趋势,将前沿技术转化为产品价值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47" name="Shape 40">
            <a:extLst>
              <a:ext uri="{FF2B5EF4-FFF2-40B4-BE49-F238E27FC236}">
                <a16:creationId xmlns:a16="http://schemas.microsoft.com/office/drawing/2014/main" id="{0377F31E-6820-4763-ABB7-3A61BD107CD2}"/>
              </a:ext>
            </a:extLst>
          </p:cNvPr>
          <p:cNvSpPr/>
          <p:nvPr/>
        </p:nvSpPr>
        <p:spPr>
          <a:xfrm>
            <a:off x="7115564" y="3050008"/>
            <a:ext cx="522141" cy="522141"/>
          </a:xfrm>
          <a:custGeom>
            <a:avLst/>
            <a:gdLst/>
            <a:ahLst/>
            <a:cxnLst/>
            <a:rect l="l" t="t" r="r" b="b"/>
            <a:pathLst>
              <a:path w="696188" h="696188">
                <a:moveTo>
                  <a:pt x="104428" y="0"/>
                </a:moveTo>
                <a:lnTo>
                  <a:pt x="591760" y="0"/>
                </a:lnTo>
                <a:cubicBezTo>
                  <a:pt x="649434" y="0"/>
                  <a:pt x="696188" y="46754"/>
                  <a:pt x="696188" y="104428"/>
                </a:cubicBezTo>
                <a:lnTo>
                  <a:pt x="696188" y="591760"/>
                </a:lnTo>
                <a:cubicBezTo>
                  <a:pt x="696188" y="649434"/>
                  <a:pt x="649434" y="696188"/>
                  <a:pt x="591760" y="696188"/>
                </a:cubicBezTo>
                <a:lnTo>
                  <a:pt x="104428" y="696188"/>
                </a:lnTo>
                <a:cubicBezTo>
                  <a:pt x="46754" y="696188"/>
                  <a:pt x="0" y="649434"/>
                  <a:pt x="0" y="591760"/>
                </a:cubicBezTo>
                <a:lnTo>
                  <a:pt x="0" y="104428"/>
                </a:lnTo>
                <a:cubicBezTo>
                  <a:pt x="0" y="46793"/>
                  <a:pt x="46793" y="0"/>
                  <a:pt x="104428" y="0"/>
                </a:cubicBezTo>
                <a:close/>
              </a:path>
            </a:pathLst>
          </a:custGeom>
          <a:solidFill>
            <a:srgbClr val="80C2EE">
              <a:alpha val="10196"/>
            </a:srgbClr>
          </a:solidFill>
          <a:ln/>
        </p:spPr>
      </p:sp>
      <p:sp>
        <p:nvSpPr>
          <p:cNvPr id="48" name="Shape 41">
            <a:extLst>
              <a:ext uri="{FF2B5EF4-FFF2-40B4-BE49-F238E27FC236}">
                <a16:creationId xmlns:a16="http://schemas.microsoft.com/office/drawing/2014/main" id="{75F9FCBA-A2B2-4E19-B89F-859BFD43AAA3}"/>
              </a:ext>
            </a:extLst>
          </p:cNvPr>
          <p:cNvSpPr/>
          <p:nvPr/>
        </p:nvSpPr>
        <p:spPr>
          <a:xfrm>
            <a:off x="7280365" y="3213178"/>
            <a:ext cx="195803" cy="195803"/>
          </a:xfrm>
          <a:custGeom>
            <a:avLst/>
            <a:gdLst/>
            <a:ahLst/>
            <a:cxnLst/>
            <a:rect l="l" t="t" r="r" b="b"/>
            <a:pathLst>
              <a:path w="261071" h="261071">
                <a:moveTo>
                  <a:pt x="32634" y="32634"/>
                </a:moveTo>
                <a:cubicBezTo>
                  <a:pt x="32634" y="23609"/>
                  <a:pt x="25342" y="16317"/>
                  <a:pt x="16317" y="16317"/>
                </a:cubicBezTo>
                <a:cubicBezTo>
                  <a:pt x="7292" y="16317"/>
                  <a:pt x="0" y="23609"/>
                  <a:pt x="0" y="32634"/>
                </a:cubicBezTo>
                <a:lnTo>
                  <a:pt x="0" y="203961"/>
                </a:lnTo>
                <a:cubicBezTo>
                  <a:pt x="0" y="226499"/>
                  <a:pt x="18255" y="244754"/>
                  <a:pt x="40792" y="244754"/>
                </a:cubicBezTo>
                <a:lnTo>
                  <a:pt x="244754" y="244754"/>
                </a:lnTo>
                <a:cubicBezTo>
                  <a:pt x="253779" y="244754"/>
                  <a:pt x="261071" y="237462"/>
                  <a:pt x="261071" y="228437"/>
                </a:cubicBezTo>
                <a:cubicBezTo>
                  <a:pt x="261071" y="219412"/>
                  <a:pt x="253779" y="212120"/>
                  <a:pt x="244754" y="212120"/>
                </a:cubicBezTo>
                <a:lnTo>
                  <a:pt x="40792" y="212120"/>
                </a:lnTo>
                <a:cubicBezTo>
                  <a:pt x="36305" y="212120"/>
                  <a:pt x="32634" y="208449"/>
                  <a:pt x="32634" y="203961"/>
                </a:cubicBezTo>
                <a:lnTo>
                  <a:pt x="32634" y="32634"/>
                </a:lnTo>
                <a:close/>
                <a:moveTo>
                  <a:pt x="239961" y="76791"/>
                </a:moveTo>
                <a:cubicBezTo>
                  <a:pt x="246334" y="70418"/>
                  <a:pt x="246334" y="60067"/>
                  <a:pt x="239961" y="53693"/>
                </a:cubicBezTo>
                <a:cubicBezTo>
                  <a:pt x="233587" y="47319"/>
                  <a:pt x="223236" y="47319"/>
                  <a:pt x="216862" y="53693"/>
                </a:cubicBezTo>
                <a:lnTo>
                  <a:pt x="163169" y="107437"/>
                </a:lnTo>
                <a:lnTo>
                  <a:pt x="133901" y="78219"/>
                </a:lnTo>
                <a:cubicBezTo>
                  <a:pt x="127527" y="71845"/>
                  <a:pt x="117176" y="71845"/>
                  <a:pt x="110802" y="78219"/>
                </a:cubicBezTo>
                <a:lnTo>
                  <a:pt x="61851" y="127170"/>
                </a:lnTo>
                <a:cubicBezTo>
                  <a:pt x="55478" y="133544"/>
                  <a:pt x="55478" y="143895"/>
                  <a:pt x="61851" y="150269"/>
                </a:cubicBezTo>
                <a:cubicBezTo>
                  <a:pt x="68225" y="156642"/>
                  <a:pt x="78576" y="156642"/>
                  <a:pt x="84950" y="150269"/>
                </a:cubicBezTo>
                <a:lnTo>
                  <a:pt x="122377" y="112842"/>
                </a:lnTo>
                <a:lnTo>
                  <a:pt x="151645" y="142110"/>
                </a:lnTo>
                <a:cubicBezTo>
                  <a:pt x="158019" y="148484"/>
                  <a:pt x="168370" y="148484"/>
                  <a:pt x="174744" y="142110"/>
                </a:cubicBezTo>
                <a:lnTo>
                  <a:pt x="240012" y="76842"/>
                </a:lnTo>
                <a:close/>
              </a:path>
            </a:pathLst>
          </a:custGeom>
          <a:solidFill>
            <a:srgbClr val="80C2EE"/>
          </a:solidFill>
          <a:ln/>
        </p:spPr>
      </p:sp>
      <p:sp>
        <p:nvSpPr>
          <p:cNvPr id="49" name="Text 42">
            <a:extLst>
              <a:ext uri="{FF2B5EF4-FFF2-40B4-BE49-F238E27FC236}">
                <a16:creationId xmlns:a16="http://schemas.microsoft.com/office/drawing/2014/main" id="{1EF1EE44-F249-46DD-8823-481FDE99D468}"/>
              </a:ext>
            </a:extLst>
          </p:cNvPr>
          <p:cNvSpPr/>
          <p:nvPr/>
        </p:nvSpPr>
        <p:spPr>
          <a:xfrm>
            <a:off x="6002914" y="3650471"/>
            <a:ext cx="2747769" cy="182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685800">
              <a:lnSpc>
                <a:spcPct val="120000"/>
              </a:lnSpc>
            </a:pPr>
            <a:r>
              <a:rPr lang="en-US" sz="1028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市场趋势分析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50" name="Text 43">
            <a:extLst>
              <a:ext uri="{FF2B5EF4-FFF2-40B4-BE49-F238E27FC236}">
                <a16:creationId xmlns:a16="http://schemas.microsoft.com/office/drawing/2014/main" id="{F1B0ECA3-384E-484C-B6BC-044983B6450F}"/>
              </a:ext>
            </a:extLst>
          </p:cNvPr>
          <p:cNvSpPr/>
          <p:nvPr/>
        </p:nvSpPr>
        <p:spPr>
          <a:xfrm>
            <a:off x="6009441" y="3885435"/>
            <a:ext cx="2734715" cy="1696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685800">
              <a:lnSpc>
                <a:spcPct val="140000"/>
              </a:lnSpc>
            </a:pPr>
            <a:r>
              <a:rPr lang="en-US" sz="822" dirty="0">
                <a:solidFill>
                  <a:srgbClr val="333333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精准分析市场动态与竞争格局,制定产品战略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51" name="Shape 44">
            <a:extLst>
              <a:ext uri="{FF2B5EF4-FFF2-40B4-BE49-F238E27FC236}">
                <a16:creationId xmlns:a16="http://schemas.microsoft.com/office/drawing/2014/main" id="{9A5A270F-9DE4-4DFE-874D-50F515BA5DB5}"/>
              </a:ext>
            </a:extLst>
          </p:cNvPr>
          <p:cNvSpPr/>
          <p:nvPr/>
        </p:nvSpPr>
        <p:spPr>
          <a:xfrm>
            <a:off x="266376" y="4342309"/>
            <a:ext cx="8608805" cy="378553"/>
          </a:xfrm>
          <a:custGeom>
            <a:avLst/>
            <a:gdLst/>
            <a:ahLst/>
            <a:cxnLst/>
            <a:rect l="l" t="t" r="r" b="b"/>
            <a:pathLst>
              <a:path w="11478407" h="504737">
                <a:moveTo>
                  <a:pt x="34809" y="0"/>
                </a:moveTo>
                <a:lnTo>
                  <a:pt x="11373977" y="0"/>
                </a:lnTo>
                <a:cubicBezTo>
                  <a:pt x="11431652" y="0"/>
                  <a:pt x="11478407" y="46755"/>
                  <a:pt x="11478407" y="104430"/>
                </a:cubicBezTo>
                <a:lnTo>
                  <a:pt x="11478407" y="400307"/>
                </a:lnTo>
                <a:cubicBezTo>
                  <a:pt x="11478407" y="457982"/>
                  <a:pt x="11431652" y="504737"/>
                  <a:pt x="11373977" y="504737"/>
                </a:cubicBezTo>
                <a:lnTo>
                  <a:pt x="34809" y="504737"/>
                </a:lnTo>
                <a:cubicBezTo>
                  <a:pt x="15598" y="504737"/>
                  <a:pt x="0" y="489139"/>
                  <a:pt x="0" y="469927"/>
                </a:cubicBezTo>
                <a:lnTo>
                  <a:pt x="0" y="34809"/>
                </a:lnTo>
                <a:cubicBezTo>
                  <a:pt x="0" y="15585"/>
                  <a:pt x="15585" y="0"/>
                  <a:pt x="34809" y="0"/>
                </a:cubicBezTo>
                <a:close/>
              </a:path>
            </a:pathLst>
          </a:custGeom>
          <a:gradFill flip="none" rotWithShape="1">
            <a:gsLst>
              <a:gs pos="0">
                <a:srgbClr val="4A90E2">
                  <a:alpha val="10000"/>
                </a:srgbClr>
              </a:gs>
              <a:gs pos="100000">
                <a:srgbClr val="007BFF">
                  <a:alpha val="10000"/>
                </a:srgbClr>
              </a:gs>
            </a:gsLst>
            <a:lin ang="0" scaled="1"/>
          </a:gradFill>
          <a:ln/>
        </p:spPr>
      </p:sp>
      <p:sp>
        <p:nvSpPr>
          <p:cNvPr id="52" name="Shape 45">
            <a:extLst>
              <a:ext uri="{FF2B5EF4-FFF2-40B4-BE49-F238E27FC236}">
                <a16:creationId xmlns:a16="http://schemas.microsoft.com/office/drawing/2014/main" id="{D48FFF27-8AD7-4239-9139-EAE06B77310B}"/>
              </a:ext>
            </a:extLst>
          </p:cNvPr>
          <p:cNvSpPr/>
          <p:nvPr/>
        </p:nvSpPr>
        <p:spPr>
          <a:xfrm>
            <a:off x="266376" y="4342309"/>
            <a:ext cx="26107" cy="378553"/>
          </a:xfrm>
          <a:custGeom>
            <a:avLst/>
            <a:gdLst/>
            <a:ahLst/>
            <a:cxnLst/>
            <a:rect l="l" t="t" r="r" b="b"/>
            <a:pathLst>
              <a:path w="34809" h="504737">
                <a:moveTo>
                  <a:pt x="34809" y="0"/>
                </a:moveTo>
                <a:lnTo>
                  <a:pt x="34809" y="0"/>
                </a:lnTo>
                <a:lnTo>
                  <a:pt x="34809" y="504737"/>
                </a:lnTo>
                <a:lnTo>
                  <a:pt x="34809" y="504737"/>
                </a:lnTo>
                <a:cubicBezTo>
                  <a:pt x="15598" y="504737"/>
                  <a:pt x="0" y="489139"/>
                  <a:pt x="0" y="469927"/>
                </a:cubicBezTo>
                <a:lnTo>
                  <a:pt x="0" y="34809"/>
                </a:lnTo>
                <a:cubicBezTo>
                  <a:pt x="0" y="15598"/>
                  <a:pt x="15598" y="0"/>
                  <a:pt x="34809" y="0"/>
                </a:cubicBezTo>
                <a:close/>
              </a:path>
            </a:pathLst>
          </a:custGeom>
          <a:solidFill>
            <a:srgbClr val="4A90E2"/>
          </a:solidFill>
          <a:ln/>
        </p:spPr>
      </p:sp>
      <p:sp>
        <p:nvSpPr>
          <p:cNvPr id="53" name="Shape 46">
            <a:extLst>
              <a:ext uri="{FF2B5EF4-FFF2-40B4-BE49-F238E27FC236}">
                <a16:creationId xmlns:a16="http://schemas.microsoft.com/office/drawing/2014/main" id="{A35715E8-661B-41DD-9E7E-65D868455C76}"/>
              </a:ext>
            </a:extLst>
          </p:cNvPr>
          <p:cNvSpPr/>
          <p:nvPr/>
        </p:nvSpPr>
        <p:spPr>
          <a:xfrm>
            <a:off x="409964" y="4472843"/>
            <a:ext cx="78321" cy="104429"/>
          </a:xfrm>
          <a:custGeom>
            <a:avLst/>
            <a:gdLst/>
            <a:ahLst/>
            <a:cxnLst/>
            <a:rect l="l" t="t" r="r" b="b"/>
            <a:pathLst>
              <a:path w="104428" h="139238">
                <a:moveTo>
                  <a:pt x="79654" y="104428"/>
                </a:moveTo>
                <a:cubicBezTo>
                  <a:pt x="81639" y="98364"/>
                  <a:pt x="85609" y="92870"/>
                  <a:pt x="90097" y="88139"/>
                </a:cubicBezTo>
                <a:cubicBezTo>
                  <a:pt x="98989" y="78784"/>
                  <a:pt x="104428" y="66138"/>
                  <a:pt x="104428" y="52214"/>
                </a:cubicBezTo>
                <a:cubicBezTo>
                  <a:pt x="104428" y="23388"/>
                  <a:pt x="81041" y="0"/>
                  <a:pt x="52214" y="0"/>
                </a:cubicBezTo>
                <a:cubicBezTo>
                  <a:pt x="23388" y="0"/>
                  <a:pt x="0" y="23388"/>
                  <a:pt x="0" y="52214"/>
                </a:cubicBezTo>
                <a:cubicBezTo>
                  <a:pt x="0" y="66138"/>
                  <a:pt x="5439" y="78784"/>
                  <a:pt x="14332" y="88139"/>
                </a:cubicBezTo>
                <a:cubicBezTo>
                  <a:pt x="18819" y="92870"/>
                  <a:pt x="22816" y="98364"/>
                  <a:pt x="24775" y="104428"/>
                </a:cubicBezTo>
                <a:lnTo>
                  <a:pt x="79627" y="104428"/>
                </a:lnTo>
                <a:close/>
                <a:moveTo>
                  <a:pt x="78321" y="117482"/>
                </a:moveTo>
                <a:lnTo>
                  <a:pt x="26107" y="117482"/>
                </a:lnTo>
                <a:lnTo>
                  <a:pt x="26107" y="121833"/>
                </a:lnTo>
                <a:cubicBezTo>
                  <a:pt x="26107" y="133853"/>
                  <a:pt x="35843" y="143589"/>
                  <a:pt x="47863" y="143589"/>
                </a:cubicBezTo>
                <a:lnTo>
                  <a:pt x="56565" y="143589"/>
                </a:lnTo>
                <a:cubicBezTo>
                  <a:pt x="68585" y="143589"/>
                  <a:pt x="78321" y="133853"/>
                  <a:pt x="78321" y="121833"/>
                </a:cubicBezTo>
                <a:lnTo>
                  <a:pt x="78321" y="117482"/>
                </a:lnTo>
                <a:close/>
                <a:moveTo>
                  <a:pt x="50039" y="30458"/>
                </a:moveTo>
                <a:cubicBezTo>
                  <a:pt x="39215" y="30458"/>
                  <a:pt x="30458" y="39215"/>
                  <a:pt x="30458" y="50039"/>
                </a:cubicBezTo>
                <a:cubicBezTo>
                  <a:pt x="30458" y="53655"/>
                  <a:pt x="27548" y="56565"/>
                  <a:pt x="23931" y="56565"/>
                </a:cubicBezTo>
                <a:cubicBezTo>
                  <a:pt x="20315" y="56565"/>
                  <a:pt x="17405" y="53655"/>
                  <a:pt x="17405" y="50039"/>
                </a:cubicBezTo>
                <a:cubicBezTo>
                  <a:pt x="17405" y="32008"/>
                  <a:pt x="32008" y="17405"/>
                  <a:pt x="50039" y="17405"/>
                </a:cubicBezTo>
                <a:cubicBezTo>
                  <a:pt x="53655" y="17405"/>
                  <a:pt x="56565" y="20315"/>
                  <a:pt x="56565" y="23931"/>
                </a:cubicBezTo>
                <a:cubicBezTo>
                  <a:pt x="56565" y="27548"/>
                  <a:pt x="53655" y="30458"/>
                  <a:pt x="50039" y="30458"/>
                </a:cubicBezTo>
                <a:close/>
              </a:path>
            </a:pathLst>
          </a:custGeom>
          <a:solidFill>
            <a:srgbClr val="4A90E2"/>
          </a:solidFill>
          <a:ln/>
        </p:spPr>
      </p:sp>
      <p:sp>
        <p:nvSpPr>
          <p:cNvPr id="54" name="Text 47">
            <a:extLst>
              <a:ext uri="{FF2B5EF4-FFF2-40B4-BE49-F238E27FC236}">
                <a16:creationId xmlns:a16="http://schemas.microsoft.com/office/drawing/2014/main" id="{45263FCB-0F5B-4B98-A224-AF7459A63211}"/>
              </a:ext>
            </a:extLst>
          </p:cNvPr>
          <p:cNvSpPr/>
          <p:nvPr/>
        </p:nvSpPr>
        <p:spPr>
          <a:xfrm>
            <a:off x="550171" y="4446736"/>
            <a:ext cx="8272796" cy="1696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822" b="1" dirty="0">
                <a:solidFill>
                  <a:srgbClr val="4A90E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核心理念:</a:t>
            </a:r>
            <a:r>
              <a:rPr lang="en-US" sz="822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互联网产品的诞生并非偶然,而是基于对用户需求的深刻洞察、对技术发展的敏锐把握以及对市场趋势的精准分析,通过系统化的开发理念、方法和流程创造出来的。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2319238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032" y="216473"/>
            <a:ext cx="5370757" cy="367928"/>
          </a:xfrm>
        </p:spPr>
        <p:txBody>
          <a:bodyPr>
            <a:normAutofit fontScale="90000"/>
          </a:bodyPr>
          <a:lstStyle/>
          <a:p>
            <a:r>
              <a:rPr lang="en-US" altLang="zh-CN" dirty="0"/>
              <a:t>1 </a:t>
            </a:r>
            <a:r>
              <a:rPr lang="zh-CN" altLang="en-US" dirty="0"/>
              <a:t>互联网产品概念</a:t>
            </a:r>
          </a:p>
        </p:txBody>
      </p:sp>
      <p:sp>
        <p:nvSpPr>
          <p:cNvPr id="3" name="内容占位符 8">
            <a:extLst>
              <a:ext uri="{FF2B5EF4-FFF2-40B4-BE49-F238E27FC236}">
                <a16:creationId xmlns:a16="http://schemas.microsoft.com/office/drawing/2014/main" id="{4CE9E510-421E-4F88-AA37-8A603B85210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22043" y="722814"/>
            <a:ext cx="7879157" cy="386225"/>
          </a:xfrm>
        </p:spPr>
        <p:txBody>
          <a:bodyPr/>
          <a:lstStyle/>
          <a:p>
            <a:r>
              <a:rPr lang="en-US" altLang="zh-CN" sz="2000" dirty="0"/>
              <a:t>(</a:t>
            </a:r>
            <a:r>
              <a:rPr lang="zh-CN" altLang="en-US" sz="2000" dirty="0"/>
              <a:t>一</a:t>
            </a:r>
            <a:r>
              <a:rPr lang="en-US" altLang="zh-CN" sz="2000" dirty="0"/>
              <a:t>) </a:t>
            </a:r>
            <a:r>
              <a:rPr lang="zh-CN" altLang="en-US" sz="2000" dirty="0"/>
              <a:t>产品的概念</a:t>
            </a:r>
          </a:p>
        </p:txBody>
      </p:sp>
      <p:sp>
        <p:nvSpPr>
          <p:cNvPr id="4" name="Shape 3">
            <a:extLst>
              <a:ext uri="{FF2B5EF4-FFF2-40B4-BE49-F238E27FC236}">
                <a16:creationId xmlns:a16="http://schemas.microsoft.com/office/drawing/2014/main" id="{EECC7A49-87B8-43CD-91D7-F688B205CB09}"/>
              </a:ext>
            </a:extLst>
          </p:cNvPr>
          <p:cNvSpPr/>
          <p:nvPr/>
        </p:nvSpPr>
        <p:spPr>
          <a:xfrm>
            <a:off x="254708" y="1247452"/>
            <a:ext cx="4240880" cy="700446"/>
          </a:xfrm>
          <a:custGeom>
            <a:avLst/>
            <a:gdLst/>
            <a:ahLst/>
            <a:cxnLst/>
            <a:rect l="l" t="t" r="r" b="b"/>
            <a:pathLst>
              <a:path w="5654507" h="933928">
                <a:moveTo>
                  <a:pt x="101882" y="0"/>
                </a:moveTo>
                <a:lnTo>
                  <a:pt x="5552625" y="0"/>
                </a:lnTo>
                <a:cubicBezTo>
                  <a:pt x="5608893" y="0"/>
                  <a:pt x="5654507" y="45614"/>
                  <a:pt x="5654507" y="101882"/>
                </a:cubicBezTo>
                <a:lnTo>
                  <a:pt x="5654507" y="832045"/>
                </a:lnTo>
                <a:cubicBezTo>
                  <a:pt x="5654507" y="888313"/>
                  <a:pt x="5608893" y="933928"/>
                  <a:pt x="5552625" y="933928"/>
                </a:cubicBezTo>
                <a:lnTo>
                  <a:pt x="101882" y="933928"/>
                </a:lnTo>
                <a:cubicBezTo>
                  <a:pt x="45652" y="933928"/>
                  <a:pt x="0" y="888276"/>
                  <a:pt x="0" y="832045"/>
                </a:cubicBezTo>
                <a:lnTo>
                  <a:pt x="0" y="101882"/>
                </a:lnTo>
                <a:cubicBezTo>
                  <a:pt x="0" y="45652"/>
                  <a:pt x="45652" y="0"/>
                  <a:pt x="101882" y="0"/>
                </a:cubicBezTo>
                <a:close/>
              </a:path>
            </a:pathLst>
          </a:custGeom>
          <a:gradFill flip="none" rotWithShape="1">
            <a:gsLst>
              <a:gs pos="0">
                <a:srgbClr val="4A90E2"/>
              </a:gs>
              <a:gs pos="100000">
                <a:srgbClr val="007BFF"/>
              </a:gs>
            </a:gsLst>
            <a:lin ang="2700000" scaled="1"/>
          </a:gradFill>
          <a:ln/>
          <a:effectLst>
            <a:outerShdw blurRad="127354" dist="84903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5" name="Shape 4">
            <a:extLst>
              <a:ext uri="{FF2B5EF4-FFF2-40B4-BE49-F238E27FC236}">
                <a16:creationId xmlns:a16="http://schemas.microsoft.com/office/drawing/2014/main" id="{599C00FB-2F16-4BD6-A348-BC70B70D4802}"/>
              </a:ext>
            </a:extLst>
          </p:cNvPr>
          <p:cNvSpPr/>
          <p:nvPr/>
        </p:nvSpPr>
        <p:spPr>
          <a:xfrm>
            <a:off x="407532" y="1381093"/>
            <a:ext cx="191031" cy="191031"/>
          </a:xfrm>
          <a:custGeom>
            <a:avLst/>
            <a:gdLst/>
            <a:ahLst/>
            <a:cxnLst/>
            <a:rect l="l" t="t" r="r" b="b"/>
            <a:pathLst>
              <a:path w="254708" h="254708">
                <a:moveTo>
                  <a:pt x="111584" y="-1244"/>
                </a:moveTo>
                <a:cubicBezTo>
                  <a:pt x="121434" y="-6915"/>
                  <a:pt x="133572" y="-6915"/>
                  <a:pt x="143422" y="-1244"/>
                </a:cubicBezTo>
                <a:lnTo>
                  <a:pt x="230928" y="49250"/>
                </a:lnTo>
                <a:cubicBezTo>
                  <a:pt x="240778" y="54921"/>
                  <a:pt x="246847" y="65468"/>
                  <a:pt x="246847" y="76810"/>
                </a:cubicBezTo>
                <a:lnTo>
                  <a:pt x="246847" y="177798"/>
                </a:lnTo>
                <a:cubicBezTo>
                  <a:pt x="246847" y="189190"/>
                  <a:pt x="240778" y="199687"/>
                  <a:pt x="230928" y="205358"/>
                </a:cubicBezTo>
                <a:lnTo>
                  <a:pt x="143422" y="255951"/>
                </a:lnTo>
                <a:cubicBezTo>
                  <a:pt x="133572" y="261622"/>
                  <a:pt x="121434" y="261622"/>
                  <a:pt x="111584" y="255951"/>
                </a:cubicBezTo>
                <a:lnTo>
                  <a:pt x="24128" y="205457"/>
                </a:lnTo>
                <a:cubicBezTo>
                  <a:pt x="14278" y="199786"/>
                  <a:pt x="8208" y="189240"/>
                  <a:pt x="8208" y="177897"/>
                </a:cubicBezTo>
                <a:lnTo>
                  <a:pt x="8208" y="76910"/>
                </a:lnTo>
                <a:cubicBezTo>
                  <a:pt x="8208" y="65518"/>
                  <a:pt x="14278" y="55021"/>
                  <a:pt x="24128" y="49350"/>
                </a:cubicBezTo>
                <a:lnTo>
                  <a:pt x="111584" y="-1244"/>
                </a:lnTo>
                <a:close/>
                <a:moveTo>
                  <a:pt x="214959" y="177848"/>
                </a:moveTo>
                <a:lnTo>
                  <a:pt x="214959" y="95217"/>
                </a:lnTo>
                <a:lnTo>
                  <a:pt x="143422" y="136507"/>
                </a:lnTo>
                <a:lnTo>
                  <a:pt x="143422" y="219138"/>
                </a:lnTo>
                <a:lnTo>
                  <a:pt x="214959" y="177848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6" name="Text 5">
            <a:extLst>
              <a:ext uri="{FF2B5EF4-FFF2-40B4-BE49-F238E27FC236}">
                <a16:creationId xmlns:a16="http://schemas.microsoft.com/office/drawing/2014/main" id="{857F2962-1BB1-4BA0-8A74-70ECD1CD3ACA}"/>
              </a:ext>
            </a:extLst>
          </p:cNvPr>
          <p:cNvSpPr/>
          <p:nvPr/>
        </p:nvSpPr>
        <p:spPr>
          <a:xfrm>
            <a:off x="697261" y="1344039"/>
            <a:ext cx="1635234" cy="2674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10000"/>
              </a:lnSpc>
            </a:pP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7" name="Text 6">
            <a:extLst>
              <a:ext uri="{FF2B5EF4-FFF2-40B4-BE49-F238E27FC236}">
                <a16:creationId xmlns:a16="http://schemas.microsoft.com/office/drawing/2014/main" id="{7B175C85-09C4-4A02-9FF7-D6286A0BA622}"/>
              </a:ext>
            </a:extLst>
          </p:cNvPr>
          <p:cNvSpPr/>
          <p:nvPr/>
        </p:nvSpPr>
        <p:spPr>
          <a:xfrm>
            <a:off x="719549" y="1390361"/>
            <a:ext cx="3526896" cy="4109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10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产品是指可以满足用户某种需求,由人类加工生产、可供给市场用于交易的任何东西。</a:t>
            </a:r>
            <a:endParaRPr lang="en-US" sz="16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97CB9782-D8CB-4F6C-8004-16E5FDB52453}"/>
              </a:ext>
            </a:extLst>
          </p:cNvPr>
          <p:cNvSpPr/>
          <p:nvPr/>
        </p:nvSpPr>
        <p:spPr>
          <a:xfrm>
            <a:off x="254708" y="2049700"/>
            <a:ext cx="4240880" cy="1120713"/>
          </a:xfrm>
          <a:custGeom>
            <a:avLst/>
            <a:gdLst/>
            <a:ahLst/>
            <a:cxnLst/>
            <a:rect l="l" t="t" r="r" b="b"/>
            <a:pathLst>
              <a:path w="5654507" h="1494284">
                <a:moveTo>
                  <a:pt x="101880" y="0"/>
                </a:moveTo>
                <a:lnTo>
                  <a:pt x="5552627" y="0"/>
                </a:lnTo>
                <a:cubicBezTo>
                  <a:pt x="5608894" y="0"/>
                  <a:pt x="5654507" y="45613"/>
                  <a:pt x="5654507" y="101880"/>
                </a:cubicBezTo>
                <a:lnTo>
                  <a:pt x="5654507" y="1392404"/>
                </a:lnTo>
                <a:cubicBezTo>
                  <a:pt x="5654507" y="1448671"/>
                  <a:pt x="5608894" y="1494284"/>
                  <a:pt x="5552627" y="1494284"/>
                </a:cubicBezTo>
                <a:lnTo>
                  <a:pt x="101880" y="1494284"/>
                </a:lnTo>
                <a:cubicBezTo>
                  <a:pt x="45613" y="1494284"/>
                  <a:pt x="0" y="1448671"/>
                  <a:pt x="0" y="1392404"/>
                </a:cubicBezTo>
                <a:lnTo>
                  <a:pt x="0" y="101880"/>
                </a:lnTo>
                <a:cubicBezTo>
                  <a:pt x="0" y="45651"/>
                  <a:pt x="45651" y="0"/>
                  <a:pt x="10188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50942" dist="33961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C346D32E-2DF6-4927-8186-EAADA48FAA38}"/>
              </a:ext>
            </a:extLst>
          </p:cNvPr>
          <p:cNvSpPr/>
          <p:nvPr/>
        </p:nvSpPr>
        <p:spPr>
          <a:xfrm>
            <a:off x="383654" y="2208892"/>
            <a:ext cx="143273" cy="114619"/>
          </a:xfrm>
          <a:custGeom>
            <a:avLst/>
            <a:gdLst/>
            <a:ahLst/>
            <a:cxnLst/>
            <a:rect l="l" t="t" r="r" b="b"/>
            <a:pathLst>
              <a:path w="191031" h="152825">
                <a:moveTo>
                  <a:pt x="114618" y="9552"/>
                </a:moveTo>
                <a:lnTo>
                  <a:pt x="152825" y="9552"/>
                </a:lnTo>
                <a:cubicBezTo>
                  <a:pt x="158108" y="9552"/>
                  <a:pt x="162376" y="13820"/>
                  <a:pt x="162376" y="19103"/>
                </a:cubicBezTo>
                <a:cubicBezTo>
                  <a:pt x="162376" y="24386"/>
                  <a:pt x="158108" y="28655"/>
                  <a:pt x="152825" y="28655"/>
                </a:cubicBezTo>
                <a:lnTo>
                  <a:pt x="118917" y="28655"/>
                </a:lnTo>
                <a:cubicBezTo>
                  <a:pt x="117364" y="36356"/>
                  <a:pt x="112081" y="42713"/>
                  <a:pt x="105067" y="45758"/>
                </a:cubicBezTo>
                <a:lnTo>
                  <a:pt x="105067" y="133721"/>
                </a:lnTo>
                <a:lnTo>
                  <a:pt x="152825" y="133721"/>
                </a:lnTo>
                <a:cubicBezTo>
                  <a:pt x="158108" y="133721"/>
                  <a:pt x="162376" y="137990"/>
                  <a:pt x="162376" y="143273"/>
                </a:cubicBezTo>
                <a:cubicBezTo>
                  <a:pt x="162376" y="148556"/>
                  <a:pt x="158108" y="152825"/>
                  <a:pt x="152825" y="152825"/>
                </a:cubicBezTo>
                <a:lnTo>
                  <a:pt x="38206" y="152825"/>
                </a:lnTo>
                <a:cubicBezTo>
                  <a:pt x="32923" y="152825"/>
                  <a:pt x="28655" y="148556"/>
                  <a:pt x="28655" y="143273"/>
                </a:cubicBezTo>
                <a:cubicBezTo>
                  <a:pt x="28655" y="137990"/>
                  <a:pt x="32923" y="133721"/>
                  <a:pt x="38206" y="133721"/>
                </a:cubicBezTo>
                <a:lnTo>
                  <a:pt x="85964" y="133721"/>
                </a:lnTo>
                <a:lnTo>
                  <a:pt x="85964" y="45758"/>
                </a:lnTo>
                <a:cubicBezTo>
                  <a:pt x="78949" y="42683"/>
                  <a:pt x="73666" y="36326"/>
                  <a:pt x="72114" y="28655"/>
                </a:cubicBezTo>
                <a:lnTo>
                  <a:pt x="38206" y="28655"/>
                </a:lnTo>
                <a:cubicBezTo>
                  <a:pt x="32923" y="28655"/>
                  <a:pt x="28655" y="24386"/>
                  <a:pt x="28655" y="19103"/>
                </a:cubicBezTo>
                <a:cubicBezTo>
                  <a:pt x="28655" y="13820"/>
                  <a:pt x="32923" y="9552"/>
                  <a:pt x="38206" y="9552"/>
                </a:cubicBezTo>
                <a:lnTo>
                  <a:pt x="76412" y="9552"/>
                </a:lnTo>
                <a:cubicBezTo>
                  <a:pt x="80770" y="3761"/>
                  <a:pt x="87695" y="0"/>
                  <a:pt x="95515" y="0"/>
                </a:cubicBezTo>
                <a:cubicBezTo>
                  <a:pt x="103336" y="0"/>
                  <a:pt x="110260" y="3761"/>
                  <a:pt x="114618" y="9552"/>
                </a:cubicBezTo>
                <a:close/>
                <a:moveTo>
                  <a:pt x="131214" y="95515"/>
                </a:moveTo>
                <a:lnTo>
                  <a:pt x="174435" y="95515"/>
                </a:lnTo>
                <a:lnTo>
                  <a:pt x="152825" y="58443"/>
                </a:lnTo>
                <a:lnTo>
                  <a:pt x="131214" y="95515"/>
                </a:lnTo>
                <a:close/>
                <a:moveTo>
                  <a:pt x="152825" y="124170"/>
                </a:moveTo>
                <a:cubicBezTo>
                  <a:pt x="134050" y="124170"/>
                  <a:pt x="118439" y="114021"/>
                  <a:pt x="115215" y="100619"/>
                </a:cubicBezTo>
                <a:cubicBezTo>
                  <a:pt x="114439" y="97336"/>
                  <a:pt x="115514" y="93963"/>
                  <a:pt x="117215" y="91038"/>
                </a:cubicBezTo>
                <a:lnTo>
                  <a:pt x="145631" y="42325"/>
                </a:lnTo>
                <a:cubicBezTo>
                  <a:pt x="147123" y="39758"/>
                  <a:pt x="149870" y="38206"/>
                  <a:pt x="152825" y="38206"/>
                </a:cubicBezTo>
                <a:cubicBezTo>
                  <a:pt x="155780" y="38206"/>
                  <a:pt x="158526" y="39788"/>
                  <a:pt x="160018" y="42325"/>
                </a:cubicBezTo>
                <a:lnTo>
                  <a:pt x="188434" y="91038"/>
                </a:lnTo>
                <a:cubicBezTo>
                  <a:pt x="190135" y="93963"/>
                  <a:pt x="191210" y="97336"/>
                  <a:pt x="190434" y="100619"/>
                </a:cubicBezTo>
                <a:cubicBezTo>
                  <a:pt x="187210" y="113992"/>
                  <a:pt x="171599" y="124170"/>
                  <a:pt x="152825" y="124170"/>
                </a:cubicBezTo>
                <a:close/>
                <a:moveTo>
                  <a:pt x="37848" y="58443"/>
                </a:moveTo>
                <a:lnTo>
                  <a:pt x="16238" y="95515"/>
                </a:lnTo>
                <a:lnTo>
                  <a:pt x="59488" y="95515"/>
                </a:lnTo>
                <a:lnTo>
                  <a:pt x="37848" y="58443"/>
                </a:lnTo>
                <a:close/>
                <a:moveTo>
                  <a:pt x="269" y="100619"/>
                </a:moveTo>
                <a:cubicBezTo>
                  <a:pt x="-507" y="97336"/>
                  <a:pt x="567" y="93963"/>
                  <a:pt x="2268" y="91038"/>
                </a:cubicBezTo>
                <a:lnTo>
                  <a:pt x="30684" y="42325"/>
                </a:lnTo>
                <a:cubicBezTo>
                  <a:pt x="32177" y="39758"/>
                  <a:pt x="34923" y="38206"/>
                  <a:pt x="37878" y="38206"/>
                </a:cubicBezTo>
                <a:cubicBezTo>
                  <a:pt x="40833" y="38206"/>
                  <a:pt x="43579" y="39788"/>
                  <a:pt x="45071" y="42325"/>
                </a:cubicBezTo>
                <a:lnTo>
                  <a:pt x="73487" y="91038"/>
                </a:lnTo>
                <a:cubicBezTo>
                  <a:pt x="75188" y="93963"/>
                  <a:pt x="76263" y="97336"/>
                  <a:pt x="75487" y="100619"/>
                </a:cubicBezTo>
                <a:cubicBezTo>
                  <a:pt x="72263" y="113992"/>
                  <a:pt x="56653" y="124170"/>
                  <a:pt x="37878" y="124170"/>
                </a:cubicBezTo>
                <a:cubicBezTo>
                  <a:pt x="19103" y="124170"/>
                  <a:pt x="3492" y="114021"/>
                  <a:pt x="269" y="100619"/>
                </a:cubicBezTo>
                <a:close/>
              </a:path>
            </a:pathLst>
          </a:custGeom>
          <a:solidFill>
            <a:srgbClr val="4A90E2"/>
          </a:solidFill>
          <a:ln/>
        </p:spPr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B89BA22B-4576-4F83-B35B-7C9C83F35528}"/>
              </a:ext>
            </a:extLst>
          </p:cNvPr>
          <p:cNvSpPr/>
          <p:nvPr/>
        </p:nvSpPr>
        <p:spPr>
          <a:xfrm>
            <a:off x="528519" y="2177054"/>
            <a:ext cx="3897025" cy="1782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30000"/>
              </a:lnSpc>
            </a:pPr>
            <a:r>
              <a:rPr lang="en-US" sz="902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法律定义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2765CE67-5A2E-4401-BDAB-D71FA229192A}"/>
              </a:ext>
            </a:extLst>
          </p:cNvPr>
          <p:cNvSpPr/>
          <p:nvPr/>
        </p:nvSpPr>
        <p:spPr>
          <a:xfrm>
            <a:off x="382062" y="2431762"/>
            <a:ext cx="3986173" cy="369326"/>
          </a:xfrm>
          <a:custGeom>
            <a:avLst/>
            <a:gdLst/>
            <a:ahLst/>
            <a:cxnLst/>
            <a:rect l="l" t="t" r="r" b="b"/>
            <a:pathLst>
              <a:path w="5314897" h="492435">
                <a:moveTo>
                  <a:pt x="67921" y="0"/>
                </a:moveTo>
                <a:lnTo>
                  <a:pt x="5246975" y="0"/>
                </a:lnTo>
                <a:cubicBezTo>
                  <a:pt x="5284487" y="0"/>
                  <a:pt x="5314897" y="30409"/>
                  <a:pt x="5314897" y="67921"/>
                </a:cubicBezTo>
                <a:lnTo>
                  <a:pt x="5314897" y="424513"/>
                </a:lnTo>
                <a:cubicBezTo>
                  <a:pt x="5314897" y="462025"/>
                  <a:pt x="5284487" y="492435"/>
                  <a:pt x="5246975" y="492435"/>
                </a:cubicBezTo>
                <a:lnTo>
                  <a:pt x="67921" y="492435"/>
                </a:lnTo>
                <a:cubicBezTo>
                  <a:pt x="30409" y="492435"/>
                  <a:pt x="0" y="462025"/>
                  <a:pt x="0" y="424513"/>
                </a:cubicBezTo>
                <a:lnTo>
                  <a:pt x="0" y="67921"/>
                </a:lnTo>
                <a:cubicBezTo>
                  <a:pt x="0" y="30435"/>
                  <a:pt x="30435" y="0"/>
                  <a:pt x="67921" y="0"/>
                </a:cubicBezTo>
                <a:close/>
              </a:path>
            </a:pathLst>
          </a:custGeom>
          <a:solidFill>
            <a:srgbClr val="4A90E2">
              <a:alpha val="10196"/>
            </a:srgbClr>
          </a:solidFill>
          <a:ln/>
        </p:spPr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33195718-B4DB-43B5-BB47-BAA49EFDD6EB}"/>
              </a:ext>
            </a:extLst>
          </p:cNvPr>
          <p:cNvSpPr/>
          <p:nvPr/>
        </p:nvSpPr>
        <p:spPr>
          <a:xfrm>
            <a:off x="483945" y="2533645"/>
            <a:ext cx="3833348" cy="165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803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《中华人民共和国产品质量法》第二条:产品是指</a:t>
            </a:r>
            <a:r>
              <a:rPr lang="en-US" sz="803" b="1" dirty="0">
                <a:solidFill>
                  <a:srgbClr val="4A90E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经过加工、制作,用于销售</a:t>
            </a:r>
            <a:r>
              <a:rPr lang="en-US" sz="803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的产品。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C06FDE5B-7DB3-4156-AA3A-916AFD7D6C1D}"/>
              </a:ext>
            </a:extLst>
          </p:cNvPr>
          <p:cNvSpPr/>
          <p:nvPr/>
        </p:nvSpPr>
        <p:spPr>
          <a:xfrm>
            <a:off x="382062" y="2877499"/>
            <a:ext cx="4037114" cy="165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803" dirty="0">
                <a:solidFill>
                  <a:srgbClr val="333333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产品必须是通过一定工艺流程加工、制作而成,且其目的是用于销售,满足消费者的需求。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9B91EC48-2BD7-41FB-911E-F5EEE1F44F51}"/>
              </a:ext>
            </a:extLst>
          </p:cNvPr>
          <p:cNvSpPr/>
          <p:nvPr/>
        </p:nvSpPr>
        <p:spPr>
          <a:xfrm>
            <a:off x="254708" y="3272296"/>
            <a:ext cx="4240880" cy="1082507"/>
          </a:xfrm>
          <a:custGeom>
            <a:avLst/>
            <a:gdLst/>
            <a:ahLst/>
            <a:cxnLst/>
            <a:rect l="l" t="t" r="r" b="b"/>
            <a:pathLst>
              <a:path w="5654507" h="1443343">
                <a:moveTo>
                  <a:pt x="101886" y="0"/>
                </a:moveTo>
                <a:lnTo>
                  <a:pt x="5552621" y="0"/>
                </a:lnTo>
                <a:cubicBezTo>
                  <a:pt x="5608891" y="0"/>
                  <a:pt x="5654507" y="45616"/>
                  <a:pt x="5654507" y="101886"/>
                </a:cubicBezTo>
                <a:lnTo>
                  <a:pt x="5654507" y="1341457"/>
                </a:lnTo>
                <a:cubicBezTo>
                  <a:pt x="5654507" y="1397727"/>
                  <a:pt x="5608891" y="1443343"/>
                  <a:pt x="5552621" y="1443343"/>
                </a:cubicBezTo>
                <a:lnTo>
                  <a:pt x="101886" y="1443343"/>
                </a:lnTo>
                <a:cubicBezTo>
                  <a:pt x="45616" y="1443343"/>
                  <a:pt x="0" y="1397727"/>
                  <a:pt x="0" y="1341457"/>
                </a:cubicBezTo>
                <a:lnTo>
                  <a:pt x="0" y="101886"/>
                </a:lnTo>
                <a:cubicBezTo>
                  <a:pt x="0" y="45653"/>
                  <a:pt x="45653" y="0"/>
                  <a:pt x="101886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50942" dist="33961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D188A9F8-57B8-4968-A962-6637868A8D83}"/>
              </a:ext>
            </a:extLst>
          </p:cNvPr>
          <p:cNvSpPr/>
          <p:nvPr/>
        </p:nvSpPr>
        <p:spPr>
          <a:xfrm>
            <a:off x="405144" y="3431488"/>
            <a:ext cx="100291" cy="114619"/>
          </a:xfrm>
          <a:custGeom>
            <a:avLst/>
            <a:gdLst/>
            <a:ahLst/>
            <a:cxnLst/>
            <a:rect l="l" t="t" r="r" b="b"/>
            <a:pathLst>
              <a:path w="133721" h="152825">
                <a:moveTo>
                  <a:pt x="66861" y="74024"/>
                </a:moveTo>
                <a:cubicBezTo>
                  <a:pt x="47092" y="74024"/>
                  <a:pt x="31042" y="57975"/>
                  <a:pt x="31042" y="38206"/>
                </a:cubicBezTo>
                <a:cubicBezTo>
                  <a:pt x="31042" y="18438"/>
                  <a:pt x="47092" y="2388"/>
                  <a:pt x="66861" y="2388"/>
                </a:cubicBezTo>
                <a:cubicBezTo>
                  <a:pt x="86629" y="2388"/>
                  <a:pt x="102679" y="18438"/>
                  <a:pt x="102679" y="38206"/>
                </a:cubicBezTo>
                <a:cubicBezTo>
                  <a:pt x="102679" y="57975"/>
                  <a:pt x="86629" y="74024"/>
                  <a:pt x="66861" y="74024"/>
                </a:cubicBezTo>
                <a:close/>
                <a:moveTo>
                  <a:pt x="57757" y="90740"/>
                </a:moveTo>
                <a:lnTo>
                  <a:pt x="75965" y="90740"/>
                </a:lnTo>
                <a:cubicBezTo>
                  <a:pt x="78860" y="90740"/>
                  <a:pt x="81188" y="93068"/>
                  <a:pt x="81188" y="95963"/>
                </a:cubicBezTo>
                <a:cubicBezTo>
                  <a:pt x="81188" y="97217"/>
                  <a:pt x="80740" y="98411"/>
                  <a:pt x="79934" y="99366"/>
                </a:cubicBezTo>
                <a:lnTo>
                  <a:pt x="71756" y="108917"/>
                </a:lnTo>
                <a:lnTo>
                  <a:pt x="81009" y="143273"/>
                </a:lnTo>
                <a:lnTo>
                  <a:pt x="81188" y="143273"/>
                </a:lnTo>
                <a:lnTo>
                  <a:pt x="91516" y="101933"/>
                </a:lnTo>
                <a:cubicBezTo>
                  <a:pt x="92172" y="99336"/>
                  <a:pt x="94829" y="97754"/>
                  <a:pt x="97336" y="98709"/>
                </a:cubicBezTo>
                <a:cubicBezTo>
                  <a:pt x="115812" y="105753"/>
                  <a:pt x="128946" y="123662"/>
                  <a:pt x="128946" y="144616"/>
                </a:cubicBezTo>
                <a:cubicBezTo>
                  <a:pt x="128946" y="149123"/>
                  <a:pt x="125274" y="152795"/>
                  <a:pt x="120767" y="152795"/>
                </a:cubicBezTo>
                <a:lnTo>
                  <a:pt x="12954" y="152825"/>
                </a:lnTo>
                <a:cubicBezTo>
                  <a:pt x="8447" y="152825"/>
                  <a:pt x="4776" y="149153"/>
                  <a:pt x="4776" y="144646"/>
                </a:cubicBezTo>
                <a:cubicBezTo>
                  <a:pt x="4776" y="123692"/>
                  <a:pt x="17909" y="105783"/>
                  <a:pt x="36385" y="98739"/>
                </a:cubicBezTo>
                <a:cubicBezTo>
                  <a:pt x="38893" y="97784"/>
                  <a:pt x="41549" y="99366"/>
                  <a:pt x="42206" y="101963"/>
                </a:cubicBezTo>
                <a:lnTo>
                  <a:pt x="52533" y="143303"/>
                </a:lnTo>
                <a:lnTo>
                  <a:pt x="52713" y="143303"/>
                </a:lnTo>
                <a:lnTo>
                  <a:pt x="61966" y="108947"/>
                </a:lnTo>
                <a:lnTo>
                  <a:pt x="53787" y="99396"/>
                </a:lnTo>
                <a:cubicBezTo>
                  <a:pt x="52981" y="98440"/>
                  <a:pt x="52533" y="97247"/>
                  <a:pt x="52533" y="95993"/>
                </a:cubicBezTo>
                <a:cubicBezTo>
                  <a:pt x="52533" y="93098"/>
                  <a:pt x="54862" y="90769"/>
                  <a:pt x="57757" y="90769"/>
                </a:cubicBezTo>
                <a:close/>
              </a:path>
            </a:pathLst>
          </a:custGeom>
          <a:solidFill>
            <a:srgbClr val="007BFF"/>
          </a:solidFill>
          <a:ln/>
        </p:spPr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049045C5-7F24-4091-8484-AA2C4264E075}"/>
              </a:ext>
            </a:extLst>
          </p:cNvPr>
          <p:cNvSpPr/>
          <p:nvPr/>
        </p:nvSpPr>
        <p:spPr>
          <a:xfrm>
            <a:off x="528519" y="3399650"/>
            <a:ext cx="3897025" cy="1782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30000"/>
              </a:lnSpc>
            </a:pPr>
            <a:r>
              <a:rPr lang="en-US" sz="902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菲利普·科特勒定义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B7725979-4F9A-4776-BA8E-3122A7609A57}"/>
              </a:ext>
            </a:extLst>
          </p:cNvPr>
          <p:cNvSpPr/>
          <p:nvPr/>
        </p:nvSpPr>
        <p:spPr>
          <a:xfrm>
            <a:off x="382062" y="3654357"/>
            <a:ext cx="4037114" cy="331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803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现代营销学奠基人菲利普·科特勒提出:</a:t>
            </a:r>
            <a:r>
              <a:rPr lang="en-US" sz="803" b="1" dirty="0">
                <a:solidFill>
                  <a:srgbClr val="007B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产品是能够满足消费者需求或欲望的任何有形物品或无形服务</a:t>
            </a:r>
            <a:r>
              <a:rPr lang="en-US" sz="803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。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90D25079-35BA-4115-BC9D-E5F779501FD1}"/>
              </a:ext>
            </a:extLst>
          </p:cNvPr>
          <p:cNvSpPr/>
          <p:nvPr/>
        </p:nvSpPr>
        <p:spPr>
          <a:xfrm>
            <a:off x="382062" y="4061890"/>
            <a:ext cx="4037114" cy="165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803" dirty="0">
                <a:solidFill>
                  <a:srgbClr val="333333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这一定义突破物理形态限制,将产品视为满足需求的载体。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0" name="Shape 18">
            <a:extLst>
              <a:ext uri="{FF2B5EF4-FFF2-40B4-BE49-F238E27FC236}">
                <a16:creationId xmlns:a16="http://schemas.microsoft.com/office/drawing/2014/main" id="{923C3DAA-9B7E-4B54-B027-0081AF273B5E}"/>
              </a:ext>
            </a:extLst>
          </p:cNvPr>
          <p:cNvSpPr/>
          <p:nvPr/>
        </p:nvSpPr>
        <p:spPr>
          <a:xfrm>
            <a:off x="4649766" y="1260188"/>
            <a:ext cx="4240880" cy="2827253"/>
          </a:xfrm>
          <a:custGeom>
            <a:avLst/>
            <a:gdLst/>
            <a:ahLst/>
            <a:cxnLst/>
            <a:rect l="l" t="t" r="r" b="b"/>
            <a:pathLst>
              <a:path w="5654507" h="3769671">
                <a:moveTo>
                  <a:pt x="33961" y="0"/>
                </a:moveTo>
                <a:lnTo>
                  <a:pt x="5620546" y="0"/>
                </a:lnTo>
                <a:cubicBezTo>
                  <a:pt x="5639302" y="0"/>
                  <a:pt x="5654507" y="15205"/>
                  <a:pt x="5654507" y="33961"/>
                </a:cubicBezTo>
                <a:lnTo>
                  <a:pt x="5654507" y="3667777"/>
                </a:lnTo>
                <a:cubicBezTo>
                  <a:pt x="5654507" y="3724052"/>
                  <a:pt x="5608887" y="3769671"/>
                  <a:pt x="5552613" y="3769671"/>
                </a:cubicBezTo>
                <a:lnTo>
                  <a:pt x="101894" y="3769671"/>
                </a:lnTo>
                <a:cubicBezTo>
                  <a:pt x="45620" y="3769671"/>
                  <a:pt x="0" y="3724052"/>
                  <a:pt x="0" y="3667777"/>
                </a:cubicBezTo>
                <a:lnTo>
                  <a:pt x="0" y="33961"/>
                </a:lnTo>
                <a:cubicBezTo>
                  <a:pt x="0" y="15217"/>
                  <a:pt x="15217" y="0"/>
                  <a:pt x="33961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50942" dist="33961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21" name="Shape 19">
            <a:extLst>
              <a:ext uri="{FF2B5EF4-FFF2-40B4-BE49-F238E27FC236}">
                <a16:creationId xmlns:a16="http://schemas.microsoft.com/office/drawing/2014/main" id="{5999F6D8-D21D-4DA6-83D8-896E81C1BAEF}"/>
              </a:ext>
            </a:extLst>
          </p:cNvPr>
          <p:cNvSpPr/>
          <p:nvPr/>
        </p:nvSpPr>
        <p:spPr>
          <a:xfrm>
            <a:off x="4649766" y="1260188"/>
            <a:ext cx="4240880" cy="25471"/>
          </a:xfrm>
          <a:custGeom>
            <a:avLst/>
            <a:gdLst/>
            <a:ahLst/>
            <a:cxnLst/>
            <a:rect l="l" t="t" r="r" b="b"/>
            <a:pathLst>
              <a:path w="5654507" h="33961">
                <a:moveTo>
                  <a:pt x="33961" y="0"/>
                </a:moveTo>
                <a:lnTo>
                  <a:pt x="5620546" y="0"/>
                </a:lnTo>
                <a:cubicBezTo>
                  <a:pt x="5639302" y="0"/>
                  <a:pt x="5654507" y="15205"/>
                  <a:pt x="5654507" y="33961"/>
                </a:cubicBezTo>
                <a:lnTo>
                  <a:pt x="5654507" y="33961"/>
                </a:lnTo>
                <a:lnTo>
                  <a:pt x="0" y="33961"/>
                </a:lnTo>
                <a:lnTo>
                  <a:pt x="0" y="33961"/>
                </a:lnTo>
                <a:cubicBezTo>
                  <a:pt x="0" y="15205"/>
                  <a:pt x="15205" y="0"/>
                  <a:pt x="33961" y="0"/>
                </a:cubicBezTo>
                <a:close/>
              </a:path>
            </a:pathLst>
          </a:custGeom>
          <a:solidFill>
            <a:srgbClr val="4A90E2"/>
          </a:solidFill>
          <a:ln/>
        </p:spPr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11433320-77B2-434F-92C3-5F6D6FFA6E4D}"/>
              </a:ext>
            </a:extLst>
          </p:cNvPr>
          <p:cNvSpPr/>
          <p:nvPr/>
        </p:nvSpPr>
        <p:spPr>
          <a:xfrm>
            <a:off x="4770752" y="1425748"/>
            <a:ext cx="3998908" cy="1782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685800">
              <a:lnSpc>
                <a:spcPct val="120000"/>
              </a:lnSpc>
            </a:pPr>
            <a:r>
              <a:rPr lang="en-US" sz="1003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产品的三层次理论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3" name="Shape 21">
            <a:extLst>
              <a:ext uri="{FF2B5EF4-FFF2-40B4-BE49-F238E27FC236}">
                <a16:creationId xmlns:a16="http://schemas.microsoft.com/office/drawing/2014/main" id="{3F60EB15-0287-4716-A81F-7D276E8F6136}"/>
              </a:ext>
            </a:extLst>
          </p:cNvPr>
          <p:cNvSpPr/>
          <p:nvPr/>
        </p:nvSpPr>
        <p:spPr>
          <a:xfrm>
            <a:off x="4802590" y="1731396"/>
            <a:ext cx="305649" cy="305649"/>
          </a:xfrm>
          <a:custGeom>
            <a:avLst/>
            <a:gdLst/>
            <a:ahLst/>
            <a:cxnLst/>
            <a:rect l="l" t="t" r="r" b="b"/>
            <a:pathLst>
              <a:path w="407532" h="407532">
                <a:moveTo>
                  <a:pt x="203766" y="0"/>
                </a:moveTo>
                <a:lnTo>
                  <a:pt x="203766" y="0"/>
                </a:lnTo>
                <a:cubicBezTo>
                  <a:pt x="316303" y="0"/>
                  <a:pt x="407532" y="91229"/>
                  <a:pt x="407532" y="203766"/>
                </a:cubicBezTo>
                <a:lnTo>
                  <a:pt x="407532" y="203766"/>
                </a:lnTo>
                <a:cubicBezTo>
                  <a:pt x="407532" y="316303"/>
                  <a:pt x="316303" y="407532"/>
                  <a:pt x="203766" y="407532"/>
                </a:cubicBezTo>
                <a:lnTo>
                  <a:pt x="203766" y="407532"/>
                </a:lnTo>
                <a:cubicBezTo>
                  <a:pt x="91229" y="407532"/>
                  <a:pt x="0" y="316303"/>
                  <a:pt x="0" y="203766"/>
                </a:cubicBezTo>
                <a:lnTo>
                  <a:pt x="0" y="203766"/>
                </a:lnTo>
                <a:cubicBezTo>
                  <a:pt x="0" y="91229"/>
                  <a:pt x="91229" y="0"/>
                  <a:pt x="203766" y="0"/>
                </a:cubicBezTo>
                <a:close/>
              </a:path>
            </a:pathLst>
          </a:custGeom>
          <a:solidFill>
            <a:srgbClr val="4A90E2"/>
          </a:solidFill>
          <a:ln/>
        </p:spPr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E27CF493-4C95-45AC-B61D-B27B16257AB3}"/>
              </a:ext>
            </a:extLst>
          </p:cNvPr>
          <p:cNvSpPr/>
          <p:nvPr/>
        </p:nvSpPr>
        <p:spPr>
          <a:xfrm>
            <a:off x="4770752" y="1731396"/>
            <a:ext cx="369326" cy="3056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685800">
              <a:lnSpc>
                <a:spcPct val="120000"/>
              </a:lnSpc>
            </a:pPr>
            <a:r>
              <a:rPr lang="en-US" sz="1003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5" name="Text 23">
            <a:extLst>
              <a:ext uri="{FF2B5EF4-FFF2-40B4-BE49-F238E27FC236}">
                <a16:creationId xmlns:a16="http://schemas.microsoft.com/office/drawing/2014/main" id="{7FF4C27D-E3FC-446B-B6AB-83B9CB6C8BC3}"/>
              </a:ext>
            </a:extLst>
          </p:cNvPr>
          <p:cNvSpPr/>
          <p:nvPr/>
        </p:nvSpPr>
        <p:spPr>
          <a:xfrm>
            <a:off x="5210122" y="1731397"/>
            <a:ext cx="3585008" cy="1782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30000"/>
              </a:lnSpc>
            </a:pPr>
            <a:r>
              <a:rPr lang="en-US" sz="902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核心产品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9467AD64-37AE-4FA2-B1BC-0FF8DE9B47E2}"/>
              </a:ext>
            </a:extLst>
          </p:cNvPr>
          <p:cNvSpPr/>
          <p:nvPr/>
        </p:nvSpPr>
        <p:spPr>
          <a:xfrm>
            <a:off x="5210122" y="1970819"/>
            <a:ext cx="967889" cy="1375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803" b="1" dirty="0">
                <a:solidFill>
                  <a:srgbClr val="4A90E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产品存在的根本价值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7" name="Text 25">
            <a:extLst>
              <a:ext uri="{FF2B5EF4-FFF2-40B4-BE49-F238E27FC236}">
                <a16:creationId xmlns:a16="http://schemas.microsoft.com/office/drawing/2014/main" id="{34309D41-6E82-44A0-B551-F412CBC6C7B1}"/>
              </a:ext>
            </a:extLst>
          </p:cNvPr>
          <p:cNvSpPr/>
          <p:nvPr/>
        </p:nvSpPr>
        <p:spPr>
          <a:xfrm>
            <a:off x="5210122" y="2177135"/>
            <a:ext cx="3578641" cy="165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803" dirty="0">
                <a:solidFill>
                  <a:srgbClr val="333333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如智能手机的核心是"移动通讯解决方案",而非金属与玻璃的组合体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8" name="Shape 26">
            <a:extLst>
              <a:ext uri="{FF2B5EF4-FFF2-40B4-BE49-F238E27FC236}">
                <a16:creationId xmlns:a16="http://schemas.microsoft.com/office/drawing/2014/main" id="{4549ECAE-A9B3-4E6B-A8FB-A0A4EC4560E6}"/>
              </a:ext>
            </a:extLst>
          </p:cNvPr>
          <p:cNvSpPr/>
          <p:nvPr/>
        </p:nvSpPr>
        <p:spPr>
          <a:xfrm>
            <a:off x="4802590" y="2444577"/>
            <a:ext cx="305649" cy="305649"/>
          </a:xfrm>
          <a:custGeom>
            <a:avLst/>
            <a:gdLst/>
            <a:ahLst/>
            <a:cxnLst/>
            <a:rect l="l" t="t" r="r" b="b"/>
            <a:pathLst>
              <a:path w="407532" h="407532">
                <a:moveTo>
                  <a:pt x="203766" y="0"/>
                </a:moveTo>
                <a:lnTo>
                  <a:pt x="203766" y="0"/>
                </a:lnTo>
                <a:cubicBezTo>
                  <a:pt x="316303" y="0"/>
                  <a:pt x="407532" y="91229"/>
                  <a:pt x="407532" y="203766"/>
                </a:cubicBezTo>
                <a:lnTo>
                  <a:pt x="407532" y="203766"/>
                </a:lnTo>
                <a:cubicBezTo>
                  <a:pt x="407532" y="316303"/>
                  <a:pt x="316303" y="407532"/>
                  <a:pt x="203766" y="407532"/>
                </a:cubicBezTo>
                <a:lnTo>
                  <a:pt x="203766" y="407532"/>
                </a:lnTo>
                <a:cubicBezTo>
                  <a:pt x="91229" y="407532"/>
                  <a:pt x="0" y="316303"/>
                  <a:pt x="0" y="203766"/>
                </a:cubicBezTo>
                <a:lnTo>
                  <a:pt x="0" y="203766"/>
                </a:lnTo>
                <a:cubicBezTo>
                  <a:pt x="0" y="91229"/>
                  <a:pt x="91229" y="0"/>
                  <a:pt x="203766" y="0"/>
                </a:cubicBezTo>
                <a:close/>
              </a:path>
            </a:pathLst>
          </a:custGeom>
          <a:solidFill>
            <a:srgbClr val="007BFF"/>
          </a:solidFill>
          <a:ln/>
        </p:spPr>
      </p:sp>
      <p:sp>
        <p:nvSpPr>
          <p:cNvPr id="29" name="Text 27">
            <a:extLst>
              <a:ext uri="{FF2B5EF4-FFF2-40B4-BE49-F238E27FC236}">
                <a16:creationId xmlns:a16="http://schemas.microsoft.com/office/drawing/2014/main" id="{40D2C46D-0575-434C-A980-9467BCC1E4BC}"/>
              </a:ext>
            </a:extLst>
          </p:cNvPr>
          <p:cNvSpPr/>
          <p:nvPr/>
        </p:nvSpPr>
        <p:spPr>
          <a:xfrm>
            <a:off x="4770752" y="2444577"/>
            <a:ext cx="369326" cy="3056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685800">
              <a:lnSpc>
                <a:spcPct val="120000"/>
              </a:lnSpc>
            </a:pPr>
            <a:r>
              <a:rPr lang="en-US" sz="1003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0" name="Text 28">
            <a:extLst>
              <a:ext uri="{FF2B5EF4-FFF2-40B4-BE49-F238E27FC236}">
                <a16:creationId xmlns:a16="http://schemas.microsoft.com/office/drawing/2014/main" id="{8F0FE540-4B80-422D-BE46-229CEC2A5BE8}"/>
              </a:ext>
            </a:extLst>
          </p:cNvPr>
          <p:cNvSpPr/>
          <p:nvPr/>
        </p:nvSpPr>
        <p:spPr>
          <a:xfrm>
            <a:off x="5210122" y="2444578"/>
            <a:ext cx="3585008" cy="1782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30000"/>
              </a:lnSpc>
            </a:pPr>
            <a:r>
              <a:rPr lang="en-US" sz="902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形式产品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1" name="Text 29">
            <a:extLst>
              <a:ext uri="{FF2B5EF4-FFF2-40B4-BE49-F238E27FC236}">
                <a16:creationId xmlns:a16="http://schemas.microsoft.com/office/drawing/2014/main" id="{257EF200-3FA6-419E-B312-35FE956DE975}"/>
              </a:ext>
            </a:extLst>
          </p:cNvPr>
          <p:cNvSpPr/>
          <p:nvPr/>
        </p:nvSpPr>
        <p:spPr>
          <a:xfrm>
            <a:off x="5210122" y="2684000"/>
            <a:ext cx="1375421" cy="1375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803" b="1" dirty="0">
                <a:solidFill>
                  <a:srgbClr val="007B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具体化的物质形态与服务载体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2" name="Text 30">
            <a:extLst>
              <a:ext uri="{FF2B5EF4-FFF2-40B4-BE49-F238E27FC236}">
                <a16:creationId xmlns:a16="http://schemas.microsoft.com/office/drawing/2014/main" id="{DB092003-7EE0-4BF1-98C1-65C85BCD3A08}"/>
              </a:ext>
            </a:extLst>
          </p:cNvPr>
          <p:cNvSpPr/>
          <p:nvPr/>
        </p:nvSpPr>
        <p:spPr>
          <a:xfrm>
            <a:off x="5210122" y="2890316"/>
            <a:ext cx="3578641" cy="331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803" dirty="0">
                <a:solidFill>
                  <a:srgbClr val="333333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包括品牌标识(品牌logo)、功能设计(摄像头配置)、包装规格(环保材料)等可感知要素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3" name="Shape 31">
            <a:extLst>
              <a:ext uri="{FF2B5EF4-FFF2-40B4-BE49-F238E27FC236}">
                <a16:creationId xmlns:a16="http://schemas.microsoft.com/office/drawing/2014/main" id="{D9ECE149-087A-48CF-9C27-EA29E213EECD}"/>
              </a:ext>
            </a:extLst>
          </p:cNvPr>
          <p:cNvSpPr/>
          <p:nvPr/>
        </p:nvSpPr>
        <p:spPr>
          <a:xfrm>
            <a:off x="4802590" y="3323318"/>
            <a:ext cx="305649" cy="305649"/>
          </a:xfrm>
          <a:custGeom>
            <a:avLst/>
            <a:gdLst/>
            <a:ahLst/>
            <a:cxnLst/>
            <a:rect l="l" t="t" r="r" b="b"/>
            <a:pathLst>
              <a:path w="407532" h="407532">
                <a:moveTo>
                  <a:pt x="203766" y="0"/>
                </a:moveTo>
                <a:lnTo>
                  <a:pt x="203766" y="0"/>
                </a:lnTo>
                <a:cubicBezTo>
                  <a:pt x="316303" y="0"/>
                  <a:pt x="407532" y="91229"/>
                  <a:pt x="407532" y="203766"/>
                </a:cubicBezTo>
                <a:lnTo>
                  <a:pt x="407532" y="203766"/>
                </a:lnTo>
                <a:cubicBezTo>
                  <a:pt x="407532" y="316303"/>
                  <a:pt x="316303" y="407532"/>
                  <a:pt x="203766" y="407532"/>
                </a:cubicBezTo>
                <a:lnTo>
                  <a:pt x="203766" y="407532"/>
                </a:lnTo>
                <a:cubicBezTo>
                  <a:pt x="91229" y="407532"/>
                  <a:pt x="0" y="316303"/>
                  <a:pt x="0" y="203766"/>
                </a:cubicBezTo>
                <a:lnTo>
                  <a:pt x="0" y="203766"/>
                </a:lnTo>
                <a:cubicBezTo>
                  <a:pt x="0" y="91229"/>
                  <a:pt x="91229" y="0"/>
                  <a:pt x="203766" y="0"/>
                </a:cubicBezTo>
                <a:close/>
              </a:path>
            </a:pathLst>
          </a:custGeom>
          <a:solidFill>
            <a:srgbClr val="80C2EE"/>
          </a:solidFill>
          <a:ln/>
        </p:spPr>
      </p:sp>
      <p:sp>
        <p:nvSpPr>
          <p:cNvPr id="34" name="Text 32">
            <a:extLst>
              <a:ext uri="{FF2B5EF4-FFF2-40B4-BE49-F238E27FC236}">
                <a16:creationId xmlns:a16="http://schemas.microsoft.com/office/drawing/2014/main" id="{F20477DC-967D-4929-8F86-F4E435B3D67D}"/>
              </a:ext>
            </a:extLst>
          </p:cNvPr>
          <p:cNvSpPr/>
          <p:nvPr/>
        </p:nvSpPr>
        <p:spPr>
          <a:xfrm>
            <a:off x="4770752" y="3323318"/>
            <a:ext cx="369326" cy="3056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685800">
              <a:lnSpc>
                <a:spcPct val="120000"/>
              </a:lnSpc>
            </a:pPr>
            <a:r>
              <a:rPr lang="en-US" sz="1003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3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5" name="Text 33">
            <a:extLst>
              <a:ext uri="{FF2B5EF4-FFF2-40B4-BE49-F238E27FC236}">
                <a16:creationId xmlns:a16="http://schemas.microsoft.com/office/drawing/2014/main" id="{29DCAC31-4424-4D40-9B3F-7EFC0479C1D2}"/>
              </a:ext>
            </a:extLst>
          </p:cNvPr>
          <p:cNvSpPr/>
          <p:nvPr/>
        </p:nvSpPr>
        <p:spPr>
          <a:xfrm>
            <a:off x="5210122" y="3323319"/>
            <a:ext cx="3585008" cy="1782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30000"/>
              </a:lnSpc>
            </a:pPr>
            <a:r>
              <a:rPr lang="en-US" sz="902" b="1" dirty="0">
                <a:solidFill>
                  <a:srgbClr val="33333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延伸产品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6" name="Text 34">
            <a:extLst>
              <a:ext uri="{FF2B5EF4-FFF2-40B4-BE49-F238E27FC236}">
                <a16:creationId xmlns:a16="http://schemas.microsoft.com/office/drawing/2014/main" id="{513E058B-EE7C-4396-9CB6-3C56C5BF0D10}"/>
              </a:ext>
            </a:extLst>
          </p:cNvPr>
          <p:cNvSpPr/>
          <p:nvPr/>
        </p:nvSpPr>
        <p:spPr>
          <a:xfrm>
            <a:off x="5210122" y="3562741"/>
            <a:ext cx="1273538" cy="1375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803" b="1" dirty="0">
                <a:solidFill>
                  <a:srgbClr val="80C2EE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附加于核心功能的增值服务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7" name="Text 35">
            <a:extLst>
              <a:ext uri="{FF2B5EF4-FFF2-40B4-BE49-F238E27FC236}">
                <a16:creationId xmlns:a16="http://schemas.microsoft.com/office/drawing/2014/main" id="{42C8C6EB-D94D-43A8-A64C-4CD298C85F88}"/>
              </a:ext>
            </a:extLst>
          </p:cNvPr>
          <p:cNvSpPr/>
          <p:nvPr/>
        </p:nvSpPr>
        <p:spPr>
          <a:xfrm>
            <a:off x="5210122" y="3769057"/>
            <a:ext cx="3578641" cy="165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40000"/>
              </a:lnSpc>
            </a:pPr>
            <a:r>
              <a:rPr lang="en-US" sz="803" dirty="0">
                <a:solidFill>
                  <a:srgbClr val="333333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例如手机厂商提供的碎屏险、以旧换新服务、应用商店生态等</a:t>
            </a: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2409920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FI" val=""/>
</p:tagLst>
</file>

<file path=ppt/theme/theme1.xml><?xml version="1.0" encoding="utf-8"?>
<a:theme xmlns:a="http://schemas.openxmlformats.org/drawingml/2006/main" name="uni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7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fillStyleLst>
      <a:lnStyleLst>
        <a:ln w="6350" cap="flat" cmpd="sng" algn="ctr"/>
        <a:ln w="12700" cap="flat" cmpd="sng" algn="ctr"/>
        <a:ln w="19050" cap="flat" cmpd="sng" algn="ctr"/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8DAAC2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826</TotalTime>
  <Words>2534</Words>
  <Application>Microsoft Office PowerPoint</Application>
  <DocSecurity>0</DocSecurity>
  <PresentationFormat>全屏显示(16:9)</PresentationFormat>
  <Paragraphs>348</Paragraphs>
  <Slides>16</Slides>
  <Notes>15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16</vt:i4>
      </vt:variant>
    </vt:vector>
  </HeadingPairs>
  <TitlesOfParts>
    <vt:vector size="34" baseType="lpstr">
      <vt:lpstr>CKT Kuaile Bold</vt:lpstr>
      <vt:lpstr>GEETYPE-XinGothicGB-W4</vt:lpstr>
      <vt:lpstr>GEETYPE-XinGothicGB-W7</vt:lpstr>
      <vt:lpstr>MiSans</vt:lpstr>
      <vt:lpstr>等线</vt:lpstr>
      <vt:lpstr>思源黑体 CN Medium</vt:lpstr>
      <vt:lpstr>思源黑体 CN Normal</vt:lpstr>
      <vt:lpstr>思源黑体 CN Regular</vt:lpstr>
      <vt:lpstr>思源宋体 CN Heavy</vt:lpstr>
      <vt:lpstr>思源宋体 CN Light</vt:lpstr>
      <vt:lpstr>思源宋体 CN SemiBold</vt:lpstr>
      <vt:lpstr>微软雅黑</vt:lpstr>
      <vt:lpstr>Arial</vt:lpstr>
      <vt:lpstr>Calibri</vt:lpstr>
      <vt:lpstr>Times New Roman</vt:lpstr>
      <vt:lpstr>Wingdings</vt:lpstr>
      <vt:lpstr>unioffice Theme</vt:lpstr>
      <vt:lpstr>Custom Theme</vt:lpstr>
      <vt:lpstr>PowerPoint 演示文稿</vt:lpstr>
      <vt:lpstr>PowerPoint 演示文稿</vt:lpstr>
      <vt:lpstr>学习目标</vt:lpstr>
      <vt:lpstr>学习目标 </vt:lpstr>
      <vt:lpstr>项目导入</vt:lpstr>
      <vt:lpstr>项目导入</vt:lpstr>
      <vt:lpstr>核心内容</vt:lpstr>
      <vt:lpstr>1 互联网产品概念</vt:lpstr>
      <vt:lpstr>1 互联网产品概念</vt:lpstr>
      <vt:lpstr>1 互联网产品概念</vt:lpstr>
      <vt:lpstr>1 互联网产品概念</vt:lpstr>
      <vt:lpstr>2  互联网产品的分类</vt:lpstr>
      <vt:lpstr>3  互联网产品的特点</vt:lpstr>
      <vt:lpstr>3  互联网产品的特点</vt:lpstr>
      <vt:lpstr>PowerPoint 演示文稿</vt:lpstr>
      <vt:lpstr>PowerPoint 演示文稿</vt:lpstr>
    </vt:vector>
  </TitlesOfParts>
  <Company>FoxyUtils ehf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salmon ma</cp:lastModifiedBy>
  <cp:revision>21</cp:revision>
  <dcterms:modified xsi:type="dcterms:W3CDTF">2026-01-12T14:40:32Z</dcterms:modified>
</cp:coreProperties>
</file>