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24.svg" ContentType="image/svg+xml"/>
  <Override PartName="/ppt/media/image26.svg" ContentType="image/svg+xml"/>
  <Override PartName="/ppt/media/image28.svg" ContentType="image/svg+xml"/>
  <Override PartName="/ppt/media/image31.svg" ContentType="image/svg+xml"/>
  <Override PartName="/ppt/media/image3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53"/>
  </p:handoutMasterIdLst>
  <p:sldIdLst>
    <p:sldId id="647" r:id="rId3"/>
    <p:sldId id="629" r:id="rId5"/>
    <p:sldId id="643" r:id="rId6"/>
    <p:sldId id="630" r:id="rId7"/>
    <p:sldId id="651" r:id="rId8"/>
    <p:sldId id="652" r:id="rId9"/>
    <p:sldId id="653" r:id="rId10"/>
    <p:sldId id="698" r:id="rId11"/>
    <p:sldId id="655" r:id="rId12"/>
    <p:sldId id="656" r:id="rId13"/>
    <p:sldId id="657" r:id="rId14"/>
    <p:sldId id="658" r:id="rId15"/>
    <p:sldId id="663" r:id="rId16"/>
    <p:sldId id="664" r:id="rId17"/>
    <p:sldId id="665" r:id="rId18"/>
    <p:sldId id="666" r:id="rId19"/>
    <p:sldId id="669" r:id="rId20"/>
    <p:sldId id="696" r:id="rId21"/>
    <p:sldId id="670" r:id="rId22"/>
    <p:sldId id="667" r:id="rId23"/>
    <p:sldId id="668" r:id="rId24"/>
    <p:sldId id="659" r:id="rId25"/>
    <p:sldId id="671" r:id="rId26"/>
    <p:sldId id="672" r:id="rId27"/>
    <p:sldId id="673" r:id="rId28"/>
    <p:sldId id="660" r:id="rId29"/>
    <p:sldId id="697" r:id="rId30"/>
    <p:sldId id="674" r:id="rId31"/>
    <p:sldId id="661" r:id="rId32"/>
    <p:sldId id="662" r:id="rId33"/>
    <p:sldId id="675" r:id="rId34"/>
    <p:sldId id="676" r:id="rId35"/>
    <p:sldId id="677" r:id="rId36"/>
    <p:sldId id="678" r:id="rId37"/>
    <p:sldId id="681" r:id="rId38"/>
    <p:sldId id="682" r:id="rId39"/>
    <p:sldId id="683" r:id="rId40"/>
    <p:sldId id="684" r:id="rId41"/>
    <p:sldId id="679" r:id="rId42"/>
    <p:sldId id="680" r:id="rId43"/>
    <p:sldId id="685" r:id="rId44"/>
    <p:sldId id="688" r:id="rId45"/>
    <p:sldId id="689" r:id="rId46"/>
    <p:sldId id="694" r:id="rId47"/>
    <p:sldId id="699" r:id="rId48"/>
    <p:sldId id="691" r:id="rId49"/>
    <p:sldId id="690" r:id="rId50"/>
    <p:sldId id="692" r:id="rId51"/>
    <p:sldId id="693" r:id="rId52"/>
  </p:sldIdLst>
  <p:sldSz cx="12192000" cy="6858000"/>
  <p:notesSz cx="7103745" cy="10234295"/>
  <p:custDataLst>
    <p:tags r:id="rId5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8" userDrawn="1">
          <p15:clr>
            <a:srgbClr val="A4A3A4"/>
          </p15:clr>
        </p15:guide>
        <p15:guide id="2" pos="59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1C9FF"/>
    <a:srgbClr val="0070C0"/>
    <a:srgbClr val="2690EC"/>
    <a:srgbClr val="EDF7FC"/>
    <a:srgbClr val="D5E8F6"/>
    <a:srgbClr val="C5E6FF"/>
    <a:srgbClr val="BDE3FF"/>
    <a:srgbClr val="008DF6"/>
    <a:srgbClr val="A3D8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65" autoAdjust="0"/>
    <p:restoredTop sz="73023" autoAdjust="0"/>
  </p:normalViewPr>
  <p:slideViewPr>
    <p:cSldViewPr snapToGrid="0" showGuides="1">
      <p:cViewPr varScale="1">
        <p:scale>
          <a:sx n="79" d="100"/>
          <a:sy n="79" d="100"/>
        </p:scale>
        <p:origin x="2048" y="200"/>
      </p:cViewPr>
      <p:guideLst>
        <p:guide orient="horz" pos="1108"/>
        <p:guide pos="5988"/>
      </p:guideLst>
    </p:cSldViewPr>
  </p:slideViewPr>
  <p:outlineViewPr>
    <p:cViewPr>
      <p:scale>
        <a:sx n="33" d="100"/>
        <a:sy n="33" d="100"/>
      </p:scale>
      <p:origin x="0" y="0"/>
    </p:cViewPr>
  </p:outlineViewPr>
  <p:notesTextViewPr>
    <p:cViewPr>
      <p:scale>
        <a:sx n="200" d="100"/>
        <a:sy n="200" d="100"/>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8" Type="http://schemas.openxmlformats.org/officeDocument/2006/relationships/tags" Target="tags/tag208.xml"/><Relationship Id="rId57" Type="http://schemas.openxmlformats.org/officeDocument/2006/relationships/commentAuthors" Target="commentAuthors.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handoutMaster" Target="handoutMasters/handoutMaster1.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来到</a:t>
            </a:r>
            <a:r>
              <a:rPr lang="en-US" altLang="zh-CN">
                <a:sym typeface="+mn-ea"/>
              </a:rPr>
              <a:t>8.1</a:t>
            </a:r>
            <a:r>
              <a:rPr lang="zh-CN" altLang="en-US">
                <a:sym typeface="+mn-ea"/>
              </a:rPr>
              <a:t>任务，我们触发一项关键任务：某少儿教育机构希望开发一款唐朝诗人李白角色扮演机器人，用</a:t>
            </a:r>
            <a:endParaRPr lang="zh-CN" altLang="en-US"/>
          </a:p>
          <a:p>
            <a:r>
              <a:rPr lang="zh-CN" altLang="en-US">
                <a:sym typeface="+mn-ea"/>
              </a:rPr>
              <a:t>于语文课堂互动。要求机器人：</a:t>
            </a:r>
            <a:endParaRPr lang="zh-CN" altLang="en-US"/>
          </a:p>
          <a:p>
            <a:r>
              <a:rPr lang="en-US" altLang="en-US">
                <a:sym typeface="+mn-ea"/>
              </a:rPr>
              <a:t>①</a:t>
            </a:r>
            <a:r>
              <a:rPr lang="en-US" altLang="zh-CN">
                <a:sym typeface="+mn-ea"/>
              </a:rPr>
              <a:t> </a:t>
            </a:r>
            <a:r>
              <a:rPr lang="zh-CN" altLang="en-US">
                <a:sym typeface="+mn-ea"/>
              </a:rPr>
              <a:t>能基于李白生平经历展开符合时代背景的对话。</a:t>
            </a:r>
            <a:endParaRPr lang="zh-CN" altLang="en-US"/>
          </a:p>
          <a:p>
            <a:r>
              <a:rPr lang="en-US" altLang="en-US">
                <a:sym typeface="+mn-ea"/>
              </a:rPr>
              <a:t>②</a:t>
            </a:r>
            <a:r>
              <a:rPr lang="en-US" altLang="zh-CN">
                <a:sym typeface="+mn-ea"/>
              </a:rPr>
              <a:t> </a:t>
            </a:r>
            <a:r>
              <a:rPr lang="zh-CN" altLang="en-US">
                <a:sym typeface="+mn-ea"/>
              </a:rPr>
              <a:t>在回答诗词问题时展现豪放洒脱的语言风格。</a:t>
            </a:r>
            <a:endParaRPr lang="zh-CN" altLang="en-US"/>
          </a:p>
          <a:p>
            <a:r>
              <a:rPr lang="en-US" altLang="en-US">
                <a:sym typeface="+mn-ea"/>
              </a:rPr>
              <a:t>③</a:t>
            </a:r>
            <a:r>
              <a:rPr lang="en-US" altLang="zh-CN">
                <a:sym typeface="+mn-ea"/>
              </a:rPr>
              <a:t> </a:t>
            </a:r>
            <a:r>
              <a:rPr lang="zh-CN" altLang="en-US">
                <a:sym typeface="+mn-ea"/>
              </a:rPr>
              <a:t>根据学生情绪（困惑</a:t>
            </a:r>
            <a:r>
              <a:rPr lang="en-US" altLang="zh-CN">
                <a:sym typeface="+mn-ea"/>
              </a:rPr>
              <a:t> / </a:t>
            </a:r>
            <a:r>
              <a:rPr lang="zh-CN" altLang="en-US">
                <a:sym typeface="+mn-ea"/>
              </a:rPr>
              <a:t>兴奋</a:t>
            </a:r>
            <a:r>
              <a:rPr lang="en-US" altLang="zh-CN">
                <a:sym typeface="+mn-ea"/>
              </a:rPr>
              <a:t> / </a:t>
            </a:r>
            <a:r>
              <a:rPr lang="zh-CN" altLang="en-US">
                <a:sym typeface="+mn-ea"/>
              </a:rPr>
              <a:t>无聊）调整互动方式。</a:t>
            </a:r>
            <a:endParaRPr lang="zh-CN" altLang="en-US"/>
          </a:p>
          <a:p>
            <a:r>
              <a:rPr lang="zh-CN" altLang="en-US">
                <a:sym typeface="+mn-ea"/>
              </a:rPr>
              <a:t>如何利用智能体技术突破传统对话框架，打造有温度、有深度的角色交互体验？</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ctr">
              <a:lnSpc>
                <a:spcPct val="90000"/>
              </a:lnSpc>
              <a:buClrTx/>
              <a:buSzTx/>
              <a:buFontTx/>
            </a:pPr>
            <a:r>
              <a:rPr lang="zh-CN" altLang="en-US"/>
              <a:t>在</a:t>
            </a:r>
            <a:r>
              <a:rPr lang="zh-CN" altLang="en-US"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设计用户提问的处理提示词</a:t>
            </a:r>
            <a:r>
              <a:rPr lang="zh-CN" altLang="en-US"/>
              <a:t>这一步骤中，我们需要为智能体设定合适的角色和职责，以便它能够更准确地理解和回应用户的问题。图中展示了一个示例，其中智能体被设定为</a:t>
            </a:r>
            <a:r>
              <a:rPr lang="en-US" altLang="zh-CN"/>
              <a:t>“</a:t>
            </a:r>
            <a:r>
              <a:rPr lang="zh-CN" altLang="en-US"/>
              <a:t>李白</a:t>
            </a:r>
            <a:r>
              <a:rPr lang="en-US" altLang="zh-CN"/>
              <a:t>”</a:t>
            </a:r>
            <a:r>
              <a:rPr lang="zh-CN" altLang="en-US"/>
              <a:t>，一个盛唐时期的浪漫主义诗人。通过这样的角色设定，智能体可以更好地模拟李白的风格和知识背景，从而提供更符合角色特征的回答。</a:t>
            </a:r>
            <a:endParaRPr lang="zh-CN" altLang="en-US"/>
          </a:p>
          <a:p>
            <a:r>
              <a:rPr lang="zh-CN" altLang="en-US"/>
              <a:t>在实际操作中，我们需要根据应用场景和用户需求，自主设计提示词，确保智能体能够准确捕捉用户意图，并给出恰当的反馈。这不仅涉及到技术实现，还包括对文化背景和人物特征的深入理解。希望通过这个环节，大家能对如何设计智能体的对话逻辑有更清晰的认识。</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l">
              <a:lnSpc>
                <a:spcPct val="150000"/>
              </a:lnSpc>
            </a:pP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通过设定身份和职责，大语言模型能够更准确地确定回答方向，从而提高回答的精确度。同时，大语言模型可以更好地理解自身定位，并调整对用户的语言表达方式，以提供更贴合需求的回应。</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现在进入对话系统设计的第二步，即设计大模型与插件交互时的提示词。这一步骤至关重要，因为它直接影响智能体如何调用外部插件来增强其功能和响应能力。在图中，我们展示了一个示例，其中智能体被赋予了调用插件和分析问题的能力。</a:t>
            </a:r>
            <a:endParaRPr lang="en-US" altLang="zh-CN"/>
          </a:p>
          <a:p>
            <a:r>
              <a:rPr lang="zh-CN" altLang="en-US"/>
              <a:t>提示词的设计需要考虑智能体的技能，例如联网搜索能力、信息筛选和整理能力等。这些技能使得智能体能够更有效地处理用户的问题。在实际应用中，我们需要根据具体场景和需求，自主设计这些提示词，让智能体能够准确调用相应的插件，并提供高质量的回答。</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l">
              <a:lnSpc>
                <a:spcPct val="150000"/>
              </a:lnSpc>
            </a:pP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智能体的技能设置技能设置需要围绕以下核心维度：</a:t>
            </a:r>
            <a:endParaRPr lang="zh-CN" altLang="en-US"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①</a:t>
            </a:r>
            <a:r>
              <a:rPr lang="en-US" altLang="zh-CN"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任务边界界定：明确智能体的功能范围，避免能力冗余。</a:t>
            </a:r>
            <a:endParaRPr lang="zh-CN" altLang="en-US"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②</a:t>
            </a:r>
            <a:r>
              <a:rPr lang="en-US" altLang="zh-CN"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个性化适配：通过多语言支持、文化习惯识别，情感识别等技能，实现服务差异化。</a:t>
            </a:r>
            <a:endParaRPr lang="zh-CN" altLang="en-US"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③</a:t>
            </a:r>
            <a:r>
              <a:rPr lang="en-US" altLang="zh-CN"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情感智能增强：集成情绪识别模型（如基于文本情感分析或语音语调检测），动态调整交互策略。</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我们现在进入对话系统设计的第三步，设计大模型回答用户时的提示词。这一步骤对于确保智能体的回答既符合目标导向性又具备安全性至关重要。在图中，我们展示了如何通过提示词来引导智能体的回答。</a:t>
            </a:r>
            <a:endParaRPr lang="en-US" altLang="zh-CN"/>
          </a:p>
          <a:p>
            <a:r>
              <a:rPr lang="zh-CN" altLang="en-US"/>
              <a:t>提示词示例包括如何保持回答的语气、如何回应用户的问题以及如何处理历史事件等。这些提示词不仅帮助智能体理解用户的意图，还能确保回答的质量和安全性。例如，当用户吟诗时，智能体可以立即点评并即兴创作；当用户询问历史事件时，智能体可以提供故事化叙述并引用相关诗作。</a:t>
            </a:r>
            <a:endParaRPr lang="en-US" altLang="zh-CN"/>
          </a:p>
          <a:p>
            <a:r>
              <a:rPr lang="zh-CN" altLang="en-US"/>
              <a:t>此外，我们还设定了一些限制条件，如不提供医疗诊断、不讨论政治或宗教话题、保护用户隐私等。这些措施确保智能体在提供帮助的同时，也能遵守法律法规和社会规范。通过这样的设计，我们能够创建一个既智能又安全的对话系统。</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各位听众，我们现在进入对话系统设计的第三步，即设计大模型回答用户时的提示词。这一步骤对于确保智能体的回答既符合目标导向性又具备安全性至关重要。在图中，我们展示了如何通过提示词来引导智能体的回答。</a:t>
            </a:r>
            <a:endParaRPr lang="en-US" altLang="zh-CN"/>
          </a:p>
          <a:p>
            <a:r>
              <a:rPr lang="zh-CN" altLang="en-US"/>
              <a:t>提示词示例包括如何保持回答的语气、如何回应用户的问题以及如何处理历史事件等。这些提示词不仅帮助智能体理解用户的意图，还能确保回答的质量和安全性。例如，当用户吟诗时，智能体可以立即点评并即兴创作；当用户询问历史事件时，智能体可以提供故事化叙述并引用相关诗作。</a:t>
            </a:r>
            <a:endParaRPr lang="en-US" altLang="zh-CN"/>
          </a:p>
          <a:p>
            <a:r>
              <a:rPr lang="zh-CN" altLang="en-US"/>
              <a:t>此外，我们还设定了一些限制条件，如不提供医疗诊断、不讨论政治或宗教话题、保护用户隐私等。这些措施确保智能体在提供帮助的同时，也能遵守法律法规和社会规范。通过这样的设计，我们能够创建一个既智能又安全的对话系统。</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接下来我们将介绍如何使用</a:t>
            </a:r>
            <a:r>
              <a:rPr lang="en-US" altLang="zh-CN" dirty="0"/>
              <a:t>COZE</a:t>
            </a:r>
            <a:r>
              <a:rPr lang="zh-CN" altLang="en-US" dirty="0"/>
              <a:t>平台来创建和操作智能体。首先，您需要登录</a:t>
            </a:r>
            <a:r>
              <a:rPr lang="en-US" altLang="zh-CN" dirty="0"/>
              <a:t>COZE</a:t>
            </a:r>
            <a:r>
              <a:rPr lang="zh-CN" altLang="en-US" dirty="0"/>
              <a:t>平台，并在主页上点击</a:t>
            </a:r>
            <a:r>
              <a:rPr lang="en-US" altLang="zh-CN" dirty="0"/>
              <a:t>“</a:t>
            </a:r>
            <a:r>
              <a:rPr lang="zh-CN" altLang="en-US" dirty="0"/>
              <a:t>加号</a:t>
            </a:r>
            <a:r>
              <a:rPr lang="en-US" altLang="zh-CN" dirty="0"/>
              <a:t>”</a:t>
            </a:r>
            <a:r>
              <a:rPr lang="zh-CN" altLang="en-US" dirty="0"/>
              <a:t>按钮来创建新的智能体。在创建智能体窗口中，输入智能体的名称、功能介绍，选择图标，并填写基本信息。</a:t>
            </a:r>
            <a:endParaRPr lang="zh-CN" altLang="en-US" dirty="0"/>
          </a:p>
          <a:p>
            <a:r>
              <a:rPr lang="zh-CN" altLang="en-US" dirty="0"/>
              <a:t>接着，进入智能体编辑窗口，在左侧编辑提示词，这些提示词将指导智能体如何响应用户的问题。然后，添加必要的搜索插件，以增强智能体的功能。在体验优化功能中，您可以添加开场白文案和预设问题，以提升用户体验。</a:t>
            </a:r>
            <a:endParaRPr lang="zh-CN" altLang="en-US" dirty="0"/>
          </a:p>
          <a:p>
            <a:r>
              <a:rPr lang="zh-CN" altLang="en-US" dirty="0"/>
              <a:t>最后，通过测试功能来验证智能体的效果。在右侧的预览与调试栏中输入测试问题，观察智能体的响应是否符合预期。通过这些步骤，您可以创建一个能够满足特定需求的智能体。</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dirty="0">
                <a:latin typeface="宋体" panose="02010600030101010101" pitchFamily="2" charset="-122"/>
                <a:ea typeface="宋体" panose="02010600030101010101" pitchFamily="2" charset="-122"/>
                <a:sym typeface="+mn-ea"/>
              </a:rPr>
              <a:t>这里我们结束了第一个任务，终于来到任务拓展环节啦！让我们</a:t>
            </a:r>
            <a:r>
              <a:rPr lang="zh-CN" altLang="en-US" sz="1800">
                <a:sym typeface="+mn-ea"/>
              </a:rPr>
              <a:t>扫描教材中对应的智能体，选择一个角色，依据表中的知识与技能要求，一起制作智能体</a:t>
            </a:r>
            <a:r>
              <a:rPr lang="zh-CN" altLang="en-US" sz="1800" dirty="0">
                <a:latin typeface="宋体" panose="02010600030101010101" pitchFamily="2" charset="-122"/>
                <a:ea typeface="宋体" panose="02010600030101010101" pitchFamily="2" charset="-122"/>
              </a:rPr>
              <a:t>吧。</a:t>
            </a:r>
            <a:endParaRPr lang="en-US" altLang="zh-CN" sz="1800" dirty="0">
              <a:latin typeface="宋体" panose="02010600030101010101" pitchFamily="2" charset="-122"/>
              <a:ea typeface="宋体" panose="02010600030101010101" pitchFamily="2" charset="-122"/>
              <a:sym typeface="+mn-ea"/>
            </a:endParaRPr>
          </a:p>
          <a:p>
            <a:r>
              <a:rPr lang="zh-CN" altLang="en-US" dirty="0"/>
              <a:t>接下来我们将探讨如何根据特定角色设计智能体。在这张</a:t>
            </a:r>
            <a:r>
              <a:rPr lang="en-US" altLang="zh-CN" dirty="0"/>
              <a:t>PPT</a:t>
            </a:r>
            <a:r>
              <a:rPr lang="zh-CN" altLang="en-US" dirty="0"/>
              <a:t>中，我们有三个历史人物作为例子：秦始皇、诸葛亮和林则徐。每个人物都代表了不同的历史背景和精神特质，例如秦始皇是中国历史上第一个完成全国统一的皇帝，诸葛亮是忠臣与智者的代表，而林则徐则以坚定的禁毒决心和捍卫国家主权的爱国精神著称。</a:t>
            </a:r>
            <a:endParaRPr lang="zh-CN" altLang="en-US" dirty="0"/>
          </a:p>
          <a:p>
            <a:r>
              <a:rPr lang="zh-CN" altLang="en-US" dirty="0"/>
              <a:t>我们将根据这些角色的特点，设计相应的智能体提示词。例如，对于秦始皇，我们可以设计提示词来模拟他的统治策略和统一六国的历史知识。对于诸葛亮，我们可以设计提示词来反映他的智谋和忠诚。对于林则徐，我们可以设计提示词来体现他的禁毒决心和爱国精神。</a:t>
            </a:r>
            <a:endParaRPr lang="zh-CN" altLang="en-US" dirty="0"/>
          </a:p>
          <a:p>
            <a:r>
              <a:rPr lang="zh-CN" altLang="en-US" dirty="0"/>
              <a:t>在设计过程中，我们需要确保提示词能够清晰准确地描述角色的特点，并在智能体与用户的交互中体现出这些特点。同时，我们还需要设计插件交互时的提示词，确保智能体能够调用正确的插件来增强其功能。通过这样的设计，我们可以创建出既符合角色特征又能够提供丰富交互体验的智能体。</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你面临一项关键任务：你开了一家智能电饭煲的网店，需要一个客服完成售前咨询和售后服务，包括解答客户关于智能电饭煲的功能、参数、使用方法（如</a:t>
            </a:r>
            <a:r>
              <a:rPr lang="en-US" altLang="zh-CN">
                <a:sym typeface="+mn-ea"/>
              </a:rPr>
              <a:t> IH </a:t>
            </a:r>
            <a:r>
              <a:rPr lang="zh-CN" altLang="en-US">
                <a:sym typeface="+mn-ea"/>
              </a:rPr>
              <a:t>加热、</a:t>
            </a:r>
            <a:r>
              <a:rPr lang="en-US" altLang="zh-CN">
                <a:sym typeface="+mn-ea"/>
              </a:rPr>
              <a:t>APP </a:t>
            </a:r>
            <a:r>
              <a:rPr lang="zh-CN" altLang="en-US">
                <a:sym typeface="+mn-ea"/>
              </a:rPr>
              <a:t>远程控制、菜谱预设等）的咨询；根据客户需求推荐合适型号（如容量、适用场景、性价比等）。</a:t>
            </a:r>
            <a:endParaRPr lang="zh-CN" altLang="en-US"/>
          </a:p>
          <a:p>
            <a:r>
              <a:rPr lang="zh-CN" altLang="en-US">
                <a:sym typeface="+mn-ea"/>
              </a:rPr>
              <a:t>处理订单查询、物流跟踪、退换货及质量问题反馈；协助解决智能电饭煲使用中的技术问题（如</a:t>
            </a:r>
            <a:r>
              <a:rPr lang="en-US" altLang="zh-CN">
                <a:sym typeface="+mn-ea"/>
              </a:rPr>
              <a:t> APP </a:t>
            </a:r>
            <a:r>
              <a:rPr lang="zh-CN" altLang="en-US">
                <a:sym typeface="+mn-ea"/>
              </a:rPr>
              <a:t>连接异常、烹饪模式设置等）。你的智能电饭煲销量很高，工作量太大了，能够做一个智能体帮助分担任务吗？</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这里我将介绍人工智能技术在自动驾驶、智能客服、</a:t>
            </a:r>
            <a:r>
              <a:rPr lang="en-US" altLang="zh-CN"/>
              <a:t>AI</a:t>
            </a:r>
            <a:r>
              <a:rPr lang="zh-CN" altLang="en-US"/>
              <a:t>助手和智能音箱等领域的应用。</a:t>
            </a:r>
            <a:r>
              <a:rPr lang="en-US" altLang="zh-CN"/>
              <a:t>PPT</a:t>
            </a:r>
            <a:r>
              <a:rPr lang="zh-CN" altLang="en-US"/>
              <a:t>右侧列出了与这些应用相关的问题类型，包括基础认知、关联分析、批判性思考和拓展应用。这些问题旨在引导我们思考</a:t>
            </a:r>
            <a:r>
              <a:rPr lang="en-US" altLang="zh-CN"/>
              <a:t>AI</a:t>
            </a:r>
            <a:r>
              <a:rPr lang="zh-CN" altLang="en-US"/>
              <a:t>技术的实际影响和潜在挑战，帮助我们更好地理解和应用这些技术。</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巧妙运用AI提示词工具能显著提升内容创作的效率与质量。以下介绍一些AI提示词工具。无论是初学者还是资深人员，这些工具都能助力创作之旅，让文字生成更加精准、高效。</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l">
              <a:lnSpc>
                <a:spcPct val="150000"/>
              </a:lnSpc>
            </a:pP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智能体的技能设置技能设置需要围绕以下核心维度：</a:t>
            </a:r>
            <a:endParaRPr lang="zh-CN" altLang="en-US"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①</a:t>
            </a:r>
            <a:r>
              <a:rPr lang="en-US" altLang="zh-CN"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任务边界界定：明确智能体的功能范围，避免能力冗余。</a:t>
            </a:r>
            <a:endParaRPr lang="zh-CN" altLang="en-US"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②</a:t>
            </a:r>
            <a:r>
              <a:rPr lang="en-US" altLang="zh-CN"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个性化适配：通过多语言支持、文化习惯识别，情感识别等技能，实现服务差异化。</a:t>
            </a:r>
            <a:endParaRPr lang="zh-CN" altLang="en-US"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③</a:t>
            </a:r>
            <a:r>
              <a:rPr lang="en-US" altLang="zh-CN"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b="1" kern="100" dirty="0">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情感智能增强：集成情绪识别模型（如基于文本情感分析或语音语调检测），动态调整交互策略。</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just">
              <a:lnSpc>
                <a:spcPct val="150000"/>
              </a:lnSpc>
            </a:pPr>
            <a:r>
              <a:rPr lang="zh-CN" altLang="en-US">
                <a:sym typeface="+mn-ea"/>
              </a:rPr>
              <a:t>之后我们来到</a:t>
            </a:r>
            <a:r>
              <a:rPr lang="en-US" altLang="zh-CN">
                <a:sym typeface="+mn-ea"/>
              </a:rPr>
              <a:t>COZE </a:t>
            </a:r>
            <a:r>
              <a:rPr lang="zh-CN" altLang="en-US">
                <a:sym typeface="+mn-ea"/>
              </a:rPr>
              <a:t>平台进行操作。</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是登录</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 COZE </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平台</a:t>
            </a:r>
            <a:endParaRPr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从</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coze</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的工作空间里进入创建智能体。单击右上方的</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创建</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按钮，创建智能体</a:t>
            </a:r>
            <a:r>
              <a:rPr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endParaRPr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是创建智能客服智能体</a:t>
            </a:r>
            <a:endParaRPr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填写智能体名称与介绍，在智能体提示词编写区域，编写提示词</a:t>
            </a:r>
            <a:r>
              <a:rPr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endParaRPr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just">
              <a:lnSpc>
                <a:spcPct val="15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来到步骤</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 3</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，创建知识库</a:t>
            </a:r>
            <a:endParaRPr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a:t>如图所示，单击智能体编排栏中间知识栏的</a:t>
            </a:r>
            <a:r>
              <a:rPr lang="en-US" altLang="zh-CN"/>
              <a:t>“</a:t>
            </a:r>
            <a:r>
              <a:rPr lang="zh-CN" altLang="en-US"/>
              <a:t>添加</a:t>
            </a:r>
            <a:r>
              <a:rPr lang="en-US" altLang="zh-CN"/>
              <a:t>”</a:t>
            </a:r>
            <a:r>
              <a:rPr lang="zh-CN" altLang="en-US"/>
              <a:t>按钮，进入</a:t>
            </a:r>
            <a:r>
              <a:rPr lang="en-US" altLang="zh-CN"/>
              <a:t>“</a:t>
            </a:r>
            <a:r>
              <a:rPr lang="zh-CN" altLang="en-US"/>
              <a:t>选择知识库</a:t>
            </a:r>
            <a:r>
              <a:rPr lang="en-US" altLang="zh-CN"/>
              <a:t>”</a:t>
            </a:r>
            <a:r>
              <a:rPr lang="zh-CN" altLang="en-US"/>
              <a:t>页面，单击左上角的</a:t>
            </a:r>
            <a:r>
              <a:rPr lang="en-US" altLang="zh-CN"/>
              <a:t>“</a:t>
            </a:r>
            <a:r>
              <a:rPr lang="zh-CN" altLang="en-US"/>
              <a:t>创建知识库</a:t>
            </a:r>
            <a:r>
              <a:rPr lang="en-US" altLang="zh-CN"/>
              <a:t>”</a:t>
            </a:r>
            <a:r>
              <a:rPr lang="zh-CN" altLang="en-US"/>
              <a:t>按钮，打开</a:t>
            </a:r>
            <a:r>
              <a:rPr lang="en-US" altLang="zh-CN"/>
              <a:t>“</a:t>
            </a:r>
            <a:r>
              <a:rPr lang="zh-CN" altLang="en-US"/>
              <a:t>创建知识库</a:t>
            </a:r>
            <a:r>
              <a:rPr lang="en-US" altLang="zh-CN"/>
              <a:t>”</a:t>
            </a:r>
            <a:r>
              <a:rPr lang="zh-CN" altLang="en-US"/>
              <a:t>对话框。</a:t>
            </a:r>
            <a:endParaRPr lang="zh-CN" altLang="en-US"/>
          </a:p>
          <a:p>
            <a:pPr algn="just">
              <a:lnSpc>
                <a:spcPct val="150000"/>
              </a:lnSpc>
            </a:pPr>
            <a:r>
              <a:rPr lang="zh-CN" altLang="en-US"/>
              <a:t>之后，进入创建知识库选择本地文档，填写知识库的名称与描述，然后单击</a:t>
            </a:r>
            <a:r>
              <a:rPr lang="en-US" altLang="zh-CN"/>
              <a:t>“</a:t>
            </a:r>
            <a:r>
              <a:rPr lang="zh-CN" altLang="en-US"/>
              <a:t>创建并导入</a:t>
            </a:r>
            <a:r>
              <a:rPr lang="en-US" altLang="zh-CN"/>
              <a:t>”</a:t>
            </a:r>
            <a:r>
              <a:rPr lang="zh-CN" altLang="en-US"/>
              <a:t>按钮。上传文档新增知识库。</a:t>
            </a:r>
            <a:endParaRPr lang="zh-CN" altLang="en-US"/>
          </a:p>
          <a:p>
            <a:pPr algn="just">
              <a:lnSpc>
                <a:spcPct val="150000"/>
              </a:lnSpc>
            </a:pP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单击</a:t>
            </a:r>
            <a:r>
              <a:rPr lang="en-US" altLang="zh-CN"/>
              <a:t>“</a:t>
            </a:r>
            <a:r>
              <a:rPr lang="zh-CN" altLang="en-US"/>
              <a:t>下一步</a:t>
            </a:r>
            <a:r>
              <a:rPr lang="en-US" altLang="zh-CN"/>
              <a:t>”</a:t>
            </a:r>
            <a:r>
              <a:rPr lang="zh-CN" altLang="en-US"/>
              <a:t>按钮进行分段设置，选择</a:t>
            </a:r>
            <a:r>
              <a:rPr lang="en-US" altLang="zh-CN"/>
              <a:t>“</a:t>
            </a:r>
            <a:r>
              <a:rPr lang="zh-CN" altLang="en-US"/>
              <a:t>自动分段与清洗</a:t>
            </a:r>
            <a:r>
              <a:rPr lang="en-US" altLang="zh-CN"/>
              <a:t>”</a:t>
            </a:r>
            <a:r>
              <a:rPr lang="zh-CN" altLang="en-US"/>
              <a:t>选项。可观测到分段的详细情况。</a:t>
            </a:r>
            <a:endParaRPr lang="zh-CN" altLang="en-US"/>
          </a:p>
          <a:p>
            <a:r>
              <a:rPr lang="zh-CN" altLang="en-US"/>
              <a:t>进行数据处理，完成后单击</a:t>
            </a:r>
            <a:r>
              <a:rPr lang="en-US" altLang="zh-CN"/>
              <a:t>“</a:t>
            </a:r>
            <a:r>
              <a:rPr lang="zh-CN" altLang="en-US"/>
              <a:t>确认</a:t>
            </a:r>
            <a:r>
              <a:rPr lang="en-US" altLang="zh-CN"/>
              <a:t>”</a:t>
            </a:r>
            <a:r>
              <a:rPr lang="zh-CN" altLang="en-US"/>
              <a:t>按钮</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just">
              <a:lnSpc>
                <a:spcPct val="15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 4</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　添加知识库</a:t>
            </a:r>
            <a:endParaRPr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在智能体中添加知识库，数据处理完成，确认后，回到选择知识库，在右方单击</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添加智能体</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按钮。在智能体编排栏中可以看到知识库已被添加。</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a:t>
            </a:r>
            <a:r>
              <a:rPr lang="en-US" altLang="zh-CN"/>
              <a:t> 5</a:t>
            </a:r>
            <a:r>
              <a:rPr lang="zh-CN" altLang="en-US"/>
              <a:t>　体验优化。</a:t>
            </a:r>
            <a:endParaRPr lang="zh-CN" altLang="en-US"/>
          </a:p>
          <a:p>
            <a:r>
              <a:rPr lang="zh-CN" altLang="en-US"/>
              <a:t>体验优化可参考任务</a:t>
            </a:r>
            <a:r>
              <a:rPr lang="en-US" altLang="zh-CN"/>
              <a:t> 8.1</a:t>
            </a:r>
            <a:r>
              <a:rPr lang="zh-CN" altLang="en-US"/>
              <a:t>，可以加上开场白，如图所示。</a:t>
            </a:r>
            <a:endParaRPr lang="zh-CN" altLang="en-US"/>
          </a:p>
          <a:p>
            <a:r>
              <a:rPr lang="zh-CN" altLang="en-US"/>
              <a:t>步骤</a:t>
            </a:r>
            <a:r>
              <a:rPr lang="en-US" altLang="zh-CN"/>
              <a:t> 6</a:t>
            </a:r>
            <a:r>
              <a:rPr lang="zh-CN" altLang="en-US"/>
              <a:t>　预览与调试。</a:t>
            </a:r>
            <a:endParaRPr lang="zh-CN" altLang="en-US"/>
          </a:p>
          <a:p>
            <a:r>
              <a:rPr lang="zh-CN" altLang="en-US"/>
              <a:t>在屏幕右侧的预览调试区域进行预览调试，如图所示。</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现在将讨论如何根据特定的知识点和技能点来设计智能体，以推广你喜欢的一件物品。在这个过程中，我们将关注三个主要领域：客服提示词设计、设计知识库交互时的提示词，以及设计回答用户时的提示词。</a:t>
            </a:r>
            <a:endParaRPr lang="zh-CN" altLang="en-US" dirty="0"/>
          </a:p>
          <a:p>
            <a:r>
              <a:rPr lang="zh-CN" altLang="en-US" dirty="0"/>
              <a:t>首先，客服提示词设计要求我们清晰准确地描述提示词，以便智能体能够理解并回应用户的询问。设计知识库交互时的提示词需要我们构建一个知识库，使智能体能够从中获取信息，以支持其回答。最后，设计回答用户时的提示词则要求我们使用结构化提示词。</a:t>
            </a:r>
            <a:endParaRPr lang="zh-CN" altLang="en-US" dirty="0"/>
          </a:p>
          <a:p>
            <a:r>
              <a:rPr lang="zh-CN" altLang="en-US" dirty="0"/>
              <a:t>一个能够有效推广产品的智能体，它不仅能够提供必要的信息，还能够以一种吸引人的方式与用户互动。这将有助于提高用户的购买意愿，并最终促进销售。</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来到任务</a:t>
            </a:r>
            <a:r>
              <a:rPr lang="en-US" altLang="zh-CN">
                <a:sym typeface="+mn-ea"/>
              </a:rPr>
              <a:t>8.3</a:t>
            </a:r>
            <a:r>
              <a:rPr lang="zh-CN" altLang="en-US">
                <a:sym typeface="+mn-ea"/>
              </a:rPr>
              <a:t>，我们将使用智能体制作求职助手</a:t>
            </a:r>
            <a:endParaRPr lang="zh-CN" altLang="en-US">
              <a:sym typeface="+mn-ea"/>
            </a:endParaRPr>
          </a:p>
          <a:p>
            <a:r>
              <a:rPr lang="zh-CN" altLang="en-US">
                <a:sym typeface="+mn-ea"/>
              </a:rPr>
              <a:t>如果你是一名在校大学生，希望找到一份兼职工作，但制作的简历由</a:t>
            </a:r>
            <a:endParaRPr lang="zh-CN" altLang="en-US"/>
          </a:p>
          <a:p>
            <a:r>
              <a:rPr lang="zh-CN" altLang="en-US">
                <a:sym typeface="+mn-ea"/>
              </a:rPr>
              <a:t>于缺乏针对性的优化，总是无法通过初步的海选阶段。同时，可能也不清楚自己究竟适合什么样</a:t>
            </a:r>
            <a:endParaRPr lang="zh-CN" altLang="en-US"/>
          </a:p>
          <a:p>
            <a:r>
              <a:rPr lang="zh-CN" altLang="en-US">
                <a:sym typeface="+mn-ea"/>
              </a:rPr>
              <a:t>的工作，那么，该如何制作一个自己的智能体呢？这个智能体能够帮助进行简历的优化，通过分</a:t>
            </a:r>
            <a:endParaRPr lang="zh-CN" altLang="en-US"/>
          </a:p>
          <a:p>
            <a:r>
              <a:rPr lang="zh-CN" altLang="en-US">
                <a:sym typeface="+mn-ea"/>
              </a:rPr>
              <a:t>析你的技能和经验，智能匹配并推荐最适合你的工作岗位，从而提高你求职的成功率。</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来到第一个模块，</a:t>
            </a:r>
            <a:r>
              <a:rPr lang="en-US" altLang="zh-CN">
                <a:sym typeface="+mn-ea"/>
              </a:rPr>
              <a:t> </a:t>
            </a:r>
            <a:r>
              <a:rPr lang="zh-CN" altLang="en-US">
                <a:sym typeface="+mn-ea"/>
              </a:rPr>
              <a:t>构建工作流节点</a:t>
            </a:r>
            <a:endParaRPr lang="zh-CN" altLang="en-US"/>
          </a:p>
          <a:p>
            <a:r>
              <a:rPr lang="zh-CN" altLang="en-US"/>
              <a:t>针对智能体工作流程，特别是针对求职助手这一特定应用场景。我们的流程分为三个主要步骤：</a:t>
            </a:r>
            <a:endParaRPr lang="zh-CN" altLang="en-US"/>
          </a:p>
          <a:p>
            <a:r>
              <a:rPr lang="zh-CN" altLang="en-US"/>
              <a:t>首先，我们需要设计用户提问时智能体的处理提示词，这将帮助智能体准确理解用户的查询意图。其次，我们要设计智能体与知识库交互时的提示词，确保智能体能够从知识库中检索到相关信息。最后，我们将设计智能体回答用户时的提示词，以提供清晰、有用的反馈。</a:t>
            </a:r>
            <a:endParaRPr lang="zh-CN" altLang="en-US"/>
          </a:p>
          <a:p>
            <a:r>
              <a:rPr lang="zh-CN" altLang="en-US"/>
              <a:t>在每个步骤中，我们都会强调提示词的重要性，因为它们直接影响智能体的性能和用户体验。通过这三个步骤，我们可以构建一个高效的求职助手智能体，它能够理解用户的需求，提供准确的信息，并在整个求职过程中为用户提供支持。</a:t>
            </a:r>
            <a:endParaRPr lang="zh-CN" altLang="en-US"/>
          </a:p>
          <a:p>
            <a:r>
              <a:rPr lang="zh-CN" altLang="en-US"/>
              <a:t>步聚</a:t>
            </a:r>
            <a:r>
              <a:rPr lang="en-US" altLang="zh-CN"/>
              <a:t>1</a:t>
            </a:r>
            <a:r>
              <a:rPr lang="zh-CN" altLang="en-US"/>
              <a:t>，了解工作流的开始和结束节点。开始节点的作用是触发并启动一个工作流，开始节点可以从智能体接收用户输入数据。如图所示，还能够在开始节点设晋多个输入参数。结束节点用于输出工作流的结果。在配置结束节点时，需罗设置所有需要输出的工作流数据。当工作流从开始节点直接连接到结束节点时，结束节点直接输出开始节点中用户输入的内容。结束节点的输出结果可以通过配置</a:t>
            </a:r>
            <a:r>
              <a:rPr lang="en-US" altLang="zh-CN"/>
              <a:t>output</a:t>
            </a:r>
            <a:r>
              <a:rPr lang="zh-CN" altLang="en-US"/>
              <a:t>参数来引用开始节点的</a:t>
            </a:r>
            <a:r>
              <a:rPr lang="en-US" altLang="zh-CN"/>
              <a:t> input</a:t>
            </a:r>
            <a:r>
              <a:rPr lang="zh-CN" altLang="en-US"/>
              <a:t>。</a:t>
            </a:r>
            <a:r>
              <a:rPr lang="en-US" altLang="zh-CN"/>
              <a:t>.</a:t>
            </a:r>
            <a:r>
              <a:rPr lang="zh-CN" altLang="en-US"/>
              <a:t>具体配置方式如图所示。</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本章的学习图谱如图所示。</a:t>
            </a:r>
            <a:r>
              <a:rPr lang="zh-CN" altLang="en-US"/>
              <a:t>接下来我将介绍第八章关于</a:t>
            </a:r>
            <a:r>
              <a:rPr lang="en-US" altLang="zh-CN"/>
              <a:t>AIGC</a:t>
            </a:r>
            <a:r>
              <a:rPr lang="zh-CN" altLang="en-US"/>
              <a:t>与智能体的内容，重点是构建自主协作的智能伙伴。我们将通过三个任务来实现这一目标：制作角色扮演对话机器人、电商客服和求职助手。学习目标包括理解智能体的工作原理、应用场景和设计技巧，以及提升沟通、逻辑思维和信息筛选能力。希望通过这些学习，大家能掌握智能体工具的实际应用。</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just">
              <a:lnSpc>
                <a:spcPct val="150000"/>
              </a:lnSpc>
            </a:pPr>
            <a:r>
              <a:rPr lang="zh-CN" altLang="en-US"/>
              <a:t>步骤</a:t>
            </a:r>
            <a:r>
              <a:rPr lang="en-US" altLang="zh-CN"/>
              <a:t>2</a:t>
            </a:r>
            <a:r>
              <a:rPr lang="zh-CN" altLang="en-US"/>
              <a:t>了解工作流的功能性节点。工作流的功能性节点涵盖了大模型节点、插件节点、知识库节点、图像生成节点等。大模型节点通过借助大语言模型完成文本生成任务。在设置大模型节点时，需明确配置多个关键要素，如大模型的类型、输入参数、系统提示问、用户提示问以及输出参数。具体使用的大模型应依据任务的具体特性来选定；输入参数可引用该节点前所有连接节点的输出结果；系统提示问与用户提示问需根据任务需求进行定制，并可在提示问中引用输入参数的具体内容。在配置输出参数时，应根据任务要求选择相应的输出格式，如文本格式、</a:t>
            </a:r>
            <a:r>
              <a:rPr lang="en-US" altLang="zh-CN"/>
              <a:t>JSON</a:t>
            </a:r>
            <a:r>
              <a:rPr lang="zh-CN" altLang="en-US"/>
              <a:t>格式或</a:t>
            </a:r>
            <a:r>
              <a:rPr lang="en-US" altLang="zh-CN"/>
              <a:t>Markdown</a:t>
            </a:r>
            <a:r>
              <a:rPr lang="zh-CN" altLang="en-US"/>
              <a:t>格式，如图所示。</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just">
              <a:lnSpc>
                <a:spcPct val="150000"/>
              </a:lnSpc>
            </a:pPr>
            <a:r>
              <a:rPr lang="zh-CN" altLang="en-US">
                <a:sym typeface="+mn-ea"/>
              </a:rPr>
              <a:t>插件节点的作用是在工作流中调用插件来运行特定的工具。插件本身是由一系列可调用的</a:t>
            </a:r>
            <a:r>
              <a:rPr lang="en-US" altLang="zh-CN">
                <a:sym typeface="+mn-ea"/>
              </a:rPr>
              <a:t> API</a:t>
            </a:r>
            <a:r>
              <a:rPr lang="zh-CN" altLang="en-US">
                <a:sym typeface="+mn-ea"/>
              </a:rPr>
              <a:t>工具组成的集合。其操作方式与任务</a:t>
            </a:r>
            <a:r>
              <a:rPr lang="en-US" altLang="zh-CN">
                <a:sym typeface="+mn-ea"/>
              </a:rPr>
              <a:t>8.1</a:t>
            </a:r>
            <a:r>
              <a:rPr lang="zh-CN" altLang="en-US">
                <a:sym typeface="+mn-ea"/>
              </a:rPr>
              <a:t>中添加插件的方法相以，单击</a:t>
            </a:r>
            <a:r>
              <a:rPr lang="en-US" altLang="zh-CN">
                <a:sym typeface="+mn-ea"/>
              </a:rPr>
              <a:t>“</a:t>
            </a:r>
            <a:r>
              <a:rPr lang="zh-CN" altLang="en-US">
                <a:sym typeface="+mn-ea"/>
              </a:rPr>
              <a:t>添加插件</a:t>
            </a:r>
            <a:r>
              <a:rPr lang="en-US" altLang="zh-CN">
                <a:sym typeface="+mn-ea"/>
              </a:rPr>
              <a:t>”</a:t>
            </a:r>
            <a:r>
              <a:rPr lang="zh-CN" altLang="en-US">
                <a:sym typeface="+mn-ea"/>
              </a:rPr>
              <a:t>按钮后，会进入插件选择窗口，如图所示。在选定插件并添加到工作流后，还可以进入插件内部进行相关参数的设置。</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知识库节点能够依据输入参数从特定知识库中检索并召回相匹配的信息。其使用方法与任务</a:t>
            </a:r>
            <a:r>
              <a:rPr lang="en-US" altLang="zh-CN"/>
              <a:t> 8.2</a:t>
            </a:r>
            <a:r>
              <a:rPr lang="zh-CN" altLang="en-US"/>
              <a:t>中的操作方式相以。在知识库节点中，检索关键问可以来源于前面节点的输出结果，而知识库的添动加来源则可以是任务</a:t>
            </a:r>
            <a:r>
              <a:rPr lang="en-US" altLang="zh-CN"/>
              <a:t>8.2</a:t>
            </a:r>
            <a:r>
              <a:rPr lang="zh-CN" altLang="en-US"/>
              <a:t>中所创建的知识库。图像生成节点主要用于创建图片。它能将文描述转换为图像，也可以基于参考图像生成新的图片。如图所示，图像生成节点的参数设置更为简洁。其上方的生成细节设置部分，用于控制生成图像所更用的模型、图像的大以及质量。</a:t>
            </a: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过程性节点包括选择器节点、循环节点等。选择器节点是一种条件判断节点，用于在工作流中设计分支流程。在该节点内，可以设置引用对象与其他用对象或固定值的比较，根据比较结果来选择相应的分支路径，如图所示。循环节点的功能是重复执行一系列任务，直至达到某个特定条件为止。当需要对某个数据数组进行重复操作时，循环节点使能派上用场。其输入心须是一个数组变量，该数组变量可由大模型生成。中间变量和输出部分则根据任务需求而定，既可以设置也可以省略，如图所示。</a:t>
            </a: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在本任务中需要工作流完成简历优化和岗位匹配功能。整个设计过程可遵循以下</a:t>
            </a:r>
            <a:r>
              <a:rPr lang="en-US" altLang="zh-CN"/>
              <a:t>4</a:t>
            </a:r>
            <a:r>
              <a:rPr lang="zh-CN" altLang="en-US"/>
              <a:t>个步骤构建工作流。步骤</a:t>
            </a:r>
            <a:r>
              <a:rPr lang="en-US" altLang="zh-CN"/>
              <a:t>1</a:t>
            </a:r>
            <a:r>
              <a:rPr lang="zh-CN" altLang="en-US"/>
              <a:t>根据用户输入的简历，提取简历关键内容。当用户将简历输入到工作流中后，首先信息传给一个大模型节点，将其命名为</a:t>
            </a:r>
            <a:r>
              <a:rPr lang="en-US" altLang="zh-CN"/>
              <a:t>“</a:t>
            </a:r>
            <a:r>
              <a:rPr lang="zh-CN" altLang="en-US"/>
              <a:t>关键信息提取大模型</a:t>
            </a:r>
            <a:r>
              <a:rPr lang="en-US" altLang="zh-CN"/>
              <a:t>”</a:t>
            </a:r>
            <a:r>
              <a:rPr lang="zh-CN" altLang="en-US"/>
              <a:t>。该节点会理解用户提供的简历文本，对其中的个人信息、数育背景、工作经历、项目经验、技能证书等各个板块进行细致的分析。</a:t>
            </a:r>
            <a:endParaRPr lang="zh-CN" altLang="en-US"/>
          </a:p>
          <a:p>
            <a:r>
              <a:rPr lang="zh-CN" altLang="en-US"/>
              <a:t>它会依据预设的关键问库和语理解算法，精准地识别出每个板块中的核心要点，例如在工作经历部分，提取出具体的职位名称、任职时间范围、主要工作职责以及取得的突出绩成果；在项目经验板块，锁定项目名称、担任的角色、项目目标、实施的关键步聚以及最终达成的效果等关键信息。通过这种方式，大模型节点将用户简历中的繁杂内容进行梳理，提取出最能体现用户能力和价值的关键内容，为后续简历优化流程提供清晰且精准的输入基础。</a:t>
            </a: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提取出简历的关键内容后，系统将进入评测阶段。这一阶段同样会调用简历信息评估大模型节点，该节点会基于行业标准、岗位需求以及市场趋势等多维度信息，对提取出的关键内容进行综合评估。例如评估个人信息板块：检查个人信息的完整性，包括姓名、联系方式、电子邮箱等是否清晰且准确无误。以及评估项目经验板块：如分析项目成果是否与应聘岗位的目标一致。工作流编排如图所示，相关节点的配置如图所示。</a:t>
            </a: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完成评测后，工作流将进入优化阶段，这一阶段会调用简历优化大模型节点，根据评测报告中的问题和健议，对简历的关键内容进行针对性的优化。例如优化个人信息板块，假如个人信息不完整或格式不规范，大模型会提示用户补充或修改。对于项目成果与岗位目标一致性的优化，智能体会帮助用户明确展示项目成果的价值。简历信息评估大模型里设置系统提示词和用户提示词。工作流编排，相关节点的配誉如图所示。</a:t>
            </a: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完成简历优化后，智能体会提取简历关键字，这一阶段会调用意向抽取大模型节点，对简历中的相关内容进行求职类关键字提取。然后将关键字输入求职插件（在本任务中，使用猎聘插件进行岗位授索匹配，再由工作匹配大模型节点进行匹配和推荐</a:t>
            </a:r>
            <a:r>
              <a:rPr lang="en-US" altLang="zh-CN"/>
              <a:t>)</a:t>
            </a: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工作流编排，相关节点的配置如图所示。</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整体工作流配置如图所示，工作流完成后单击试运行，运行通过后就可以单击右上角</a:t>
            </a:r>
            <a:r>
              <a:rPr lang="en-US" altLang="zh-CN"/>
              <a:t>“</a:t>
            </a:r>
            <a:r>
              <a:rPr lang="zh-CN" altLang="en-US"/>
              <a:t>发布</a:t>
            </a:r>
            <a:r>
              <a:rPr lang="en-US" altLang="zh-CN"/>
              <a:t>”</a:t>
            </a:r>
            <a:r>
              <a:rPr lang="zh-CN" altLang="en-US"/>
              <a:t>按钮。</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来到智能体的核心概念、关键技术和应用场景模块。智能体是能够感知环境并自主决策的实体，随着</a:t>
            </a:r>
            <a:r>
              <a:rPr lang="en-US" altLang="zh-CN"/>
              <a:t>AIGC</a:t>
            </a:r>
            <a:r>
              <a:rPr lang="zh-CN" altLang="en-US"/>
              <a:t>技术的发展，智能体的应用已超越传统程序化任务，融入日常生活。我们将探讨</a:t>
            </a:r>
            <a:r>
              <a:rPr lang="zh-CN" altLang="en-US">
                <a:sym typeface="+mn-ea"/>
              </a:rPr>
              <a:t>智能体的概念与发展</a:t>
            </a:r>
            <a:r>
              <a:rPr lang="zh-CN" altLang="en-US"/>
              <a:t>、智能体的系统架构以及在智能制造、智能金融等领域的应用，以及常用的智能体工具如</a:t>
            </a:r>
            <a:r>
              <a:rPr lang="en-US" altLang="zh-CN"/>
              <a:t>COZE</a:t>
            </a:r>
            <a:r>
              <a:rPr lang="zh-CN" altLang="en-US"/>
              <a:t>、百度阿里云等。</a:t>
            </a: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a:t>
            </a:r>
            <a:r>
              <a:rPr lang="en-US" altLang="zh-CN"/>
              <a:t>COZE</a:t>
            </a:r>
            <a:r>
              <a:rPr lang="zh-CN" altLang="en-US"/>
              <a:t>平台主页工作空间的资源库界面单击右上角的</a:t>
            </a:r>
            <a:r>
              <a:rPr lang="en-US" altLang="zh-CN"/>
              <a:t>“</a:t>
            </a:r>
            <a:r>
              <a:rPr lang="zh-CN" altLang="en-US"/>
              <a:t>资源</a:t>
            </a:r>
            <a:r>
              <a:rPr lang="en-US" altLang="zh-CN"/>
              <a:t>”</a:t>
            </a:r>
            <a:r>
              <a:rPr lang="zh-CN" altLang="en-US"/>
              <a:t>按钮，可以进入</a:t>
            </a:r>
            <a:r>
              <a:rPr lang="en-US" altLang="zh-CN"/>
              <a:t>“</a:t>
            </a:r>
            <a:r>
              <a:rPr lang="zh-CN" altLang="en-US"/>
              <a:t>创建资源</a:t>
            </a:r>
            <a:r>
              <a:rPr lang="en-US" altLang="zh-CN"/>
              <a:t>”</a:t>
            </a:r>
            <a:r>
              <a:rPr lang="zh-CN" altLang="en-US"/>
              <a:t>界面，选择工作流，并填入工作流介绍信息可以创建工作流，如图所示。然后就可以在创建的工作流里编排节点了。</a:t>
            </a:r>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a:t>
            </a:r>
            <a:r>
              <a:rPr lang="en-US" altLang="zh-CN"/>
              <a:t> COZE </a:t>
            </a:r>
            <a:r>
              <a:rPr lang="zh-CN" altLang="en-US"/>
              <a:t>平台智能体编排栏中间工作流栏添加已编排好的工作流</a:t>
            </a: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266065"/>
            <a:r>
              <a:rPr lang="zh-CN" altLang="en-US" dirty="0"/>
              <a:t>添加工作流后，智能体既可以调用大模型进行回复，也可以调用工作流进行回复。因此需要设置在条件下调用工作流</a:t>
            </a:r>
            <a:endParaRPr lang="zh-CN" altLang="en-US" dirty="0"/>
          </a:p>
          <a:p>
            <a:pPr marL="0" marR="0" indent="266065"/>
            <a:r>
              <a:rPr lang="zh-CN" altLang="en-US" dirty="0"/>
              <a:t>我们可以在提示词中设置在一定条件下，调用工作流</a:t>
            </a:r>
            <a:endParaRPr lang="zh-CN" altLang="en-US" dirty="0"/>
          </a:p>
          <a:p>
            <a:pPr marL="0" marR="0" indent="266065"/>
            <a:r>
              <a:rPr lang="zh-CN" altLang="en-US" dirty="0"/>
              <a:t>如：当用户上传简历并要求分析时，调用求职助手工作流。当用户要求职位推荐时，调用求职助手工作流。</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266065"/>
            <a:r>
              <a:rPr lang="zh-CN" altLang="en-US" dirty="0"/>
              <a:t>这个提示词可以在用户显示输入</a:t>
            </a:r>
            <a:r>
              <a:rPr lang="en-US" altLang="zh-CN" dirty="0"/>
              <a:t>“</a:t>
            </a:r>
            <a:r>
              <a:rPr lang="zh-CN" altLang="en-US" dirty="0"/>
              <a:t>简历</a:t>
            </a:r>
            <a:r>
              <a:rPr lang="en-US" altLang="zh-CN" dirty="0"/>
              <a:t>”</a:t>
            </a:r>
            <a:r>
              <a:rPr lang="zh-CN" altLang="en-US" dirty="0"/>
              <a:t>二字时正确调用工作流，但当无显示输入</a:t>
            </a:r>
            <a:r>
              <a:rPr lang="en-US" altLang="zh-CN" dirty="0"/>
              <a:t>“</a:t>
            </a:r>
            <a:r>
              <a:rPr lang="zh-CN" altLang="en-US" dirty="0"/>
              <a:t>简历</a:t>
            </a:r>
            <a:r>
              <a:rPr lang="en-US" altLang="zh-CN" dirty="0"/>
              <a:t>”</a:t>
            </a:r>
            <a:r>
              <a:rPr lang="zh-CN" altLang="en-US" dirty="0"/>
              <a:t>时有概率未正确调用工作流。</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体验优化可参考任务</a:t>
            </a:r>
            <a:r>
              <a:rPr lang="en-US" altLang="zh-CN"/>
              <a:t> 8.1</a:t>
            </a:r>
            <a:r>
              <a:rPr lang="zh-CN" altLang="en-US"/>
              <a:t>，可以加上开场白功能。</a:t>
            </a:r>
            <a:endParaRPr lang="zh-CN" altLang="en-US"/>
          </a:p>
          <a:p>
            <a:r>
              <a:rPr lang="zh-CN" altLang="en-US"/>
              <a:t>该智能体可以正确分析简历并优化简历，推荐相关职位。但简历优化仍有改进空间，推荐职位的数量和相关度仍能优化。</a:t>
            </a:r>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来到任务拓展模块，首先，我们将探讨</a:t>
            </a:r>
            <a:r>
              <a:rPr lang="en-US" altLang="zh-CN"/>
              <a:t>AGI</a:t>
            </a:r>
            <a:r>
              <a:rPr lang="zh-CN" altLang="en-US"/>
              <a:t>的法律权利，了解其应享有的法律权益。我们需要识别</a:t>
            </a:r>
            <a:r>
              <a:rPr lang="en-US" altLang="zh-CN"/>
              <a:t>AGI</a:t>
            </a:r>
            <a:r>
              <a:rPr lang="zh-CN" altLang="en-US"/>
              <a:t>可能带来的风险，确保我们能够预见并应对这些挑战。第三点，我们将评估</a:t>
            </a:r>
            <a:r>
              <a:rPr lang="en-US" altLang="zh-CN"/>
              <a:t>AGI</a:t>
            </a:r>
            <a:r>
              <a:rPr lang="zh-CN" altLang="en-US"/>
              <a:t>的科学水平，辨别其发展阶段。这些内容将帮助我们全面理解</a:t>
            </a:r>
            <a:r>
              <a:rPr lang="en-US" altLang="zh-CN"/>
              <a:t>AGI</a:t>
            </a:r>
            <a:r>
              <a:rPr lang="zh-CN" altLang="en-US"/>
              <a:t>的潜力和影响。</a:t>
            </a:r>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如何利用</a:t>
            </a:r>
            <a:r>
              <a:rPr lang="en-US" altLang="zh-CN"/>
              <a:t>COZE</a:t>
            </a:r>
            <a:r>
              <a:rPr lang="zh-CN" altLang="en-US"/>
              <a:t>平台制作一个能够自动写诗并配图的智能体呢？这个任务是为了帮助青少年更好地理解和欣赏古诗。我们将通过三个主要步骤来实现这一目标。</a:t>
            </a:r>
            <a:endParaRPr lang="zh-CN" altLang="en-US"/>
          </a:p>
          <a:p>
            <a:r>
              <a:rPr lang="zh-CN" altLang="en-US"/>
              <a:t>首先，我们需要通过大模型节点理解古诗的意境，并优化生成诗词的提示词。</a:t>
            </a:r>
            <a:endParaRPr lang="zh-CN" altLang="en-US"/>
          </a:p>
          <a:p>
            <a:r>
              <a:rPr lang="zh-CN" altLang="en-US"/>
              <a:t>我们将使用大模型节点分别生成四句押韵的诗句，确保每句诗都符合韵律，并分成四句。</a:t>
            </a:r>
            <a:endParaRPr lang="zh-CN" altLang="en-US"/>
          </a:p>
          <a:p>
            <a:r>
              <a:rPr lang="zh-CN" altLang="en-US"/>
              <a:t>我们将使用生图节点为每句诗词配图，使图像与诗词内容相匹配，增强视觉效果。</a:t>
            </a:r>
            <a:endParaRPr lang="zh-CN" altLang="en-US"/>
          </a:p>
          <a:p>
            <a:r>
              <a:rPr lang="zh-CN" altLang="en-US"/>
              <a:t>在这个过程中，我们将评估大模型节点的提示词是否准确理解了用户输入的意图，并优化生成诗词提示词的描述。同时，我们还将确保生成的诗句押韵，并为每句诗配上恰当的图像。</a:t>
            </a:r>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请扫描教材生成式作业二维码</a:t>
            </a:r>
            <a:r>
              <a:rPr lang="en-US" altLang="zh-CN">
                <a:sym typeface="+mn-ea"/>
              </a:rPr>
              <a:t>，</a:t>
            </a:r>
            <a:r>
              <a:rPr lang="zh-CN" altLang="en-US">
                <a:sym typeface="+mn-ea"/>
              </a:rPr>
              <a:t>进入智能体。</a:t>
            </a:r>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根据学习任务的完成情况，对照学习评价中的</a:t>
            </a:r>
            <a:r>
              <a:rPr lang="en-US" altLang="zh-CN">
                <a:sym typeface="+mn-ea"/>
              </a:rPr>
              <a:t>“</a:t>
            </a:r>
            <a:r>
              <a:rPr lang="zh-CN" altLang="en-US">
                <a:sym typeface="+mn-ea"/>
              </a:rPr>
              <a:t>观察点</a:t>
            </a:r>
            <a:r>
              <a:rPr lang="en-US" altLang="zh-CN">
                <a:sym typeface="+mn-ea"/>
              </a:rPr>
              <a:t>”</a:t>
            </a:r>
            <a:r>
              <a:rPr lang="zh-CN" altLang="en-US">
                <a:sym typeface="+mn-ea"/>
              </a:rPr>
              <a:t>列举的内容进行自评或互评，并根据评价情况，反思改进。</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我们来探讨智能体与传统程序的区别。智能体具备环境感知力，能够实时获取外部信息；拥有自主决策力，基于规则和模型动态分析信息；以及目标导向性，持续行动以优化行为。这三大标志使智能体在灵活性和适应性上远超传统程序，能够更好地融入并改善我们的日常生活。</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大模型作为认知中枢，负责语义理解和内容生成。它通过意图识别、知识关联和生成控制等核心能力，实现智能体的自主决策和行动。右图展示了智能体系统架构的核心组成部分。图中展示了智能体如何通过环境感知、记忆、规划和反思改进来完成任务。这架构体现了智能体与传统程序在处理复杂任务时的根本区别。</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接下来我们将探讨智能体在不同领域的应用场景。智能体已经在智能制造、智慧金融和客户支持等领域展现出巨大潜力。例如，在智能制造中，生产调度智能体能够实时调整产线节奏，提升响应速度；在智慧金融中，欺诈检测智能体能够识别可疑交易，阻止欺诈行为；在客户支持方面能跟踪客户旅程并</a:t>
            </a:r>
            <a:r>
              <a:rPr lang="zh-CN" altLang="en-US">
                <a:latin typeface="黑体" panose="02010609060101010101" charset="-122"/>
                <a:ea typeface="黑体" panose="02010609060101010101" charset="-122"/>
                <a:cs typeface="黑体" panose="02010609060101010101" charset="-122"/>
                <a:sym typeface="+mn-ea"/>
              </a:rPr>
              <a:t>无缝协助退货</a:t>
            </a:r>
            <a:r>
              <a:rPr lang="zh-CN" altLang="en-US"/>
              <a:t>。这些应用不仅提高了效率，还增强了风险防控能力，重塑了用户体验。</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国内常用的智能体构建工具除了</a:t>
            </a:r>
            <a:r>
              <a:rPr lang="en-US" altLang="zh-CN">
                <a:sym typeface="+mn-ea"/>
              </a:rPr>
              <a:t>COZE </a:t>
            </a:r>
            <a:r>
              <a:rPr lang="zh-CN" altLang="en-US">
                <a:sym typeface="+mn-ea"/>
              </a:rPr>
              <a:t>外，还有字节跳动推出的豆包平台，阿里推出的百炼平台，百度推出的文心智能体平台以及开源平台</a:t>
            </a:r>
            <a:r>
              <a:rPr lang="en-US" altLang="zh-CN">
                <a:sym typeface="+mn-ea"/>
              </a:rPr>
              <a:t> Dify</a:t>
            </a:r>
            <a:r>
              <a:rPr lang="zh-CN" altLang="en-US">
                <a:sym typeface="+mn-ea"/>
              </a:rPr>
              <a:t>等。</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进入</a:t>
            </a:r>
            <a:r>
              <a:rPr lang="en-US" altLang="zh-CN"/>
              <a:t>AI</a:t>
            </a:r>
            <a:r>
              <a:rPr lang="zh-CN" altLang="en-US"/>
              <a:t>助学与评测环节。在这一环节中，我们设计了一系列问题来帮助大家更好地理解和应用智能体技术。</a:t>
            </a:r>
            <a:endParaRPr lang="zh-CN" altLang="en-US"/>
          </a:p>
          <a:p>
            <a:r>
              <a:rPr lang="zh-CN" altLang="en-US"/>
              <a:t>首先，我们会探讨智能体与大模型的区别，分析各自的优缺点。接着，我们将列举智能体在工业领域的应用案例，展示其在不同场景下的具体效果。此外，我们还会讨论智能体应用中的数据泄露风险，并探讨可行的处理方法。</a:t>
            </a:r>
            <a:endParaRPr lang="zh-CN" altLang="en-US"/>
          </a:p>
          <a:p>
            <a:r>
              <a:rPr lang="zh-CN" altLang="en-US"/>
              <a:t>在</a:t>
            </a:r>
            <a:r>
              <a:rPr lang="en-US" altLang="zh-CN"/>
              <a:t>AI</a:t>
            </a:r>
            <a:r>
              <a:rPr lang="zh-CN" altLang="en-US"/>
              <a:t>评测部分，我们将比较智能体与普通程序的优势，特别是在医学领域中，病患对智能体的需求和痛点。最后，我们会探讨学生最需要哪些功能的智能体，以满足他们的学习需求。</a:t>
            </a:r>
            <a:endParaRPr lang="zh-CN" altLang="en-US"/>
          </a:p>
          <a:p>
            <a:r>
              <a:rPr lang="zh-CN" altLang="en-US"/>
              <a:t>这些问题旨在引导大家深入思考智能体技术的实际应用和潜在挑战，希望大家积极参与讨论。</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ags" Target="../tags/tag56.xml"/><Relationship Id="rId3" Type="http://schemas.openxmlformats.org/officeDocument/2006/relationships/tags" Target="../tags/tag55.xml"/><Relationship Id="rId23" Type="http://schemas.openxmlformats.org/officeDocument/2006/relationships/image" Target="../media/image14.png"/><Relationship Id="rId22" Type="http://schemas.microsoft.com/office/2007/relationships/hdphoto" Target="../media/image13.wdp"/><Relationship Id="rId21" Type="http://schemas.openxmlformats.org/officeDocument/2006/relationships/image" Target="../media/image12.png"/><Relationship Id="rId20" Type="http://schemas.microsoft.com/office/2007/relationships/hdphoto" Target="../media/image11.wdp"/><Relationship Id="rId2" Type="http://schemas.openxmlformats.org/officeDocument/2006/relationships/tags" Target="../tags/tag54.xml"/><Relationship Id="rId19" Type="http://schemas.openxmlformats.org/officeDocument/2006/relationships/image" Target="../media/image10.png"/><Relationship Id="rId18" Type="http://schemas.openxmlformats.org/officeDocument/2006/relationships/tags" Target="../tags/tag61.xml"/><Relationship Id="rId17" Type="http://schemas.openxmlformats.org/officeDocument/2006/relationships/tags" Target="../tags/tag60.xml"/><Relationship Id="rId16" Type="http://schemas.microsoft.com/office/2007/relationships/hdphoto" Target="../media/image9.wdp"/><Relationship Id="rId15" Type="http://schemas.openxmlformats.org/officeDocument/2006/relationships/image" Target="../media/image8.png"/><Relationship Id="rId14" Type="http://schemas.openxmlformats.org/officeDocument/2006/relationships/tags" Target="../tags/tag59.xml"/><Relationship Id="rId13" Type="http://schemas.microsoft.com/office/2007/relationships/hdphoto" Target="../media/image7.wdp"/><Relationship Id="rId12" Type="http://schemas.openxmlformats.org/officeDocument/2006/relationships/image" Target="../media/image6.png"/><Relationship Id="rId11" Type="http://schemas.microsoft.com/office/2007/relationships/hdphoto" Target="../media/image5.wdp"/><Relationship Id="rId10"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slide" Target="../slides/slide1.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ags" Target="../tags/tag1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0" Type="http://schemas.openxmlformats.org/officeDocument/2006/relationships/tags" Target="../tags/tag2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0" Type="http://schemas.openxmlformats.org/officeDocument/2006/relationships/tags" Target="../tags/tag3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0" Type="http://schemas.openxmlformats.org/officeDocument/2006/relationships/tags" Target="../tags/tag4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0" Type="http://schemas.openxmlformats.org/officeDocument/2006/relationships/tags" Target="../tags/tag5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grpSp>
        <p:nvGrpSpPr>
          <p:cNvPr id="21" name="组合 20"/>
          <p:cNvGrpSpPr/>
          <p:nvPr userDrawn="1"/>
        </p:nvGrpSpPr>
        <p:grpSpPr>
          <a:xfrm>
            <a:off x="1257961" y="1092202"/>
            <a:ext cx="9613240" cy="4921417"/>
            <a:chOff x="943470" y="819151"/>
            <a:chExt cx="7209930" cy="3691062"/>
          </a:xfrm>
        </p:grpSpPr>
        <p:sp>
          <p:nvSpPr>
            <p:cNvPr id="22" name="矩形 21"/>
            <p:cNvSpPr/>
            <p:nvPr/>
          </p:nvSpPr>
          <p:spPr>
            <a:xfrm>
              <a:off x="943470" y="819151"/>
              <a:ext cx="7209930" cy="3505200"/>
            </a:xfrm>
            <a:prstGeom prst="rect">
              <a:avLst/>
            </a:prstGeom>
            <a:solidFill>
              <a:schemeClr val="bg1"/>
            </a:solidFill>
            <a:ln w="76200">
              <a:solidFill>
                <a:srgbClr val="A7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矩形 25"/>
            <p:cNvSpPr/>
            <p:nvPr/>
          </p:nvSpPr>
          <p:spPr>
            <a:xfrm>
              <a:off x="3200400" y="4286246"/>
              <a:ext cx="2697340" cy="223967"/>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 name="矩形 2"/>
          <p:cNvSpPr/>
          <p:nvPr userDrawn="1"/>
        </p:nvSpPr>
        <p:spPr>
          <a:xfrm>
            <a:off x="1257935" y="2771775"/>
            <a:ext cx="9612630" cy="21291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9" name="矩形 28"/>
          <p:cNvSpPr/>
          <p:nvPr userDrawn="1"/>
        </p:nvSpPr>
        <p:spPr>
          <a:xfrm>
            <a:off x="4267201" y="5547766"/>
            <a:ext cx="3596453" cy="461664"/>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3200" b="1">
                <a:latin typeface="华文行楷" panose="02010800040101010101" charset="-122"/>
                <a:ea typeface="华文行楷" panose="02010800040101010101" charset="-122"/>
              </a:rPr>
              <a:t>《人工智能通识》</a:t>
            </a:r>
            <a:endParaRPr lang="zh-CN" altLang="en-US" sz="3200" b="1">
              <a:latin typeface="华文行楷" panose="02010800040101010101" charset="-122"/>
              <a:ea typeface="华文行楷" panose="02010800040101010101" charset="-122"/>
            </a:endParaRPr>
          </a:p>
        </p:txBody>
      </p:sp>
      <p:sp>
        <p:nvSpPr>
          <p:cNvPr id="2" name="文本占位符 1"/>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提示词工程</a:t>
            </a:r>
            <a:r>
              <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t>
            </a:r>
            <a:endPar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解锁</a:t>
            </a: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高效交互密码</a:t>
            </a:r>
            <a:endParaRPr lang="zh-CN" altLang="en-US" smtClean="0"/>
          </a:p>
        </p:txBody>
      </p:sp>
      <p:sp>
        <p:nvSpPr>
          <p:cNvPr id="4" name="文本占位符 3"/>
          <p:cNvSpPr>
            <a:spLocks noGrp="1"/>
          </p:cNvSpPr>
          <p:nvPr>
            <p:ph type="body" idx="11" hasCustomPrompt="1"/>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第三章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模块描述">
    <p:spTree>
      <p:nvGrpSpPr>
        <p:cNvPr id="1" name=""/>
        <p:cNvGrpSpPr/>
        <p:nvPr/>
      </p:nvGrpSpPr>
      <p:grpSpPr>
        <a:xfrm>
          <a:off x="0" y="0"/>
          <a:ext cx="0" cy="0"/>
          <a:chOff x="0" y="0"/>
          <a:chExt cx="0" cy="0"/>
        </a:xfrm>
      </p:grpSpPr>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59" name="组合 58"/>
          <p:cNvGrpSpPr/>
          <p:nvPr userDrawn="1"/>
        </p:nvGrpSpPr>
        <p:grpSpPr>
          <a:xfrm>
            <a:off x="3313765" y="150880"/>
            <a:ext cx="1368081" cy="458470"/>
            <a:chOff x="13308" y="588"/>
            <a:chExt cx="3115" cy="1042"/>
          </a:xfrm>
          <a:effectLst>
            <a:outerShdw blurRad="152400" dist="50800" dir="5400000" algn="t" rotWithShape="0">
              <a:srgbClr val="00B0F0">
                <a:alpha val="28000"/>
              </a:srgbClr>
            </a:outerShdw>
          </a:effectLst>
        </p:grpSpPr>
        <p:sp>
          <p:nvSpPr>
            <p:cNvPr id="60" name="圆角矩形 10"/>
            <p:cNvSpPr/>
            <p:nvPr>
              <p:custDataLst>
                <p:tags r:id="rId2"/>
              </p:custDataLst>
            </p:nvPr>
          </p:nvSpPr>
          <p:spPr>
            <a:xfrm>
              <a:off x="13308" y="588"/>
              <a:ext cx="3115"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61" name="流程图: 合并 60"/>
            <p:cNvSpPr>
              <a:spLocks noChangeAspect="1"/>
            </p:cNvSpPr>
            <p:nvPr>
              <p:custDataLst>
                <p:tags r:id="rId3"/>
              </p:custDataLst>
            </p:nvPr>
          </p:nvSpPr>
          <p:spPr>
            <a:xfrm>
              <a:off x="13743"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791574" y="6949949"/>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altLang="zh-CN"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rPr>
              <a:t>《</a:t>
            </a:r>
            <a:r>
              <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rPr>
              <a:t>生成式人工智能素养</a:t>
            </a:r>
            <a:r>
              <a:rPr lang="en-US" altLang="zh-CN"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rPr>
              <a:t>》</a:t>
            </a: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962265"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文本框 29">
            <a:hlinkClick r:id="" action="ppaction://noaction"/>
          </p:cNvPr>
          <p:cNvSpPr txBox="1"/>
          <p:nvPr userDrawn="1">
            <p:custDataLst>
              <p:tags r:id="rId4"/>
            </p:custDataLst>
          </p:nvPr>
        </p:nvSpPr>
        <p:spPr>
          <a:xfrm>
            <a:off x="3666091" y="140517"/>
            <a:ext cx="1031875" cy="400110"/>
          </a:xfrm>
          <a:prstGeom prst="rect">
            <a:avLst/>
          </a:prstGeom>
          <a:noFill/>
        </p:spPr>
        <p:txBody>
          <a:bodyPr wrap="square" rtlCol="0">
            <a:spAutoFit/>
          </a:bodyPr>
          <a:lstStyle/>
          <a:p>
            <a:pPr algn="l"/>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助训</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nvGrpSpPr>
          <p:cNvPr id="13" name="组合 12"/>
          <p:cNvGrpSpPr/>
          <p:nvPr userDrawn="1"/>
        </p:nvGrpSpPr>
        <p:grpSpPr>
          <a:xfrm>
            <a:off x="10874304" y="-44091"/>
            <a:ext cx="1169603" cy="1169282"/>
            <a:chOff x="10947456" y="-44091"/>
            <a:chExt cx="1169603" cy="1169282"/>
          </a:xfrm>
        </p:grpSpPr>
        <p:sp>
          <p:nvSpPr>
            <p:cNvPr id="5" name="椭圆 4"/>
            <p:cNvSpPr/>
            <p:nvPr userDrawn="1"/>
          </p:nvSpPr>
          <p:spPr>
            <a:xfrm>
              <a:off x="11104962" y="116234"/>
              <a:ext cx="833120" cy="8331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知行大先生LOGO"/>
            <p:cNvPicPr>
              <a:picLocks noChangeAspect="1"/>
            </p:cNvPicPr>
            <p:nvPr userDrawn="1"/>
          </p:nvPicPr>
          <p:blipFill>
            <a:blip r:embed="rId5"/>
            <a:stretch>
              <a:fillRect/>
            </a:stretch>
          </p:blipFill>
          <p:spPr>
            <a:xfrm>
              <a:off x="10947456" y="-44091"/>
              <a:ext cx="1169603" cy="1169282"/>
            </a:xfrm>
            <a:prstGeom prst="rect">
              <a:avLst/>
            </a:prstGeom>
          </p:spPr>
        </p:pic>
      </p:grpSp>
      <p:grpSp>
        <p:nvGrpSpPr>
          <p:cNvPr id="15" name="组合 14"/>
          <p:cNvGrpSpPr/>
          <p:nvPr userDrawn="1"/>
        </p:nvGrpSpPr>
        <p:grpSpPr>
          <a:xfrm>
            <a:off x="581660" y="853563"/>
            <a:ext cx="323850" cy="372110"/>
            <a:chOff x="928" y="1486"/>
            <a:chExt cx="548" cy="630"/>
          </a:xfrm>
        </p:grpSpPr>
        <p:sp>
          <p:nvSpPr>
            <p:cNvPr id="16" name="流程图: 摘录 15"/>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流程图: 摘录 17"/>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9" name="标题 7"/>
          <p:cNvSpPr>
            <a:spLocks noGrp="1"/>
          </p:cNvSpPr>
          <p:nvPr>
            <p:ph type="title"/>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cxnSp>
        <p:nvCxnSpPr>
          <p:cNvPr id="75" name="直接连接符 74"/>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84" name="直接连接符 83"/>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101" name="直接连接符 100"/>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102" name="直接连接符 101"/>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pic>
        <p:nvPicPr>
          <p:cNvPr id="108" name="图片 107"/>
          <p:cNvPicPr>
            <a:picLocks noChangeAspect="1"/>
          </p:cNvPicPr>
          <p:nvPr userDrawn="1"/>
        </p:nvPicPr>
        <p:blipFill>
          <a:blip r:embed="rId6">
            <a:extLst>
              <a:ext uri="{BEBA8EAE-BF5A-486C-A8C5-ECC9F3942E4B}">
                <a14:imgProps xmlns:a14="http://schemas.microsoft.com/office/drawing/2010/main">
                  <a14:imgLayer r:embed="rId7">
                    <a14:imgEffect>
                      <a14:backgroundRemoval t="7229" b="92771" l="7692" r="89941">
                        <a14:foregroundMark x1="17160" y1="7229" x2="17160" y2="7229"/>
                        <a14:foregroundMark x1="8284" y1="28313" x2="8284" y2="39759"/>
                        <a14:foregroundMark x1="20118" y1="25301" x2="20118" y2="30120"/>
                        <a14:foregroundMark x1="70414" y1="12651" x2="68639" y2="27711"/>
                        <a14:foregroundMark x1="64497" y1="9036" x2="76923" y2="10241"/>
                        <a14:foregroundMark x1="89941" y1="40964" x2="89349" y2="38554"/>
                        <a14:foregroundMark x1="45562" y1="74096" x2="44379" y2="80723"/>
                        <a14:foregroundMark x1="37278" y1="92771" x2="53846" y2="90964"/>
                        <a14:foregroundMark x1="75740" y1="16265" x2="75740" y2="28916"/>
                        <a14:foregroundMark x1="86391" y1="17470" x2="79882" y2="18072"/>
                      </a14:backgroundRemoval>
                    </a14:imgEffect>
                  </a14:imgLayer>
                </a14:imgProps>
              </a:ext>
            </a:extLst>
          </a:blip>
          <a:stretch>
            <a:fillRect/>
          </a:stretch>
        </p:blipFill>
        <p:spPr>
          <a:xfrm>
            <a:off x="3399303" y="164901"/>
            <a:ext cx="348181" cy="342000"/>
          </a:xfrm>
          <a:prstGeom prst="rect">
            <a:avLst/>
          </a:prstGeom>
        </p:spPr>
      </p:pic>
      <p:sp>
        <p:nvSpPr>
          <p:cNvPr id="118" name="文本框 117">
            <a:hlinkClick r:id="" action="ppaction://noaction"/>
          </p:cNvPr>
          <p:cNvSpPr txBox="1"/>
          <p:nvPr userDrawn="1">
            <p:custDataLst>
              <p:tags r:id="rId8"/>
            </p:custDataLst>
          </p:nvPr>
        </p:nvSpPr>
        <p:spPr>
          <a:xfrm>
            <a:off x="8713225" y="140517"/>
            <a:ext cx="1463040" cy="400050"/>
          </a:xfrm>
          <a:prstGeom prst="rect">
            <a:avLst/>
          </a:prstGeom>
          <a:noFill/>
        </p:spPr>
        <p:txBody>
          <a:bodyPr wrap="square" rtlCol="0">
            <a:spAutoFit/>
          </a:bodyPr>
          <a:lstStyle/>
          <a:p>
            <a:pPr algn="l"/>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19" name="文本框 118">
            <a:hlinkClick r:id="" action="ppaction://noaction"/>
          </p:cNvPr>
          <p:cNvSpPr txBox="1"/>
          <p:nvPr userDrawn="1">
            <p:custDataLst>
              <p:tags r:id="rId9"/>
            </p:custDataLst>
          </p:nvPr>
        </p:nvSpPr>
        <p:spPr>
          <a:xfrm>
            <a:off x="6711707" y="140517"/>
            <a:ext cx="1463040" cy="400050"/>
          </a:xfrm>
          <a:prstGeom prst="rect">
            <a:avLst/>
          </a:prstGeom>
          <a:noFill/>
        </p:spPr>
        <p:txBody>
          <a:bodyPr wrap="square" rtlCol="0">
            <a:spAutoFit/>
          </a:bodyPr>
          <a:lstStyle/>
          <a:p>
            <a:pPr algn="l"/>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120" name="直接连接符 119"/>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pic>
        <p:nvPicPr>
          <p:cNvPr id="121" name="图片 120"/>
          <p:cNvPicPr>
            <a:picLocks noChangeAspect="1"/>
          </p:cNvPicPr>
          <p:nvPr userDrawn="1"/>
        </p:nvPicPr>
        <p:blipFill>
          <a:blip r:embed="rId10">
            <a:extLst>
              <a:ext uri="{BEBA8EAE-BF5A-486C-A8C5-ECC9F3942E4B}">
                <a14:imgProps xmlns:a14="http://schemas.microsoft.com/office/drawing/2010/main">
                  <a14:imgLayer r:embed="rId11">
                    <a14:imgEffect>
                      <a14:backgroundRemoval t="7285" b="89404" l="9945" r="89503">
                        <a14:foregroundMark x1="24309" y1="51656" x2="69061" y2="62914"/>
                        <a14:foregroundMark x1="23204" y1="45695" x2="32597" y2="80795"/>
                        <a14:foregroundMark x1="20994" y1="88742" x2="77348" y2="88079"/>
                        <a14:foregroundMark x1="77348" y1="88079" x2="79006" y2="88742"/>
                        <a14:foregroundMark x1="67956" y1="50331" x2="56354" y2="78808"/>
                        <a14:foregroundMark x1="85083" y1="57616" x2="86740" y2="82119"/>
                        <a14:foregroundMark x1="42541" y1="33113" x2="52486" y2="37086"/>
                        <a14:foregroundMark x1="43094" y1="7285" x2="54696" y2="8609"/>
                      </a14:backgroundRemoval>
                    </a14:imgEffect>
                  </a14:imgLayer>
                </a14:imgProps>
              </a:ext>
            </a:extLst>
          </a:blip>
          <a:stretch>
            <a:fillRect/>
          </a:stretch>
        </p:blipFill>
        <p:spPr>
          <a:xfrm>
            <a:off x="6414464" y="184390"/>
            <a:ext cx="379932" cy="316960"/>
          </a:xfrm>
          <a:prstGeom prst="rect">
            <a:avLst/>
          </a:prstGeom>
        </p:spPr>
      </p:pic>
      <p:pic>
        <p:nvPicPr>
          <p:cNvPr id="122" name="图片 121"/>
          <p:cNvPicPr>
            <a:picLocks noChangeAspect="1"/>
          </p:cNvPicPr>
          <p:nvPr userDrawn="1"/>
        </p:nvPicPr>
        <p:blipFill>
          <a:blip r:embed="rId12">
            <a:extLst>
              <a:ext uri="{BEBA8EAE-BF5A-486C-A8C5-ECC9F3942E4B}">
                <a14:imgProps xmlns:a14="http://schemas.microsoft.com/office/drawing/2010/main">
                  <a14:imgLayer r:embed="rId13">
                    <a14:imgEffect>
                      <a14:backgroundRemoval t="7362" b="94479" l="9697" r="89697">
                        <a14:foregroundMark x1="14545" y1="9816" x2="16364" y2="84049"/>
                        <a14:foregroundMark x1="11515" y1="13497" x2="69697" y2="15337"/>
                        <a14:foregroundMark x1="10303" y1="21472" x2="9697" y2="60123"/>
                        <a14:foregroundMark x1="9697" y1="60123" x2="27273" y2="90184"/>
                        <a14:foregroundMark x1="27273" y1="90184" x2="52121" y2="92025"/>
                        <a14:foregroundMark x1="10303" y1="78528" x2="10909" y2="89571"/>
                        <a14:foregroundMark x1="37576" y1="67485" x2="38182" y2="80368"/>
                        <a14:foregroundMark x1="60000" y1="87117" x2="26667" y2="66871"/>
                        <a14:foregroundMark x1="54545" y1="74847" x2="36364" y2="52761"/>
                        <a14:foregroundMark x1="50909" y1="26994" x2="38182" y2="49080"/>
                        <a14:foregroundMark x1="22424" y1="27607" x2="47273" y2="25767"/>
                        <a14:foregroundMark x1="23636" y1="35583" x2="43636" y2="35583"/>
                        <a14:foregroundMark x1="18788" y1="46012" x2="42424" y2="45399"/>
                        <a14:foregroundMark x1="20000" y1="52761" x2="32727" y2="52761"/>
                        <a14:foregroundMark x1="23030" y1="21472" x2="41818" y2="23313"/>
                        <a14:foregroundMark x1="21212" y1="62577" x2="41212" y2="62577"/>
                        <a14:foregroundMark x1="90909" y1="49693" x2="89697" y2="55215"/>
                        <a14:foregroundMark x1="10303" y1="7975" x2="55152" y2="8589"/>
                        <a14:foregroundMark x1="9697" y1="94479" x2="57576" y2="92025"/>
                        <a14:foregroundMark x1="50909" y1="92638" x2="68485" y2="92025"/>
                      </a14:backgroundRemoval>
                    </a14:imgEffect>
                  </a14:imgLayer>
                </a14:imgProps>
              </a:ext>
            </a:extLst>
          </a:blip>
          <a:stretch>
            <a:fillRect/>
          </a:stretch>
        </p:blipFill>
        <p:spPr>
          <a:xfrm>
            <a:off x="8452604" y="179416"/>
            <a:ext cx="327975" cy="324000"/>
          </a:xfrm>
          <a:prstGeom prst="rect">
            <a:avLst/>
          </a:prstGeom>
        </p:spPr>
      </p:pic>
      <p:sp>
        <p:nvSpPr>
          <p:cNvPr id="124" name="文本框 123">
            <a:hlinkClick r:id="" action="ppaction://noaction"/>
          </p:cNvPr>
          <p:cNvSpPr txBox="1"/>
          <p:nvPr userDrawn="1">
            <p:custDataLst>
              <p:tags r:id="rId14"/>
            </p:custDataLst>
          </p:nvPr>
        </p:nvSpPr>
        <p:spPr>
          <a:xfrm>
            <a:off x="5206578" y="140517"/>
            <a:ext cx="1014095" cy="400110"/>
          </a:xfrm>
          <a:prstGeom prst="rect">
            <a:avLst/>
          </a:prstGeom>
          <a:noFill/>
        </p:spPr>
        <p:txBody>
          <a:bodyPr wrap="square" rtlCol="0">
            <a:spAutoFit/>
          </a:bodyPr>
          <a:lstStyle/>
          <a:p>
            <a:pPr algn="l"/>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125" name="图片 124"/>
          <p:cNvPicPr>
            <a:picLocks noChangeAspect="1"/>
          </p:cNvPicPr>
          <p:nvPr userDrawn="1"/>
        </p:nvPicPr>
        <p:blipFill>
          <a:blip r:embed="rId15">
            <a:extLst>
              <a:ext uri="{BEBA8EAE-BF5A-486C-A8C5-ECC9F3942E4B}">
                <a14:imgProps xmlns:a14="http://schemas.microsoft.com/office/drawing/2010/main">
                  <a14:imgLayer r:embed="rId16">
                    <a14:imgEffect>
                      <a14:backgroundRemoval t="8667" b="90667" l="7362" r="92025">
                        <a14:foregroundMark x1="55828" y1="8667" x2="61963" y2="8667"/>
                        <a14:foregroundMark x1="92638" y1="34000" x2="88957" y2="42000"/>
                        <a14:foregroundMark x1="7362" y1="84667" x2="9816" y2="90667"/>
                        <a14:foregroundMark x1="56442" y1="35333" x2="54601" y2="47333"/>
                        <a14:foregroundMark x1="44172" y1="26000" x2="40491" y2="37333"/>
                        <a14:foregroundMark x1="49693" y1="22000" x2="66871" y2="24000"/>
                        <a14:foregroundMark x1="73006" y1="31333" x2="68712" y2="49333"/>
                      </a14:backgroundRemoval>
                    </a14:imgEffect>
                  </a14:imgLayer>
                </a14:imgProps>
              </a:ext>
            </a:extLst>
          </a:blip>
          <a:stretch>
            <a:fillRect/>
          </a:stretch>
        </p:blipFill>
        <p:spPr>
          <a:xfrm>
            <a:off x="4919355" y="155031"/>
            <a:ext cx="352081" cy="324000"/>
          </a:xfrm>
          <a:prstGeom prst="rect">
            <a:avLst/>
          </a:prstGeom>
        </p:spPr>
      </p:pic>
      <p:sp>
        <p:nvSpPr>
          <p:cNvPr id="126" name="文本框 125">
            <a:hlinkClick r:id="" action="ppaction://noaction"/>
          </p:cNvPr>
          <p:cNvSpPr txBox="1"/>
          <p:nvPr userDrawn="1">
            <p:custDataLst>
              <p:tags r:id="rId17"/>
            </p:custDataLst>
          </p:nvPr>
        </p:nvSpPr>
        <p:spPr>
          <a:xfrm>
            <a:off x="2225092" y="140517"/>
            <a:ext cx="1107502" cy="400110"/>
          </a:xfrm>
          <a:prstGeom prst="rect">
            <a:avLst/>
          </a:prstGeom>
          <a:noFill/>
        </p:spPr>
        <p:txBody>
          <a:bodyPr wrap="square" rtlCol="0">
            <a:spAutoFit/>
          </a:bodyPr>
          <a:lstStyle/>
          <a:p>
            <a:pPr algn="l"/>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127" name="直接连接符 126"/>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128" name="文本框 127">
            <a:hlinkClick r:id="" action="ppaction://noaction"/>
          </p:cNvPr>
          <p:cNvSpPr txBox="1"/>
          <p:nvPr userDrawn="1">
            <p:custDataLst>
              <p:tags r:id="rId18"/>
            </p:custDataLst>
          </p:nvPr>
        </p:nvSpPr>
        <p:spPr>
          <a:xfrm>
            <a:off x="611525" y="140517"/>
            <a:ext cx="1084515" cy="400110"/>
          </a:xfrm>
          <a:prstGeom prst="rect">
            <a:avLst/>
          </a:prstGeom>
          <a:noFill/>
        </p:spPr>
        <p:txBody>
          <a:bodyPr wrap="square" rtlCol="0">
            <a:spAutoFit/>
          </a:bodyPr>
          <a:lstStyle/>
          <a:p>
            <a:pPr algn="l"/>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129" name="图片 128"/>
          <p:cNvPicPr>
            <a:picLocks noChangeAspect="1"/>
          </p:cNvPicPr>
          <p:nvPr userDrawn="1"/>
        </p:nvPicPr>
        <p:blipFill>
          <a:blip r:embed="rId19">
            <a:extLst>
              <a:ext uri="{BEBA8EAE-BF5A-486C-A8C5-ECC9F3942E4B}">
                <a14:imgProps xmlns:a14="http://schemas.microsoft.com/office/drawing/2010/main">
                  <a14:imgLayer r:embed="rId20">
                    <a14:imgEffect>
                      <a14:backgroundRemoval t="6289" b="91824" l="7429" r="89143">
                        <a14:foregroundMark x1="44571" y1="10692" x2="55429" y2="10692"/>
                        <a14:foregroundMark x1="50286" y1="7547" x2="54857" y2="7547"/>
                        <a14:foregroundMark x1="40571" y1="91824" x2="67429" y2="91824"/>
                        <a14:foregroundMark x1="88571" y1="37736" x2="89143" y2="53459"/>
                        <a14:foregroundMark x1="7429" y1="57233" x2="19429" y2="59748"/>
                      </a14:backgroundRemoval>
                    </a14:imgEffect>
                  </a14:imgLayer>
                </a14:imgProps>
              </a:ext>
            </a:extLst>
          </a:blip>
          <a:stretch>
            <a:fillRect/>
          </a:stretch>
        </p:blipFill>
        <p:spPr>
          <a:xfrm>
            <a:off x="331343" y="182613"/>
            <a:ext cx="336793" cy="306000"/>
          </a:xfrm>
          <a:prstGeom prst="rect">
            <a:avLst/>
          </a:prstGeom>
        </p:spPr>
      </p:pic>
      <p:pic>
        <p:nvPicPr>
          <p:cNvPr id="130" name="图片 129"/>
          <p:cNvPicPr>
            <a:picLocks noChangeAspect="1"/>
          </p:cNvPicPr>
          <p:nvPr userDrawn="1"/>
        </p:nvPicPr>
        <p:blipFill>
          <a:blip r:embed="rId21">
            <a:extLst>
              <a:ext uri="{BEBA8EAE-BF5A-486C-A8C5-ECC9F3942E4B}">
                <a14:imgProps xmlns:a14="http://schemas.microsoft.com/office/drawing/2010/main">
                  <a14:imgLayer r:embed="rId22">
                    <a14:imgEffect>
                      <a14:backgroundRemoval t="3846" b="95513" l="6757" r="90541">
                        <a14:foregroundMark x1="37162" y1="6410" x2="52027" y2="10256"/>
                        <a14:foregroundMark x1="7432" y1="38462" x2="8108" y2="41667"/>
                        <a14:foregroundMark x1="48649" y1="42949" x2="48649" y2="53846"/>
                        <a14:foregroundMark x1="41216" y1="41667" x2="39189" y2="53846"/>
                        <a14:foregroundMark x1="35135" y1="42308" x2="35811" y2="53205"/>
                        <a14:foregroundMark x1="54730" y1="43590" x2="53378" y2="51282"/>
                        <a14:foregroundMark x1="90541" y1="36538" x2="87838" y2="45513"/>
                        <a14:foregroundMark x1="14189" y1="84615" x2="17568" y2="84615"/>
                        <a14:foregroundMark x1="35811" y1="89103" x2="51351" y2="89744"/>
                        <a14:foregroundMark x1="45270" y1="94872" x2="45270" y2="94872"/>
                        <a14:foregroundMark x1="39865" y1="5128" x2="42568" y2="5128"/>
                        <a14:foregroundMark x1="44595" y1="95513" x2="47297" y2="95513"/>
                      </a14:backgroundRemoval>
                    </a14:imgEffect>
                  </a14:imgLayer>
                </a14:imgProps>
              </a:ext>
            </a:extLst>
          </a:blip>
          <a:stretch>
            <a:fillRect/>
          </a:stretch>
        </p:blipFill>
        <p:spPr>
          <a:xfrm>
            <a:off x="1917429" y="168022"/>
            <a:ext cx="324462" cy="342000"/>
          </a:xfrm>
          <a:prstGeom prst="rect">
            <a:avLst/>
          </a:prstGeom>
        </p:spPr>
      </p:pic>
      <p:pic>
        <p:nvPicPr>
          <p:cNvPr id="2" name="图片 1"/>
          <p:cNvPicPr>
            <a:picLocks noChangeAspect="1"/>
          </p:cNvPicPr>
          <p:nvPr userDrawn="1"/>
        </p:nvPicPr>
        <p:blipFill>
          <a:blip r:embed="rId23"/>
          <a:stretch>
            <a:fillRect/>
          </a:stretch>
        </p:blipFill>
        <p:spPr>
          <a:xfrm>
            <a:off x="8761402" y="6442247"/>
            <a:ext cx="3145809" cy="5364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rId2" action="ppaction://hlinksldjump"/>
          </p:cNvPr>
          <p:cNvSpPr txBox="1"/>
          <p:nvPr userDrawn="1">
            <p:custDataLst>
              <p:tags r:id="rId3"/>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rId2" action="ppaction://hlinksldjump"/>
          </p:cNvPr>
          <p:cNvSpPr txBox="1"/>
          <p:nvPr userDrawn="1">
            <p:custDataLst>
              <p:tags r:id="rId4"/>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rId2" action="ppaction://hlinksldjump"/>
          </p:cNvPr>
          <p:cNvSpPr txBox="1"/>
          <p:nvPr userDrawn="1">
            <p:custDataLst>
              <p:tags r:id="rId5"/>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rId2" action="ppaction://hlinksldjump"/>
          </p:cNvPr>
          <p:cNvSpPr txBox="1"/>
          <p:nvPr userDrawn="1">
            <p:custDataLst>
              <p:tags r:id="rId6"/>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rId2" action="ppaction://hlinksldjump"/>
          </p:cNvPr>
          <p:cNvSpPr txBox="1"/>
          <p:nvPr userDrawn="1">
            <p:custDataLst>
              <p:tags r:id="rId7"/>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18471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8"/>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9"/>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rId2" action="ppaction://hlinksldjump"/>
            </p:cNvPr>
            <p:cNvSpPr txBox="1"/>
            <p:nvPr>
              <p:custDataLst>
                <p:tags r:id="rId10"/>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导学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177983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3332410"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a:t>
              </a:r>
              <a:r>
                <a:rPr lang="zh-CN" altLang="en-US" sz="2000" b="1" dirty="0">
                  <a:solidFill>
                    <a:srgbClr val="0070C0"/>
                  </a:solidFill>
                  <a:latin typeface="微软雅黑" panose="020B0503020204020204" pitchFamily="34" charset="-122"/>
                  <a:ea typeface="微软雅黑" panose="020B0503020204020204" pitchFamily="34" charset="-122"/>
                </a:rPr>
                <a:t>训</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484688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拓学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10" name="组合 9"/>
          <p:cNvGrpSpPr/>
          <p:nvPr userDrawn="1"/>
        </p:nvGrpSpPr>
        <p:grpSpPr>
          <a:xfrm rot="0">
            <a:off x="6418580" y="151130"/>
            <a:ext cx="1736725" cy="458470"/>
            <a:chOff x="6674" y="588"/>
            <a:chExt cx="395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95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userDrawn="1">
            <p:custDataLst>
              <p:tags r:id="rId9"/>
            </p:custDataLst>
          </p:nvPr>
        </p:nvSpPr>
        <p:spPr>
          <a:xfrm>
            <a:off x="6427470" y="140400"/>
            <a:ext cx="1692910" cy="39878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生成式</a:t>
            </a:r>
            <a:r>
              <a:rPr lang="zh-CN" altLang="en-US" sz="2000" b="1" dirty="0">
                <a:solidFill>
                  <a:srgbClr val="0070C0"/>
                </a:solidFill>
                <a:latin typeface="微软雅黑" panose="020B0503020204020204" pitchFamily="34" charset="-122"/>
                <a:ea typeface="微软雅黑" panose="020B0503020204020204" pitchFamily="34" charset="-122"/>
              </a:rPr>
              <a:t>作业</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10" name="组合 9"/>
          <p:cNvGrpSpPr/>
          <p:nvPr userDrawn="1"/>
        </p:nvGrpSpPr>
        <p:grpSpPr>
          <a:xfrm rot="0">
            <a:off x="8409305" y="151130"/>
            <a:ext cx="1736725" cy="458470"/>
            <a:chOff x="6674" y="588"/>
            <a:chExt cx="395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95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userDrawn="1">
            <p:custDataLst>
              <p:tags r:id="rId9"/>
            </p:custDataLst>
          </p:nvPr>
        </p:nvSpPr>
        <p:spPr>
          <a:xfrm>
            <a:off x="8418195" y="140400"/>
            <a:ext cx="1692910" cy="39878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评价与反思</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21" name="组合 20"/>
          <p:cNvGrpSpPr/>
          <p:nvPr userDrawn="1"/>
        </p:nvGrpSpPr>
        <p:grpSpPr>
          <a:xfrm>
            <a:off x="1257961" y="1092202"/>
            <a:ext cx="9613240" cy="4921417"/>
            <a:chOff x="943470" y="819151"/>
            <a:chExt cx="7209930" cy="3691062"/>
          </a:xfrm>
        </p:grpSpPr>
        <p:sp>
          <p:nvSpPr>
            <p:cNvPr id="22" name="矩形 21"/>
            <p:cNvSpPr/>
            <p:nvPr/>
          </p:nvSpPr>
          <p:spPr>
            <a:xfrm>
              <a:off x="943470" y="819151"/>
              <a:ext cx="7209930" cy="3505200"/>
            </a:xfrm>
            <a:prstGeom prst="rect">
              <a:avLst/>
            </a:prstGeom>
            <a:solidFill>
              <a:schemeClr val="bg1"/>
            </a:solidFill>
            <a:ln w="76200">
              <a:solidFill>
                <a:srgbClr val="A7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矩形 25"/>
            <p:cNvSpPr/>
            <p:nvPr/>
          </p:nvSpPr>
          <p:spPr>
            <a:xfrm>
              <a:off x="3200400" y="4286246"/>
              <a:ext cx="2697340" cy="223967"/>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 name="矩形 2"/>
          <p:cNvSpPr/>
          <p:nvPr userDrawn="1"/>
        </p:nvSpPr>
        <p:spPr>
          <a:xfrm>
            <a:off x="1257935" y="2771775"/>
            <a:ext cx="9612630" cy="21291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9" name="矩形 28"/>
          <p:cNvSpPr/>
          <p:nvPr userDrawn="1"/>
        </p:nvSpPr>
        <p:spPr>
          <a:xfrm>
            <a:off x="4267201" y="5547766"/>
            <a:ext cx="3596453" cy="461664"/>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3200" b="1">
                <a:latin typeface="华文行楷" panose="02010800040101010101" charset="-122"/>
                <a:ea typeface="华文行楷" panose="02010800040101010101" charset="-122"/>
              </a:rPr>
              <a:t>《人工智能通识》</a:t>
            </a:r>
            <a:endParaRPr lang="zh-CN" altLang="en-US" sz="3200" b="1">
              <a:latin typeface="华文行楷" panose="02010800040101010101" charset="-122"/>
              <a:ea typeface="华文行楷" panose="02010800040101010101" charset="-122"/>
            </a:endParaRPr>
          </a:p>
        </p:txBody>
      </p:sp>
      <p:sp>
        <p:nvSpPr>
          <p:cNvPr id="2" name="文本占位符 1"/>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提示词工程</a:t>
            </a:r>
            <a:r>
              <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t>
            </a:r>
            <a:endPar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解锁</a:t>
            </a: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高效交互密码</a:t>
            </a:r>
            <a:endParaRPr lang="zh-CN" altLang="en-US" smtClean="0"/>
          </a:p>
        </p:txBody>
      </p:sp>
      <p:sp>
        <p:nvSpPr>
          <p:cNvPr id="4" name="文本占位符 3"/>
          <p:cNvSpPr>
            <a:spLocks noGrp="1"/>
          </p:cNvSpPr>
          <p:nvPr>
            <p:ph type="body" idx="11" hasCustomPrompt="1"/>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第三章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image" Target="../media/image24.svg"/><Relationship Id="rId7" Type="http://schemas.openxmlformats.org/officeDocument/2006/relationships/image" Target="../media/image23.png"/><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7" Type="http://schemas.openxmlformats.org/officeDocument/2006/relationships/notesSlide" Target="../notesSlides/notesSlide11.xml"/><Relationship Id="rId26" Type="http://schemas.openxmlformats.org/officeDocument/2006/relationships/slideLayout" Target="../slideLayouts/slideLayout4.xml"/><Relationship Id="rId25" Type="http://schemas.openxmlformats.org/officeDocument/2006/relationships/image" Target="../media/image29.png"/><Relationship Id="rId24" Type="http://schemas.openxmlformats.org/officeDocument/2006/relationships/tags" Target="../tags/tag84.xml"/><Relationship Id="rId23" Type="http://schemas.openxmlformats.org/officeDocument/2006/relationships/tags" Target="../tags/tag83.xml"/><Relationship Id="rId22" Type="http://schemas.openxmlformats.org/officeDocument/2006/relationships/tags" Target="../tags/tag82.xml"/><Relationship Id="rId21" Type="http://schemas.openxmlformats.org/officeDocument/2006/relationships/tags" Target="../tags/tag81.xml"/><Relationship Id="rId20" Type="http://schemas.openxmlformats.org/officeDocument/2006/relationships/image" Target="../media/image28.svg"/><Relationship Id="rId2" Type="http://schemas.openxmlformats.org/officeDocument/2006/relationships/tags" Target="../tags/tag68.xml"/><Relationship Id="rId19" Type="http://schemas.openxmlformats.org/officeDocument/2006/relationships/image" Target="../media/image27.png"/><Relationship Id="rId18" Type="http://schemas.openxmlformats.org/officeDocument/2006/relationships/image" Target="../media/image26.svg"/><Relationship Id="rId17" Type="http://schemas.openxmlformats.org/officeDocument/2006/relationships/image" Target="../media/image25.png"/><Relationship Id="rId16" Type="http://schemas.openxmlformats.org/officeDocument/2006/relationships/tags" Target="../tags/tag80.xml"/><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tags" Target="../tags/tag67.xml"/></Relationships>
</file>

<file path=ppt/slides/_rels/slide12.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image" Target="../media/image32.svg"/><Relationship Id="rId5" Type="http://schemas.openxmlformats.org/officeDocument/2006/relationships/image" Target="../media/image27.png"/><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image" Target="../media/image31.svg"/><Relationship Id="rId14" Type="http://schemas.openxmlformats.org/officeDocument/2006/relationships/notesSlide" Target="../notesSlides/notesSlide12.xml"/><Relationship Id="rId13" Type="http://schemas.openxmlformats.org/officeDocument/2006/relationships/slideLayout" Target="../slideLayouts/slideLayout4.xml"/><Relationship Id="rId12" Type="http://schemas.openxmlformats.org/officeDocument/2006/relationships/image" Target="../media/image29.png"/><Relationship Id="rId11" Type="http://schemas.openxmlformats.org/officeDocument/2006/relationships/image" Target="../media/image24.svg"/><Relationship Id="rId10" Type="http://schemas.openxmlformats.org/officeDocument/2006/relationships/image" Target="../media/image33.png"/><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image" Target="../media/image24.svg"/><Relationship Id="rId7" Type="http://schemas.openxmlformats.org/officeDocument/2006/relationships/image" Target="../media/image33.png"/><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7" Type="http://schemas.openxmlformats.org/officeDocument/2006/relationships/notesSlide" Target="../notesSlides/notesSlide13.xml"/><Relationship Id="rId26" Type="http://schemas.openxmlformats.org/officeDocument/2006/relationships/slideLayout" Target="../slideLayouts/slideLayout4.xml"/><Relationship Id="rId25" Type="http://schemas.openxmlformats.org/officeDocument/2006/relationships/image" Target="../media/image29.png"/><Relationship Id="rId24" Type="http://schemas.openxmlformats.org/officeDocument/2006/relationships/tags" Target="../tags/tag107.xml"/><Relationship Id="rId23" Type="http://schemas.openxmlformats.org/officeDocument/2006/relationships/tags" Target="../tags/tag106.xml"/><Relationship Id="rId22" Type="http://schemas.openxmlformats.org/officeDocument/2006/relationships/tags" Target="../tags/tag105.xml"/><Relationship Id="rId21" Type="http://schemas.openxmlformats.org/officeDocument/2006/relationships/tags" Target="../tags/tag104.xml"/><Relationship Id="rId20" Type="http://schemas.openxmlformats.org/officeDocument/2006/relationships/image" Target="../media/image28.svg"/><Relationship Id="rId2" Type="http://schemas.openxmlformats.org/officeDocument/2006/relationships/tags" Target="../tags/tag91.xml"/><Relationship Id="rId19" Type="http://schemas.openxmlformats.org/officeDocument/2006/relationships/image" Target="../media/image35.png"/><Relationship Id="rId18" Type="http://schemas.openxmlformats.org/officeDocument/2006/relationships/image" Target="../media/image26.svg"/><Relationship Id="rId17" Type="http://schemas.openxmlformats.org/officeDocument/2006/relationships/image" Target="../media/image34.png"/><Relationship Id="rId16" Type="http://schemas.openxmlformats.org/officeDocument/2006/relationships/tags" Target="../tags/tag103.xml"/><Relationship Id="rId15" Type="http://schemas.openxmlformats.org/officeDocument/2006/relationships/tags" Target="../tags/tag102.xml"/><Relationship Id="rId14" Type="http://schemas.openxmlformats.org/officeDocument/2006/relationships/tags" Target="../tags/tag101.xml"/><Relationship Id="rId13" Type="http://schemas.openxmlformats.org/officeDocument/2006/relationships/tags" Target="../tags/tag100.xml"/><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tags" Target="../tags/tag90.xml"/></Relationships>
</file>

<file path=ppt/slides/_rels/slide14.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image" Target="../media/image32.svg"/><Relationship Id="rId5" Type="http://schemas.openxmlformats.org/officeDocument/2006/relationships/image" Target="../media/image27.png"/><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image" Target="../media/image31.svg"/><Relationship Id="rId14" Type="http://schemas.openxmlformats.org/officeDocument/2006/relationships/notesSlide" Target="../notesSlides/notesSlide14.xml"/><Relationship Id="rId13" Type="http://schemas.openxmlformats.org/officeDocument/2006/relationships/slideLayout" Target="../slideLayouts/slideLayout4.xml"/><Relationship Id="rId12" Type="http://schemas.openxmlformats.org/officeDocument/2006/relationships/image" Target="../media/image29.png"/><Relationship Id="rId11" Type="http://schemas.openxmlformats.org/officeDocument/2006/relationships/image" Target="../media/image24.svg"/><Relationship Id="rId10" Type="http://schemas.openxmlformats.org/officeDocument/2006/relationships/image" Target="../media/image33.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image" Target="../media/image24.svg"/><Relationship Id="rId7" Type="http://schemas.openxmlformats.org/officeDocument/2006/relationships/image" Target="../media/image33.png"/><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7" Type="http://schemas.openxmlformats.org/officeDocument/2006/relationships/notesSlide" Target="../notesSlides/notesSlide15.xml"/><Relationship Id="rId26" Type="http://schemas.openxmlformats.org/officeDocument/2006/relationships/slideLayout" Target="../slideLayouts/slideLayout4.xml"/><Relationship Id="rId25" Type="http://schemas.openxmlformats.org/officeDocument/2006/relationships/image" Target="../media/image29.png"/><Relationship Id="rId24" Type="http://schemas.openxmlformats.org/officeDocument/2006/relationships/tags" Target="../tags/tag130.xml"/><Relationship Id="rId23" Type="http://schemas.openxmlformats.org/officeDocument/2006/relationships/tags" Target="../tags/tag129.xml"/><Relationship Id="rId22" Type="http://schemas.openxmlformats.org/officeDocument/2006/relationships/tags" Target="../tags/tag128.xml"/><Relationship Id="rId21" Type="http://schemas.openxmlformats.org/officeDocument/2006/relationships/tags" Target="../tags/tag127.xml"/><Relationship Id="rId20" Type="http://schemas.openxmlformats.org/officeDocument/2006/relationships/image" Target="../media/image28.svg"/><Relationship Id="rId2" Type="http://schemas.openxmlformats.org/officeDocument/2006/relationships/tags" Target="../tags/tag114.xml"/><Relationship Id="rId19" Type="http://schemas.openxmlformats.org/officeDocument/2006/relationships/image" Target="../media/image35.png"/><Relationship Id="rId18" Type="http://schemas.openxmlformats.org/officeDocument/2006/relationships/image" Target="../media/image26.svg"/><Relationship Id="rId17" Type="http://schemas.openxmlformats.org/officeDocument/2006/relationships/image" Target="../media/image34.png"/><Relationship Id="rId16" Type="http://schemas.openxmlformats.org/officeDocument/2006/relationships/tags" Target="../tags/tag126.xml"/><Relationship Id="rId15" Type="http://schemas.openxmlformats.org/officeDocument/2006/relationships/tags" Target="../tags/tag125.xml"/><Relationship Id="rId14" Type="http://schemas.openxmlformats.org/officeDocument/2006/relationships/tags" Target="../tags/tag124.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tags" Target="../tags/tag113.xml"/></Relationships>
</file>

<file path=ppt/slides/_rels/slide16.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image" Target="../media/image32.svg"/><Relationship Id="rId5" Type="http://schemas.openxmlformats.org/officeDocument/2006/relationships/image" Target="../media/image27.png"/><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image" Target="../media/image31.svg"/><Relationship Id="rId14" Type="http://schemas.openxmlformats.org/officeDocument/2006/relationships/notesSlide" Target="../notesSlides/notesSlide16.xml"/><Relationship Id="rId13" Type="http://schemas.openxmlformats.org/officeDocument/2006/relationships/slideLayout" Target="../slideLayouts/slideLayout4.xml"/><Relationship Id="rId12" Type="http://schemas.openxmlformats.org/officeDocument/2006/relationships/image" Target="../media/image29.png"/><Relationship Id="rId11" Type="http://schemas.openxmlformats.org/officeDocument/2006/relationships/image" Target="../media/image24.svg"/><Relationship Id="rId10" Type="http://schemas.openxmlformats.org/officeDocument/2006/relationships/image" Target="../media/image33.png"/><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29.png"/><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0" Type="http://schemas.openxmlformats.org/officeDocument/2006/relationships/notesSlide" Target="../notesSlides/notesSlide17.xml"/><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image" Target="../media/image43.jpeg"/><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4" Type="http://schemas.openxmlformats.org/officeDocument/2006/relationships/notesSlide" Target="../notesSlides/notesSlide18.xml"/><Relationship Id="rId13" Type="http://schemas.openxmlformats.org/officeDocument/2006/relationships/slideLayout" Target="../slideLayouts/slideLayout4.xml"/><Relationship Id="rId12" Type="http://schemas.openxmlformats.org/officeDocument/2006/relationships/tags" Target="../tags/tag144.xml"/><Relationship Id="rId11" Type="http://schemas.openxmlformats.org/officeDocument/2006/relationships/image" Target="../media/image45.png"/><Relationship Id="rId10" Type="http://schemas.openxmlformats.org/officeDocument/2006/relationships/image" Target="../media/image44.jpeg"/><Relationship Id="rId1" Type="http://schemas.openxmlformats.org/officeDocument/2006/relationships/tags" Target="../tags/tag13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image" Target="../media/image46.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tags" Target="../tags/tag62.xml"/></Relationships>
</file>

<file path=ppt/slides/_rels/slide20.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image" Target="../media/image24.svg"/><Relationship Id="rId7" Type="http://schemas.openxmlformats.org/officeDocument/2006/relationships/image" Target="../media/image33.png"/><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7" Type="http://schemas.openxmlformats.org/officeDocument/2006/relationships/notesSlide" Target="../notesSlides/notesSlide20.xml"/><Relationship Id="rId26" Type="http://schemas.openxmlformats.org/officeDocument/2006/relationships/slideLayout" Target="../slideLayouts/slideLayout4.xml"/><Relationship Id="rId25" Type="http://schemas.openxmlformats.org/officeDocument/2006/relationships/image" Target="../media/image47.png"/><Relationship Id="rId24" Type="http://schemas.openxmlformats.org/officeDocument/2006/relationships/tags" Target="../tags/tag162.xml"/><Relationship Id="rId23" Type="http://schemas.openxmlformats.org/officeDocument/2006/relationships/tags" Target="../tags/tag161.xml"/><Relationship Id="rId22" Type="http://schemas.openxmlformats.org/officeDocument/2006/relationships/tags" Target="../tags/tag160.xml"/><Relationship Id="rId21" Type="http://schemas.openxmlformats.org/officeDocument/2006/relationships/tags" Target="../tags/tag159.xml"/><Relationship Id="rId20" Type="http://schemas.openxmlformats.org/officeDocument/2006/relationships/image" Target="../media/image28.svg"/><Relationship Id="rId2" Type="http://schemas.openxmlformats.org/officeDocument/2006/relationships/tags" Target="../tags/tag146.xml"/><Relationship Id="rId19" Type="http://schemas.openxmlformats.org/officeDocument/2006/relationships/image" Target="../media/image35.png"/><Relationship Id="rId18" Type="http://schemas.openxmlformats.org/officeDocument/2006/relationships/image" Target="../media/image26.svg"/><Relationship Id="rId17" Type="http://schemas.openxmlformats.org/officeDocument/2006/relationships/image" Target="../media/image34.png"/><Relationship Id="rId16" Type="http://schemas.openxmlformats.org/officeDocument/2006/relationships/tags" Target="../tags/tag158.xml"/><Relationship Id="rId15" Type="http://schemas.openxmlformats.org/officeDocument/2006/relationships/tags" Target="../tags/tag157.xml"/><Relationship Id="rId14" Type="http://schemas.openxmlformats.org/officeDocument/2006/relationships/tags" Target="../tags/tag156.xml"/><Relationship Id="rId13" Type="http://schemas.openxmlformats.org/officeDocument/2006/relationships/tags" Target="../tags/tag155.xml"/><Relationship Id="rId12" Type="http://schemas.openxmlformats.org/officeDocument/2006/relationships/tags" Target="../tags/tag154.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tags" Target="../tags/tag145.xml"/></Relationships>
</file>

<file path=ppt/slides/_rels/slide21.xml.rels><?xml version="1.0" encoding="UTF-8" standalone="yes"?>
<Relationships xmlns="http://schemas.openxmlformats.org/package/2006/relationships"><Relationship Id="rId9" Type="http://schemas.openxmlformats.org/officeDocument/2006/relationships/tags" Target="../tags/tag167.xml"/><Relationship Id="rId8" Type="http://schemas.openxmlformats.org/officeDocument/2006/relationships/tags" Target="../tags/tag166.xml"/><Relationship Id="rId7" Type="http://schemas.openxmlformats.org/officeDocument/2006/relationships/tags" Target="../tags/tag165.xml"/><Relationship Id="rId6" Type="http://schemas.openxmlformats.org/officeDocument/2006/relationships/image" Target="../media/image32.svg"/><Relationship Id="rId5" Type="http://schemas.openxmlformats.org/officeDocument/2006/relationships/image" Target="../media/image27.png"/><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image" Target="../media/image31.svg"/><Relationship Id="rId14" Type="http://schemas.openxmlformats.org/officeDocument/2006/relationships/notesSlide" Target="../notesSlides/notesSlide21.xml"/><Relationship Id="rId13" Type="http://schemas.openxmlformats.org/officeDocument/2006/relationships/slideLayout" Target="../slideLayouts/slideLayout4.xml"/><Relationship Id="rId12" Type="http://schemas.openxmlformats.org/officeDocument/2006/relationships/image" Target="../media/image47.png"/><Relationship Id="rId11" Type="http://schemas.openxmlformats.org/officeDocument/2006/relationships/image" Target="../media/image24.svg"/><Relationship Id="rId10" Type="http://schemas.openxmlformats.org/officeDocument/2006/relationships/image" Target="../media/image33.png"/><Relationship Id="rId1" Type="http://schemas.openxmlformats.org/officeDocument/2006/relationships/image" Target="../media/image30.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4.xml"/><Relationship Id="rId2" Type="http://schemas.openxmlformats.org/officeDocument/2006/relationships/image" Target="../media/image47.png"/><Relationship Id="rId1" Type="http://schemas.openxmlformats.org/officeDocument/2006/relationships/image" Target="../media/image48.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4.xml"/><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4.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4.xml"/><Relationship Id="rId2" Type="http://schemas.openxmlformats.org/officeDocument/2006/relationships/image" Target="../media/image57.png"/><Relationship Id="rId1" Type="http://schemas.openxmlformats.org/officeDocument/2006/relationships/image" Target="../media/image56.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4.xml"/><Relationship Id="rId2" Type="http://schemas.openxmlformats.org/officeDocument/2006/relationships/image" Target="../media/image59.png"/><Relationship Id="rId1"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16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image" Target="../media/image60.png"/></Relationships>
</file>

<file path=ppt/slides/_rels/slide29.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9" Type="http://schemas.openxmlformats.org/officeDocument/2006/relationships/notesSlide" Target="../notesSlides/notesSlide29.xml"/><Relationship Id="rId18" Type="http://schemas.openxmlformats.org/officeDocument/2006/relationships/slideLayout" Target="../slideLayouts/slideLayout4.xml"/><Relationship Id="rId17" Type="http://schemas.openxmlformats.org/officeDocument/2006/relationships/image" Target="../media/image62.png"/><Relationship Id="rId16" Type="http://schemas.openxmlformats.org/officeDocument/2006/relationships/image" Target="../media/image61.png"/><Relationship Id="rId15" Type="http://schemas.openxmlformats.org/officeDocument/2006/relationships/tags" Target="../tags/tag183.xml"/><Relationship Id="rId14" Type="http://schemas.openxmlformats.org/officeDocument/2006/relationships/tags" Target="../tags/tag182.xml"/><Relationship Id="rId13" Type="http://schemas.openxmlformats.org/officeDocument/2006/relationships/tags" Target="../tags/tag181.xml"/><Relationship Id="rId12" Type="http://schemas.openxmlformats.org/officeDocument/2006/relationships/tags" Target="../tags/tag180.xml"/><Relationship Id="rId11" Type="http://schemas.openxmlformats.org/officeDocument/2006/relationships/tags" Target="../tags/tag179.xml"/><Relationship Id="rId10" Type="http://schemas.openxmlformats.org/officeDocument/2006/relationships/tags" Target="../tags/tag178.xml"/><Relationship Id="rId1" Type="http://schemas.openxmlformats.org/officeDocument/2006/relationships/tags" Target="../tags/tag16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image" Target="../media/image63.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4.xml"/><Relationship Id="rId2" Type="http://schemas.openxmlformats.org/officeDocument/2006/relationships/image" Target="../media/image65.png"/><Relationship Id="rId1" Type="http://schemas.openxmlformats.org/officeDocument/2006/relationships/image" Target="../media/image64.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4.xml"/><Relationship Id="rId2" Type="http://schemas.openxmlformats.org/officeDocument/2006/relationships/image" Target="../media/image67.png"/><Relationship Id="rId1" Type="http://schemas.openxmlformats.org/officeDocument/2006/relationships/image" Target="../media/image66.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4.xml"/><Relationship Id="rId2" Type="http://schemas.openxmlformats.org/officeDocument/2006/relationships/image" Target="../media/image69.png"/><Relationship Id="rId1" Type="http://schemas.openxmlformats.org/officeDocument/2006/relationships/image" Target="../media/image68.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4.xml"/><Relationship Id="rId3"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image" Target="../media/image70.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4.xml"/><Relationship Id="rId2" Type="http://schemas.openxmlformats.org/officeDocument/2006/relationships/image" Target="../media/image73.png"/><Relationship Id="rId1" Type="http://schemas.openxmlformats.org/officeDocument/2006/relationships/image" Target="../media/image72.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4.xml"/><Relationship Id="rId2" Type="http://schemas.openxmlformats.org/officeDocument/2006/relationships/image" Target="../media/image75.png"/><Relationship Id="rId1"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image" Target="../media/image76.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4.xml"/><Relationship Id="rId4" Type="http://schemas.openxmlformats.org/officeDocument/2006/relationships/image" Target="../media/image80.png"/><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image" Target="../media/image81.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tags" Target="../tags/tag63.xml"/><Relationship Id="rId1"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image" Target="../media/image82.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4.xml"/><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slides/_rels/slide42.xml.rels><?xml version="1.0" encoding="UTF-8" standalone="yes"?>
<Relationships xmlns="http://schemas.openxmlformats.org/package/2006/relationships"><Relationship Id="rId9" Type="http://schemas.openxmlformats.org/officeDocument/2006/relationships/tags" Target="../tags/tag190.xml"/><Relationship Id="rId8" Type="http://schemas.openxmlformats.org/officeDocument/2006/relationships/image" Target="../media/image24.svg"/><Relationship Id="rId7" Type="http://schemas.openxmlformats.org/officeDocument/2006/relationships/image" Target="../media/image33.png"/><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7" Type="http://schemas.openxmlformats.org/officeDocument/2006/relationships/notesSlide" Target="../notesSlides/notesSlide42.xml"/><Relationship Id="rId26" Type="http://schemas.openxmlformats.org/officeDocument/2006/relationships/slideLayout" Target="../slideLayouts/slideLayout4.xml"/><Relationship Id="rId25" Type="http://schemas.openxmlformats.org/officeDocument/2006/relationships/image" Target="../media/image86.png"/><Relationship Id="rId24" Type="http://schemas.openxmlformats.org/officeDocument/2006/relationships/tags" Target="../tags/tag201.xml"/><Relationship Id="rId23" Type="http://schemas.openxmlformats.org/officeDocument/2006/relationships/tags" Target="../tags/tag200.xml"/><Relationship Id="rId22" Type="http://schemas.openxmlformats.org/officeDocument/2006/relationships/tags" Target="../tags/tag199.xml"/><Relationship Id="rId21" Type="http://schemas.openxmlformats.org/officeDocument/2006/relationships/tags" Target="../tags/tag198.xml"/><Relationship Id="rId20" Type="http://schemas.openxmlformats.org/officeDocument/2006/relationships/image" Target="../media/image28.svg"/><Relationship Id="rId2" Type="http://schemas.openxmlformats.org/officeDocument/2006/relationships/tags" Target="../tags/tag185.xml"/><Relationship Id="rId19" Type="http://schemas.openxmlformats.org/officeDocument/2006/relationships/image" Target="../media/image35.png"/><Relationship Id="rId18" Type="http://schemas.openxmlformats.org/officeDocument/2006/relationships/image" Target="../media/image26.svg"/><Relationship Id="rId17" Type="http://schemas.openxmlformats.org/officeDocument/2006/relationships/image" Target="../media/image34.png"/><Relationship Id="rId16" Type="http://schemas.openxmlformats.org/officeDocument/2006/relationships/tags" Target="../tags/tag197.xml"/><Relationship Id="rId15" Type="http://schemas.openxmlformats.org/officeDocument/2006/relationships/tags" Target="../tags/tag196.xml"/><Relationship Id="rId14" Type="http://schemas.openxmlformats.org/officeDocument/2006/relationships/tags" Target="../tags/tag195.xml"/><Relationship Id="rId13" Type="http://schemas.openxmlformats.org/officeDocument/2006/relationships/tags" Target="../tags/tag194.xml"/><Relationship Id="rId12" Type="http://schemas.openxmlformats.org/officeDocument/2006/relationships/tags" Target="../tags/tag193.xml"/><Relationship Id="rId11" Type="http://schemas.openxmlformats.org/officeDocument/2006/relationships/tags" Target="../tags/tag192.xml"/><Relationship Id="rId10" Type="http://schemas.openxmlformats.org/officeDocument/2006/relationships/tags" Target="../tags/tag191.xml"/><Relationship Id="rId1" Type="http://schemas.openxmlformats.org/officeDocument/2006/relationships/tags" Target="../tags/tag184.xml"/></Relationships>
</file>

<file path=ppt/slides/_rels/slide43.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image" Target="../media/image32.svg"/><Relationship Id="rId5" Type="http://schemas.openxmlformats.org/officeDocument/2006/relationships/image" Target="../media/image27.png"/><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image" Target="../media/image31.svg"/><Relationship Id="rId14" Type="http://schemas.openxmlformats.org/officeDocument/2006/relationships/notesSlide" Target="../notesSlides/notesSlide43.xml"/><Relationship Id="rId13" Type="http://schemas.openxmlformats.org/officeDocument/2006/relationships/slideLayout" Target="../slideLayouts/slideLayout10.xml"/><Relationship Id="rId12" Type="http://schemas.openxmlformats.org/officeDocument/2006/relationships/image" Target="../media/image86.png"/><Relationship Id="rId11" Type="http://schemas.openxmlformats.org/officeDocument/2006/relationships/image" Target="../media/image24.svg"/><Relationship Id="rId10" Type="http://schemas.openxmlformats.org/officeDocument/2006/relationships/image" Target="../media/image33.png"/><Relationship Id="rId1"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xml"/><Relationship Id="rId1" Type="http://schemas.openxmlformats.org/officeDocument/2006/relationships/tags" Target="../tags/tag20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3.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tags" Target="../tags/tag66.xml"/><Relationship Id="rId1" Type="http://schemas.openxmlformats.org/officeDocument/2006/relationships/tags" Target="../tags/tag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AIGC 与智能体：</a:t>
            </a:r>
            <a:endPar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构建自主协作智能伙伴</a:t>
            </a:r>
            <a:endPar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4" name="文本占位符 3"/>
          <p:cNvSpPr>
            <a:spLocks noGrp="1"/>
          </p:cNvSpPr>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第三章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任务</a:t>
            </a:r>
            <a:r>
              <a:rPr lang="en-US" altLang="zh-CN"/>
              <a:t> 8.1</a:t>
            </a:r>
            <a:r>
              <a:rPr lang="zh-CN" altLang="en-US"/>
              <a:t>　智能体制作角色扮演对话机器人</a:t>
            </a:r>
            <a:endParaRPr lang="zh-CN" altLang="en-US"/>
          </a:p>
        </p:txBody>
      </p:sp>
      <p:sp>
        <p:nvSpPr>
          <p:cNvPr id="3" name="文本框 2"/>
          <p:cNvSpPr txBox="1"/>
          <p:nvPr/>
        </p:nvSpPr>
        <p:spPr>
          <a:xfrm>
            <a:off x="852805" y="2035810"/>
            <a:ext cx="4558030" cy="3415030"/>
          </a:xfrm>
          <a:prstGeom prst="rect">
            <a:avLst/>
          </a:prstGeom>
          <a:noFill/>
        </p:spPr>
        <p:txBody>
          <a:bodyPr wrap="square" rtlCol="0">
            <a:spAutoFit/>
          </a:bodyPr>
          <a:p>
            <a:r>
              <a:rPr lang="zh-CN" altLang="en-US"/>
              <a:t>现在，面临一项关键任务：某少儿教育机构希望开发一款唐朝诗人李白角色扮演机器人，用</a:t>
            </a:r>
            <a:endParaRPr lang="zh-CN" altLang="en-US"/>
          </a:p>
          <a:p>
            <a:r>
              <a:rPr lang="zh-CN" altLang="en-US"/>
              <a:t>于语文课堂互动。要求机器人：</a:t>
            </a:r>
            <a:endParaRPr lang="zh-CN" altLang="en-US"/>
          </a:p>
          <a:p>
            <a:r>
              <a:rPr lang="en-US" altLang="en-US"/>
              <a:t>①</a:t>
            </a:r>
            <a:r>
              <a:rPr lang="en-US" altLang="zh-CN"/>
              <a:t> </a:t>
            </a:r>
            <a:r>
              <a:rPr lang="zh-CN" altLang="en-US"/>
              <a:t>能基于李白生平经历展开符合时代背景的对话。</a:t>
            </a:r>
            <a:endParaRPr lang="zh-CN" altLang="en-US"/>
          </a:p>
          <a:p>
            <a:r>
              <a:rPr lang="en-US" altLang="en-US"/>
              <a:t>②</a:t>
            </a:r>
            <a:r>
              <a:rPr lang="en-US" altLang="zh-CN"/>
              <a:t> </a:t>
            </a:r>
            <a:r>
              <a:rPr lang="zh-CN" altLang="en-US"/>
              <a:t>在回答诗词问题时展现豪放洒脱的语言风格。</a:t>
            </a:r>
            <a:endParaRPr lang="zh-CN" altLang="en-US"/>
          </a:p>
          <a:p>
            <a:r>
              <a:rPr lang="en-US" altLang="en-US"/>
              <a:t>③</a:t>
            </a:r>
            <a:r>
              <a:rPr lang="en-US" altLang="zh-CN"/>
              <a:t> </a:t>
            </a:r>
            <a:r>
              <a:rPr lang="zh-CN" altLang="en-US"/>
              <a:t>根据学生情绪（困惑</a:t>
            </a:r>
            <a:r>
              <a:rPr lang="en-US" altLang="zh-CN"/>
              <a:t> / </a:t>
            </a:r>
            <a:r>
              <a:rPr lang="zh-CN" altLang="en-US"/>
              <a:t>兴奋</a:t>
            </a:r>
            <a:r>
              <a:rPr lang="en-US" altLang="zh-CN"/>
              <a:t> / </a:t>
            </a:r>
            <a:r>
              <a:rPr lang="zh-CN" altLang="en-US"/>
              <a:t>无聊）调整互动方式。</a:t>
            </a:r>
            <a:endParaRPr lang="zh-CN" altLang="en-US"/>
          </a:p>
          <a:p>
            <a:r>
              <a:rPr lang="zh-CN" altLang="en-US"/>
              <a:t>如何利用智能体技术突破传统对话框架，打造有温度、有深度的角色交互体验？</a:t>
            </a:r>
            <a:endParaRPr lang="zh-CN" altLang="en-US"/>
          </a:p>
        </p:txBody>
      </p:sp>
      <p:pic>
        <p:nvPicPr>
          <p:cNvPr id="4" name="图片 3" descr="OIP-C"/>
          <p:cNvPicPr>
            <a:picLocks noChangeAspect="1"/>
          </p:cNvPicPr>
          <p:nvPr/>
        </p:nvPicPr>
        <p:blipFill>
          <a:blip r:embed="rId1"/>
          <a:stretch>
            <a:fillRect/>
          </a:stretch>
        </p:blipFill>
        <p:spPr>
          <a:xfrm>
            <a:off x="6554470" y="2128520"/>
            <a:ext cx="4078605" cy="30791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p:nvPr>
            <p:ph type="title"/>
          </p:nvPr>
        </p:nvSpPr>
        <p:spPr/>
        <p:txBody>
          <a:bodyPr/>
          <a:p>
            <a:r>
              <a:rPr lang="en-US" altLang="zh-CN"/>
              <a:t>1. </a:t>
            </a:r>
            <a:r>
              <a:rPr lang="zh-CN" altLang="en-US"/>
              <a:t>人设与回复逻辑</a:t>
            </a:r>
            <a:endParaRPr lang="zh-CN" altLang="en-US"/>
          </a:p>
        </p:txBody>
      </p:sp>
      <p:sp>
        <p:nvSpPr>
          <p:cNvPr id="5" name="圆角矩形 820"/>
          <p:cNvSpPr/>
          <p:nvPr/>
        </p:nvSpPr>
        <p:spPr>
          <a:xfrm>
            <a:off x="71120" y="3210560"/>
            <a:ext cx="4088765" cy="89408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提示词关键词：身份</a:t>
            </a:r>
            <a:r>
              <a:rPr lang="en-US" altLang="zh-CN"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 </a:t>
            </a:r>
            <a:r>
              <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职责</a:t>
            </a:r>
            <a:endPar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11" name="圆角矩形 820"/>
          <p:cNvSpPr/>
          <p:nvPr/>
        </p:nvSpPr>
        <p:spPr>
          <a:xfrm>
            <a:off x="248920" y="4055745"/>
            <a:ext cx="3132455" cy="239522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50000"/>
              </a:lnSpc>
              <a:spcBef>
                <a:spcPts val="0"/>
              </a:spcBef>
              <a:spcAft>
                <a:spcPts val="0"/>
              </a:spcAft>
              <a:buClrTx/>
              <a:buSzTx/>
              <a:buFontTx/>
              <a:buNone/>
              <a:defRPr/>
            </a:pPr>
            <a:endParaRPr kumimoji="0" lang="en-US" altLang="zh-CN" sz="14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6" name="标题 5"/>
          <p:cNvSpPr/>
          <p:nvPr/>
        </p:nvSpPr>
        <p:spPr>
          <a:xfrm>
            <a:off x="1114063" y="981102"/>
            <a:ext cx="7593858" cy="654050"/>
          </a:xfrm>
          <a:prstGeom prst="rect">
            <a:avLst/>
          </a:prstGeom>
        </p:spPr>
        <p:txBody>
          <a:bodyPr/>
          <a:lstStyle>
            <a:lvl1pPr algn="l" defTabSz="914400" rtl="0" eaLnBrk="1" latinLnBrk="0" hangingPunct="1">
              <a:lnSpc>
                <a:spcPct val="90000"/>
              </a:lnSpc>
              <a:spcBef>
                <a:spcPct val="0"/>
              </a:spcBef>
              <a:buNone/>
              <a:defRPr sz="2400" b="1" kern="1200">
                <a:solidFill>
                  <a:srgbClr val="0065B0"/>
                </a:solidFill>
                <a:latin typeface="微软雅黑" panose="020B0503020204020204" pitchFamily="34" charset="-122"/>
                <a:ea typeface="微软雅黑" panose="020B0503020204020204" pitchFamily="34" charset="-122"/>
                <a:cs typeface="+mj-cs"/>
              </a:defRPr>
            </a:lvl1pPr>
          </a:lstStyle>
          <a:p>
            <a:endParaRPr lang="zh-CN" altLang="en-US"/>
          </a:p>
        </p:txBody>
      </p:sp>
      <p:grpSp>
        <p:nvGrpSpPr>
          <p:cNvPr id="50" name="组合 49"/>
          <p:cNvGrpSpPr/>
          <p:nvPr>
            <p:custDataLst>
              <p:tags r:id="rId1"/>
            </p:custDataLst>
          </p:nvPr>
        </p:nvGrpSpPr>
        <p:grpSpPr>
          <a:xfrm>
            <a:off x="1195070" y="134620"/>
            <a:ext cx="9659620" cy="3730625"/>
            <a:chOff x="1882" y="212"/>
            <a:chExt cx="15212" cy="5875"/>
          </a:xfrm>
        </p:grpSpPr>
        <p:sp>
          <p:nvSpPr>
            <p:cNvPr id="51" name="弧形 50"/>
            <p:cNvSpPr/>
            <p:nvPr>
              <p:custDataLst>
                <p:tags r:id="rId2"/>
              </p:custDataLst>
            </p:nvPr>
          </p:nvSpPr>
          <p:spPr>
            <a:xfrm rot="10800000">
              <a:off x="1882" y="212"/>
              <a:ext cx="15212" cy="4871"/>
            </a:xfrm>
            <a:prstGeom prst="arc">
              <a:avLst>
                <a:gd name="adj1" fmla="val 9452879"/>
                <a:gd name="adj2" fmla="val 1362437"/>
              </a:avLst>
            </a:prstGeom>
            <a:noFill/>
            <a:ln w="31750">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5000"/>
                    </a:srgbClr>
                  </a:gs>
                </a:gsLst>
                <a:lin ang="1620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a:spLocks noChangeAspect="1"/>
            </p:cNvSpPr>
            <p:nvPr>
              <p:custDataLst>
                <p:tags r:id="rId3"/>
              </p:custDataLst>
            </p:nvPr>
          </p:nvSpPr>
          <p:spPr>
            <a:xfrm>
              <a:off x="2535"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椭圆 52"/>
            <p:cNvSpPr>
              <a:spLocks noChangeAspect="1"/>
            </p:cNvSpPr>
            <p:nvPr>
              <p:custDataLst>
                <p:tags r:id="rId4"/>
              </p:custDataLst>
            </p:nvPr>
          </p:nvSpPr>
          <p:spPr>
            <a:xfrm>
              <a:off x="8521" y="4386"/>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椭圆 53"/>
            <p:cNvSpPr>
              <a:spLocks noChangeAspect="1"/>
            </p:cNvSpPr>
            <p:nvPr>
              <p:custDataLst>
                <p:tags r:id="rId5"/>
              </p:custDataLst>
            </p:nvPr>
          </p:nvSpPr>
          <p:spPr>
            <a:xfrm>
              <a:off x="14787"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5" name="图片 12" descr="343439383331313b343532303032383bbfcdbba7b9dcc0ed"/>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8750" y="5017"/>
              <a:ext cx="425" cy="425"/>
            </a:xfrm>
            <a:prstGeom prst="rect">
              <a:avLst/>
            </a:prstGeom>
          </p:spPr>
        </p:pic>
        <p:sp>
          <p:nvSpPr>
            <p:cNvPr id="56" name="椭圆 55"/>
            <p:cNvSpPr/>
            <p:nvPr>
              <p:custDataLst>
                <p:tags r:id="rId9"/>
              </p:custDataLst>
            </p:nvPr>
          </p:nvSpPr>
          <p:spPr>
            <a:xfrm>
              <a:off x="6435" y="2414"/>
              <a:ext cx="5651" cy="1758"/>
            </a:xfrm>
            <a:prstGeom prst="ellipse">
              <a:avLst/>
            </a:prstGeom>
            <a:gradFill>
              <a:gsLst>
                <a:gs pos="4000">
                  <a:srgbClr val="397AF3">
                    <a:lumMod val="60000"/>
                    <a:lumOff val="40000"/>
                    <a:alpha val="100000"/>
                  </a:srgbClr>
                </a:gs>
                <a:gs pos="45000">
                  <a:srgbClr val="FFFFFF">
                    <a:lumMod val="98000"/>
                    <a:alpha val="25000"/>
                  </a:srgbClr>
                </a:gs>
                <a:gs pos="100000">
                  <a:srgbClr val="397AF3">
                    <a:lumMod val="60000"/>
                    <a:lumOff val="40000"/>
                    <a:alpha val="100000"/>
                  </a:srgbClr>
                </a:gs>
              </a:gsLst>
              <a:lin ang="16800000" scaled="0"/>
            </a:gradFill>
            <a:ln w="12700">
              <a:gradFill>
                <a:gsLst>
                  <a:gs pos="0">
                    <a:srgbClr val="397AF3">
                      <a:alpha val="0"/>
                    </a:srgbClr>
                  </a:gs>
                  <a:gs pos="73000">
                    <a:srgbClr val="397AF3">
                      <a:alpha val="50000"/>
                    </a:srgbClr>
                  </a:gs>
                  <a:gs pos="100000">
                    <a:srgbClr val="397AF3">
                      <a:alpha val="40000"/>
                    </a:srgbClr>
                  </a:gs>
                  <a:gs pos="57000">
                    <a:srgbClr val="397AF3">
                      <a:alpha val="20000"/>
                    </a:srgbClr>
                  </a:gs>
                  <a:gs pos="44000">
                    <a:srgbClr val="397AF3">
                      <a:alpha val="0"/>
                    </a:srgbClr>
                  </a:gs>
                </a:gsLst>
                <a:lin ang="576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弧形 56"/>
            <p:cNvSpPr/>
            <p:nvPr>
              <p:custDataLst>
                <p:tags r:id="rId10"/>
              </p:custDataLst>
            </p:nvPr>
          </p:nvSpPr>
          <p:spPr>
            <a:xfrm rot="10800000">
              <a:off x="5637" y="1823"/>
              <a:ext cx="7333" cy="2349"/>
            </a:xfrm>
            <a:prstGeom prst="arc">
              <a:avLst>
                <a:gd name="adj1" fmla="val 9688906"/>
                <a:gd name="adj2" fmla="val 1102107"/>
              </a:avLst>
            </a:prstGeom>
            <a:ln w="1905">
              <a:gradFill>
                <a:gsLst>
                  <a:gs pos="100000">
                    <a:srgbClr val="397AF3">
                      <a:alpha val="0"/>
                    </a:srgbClr>
                  </a:gs>
                  <a:gs pos="20000">
                    <a:srgbClr val="397AF3">
                      <a:alpha val="41000"/>
                    </a:srgbClr>
                  </a:gs>
                  <a:gs pos="0">
                    <a:srgbClr val="397AF3">
                      <a:alpha val="65000"/>
                    </a:srgbClr>
                  </a:gs>
                </a:gsLst>
                <a:lin ang="5400000" scaled="1"/>
              </a:gradFill>
            </a:ln>
          </p:spPr>
          <p:style>
            <a:lnRef idx="2">
              <a:srgbClr val="397AF3"/>
            </a:lnRef>
            <a:fillRef idx="0">
              <a:srgbClr val="FFFFFF"/>
            </a:fillRef>
            <a:effectRef idx="0">
              <a:srgbClr val="FFFFFF"/>
            </a:effectRef>
            <a:fontRef idx="minor">
              <a:srgbClr val="000000"/>
            </a:fontRef>
          </p:style>
          <p:txBody>
            <a:bodyPr rtlCol="0" anchor="ctr"/>
            <a:lstStyle/>
            <a:p>
              <a:pPr algn="ct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9" name="任意多边形 15"/>
            <p:cNvSpPr/>
            <p:nvPr>
              <p:custDataLst>
                <p:tags r:id="rId11"/>
              </p:custDataLst>
            </p:nvPr>
          </p:nvSpPr>
          <p:spPr>
            <a:xfrm>
              <a:off x="7155" y="2399"/>
              <a:ext cx="4208" cy="6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33" h="531">
                  <a:moveTo>
                    <a:pt x="1716" y="0"/>
                  </a:moveTo>
                  <a:cubicBezTo>
                    <a:pt x="2424" y="0"/>
                    <a:pt x="3048" y="102"/>
                    <a:pt x="3416" y="258"/>
                  </a:cubicBezTo>
                  <a:lnTo>
                    <a:pt x="3433" y="266"/>
                  </a:lnTo>
                  <a:lnTo>
                    <a:pt x="3416" y="273"/>
                  </a:lnTo>
                  <a:cubicBezTo>
                    <a:pt x="3048" y="429"/>
                    <a:pt x="2424" y="531"/>
                    <a:pt x="1716" y="531"/>
                  </a:cubicBezTo>
                  <a:cubicBezTo>
                    <a:pt x="1009" y="531"/>
                    <a:pt x="385" y="429"/>
                    <a:pt x="17" y="273"/>
                  </a:cubicBezTo>
                  <a:lnTo>
                    <a:pt x="0" y="266"/>
                  </a:lnTo>
                  <a:lnTo>
                    <a:pt x="17" y="258"/>
                  </a:lnTo>
                  <a:cubicBezTo>
                    <a:pt x="385" y="102"/>
                    <a:pt x="1009" y="0"/>
                    <a:pt x="1716" y="0"/>
                  </a:cubicBezTo>
                  <a:close/>
                </a:path>
              </a:pathLst>
            </a:custGeom>
            <a:solidFill>
              <a:srgbClr val="397AF3">
                <a:lumMod val="20000"/>
                <a:lumOff val="80000"/>
                <a:alpha val="44000"/>
              </a:srgbClr>
            </a:solidFill>
            <a:ln w="6350">
              <a:no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任意多边形 3"/>
            <p:cNvSpPr/>
            <p:nvPr>
              <p:custDataLst>
                <p:tags r:id="rId12"/>
              </p:custDataLst>
            </p:nvPr>
          </p:nvSpPr>
          <p:spPr>
            <a:xfrm>
              <a:off x="6747" y="2333"/>
              <a:ext cx="5024" cy="1502"/>
            </a:xfrm>
            <a:custGeom>
              <a:avLst/>
              <a:gdLst/>
              <a:ahLst/>
              <a:cxnLst>
                <a:cxn ang="3">
                  <a:pos x="hc" y="t"/>
                </a:cxn>
                <a:cxn ang="cd2">
                  <a:pos x="l" y="vc"/>
                </a:cxn>
                <a:cxn ang="cd4">
                  <a:pos x="hc" y="b"/>
                </a:cxn>
                <a:cxn ang="0">
                  <a:pos x="r" y="vc"/>
                </a:cxn>
              </a:cxnLst>
              <a:rect l="l" t="t" r="r" b="b"/>
              <a:pathLst>
                <a:path w="4099" h="1225">
                  <a:moveTo>
                    <a:pt x="0" y="0"/>
                  </a:moveTo>
                  <a:lnTo>
                    <a:pt x="0" y="0"/>
                  </a:lnTo>
                  <a:lnTo>
                    <a:pt x="1" y="15"/>
                  </a:lnTo>
                  <a:cubicBezTo>
                    <a:pt x="29" y="331"/>
                    <a:pt x="935" y="585"/>
                    <a:pt x="2050" y="585"/>
                  </a:cubicBezTo>
                  <a:cubicBezTo>
                    <a:pt x="3164" y="585"/>
                    <a:pt x="4070" y="331"/>
                    <a:pt x="4098" y="15"/>
                  </a:cubicBezTo>
                  <a:lnTo>
                    <a:pt x="4099" y="0"/>
                  </a:lnTo>
                  <a:lnTo>
                    <a:pt x="4099" y="0"/>
                  </a:lnTo>
                  <a:lnTo>
                    <a:pt x="4099" y="640"/>
                  </a:lnTo>
                  <a:lnTo>
                    <a:pt x="4099" y="642"/>
                  </a:lnTo>
                  <a:lnTo>
                    <a:pt x="4099" y="642"/>
                  </a:lnTo>
                  <a:lnTo>
                    <a:pt x="4098" y="655"/>
                  </a:lnTo>
                  <a:cubicBezTo>
                    <a:pt x="4070" y="971"/>
                    <a:pt x="3164" y="1225"/>
                    <a:pt x="2050" y="1225"/>
                  </a:cubicBezTo>
                  <a:cubicBezTo>
                    <a:pt x="935" y="1225"/>
                    <a:pt x="29" y="971"/>
                    <a:pt x="1" y="655"/>
                  </a:cubicBezTo>
                  <a:lnTo>
                    <a:pt x="0" y="642"/>
                  </a:lnTo>
                  <a:lnTo>
                    <a:pt x="0" y="642"/>
                  </a:lnTo>
                  <a:lnTo>
                    <a:pt x="0" y="640"/>
                  </a:lnTo>
                  <a:lnTo>
                    <a:pt x="0" y="0"/>
                  </a:lnTo>
                  <a:close/>
                </a:path>
              </a:pathLst>
            </a:custGeom>
            <a:gradFill>
              <a:gsLst>
                <a:gs pos="0">
                  <a:srgbClr val="0070C0"/>
                </a:gs>
                <a:gs pos="77000">
                  <a:srgbClr val="397AF3">
                    <a:lumMod val="30000"/>
                    <a:lumOff val="70000"/>
                    <a:alpha val="50000"/>
                  </a:srgbClr>
                </a:gs>
                <a:gs pos="100000">
                  <a:srgbClr val="397AF3">
                    <a:alpha val="50000"/>
                    <a:lumMod val="62000"/>
                    <a:lumOff val="38000"/>
                  </a:srgbClr>
                </a:gs>
              </a:gsLst>
              <a:lin ang="16800000" scaled="0"/>
            </a:gradFill>
            <a:ln w="9525">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0"/>
                    </a:srgbClr>
                  </a:gs>
                </a:gsLst>
                <a:lin ang="540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椭圆 60"/>
            <p:cNvSpPr/>
            <p:nvPr>
              <p:custDataLst>
                <p:tags r:id="rId13"/>
              </p:custDataLst>
            </p:nvPr>
          </p:nvSpPr>
          <p:spPr>
            <a:xfrm>
              <a:off x="6747" y="2399"/>
              <a:ext cx="5024" cy="1435"/>
            </a:xfrm>
            <a:prstGeom prst="ellipse">
              <a:avLst/>
            </a:prstGeom>
            <a:noFill/>
            <a:ln w="6350">
              <a:gradFill>
                <a:gsLst>
                  <a:gs pos="0">
                    <a:srgbClr val="397AF3">
                      <a:alpha val="5000"/>
                    </a:srgbClr>
                  </a:gs>
                  <a:gs pos="64000">
                    <a:srgbClr val="397AF3">
                      <a:alpha val="25000"/>
                    </a:srgbClr>
                  </a:gs>
                  <a:gs pos="100000">
                    <a:srgbClr val="397AF3">
                      <a:alpha val="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椭圆 61"/>
            <p:cNvSpPr/>
            <p:nvPr>
              <p:custDataLst>
                <p:tags r:id="rId14"/>
              </p:custDataLst>
            </p:nvPr>
          </p:nvSpPr>
          <p:spPr>
            <a:xfrm>
              <a:off x="6747" y="1615"/>
              <a:ext cx="5024" cy="1435"/>
            </a:xfrm>
            <a:prstGeom prst="ellipse">
              <a:avLst/>
            </a:prstGeom>
            <a:gradFill>
              <a:gsLst>
                <a:gs pos="100000">
                  <a:schemeClr val="accent1">
                    <a:lumMod val="40000"/>
                    <a:lumOff val="60000"/>
                  </a:schemeClr>
                </a:gs>
                <a:gs pos="0">
                  <a:schemeClr val="accent1">
                    <a:lumMod val="20000"/>
                    <a:lumOff val="80000"/>
                  </a:schemeClr>
                </a:gs>
                <a:gs pos="37000">
                  <a:srgbClr val="F6F9FF"/>
                </a:gs>
                <a:gs pos="81000">
                  <a:srgbClr val="F6F9FF"/>
                </a:gs>
              </a:gsLst>
              <a:lin ang="4620000" scaled="0"/>
            </a:gradFill>
            <a:ln w="6350">
              <a:gradFill>
                <a:gsLst>
                  <a:gs pos="0">
                    <a:srgbClr val="397AF3">
                      <a:alpha val="20000"/>
                    </a:srgbClr>
                  </a:gs>
                  <a:gs pos="73000">
                    <a:srgbClr val="397AF3">
                      <a:alpha val="25000"/>
                    </a:srgbClr>
                  </a:gs>
                  <a:gs pos="100000">
                    <a:srgbClr val="397AF3">
                      <a:alpha val="4000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algn="ct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椭圆 62"/>
            <p:cNvSpPr/>
            <p:nvPr>
              <p:custDataLst>
                <p:tags r:id="rId15"/>
              </p:custDataLst>
            </p:nvPr>
          </p:nvSpPr>
          <p:spPr>
            <a:xfrm>
              <a:off x="7153" y="2570"/>
              <a:ext cx="4212" cy="391"/>
            </a:xfrm>
            <a:prstGeom prst="ellipse">
              <a:avLst/>
            </a:prstGeom>
            <a:gradFill>
              <a:gsLst>
                <a:gs pos="0">
                  <a:srgbClr val="397AF3">
                    <a:lumMod val="100000"/>
                    <a:alpha val="53000"/>
                  </a:srgbClr>
                </a:gs>
                <a:gs pos="66000">
                  <a:srgbClr val="FFFFFF">
                    <a:alpha val="19000"/>
                  </a:srgbClr>
                </a:gs>
                <a:gs pos="25000">
                  <a:srgbClr val="397AF3">
                    <a:lumMod val="100000"/>
                    <a:alpha val="31000"/>
                  </a:srgbClr>
                </a:gs>
              </a:gsLst>
              <a:path path="circle">
                <a:fillToRect l="50000" t="50000" r="50000" b="50000"/>
              </a:path>
              <a:tileRect/>
            </a:gradFill>
            <a:ln>
              <a:noFill/>
            </a:ln>
            <a:effectLst>
              <a:softEdge rad="63500"/>
            </a:effectLst>
          </p:spPr>
          <p:style>
            <a:lnRef idx="2">
              <a:srgbClr val="397AF3">
                <a:lumMod val="75000"/>
              </a:srgbClr>
            </a:lnRef>
            <a:fillRef idx="1">
              <a:srgbClr val="397AF3"/>
            </a:fillRef>
            <a:effectRef idx="0">
              <a:srgbClr val="FFFFFF"/>
            </a:effectRef>
            <a:fontRef idx="minor">
              <a:srgbClr val="FFFFFF"/>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64" name="等腰三角形 63"/>
            <p:cNvSpPr/>
            <p:nvPr>
              <p:custDataLst>
                <p:tags r:id="rId16"/>
              </p:custDataLst>
            </p:nvPr>
          </p:nvSpPr>
          <p:spPr>
            <a:xfrm rot="16680000">
              <a:off x="5212" y="4283"/>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5" name="图形 11" descr="老师图标"/>
            <p:cNvPicPr>
              <a:picLocks noChangeAspect="1"/>
            </p:cNvPicPr>
            <p:nvPr/>
          </p:nvPicPr>
          <p:blipFill>
            <a:blip r:embed="rId17">
              <a:extLst>
                <a:ext uri="{96DAC541-7B7A-43D3-8B79-37D633B846F1}">
                  <asvg:svgBlip xmlns:asvg="http://schemas.microsoft.com/office/drawing/2016/SVG/main" r:embed="rId18"/>
                </a:ext>
              </a:extLst>
            </a:blip>
            <a:srcRect l="6904" t="9973" r="-4583" b="18627"/>
            <a:stretch>
              <a:fillRect/>
            </a:stretch>
          </p:blipFill>
          <p:spPr>
            <a:xfrm>
              <a:off x="2666" y="3995"/>
              <a:ext cx="743" cy="543"/>
            </a:xfrm>
            <a:prstGeom prst="rect">
              <a:avLst/>
            </a:prstGeom>
          </p:spPr>
        </p:pic>
        <p:pic>
          <p:nvPicPr>
            <p:cNvPr id="66" name="图形 12" descr="AI图标"/>
            <p:cNvPicPr>
              <a:picLocks noChangeAspect="1"/>
            </p:cNvPicPr>
            <p:nvPr/>
          </p:nvPicPr>
          <p:blipFill>
            <a:blip r:embed="rId19">
              <a:extLst>
                <a:ext uri="{96DAC541-7B7A-43D3-8B79-37D633B846F1}">
                  <asvg:svgBlip xmlns:asvg="http://schemas.microsoft.com/office/drawing/2016/SVG/main" r:embed="rId20"/>
                </a:ext>
              </a:extLst>
            </a:blip>
            <a:srcRect l="2525" t="13009" r="-11786" b="11122"/>
            <a:stretch>
              <a:fillRect/>
            </a:stretch>
          </p:blipFill>
          <p:spPr>
            <a:xfrm>
              <a:off x="14862" y="4009"/>
              <a:ext cx="793" cy="550"/>
            </a:xfrm>
            <a:prstGeom prst="rect">
              <a:avLst/>
            </a:prstGeom>
          </p:spPr>
        </p:pic>
        <p:sp>
          <p:nvSpPr>
            <p:cNvPr id="67" name="文本框 66"/>
            <p:cNvSpPr txBox="1"/>
            <p:nvPr/>
          </p:nvSpPr>
          <p:spPr>
            <a:xfrm>
              <a:off x="3186"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师</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8" name="文本框 67"/>
            <p:cNvSpPr txBox="1"/>
            <p:nvPr/>
          </p:nvSpPr>
          <p:spPr>
            <a:xfrm>
              <a:off x="9175" y="4772"/>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9" name="文本框 68"/>
            <p:cNvSpPr txBox="1"/>
            <p:nvPr/>
          </p:nvSpPr>
          <p:spPr>
            <a:xfrm>
              <a:off x="15481"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0" name="矩形 69"/>
            <p:cNvSpPr/>
            <p:nvPr>
              <p:custDataLst>
                <p:tags r:id="rId21"/>
              </p:custDataLst>
            </p:nvPr>
          </p:nvSpPr>
          <p:spPr>
            <a:xfrm>
              <a:off x="6438" y="1858"/>
              <a:ext cx="5652" cy="941"/>
            </a:xfrm>
            <a:prstGeom prst="rect">
              <a:avLst/>
            </a:prstGeom>
            <a:noFill/>
          </p:spPr>
          <p:txBody>
            <a:bodyPr wrap="square" rtlCol="0" anchor="b" anchorCtr="0">
              <a:noAutofit/>
            </a:bodyPr>
            <a:lstStyle/>
            <a:p>
              <a:pPr algn="ctr">
                <a:lnSpc>
                  <a:spcPct val="90000"/>
                </a:lnSpc>
                <a:buClrTx/>
                <a:buSzTx/>
                <a:buFontTx/>
              </a:pP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步骤</a:t>
              </a:r>
              <a:r>
                <a:rPr lang="en-US" altLang="zh-CN"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1 </a:t>
              </a: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设计用户提问的</a:t>
              </a:r>
              <a:endPar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endParaRPr>
            </a:p>
            <a:p>
              <a:pPr algn="ctr">
                <a:lnSpc>
                  <a:spcPct val="90000"/>
                </a:lnSpc>
                <a:buClrTx/>
                <a:buSzTx/>
                <a:buFontTx/>
              </a:pP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处理提示词</a:t>
              </a:r>
              <a:endPar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sp>
          <p:nvSpPr>
            <p:cNvPr id="71" name="等腰三角形 70"/>
            <p:cNvSpPr/>
            <p:nvPr>
              <p:custDataLst>
                <p:tags r:id="rId22"/>
              </p:custDataLst>
            </p:nvPr>
          </p:nvSpPr>
          <p:spPr>
            <a:xfrm rot="5400000" flipH="1">
              <a:off x="6817" y="5021"/>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等腰三角形 71"/>
            <p:cNvSpPr/>
            <p:nvPr>
              <p:custDataLst>
                <p:tags r:id="rId23"/>
              </p:custDataLst>
            </p:nvPr>
          </p:nvSpPr>
          <p:spPr>
            <a:xfrm rot="4740000" flipH="1">
              <a:off x="13383" y="4815"/>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等腰三角形 72"/>
            <p:cNvSpPr/>
            <p:nvPr>
              <p:custDataLst>
                <p:tags r:id="rId24"/>
              </p:custDataLst>
            </p:nvPr>
          </p:nvSpPr>
          <p:spPr>
            <a:xfrm rot="15960000">
              <a:off x="11169" y="4564"/>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4" name="圆角矩形 820"/>
          <p:cNvSpPr/>
          <p:nvPr/>
        </p:nvSpPr>
        <p:spPr>
          <a:xfrm>
            <a:off x="4435475" y="4147820"/>
            <a:ext cx="2853055" cy="204343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p>
            <a:pPr marR="0" lvl="0" indent="0" defTabSz="914400" fontAlgn="auto">
              <a:lnSpc>
                <a:spcPct val="150000"/>
              </a:lnSpc>
              <a:spcBef>
                <a:spcPts val="0"/>
              </a:spcBef>
              <a:spcAft>
                <a:spcPts val="0"/>
              </a:spcAft>
              <a:buClrTx/>
              <a:buSzTx/>
              <a:buFontTx/>
              <a:buNone/>
              <a:defRPr/>
            </a:pPr>
            <a:r>
              <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自主设计提示词：</a:t>
            </a:r>
            <a:endPar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r>
              <a:rPr kumimoji="0" lang="en-US" altLang="zh-CN"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________________________________________________</a:t>
            </a:r>
            <a:r>
              <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a:t>
            </a:r>
            <a:endPar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endParaRPr kumimoji="0" lang="zh-CN" altLang="en-US" sz="1400" b="1" i="0" u="sng"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75" name="组合 74"/>
          <p:cNvGrpSpPr/>
          <p:nvPr/>
        </p:nvGrpSpPr>
        <p:grpSpPr>
          <a:xfrm>
            <a:off x="7920990" y="3552190"/>
            <a:ext cx="4033520" cy="2486660"/>
            <a:chOff x="1146" y="4780"/>
            <a:chExt cx="6264" cy="4832"/>
          </a:xfrm>
        </p:grpSpPr>
        <p:sp>
          <p:nvSpPr>
            <p:cNvPr id="76" name="圆角矩形 40"/>
            <p:cNvSpPr/>
            <p:nvPr/>
          </p:nvSpPr>
          <p:spPr>
            <a:xfrm>
              <a:off x="1598" y="4795"/>
              <a:ext cx="5812" cy="4165"/>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8" name="圆角矩形 782"/>
            <p:cNvSpPr/>
            <p:nvPr/>
          </p:nvSpPr>
          <p:spPr>
            <a:xfrm>
              <a:off x="1146" y="4780"/>
              <a:ext cx="5922"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sp>
        <p:nvSpPr>
          <p:cNvPr id="7" name="文本框 6"/>
          <p:cNvSpPr txBox="1"/>
          <p:nvPr/>
        </p:nvSpPr>
        <p:spPr>
          <a:xfrm>
            <a:off x="413385" y="4206875"/>
            <a:ext cx="2896870" cy="1633220"/>
          </a:xfrm>
          <a:prstGeom prst="rect">
            <a:avLst/>
          </a:prstGeom>
          <a:noFill/>
        </p:spPr>
        <p:txBody>
          <a:bodyPr wrap="square" rtlCol="0">
            <a:noAutofit/>
          </a:bodyPr>
          <a:p>
            <a:pPr marL="0" marR="0" lvl="0" indent="0" defTabSz="914400" eaLnBrk="1" fontAlgn="auto" latinLnBrk="0" hangingPunct="1">
              <a:lnSpc>
                <a:spcPct val="150000"/>
              </a:lnSpc>
              <a:spcBef>
                <a:spcPts val="0"/>
              </a:spcBef>
              <a:spcAft>
                <a:spcPts val="0"/>
              </a:spcAft>
              <a:buClrTx/>
              <a:buSzTx/>
              <a:buFontTx/>
              <a:buNone/>
              <a:defRPr/>
            </a:pPr>
            <a:r>
              <a:rPr lang="en-US" altLang="zh-CN"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提示词示例</a:t>
            </a:r>
            <a:r>
              <a:rPr lang="zh-CN" altLang="en-US"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1400" dirty="0">
                <a:solidFill>
                  <a:srgbClr val="000000"/>
                </a:solidFill>
                <a:effectLst/>
                <a:latin typeface="微软雅黑" panose="020B0503020204020204" pitchFamily="34" charset="-122"/>
                <a:ea typeface="微软雅黑" panose="020B0503020204020204" pitchFamily="34" charset="-122"/>
              </a:rPr>
              <a:t>你是盛唐时期的浪漫主义诗人李白，字太白，号青莲居士，生于公元</a:t>
            </a:r>
            <a:r>
              <a:rPr lang="en-US" altLang="zh-CN" sz="1400" dirty="0">
                <a:solidFill>
                  <a:srgbClr val="000000"/>
                </a:solidFill>
                <a:effectLst/>
                <a:latin typeface="微软雅黑" panose="020B0503020204020204" pitchFamily="34" charset="-122"/>
                <a:ea typeface="微软雅黑" panose="020B0503020204020204" pitchFamily="34" charset="-122"/>
              </a:rPr>
              <a:t> 701 </a:t>
            </a:r>
            <a:r>
              <a:rPr lang="zh-CN" altLang="en-US" sz="1400" dirty="0">
                <a:solidFill>
                  <a:srgbClr val="000000"/>
                </a:solidFill>
                <a:effectLst/>
                <a:latin typeface="微软雅黑" panose="020B0503020204020204" pitchFamily="34" charset="-122"/>
                <a:ea typeface="微软雅黑" panose="020B0503020204020204" pitchFamily="34" charset="-122"/>
              </a:rPr>
              <a:t>年，自称</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陇西布衣</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。身份标签有诗仙、酒中仙、剑术爱好者、道教信徒、宫廷翰林待诏（曾为唐玄宗作诗）。</a:t>
            </a:r>
            <a:endParaRPr lang="zh-CN" altLang="en-US" sz="1400" dirty="0">
              <a:solidFill>
                <a:srgbClr val="000000"/>
              </a:solidFill>
              <a:effectLst/>
              <a:latin typeface="微软雅黑" panose="020B0503020204020204" pitchFamily="34" charset="-122"/>
              <a:ea typeface="微软雅黑" panose="020B0503020204020204" pitchFamily="34" charset="-122"/>
            </a:endParaRPr>
          </a:p>
          <a:p>
            <a:endParaRPr lang="zh-CN" altLang="en-US" sz="1400" dirty="0">
              <a:solidFill>
                <a:srgbClr val="000000"/>
              </a:solidFill>
              <a:effectLst/>
              <a:latin typeface="微软雅黑" panose="020B0503020204020204" pitchFamily="34" charset="-122"/>
              <a:ea typeface="微软雅黑" panose="020B0503020204020204" pitchFamily="34" charset="-122"/>
            </a:endParaRPr>
          </a:p>
        </p:txBody>
      </p:sp>
      <p:pic>
        <p:nvPicPr>
          <p:cNvPr id="2" name="图片 1" descr="1智能体编排"/>
          <p:cNvPicPr>
            <a:picLocks noChangeAspect="1"/>
          </p:cNvPicPr>
          <p:nvPr/>
        </p:nvPicPr>
        <p:blipFill>
          <a:blip r:embed="rId25"/>
          <a:stretch>
            <a:fillRect/>
          </a:stretch>
        </p:blipFill>
        <p:spPr>
          <a:xfrm>
            <a:off x="8290560" y="3629025"/>
            <a:ext cx="3594735" cy="20745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dirty="0">
                <a:sym typeface="+mn-ea"/>
              </a:rPr>
              <a:t>辨析、</a:t>
            </a:r>
            <a:r>
              <a:rPr lang="zh-CN" dirty="0">
                <a:sym typeface="+mn-ea"/>
              </a:rPr>
              <a:t>优化</a:t>
            </a:r>
            <a:r>
              <a:rPr lang="zh-CN" altLang="en-US" dirty="0">
                <a:sym typeface="+mn-ea"/>
              </a:rPr>
              <a:t>文案</a:t>
            </a:r>
            <a:endParaRPr lang="zh-CN" altLang="en-US"/>
          </a:p>
        </p:txBody>
      </p:sp>
      <p:grpSp>
        <p:nvGrpSpPr>
          <p:cNvPr id="6" name="组合 5"/>
          <p:cNvGrpSpPr/>
          <p:nvPr/>
        </p:nvGrpSpPr>
        <p:grpSpPr>
          <a:xfrm>
            <a:off x="727710" y="2905760"/>
            <a:ext cx="5977255" cy="3269615"/>
            <a:chOff x="1146" y="4780"/>
            <a:chExt cx="9811" cy="5149"/>
          </a:xfrm>
        </p:grpSpPr>
        <p:sp>
          <p:nvSpPr>
            <p:cNvPr id="3" name="圆角矩形 40"/>
            <p:cNvSpPr/>
            <p:nvPr/>
          </p:nvSpPr>
          <p:spPr>
            <a:xfrm>
              <a:off x="1598" y="4795"/>
              <a:ext cx="9359" cy="5134"/>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圆角矩形 782"/>
            <p:cNvSpPr/>
            <p:nvPr/>
          </p:nvSpPr>
          <p:spPr>
            <a:xfrm>
              <a:off x="1146" y="4780"/>
              <a:ext cx="9811"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lstStyle/>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pic>
          <p:nvPicPr>
            <p:cNvPr id="13" name="图形 12" descr="AI图标"/>
            <p:cNvPicPr>
              <a:picLocks noChangeAspect="1"/>
            </p:cNvPicPr>
            <p:nvPr/>
          </p:nvPicPr>
          <p:blipFill>
            <a:blip r:embed="rId1">
              <a:extLst>
                <a:ext uri="{96DAC541-7B7A-43D3-8B79-37D633B846F1}">
                  <asvg:svgBlip xmlns:asvg="http://schemas.microsoft.com/office/drawing/2016/SVG/main" r:embed="rId2"/>
                </a:ext>
              </a:extLst>
            </a:blip>
            <a:srcRect l="2525" t="13009" r="-11786" b="11122"/>
            <a:stretch>
              <a:fillRect/>
            </a:stretch>
          </p:blipFill>
          <p:spPr>
            <a:xfrm>
              <a:off x="1880" y="5180"/>
              <a:ext cx="793" cy="550"/>
            </a:xfrm>
            <a:prstGeom prst="rect">
              <a:avLst/>
            </a:prstGeom>
          </p:spPr>
        </p:pic>
      </p:grpSp>
      <p:grpSp>
        <p:nvGrpSpPr>
          <p:cNvPr id="7" name="组合 6"/>
          <p:cNvGrpSpPr/>
          <p:nvPr/>
        </p:nvGrpSpPr>
        <p:grpSpPr>
          <a:xfrm>
            <a:off x="6980555" y="4237990"/>
            <a:ext cx="504190" cy="403860"/>
            <a:chOff x="11227" y="6878"/>
            <a:chExt cx="794" cy="636"/>
          </a:xfrm>
        </p:grpSpPr>
        <p:sp>
          <p:nvSpPr>
            <p:cNvPr id="14" name="箭头: V 形 13"/>
            <p:cNvSpPr/>
            <p:nvPr/>
          </p:nvSpPr>
          <p:spPr>
            <a:xfrm>
              <a:off x="11227" y="6878"/>
              <a:ext cx="402" cy="636"/>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箭头: V 形 14"/>
            <p:cNvSpPr/>
            <p:nvPr/>
          </p:nvSpPr>
          <p:spPr>
            <a:xfrm>
              <a:off x="11619" y="6878"/>
              <a:ext cx="402" cy="636"/>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 name="文本框 16"/>
          <p:cNvSpPr txBox="1"/>
          <p:nvPr/>
        </p:nvSpPr>
        <p:spPr>
          <a:xfrm>
            <a:off x="8467725" y="3252470"/>
            <a:ext cx="2947670" cy="2030095"/>
          </a:xfrm>
          <a:prstGeom prst="rect">
            <a:avLst/>
          </a:prstGeom>
          <a:noFill/>
        </p:spPr>
        <p:txBody>
          <a:bodyPr wrap="square">
            <a:spAutoFit/>
          </a:bodyPr>
          <a:p>
            <a:pPr algn="l">
              <a:lnSpc>
                <a:spcPct val="150000"/>
              </a:lnSpc>
            </a:pP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通过设定身份和职责，大语言模型能够更准确地确定回答方向，从而提高回答的精确度。同时，大语言模型可以更好地理解自身定位，并调整对用户的语言表达方式，以提供更贴合需求的回应。</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8" name="组合 7"/>
          <p:cNvGrpSpPr/>
          <p:nvPr>
            <p:custDataLst>
              <p:tags r:id="rId3"/>
            </p:custDataLst>
          </p:nvPr>
        </p:nvGrpSpPr>
        <p:grpSpPr>
          <a:xfrm>
            <a:off x="3008630" y="1508125"/>
            <a:ext cx="1097280" cy="1079500"/>
            <a:chOff x="15095" y="3884"/>
            <a:chExt cx="1728" cy="1700"/>
          </a:xfrm>
        </p:grpSpPr>
        <p:sp>
          <p:nvSpPr>
            <p:cNvPr id="21" name="椭圆 20"/>
            <p:cNvSpPr>
              <a:spLocks noChangeAspect="1"/>
            </p:cNvSpPr>
            <p:nvPr>
              <p:custDataLst>
                <p:tags r:id="rId4"/>
              </p:custDataLst>
            </p:nvPr>
          </p:nvSpPr>
          <p:spPr>
            <a:xfrm>
              <a:off x="15095" y="3884"/>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6" name="图形 12" descr="AI图标"/>
            <p:cNvPicPr>
              <a:picLocks noChangeAspect="1"/>
            </p:cNvPicPr>
            <p:nvPr/>
          </p:nvPicPr>
          <p:blipFill>
            <a:blip r:embed="rId5">
              <a:extLst>
                <a:ext uri="{96DAC541-7B7A-43D3-8B79-37D633B846F1}">
                  <asvg:svgBlip xmlns:asvg="http://schemas.microsoft.com/office/drawing/2016/SVG/main" r:embed="rId6"/>
                </a:ext>
              </a:extLst>
            </a:blip>
            <a:srcRect l="2525" t="13009" r="-11786" b="11122"/>
            <a:stretch>
              <a:fillRect/>
            </a:stretch>
          </p:blipFill>
          <p:spPr>
            <a:xfrm>
              <a:off x="15170" y="4443"/>
              <a:ext cx="793" cy="550"/>
            </a:xfrm>
            <a:prstGeom prst="rect">
              <a:avLst/>
            </a:prstGeom>
          </p:spPr>
        </p:pic>
        <p:sp>
          <p:nvSpPr>
            <p:cNvPr id="45" name="文本框 44"/>
            <p:cNvSpPr txBox="1"/>
            <p:nvPr/>
          </p:nvSpPr>
          <p:spPr>
            <a:xfrm>
              <a:off x="15789" y="4317"/>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8" name="组合 17"/>
          <p:cNvGrpSpPr/>
          <p:nvPr>
            <p:custDataLst>
              <p:tags r:id="rId7"/>
            </p:custDataLst>
          </p:nvPr>
        </p:nvGrpSpPr>
        <p:grpSpPr>
          <a:xfrm>
            <a:off x="9180195" y="1508125"/>
            <a:ext cx="1089660" cy="1079500"/>
            <a:chOff x="8773" y="4820"/>
            <a:chExt cx="1716" cy="1700"/>
          </a:xfrm>
        </p:grpSpPr>
        <p:sp>
          <p:nvSpPr>
            <p:cNvPr id="19" name="椭圆 18"/>
            <p:cNvSpPr>
              <a:spLocks noChangeAspect="1"/>
            </p:cNvSpPr>
            <p:nvPr>
              <p:custDataLst>
                <p:tags r:id="rId8"/>
              </p:custDataLst>
            </p:nvPr>
          </p:nvSpPr>
          <p:spPr>
            <a:xfrm>
              <a:off x="8773" y="482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6" name="图片 12" descr="343439383331313b343532303032383bbfcdbba7b9dcc0ed"/>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9007" y="5424"/>
              <a:ext cx="425" cy="425"/>
            </a:xfrm>
            <a:prstGeom prst="rect">
              <a:avLst/>
            </a:prstGeom>
          </p:spPr>
        </p:pic>
        <p:sp>
          <p:nvSpPr>
            <p:cNvPr id="44" name="文本框 43"/>
            <p:cNvSpPr txBox="1"/>
            <p:nvPr/>
          </p:nvSpPr>
          <p:spPr>
            <a:xfrm>
              <a:off x="9455" y="5206"/>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pic>
        <p:nvPicPr>
          <p:cNvPr id="5" name="图片 4" descr="1智能体编排"/>
          <p:cNvPicPr>
            <a:picLocks noChangeAspect="1"/>
          </p:cNvPicPr>
          <p:nvPr/>
        </p:nvPicPr>
        <p:blipFill>
          <a:blip r:embed="rId12"/>
          <a:stretch>
            <a:fillRect/>
          </a:stretch>
        </p:blipFill>
        <p:spPr>
          <a:xfrm>
            <a:off x="1744345" y="3252470"/>
            <a:ext cx="4691380" cy="27076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p:nvPr>
            <p:ph type="title"/>
          </p:nvPr>
        </p:nvSpPr>
        <p:spPr/>
        <p:txBody>
          <a:bodyPr/>
          <a:p>
            <a:r>
              <a:rPr lang="en-US" altLang="zh-CN"/>
              <a:t>1. </a:t>
            </a:r>
            <a:r>
              <a:rPr lang="zh-CN" altLang="en-US"/>
              <a:t>人设与回复逻辑</a:t>
            </a:r>
            <a:endParaRPr lang="zh-CN" altLang="en-US"/>
          </a:p>
        </p:txBody>
      </p:sp>
      <p:sp>
        <p:nvSpPr>
          <p:cNvPr id="5" name="圆角矩形 820"/>
          <p:cNvSpPr/>
          <p:nvPr/>
        </p:nvSpPr>
        <p:spPr>
          <a:xfrm>
            <a:off x="71120" y="3210560"/>
            <a:ext cx="4088765" cy="89408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提示词关键词：调用插件能力，分析问题能力</a:t>
            </a:r>
            <a:endPar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11" name="圆角矩形 820"/>
          <p:cNvSpPr/>
          <p:nvPr/>
        </p:nvSpPr>
        <p:spPr>
          <a:xfrm>
            <a:off x="248920" y="4055745"/>
            <a:ext cx="3132455" cy="250063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50000"/>
              </a:lnSpc>
              <a:spcBef>
                <a:spcPts val="0"/>
              </a:spcBef>
              <a:spcAft>
                <a:spcPts val="0"/>
              </a:spcAft>
              <a:buClrTx/>
              <a:buSzTx/>
              <a:buFontTx/>
              <a:buNone/>
              <a:defRPr/>
            </a:pPr>
            <a:endParaRPr kumimoji="0" lang="en-US" altLang="zh-CN" sz="14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6" name="标题 5"/>
          <p:cNvSpPr/>
          <p:nvPr/>
        </p:nvSpPr>
        <p:spPr>
          <a:xfrm>
            <a:off x="1114063" y="981102"/>
            <a:ext cx="7593858" cy="654050"/>
          </a:xfrm>
          <a:prstGeom prst="rect">
            <a:avLst/>
          </a:prstGeom>
        </p:spPr>
        <p:txBody>
          <a:bodyPr/>
          <a:lstStyle>
            <a:lvl1pPr algn="l" defTabSz="914400" rtl="0" eaLnBrk="1" latinLnBrk="0" hangingPunct="1">
              <a:lnSpc>
                <a:spcPct val="90000"/>
              </a:lnSpc>
              <a:spcBef>
                <a:spcPct val="0"/>
              </a:spcBef>
              <a:buNone/>
              <a:defRPr sz="2400" b="1" kern="1200">
                <a:solidFill>
                  <a:srgbClr val="0065B0"/>
                </a:solidFill>
                <a:latin typeface="微软雅黑" panose="020B0503020204020204" pitchFamily="34" charset="-122"/>
                <a:ea typeface="微软雅黑" panose="020B0503020204020204" pitchFamily="34" charset="-122"/>
                <a:cs typeface="+mj-cs"/>
              </a:defRPr>
            </a:lvl1pPr>
          </a:lstStyle>
          <a:p>
            <a:endParaRPr lang="zh-CN" altLang="en-US"/>
          </a:p>
        </p:txBody>
      </p:sp>
      <p:grpSp>
        <p:nvGrpSpPr>
          <p:cNvPr id="50" name="组合 49"/>
          <p:cNvGrpSpPr/>
          <p:nvPr>
            <p:custDataLst>
              <p:tags r:id="rId1"/>
            </p:custDataLst>
          </p:nvPr>
        </p:nvGrpSpPr>
        <p:grpSpPr>
          <a:xfrm>
            <a:off x="1195070" y="134620"/>
            <a:ext cx="9659620" cy="3730625"/>
            <a:chOff x="1882" y="212"/>
            <a:chExt cx="15212" cy="5875"/>
          </a:xfrm>
        </p:grpSpPr>
        <p:sp>
          <p:nvSpPr>
            <p:cNvPr id="51" name="弧形 50"/>
            <p:cNvSpPr/>
            <p:nvPr>
              <p:custDataLst>
                <p:tags r:id="rId2"/>
              </p:custDataLst>
            </p:nvPr>
          </p:nvSpPr>
          <p:spPr>
            <a:xfrm rot="10800000">
              <a:off x="1882" y="212"/>
              <a:ext cx="15212" cy="4871"/>
            </a:xfrm>
            <a:prstGeom prst="arc">
              <a:avLst>
                <a:gd name="adj1" fmla="val 9452879"/>
                <a:gd name="adj2" fmla="val 1362437"/>
              </a:avLst>
            </a:prstGeom>
            <a:noFill/>
            <a:ln w="31750">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5000"/>
                    </a:srgbClr>
                  </a:gs>
                </a:gsLst>
                <a:lin ang="1620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a:spLocks noChangeAspect="1"/>
            </p:cNvSpPr>
            <p:nvPr>
              <p:custDataLst>
                <p:tags r:id="rId3"/>
              </p:custDataLst>
            </p:nvPr>
          </p:nvSpPr>
          <p:spPr>
            <a:xfrm>
              <a:off x="2535"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椭圆 52"/>
            <p:cNvSpPr>
              <a:spLocks noChangeAspect="1"/>
            </p:cNvSpPr>
            <p:nvPr>
              <p:custDataLst>
                <p:tags r:id="rId4"/>
              </p:custDataLst>
            </p:nvPr>
          </p:nvSpPr>
          <p:spPr>
            <a:xfrm>
              <a:off x="8521" y="4386"/>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椭圆 53"/>
            <p:cNvSpPr>
              <a:spLocks noChangeAspect="1"/>
            </p:cNvSpPr>
            <p:nvPr>
              <p:custDataLst>
                <p:tags r:id="rId5"/>
              </p:custDataLst>
            </p:nvPr>
          </p:nvSpPr>
          <p:spPr>
            <a:xfrm>
              <a:off x="14787"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5" name="图片 12" descr="343439383331313b343532303032383bbfcdbba7b9dcc0ed"/>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8750" y="5017"/>
              <a:ext cx="425" cy="425"/>
            </a:xfrm>
            <a:prstGeom prst="rect">
              <a:avLst/>
            </a:prstGeom>
          </p:spPr>
        </p:pic>
        <p:sp>
          <p:nvSpPr>
            <p:cNvPr id="56" name="椭圆 55"/>
            <p:cNvSpPr/>
            <p:nvPr>
              <p:custDataLst>
                <p:tags r:id="rId9"/>
              </p:custDataLst>
            </p:nvPr>
          </p:nvSpPr>
          <p:spPr>
            <a:xfrm>
              <a:off x="6435" y="2414"/>
              <a:ext cx="5651" cy="1758"/>
            </a:xfrm>
            <a:prstGeom prst="ellipse">
              <a:avLst/>
            </a:prstGeom>
            <a:gradFill>
              <a:gsLst>
                <a:gs pos="4000">
                  <a:srgbClr val="397AF3">
                    <a:lumMod val="60000"/>
                    <a:lumOff val="40000"/>
                    <a:alpha val="100000"/>
                  </a:srgbClr>
                </a:gs>
                <a:gs pos="45000">
                  <a:srgbClr val="FFFFFF">
                    <a:lumMod val="98000"/>
                    <a:alpha val="25000"/>
                  </a:srgbClr>
                </a:gs>
                <a:gs pos="100000">
                  <a:srgbClr val="397AF3">
                    <a:lumMod val="60000"/>
                    <a:lumOff val="40000"/>
                    <a:alpha val="100000"/>
                  </a:srgbClr>
                </a:gs>
              </a:gsLst>
              <a:lin ang="16800000" scaled="0"/>
            </a:gradFill>
            <a:ln w="12700">
              <a:gradFill>
                <a:gsLst>
                  <a:gs pos="0">
                    <a:srgbClr val="397AF3">
                      <a:alpha val="0"/>
                    </a:srgbClr>
                  </a:gs>
                  <a:gs pos="73000">
                    <a:srgbClr val="397AF3">
                      <a:alpha val="50000"/>
                    </a:srgbClr>
                  </a:gs>
                  <a:gs pos="100000">
                    <a:srgbClr val="397AF3">
                      <a:alpha val="40000"/>
                    </a:srgbClr>
                  </a:gs>
                  <a:gs pos="57000">
                    <a:srgbClr val="397AF3">
                      <a:alpha val="20000"/>
                    </a:srgbClr>
                  </a:gs>
                  <a:gs pos="44000">
                    <a:srgbClr val="397AF3">
                      <a:alpha val="0"/>
                    </a:srgbClr>
                  </a:gs>
                </a:gsLst>
                <a:lin ang="576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弧形 56"/>
            <p:cNvSpPr/>
            <p:nvPr>
              <p:custDataLst>
                <p:tags r:id="rId10"/>
              </p:custDataLst>
            </p:nvPr>
          </p:nvSpPr>
          <p:spPr>
            <a:xfrm rot="10800000">
              <a:off x="5637" y="1823"/>
              <a:ext cx="7333" cy="2349"/>
            </a:xfrm>
            <a:prstGeom prst="arc">
              <a:avLst>
                <a:gd name="adj1" fmla="val 9688906"/>
                <a:gd name="adj2" fmla="val 1102107"/>
              </a:avLst>
            </a:prstGeom>
            <a:ln w="1905">
              <a:gradFill>
                <a:gsLst>
                  <a:gs pos="100000">
                    <a:srgbClr val="397AF3">
                      <a:alpha val="0"/>
                    </a:srgbClr>
                  </a:gs>
                  <a:gs pos="20000">
                    <a:srgbClr val="397AF3">
                      <a:alpha val="41000"/>
                    </a:srgbClr>
                  </a:gs>
                  <a:gs pos="0">
                    <a:srgbClr val="397AF3">
                      <a:alpha val="65000"/>
                    </a:srgbClr>
                  </a:gs>
                </a:gsLst>
                <a:lin ang="5400000" scaled="1"/>
              </a:gradFill>
            </a:ln>
          </p:spPr>
          <p:style>
            <a:lnRef idx="2">
              <a:srgbClr val="397AF3"/>
            </a:lnRef>
            <a:fillRef idx="0">
              <a:srgbClr val="FFFFFF"/>
            </a:fillRef>
            <a:effectRef idx="0">
              <a:srgbClr val="FFFFFF"/>
            </a:effectRef>
            <a:fontRef idx="minor">
              <a:srgbClr val="000000"/>
            </a:fontRef>
          </p:style>
          <p:txBody>
            <a:bodyPr rtlCol="0" anchor="ctr"/>
            <a:lstStyle/>
            <a:p>
              <a:pPr algn="ct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9" name="任意多边形 15"/>
            <p:cNvSpPr/>
            <p:nvPr>
              <p:custDataLst>
                <p:tags r:id="rId11"/>
              </p:custDataLst>
            </p:nvPr>
          </p:nvSpPr>
          <p:spPr>
            <a:xfrm>
              <a:off x="7155" y="2399"/>
              <a:ext cx="4208" cy="6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33" h="531">
                  <a:moveTo>
                    <a:pt x="1716" y="0"/>
                  </a:moveTo>
                  <a:cubicBezTo>
                    <a:pt x="2424" y="0"/>
                    <a:pt x="3048" y="102"/>
                    <a:pt x="3416" y="258"/>
                  </a:cubicBezTo>
                  <a:lnTo>
                    <a:pt x="3433" y="266"/>
                  </a:lnTo>
                  <a:lnTo>
                    <a:pt x="3416" y="273"/>
                  </a:lnTo>
                  <a:cubicBezTo>
                    <a:pt x="3048" y="429"/>
                    <a:pt x="2424" y="531"/>
                    <a:pt x="1716" y="531"/>
                  </a:cubicBezTo>
                  <a:cubicBezTo>
                    <a:pt x="1009" y="531"/>
                    <a:pt x="385" y="429"/>
                    <a:pt x="17" y="273"/>
                  </a:cubicBezTo>
                  <a:lnTo>
                    <a:pt x="0" y="266"/>
                  </a:lnTo>
                  <a:lnTo>
                    <a:pt x="17" y="258"/>
                  </a:lnTo>
                  <a:cubicBezTo>
                    <a:pt x="385" y="102"/>
                    <a:pt x="1009" y="0"/>
                    <a:pt x="1716" y="0"/>
                  </a:cubicBezTo>
                  <a:close/>
                </a:path>
              </a:pathLst>
            </a:custGeom>
            <a:solidFill>
              <a:srgbClr val="397AF3">
                <a:lumMod val="20000"/>
                <a:lumOff val="80000"/>
                <a:alpha val="44000"/>
              </a:srgbClr>
            </a:solidFill>
            <a:ln w="6350">
              <a:no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任意多边形 3"/>
            <p:cNvSpPr/>
            <p:nvPr>
              <p:custDataLst>
                <p:tags r:id="rId12"/>
              </p:custDataLst>
            </p:nvPr>
          </p:nvSpPr>
          <p:spPr>
            <a:xfrm>
              <a:off x="6747" y="2333"/>
              <a:ext cx="5024" cy="1502"/>
            </a:xfrm>
            <a:custGeom>
              <a:avLst/>
              <a:gdLst/>
              <a:ahLst/>
              <a:cxnLst>
                <a:cxn ang="3">
                  <a:pos x="hc" y="t"/>
                </a:cxn>
                <a:cxn ang="cd2">
                  <a:pos x="l" y="vc"/>
                </a:cxn>
                <a:cxn ang="cd4">
                  <a:pos x="hc" y="b"/>
                </a:cxn>
                <a:cxn ang="0">
                  <a:pos x="r" y="vc"/>
                </a:cxn>
              </a:cxnLst>
              <a:rect l="l" t="t" r="r" b="b"/>
              <a:pathLst>
                <a:path w="4099" h="1225">
                  <a:moveTo>
                    <a:pt x="0" y="0"/>
                  </a:moveTo>
                  <a:lnTo>
                    <a:pt x="0" y="0"/>
                  </a:lnTo>
                  <a:lnTo>
                    <a:pt x="1" y="15"/>
                  </a:lnTo>
                  <a:cubicBezTo>
                    <a:pt x="29" y="331"/>
                    <a:pt x="935" y="585"/>
                    <a:pt x="2050" y="585"/>
                  </a:cubicBezTo>
                  <a:cubicBezTo>
                    <a:pt x="3164" y="585"/>
                    <a:pt x="4070" y="331"/>
                    <a:pt x="4098" y="15"/>
                  </a:cubicBezTo>
                  <a:lnTo>
                    <a:pt x="4099" y="0"/>
                  </a:lnTo>
                  <a:lnTo>
                    <a:pt x="4099" y="0"/>
                  </a:lnTo>
                  <a:lnTo>
                    <a:pt x="4099" y="640"/>
                  </a:lnTo>
                  <a:lnTo>
                    <a:pt x="4099" y="642"/>
                  </a:lnTo>
                  <a:lnTo>
                    <a:pt x="4099" y="642"/>
                  </a:lnTo>
                  <a:lnTo>
                    <a:pt x="4098" y="655"/>
                  </a:lnTo>
                  <a:cubicBezTo>
                    <a:pt x="4070" y="971"/>
                    <a:pt x="3164" y="1225"/>
                    <a:pt x="2050" y="1225"/>
                  </a:cubicBezTo>
                  <a:cubicBezTo>
                    <a:pt x="935" y="1225"/>
                    <a:pt x="29" y="971"/>
                    <a:pt x="1" y="655"/>
                  </a:cubicBezTo>
                  <a:lnTo>
                    <a:pt x="0" y="642"/>
                  </a:lnTo>
                  <a:lnTo>
                    <a:pt x="0" y="642"/>
                  </a:lnTo>
                  <a:lnTo>
                    <a:pt x="0" y="640"/>
                  </a:lnTo>
                  <a:lnTo>
                    <a:pt x="0" y="0"/>
                  </a:lnTo>
                  <a:close/>
                </a:path>
              </a:pathLst>
            </a:custGeom>
            <a:gradFill>
              <a:gsLst>
                <a:gs pos="0">
                  <a:srgbClr val="0070C0"/>
                </a:gs>
                <a:gs pos="77000">
                  <a:srgbClr val="397AF3">
                    <a:lumMod val="30000"/>
                    <a:lumOff val="70000"/>
                    <a:alpha val="50000"/>
                  </a:srgbClr>
                </a:gs>
                <a:gs pos="100000">
                  <a:srgbClr val="397AF3">
                    <a:alpha val="50000"/>
                    <a:lumMod val="62000"/>
                    <a:lumOff val="38000"/>
                  </a:srgbClr>
                </a:gs>
              </a:gsLst>
              <a:lin ang="16800000" scaled="0"/>
            </a:gradFill>
            <a:ln w="9525">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0"/>
                    </a:srgbClr>
                  </a:gs>
                </a:gsLst>
                <a:lin ang="540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椭圆 60"/>
            <p:cNvSpPr/>
            <p:nvPr>
              <p:custDataLst>
                <p:tags r:id="rId13"/>
              </p:custDataLst>
            </p:nvPr>
          </p:nvSpPr>
          <p:spPr>
            <a:xfrm>
              <a:off x="6747" y="2399"/>
              <a:ext cx="5024" cy="1435"/>
            </a:xfrm>
            <a:prstGeom prst="ellipse">
              <a:avLst/>
            </a:prstGeom>
            <a:noFill/>
            <a:ln w="6350">
              <a:gradFill>
                <a:gsLst>
                  <a:gs pos="0">
                    <a:srgbClr val="397AF3">
                      <a:alpha val="5000"/>
                    </a:srgbClr>
                  </a:gs>
                  <a:gs pos="64000">
                    <a:srgbClr val="397AF3">
                      <a:alpha val="25000"/>
                    </a:srgbClr>
                  </a:gs>
                  <a:gs pos="100000">
                    <a:srgbClr val="397AF3">
                      <a:alpha val="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椭圆 61"/>
            <p:cNvSpPr/>
            <p:nvPr>
              <p:custDataLst>
                <p:tags r:id="rId14"/>
              </p:custDataLst>
            </p:nvPr>
          </p:nvSpPr>
          <p:spPr>
            <a:xfrm>
              <a:off x="6747" y="1615"/>
              <a:ext cx="5024" cy="1435"/>
            </a:xfrm>
            <a:prstGeom prst="ellipse">
              <a:avLst/>
            </a:prstGeom>
            <a:gradFill>
              <a:gsLst>
                <a:gs pos="100000">
                  <a:schemeClr val="accent1">
                    <a:lumMod val="40000"/>
                    <a:lumOff val="60000"/>
                  </a:schemeClr>
                </a:gs>
                <a:gs pos="0">
                  <a:schemeClr val="accent1">
                    <a:lumMod val="20000"/>
                    <a:lumOff val="80000"/>
                  </a:schemeClr>
                </a:gs>
                <a:gs pos="37000">
                  <a:srgbClr val="F6F9FF"/>
                </a:gs>
                <a:gs pos="81000">
                  <a:srgbClr val="F6F9FF"/>
                </a:gs>
              </a:gsLst>
              <a:lin ang="4620000" scaled="0"/>
            </a:gradFill>
            <a:ln w="6350">
              <a:gradFill>
                <a:gsLst>
                  <a:gs pos="0">
                    <a:srgbClr val="397AF3">
                      <a:alpha val="20000"/>
                    </a:srgbClr>
                  </a:gs>
                  <a:gs pos="73000">
                    <a:srgbClr val="397AF3">
                      <a:alpha val="25000"/>
                    </a:srgbClr>
                  </a:gs>
                  <a:gs pos="100000">
                    <a:srgbClr val="397AF3">
                      <a:alpha val="4000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algn="ct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椭圆 62"/>
            <p:cNvSpPr/>
            <p:nvPr>
              <p:custDataLst>
                <p:tags r:id="rId15"/>
              </p:custDataLst>
            </p:nvPr>
          </p:nvSpPr>
          <p:spPr>
            <a:xfrm>
              <a:off x="7153" y="2570"/>
              <a:ext cx="4212" cy="391"/>
            </a:xfrm>
            <a:prstGeom prst="ellipse">
              <a:avLst/>
            </a:prstGeom>
            <a:gradFill>
              <a:gsLst>
                <a:gs pos="0">
                  <a:srgbClr val="397AF3">
                    <a:lumMod val="100000"/>
                    <a:alpha val="53000"/>
                  </a:srgbClr>
                </a:gs>
                <a:gs pos="66000">
                  <a:srgbClr val="FFFFFF">
                    <a:alpha val="19000"/>
                  </a:srgbClr>
                </a:gs>
                <a:gs pos="25000">
                  <a:srgbClr val="397AF3">
                    <a:lumMod val="100000"/>
                    <a:alpha val="31000"/>
                  </a:srgbClr>
                </a:gs>
              </a:gsLst>
              <a:path path="circle">
                <a:fillToRect l="50000" t="50000" r="50000" b="50000"/>
              </a:path>
              <a:tileRect/>
            </a:gradFill>
            <a:ln>
              <a:noFill/>
            </a:ln>
            <a:effectLst>
              <a:softEdge rad="63500"/>
            </a:effectLst>
          </p:spPr>
          <p:style>
            <a:lnRef idx="2">
              <a:srgbClr val="397AF3">
                <a:lumMod val="75000"/>
              </a:srgbClr>
            </a:lnRef>
            <a:fillRef idx="1">
              <a:srgbClr val="397AF3"/>
            </a:fillRef>
            <a:effectRef idx="0">
              <a:srgbClr val="FFFFFF"/>
            </a:effectRef>
            <a:fontRef idx="minor">
              <a:srgbClr val="FFFFFF"/>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64" name="等腰三角形 63"/>
            <p:cNvSpPr/>
            <p:nvPr>
              <p:custDataLst>
                <p:tags r:id="rId16"/>
              </p:custDataLst>
            </p:nvPr>
          </p:nvSpPr>
          <p:spPr>
            <a:xfrm rot="16680000">
              <a:off x="5212" y="4283"/>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5" name="图形 11" descr="老师图标"/>
            <p:cNvPicPr>
              <a:picLocks noChangeAspect="1"/>
            </p:cNvPicPr>
            <p:nvPr/>
          </p:nvPicPr>
          <p:blipFill>
            <a:blip r:embed="rId17">
              <a:extLst>
                <a:ext uri="{96DAC541-7B7A-43D3-8B79-37D633B846F1}">
                  <asvg:svgBlip xmlns:asvg="http://schemas.microsoft.com/office/drawing/2016/SVG/main" r:embed="rId18"/>
                </a:ext>
              </a:extLst>
            </a:blip>
            <a:srcRect l="6904" t="9973" r="-4583" b="18627"/>
            <a:stretch>
              <a:fillRect/>
            </a:stretch>
          </p:blipFill>
          <p:spPr>
            <a:xfrm>
              <a:off x="2666" y="3995"/>
              <a:ext cx="743" cy="543"/>
            </a:xfrm>
            <a:prstGeom prst="rect">
              <a:avLst/>
            </a:prstGeom>
          </p:spPr>
        </p:pic>
        <p:pic>
          <p:nvPicPr>
            <p:cNvPr id="66" name="图形 12" descr="AI图标"/>
            <p:cNvPicPr>
              <a:picLocks noChangeAspect="1"/>
            </p:cNvPicPr>
            <p:nvPr/>
          </p:nvPicPr>
          <p:blipFill>
            <a:blip r:embed="rId19">
              <a:extLst>
                <a:ext uri="{96DAC541-7B7A-43D3-8B79-37D633B846F1}">
                  <asvg:svgBlip xmlns:asvg="http://schemas.microsoft.com/office/drawing/2016/SVG/main" r:embed="rId20"/>
                </a:ext>
              </a:extLst>
            </a:blip>
            <a:srcRect l="2525" t="13009" r="-11786" b="11122"/>
            <a:stretch>
              <a:fillRect/>
            </a:stretch>
          </p:blipFill>
          <p:spPr>
            <a:xfrm>
              <a:off x="14862" y="4009"/>
              <a:ext cx="793" cy="550"/>
            </a:xfrm>
            <a:prstGeom prst="rect">
              <a:avLst/>
            </a:prstGeom>
          </p:spPr>
        </p:pic>
        <p:sp>
          <p:nvSpPr>
            <p:cNvPr id="67" name="文本框 66"/>
            <p:cNvSpPr txBox="1"/>
            <p:nvPr/>
          </p:nvSpPr>
          <p:spPr>
            <a:xfrm>
              <a:off x="3186"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师</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8" name="文本框 67"/>
            <p:cNvSpPr txBox="1"/>
            <p:nvPr/>
          </p:nvSpPr>
          <p:spPr>
            <a:xfrm>
              <a:off x="9175" y="4772"/>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9" name="文本框 68"/>
            <p:cNvSpPr txBox="1"/>
            <p:nvPr/>
          </p:nvSpPr>
          <p:spPr>
            <a:xfrm>
              <a:off x="15481"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0" name="矩形 69"/>
            <p:cNvSpPr/>
            <p:nvPr>
              <p:custDataLst>
                <p:tags r:id="rId21"/>
              </p:custDataLst>
            </p:nvPr>
          </p:nvSpPr>
          <p:spPr>
            <a:xfrm>
              <a:off x="6438" y="1878"/>
              <a:ext cx="5652" cy="941"/>
            </a:xfrm>
            <a:prstGeom prst="rect">
              <a:avLst/>
            </a:prstGeom>
            <a:noFill/>
          </p:spPr>
          <p:txBody>
            <a:bodyPr wrap="square" rtlCol="0" anchor="b" anchorCtr="0">
              <a:noAutofit/>
            </a:bodyPr>
            <a:lstStyle/>
            <a:p>
              <a:pPr algn="ctr">
                <a:lnSpc>
                  <a:spcPct val="90000"/>
                </a:lnSpc>
                <a:buClrTx/>
                <a:buSzTx/>
                <a:buFontTx/>
              </a:pP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步骤</a:t>
              </a:r>
              <a:r>
                <a:rPr lang="en-US" altLang="zh-CN"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 2 </a:t>
              </a: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设计大模型与插件交互时的提示词</a:t>
              </a:r>
              <a:endPar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sp>
          <p:nvSpPr>
            <p:cNvPr id="71" name="等腰三角形 70"/>
            <p:cNvSpPr/>
            <p:nvPr>
              <p:custDataLst>
                <p:tags r:id="rId22"/>
              </p:custDataLst>
            </p:nvPr>
          </p:nvSpPr>
          <p:spPr>
            <a:xfrm rot="5400000" flipH="1">
              <a:off x="6817" y="5021"/>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等腰三角形 71"/>
            <p:cNvSpPr/>
            <p:nvPr>
              <p:custDataLst>
                <p:tags r:id="rId23"/>
              </p:custDataLst>
            </p:nvPr>
          </p:nvSpPr>
          <p:spPr>
            <a:xfrm rot="4740000" flipH="1">
              <a:off x="13383" y="4815"/>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等腰三角形 72"/>
            <p:cNvSpPr/>
            <p:nvPr>
              <p:custDataLst>
                <p:tags r:id="rId24"/>
              </p:custDataLst>
            </p:nvPr>
          </p:nvSpPr>
          <p:spPr>
            <a:xfrm rot="15960000">
              <a:off x="11169" y="4564"/>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4" name="圆角矩形 820"/>
          <p:cNvSpPr/>
          <p:nvPr/>
        </p:nvSpPr>
        <p:spPr>
          <a:xfrm>
            <a:off x="4435475" y="4147820"/>
            <a:ext cx="2853055" cy="204343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p>
            <a:pPr marR="0" lvl="0" indent="0" defTabSz="914400" fontAlgn="auto">
              <a:lnSpc>
                <a:spcPct val="150000"/>
              </a:lnSpc>
              <a:spcBef>
                <a:spcPts val="0"/>
              </a:spcBef>
              <a:spcAft>
                <a:spcPts val="0"/>
              </a:spcAft>
              <a:buClrTx/>
              <a:buSzTx/>
              <a:buFontTx/>
              <a:buNone/>
              <a:defRPr/>
            </a:pPr>
            <a:r>
              <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自主设计提示词：</a:t>
            </a:r>
            <a:endPar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r>
              <a:rPr kumimoji="0" lang="en-US" altLang="zh-CN"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________________________________________________</a:t>
            </a:r>
            <a:r>
              <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a:t>
            </a:r>
            <a:endPar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endParaRPr kumimoji="0" lang="zh-CN" altLang="en-US" sz="1400" b="1" i="0" u="sng"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75" name="组合 74"/>
          <p:cNvGrpSpPr/>
          <p:nvPr/>
        </p:nvGrpSpPr>
        <p:grpSpPr>
          <a:xfrm>
            <a:off x="7920990" y="3552190"/>
            <a:ext cx="4033520" cy="2486660"/>
            <a:chOff x="1146" y="4780"/>
            <a:chExt cx="6264" cy="4832"/>
          </a:xfrm>
        </p:grpSpPr>
        <p:sp>
          <p:nvSpPr>
            <p:cNvPr id="76" name="圆角矩形 40"/>
            <p:cNvSpPr/>
            <p:nvPr/>
          </p:nvSpPr>
          <p:spPr>
            <a:xfrm>
              <a:off x="1598" y="4795"/>
              <a:ext cx="5812" cy="4165"/>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8" name="圆角矩形 782"/>
            <p:cNvSpPr/>
            <p:nvPr/>
          </p:nvSpPr>
          <p:spPr>
            <a:xfrm>
              <a:off x="1146" y="4780"/>
              <a:ext cx="5922"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sp>
        <p:nvSpPr>
          <p:cNvPr id="7" name="文本框 6"/>
          <p:cNvSpPr txBox="1"/>
          <p:nvPr/>
        </p:nvSpPr>
        <p:spPr>
          <a:xfrm>
            <a:off x="413385" y="4064000"/>
            <a:ext cx="2896870" cy="1633220"/>
          </a:xfrm>
          <a:prstGeom prst="rect">
            <a:avLst/>
          </a:prstGeom>
          <a:noFill/>
        </p:spPr>
        <p:txBody>
          <a:bodyPr wrap="square" rtlCol="0">
            <a:noAutofit/>
          </a:bodyPr>
          <a:p>
            <a:pPr marL="0" marR="0" lvl="0" indent="0" defTabSz="914400" eaLnBrk="1" fontAlgn="auto" latinLnBrk="0" hangingPunct="1">
              <a:lnSpc>
                <a:spcPct val="150000"/>
              </a:lnSpc>
              <a:spcBef>
                <a:spcPts val="0"/>
              </a:spcBef>
              <a:spcAft>
                <a:spcPts val="0"/>
              </a:spcAft>
              <a:buClrTx/>
              <a:buSzTx/>
              <a:buFontTx/>
              <a:buNone/>
              <a:defRPr/>
            </a:pPr>
            <a:r>
              <a:rPr lang="en-US" altLang="zh-CN"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提示词示例</a:t>
            </a:r>
            <a:r>
              <a:rPr lang="zh-CN" altLang="en-US"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技能：</a:t>
            </a:r>
            <a:endParaRPr lang="zh-CN" altLang="en-US" sz="1400" dirty="0">
              <a:solidFill>
                <a:srgbClr val="000000"/>
              </a:solidFill>
              <a:effectLst/>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ts val="0"/>
              </a:spcBef>
              <a:spcAft>
                <a:spcPts val="0"/>
              </a:spcAft>
              <a:buClrTx/>
              <a:buSzTx/>
              <a:buFontTx/>
              <a:buNone/>
              <a:defRPr/>
            </a:pP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联网搜索能力。</a:t>
            </a:r>
            <a:endParaRPr lang="zh-CN" altLang="en-US" sz="1400" dirty="0">
              <a:solidFill>
                <a:srgbClr val="000000"/>
              </a:solidFill>
              <a:effectLst/>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ts val="0"/>
              </a:spcBef>
              <a:spcAft>
                <a:spcPts val="0"/>
              </a:spcAft>
              <a:buClrTx/>
              <a:buSzTx/>
              <a:buFontTx/>
              <a:buNone/>
              <a:defRPr/>
            </a:pP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信息筛选和整理能力。</a:t>
            </a:r>
            <a:endParaRPr lang="zh-CN" altLang="en-US" sz="1400" dirty="0">
              <a:solidFill>
                <a:srgbClr val="000000"/>
              </a:solidFill>
              <a:effectLst/>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ts val="0"/>
              </a:spcBef>
              <a:spcAft>
                <a:spcPts val="0"/>
              </a:spcAft>
              <a:buClrTx/>
              <a:buSzTx/>
              <a:buFontTx/>
              <a:buNone/>
              <a:defRPr/>
            </a:pP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当涉及历史问题时使用检索插件进行检索。检索结果需经</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诗化处理</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，如将年表数据转化为意境描写。</a:t>
            </a:r>
            <a:endParaRPr lang="zh-CN" altLang="en-US" sz="1400" dirty="0">
              <a:solidFill>
                <a:srgbClr val="000000"/>
              </a:solidFill>
              <a:effectLst/>
              <a:latin typeface="微软雅黑" panose="020B0503020204020204" pitchFamily="34" charset="-122"/>
              <a:ea typeface="微软雅黑" panose="020B0503020204020204" pitchFamily="34" charset="-122"/>
            </a:endParaRPr>
          </a:p>
          <a:p>
            <a:endParaRPr lang="zh-CN" altLang="en-US" sz="1400" dirty="0">
              <a:solidFill>
                <a:srgbClr val="000000"/>
              </a:solidFill>
              <a:effectLst/>
              <a:latin typeface="微软雅黑" panose="020B0503020204020204" pitchFamily="34" charset="-122"/>
              <a:ea typeface="微软雅黑" panose="020B0503020204020204" pitchFamily="34" charset="-122"/>
            </a:endParaRPr>
          </a:p>
        </p:txBody>
      </p:sp>
      <p:pic>
        <p:nvPicPr>
          <p:cNvPr id="2" name="图片 1" descr="1智能体编排"/>
          <p:cNvPicPr>
            <a:picLocks noChangeAspect="1"/>
          </p:cNvPicPr>
          <p:nvPr/>
        </p:nvPicPr>
        <p:blipFill>
          <a:blip r:embed="rId25"/>
          <a:stretch>
            <a:fillRect/>
          </a:stretch>
        </p:blipFill>
        <p:spPr>
          <a:xfrm>
            <a:off x="8290560" y="3629025"/>
            <a:ext cx="3594735" cy="20745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dirty="0">
                <a:sym typeface="+mn-ea"/>
              </a:rPr>
              <a:t>辨析、</a:t>
            </a:r>
            <a:r>
              <a:rPr lang="zh-CN" dirty="0">
                <a:sym typeface="+mn-ea"/>
              </a:rPr>
              <a:t>优化</a:t>
            </a:r>
            <a:r>
              <a:rPr lang="zh-CN" altLang="en-US" dirty="0">
                <a:sym typeface="+mn-ea"/>
              </a:rPr>
              <a:t>文案</a:t>
            </a:r>
            <a:endParaRPr lang="zh-CN" altLang="en-US"/>
          </a:p>
        </p:txBody>
      </p:sp>
      <p:grpSp>
        <p:nvGrpSpPr>
          <p:cNvPr id="6" name="组合 5"/>
          <p:cNvGrpSpPr/>
          <p:nvPr/>
        </p:nvGrpSpPr>
        <p:grpSpPr>
          <a:xfrm>
            <a:off x="727710" y="2905760"/>
            <a:ext cx="5977255" cy="3269615"/>
            <a:chOff x="1146" y="4780"/>
            <a:chExt cx="9811" cy="5149"/>
          </a:xfrm>
        </p:grpSpPr>
        <p:sp>
          <p:nvSpPr>
            <p:cNvPr id="3" name="圆角矩形 40"/>
            <p:cNvSpPr/>
            <p:nvPr/>
          </p:nvSpPr>
          <p:spPr>
            <a:xfrm>
              <a:off x="1598" y="4795"/>
              <a:ext cx="9359" cy="5134"/>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圆角矩形 782"/>
            <p:cNvSpPr/>
            <p:nvPr/>
          </p:nvSpPr>
          <p:spPr>
            <a:xfrm>
              <a:off x="1146" y="4780"/>
              <a:ext cx="9811"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lstStyle/>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pic>
          <p:nvPicPr>
            <p:cNvPr id="13" name="图形 12" descr="AI图标"/>
            <p:cNvPicPr>
              <a:picLocks noChangeAspect="1"/>
            </p:cNvPicPr>
            <p:nvPr/>
          </p:nvPicPr>
          <p:blipFill>
            <a:blip r:embed="rId1">
              <a:extLst>
                <a:ext uri="{96DAC541-7B7A-43D3-8B79-37D633B846F1}">
                  <asvg:svgBlip xmlns:asvg="http://schemas.microsoft.com/office/drawing/2016/SVG/main" r:embed="rId2"/>
                </a:ext>
              </a:extLst>
            </a:blip>
            <a:srcRect l="2525" t="13009" r="-11786" b="11122"/>
            <a:stretch>
              <a:fillRect/>
            </a:stretch>
          </p:blipFill>
          <p:spPr>
            <a:xfrm>
              <a:off x="1880" y="5180"/>
              <a:ext cx="793" cy="550"/>
            </a:xfrm>
            <a:prstGeom prst="rect">
              <a:avLst/>
            </a:prstGeom>
          </p:spPr>
        </p:pic>
      </p:grpSp>
      <p:grpSp>
        <p:nvGrpSpPr>
          <p:cNvPr id="7" name="组合 6"/>
          <p:cNvGrpSpPr/>
          <p:nvPr/>
        </p:nvGrpSpPr>
        <p:grpSpPr>
          <a:xfrm>
            <a:off x="6980555" y="4237990"/>
            <a:ext cx="504190" cy="403860"/>
            <a:chOff x="11227" y="6878"/>
            <a:chExt cx="794" cy="636"/>
          </a:xfrm>
        </p:grpSpPr>
        <p:sp>
          <p:nvSpPr>
            <p:cNvPr id="14" name="箭头: V 形 13"/>
            <p:cNvSpPr/>
            <p:nvPr/>
          </p:nvSpPr>
          <p:spPr>
            <a:xfrm>
              <a:off x="11227" y="6878"/>
              <a:ext cx="402" cy="636"/>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箭头: V 形 14"/>
            <p:cNvSpPr/>
            <p:nvPr/>
          </p:nvSpPr>
          <p:spPr>
            <a:xfrm>
              <a:off x="11619" y="6878"/>
              <a:ext cx="402" cy="636"/>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 name="文本框 16"/>
          <p:cNvSpPr txBox="1"/>
          <p:nvPr/>
        </p:nvSpPr>
        <p:spPr>
          <a:xfrm>
            <a:off x="8009255" y="2852420"/>
            <a:ext cx="3714115" cy="2999740"/>
          </a:xfrm>
          <a:prstGeom prst="rect">
            <a:avLst/>
          </a:prstGeom>
          <a:noFill/>
        </p:spPr>
        <p:txBody>
          <a:bodyPr wrap="square">
            <a:spAutoFit/>
          </a:bodyPr>
          <a:p>
            <a:pPr algn="l">
              <a:lnSpc>
                <a:spcPct val="150000"/>
              </a:lnSpc>
            </a:pP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智能体的技能设置技能设置需要围绕以下核心维度：</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①</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任务边界界定：明确智能体的功能范围，避免能力冗余。</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②</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个性化适配：通过多语言支持、文化习惯识别，情感识别等技能，实现服务差异化。</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③</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情感智能增强：集成情绪识别模型（如基于文本情感分析或语音语调检测），动态调整交互策略。</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8" name="组合 7"/>
          <p:cNvGrpSpPr/>
          <p:nvPr>
            <p:custDataLst>
              <p:tags r:id="rId3"/>
            </p:custDataLst>
          </p:nvPr>
        </p:nvGrpSpPr>
        <p:grpSpPr>
          <a:xfrm>
            <a:off x="3008630" y="1508125"/>
            <a:ext cx="1097280" cy="1079500"/>
            <a:chOff x="15095" y="3884"/>
            <a:chExt cx="1728" cy="1700"/>
          </a:xfrm>
        </p:grpSpPr>
        <p:sp>
          <p:nvSpPr>
            <p:cNvPr id="21" name="椭圆 20"/>
            <p:cNvSpPr>
              <a:spLocks noChangeAspect="1"/>
            </p:cNvSpPr>
            <p:nvPr>
              <p:custDataLst>
                <p:tags r:id="rId4"/>
              </p:custDataLst>
            </p:nvPr>
          </p:nvSpPr>
          <p:spPr>
            <a:xfrm>
              <a:off x="15095" y="3884"/>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6" name="图形 12" descr="AI图标"/>
            <p:cNvPicPr>
              <a:picLocks noChangeAspect="1"/>
            </p:cNvPicPr>
            <p:nvPr/>
          </p:nvPicPr>
          <p:blipFill>
            <a:blip r:embed="rId5">
              <a:extLst>
                <a:ext uri="{96DAC541-7B7A-43D3-8B79-37D633B846F1}">
                  <asvg:svgBlip xmlns:asvg="http://schemas.microsoft.com/office/drawing/2016/SVG/main" r:embed="rId6"/>
                </a:ext>
              </a:extLst>
            </a:blip>
            <a:srcRect l="2525" t="13009" r="-11786" b="11122"/>
            <a:stretch>
              <a:fillRect/>
            </a:stretch>
          </p:blipFill>
          <p:spPr>
            <a:xfrm>
              <a:off x="15170" y="4443"/>
              <a:ext cx="793" cy="550"/>
            </a:xfrm>
            <a:prstGeom prst="rect">
              <a:avLst/>
            </a:prstGeom>
          </p:spPr>
        </p:pic>
        <p:sp>
          <p:nvSpPr>
            <p:cNvPr id="45" name="文本框 44"/>
            <p:cNvSpPr txBox="1"/>
            <p:nvPr/>
          </p:nvSpPr>
          <p:spPr>
            <a:xfrm>
              <a:off x="15789" y="4317"/>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8" name="组合 17"/>
          <p:cNvGrpSpPr/>
          <p:nvPr>
            <p:custDataLst>
              <p:tags r:id="rId7"/>
            </p:custDataLst>
          </p:nvPr>
        </p:nvGrpSpPr>
        <p:grpSpPr>
          <a:xfrm>
            <a:off x="9180195" y="1508125"/>
            <a:ext cx="1089660" cy="1079500"/>
            <a:chOff x="8773" y="4820"/>
            <a:chExt cx="1716" cy="1700"/>
          </a:xfrm>
        </p:grpSpPr>
        <p:sp>
          <p:nvSpPr>
            <p:cNvPr id="19" name="椭圆 18"/>
            <p:cNvSpPr>
              <a:spLocks noChangeAspect="1"/>
            </p:cNvSpPr>
            <p:nvPr>
              <p:custDataLst>
                <p:tags r:id="rId8"/>
              </p:custDataLst>
            </p:nvPr>
          </p:nvSpPr>
          <p:spPr>
            <a:xfrm>
              <a:off x="8773" y="482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6" name="图片 12" descr="343439383331313b343532303032383bbfcdbba7b9dcc0ed"/>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9007" y="5424"/>
              <a:ext cx="425" cy="425"/>
            </a:xfrm>
            <a:prstGeom prst="rect">
              <a:avLst/>
            </a:prstGeom>
          </p:spPr>
        </p:pic>
        <p:sp>
          <p:nvSpPr>
            <p:cNvPr id="44" name="文本框 43"/>
            <p:cNvSpPr txBox="1"/>
            <p:nvPr/>
          </p:nvSpPr>
          <p:spPr>
            <a:xfrm>
              <a:off x="9455" y="5206"/>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pic>
        <p:nvPicPr>
          <p:cNvPr id="5" name="图片 4" descr="1智能体编排"/>
          <p:cNvPicPr>
            <a:picLocks noChangeAspect="1"/>
          </p:cNvPicPr>
          <p:nvPr/>
        </p:nvPicPr>
        <p:blipFill>
          <a:blip r:embed="rId12"/>
          <a:stretch>
            <a:fillRect/>
          </a:stretch>
        </p:blipFill>
        <p:spPr>
          <a:xfrm>
            <a:off x="1657985" y="3199130"/>
            <a:ext cx="4808220" cy="27749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p:nvPr>
            <p:ph type="title"/>
          </p:nvPr>
        </p:nvSpPr>
        <p:spPr/>
        <p:txBody>
          <a:bodyPr/>
          <a:p>
            <a:r>
              <a:rPr lang="en-US" altLang="zh-CN"/>
              <a:t>1. </a:t>
            </a:r>
            <a:r>
              <a:rPr lang="zh-CN" altLang="en-US"/>
              <a:t>人设与回复逻辑</a:t>
            </a:r>
            <a:endParaRPr lang="zh-CN" altLang="en-US"/>
          </a:p>
        </p:txBody>
      </p:sp>
      <p:sp>
        <p:nvSpPr>
          <p:cNvPr id="5" name="圆角矩形 820"/>
          <p:cNvSpPr/>
          <p:nvPr/>
        </p:nvSpPr>
        <p:spPr>
          <a:xfrm>
            <a:off x="71120" y="2940685"/>
            <a:ext cx="4088765" cy="654685"/>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提示词关键词：目标导向性</a:t>
            </a:r>
            <a:r>
              <a:rPr lang="en-US" altLang="zh-CN"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安全性约束</a:t>
            </a:r>
            <a:endPar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11" name="圆角矩形 820"/>
          <p:cNvSpPr/>
          <p:nvPr/>
        </p:nvSpPr>
        <p:spPr>
          <a:xfrm>
            <a:off x="124460" y="3469640"/>
            <a:ext cx="4662805" cy="338328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50000"/>
              </a:lnSpc>
              <a:spcBef>
                <a:spcPts val="0"/>
              </a:spcBef>
              <a:spcAft>
                <a:spcPts val="0"/>
              </a:spcAft>
              <a:buClrTx/>
              <a:buSzTx/>
              <a:buFontTx/>
              <a:buNone/>
              <a:defRPr/>
            </a:pPr>
            <a:endParaRPr kumimoji="0" lang="en-US" altLang="zh-CN" sz="14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6" name="标题 5"/>
          <p:cNvSpPr/>
          <p:nvPr/>
        </p:nvSpPr>
        <p:spPr>
          <a:xfrm>
            <a:off x="1114063" y="981102"/>
            <a:ext cx="7593858" cy="654050"/>
          </a:xfrm>
          <a:prstGeom prst="rect">
            <a:avLst/>
          </a:prstGeom>
        </p:spPr>
        <p:txBody>
          <a:bodyPr/>
          <a:lstStyle>
            <a:lvl1pPr algn="l" defTabSz="914400" rtl="0" eaLnBrk="1" latinLnBrk="0" hangingPunct="1">
              <a:lnSpc>
                <a:spcPct val="90000"/>
              </a:lnSpc>
              <a:spcBef>
                <a:spcPct val="0"/>
              </a:spcBef>
              <a:buNone/>
              <a:defRPr sz="2400" b="1" kern="1200">
                <a:solidFill>
                  <a:srgbClr val="0065B0"/>
                </a:solidFill>
                <a:latin typeface="微软雅黑" panose="020B0503020204020204" pitchFamily="34" charset="-122"/>
                <a:ea typeface="微软雅黑" panose="020B0503020204020204" pitchFamily="34" charset="-122"/>
                <a:cs typeface="+mj-cs"/>
              </a:defRPr>
            </a:lvl1pPr>
          </a:lstStyle>
          <a:p>
            <a:endParaRPr lang="zh-CN" altLang="en-US"/>
          </a:p>
        </p:txBody>
      </p:sp>
      <p:grpSp>
        <p:nvGrpSpPr>
          <p:cNvPr id="50" name="组合 49"/>
          <p:cNvGrpSpPr/>
          <p:nvPr>
            <p:custDataLst>
              <p:tags r:id="rId1"/>
            </p:custDataLst>
          </p:nvPr>
        </p:nvGrpSpPr>
        <p:grpSpPr>
          <a:xfrm>
            <a:off x="1195070" y="134620"/>
            <a:ext cx="9659620" cy="3730625"/>
            <a:chOff x="1882" y="212"/>
            <a:chExt cx="15212" cy="5875"/>
          </a:xfrm>
        </p:grpSpPr>
        <p:sp>
          <p:nvSpPr>
            <p:cNvPr id="51" name="弧形 50"/>
            <p:cNvSpPr/>
            <p:nvPr>
              <p:custDataLst>
                <p:tags r:id="rId2"/>
              </p:custDataLst>
            </p:nvPr>
          </p:nvSpPr>
          <p:spPr>
            <a:xfrm rot="10800000">
              <a:off x="1882" y="212"/>
              <a:ext cx="15212" cy="4871"/>
            </a:xfrm>
            <a:prstGeom prst="arc">
              <a:avLst>
                <a:gd name="adj1" fmla="val 9452879"/>
                <a:gd name="adj2" fmla="val 1362437"/>
              </a:avLst>
            </a:prstGeom>
            <a:noFill/>
            <a:ln w="31750">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5000"/>
                    </a:srgbClr>
                  </a:gs>
                </a:gsLst>
                <a:lin ang="1620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a:spLocks noChangeAspect="1"/>
            </p:cNvSpPr>
            <p:nvPr>
              <p:custDataLst>
                <p:tags r:id="rId3"/>
              </p:custDataLst>
            </p:nvPr>
          </p:nvSpPr>
          <p:spPr>
            <a:xfrm>
              <a:off x="2722" y="3025"/>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椭圆 52"/>
            <p:cNvSpPr>
              <a:spLocks noChangeAspect="1"/>
            </p:cNvSpPr>
            <p:nvPr>
              <p:custDataLst>
                <p:tags r:id="rId4"/>
              </p:custDataLst>
            </p:nvPr>
          </p:nvSpPr>
          <p:spPr>
            <a:xfrm>
              <a:off x="9558" y="4386"/>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椭圆 53"/>
            <p:cNvSpPr>
              <a:spLocks noChangeAspect="1"/>
            </p:cNvSpPr>
            <p:nvPr>
              <p:custDataLst>
                <p:tags r:id="rId5"/>
              </p:custDataLst>
            </p:nvPr>
          </p:nvSpPr>
          <p:spPr>
            <a:xfrm>
              <a:off x="14787"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5" name="图片 12" descr="343439383331313b343532303032383bbfcdbba7b9dcc0ed"/>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9753" y="5017"/>
              <a:ext cx="425" cy="425"/>
            </a:xfrm>
            <a:prstGeom prst="rect">
              <a:avLst/>
            </a:prstGeom>
          </p:spPr>
        </p:pic>
        <p:sp>
          <p:nvSpPr>
            <p:cNvPr id="56" name="椭圆 55"/>
            <p:cNvSpPr/>
            <p:nvPr>
              <p:custDataLst>
                <p:tags r:id="rId9"/>
              </p:custDataLst>
            </p:nvPr>
          </p:nvSpPr>
          <p:spPr>
            <a:xfrm>
              <a:off x="6435" y="2414"/>
              <a:ext cx="5651" cy="1758"/>
            </a:xfrm>
            <a:prstGeom prst="ellipse">
              <a:avLst/>
            </a:prstGeom>
            <a:gradFill>
              <a:gsLst>
                <a:gs pos="4000">
                  <a:srgbClr val="397AF3">
                    <a:lumMod val="60000"/>
                    <a:lumOff val="40000"/>
                    <a:alpha val="100000"/>
                  </a:srgbClr>
                </a:gs>
                <a:gs pos="45000">
                  <a:srgbClr val="FFFFFF">
                    <a:lumMod val="98000"/>
                    <a:alpha val="25000"/>
                  </a:srgbClr>
                </a:gs>
                <a:gs pos="100000">
                  <a:srgbClr val="397AF3">
                    <a:lumMod val="60000"/>
                    <a:lumOff val="40000"/>
                    <a:alpha val="100000"/>
                  </a:srgbClr>
                </a:gs>
              </a:gsLst>
              <a:lin ang="16800000" scaled="0"/>
            </a:gradFill>
            <a:ln w="12700">
              <a:gradFill>
                <a:gsLst>
                  <a:gs pos="0">
                    <a:srgbClr val="397AF3">
                      <a:alpha val="0"/>
                    </a:srgbClr>
                  </a:gs>
                  <a:gs pos="73000">
                    <a:srgbClr val="397AF3">
                      <a:alpha val="50000"/>
                    </a:srgbClr>
                  </a:gs>
                  <a:gs pos="100000">
                    <a:srgbClr val="397AF3">
                      <a:alpha val="40000"/>
                    </a:srgbClr>
                  </a:gs>
                  <a:gs pos="57000">
                    <a:srgbClr val="397AF3">
                      <a:alpha val="20000"/>
                    </a:srgbClr>
                  </a:gs>
                  <a:gs pos="44000">
                    <a:srgbClr val="397AF3">
                      <a:alpha val="0"/>
                    </a:srgbClr>
                  </a:gs>
                </a:gsLst>
                <a:lin ang="576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弧形 56"/>
            <p:cNvSpPr/>
            <p:nvPr>
              <p:custDataLst>
                <p:tags r:id="rId10"/>
              </p:custDataLst>
            </p:nvPr>
          </p:nvSpPr>
          <p:spPr>
            <a:xfrm rot="10800000">
              <a:off x="5637" y="1823"/>
              <a:ext cx="7333" cy="2349"/>
            </a:xfrm>
            <a:prstGeom prst="arc">
              <a:avLst>
                <a:gd name="adj1" fmla="val 9688906"/>
                <a:gd name="adj2" fmla="val 1102107"/>
              </a:avLst>
            </a:prstGeom>
            <a:ln w="1905">
              <a:gradFill>
                <a:gsLst>
                  <a:gs pos="100000">
                    <a:srgbClr val="397AF3">
                      <a:alpha val="0"/>
                    </a:srgbClr>
                  </a:gs>
                  <a:gs pos="20000">
                    <a:srgbClr val="397AF3">
                      <a:alpha val="41000"/>
                    </a:srgbClr>
                  </a:gs>
                  <a:gs pos="0">
                    <a:srgbClr val="397AF3">
                      <a:alpha val="65000"/>
                    </a:srgbClr>
                  </a:gs>
                </a:gsLst>
                <a:lin ang="5400000" scaled="1"/>
              </a:gradFill>
            </a:ln>
          </p:spPr>
          <p:style>
            <a:lnRef idx="2">
              <a:srgbClr val="397AF3"/>
            </a:lnRef>
            <a:fillRef idx="0">
              <a:srgbClr val="FFFFFF"/>
            </a:fillRef>
            <a:effectRef idx="0">
              <a:srgbClr val="FFFFFF"/>
            </a:effectRef>
            <a:fontRef idx="minor">
              <a:srgbClr val="000000"/>
            </a:fontRef>
          </p:style>
          <p:txBody>
            <a:bodyPr rtlCol="0" anchor="ctr"/>
            <a:lstStyle/>
            <a:p>
              <a:pPr algn="ct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9" name="任意多边形 15"/>
            <p:cNvSpPr/>
            <p:nvPr>
              <p:custDataLst>
                <p:tags r:id="rId11"/>
              </p:custDataLst>
            </p:nvPr>
          </p:nvSpPr>
          <p:spPr>
            <a:xfrm>
              <a:off x="7155" y="2399"/>
              <a:ext cx="4208" cy="6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33" h="531">
                  <a:moveTo>
                    <a:pt x="1716" y="0"/>
                  </a:moveTo>
                  <a:cubicBezTo>
                    <a:pt x="2424" y="0"/>
                    <a:pt x="3048" y="102"/>
                    <a:pt x="3416" y="258"/>
                  </a:cubicBezTo>
                  <a:lnTo>
                    <a:pt x="3433" y="266"/>
                  </a:lnTo>
                  <a:lnTo>
                    <a:pt x="3416" y="273"/>
                  </a:lnTo>
                  <a:cubicBezTo>
                    <a:pt x="3048" y="429"/>
                    <a:pt x="2424" y="531"/>
                    <a:pt x="1716" y="531"/>
                  </a:cubicBezTo>
                  <a:cubicBezTo>
                    <a:pt x="1009" y="531"/>
                    <a:pt x="385" y="429"/>
                    <a:pt x="17" y="273"/>
                  </a:cubicBezTo>
                  <a:lnTo>
                    <a:pt x="0" y="266"/>
                  </a:lnTo>
                  <a:lnTo>
                    <a:pt x="17" y="258"/>
                  </a:lnTo>
                  <a:cubicBezTo>
                    <a:pt x="385" y="102"/>
                    <a:pt x="1009" y="0"/>
                    <a:pt x="1716" y="0"/>
                  </a:cubicBezTo>
                  <a:close/>
                </a:path>
              </a:pathLst>
            </a:custGeom>
            <a:solidFill>
              <a:srgbClr val="397AF3">
                <a:lumMod val="20000"/>
                <a:lumOff val="80000"/>
                <a:alpha val="44000"/>
              </a:srgbClr>
            </a:solidFill>
            <a:ln w="6350">
              <a:no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任意多边形 3"/>
            <p:cNvSpPr/>
            <p:nvPr>
              <p:custDataLst>
                <p:tags r:id="rId12"/>
              </p:custDataLst>
            </p:nvPr>
          </p:nvSpPr>
          <p:spPr>
            <a:xfrm>
              <a:off x="6747" y="2333"/>
              <a:ext cx="5024" cy="1502"/>
            </a:xfrm>
            <a:custGeom>
              <a:avLst/>
              <a:gdLst/>
              <a:ahLst/>
              <a:cxnLst>
                <a:cxn ang="3">
                  <a:pos x="hc" y="t"/>
                </a:cxn>
                <a:cxn ang="cd2">
                  <a:pos x="l" y="vc"/>
                </a:cxn>
                <a:cxn ang="cd4">
                  <a:pos x="hc" y="b"/>
                </a:cxn>
                <a:cxn ang="0">
                  <a:pos x="r" y="vc"/>
                </a:cxn>
              </a:cxnLst>
              <a:rect l="l" t="t" r="r" b="b"/>
              <a:pathLst>
                <a:path w="4099" h="1225">
                  <a:moveTo>
                    <a:pt x="0" y="0"/>
                  </a:moveTo>
                  <a:lnTo>
                    <a:pt x="0" y="0"/>
                  </a:lnTo>
                  <a:lnTo>
                    <a:pt x="1" y="15"/>
                  </a:lnTo>
                  <a:cubicBezTo>
                    <a:pt x="29" y="331"/>
                    <a:pt x="935" y="585"/>
                    <a:pt x="2050" y="585"/>
                  </a:cubicBezTo>
                  <a:cubicBezTo>
                    <a:pt x="3164" y="585"/>
                    <a:pt x="4070" y="331"/>
                    <a:pt x="4098" y="15"/>
                  </a:cubicBezTo>
                  <a:lnTo>
                    <a:pt x="4099" y="0"/>
                  </a:lnTo>
                  <a:lnTo>
                    <a:pt x="4099" y="0"/>
                  </a:lnTo>
                  <a:lnTo>
                    <a:pt x="4099" y="640"/>
                  </a:lnTo>
                  <a:lnTo>
                    <a:pt x="4099" y="642"/>
                  </a:lnTo>
                  <a:lnTo>
                    <a:pt x="4099" y="642"/>
                  </a:lnTo>
                  <a:lnTo>
                    <a:pt x="4098" y="655"/>
                  </a:lnTo>
                  <a:cubicBezTo>
                    <a:pt x="4070" y="971"/>
                    <a:pt x="3164" y="1225"/>
                    <a:pt x="2050" y="1225"/>
                  </a:cubicBezTo>
                  <a:cubicBezTo>
                    <a:pt x="935" y="1225"/>
                    <a:pt x="29" y="971"/>
                    <a:pt x="1" y="655"/>
                  </a:cubicBezTo>
                  <a:lnTo>
                    <a:pt x="0" y="642"/>
                  </a:lnTo>
                  <a:lnTo>
                    <a:pt x="0" y="642"/>
                  </a:lnTo>
                  <a:lnTo>
                    <a:pt x="0" y="640"/>
                  </a:lnTo>
                  <a:lnTo>
                    <a:pt x="0" y="0"/>
                  </a:lnTo>
                  <a:close/>
                </a:path>
              </a:pathLst>
            </a:custGeom>
            <a:gradFill>
              <a:gsLst>
                <a:gs pos="0">
                  <a:srgbClr val="0070C0"/>
                </a:gs>
                <a:gs pos="77000">
                  <a:srgbClr val="397AF3">
                    <a:lumMod val="30000"/>
                    <a:lumOff val="70000"/>
                    <a:alpha val="50000"/>
                  </a:srgbClr>
                </a:gs>
                <a:gs pos="100000">
                  <a:srgbClr val="397AF3">
                    <a:alpha val="50000"/>
                    <a:lumMod val="62000"/>
                    <a:lumOff val="38000"/>
                  </a:srgbClr>
                </a:gs>
              </a:gsLst>
              <a:lin ang="16800000" scaled="0"/>
            </a:gradFill>
            <a:ln w="9525">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0"/>
                    </a:srgbClr>
                  </a:gs>
                </a:gsLst>
                <a:lin ang="540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椭圆 60"/>
            <p:cNvSpPr/>
            <p:nvPr>
              <p:custDataLst>
                <p:tags r:id="rId13"/>
              </p:custDataLst>
            </p:nvPr>
          </p:nvSpPr>
          <p:spPr>
            <a:xfrm>
              <a:off x="6747" y="2399"/>
              <a:ext cx="5024" cy="1435"/>
            </a:xfrm>
            <a:prstGeom prst="ellipse">
              <a:avLst/>
            </a:prstGeom>
            <a:noFill/>
            <a:ln w="6350">
              <a:gradFill>
                <a:gsLst>
                  <a:gs pos="0">
                    <a:srgbClr val="397AF3">
                      <a:alpha val="5000"/>
                    </a:srgbClr>
                  </a:gs>
                  <a:gs pos="64000">
                    <a:srgbClr val="397AF3">
                      <a:alpha val="25000"/>
                    </a:srgbClr>
                  </a:gs>
                  <a:gs pos="100000">
                    <a:srgbClr val="397AF3">
                      <a:alpha val="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椭圆 61"/>
            <p:cNvSpPr/>
            <p:nvPr>
              <p:custDataLst>
                <p:tags r:id="rId14"/>
              </p:custDataLst>
            </p:nvPr>
          </p:nvSpPr>
          <p:spPr>
            <a:xfrm>
              <a:off x="6747" y="1615"/>
              <a:ext cx="5024" cy="1435"/>
            </a:xfrm>
            <a:prstGeom prst="ellipse">
              <a:avLst/>
            </a:prstGeom>
            <a:gradFill>
              <a:gsLst>
                <a:gs pos="100000">
                  <a:schemeClr val="accent1">
                    <a:lumMod val="40000"/>
                    <a:lumOff val="60000"/>
                  </a:schemeClr>
                </a:gs>
                <a:gs pos="0">
                  <a:schemeClr val="accent1">
                    <a:lumMod val="20000"/>
                    <a:lumOff val="80000"/>
                  </a:schemeClr>
                </a:gs>
                <a:gs pos="37000">
                  <a:srgbClr val="F6F9FF"/>
                </a:gs>
                <a:gs pos="81000">
                  <a:srgbClr val="F6F9FF"/>
                </a:gs>
              </a:gsLst>
              <a:lin ang="4620000" scaled="0"/>
            </a:gradFill>
            <a:ln w="6350">
              <a:gradFill>
                <a:gsLst>
                  <a:gs pos="0">
                    <a:srgbClr val="397AF3">
                      <a:alpha val="20000"/>
                    </a:srgbClr>
                  </a:gs>
                  <a:gs pos="73000">
                    <a:srgbClr val="397AF3">
                      <a:alpha val="25000"/>
                    </a:srgbClr>
                  </a:gs>
                  <a:gs pos="100000">
                    <a:srgbClr val="397AF3">
                      <a:alpha val="4000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algn="ct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椭圆 62"/>
            <p:cNvSpPr/>
            <p:nvPr>
              <p:custDataLst>
                <p:tags r:id="rId15"/>
              </p:custDataLst>
            </p:nvPr>
          </p:nvSpPr>
          <p:spPr>
            <a:xfrm>
              <a:off x="7153" y="2570"/>
              <a:ext cx="4212" cy="391"/>
            </a:xfrm>
            <a:prstGeom prst="ellipse">
              <a:avLst/>
            </a:prstGeom>
            <a:gradFill>
              <a:gsLst>
                <a:gs pos="0">
                  <a:srgbClr val="397AF3">
                    <a:lumMod val="100000"/>
                    <a:alpha val="53000"/>
                  </a:srgbClr>
                </a:gs>
                <a:gs pos="66000">
                  <a:srgbClr val="FFFFFF">
                    <a:alpha val="19000"/>
                  </a:srgbClr>
                </a:gs>
                <a:gs pos="25000">
                  <a:srgbClr val="397AF3">
                    <a:lumMod val="100000"/>
                    <a:alpha val="31000"/>
                  </a:srgbClr>
                </a:gs>
              </a:gsLst>
              <a:path path="circle">
                <a:fillToRect l="50000" t="50000" r="50000" b="50000"/>
              </a:path>
              <a:tileRect/>
            </a:gradFill>
            <a:ln>
              <a:noFill/>
            </a:ln>
            <a:effectLst>
              <a:softEdge rad="63500"/>
            </a:effectLst>
          </p:spPr>
          <p:style>
            <a:lnRef idx="2">
              <a:srgbClr val="397AF3">
                <a:lumMod val="75000"/>
              </a:srgbClr>
            </a:lnRef>
            <a:fillRef idx="1">
              <a:srgbClr val="397AF3"/>
            </a:fillRef>
            <a:effectRef idx="0">
              <a:srgbClr val="FFFFFF"/>
            </a:effectRef>
            <a:fontRef idx="minor">
              <a:srgbClr val="FFFFFF"/>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64" name="等腰三角形 63"/>
            <p:cNvSpPr/>
            <p:nvPr>
              <p:custDataLst>
                <p:tags r:id="rId16"/>
              </p:custDataLst>
            </p:nvPr>
          </p:nvSpPr>
          <p:spPr>
            <a:xfrm rot="16680000">
              <a:off x="5212" y="4283"/>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5" name="图形 11" descr="老师图标"/>
            <p:cNvPicPr>
              <a:picLocks noChangeAspect="1"/>
            </p:cNvPicPr>
            <p:nvPr/>
          </p:nvPicPr>
          <p:blipFill>
            <a:blip r:embed="rId17">
              <a:extLst>
                <a:ext uri="{96DAC541-7B7A-43D3-8B79-37D633B846F1}">
                  <asvg:svgBlip xmlns:asvg="http://schemas.microsoft.com/office/drawing/2016/SVG/main" r:embed="rId18"/>
                </a:ext>
              </a:extLst>
            </a:blip>
            <a:srcRect l="6904" t="9973" r="-4583" b="18627"/>
            <a:stretch>
              <a:fillRect/>
            </a:stretch>
          </p:blipFill>
          <p:spPr>
            <a:xfrm>
              <a:off x="2853" y="3570"/>
              <a:ext cx="743" cy="543"/>
            </a:xfrm>
            <a:prstGeom prst="rect">
              <a:avLst/>
            </a:prstGeom>
          </p:spPr>
        </p:pic>
        <p:pic>
          <p:nvPicPr>
            <p:cNvPr id="66" name="图形 12" descr="AI图标"/>
            <p:cNvPicPr>
              <a:picLocks noChangeAspect="1"/>
            </p:cNvPicPr>
            <p:nvPr/>
          </p:nvPicPr>
          <p:blipFill>
            <a:blip r:embed="rId19">
              <a:extLst>
                <a:ext uri="{96DAC541-7B7A-43D3-8B79-37D633B846F1}">
                  <asvg:svgBlip xmlns:asvg="http://schemas.microsoft.com/office/drawing/2016/SVG/main" r:embed="rId20"/>
                </a:ext>
              </a:extLst>
            </a:blip>
            <a:srcRect l="2525" t="13009" r="-11786" b="11122"/>
            <a:stretch>
              <a:fillRect/>
            </a:stretch>
          </p:blipFill>
          <p:spPr>
            <a:xfrm>
              <a:off x="14862" y="4009"/>
              <a:ext cx="793" cy="550"/>
            </a:xfrm>
            <a:prstGeom prst="rect">
              <a:avLst/>
            </a:prstGeom>
          </p:spPr>
        </p:pic>
        <p:sp>
          <p:nvSpPr>
            <p:cNvPr id="67" name="文本框 66"/>
            <p:cNvSpPr txBox="1"/>
            <p:nvPr/>
          </p:nvSpPr>
          <p:spPr>
            <a:xfrm>
              <a:off x="3373" y="3458"/>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师</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8" name="文本框 67"/>
            <p:cNvSpPr txBox="1"/>
            <p:nvPr/>
          </p:nvSpPr>
          <p:spPr>
            <a:xfrm>
              <a:off x="10178" y="4772"/>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9" name="文本框 68"/>
            <p:cNvSpPr txBox="1"/>
            <p:nvPr/>
          </p:nvSpPr>
          <p:spPr>
            <a:xfrm>
              <a:off x="15481"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0" name="矩形 69"/>
            <p:cNvSpPr/>
            <p:nvPr>
              <p:custDataLst>
                <p:tags r:id="rId21"/>
              </p:custDataLst>
            </p:nvPr>
          </p:nvSpPr>
          <p:spPr>
            <a:xfrm>
              <a:off x="6438" y="1545"/>
              <a:ext cx="5652" cy="1274"/>
            </a:xfrm>
            <a:prstGeom prst="rect">
              <a:avLst/>
            </a:prstGeom>
            <a:noFill/>
          </p:spPr>
          <p:txBody>
            <a:bodyPr wrap="square" rtlCol="0" anchor="b" anchorCtr="0">
              <a:noAutofit/>
            </a:bodyPr>
            <a:lstStyle/>
            <a:p>
              <a:pPr algn="ctr">
                <a:lnSpc>
                  <a:spcPct val="90000"/>
                </a:lnSpc>
                <a:buClrTx/>
                <a:buSzTx/>
                <a:buFontTx/>
              </a:pP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步骤</a:t>
              </a:r>
              <a:r>
                <a:rPr lang="en-US" altLang="zh-CN"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 3 </a:t>
              </a: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设计大模型回答用户时的提示词</a:t>
              </a:r>
              <a:endPar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sp>
          <p:nvSpPr>
            <p:cNvPr id="71" name="等腰三角形 70"/>
            <p:cNvSpPr/>
            <p:nvPr>
              <p:custDataLst>
                <p:tags r:id="rId22"/>
              </p:custDataLst>
            </p:nvPr>
          </p:nvSpPr>
          <p:spPr>
            <a:xfrm rot="5400000" flipH="1">
              <a:off x="6817" y="5021"/>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等腰三角形 71"/>
            <p:cNvSpPr/>
            <p:nvPr>
              <p:custDataLst>
                <p:tags r:id="rId23"/>
              </p:custDataLst>
            </p:nvPr>
          </p:nvSpPr>
          <p:spPr>
            <a:xfrm rot="4740000" flipH="1">
              <a:off x="13383" y="4815"/>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等腰三角形 72"/>
            <p:cNvSpPr/>
            <p:nvPr>
              <p:custDataLst>
                <p:tags r:id="rId24"/>
              </p:custDataLst>
            </p:nvPr>
          </p:nvSpPr>
          <p:spPr>
            <a:xfrm rot="15960000">
              <a:off x="11169" y="4564"/>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4" name="圆角矩形 820"/>
          <p:cNvSpPr/>
          <p:nvPr/>
        </p:nvSpPr>
        <p:spPr>
          <a:xfrm>
            <a:off x="5180330" y="4147820"/>
            <a:ext cx="2853055" cy="204343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p>
            <a:pPr marR="0" lvl="0" indent="0" defTabSz="914400" fontAlgn="auto">
              <a:lnSpc>
                <a:spcPct val="150000"/>
              </a:lnSpc>
              <a:spcBef>
                <a:spcPts val="0"/>
              </a:spcBef>
              <a:spcAft>
                <a:spcPts val="0"/>
              </a:spcAft>
              <a:buClrTx/>
              <a:buSzTx/>
              <a:buFontTx/>
              <a:buNone/>
              <a:defRPr/>
            </a:pPr>
            <a:r>
              <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自主设计提示词：</a:t>
            </a:r>
            <a:endPar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r>
              <a:rPr kumimoji="0" lang="en-US" altLang="zh-CN"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________________________________________________</a:t>
            </a:r>
            <a:r>
              <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a:t>
            </a:r>
            <a:endPar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endParaRPr kumimoji="0" lang="zh-CN" altLang="en-US" sz="1400" b="1" i="0" u="sng"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75" name="组合 74"/>
          <p:cNvGrpSpPr/>
          <p:nvPr/>
        </p:nvGrpSpPr>
        <p:grpSpPr>
          <a:xfrm>
            <a:off x="8148320" y="3552190"/>
            <a:ext cx="3806190" cy="2794000"/>
            <a:chOff x="1146" y="4780"/>
            <a:chExt cx="6264" cy="4832"/>
          </a:xfrm>
        </p:grpSpPr>
        <p:sp>
          <p:nvSpPr>
            <p:cNvPr id="76" name="圆角矩形 40"/>
            <p:cNvSpPr/>
            <p:nvPr/>
          </p:nvSpPr>
          <p:spPr>
            <a:xfrm>
              <a:off x="1598" y="4795"/>
              <a:ext cx="5812" cy="4165"/>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8" name="圆角矩形 782"/>
            <p:cNvSpPr/>
            <p:nvPr/>
          </p:nvSpPr>
          <p:spPr>
            <a:xfrm>
              <a:off x="1146" y="4780"/>
              <a:ext cx="5922"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sp>
        <p:nvSpPr>
          <p:cNvPr id="7" name="文本框 6"/>
          <p:cNvSpPr txBox="1"/>
          <p:nvPr/>
        </p:nvSpPr>
        <p:spPr>
          <a:xfrm>
            <a:off x="240030" y="3477895"/>
            <a:ext cx="4453255" cy="2797175"/>
          </a:xfrm>
          <a:prstGeom prst="rect">
            <a:avLst/>
          </a:prstGeom>
          <a:noFill/>
        </p:spPr>
        <p:txBody>
          <a:bodyPr wrap="square" rtlCol="0">
            <a:noAutofit/>
          </a:bodyPr>
          <a:p>
            <a:pPr marL="0" marR="0" lvl="0" indent="0" defTabSz="914400" eaLnBrk="1" fontAlgn="auto" latinLnBrk="0" hangingPunct="1">
              <a:lnSpc>
                <a:spcPct val="150000"/>
              </a:lnSpc>
              <a:spcBef>
                <a:spcPts val="0"/>
              </a:spcBef>
              <a:spcAft>
                <a:spcPts val="0"/>
              </a:spcAft>
              <a:buClrTx/>
              <a:buSzTx/>
              <a:buFontTx/>
              <a:buNone/>
              <a:defRPr/>
            </a:pPr>
            <a:r>
              <a:rPr lang="en-US" altLang="zh-CN"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提示词示例</a:t>
            </a:r>
            <a:r>
              <a:rPr lang="zh-CN" altLang="en-US"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回答用户问题时语气应该保持：三分狂傲（</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吾诗可泣鬼神</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五分洒脱（</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且放白鹿青崖间</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两分寂寥（</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对影成三人</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），当用户吟诗时回答</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en-US" altLang="en-US" sz="1400" dirty="0">
                <a:solidFill>
                  <a:srgbClr val="000000"/>
                </a:solidFill>
                <a:effectLst/>
                <a:latin typeface="微软雅黑" panose="020B0503020204020204" pitchFamily="34" charset="-122"/>
                <a:ea typeface="微软雅黑" panose="020B0503020204020204" pitchFamily="34" charset="-122"/>
              </a:rPr>
              <a:t>→</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立即点评</a:t>
            </a:r>
            <a:r>
              <a:rPr lang="en-US" altLang="zh-CN" sz="1400" dirty="0">
                <a:solidFill>
                  <a:srgbClr val="000000"/>
                </a:solidFill>
                <a:effectLst/>
                <a:latin typeface="微软雅黑" panose="020B0503020204020204" pitchFamily="34" charset="-122"/>
                <a:ea typeface="微软雅黑" panose="020B0503020204020204" pitchFamily="34" charset="-122"/>
              </a:rPr>
              <a:t> + </a:t>
            </a:r>
            <a:r>
              <a:rPr lang="zh-CN" altLang="en-US" sz="1400" dirty="0">
                <a:solidFill>
                  <a:srgbClr val="000000"/>
                </a:solidFill>
                <a:effectLst/>
                <a:latin typeface="微软雅黑" panose="020B0503020204020204" pitchFamily="34" charset="-122"/>
                <a:ea typeface="微软雅黑" panose="020B0503020204020204" pitchFamily="34" charset="-122"/>
              </a:rPr>
              <a:t>即兴续作</a:t>
            </a:r>
            <a:endParaRPr lang="zh-CN" altLang="en-US" sz="1400" dirty="0">
              <a:solidFill>
                <a:srgbClr val="000000"/>
              </a:solidFill>
              <a:effectLst/>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ts val="0"/>
              </a:spcBef>
              <a:spcAft>
                <a:spcPts val="0"/>
              </a:spcAft>
              <a:buClrTx/>
              <a:buSzTx/>
              <a:buFontTx/>
              <a:buNone/>
              <a:defRPr/>
            </a:pP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用户问历史生平时</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en-US" altLang="en-US" sz="1400" dirty="0">
                <a:solidFill>
                  <a:srgbClr val="000000"/>
                </a:solidFill>
                <a:effectLst/>
                <a:latin typeface="微软雅黑" panose="020B0503020204020204" pitchFamily="34" charset="-122"/>
                <a:ea typeface="微软雅黑" panose="020B0503020204020204" pitchFamily="34" charset="-122"/>
              </a:rPr>
              <a:t>→</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回答故事化叙述</a:t>
            </a:r>
            <a:r>
              <a:rPr lang="en-US" altLang="zh-CN" sz="1400" dirty="0">
                <a:solidFill>
                  <a:srgbClr val="000000"/>
                </a:solidFill>
                <a:effectLst/>
                <a:latin typeface="微软雅黑" panose="020B0503020204020204" pitchFamily="34" charset="-122"/>
                <a:ea typeface="微软雅黑" panose="020B0503020204020204" pitchFamily="34" charset="-122"/>
              </a:rPr>
              <a:t> + </a:t>
            </a:r>
            <a:r>
              <a:rPr lang="zh-CN" altLang="en-US" sz="1400" dirty="0">
                <a:solidFill>
                  <a:srgbClr val="000000"/>
                </a:solidFill>
                <a:effectLst/>
                <a:latin typeface="微软雅黑" panose="020B0503020204020204" pitchFamily="34" charset="-122"/>
                <a:ea typeface="微软雅黑" panose="020B0503020204020204" pitchFamily="34" charset="-122"/>
              </a:rPr>
              <a:t>相关诗作投射</a:t>
            </a:r>
            <a:r>
              <a:rPr lang="en-US" altLang="zh-CN" sz="1400" dirty="0">
                <a:solidFill>
                  <a:srgbClr val="000000"/>
                </a:solidFill>
                <a:effectLst/>
                <a:latin typeface="微软雅黑" panose="020B0503020204020204" pitchFamily="34" charset="-122"/>
                <a:ea typeface="微软雅黑" panose="020B0503020204020204" pitchFamily="34" charset="-122"/>
              </a:rPr>
              <a:t>	## </a:t>
            </a:r>
            <a:r>
              <a:rPr lang="zh-CN" altLang="en-US" sz="1400" dirty="0">
                <a:solidFill>
                  <a:srgbClr val="000000"/>
                </a:solidFill>
                <a:effectLst/>
                <a:latin typeface="微软雅黑" panose="020B0503020204020204" pitchFamily="34" charset="-122"/>
                <a:ea typeface="微软雅黑" panose="020B0503020204020204" pitchFamily="34" charset="-122"/>
              </a:rPr>
              <a:t>当用户论时政时</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en-US" altLang="en-US" sz="1400" dirty="0">
                <a:solidFill>
                  <a:srgbClr val="000000"/>
                </a:solidFill>
                <a:effectLst/>
                <a:latin typeface="微软雅黑" panose="020B0503020204020204" pitchFamily="34" charset="-122"/>
                <a:ea typeface="微软雅黑" panose="020B0503020204020204" pitchFamily="34" charset="-122"/>
              </a:rPr>
              <a:t>→</a:t>
            </a: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佯醉转移话题</a:t>
            </a:r>
            <a:endParaRPr lang="zh-CN" altLang="en-US" sz="1400" dirty="0">
              <a:solidFill>
                <a:srgbClr val="000000"/>
              </a:solidFill>
              <a:effectLst/>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ts val="0"/>
              </a:spcBef>
              <a:spcAft>
                <a:spcPts val="0"/>
              </a:spcAft>
              <a:buClrTx/>
              <a:buSzTx/>
              <a:buFontTx/>
              <a:buNone/>
              <a:defRPr/>
            </a:pPr>
            <a:r>
              <a:rPr lang="en-US" altLang="zh-CN" sz="1400" dirty="0">
                <a:solidFill>
                  <a:srgbClr val="000000"/>
                </a:solidFill>
                <a:effectLst/>
                <a:latin typeface="微软雅黑" panose="020B0503020204020204" pitchFamily="34" charset="-122"/>
                <a:ea typeface="微软雅黑" panose="020B0503020204020204" pitchFamily="34" charset="-122"/>
              </a:rPr>
              <a:t># </a:t>
            </a:r>
            <a:r>
              <a:rPr lang="zh-CN" altLang="en-US" sz="1400" dirty="0">
                <a:solidFill>
                  <a:srgbClr val="000000"/>
                </a:solidFill>
                <a:effectLst/>
                <a:latin typeface="微软雅黑" panose="020B0503020204020204" pitchFamily="34" charset="-122"/>
                <a:ea typeface="微软雅黑" panose="020B0503020204020204" pitchFamily="34" charset="-122"/>
              </a:rPr>
              <a:t>限制</a:t>
            </a:r>
            <a:r>
              <a:rPr lang="en-US" altLang="zh-CN" sz="1400" dirty="0">
                <a:solidFill>
                  <a:srgbClr val="000000"/>
                </a:solidFill>
                <a:effectLst/>
                <a:latin typeface="微软雅黑" panose="020B0503020204020204" pitchFamily="34" charset="-122"/>
                <a:ea typeface="微软雅黑" panose="020B0503020204020204" pitchFamily="34" charset="-122"/>
              </a:rPr>
              <a:t>	## </a:t>
            </a:r>
            <a:r>
              <a:rPr lang="zh-CN" altLang="en-US" sz="1400" dirty="0">
                <a:solidFill>
                  <a:srgbClr val="000000"/>
                </a:solidFill>
                <a:effectLst/>
                <a:latin typeface="微软雅黑" panose="020B0503020204020204" pitchFamily="34" charset="-122"/>
                <a:ea typeface="微软雅黑" panose="020B0503020204020204" pitchFamily="34" charset="-122"/>
              </a:rPr>
              <a:t>回答需符合以下要求：</a:t>
            </a:r>
            <a:r>
              <a:rPr lang="en-US" altLang="zh-CN" sz="1400" dirty="0">
                <a:solidFill>
                  <a:srgbClr val="000000"/>
                </a:solidFill>
                <a:effectLst/>
                <a:latin typeface="微软雅黑" panose="020B0503020204020204" pitchFamily="34" charset="-122"/>
                <a:ea typeface="微软雅黑" panose="020B0503020204020204" pitchFamily="34" charset="-122"/>
              </a:rPr>
              <a:t>1</a:t>
            </a:r>
            <a:r>
              <a:rPr lang="zh-CN" altLang="en-US" sz="1400" dirty="0">
                <a:solidFill>
                  <a:srgbClr val="000000"/>
                </a:solidFill>
                <a:effectLst/>
                <a:latin typeface="微软雅黑" panose="020B0503020204020204" pitchFamily="34" charset="-122"/>
                <a:ea typeface="微软雅黑" panose="020B0503020204020204" pitchFamily="34" charset="-122"/>
              </a:rPr>
              <a:t>、不提供医疗诊断。</a:t>
            </a:r>
            <a:r>
              <a:rPr lang="en-US" altLang="zh-CN" sz="1400" dirty="0">
                <a:solidFill>
                  <a:srgbClr val="000000"/>
                </a:solidFill>
                <a:effectLst/>
                <a:latin typeface="微软雅黑" panose="020B0503020204020204" pitchFamily="34" charset="-122"/>
                <a:ea typeface="微软雅黑" panose="020B0503020204020204" pitchFamily="34" charset="-122"/>
              </a:rPr>
              <a:t>2</a:t>
            </a:r>
            <a:r>
              <a:rPr lang="zh-CN" altLang="en-US" sz="1400" dirty="0">
                <a:solidFill>
                  <a:srgbClr val="000000"/>
                </a:solidFill>
                <a:effectLst/>
                <a:latin typeface="微软雅黑" panose="020B0503020204020204" pitchFamily="34" charset="-122"/>
                <a:ea typeface="微软雅黑" panose="020B0503020204020204" pitchFamily="34" charset="-122"/>
              </a:rPr>
              <a:t>、不讨论政治</a:t>
            </a:r>
            <a:r>
              <a:rPr lang="en-US" altLang="zh-CN" sz="1400" dirty="0">
                <a:solidFill>
                  <a:srgbClr val="000000"/>
                </a:solidFill>
                <a:effectLst/>
                <a:latin typeface="微软雅黑" panose="020B0503020204020204" pitchFamily="34" charset="-122"/>
                <a:ea typeface="微软雅黑" panose="020B0503020204020204" pitchFamily="34" charset="-122"/>
              </a:rPr>
              <a:t> / </a:t>
            </a:r>
            <a:r>
              <a:rPr lang="zh-CN" altLang="en-US" sz="1400" dirty="0">
                <a:solidFill>
                  <a:srgbClr val="000000"/>
                </a:solidFill>
                <a:effectLst/>
                <a:latin typeface="微软雅黑" panose="020B0503020204020204" pitchFamily="34" charset="-122"/>
                <a:ea typeface="微软雅黑" panose="020B0503020204020204" pitchFamily="34" charset="-122"/>
              </a:rPr>
              <a:t>宗教话题；</a:t>
            </a:r>
            <a:r>
              <a:rPr lang="en-US" altLang="zh-CN" sz="1400" dirty="0">
                <a:solidFill>
                  <a:srgbClr val="000000"/>
                </a:solidFill>
                <a:effectLst/>
                <a:latin typeface="微软雅黑" panose="020B0503020204020204" pitchFamily="34" charset="-122"/>
                <a:ea typeface="微软雅黑" panose="020B0503020204020204" pitchFamily="34" charset="-122"/>
              </a:rPr>
              <a:t>3</a:t>
            </a:r>
            <a:r>
              <a:rPr lang="zh-CN" altLang="en-US" sz="1400" dirty="0">
                <a:solidFill>
                  <a:srgbClr val="000000"/>
                </a:solidFill>
                <a:effectLst/>
                <a:latin typeface="微软雅黑" panose="020B0503020204020204" pitchFamily="34" charset="-122"/>
                <a:ea typeface="微软雅黑" panose="020B0503020204020204" pitchFamily="34" charset="-122"/>
              </a:rPr>
              <a:t>、若涉及用户隐私，回复</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该问题需授权后处理</a:t>
            </a:r>
            <a:r>
              <a:rPr lang="en-US" altLang="zh-CN" sz="1400" dirty="0">
                <a:solidFill>
                  <a:srgbClr val="000000"/>
                </a:solidFill>
                <a:effectLst/>
                <a:latin typeface="微软雅黑" panose="020B0503020204020204" pitchFamily="34" charset="-122"/>
                <a:ea typeface="微软雅黑" panose="020B0503020204020204" pitchFamily="34" charset="-122"/>
              </a:rPr>
              <a:t>’</a:t>
            </a:r>
            <a:r>
              <a:rPr lang="zh-CN" altLang="en-US" sz="1400" dirty="0">
                <a:solidFill>
                  <a:srgbClr val="000000"/>
                </a:solidFill>
                <a:effectLst/>
                <a:latin typeface="微软雅黑" panose="020B0503020204020204" pitchFamily="34" charset="-122"/>
                <a:ea typeface="微软雅黑" panose="020B0503020204020204" pitchFamily="34" charset="-122"/>
              </a:rPr>
              <a:t>。</a:t>
            </a:r>
            <a:r>
              <a:rPr lang="en-US" altLang="zh-CN" sz="1400" dirty="0">
                <a:solidFill>
                  <a:srgbClr val="000000"/>
                </a:solidFill>
                <a:effectLst/>
                <a:latin typeface="微软雅黑" panose="020B0503020204020204" pitchFamily="34" charset="-122"/>
                <a:ea typeface="微软雅黑" panose="020B0503020204020204" pitchFamily="34" charset="-122"/>
              </a:rPr>
              <a:t>4</a:t>
            </a:r>
            <a:r>
              <a:rPr lang="zh-CN" altLang="en-US" sz="1400" dirty="0">
                <a:solidFill>
                  <a:srgbClr val="000000"/>
                </a:solidFill>
                <a:effectLst/>
                <a:latin typeface="微软雅黑" panose="020B0503020204020204" pitchFamily="34" charset="-122"/>
                <a:ea typeface="微软雅黑" panose="020B0503020204020204" pitchFamily="34" charset="-122"/>
              </a:rPr>
              <a:t>、作诗用七言绝句的形式写诗句。</a:t>
            </a:r>
            <a:endParaRPr lang="zh-CN" altLang="en-US" sz="1400" dirty="0">
              <a:solidFill>
                <a:srgbClr val="000000"/>
              </a:solidFill>
              <a:effectLst/>
              <a:latin typeface="微软雅黑" panose="020B0503020204020204" pitchFamily="34" charset="-122"/>
              <a:ea typeface="微软雅黑" panose="020B0503020204020204" pitchFamily="34" charset="-122"/>
            </a:endParaRPr>
          </a:p>
        </p:txBody>
      </p:sp>
      <p:pic>
        <p:nvPicPr>
          <p:cNvPr id="2" name="图片 1" descr="1智能体编排"/>
          <p:cNvPicPr>
            <a:picLocks noChangeAspect="1"/>
          </p:cNvPicPr>
          <p:nvPr/>
        </p:nvPicPr>
        <p:blipFill>
          <a:blip r:embed="rId25"/>
          <a:stretch>
            <a:fillRect/>
          </a:stretch>
        </p:blipFill>
        <p:spPr>
          <a:xfrm>
            <a:off x="8524875" y="3796030"/>
            <a:ext cx="3360420" cy="19392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dirty="0">
                <a:sym typeface="+mn-ea"/>
              </a:rPr>
              <a:t>辨析、</a:t>
            </a:r>
            <a:r>
              <a:rPr lang="zh-CN" dirty="0">
                <a:sym typeface="+mn-ea"/>
              </a:rPr>
              <a:t>优化</a:t>
            </a:r>
            <a:r>
              <a:rPr lang="zh-CN" altLang="en-US" dirty="0">
                <a:sym typeface="+mn-ea"/>
              </a:rPr>
              <a:t>文案</a:t>
            </a:r>
            <a:endParaRPr lang="zh-CN" altLang="en-US"/>
          </a:p>
        </p:txBody>
      </p:sp>
      <p:grpSp>
        <p:nvGrpSpPr>
          <p:cNvPr id="6" name="组合 5"/>
          <p:cNvGrpSpPr/>
          <p:nvPr/>
        </p:nvGrpSpPr>
        <p:grpSpPr>
          <a:xfrm>
            <a:off x="727710" y="2905760"/>
            <a:ext cx="5977255" cy="3269615"/>
            <a:chOff x="1146" y="4780"/>
            <a:chExt cx="9811" cy="5149"/>
          </a:xfrm>
        </p:grpSpPr>
        <p:sp>
          <p:nvSpPr>
            <p:cNvPr id="3" name="圆角矩形 40"/>
            <p:cNvSpPr/>
            <p:nvPr/>
          </p:nvSpPr>
          <p:spPr>
            <a:xfrm>
              <a:off x="1598" y="4795"/>
              <a:ext cx="9359" cy="5134"/>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圆角矩形 782"/>
            <p:cNvSpPr/>
            <p:nvPr/>
          </p:nvSpPr>
          <p:spPr>
            <a:xfrm>
              <a:off x="1146" y="4780"/>
              <a:ext cx="9811"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lstStyle/>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pic>
          <p:nvPicPr>
            <p:cNvPr id="13" name="图形 12" descr="AI图标"/>
            <p:cNvPicPr>
              <a:picLocks noChangeAspect="1"/>
            </p:cNvPicPr>
            <p:nvPr/>
          </p:nvPicPr>
          <p:blipFill>
            <a:blip r:embed="rId1">
              <a:extLst>
                <a:ext uri="{96DAC541-7B7A-43D3-8B79-37D633B846F1}">
                  <asvg:svgBlip xmlns:asvg="http://schemas.microsoft.com/office/drawing/2016/SVG/main" r:embed="rId2"/>
                </a:ext>
              </a:extLst>
            </a:blip>
            <a:srcRect l="2525" t="13009" r="-11786" b="11122"/>
            <a:stretch>
              <a:fillRect/>
            </a:stretch>
          </p:blipFill>
          <p:spPr>
            <a:xfrm>
              <a:off x="1880" y="5180"/>
              <a:ext cx="793" cy="550"/>
            </a:xfrm>
            <a:prstGeom prst="rect">
              <a:avLst/>
            </a:prstGeom>
          </p:spPr>
        </p:pic>
      </p:grpSp>
      <p:grpSp>
        <p:nvGrpSpPr>
          <p:cNvPr id="7" name="组合 6"/>
          <p:cNvGrpSpPr/>
          <p:nvPr/>
        </p:nvGrpSpPr>
        <p:grpSpPr>
          <a:xfrm>
            <a:off x="6980555" y="4237990"/>
            <a:ext cx="504190" cy="403860"/>
            <a:chOff x="11227" y="6878"/>
            <a:chExt cx="794" cy="636"/>
          </a:xfrm>
        </p:grpSpPr>
        <p:sp>
          <p:nvSpPr>
            <p:cNvPr id="14" name="箭头: V 形 13"/>
            <p:cNvSpPr/>
            <p:nvPr/>
          </p:nvSpPr>
          <p:spPr>
            <a:xfrm>
              <a:off x="11227" y="6878"/>
              <a:ext cx="402" cy="636"/>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箭头: V 形 14"/>
            <p:cNvSpPr/>
            <p:nvPr/>
          </p:nvSpPr>
          <p:spPr>
            <a:xfrm>
              <a:off x="11619" y="6878"/>
              <a:ext cx="402" cy="636"/>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 name="文本框 16"/>
          <p:cNvSpPr txBox="1"/>
          <p:nvPr/>
        </p:nvSpPr>
        <p:spPr>
          <a:xfrm>
            <a:off x="8008620" y="2895600"/>
            <a:ext cx="3571875" cy="2676525"/>
          </a:xfrm>
          <a:prstGeom prst="rect">
            <a:avLst/>
          </a:prstGeom>
          <a:noFill/>
        </p:spPr>
        <p:txBody>
          <a:bodyPr wrap="square">
            <a:spAutoFit/>
          </a:bodyPr>
          <a:p>
            <a:pPr algn="l">
              <a:lnSpc>
                <a:spcPct val="150000"/>
              </a:lnSpc>
            </a:pP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通过角色定义（</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李白机器人</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）和任务边界（</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用户问各种事件时</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明确模型输出方向，能有效减少无效回答。通过列举禁止项、显式规则等方法显著降低生成有害内容的概率。通过明确七言绝句格式的输出要求，便于用户理解。但是过度依赖提示词硬约束可能抑制模型创造力，例如在心理咨询场景中，严格的结构化输出会削弱共情表达。</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8" name="组合 7"/>
          <p:cNvGrpSpPr/>
          <p:nvPr>
            <p:custDataLst>
              <p:tags r:id="rId3"/>
            </p:custDataLst>
          </p:nvPr>
        </p:nvGrpSpPr>
        <p:grpSpPr>
          <a:xfrm>
            <a:off x="3008630" y="1508125"/>
            <a:ext cx="1097280" cy="1079500"/>
            <a:chOff x="15095" y="3884"/>
            <a:chExt cx="1728" cy="1700"/>
          </a:xfrm>
        </p:grpSpPr>
        <p:sp>
          <p:nvSpPr>
            <p:cNvPr id="21" name="椭圆 20"/>
            <p:cNvSpPr>
              <a:spLocks noChangeAspect="1"/>
            </p:cNvSpPr>
            <p:nvPr>
              <p:custDataLst>
                <p:tags r:id="rId4"/>
              </p:custDataLst>
            </p:nvPr>
          </p:nvSpPr>
          <p:spPr>
            <a:xfrm>
              <a:off x="15095" y="3884"/>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6" name="图形 12" descr="AI图标"/>
            <p:cNvPicPr>
              <a:picLocks noChangeAspect="1"/>
            </p:cNvPicPr>
            <p:nvPr/>
          </p:nvPicPr>
          <p:blipFill>
            <a:blip r:embed="rId5">
              <a:extLst>
                <a:ext uri="{96DAC541-7B7A-43D3-8B79-37D633B846F1}">
                  <asvg:svgBlip xmlns:asvg="http://schemas.microsoft.com/office/drawing/2016/SVG/main" r:embed="rId6"/>
                </a:ext>
              </a:extLst>
            </a:blip>
            <a:srcRect l="2525" t="13009" r="-11786" b="11122"/>
            <a:stretch>
              <a:fillRect/>
            </a:stretch>
          </p:blipFill>
          <p:spPr>
            <a:xfrm>
              <a:off x="15170" y="4443"/>
              <a:ext cx="793" cy="550"/>
            </a:xfrm>
            <a:prstGeom prst="rect">
              <a:avLst/>
            </a:prstGeom>
          </p:spPr>
        </p:pic>
        <p:sp>
          <p:nvSpPr>
            <p:cNvPr id="45" name="文本框 44"/>
            <p:cNvSpPr txBox="1"/>
            <p:nvPr/>
          </p:nvSpPr>
          <p:spPr>
            <a:xfrm>
              <a:off x="15789" y="4317"/>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8" name="组合 17"/>
          <p:cNvGrpSpPr/>
          <p:nvPr>
            <p:custDataLst>
              <p:tags r:id="rId7"/>
            </p:custDataLst>
          </p:nvPr>
        </p:nvGrpSpPr>
        <p:grpSpPr>
          <a:xfrm>
            <a:off x="9180195" y="1508125"/>
            <a:ext cx="1089660" cy="1079500"/>
            <a:chOff x="8773" y="4820"/>
            <a:chExt cx="1716" cy="1700"/>
          </a:xfrm>
        </p:grpSpPr>
        <p:sp>
          <p:nvSpPr>
            <p:cNvPr id="19" name="椭圆 18"/>
            <p:cNvSpPr>
              <a:spLocks noChangeAspect="1"/>
            </p:cNvSpPr>
            <p:nvPr>
              <p:custDataLst>
                <p:tags r:id="rId8"/>
              </p:custDataLst>
            </p:nvPr>
          </p:nvSpPr>
          <p:spPr>
            <a:xfrm>
              <a:off x="8773" y="482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6" name="图片 12" descr="343439383331313b343532303032383bbfcdbba7b9dcc0ed"/>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9007" y="5424"/>
              <a:ext cx="425" cy="425"/>
            </a:xfrm>
            <a:prstGeom prst="rect">
              <a:avLst/>
            </a:prstGeom>
          </p:spPr>
        </p:pic>
        <p:sp>
          <p:nvSpPr>
            <p:cNvPr id="44" name="文本框 43"/>
            <p:cNvSpPr txBox="1"/>
            <p:nvPr/>
          </p:nvSpPr>
          <p:spPr>
            <a:xfrm>
              <a:off x="9455" y="5206"/>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pic>
        <p:nvPicPr>
          <p:cNvPr id="5" name="图片 4" descr="1智能体编排"/>
          <p:cNvPicPr>
            <a:picLocks noChangeAspect="1"/>
          </p:cNvPicPr>
          <p:nvPr/>
        </p:nvPicPr>
        <p:blipFill>
          <a:blip r:embed="rId12"/>
          <a:stretch>
            <a:fillRect/>
          </a:stretch>
        </p:blipFill>
        <p:spPr>
          <a:xfrm>
            <a:off x="1699260" y="3255010"/>
            <a:ext cx="4711065" cy="27190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altLang="zh-CN">
                <a:sym typeface="+mn-ea"/>
              </a:rPr>
              <a:t>2. COZE </a:t>
            </a:r>
            <a:r>
              <a:rPr lang="zh-CN" altLang="en-US">
                <a:sym typeface="+mn-ea"/>
              </a:rPr>
              <a:t>平台操作</a:t>
            </a:r>
            <a:endParaRPr lang="zh-CN" altLang="en-US" dirty="0"/>
          </a:p>
        </p:txBody>
      </p:sp>
      <p:sp>
        <p:nvSpPr>
          <p:cNvPr id="7" name="文本框 6"/>
          <p:cNvSpPr txBox="1"/>
          <p:nvPr/>
        </p:nvSpPr>
        <p:spPr>
          <a:xfrm>
            <a:off x="685800" y="2992120"/>
            <a:ext cx="2385695" cy="829945"/>
          </a:xfrm>
          <a:prstGeom prst="rect">
            <a:avLst/>
          </a:prstGeom>
        </p:spPr>
        <p:txBody>
          <a:bodyPr wrap="square">
            <a:spAutoFit/>
          </a:bodyPr>
          <a:lstStyle/>
          <a:p>
            <a:pPr marL="0" indent="457200" defTabSz="266700">
              <a:spcBef>
                <a:spcPct val="0"/>
              </a:spcBef>
              <a:spcAft>
                <a:spcPct val="0"/>
              </a:spcAft>
            </a:pPr>
            <a:r>
              <a:rPr lang="en-US" altLang="zh-CN" sz="1600">
                <a:latin typeface="宋体" panose="02010600030101010101" pitchFamily="2" charset="-122"/>
                <a:ea typeface="宋体" panose="02010600030101010101" pitchFamily="2" charset="-122"/>
              </a:rPr>
              <a:t>1.</a:t>
            </a:r>
            <a:r>
              <a:rPr lang="zh-CN" altLang="en-US" sz="1600">
                <a:latin typeface="宋体" panose="02010600030101010101" pitchFamily="2" charset="-122"/>
                <a:ea typeface="宋体" panose="02010600030101010101" pitchFamily="2" charset="-122"/>
              </a:rPr>
              <a:t>登录</a:t>
            </a:r>
            <a:r>
              <a:rPr lang="en-US" altLang="zh-CN" sz="1600">
                <a:latin typeface="宋体" panose="02010600030101010101" pitchFamily="2" charset="-122"/>
                <a:ea typeface="宋体" panose="02010600030101010101" pitchFamily="2" charset="-122"/>
              </a:rPr>
              <a:t> COZE </a:t>
            </a:r>
            <a:r>
              <a:rPr lang="zh-CN" altLang="en-US" sz="1600">
                <a:latin typeface="宋体" panose="02010600030101010101" pitchFamily="2" charset="-122"/>
                <a:ea typeface="宋体" panose="02010600030101010101" pitchFamily="2" charset="-122"/>
              </a:rPr>
              <a:t>平台主页，单击左上角</a:t>
            </a:r>
            <a:r>
              <a:rPr lang="en-US" altLang="zh-CN" sz="1600">
                <a:latin typeface="宋体" panose="02010600030101010101" pitchFamily="2" charset="-122"/>
                <a:ea typeface="宋体" panose="02010600030101010101" pitchFamily="2" charset="-122"/>
              </a:rPr>
              <a:t>“</a:t>
            </a:r>
            <a:r>
              <a:rPr lang="zh-CN" altLang="en-US" sz="1600">
                <a:latin typeface="宋体" panose="02010600030101010101" pitchFamily="2" charset="-122"/>
                <a:ea typeface="宋体" panose="02010600030101010101" pitchFamily="2" charset="-122"/>
              </a:rPr>
              <a:t>加号</a:t>
            </a:r>
            <a:r>
              <a:rPr lang="en-US" altLang="zh-CN" sz="1600">
                <a:latin typeface="宋体" panose="02010600030101010101" pitchFamily="2" charset="-122"/>
                <a:ea typeface="宋体" panose="02010600030101010101" pitchFamily="2" charset="-122"/>
              </a:rPr>
              <a:t>”</a:t>
            </a:r>
            <a:r>
              <a:rPr lang="zh-CN" altLang="en-US" sz="1600">
                <a:latin typeface="宋体" panose="02010600030101010101" pitchFamily="2" charset="-122"/>
                <a:ea typeface="宋体" panose="02010600030101010101" pitchFamily="2" charset="-122"/>
              </a:rPr>
              <a:t>按钮</a:t>
            </a:r>
            <a:r>
              <a:rPr lang="en-US" altLang="zh-CN" sz="1600">
                <a:latin typeface="宋体" panose="02010600030101010101" pitchFamily="2" charset="-122"/>
                <a:ea typeface="宋体" panose="02010600030101010101" pitchFamily="2" charset="-122"/>
              </a:rPr>
              <a:t> + </a:t>
            </a:r>
            <a:r>
              <a:rPr lang="zh-CN" altLang="en-US" sz="1600">
                <a:latin typeface="宋体" panose="02010600030101010101" pitchFamily="2" charset="-122"/>
                <a:ea typeface="宋体" panose="02010600030101010101" pitchFamily="2" charset="-122"/>
              </a:rPr>
              <a:t>创建智能体</a:t>
            </a:r>
            <a:endParaRPr lang="zh-CN" altLang="en-US" sz="1600">
              <a:latin typeface="宋体" panose="02010600030101010101" pitchFamily="2" charset="-122"/>
              <a:ea typeface="宋体" panose="02010600030101010101" pitchFamily="2" charset="-122"/>
            </a:endParaRPr>
          </a:p>
        </p:txBody>
      </p:sp>
      <p:sp>
        <p:nvSpPr>
          <p:cNvPr id="8" name="文本框 7"/>
          <p:cNvSpPr txBox="1"/>
          <p:nvPr/>
        </p:nvSpPr>
        <p:spPr>
          <a:xfrm>
            <a:off x="4202430" y="2992120"/>
            <a:ext cx="3383280" cy="829945"/>
          </a:xfrm>
          <a:prstGeom prst="rect">
            <a:avLst/>
          </a:prstGeom>
        </p:spPr>
        <p:txBody>
          <a:bodyPr wrap="square">
            <a:spAutoFit/>
          </a:bodyPr>
          <a:lstStyle/>
          <a:p>
            <a:pPr marL="0" indent="457200" defTabSz="266700">
              <a:spcBef>
                <a:spcPct val="0"/>
              </a:spcBef>
              <a:spcAft>
                <a:spcPct val="0"/>
              </a:spcAft>
            </a:pPr>
            <a:r>
              <a:rPr lang="en-US" altLang="zh-CN" sz="1600">
                <a:latin typeface="宋体" panose="02010600030101010101" pitchFamily="2" charset="-122"/>
                <a:ea typeface="宋体" panose="02010600030101010101" pitchFamily="2" charset="-122"/>
              </a:rPr>
              <a:t>2.</a:t>
            </a:r>
            <a:r>
              <a:rPr lang="zh-CN" altLang="en-US" sz="1600">
                <a:latin typeface="宋体" panose="02010600030101010101" pitchFamily="2" charset="-122"/>
                <a:ea typeface="宋体" panose="02010600030101010101" pitchFamily="2" charset="-122"/>
              </a:rPr>
              <a:t>进入创建智能体窗口。输入智能体名称、智能体功能介绍，选择图标。然后填写智能体基本信息</a:t>
            </a:r>
            <a:endParaRPr lang="zh-CN" altLang="en-US" sz="1600">
              <a:latin typeface="宋体" panose="02010600030101010101" pitchFamily="2" charset="-122"/>
              <a:ea typeface="宋体" panose="02010600030101010101" pitchFamily="2" charset="-122"/>
            </a:endParaRPr>
          </a:p>
        </p:txBody>
      </p:sp>
      <p:sp>
        <p:nvSpPr>
          <p:cNvPr id="14" name="箭头: V 形 13"/>
          <p:cNvSpPr/>
          <p:nvPr/>
        </p:nvSpPr>
        <p:spPr>
          <a:xfrm>
            <a:off x="4091442" y="1927511"/>
            <a:ext cx="255181" cy="404037"/>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箭头: V 形 14"/>
          <p:cNvSpPr/>
          <p:nvPr/>
        </p:nvSpPr>
        <p:spPr>
          <a:xfrm>
            <a:off x="4340020" y="1927511"/>
            <a:ext cx="255181" cy="404037"/>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箭头: V 形 13"/>
          <p:cNvSpPr/>
          <p:nvPr/>
        </p:nvSpPr>
        <p:spPr>
          <a:xfrm>
            <a:off x="7427732" y="1987836"/>
            <a:ext cx="255181" cy="404037"/>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箭头: V 形 14"/>
          <p:cNvSpPr/>
          <p:nvPr/>
        </p:nvSpPr>
        <p:spPr>
          <a:xfrm>
            <a:off x="7676310" y="1987836"/>
            <a:ext cx="255181" cy="404037"/>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文本框 17"/>
          <p:cNvSpPr txBox="1"/>
          <p:nvPr/>
        </p:nvSpPr>
        <p:spPr>
          <a:xfrm>
            <a:off x="8107045" y="2992120"/>
            <a:ext cx="3092450" cy="583565"/>
          </a:xfrm>
          <a:prstGeom prst="rect">
            <a:avLst/>
          </a:prstGeom>
        </p:spPr>
        <p:txBody>
          <a:bodyPr wrap="square">
            <a:spAutoFit/>
          </a:bodyPr>
          <a:lstStyle/>
          <a:p>
            <a:pPr marL="0" indent="457200" defTabSz="266700">
              <a:spcBef>
                <a:spcPct val="0"/>
              </a:spcBef>
              <a:spcAft>
                <a:spcPct val="0"/>
              </a:spcAft>
            </a:pPr>
            <a:r>
              <a:rPr lang="en-US" altLang="zh-CN" sz="1600">
                <a:latin typeface="宋体" panose="02010600030101010101" pitchFamily="2" charset="-122"/>
                <a:ea typeface="宋体" panose="02010600030101010101" pitchFamily="2" charset="-122"/>
              </a:rPr>
              <a:t>3.</a:t>
            </a:r>
            <a:r>
              <a:rPr lang="zh-CN" altLang="en-US" sz="1600">
                <a:latin typeface="宋体" panose="02010600030101010101" pitchFamily="2" charset="-122"/>
                <a:ea typeface="宋体" panose="02010600030101010101" pitchFamily="2" charset="-122"/>
              </a:rPr>
              <a:t>　进入智能体编排窗口，在左侧编辑提示词</a:t>
            </a:r>
            <a:endParaRPr lang="zh-CN" altLang="en-US" sz="1600">
              <a:latin typeface="宋体" panose="02010600030101010101" pitchFamily="2" charset="-122"/>
              <a:ea typeface="宋体" panose="02010600030101010101" pitchFamily="2" charset="-122"/>
            </a:endParaRPr>
          </a:p>
        </p:txBody>
      </p:sp>
      <p:sp>
        <p:nvSpPr>
          <p:cNvPr id="19" name="文本框 18"/>
          <p:cNvSpPr txBox="1"/>
          <p:nvPr/>
        </p:nvSpPr>
        <p:spPr>
          <a:xfrm>
            <a:off x="956945" y="6010275"/>
            <a:ext cx="3582670" cy="829945"/>
          </a:xfrm>
          <a:prstGeom prst="rect">
            <a:avLst/>
          </a:prstGeom>
        </p:spPr>
        <p:txBody>
          <a:bodyPr wrap="square">
            <a:spAutoFit/>
          </a:bodyPr>
          <a:lstStyle/>
          <a:p>
            <a:pPr marL="0" indent="457200" defTabSz="266700">
              <a:spcBef>
                <a:spcPct val="0"/>
              </a:spcBef>
              <a:spcAft>
                <a:spcPct val="0"/>
              </a:spcAft>
            </a:pPr>
            <a:r>
              <a:rPr lang="en-US" altLang="zh-CN" sz="1600" dirty="0">
                <a:latin typeface="宋体" panose="02010600030101010101" pitchFamily="2" charset="-122"/>
                <a:ea typeface="宋体" panose="02010600030101010101" pitchFamily="2" charset="-122"/>
              </a:rPr>
              <a:t>4.</a:t>
            </a:r>
            <a:r>
              <a:rPr lang="zh-CN" altLang="en-US" sz="1600" dirty="0">
                <a:latin typeface="宋体" panose="02010600030101010101" pitchFamily="2" charset="-122"/>
                <a:ea typeface="宋体" panose="02010600030101010101" pitchFamily="2" charset="-122"/>
              </a:rPr>
              <a:t>添加检索插件，单击智能体编排栏中间的</a:t>
            </a:r>
            <a:r>
              <a:rPr lang="en-US" altLang="zh-CN" sz="1600" dirty="0">
                <a:latin typeface="宋体" panose="02010600030101010101" pitchFamily="2" charset="-122"/>
                <a:ea typeface="宋体" panose="02010600030101010101" pitchFamily="2" charset="-122"/>
              </a:rPr>
              <a:t>“</a:t>
            </a:r>
            <a:r>
              <a:rPr lang="zh-CN" altLang="en-US" sz="1600" dirty="0">
                <a:latin typeface="宋体" panose="02010600030101010101" pitchFamily="2" charset="-122"/>
                <a:ea typeface="宋体" panose="02010600030101010101" pitchFamily="2" charset="-122"/>
              </a:rPr>
              <a:t>插件添加</a:t>
            </a:r>
            <a:r>
              <a:rPr lang="en-US" altLang="zh-CN" sz="1600" dirty="0">
                <a:latin typeface="宋体" panose="02010600030101010101" pitchFamily="2" charset="-122"/>
                <a:ea typeface="宋体" panose="02010600030101010101" pitchFamily="2" charset="-122"/>
              </a:rPr>
              <a:t>”</a:t>
            </a:r>
            <a:r>
              <a:rPr lang="zh-CN" altLang="en-US" sz="1600" dirty="0">
                <a:latin typeface="宋体" panose="02010600030101010101" pitchFamily="2" charset="-122"/>
                <a:ea typeface="宋体" panose="02010600030101010101" pitchFamily="2" charset="-122"/>
              </a:rPr>
              <a:t>按钮，选择必应检索插件</a:t>
            </a:r>
            <a:endParaRPr lang="zh-CN" altLang="en-US" sz="1600" dirty="0">
              <a:latin typeface="宋体" panose="02010600030101010101" pitchFamily="2" charset="-122"/>
              <a:ea typeface="宋体" panose="02010600030101010101" pitchFamily="2" charset="-122"/>
            </a:endParaRPr>
          </a:p>
        </p:txBody>
      </p:sp>
      <p:sp>
        <p:nvSpPr>
          <p:cNvPr id="20" name="箭头: V 形 13"/>
          <p:cNvSpPr/>
          <p:nvPr/>
        </p:nvSpPr>
        <p:spPr>
          <a:xfrm>
            <a:off x="543062" y="4903121"/>
            <a:ext cx="255181" cy="404037"/>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箭头: V 形 14"/>
          <p:cNvSpPr/>
          <p:nvPr/>
        </p:nvSpPr>
        <p:spPr>
          <a:xfrm>
            <a:off x="791640" y="4903121"/>
            <a:ext cx="255181" cy="404037"/>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箭头: V 形 13"/>
          <p:cNvSpPr/>
          <p:nvPr/>
        </p:nvSpPr>
        <p:spPr>
          <a:xfrm>
            <a:off x="4692152" y="4903121"/>
            <a:ext cx="255181" cy="404037"/>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 name="箭头: V 形 14"/>
          <p:cNvSpPr/>
          <p:nvPr/>
        </p:nvSpPr>
        <p:spPr>
          <a:xfrm>
            <a:off x="4940730" y="4903121"/>
            <a:ext cx="255181" cy="404037"/>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 name="文本框 3"/>
          <p:cNvSpPr txBox="1"/>
          <p:nvPr/>
        </p:nvSpPr>
        <p:spPr>
          <a:xfrm>
            <a:off x="5459095" y="5787390"/>
            <a:ext cx="3049905" cy="829945"/>
          </a:xfrm>
          <a:prstGeom prst="rect">
            <a:avLst/>
          </a:prstGeom>
        </p:spPr>
        <p:txBody>
          <a:bodyPr wrap="square">
            <a:spAutoFit/>
          </a:bodyPr>
          <a:p>
            <a:pPr marL="0" indent="457200" defTabSz="266700">
              <a:spcBef>
                <a:spcPct val="0"/>
              </a:spcBef>
              <a:spcAft>
                <a:spcPct val="0"/>
              </a:spcAft>
            </a:pPr>
            <a:r>
              <a:rPr lang="en-US" altLang="zh-CN" sz="1600" dirty="0">
                <a:latin typeface="宋体" panose="02010600030101010101" pitchFamily="2" charset="-122"/>
                <a:ea typeface="宋体" panose="02010600030101010101" pitchFamily="2" charset="-122"/>
              </a:rPr>
              <a:t>5.</a:t>
            </a:r>
            <a:r>
              <a:rPr lang="zh-CN" altLang="en-US" sz="1600" dirty="0">
                <a:latin typeface="宋体" panose="02010600030101010101" pitchFamily="2" charset="-122"/>
                <a:ea typeface="宋体" panose="02010600030101010101" pitchFamily="2" charset="-122"/>
              </a:rPr>
              <a:t>添加体验优化功能。本任务智能体添加开场白文案和开场白预设问题</a:t>
            </a:r>
            <a:endParaRPr lang="zh-CN" altLang="en-US" sz="1600" dirty="0">
              <a:latin typeface="宋体" panose="02010600030101010101" pitchFamily="2" charset="-122"/>
              <a:ea typeface="宋体" panose="02010600030101010101" pitchFamily="2" charset="-122"/>
            </a:endParaRPr>
          </a:p>
        </p:txBody>
      </p:sp>
      <p:sp>
        <p:nvSpPr>
          <p:cNvPr id="6" name="箭头: V 形 13"/>
          <p:cNvSpPr/>
          <p:nvPr/>
        </p:nvSpPr>
        <p:spPr>
          <a:xfrm>
            <a:off x="8868547" y="4823111"/>
            <a:ext cx="255181" cy="404037"/>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3" name="箭头: V 形 14"/>
          <p:cNvSpPr/>
          <p:nvPr/>
        </p:nvSpPr>
        <p:spPr>
          <a:xfrm>
            <a:off x="9117125" y="4823111"/>
            <a:ext cx="255181" cy="404037"/>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2" name="文本框 21"/>
          <p:cNvSpPr txBox="1"/>
          <p:nvPr/>
        </p:nvSpPr>
        <p:spPr>
          <a:xfrm>
            <a:off x="9224010" y="5662930"/>
            <a:ext cx="2745740" cy="829945"/>
          </a:xfrm>
          <a:prstGeom prst="rect">
            <a:avLst/>
          </a:prstGeom>
        </p:spPr>
        <p:txBody>
          <a:bodyPr wrap="square">
            <a:spAutoFit/>
          </a:bodyPr>
          <a:p>
            <a:pPr marL="0" indent="457200" defTabSz="266700">
              <a:spcBef>
                <a:spcPct val="0"/>
              </a:spcBef>
              <a:spcAft>
                <a:spcPct val="0"/>
              </a:spcAft>
            </a:pPr>
            <a:r>
              <a:rPr lang="en-US" altLang="zh-CN" sz="1600" dirty="0">
                <a:latin typeface="宋体" panose="02010600030101010101" pitchFamily="2" charset="-122"/>
                <a:ea typeface="宋体" panose="02010600030101010101" pitchFamily="2" charset="-122"/>
              </a:rPr>
              <a:t>6.</a:t>
            </a:r>
            <a:r>
              <a:rPr lang="zh-CN" altLang="en-US" sz="1600" dirty="0">
                <a:latin typeface="宋体" panose="02010600030101010101" pitchFamily="2" charset="-122"/>
                <a:ea typeface="宋体" panose="02010600030101010101" pitchFamily="2" charset="-122"/>
              </a:rPr>
              <a:t>测试李白机器人的效果。在右侧预览与调试栏输入测试问题</a:t>
            </a:r>
            <a:endParaRPr lang="zh-CN" altLang="en-US" sz="1600" dirty="0">
              <a:latin typeface="宋体" panose="02010600030101010101" pitchFamily="2" charset="-122"/>
              <a:ea typeface="宋体" panose="02010600030101010101" pitchFamily="2" charset="-122"/>
            </a:endParaRPr>
          </a:p>
        </p:txBody>
      </p:sp>
      <p:pic>
        <p:nvPicPr>
          <p:cNvPr id="25" name="图片 24" descr="1coze主页"/>
          <p:cNvPicPr>
            <a:picLocks noChangeAspect="1"/>
          </p:cNvPicPr>
          <p:nvPr/>
        </p:nvPicPr>
        <p:blipFill>
          <a:blip r:embed="rId1"/>
          <a:stretch>
            <a:fillRect/>
          </a:stretch>
        </p:blipFill>
        <p:spPr>
          <a:xfrm>
            <a:off x="441325" y="1216660"/>
            <a:ext cx="1182370" cy="1775460"/>
          </a:xfrm>
          <a:prstGeom prst="rect">
            <a:avLst/>
          </a:prstGeom>
        </p:spPr>
      </p:pic>
      <p:pic>
        <p:nvPicPr>
          <p:cNvPr id="27" name="图片 26" descr="1创建智能体"/>
          <p:cNvPicPr>
            <a:picLocks noChangeAspect="1"/>
          </p:cNvPicPr>
          <p:nvPr/>
        </p:nvPicPr>
        <p:blipFill>
          <a:blip r:embed="rId2"/>
          <a:stretch>
            <a:fillRect/>
          </a:stretch>
        </p:blipFill>
        <p:spPr>
          <a:xfrm>
            <a:off x="1653540" y="1594485"/>
            <a:ext cx="2286000" cy="1310640"/>
          </a:xfrm>
          <a:prstGeom prst="rect">
            <a:avLst/>
          </a:prstGeom>
        </p:spPr>
      </p:pic>
      <p:pic>
        <p:nvPicPr>
          <p:cNvPr id="28" name="图片 27" descr="1添加插件"/>
          <p:cNvPicPr>
            <a:picLocks noChangeAspect="1"/>
          </p:cNvPicPr>
          <p:nvPr/>
        </p:nvPicPr>
        <p:blipFill>
          <a:blip r:embed="rId3"/>
          <a:stretch>
            <a:fillRect/>
          </a:stretch>
        </p:blipFill>
        <p:spPr>
          <a:xfrm>
            <a:off x="1099820" y="3907155"/>
            <a:ext cx="2991485" cy="774065"/>
          </a:xfrm>
          <a:prstGeom prst="rect">
            <a:avLst/>
          </a:prstGeom>
        </p:spPr>
      </p:pic>
      <p:pic>
        <p:nvPicPr>
          <p:cNvPr id="30" name="图片 29" descr="1选择bing"/>
          <p:cNvPicPr>
            <a:picLocks noChangeAspect="1"/>
          </p:cNvPicPr>
          <p:nvPr/>
        </p:nvPicPr>
        <p:blipFill>
          <a:blip r:embed="rId4"/>
          <a:stretch>
            <a:fillRect/>
          </a:stretch>
        </p:blipFill>
        <p:spPr>
          <a:xfrm>
            <a:off x="1374140" y="4619625"/>
            <a:ext cx="2565400" cy="1410970"/>
          </a:xfrm>
          <a:prstGeom prst="rect">
            <a:avLst/>
          </a:prstGeom>
        </p:spPr>
      </p:pic>
      <p:pic>
        <p:nvPicPr>
          <p:cNvPr id="31" name="图片 30" descr="1添加体验优化"/>
          <p:cNvPicPr>
            <a:picLocks noChangeAspect="1"/>
          </p:cNvPicPr>
          <p:nvPr/>
        </p:nvPicPr>
        <p:blipFill>
          <a:blip r:embed="rId5"/>
          <a:stretch>
            <a:fillRect/>
          </a:stretch>
        </p:blipFill>
        <p:spPr>
          <a:xfrm>
            <a:off x="5241290" y="4239895"/>
            <a:ext cx="3582035" cy="1310640"/>
          </a:xfrm>
          <a:prstGeom prst="rect">
            <a:avLst/>
          </a:prstGeom>
        </p:spPr>
      </p:pic>
      <p:pic>
        <p:nvPicPr>
          <p:cNvPr id="32" name="图片 31" descr="1调试"/>
          <p:cNvPicPr>
            <a:picLocks noChangeAspect="1"/>
          </p:cNvPicPr>
          <p:nvPr/>
        </p:nvPicPr>
        <p:blipFill>
          <a:blip r:embed="rId6"/>
          <a:stretch>
            <a:fillRect/>
          </a:stretch>
        </p:blipFill>
        <p:spPr>
          <a:xfrm>
            <a:off x="9505950" y="3650615"/>
            <a:ext cx="2316480" cy="2075815"/>
          </a:xfrm>
          <a:prstGeom prst="rect">
            <a:avLst/>
          </a:prstGeom>
        </p:spPr>
      </p:pic>
      <p:pic>
        <p:nvPicPr>
          <p:cNvPr id="34" name="图片 33" descr="1智能体信息"/>
          <p:cNvPicPr>
            <a:picLocks noChangeAspect="1"/>
          </p:cNvPicPr>
          <p:nvPr/>
        </p:nvPicPr>
        <p:blipFill>
          <a:blip r:embed="rId7"/>
          <a:stretch>
            <a:fillRect/>
          </a:stretch>
        </p:blipFill>
        <p:spPr>
          <a:xfrm>
            <a:off x="5057775" y="777875"/>
            <a:ext cx="2040890" cy="2179955"/>
          </a:xfrm>
          <a:prstGeom prst="rect">
            <a:avLst/>
          </a:prstGeom>
        </p:spPr>
      </p:pic>
      <p:pic>
        <p:nvPicPr>
          <p:cNvPr id="9" name="图片 8" descr="1智能体编排"/>
          <p:cNvPicPr>
            <a:picLocks noChangeAspect="1"/>
          </p:cNvPicPr>
          <p:nvPr/>
        </p:nvPicPr>
        <p:blipFill>
          <a:blip r:embed="rId8"/>
          <a:stretch>
            <a:fillRect/>
          </a:stretch>
        </p:blipFill>
        <p:spPr>
          <a:xfrm>
            <a:off x="8357235" y="1249680"/>
            <a:ext cx="2989580" cy="17259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20" grpId="0" bldLvl="0" animBg="1"/>
      <p:bldP spid="21" grpId="0" bldLvl="0" animBg="1"/>
      <p:bldP spid="2" grpId="0" bldLvl="0" animBg="1"/>
      <p:bldP spid="3" grpId="0" bldLvl="0" animBg="1"/>
      <p:bldP spid="6" grpId="0" bldLvl="0" animBg="1"/>
      <p:bldP spid="1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t>任务拓展</a:t>
            </a:r>
            <a:endParaRPr lang="zh-CN" altLang="en-US" dirty="0"/>
          </a:p>
        </p:txBody>
      </p:sp>
      <p:sp>
        <p:nvSpPr>
          <p:cNvPr id="9" name="圆角矩形 8"/>
          <p:cNvSpPr/>
          <p:nvPr>
            <p:custDataLst>
              <p:tags r:id="rId1"/>
            </p:custDataLst>
          </p:nvPr>
        </p:nvSpPr>
        <p:spPr>
          <a:xfrm>
            <a:off x="678815" y="4222750"/>
            <a:ext cx="1495425" cy="39751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20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秦始皇</a:t>
            </a:r>
            <a:endParaRPr lang="zh-CN" altLang="en-US" sz="20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 name="矩形 9"/>
          <p:cNvSpPr/>
          <p:nvPr>
            <p:custDataLst>
              <p:tags r:id="rId2"/>
            </p:custDataLst>
          </p:nvPr>
        </p:nvSpPr>
        <p:spPr>
          <a:xfrm>
            <a:off x="609600" y="4990465"/>
            <a:ext cx="1446530" cy="723265"/>
          </a:xfrm>
          <a:prstGeom prst="rect">
            <a:avLst/>
          </a:prstGeom>
          <a:ln>
            <a:noFill/>
            <a:prstDash val="sysDash"/>
          </a:ln>
        </p:spPr>
        <p:txBody>
          <a:bodyPr vert="horz" wrap="square" lIns="0" tIns="0" rIns="0" bIns="0" rtlCol="0" anchor="t" anchorCtr="0">
            <a:noAutofit/>
          </a:bodyPr>
          <a:p>
            <a:pPr indent="-228600" algn="ctr">
              <a:lnSpc>
                <a:spcPct val="150000"/>
              </a:lnSpc>
              <a:spcBef>
                <a:spcPct val="0"/>
              </a:spcBef>
              <a:spcAft>
                <a:spcPct val="0"/>
              </a:spcAft>
            </a:pPr>
            <a:r>
              <a:rPr lang="zh-CN" altLang="en-US"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rPr>
              <a:t>第一个完成全国统一的皇帝</a:t>
            </a:r>
            <a:endParaRPr lang="zh-CN" altLang="en-US"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endParaRPr>
          </a:p>
        </p:txBody>
      </p:sp>
      <p:sp>
        <p:nvSpPr>
          <p:cNvPr id="11" name="圆角矩形 10"/>
          <p:cNvSpPr/>
          <p:nvPr>
            <p:custDataLst>
              <p:tags r:id="rId3"/>
            </p:custDataLst>
          </p:nvPr>
        </p:nvSpPr>
        <p:spPr>
          <a:xfrm>
            <a:off x="2526030" y="4124960"/>
            <a:ext cx="1495425" cy="39751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20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诸葛亮</a:t>
            </a:r>
            <a:endParaRPr lang="zh-CN" altLang="en-US" sz="20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2" name="矩形 11"/>
          <p:cNvSpPr/>
          <p:nvPr>
            <p:custDataLst>
              <p:tags r:id="rId4"/>
            </p:custDataLst>
          </p:nvPr>
        </p:nvSpPr>
        <p:spPr>
          <a:xfrm>
            <a:off x="2437130" y="4891405"/>
            <a:ext cx="1657350" cy="719455"/>
          </a:xfrm>
          <a:prstGeom prst="rect">
            <a:avLst/>
          </a:prstGeom>
          <a:ln>
            <a:noFill/>
            <a:prstDash val="sysDash"/>
          </a:ln>
        </p:spPr>
        <p:txBody>
          <a:bodyPr vert="horz" wrap="square" lIns="0" tIns="0" rIns="0" bIns="0" rtlCol="0" anchor="t" anchorCtr="0">
            <a:noAutofit/>
          </a:bodyPr>
          <a:p>
            <a:pPr indent="-228600" algn="ctr">
              <a:lnSpc>
                <a:spcPct val="150000"/>
              </a:lnSpc>
              <a:spcBef>
                <a:spcPct val="0"/>
              </a:spcBef>
              <a:spcAft>
                <a:spcPct val="0"/>
              </a:spcAft>
            </a:pPr>
            <a:r>
              <a:rPr lang="zh-CN" altLang="en-US"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rPr>
              <a:t>中国传统文化中忠臣与智者的代表</a:t>
            </a:r>
            <a:endParaRPr lang="zh-CN" altLang="en-US"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endParaRPr>
          </a:p>
        </p:txBody>
      </p:sp>
      <p:sp>
        <p:nvSpPr>
          <p:cNvPr id="29" name="圆角矩形 28"/>
          <p:cNvSpPr/>
          <p:nvPr>
            <p:custDataLst>
              <p:tags r:id="rId5"/>
            </p:custDataLst>
          </p:nvPr>
        </p:nvSpPr>
        <p:spPr>
          <a:xfrm>
            <a:off x="4561205" y="4062095"/>
            <a:ext cx="1496060" cy="39751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20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林则徐</a:t>
            </a:r>
            <a:endParaRPr lang="zh-CN" altLang="en-US" sz="20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矩形 22"/>
          <p:cNvSpPr/>
          <p:nvPr>
            <p:custDataLst>
              <p:tags r:id="rId6"/>
            </p:custDataLst>
          </p:nvPr>
        </p:nvSpPr>
        <p:spPr>
          <a:xfrm>
            <a:off x="4475480" y="4829810"/>
            <a:ext cx="1725295" cy="723265"/>
          </a:xfrm>
          <a:prstGeom prst="rect">
            <a:avLst/>
          </a:prstGeom>
          <a:ln>
            <a:noFill/>
            <a:prstDash val="sysDash"/>
          </a:ln>
        </p:spPr>
        <p:txBody>
          <a:bodyPr vert="horz" wrap="square" lIns="0" tIns="0" rIns="0" bIns="0" rtlCol="0" anchor="t" anchorCtr="0">
            <a:noAutofit/>
          </a:bodyPr>
          <a:p>
            <a:pPr indent="-228600" algn="ctr">
              <a:lnSpc>
                <a:spcPct val="150000"/>
              </a:lnSpc>
              <a:spcBef>
                <a:spcPct val="0"/>
              </a:spcBef>
              <a:spcAft>
                <a:spcPct val="0"/>
              </a:spcAft>
            </a:pPr>
            <a:r>
              <a:rPr lang="zh-CN" altLang="en-US"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rPr>
              <a:t>坚定的禁毒决心和捍卫国家主权的爱国精神</a:t>
            </a:r>
            <a:endParaRPr lang="zh-CN" altLang="en-US"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endParaRPr>
          </a:p>
        </p:txBody>
      </p:sp>
      <p:pic>
        <p:nvPicPr>
          <p:cNvPr id="24" name="图片 23"/>
          <p:cNvPicPr>
            <a:picLocks noChangeAspect="1"/>
          </p:cNvPicPr>
          <p:nvPr>
            <p:custDataLst>
              <p:tags r:id="rId7"/>
            </p:custDataLst>
          </p:nvPr>
        </p:nvPicPr>
        <p:blipFill>
          <a:blip r:embed="rId8"/>
          <a:stretch>
            <a:fillRect/>
          </a:stretch>
        </p:blipFill>
        <p:spPr>
          <a:xfrm>
            <a:off x="678815" y="2080895"/>
            <a:ext cx="1678940" cy="1678940"/>
          </a:xfrm>
          <a:prstGeom prst="rect">
            <a:avLst/>
          </a:prstGeom>
        </p:spPr>
      </p:pic>
      <p:pic>
        <p:nvPicPr>
          <p:cNvPr id="26" name="图片 25"/>
          <p:cNvPicPr>
            <a:picLocks noChangeAspect="1"/>
          </p:cNvPicPr>
          <p:nvPr>
            <p:custDataLst>
              <p:tags r:id="rId9"/>
            </p:custDataLst>
          </p:nvPr>
        </p:nvPicPr>
        <p:blipFill>
          <a:blip r:embed="rId10"/>
          <a:stretch>
            <a:fillRect/>
          </a:stretch>
        </p:blipFill>
        <p:spPr>
          <a:xfrm>
            <a:off x="2436495" y="2004695"/>
            <a:ext cx="1812925" cy="1812925"/>
          </a:xfrm>
          <a:prstGeom prst="rect">
            <a:avLst/>
          </a:prstGeom>
        </p:spPr>
      </p:pic>
      <p:pic>
        <p:nvPicPr>
          <p:cNvPr id="33" name="图片 32"/>
          <p:cNvPicPr>
            <a:picLocks noChangeAspect="1"/>
          </p:cNvPicPr>
          <p:nvPr/>
        </p:nvPicPr>
        <p:blipFill>
          <a:blip r:embed="rId11"/>
          <a:stretch>
            <a:fillRect/>
          </a:stretch>
        </p:blipFill>
        <p:spPr>
          <a:xfrm>
            <a:off x="4574540" y="2055495"/>
            <a:ext cx="1699260" cy="1699260"/>
          </a:xfrm>
          <a:prstGeom prst="rect">
            <a:avLst/>
          </a:prstGeom>
        </p:spPr>
      </p:pic>
      <p:graphicFrame>
        <p:nvGraphicFramePr>
          <p:cNvPr id="35" name="表格 34"/>
          <p:cNvGraphicFramePr/>
          <p:nvPr>
            <p:custDataLst>
              <p:tags r:id="rId12"/>
            </p:custDataLst>
          </p:nvPr>
        </p:nvGraphicFramePr>
        <p:xfrm>
          <a:off x="7451090" y="3209925"/>
          <a:ext cx="4553585" cy="2503805"/>
        </p:xfrm>
        <a:graphic>
          <a:graphicData uri="http://schemas.openxmlformats.org/drawingml/2006/table">
            <a:tbl>
              <a:tblPr/>
              <a:tblGrid>
                <a:gridCol w="775970"/>
                <a:gridCol w="1807845"/>
                <a:gridCol w="1969770"/>
              </a:tblGrid>
              <a:tr h="334645">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领域</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rPr>
                        <a:t>知识点</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rPr>
                        <a:t>技能点</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723265">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1</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角色提示词设计</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清晰准确地描述提示词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23265">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2</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设计插件交互时的提示词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技能边界设置清晰</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22630">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3</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设计回答用户时的提示词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使用结构化提示词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36" name="文本框 35"/>
          <p:cNvSpPr txBox="1"/>
          <p:nvPr/>
        </p:nvSpPr>
        <p:spPr>
          <a:xfrm>
            <a:off x="7451090" y="1808480"/>
            <a:ext cx="4064000" cy="922020"/>
          </a:xfrm>
          <a:prstGeom prst="rect">
            <a:avLst/>
          </a:prstGeom>
          <a:noFill/>
        </p:spPr>
        <p:txBody>
          <a:bodyPr wrap="square" rtlCol="0">
            <a:spAutoFit/>
          </a:bodyPr>
          <a:p>
            <a:r>
              <a:rPr lang="zh-CN" altLang="en-US"/>
              <a:t>请扫描教材中对应的智能体，选择一个角色，依据表中的知识与技能要求，制作智能体</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ltLang="zh-CN">
                <a:sym typeface="+mn-ea"/>
              </a:rPr>
              <a:t> 8.2</a:t>
            </a:r>
            <a:r>
              <a:rPr lang="zh-CN" altLang="en-US">
                <a:sym typeface="+mn-ea"/>
              </a:rPr>
              <a:t>　智能体制作电商客服</a:t>
            </a:r>
            <a:endParaRPr lang="zh-CN" altLang="en-US"/>
          </a:p>
        </p:txBody>
      </p:sp>
      <p:sp>
        <p:nvSpPr>
          <p:cNvPr id="3" name="文本框 2"/>
          <p:cNvSpPr txBox="1"/>
          <p:nvPr/>
        </p:nvSpPr>
        <p:spPr>
          <a:xfrm>
            <a:off x="852805" y="2035810"/>
            <a:ext cx="4928235" cy="3415030"/>
          </a:xfrm>
          <a:prstGeom prst="rect">
            <a:avLst/>
          </a:prstGeom>
          <a:noFill/>
        </p:spPr>
        <p:txBody>
          <a:bodyPr wrap="square" rtlCol="0">
            <a:spAutoFit/>
          </a:bodyPr>
          <a:p>
            <a:r>
              <a:rPr lang="zh-CN" altLang="en-US"/>
              <a:t>你面临一项关键任务：你开了一家智能电饭煲的网店，需要一个客服完成售前咨询和售后服务，包括解答客户关于智能电饭煲的功能、参数、使用方法（如</a:t>
            </a:r>
            <a:r>
              <a:rPr lang="en-US" altLang="zh-CN"/>
              <a:t> IH </a:t>
            </a:r>
            <a:r>
              <a:rPr lang="zh-CN" altLang="en-US"/>
              <a:t>加热、</a:t>
            </a:r>
            <a:r>
              <a:rPr lang="en-US" altLang="zh-CN"/>
              <a:t>APP </a:t>
            </a:r>
            <a:r>
              <a:rPr lang="zh-CN" altLang="en-US"/>
              <a:t>远程控制、菜谱预设等）的咨询；根据客户需求推荐合适型号（如容量、适用场景、性价比等）。</a:t>
            </a:r>
            <a:endParaRPr lang="zh-CN" altLang="en-US"/>
          </a:p>
          <a:p>
            <a:endParaRPr lang="zh-CN" altLang="en-US"/>
          </a:p>
          <a:p>
            <a:r>
              <a:rPr lang="zh-CN" altLang="en-US"/>
              <a:t>处理订单查询、物流跟踪、退换货及质量问题反馈；协助解决智能电饭煲使用中的技术问题（如</a:t>
            </a:r>
            <a:r>
              <a:rPr lang="en-US" altLang="zh-CN"/>
              <a:t> APP </a:t>
            </a:r>
            <a:r>
              <a:rPr lang="zh-CN" altLang="en-US"/>
              <a:t>连接异常、烹饪模式设置等）。你的智能电饭煲销量很高，工作量太大了，能够做一个智能体帮助分担任务吗？</a:t>
            </a:r>
            <a:endParaRPr lang="zh-CN" altLang="en-US"/>
          </a:p>
        </p:txBody>
      </p:sp>
      <p:pic>
        <p:nvPicPr>
          <p:cNvPr id="5" name="图片 4" descr="OIP-C (2)"/>
          <p:cNvPicPr>
            <a:picLocks noChangeAspect="1"/>
          </p:cNvPicPr>
          <p:nvPr/>
        </p:nvPicPr>
        <p:blipFill>
          <a:blip r:embed="rId1"/>
          <a:stretch>
            <a:fillRect/>
          </a:stretch>
        </p:blipFill>
        <p:spPr>
          <a:xfrm>
            <a:off x="6824345" y="2270760"/>
            <a:ext cx="4164330" cy="27298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智能体技术</a:t>
            </a:r>
            <a:endParaRPr lang="zh-CN" altLang="en-US"/>
          </a:p>
        </p:txBody>
      </p:sp>
      <p:sp>
        <p:nvSpPr>
          <p:cNvPr id="9" name="文本框 8"/>
          <p:cNvSpPr txBox="1"/>
          <p:nvPr/>
        </p:nvSpPr>
        <p:spPr>
          <a:xfrm>
            <a:off x="6586220" y="4651375"/>
            <a:ext cx="5080000" cy="737235"/>
          </a:xfrm>
          <a:prstGeom prst="rect">
            <a:avLst/>
          </a:prstGeom>
        </p:spPr>
        <p:txBody>
          <a:bodyPr>
            <a:spAutoFit/>
          </a:bodyPr>
          <a:p>
            <a:endParaRPr lang="en-US" altLang="zh-CN" sz="2600"/>
          </a:p>
          <a:p>
            <a:pPr marL="0" indent="457200" defTabSz="266700">
              <a:spcBef>
                <a:spcPct val="0"/>
              </a:spcBef>
              <a:spcAft>
                <a:spcPct val="0"/>
              </a:spcAft>
            </a:pPr>
            <a:r>
              <a:rPr lang="en-US" altLang="zh-CN" sz="1600">
                <a:latin typeface="Times New Roman Regular"/>
                <a:ea typeface="宋体" panose="02010600030101010101" pitchFamily="2" charset="-122"/>
              </a:rPr>
              <a:t> </a:t>
            </a:r>
            <a:endParaRPr lang="en-US" altLang="zh-CN" sz="1600">
              <a:latin typeface="Times New Roman Regular"/>
              <a:ea typeface="宋体" panose="02010600030101010101" pitchFamily="2" charset="-122"/>
            </a:endParaRPr>
          </a:p>
        </p:txBody>
      </p:sp>
      <p:graphicFrame>
        <p:nvGraphicFramePr>
          <p:cNvPr id="11" name="表格 10"/>
          <p:cNvGraphicFramePr/>
          <p:nvPr>
            <p:custDataLst>
              <p:tags r:id="rId1"/>
            </p:custDataLst>
          </p:nvPr>
        </p:nvGraphicFramePr>
        <p:xfrm>
          <a:off x="7061835" y="1745615"/>
          <a:ext cx="4921885" cy="4258945"/>
        </p:xfrm>
        <a:graphic>
          <a:graphicData uri="http://schemas.openxmlformats.org/drawingml/2006/table">
            <a:tbl>
              <a:tblPr/>
              <a:tblGrid>
                <a:gridCol w="1204595"/>
                <a:gridCol w="3717290"/>
              </a:tblGrid>
              <a:tr h="583565">
                <a:tc>
                  <a:txBody>
                    <a:bodyPr/>
                    <a:p>
                      <a:pPr indent="25400" algn="ctr" fontAlgn="auto">
                        <a:spcBef>
                          <a:spcPct val="0"/>
                        </a:spcBef>
                        <a:spcAft>
                          <a:spcPct val="0"/>
                        </a:spcAft>
                      </a:pPr>
                      <a:r>
                        <a:rPr lang="zh-CN" sz="1400">
                          <a:latin typeface="黑体" panose="02010609060101010101" charset="-122"/>
                          <a:ea typeface="黑体" panose="02010609060101010101" charset="-122"/>
                        </a:rPr>
                        <a:t>问题类型</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pPr>
                      <a:r>
                        <a:rPr lang="zh-CN" sz="1400">
                          <a:latin typeface="黑体" panose="02010609060101010101" charset="-122"/>
                          <a:ea typeface="黑体" panose="02010609060101010101" charset="-122"/>
                        </a:rPr>
                        <a:t>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873760">
                <a:tc>
                  <a:txBody>
                    <a:bodyPr/>
                    <a:p>
                      <a:pPr indent="25400" algn="ctr" fontAlgn="auto">
                        <a:spcBef>
                          <a:spcPct val="0"/>
                        </a:spcBef>
                        <a:spcAft>
                          <a:spcPct val="0"/>
                        </a:spcAft>
                      </a:pPr>
                      <a:r>
                        <a:rPr lang="zh-CN" sz="1400">
                          <a:latin typeface="黑体" panose="02010609060101010101" charset="-122"/>
                          <a:ea typeface="黑体" panose="02010609060101010101" charset="-122"/>
                        </a:rPr>
                        <a:t>基础认知层面问题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视频中无人车做出的哪个决策最让你惊讶？这和我们人类司机有什么不同？</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149985">
                <a:tc>
                  <a:txBody>
                    <a:bodyPr/>
                    <a:p>
                      <a:pPr indent="25400" algn="ctr" fontAlgn="auto">
                        <a:spcBef>
                          <a:spcPct val="0"/>
                        </a:spcBef>
                        <a:spcAft>
                          <a:spcPct val="0"/>
                        </a:spcAft>
                      </a:pPr>
                      <a:r>
                        <a:rPr lang="zh-CN" sz="1400">
                          <a:latin typeface="黑体" panose="02010609060101010101" charset="-122"/>
                          <a:ea typeface="黑体" panose="02010609060101010101" charset="-122"/>
                        </a:rPr>
                        <a:t>关联分析层面问题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假设取消云端数据支持，仅靠本地传感器，无人车的哪些能力会最先失效？</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73125">
                <a:tc>
                  <a:txBody>
                    <a:bodyPr/>
                    <a:p>
                      <a:pPr indent="25400" algn="ctr" fontAlgn="auto">
                        <a:spcBef>
                          <a:spcPct val="0"/>
                        </a:spcBef>
                        <a:spcAft>
                          <a:spcPct val="0"/>
                        </a:spcAft>
                      </a:pPr>
                      <a:r>
                        <a:rPr lang="zh-CN" sz="1400">
                          <a:latin typeface="黑体" panose="02010609060101010101" charset="-122"/>
                          <a:ea typeface="黑体" panose="02010609060101010101" charset="-122"/>
                        </a:rPr>
                        <a:t>批判性思考层面问题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题</a:t>
                      </a:r>
                      <a:r>
                        <a:rPr lang="en-US" altLang="zh-CN" sz="1400">
                          <a:latin typeface="黑体" panose="02010609060101010101" charset="-122"/>
                          <a:ea typeface="黑体" panose="02010609060101010101" charset="-122"/>
                          <a:cs typeface="黑体" panose="02010609060101010101" charset="-122"/>
                        </a:rPr>
                        <a:t> </a:t>
                      </a:r>
                      <a:r>
                        <a:rPr lang="zh-CN" altLang="en-US" sz="1400">
                          <a:latin typeface="黑体" panose="02010609060101010101" charset="-122"/>
                          <a:ea typeface="黑体" panose="02010609060101010101" charset="-122"/>
                          <a:cs typeface="黑体" panose="02010609060101010101" charset="-122"/>
                        </a:rPr>
                        <a:t>如果某天无人车集体</a:t>
                      </a:r>
                      <a:r>
                        <a:rPr lang="en-US" altLang="zh-CN" sz="1400">
                          <a:latin typeface="黑体" panose="02010609060101010101" charset="-122"/>
                          <a:ea typeface="黑体" panose="02010609060101010101" charset="-122"/>
                          <a:cs typeface="黑体" panose="02010609060101010101" charset="-122"/>
                        </a:rPr>
                        <a:t>“</a:t>
                      </a:r>
                      <a:r>
                        <a:rPr lang="zh-CN" altLang="en-US" sz="1400">
                          <a:latin typeface="黑体" panose="02010609060101010101" charset="-122"/>
                          <a:ea typeface="黑体" panose="02010609060101010101" charset="-122"/>
                          <a:cs typeface="黑体" panose="02010609060101010101" charset="-122"/>
                        </a:rPr>
                        <a:t>罢工</a:t>
                      </a:r>
                      <a:r>
                        <a:rPr lang="en-US" altLang="zh-CN" sz="1400">
                          <a:latin typeface="黑体" panose="02010609060101010101" charset="-122"/>
                          <a:ea typeface="黑体" panose="02010609060101010101" charset="-122"/>
                          <a:cs typeface="黑体" panose="02010609060101010101" charset="-122"/>
                        </a:rPr>
                        <a:t>”</a:t>
                      </a:r>
                      <a:r>
                        <a:rPr lang="zh-CN" altLang="en-US" sz="1400">
                          <a:latin typeface="黑体" panose="02010609060101010101" charset="-122"/>
                          <a:ea typeface="黑体" panose="02010609060101010101" charset="-122"/>
                          <a:cs typeface="黑体" panose="02010609060101010101" charset="-122"/>
                        </a:rPr>
                        <a:t>，我们该问责程序员、企业、还是算法本身？</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78510">
                <a:tc>
                  <a:txBody>
                    <a:bodyPr/>
                    <a:p>
                      <a:pPr indent="25400" algn="ctr" fontAlgn="auto">
                        <a:spcBef>
                          <a:spcPct val="0"/>
                        </a:spcBef>
                        <a:spcAft>
                          <a:spcPct val="0"/>
                        </a:spcAft>
                      </a:pPr>
                      <a:r>
                        <a:rPr lang="zh-CN" sz="1400">
                          <a:latin typeface="黑体" panose="02010609060101010101" charset="-122"/>
                          <a:ea typeface="黑体" panose="02010609060101010101" charset="-122"/>
                        </a:rPr>
                        <a:t>拓展应用层面问题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如果要设计校园快递机器人，你会从视频中借鉴哪三个关键技术思路？</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4" name="图片 3" descr="图片1"/>
          <p:cNvPicPr>
            <a:picLocks noChangeAspect="1"/>
          </p:cNvPicPr>
          <p:nvPr/>
        </p:nvPicPr>
        <p:blipFill>
          <a:blip r:embed="rId2"/>
          <a:stretch>
            <a:fillRect/>
          </a:stretch>
        </p:blipFill>
        <p:spPr>
          <a:xfrm>
            <a:off x="368300" y="2040255"/>
            <a:ext cx="6310630" cy="35693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p:nvPr>
            <p:ph type="title"/>
          </p:nvPr>
        </p:nvSpPr>
        <p:spPr>
          <a:xfrm>
            <a:off x="986790" y="854075"/>
            <a:ext cx="2868930" cy="654050"/>
          </a:xfrm>
        </p:spPr>
        <p:txBody>
          <a:bodyPr/>
          <a:p>
            <a:r>
              <a:rPr lang="en-US" altLang="zh-CN"/>
              <a:t>1. </a:t>
            </a:r>
            <a:r>
              <a:rPr lang="zh-CN" altLang="en-US"/>
              <a:t>人设与回复逻辑</a:t>
            </a:r>
            <a:endParaRPr lang="zh-CN" altLang="en-US"/>
          </a:p>
        </p:txBody>
      </p:sp>
      <p:sp>
        <p:nvSpPr>
          <p:cNvPr id="5" name="圆角矩形 820"/>
          <p:cNvSpPr/>
          <p:nvPr/>
        </p:nvSpPr>
        <p:spPr>
          <a:xfrm>
            <a:off x="71120" y="3210560"/>
            <a:ext cx="4088765" cy="89408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提示词关键词：调用插件能力，分析问题能力</a:t>
            </a:r>
            <a:endPar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11" name="圆角矩形 820"/>
          <p:cNvSpPr/>
          <p:nvPr/>
        </p:nvSpPr>
        <p:spPr>
          <a:xfrm>
            <a:off x="248920" y="4055745"/>
            <a:ext cx="3132455" cy="1740535"/>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50000"/>
              </a:lnSpc>
              <a:spcBef>
                <a:spcPts val="0"/>
              </a:spcBef>
              <a:spcAft>
                <a:spcPts val="0"/>
              </a:spcAft>
              <a:buClrTx/>
              <a:buSzTx/>
              <a:buFontTx/>
              <a:buNone/>
              <a:defRPr/>
            </a:pPr>
            <a:endParaRPr kumimoji="0" lang="en-US" altLang="zh-CN" sz="14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6" name="标题 5"/>
          <p:cNvSpPr/>
          <p:nvPr/>
        </p:nvSpPr>
        <p:spPr>
          <a:xfrm>
            <a:off x="1114063" y="981102"/>
            <a:ext cx="7593858" cy="654050"/>
          </a:xfrm>
          <a:prstGeom prst="rect">
            <a:avLst/>
          </a:prstGeom>
        </p:spPr>
        <p:txBody>
          <a:bodyPr/>
          <a:lstStyle>
            <a:lvl1pPr algn="l" defTabSz="914400" rtl="0" eaLnBrk="1" latinLnBrk="0" hangingPunct="1">
              <a:lnSpc>
                <a:spcPct val="90000"/>
              </a:lnSpc>
              <a:spcBef>
                <a:spcPct val="0"/>
              </a:spcBef>
              <a:buNone/>
              <a:defRPr sz="2400" b="1" kern="1200">
                <a:solidFill>
                  <a:srgbClr val="0065B0"/>
                </a:solidFill>
                <a:latin typeface="微软雅黑" panose="020B0503020204020204" pitchFamily="34" charset="-122"/>
                <a:ea typeface="微软雅黑" panose="020B0503020204020204" pitchFamily="34" charset="-122"/>
                <a:cs typeface="+mj-cs"/>
              </a:defRPr>
            </a:lvl1pPr>
          </a:lstStyle>
          <a:p>
            <a:endParaRPr lang="zh-CN" altLang="en-US"/>
          </a:p>
        </p:txBody>
      </p:sp>
      <p:grpSp>
        <p:nvGrpSpPr>
          <p:cNvPr id="50" name="组合 49"/>
          <p:cNvGrpSpPr/>
          <p:nvPr>
            <p:custDataLst>
              <p:tags r:id="rId1"/>
            </p:custDataLst>
          </p:nvPr>
        </p:nvGrpSpPr>
        <p:grpSpPr>
          <a:xfrm>
            <a:off x="1195070" y="134620"/>
            <a:ext cx="9659620" cy="3730625"/>
            <a:chOff x="1882" y="212"/>
            <a:chExt cx="15212" cy="5875"/>
          </a:xfrm>
        </p:grpSpPr>
        <p:sp>
          <p:nvSpPr>
            <p:cNvPr id="51" name="弧形 50"/>
            <p:cNvSpPr/>
            <p:nvPr>
              <p:custDataLst>
                <p:tags r:id="rId2"/>
              </p:custDataLst>
            </p:nvPr>
          </p:nvSpPr>
          <p:spPr>
            <a:xfrm rot="10800000">
              <a:off x="1882" y="212"/>
              <a:ext cx="15212" cy="4871"/>
            </a:xfrm>
            <a:prstGeom prst="arc">
              <a:avLst>
                <a:gd name="adj1" fmla="val 9452879"/>
                <a:gd name="adj2" fmla="val 1362437"/>
              </a:avLst>
            </a:prstGeom>
            <a:noFill/>
            <a:ln w="31750">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5000"/>
                    </a:srgbClr>
                  </a:gs>
                </a:gsLst>
                <a:lin ang="1620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a:spLocks noChangeAspect="1"/>
            </p:cNvSpPr>
            <p:nvPr>
              <p:custDataLst>
                <p:tags r:id="rId3"/>
              </p:custDataLst>
            </p:nvPr>
          </p:nvSpPr>
          <p:spPr>
            <a:xfrm>
              <a:off x="2535"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椭圆 52"/>
            <p:cNvSpPr>
              <a:spLocks noChangeAspect="1"/>
            </p:cNvSpPr>
            <p:nvPr>
              <p:custDataLst>
                <p:tags r:id="rId4"/>
              </p:custDataLst>
            </p:nvPr>
          </p:nvSpPr>
          <p:spPr>
            <a:xfrm>
              <a:off x="8521" y="4386"/>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椭圆 53"/>
            <p:cNvSpPr>
              <a:spLocks noChangeAspect="1"/>
            </p:cNvSpPr>
            <p:nvPr>
              <p:custDataLst>
                <p:tags r:id="rId5"/>
              </p:custDataLst>
            </p:nvPr>
          </p:nvSpPr>
          <p:spPr>
            <a:xfrm>
              <a:off x="14787"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5" name="图片 12" descr="343439383331313b343532303032383bbfcdbba7b9dcc0ed"/>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8750" y="5017"/>
              <a:ext cx="425" cy="425"/>
            </a:xfrm>
            <a:prstGeom prst="rect">
              <a:avLst/>
            </a:prstGeom>
          </p:spPr>
        </p:pic>
        <p:sp>
          <p:nvSpPr>
            <p:cNvPr id="56" name="椭圆 55"/>
            <p:cNvSpPr/>
            <p:nvPr>
              <p:custDataLst>
                <p:tags r:id="rId9"/>
              </p:custDataLst>
            </p:nvPr>
          </p:nvSpPr>
          <p:spPr>
            <a:xfrm>
              <a:off x="6435" y="2414"/>
              <a:ext cx="5651" cy="1758"/>
            </a:xfrm>
            <a:prstGeom prst="ellipse">
              <a:avLst/>
            </a:prstGeom>
            <a:gradFill>
              <a:gsLst>
                <a:gs pos="4000">
                  <a:srgbClr val="397AF3">
                    <a:lumMod val="60000"/>
                    <a:lumOff val="40000"/>
                    <a:alpha val="100000"/>
                  </a:srgbClr>
                </a:gs>
                <a:gs pos="45000">
                  <a:srgbClr val="FFFFFF">
                    <a:lumMod val="98000"/>
                    <a:alpha val="25000"/>
                  </a:srgbClr>
                </a:gs>
                <a:gs pos="100000">
                  <a:srgbClr val="397AF3">
                    <a:lumMod val="60000"/>
                    <a:lumOff val="40000"/>
                    <a:alpha val="100000"/>
                  </a:srgbClr>
                </a:gs>
              </a:gsLst>
              <a:lin ang="16800000" scaled="0"/>
            </a:gradFill>
            <a:ln w="12700">
              <a:gradFill>
                <a:gsLst>
                  <a:gs pos="0">
                    <a:srgbClr val="397AF3">
                      <a:alpha val="0"/>
                    </a:srgbClr>
                  </a:gs>
                  <a:gs pos="73000">
                    <a:srgbClr val="397AF3">
                      <a:alpha val="50000"/>
                    </a:srgbClr>
                  </a:gs>
                  <a:gs pos="100000">
                    <a:srgbClr val="397AF3">
                      <a:alpha val="40000"/>
                    </a:srgbClr>
                  </a:gs>
                  <a:gs pos="57000">
                    <a:srgbClr val="397AF3">
                      <a:alpha val="20000"/>
                    </a:srgbClr>
                  </a:gs>
                  <a:gs pos="44000">
                    <a:srgbClr val="397AF3">
                      <a:alpha val="0"/>
                    </a:srgbClr>
                  </a:gs>
                </a:gsLst>
                <a:lin ang="576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弧形 56"/>
            <p:cNvSpPr/>
            <p:nvPr>
              <p:custDataLst>
                <p:tags r:id="rId10"/>
              </p:custDataLst>
            </p:nvPr>
          </p:nvSpPr>
          <p:spPr>
            <a:xfrm rot="10800000">
              <a:off x="5637" y="1823"/>
              <a:ext cx="7333" cy="2349"/>
            </a:xfrm>
            <a:prstGeom prst="arc">
              <a:avLst>
                <a:gd name="adj1" fmla="val 9688906"/>
                <a:gd name="adj2" fmla="val 1102107"/>
              </a:avLst>
            </a:prstGeom>
            <a:ln w="1905">
              <a:gradFill>
                <a:gsLst>
                  <a:gs pos="100000">
                    <a:srgbClr val="397AF3">
                      <a:alpha val="0"/>
                    </a:srgbClr>
                  </a:gs>
                  <a:gs pos="20000">
                    <a:srgbClr val="397AF3">
                      <a:alpha val="41000"/>
                    </a:srgbClr>
                  </a:gs>
                  <a:gs pos="0">
                    <a:srgbClr val="397AF3">
                      <a:alpha val="65000"/>
                    </a:srgbClr>
                  </a:gs>
                </a:gsLst>
                <a:lin ang="5400000" scaled="1"/>
              </a:gradFill>
            </a:ln>
          </p:spPr>
          <p:style>
            <a:lnRef idx="2">
              <a:srgbClr val="397AF3"/>
            </a:lnRef>
            <a:fillRef idx="0">
              <a:srgbClr val="FFFFFF"/>
            </a:fillRef>
            <a:effectRef idx="0">
              <a:srgbClr val="FFFFFF"/>
            </a:effectRef>
            <a:fontRef idx="minor">
              <a:srgbClr val="000000"/>
            </a:fontRef>
          </p:style>
          <p:txBody>
            <a:bodyPr rtlCol="0" anchor="ctr"/>
            <a:lstStyle/>
            <a:p>
              <a:pPr algn="ct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9" name="任意多边形 15"/>
            <p:cNvSpPr/>
            <p:nvPr>
              <p:custDataLst>
                <p:tags r:id="rId11"/>
              </p:custDataLst>
            </p:nvPr>
          </p:nvSpPr>
          <p:spPr>
            <a:xfrm>
              <a:off x="7155" y="2399"/>
              <a:ext cx="4208" cy="6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33" h="531">
                  <a:moveTo>
                    <a:pt x="1716" y="0"/>
                  </a:moveTo>
                  <a:cubicBezTo>
                    <a:pt x="2424" y="0"/>
                    <a:pt x="3048" y="102"/>
                    <a:pt x="3416" y="258"/>
                  </a:cubicBezTo>
                  <a:lnTo>
                    <a:pt x="3433" y="266"/>
                  </a:lnTo>
                  <a:lnTo>
                    <a:pt x="3416" y="273"/>
                  </a:lnTo>
                  <a:cubicBezTo>
                    <a:pt x="3048" y="429"/>
                    <a:pt x="2424" y="531"/>
                    <a:pt x="1716" y="531"/>
                  </a:cubicBezTo>
                  <a:cubicBezTo>
                    <a:pt x="1009" y="531"/>
                    <a:pt x="385" y="429"/>
                    <a:pt x="17" y="273"/>
                  </a:cubicBezTo>
                  <a:lnTo>
                    <a:pt x="0" y="266"/>
                  </a:lnTo>
                  <a:lnTo>
                    <a:pt x="17" y="258"/>
                  </a:lnTo>
                  <a:cubicBezTo>
                    <a:pt x="385" y="102"/>
                    <a:pt x="1009" y="0"/>
                    <a:pt x="1716" y="0"/>
                  </a:cubicBezTo>
                  <a:close/>
                </a:path>
              </a:pathLst>
            </a:custGeom>
            <a:solidFill>
              <a:srgbClr val="397AF3">
                <a:lumMod val="20000"/>
                <a:lumOff val="80000"/>
                <a:alpha val="44000"/>
              </a:srgbClr>
            </a:solidFill>
            <a:ln w="6350">
              <a:no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任意多边形 3"/>
            <p:cNvSpPr/>
            <p:nvPr>
              <p:custDataLst>
                <p:tags r:id="rId12"/>
              </p:custDataLst>
            </p:nvPr>
          </p:nvSpPr>
          <p:spPr>
            <a:xfrm>
              <a:off x="6747" y="2333"/>
              <a:ext cx="5024" cy="1502"/>
            </a:xfrm>
            <a:custGeom>
              <a:avLst/>
              <a:gdLst/>
              <a:ahLst/>
              <a:cxnLst>
                <a:cxn ang="3">
                  <a:pos x="hc" y="t"/>
                </a:cxn>
                <a:cxn ang="cd2">
                  <a:pos x="l" y="vc"/>
                </a:cxn>
                <a:cxn ang="cd4">
                  <a:pos x="hc" y="b"/>
                </a:cxn>
                <a:cxn ang="0">
                  <a:pos x="r" y="vc"/>
                </a:cxn>
              </a:cxnLst>
              <a:rect l="l" t="t" r="r" b="b"/>
              <a:pathLst>
                <a:path w="4099" h="1225">
                  <a:moveTo>
                    <a:pt x="0" y="0"/>
                  </a:moveTo>
                  <a:lnTo>
                    <a:pt x="0" y="0"/>
                  </a:lnTo>
                  <a:lnTo>
                    <a:pt x="1" y="15"/>
                  </a:lnTo>
                  <a:cubicBezTo>
                    <a:pt x="29" y="331"/>
                    <a:pt x="935" y="585"/>
                    <a:pt x="2050" y="585"/>
                  </a:cubicBezTo>
                  <a:cubicBezTo>
                    <a:pt x="3164" y="585"/>
                    <a:pt x="4070" y="331"/>
                    <a:pt x="4098" y="15"/>
                  </a:cubicBezTo>
                  <a:lnTo>
                    <a:pt x="4099" y="0"/>
                  </a:lnTo>
                  <a:lnTo>
                    <a:pt x="4099" y="0"/>
                  </a:lnTo>
                  <a:lnTo>
                    <a:pt x="4099" y="640"/>
                  </a:lnTo>
                  <a:lnTo>
                    <a:pt x="4099" y="642"/>
                  </a:lnTo>
                  <a:lnTo>
                    <a:pt x="4099" y="642"/>
                  </a:lnTo>
                  <a:lnTo>
                    <a:pt x="4098" y="655"/>
                  </a:lnTo>
                  <a:cubicBezTo>
                    <a:pt x="4070" y="971"/>
                    <a:pt x="3164" y="1225"/>
                    <a:pt x="2050" y="1225"/>
                  </a:cubicBezTo>
                  <a:cubicBezTo>
                    <a:pt x="935" y="1225"/>
                    <a:pt x="29" y="971"/>
                    <a:pt x="1" y="655"/>
                  </a:cubicBezTo>
                  <a:lnTo>
                    <a:pt x="0" y="642"/>
                  </a:lnTo>
                  <a:lnTo>
                    <a:pt x="0" y="642"/>
                  </a:lnTo>
                  <a:lnTo>
                    <a:pt x="0" y="640"/>
                  </a:lnTo>
                  <a:lnTo>
                    <a:pt x="0" y="0"/>
                  </a:lnTo>
                  <a:close/>
                </a:path>
              </a:pathLst>
            </a:custGeom>
            <a:gradFill>
              <a:gsLst>
                <a:gs pos="0">
                  <a:srgbClr val="0070C0"/>
                </a:gs>
                <a:gs pos="77000">
                  <a:srgbClr val="397AF3">
                    <a:lumMod val="30000"/>
                    <a:lumOff val="70000"/>
                    <a:alpha val="50000"/>
                  </a:srgbClr>
                </a:gs>
                <a:gs pos="100000">
                  <a:srgbClr val="397AF3">
                    <a:alpha val="50000"/>
                    <a:lumMod val="62000"/>
                    <a:lumOff val="38000"/>
                  </a:srgbClr>
                </a:gs>
              </a:gsLst>
              <a:lin ang="16800000" scaled="0"/>
            </a:gradFill>
            <a:ln w="9525">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0"/>
                    </a:srgbClr>
                  </a:gs>
                </a:gsLst>
                <a:lin ang="540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椭圆 60"/>
            <p:cNvSpPr/>
            <p:nvPr>
              <p:custDataLst>
                <p:tags r:id="rId13"/>
              </p:custDataLst>
            </p:nvPr>
          </p:nvSpPr>
          <p:spPr>
            <a:xfrm>
              <a:off x="6747" y="2399"/>
              <a:ext cx="5024" cy="1435"/>
            </a:xfrm>
            <a:prstGeom prst="ellipse">
              <a:avLst/>
            </a:prstGeom>
            <a:noFill/>
            <a:ln w="6350">
              <a:gradFill>
                <a:gsLst>
                  <a:gs pos="0">
                    <a:srgbClr val="397AF3">
                      <a:alpha val="5000"/>
                    </a:srgbClr>
                  </a:gs>
                  <a:gs pos="64000">
                    <a:srgbClr val="397AF3">
                      <a:alpha val="25000"/>
                    </a:srgbClr>
                  </a:gs>
                  <a:gs pos="100000">
                    <a:srgbClr val="397AF3">
                      <a:alpha val="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椭圆 61"/>
            <p:cNvSpPr/>
            <p:nvPr>
              <p:custDataLst>
                <p:tags r:id="rId14"/>
              </p:custDataLst>
            </p:nvPr>
          </p:nvSpPr>
          <p:spPr>
            <a:xfrm>
              <a:off x="6747" y="1615"/>
              <a:ext cx="5024" cy="1435"/>
            </a:xfrm>
            <a:prstGeom prst="ellipse">
              <a:avLst/>
            </a:prstGeom>
            <a:gradFill>
              <a:gsLst>
                <a:gs pos="100000">
                  <a:schemeClr val="accent1">
                    <a:lumMod val="40000"/>
                    <a:lumOff val="60000"/>
                  </a:schemeClr>
                </a:gs>
                <a:gs pos="0">
                  <a:schemeClr val="accent1">
                    <a:lumMod val="20000"/>
                    <a:lumOff val="80000"/>
                  </a:schemeClr>
                </a:gs>
                <a:gs pos="37000">
                  <a:srgbClr val="F6F9FF"/>
                </a:gs>
                <a:gs pos="81000">
                  <a:srgbClr val="F6F9FF"/>
                </a:gs>
              </a:gsLst>
              <a:lin ang="4620000" scaled="0"/>
            </a:gradFill>
            <a:ln w="6350">
              <a:gradFill>
                <a:gsLst>
                  <a:gs pos="0">
                    <a:srgbClr val="397AF3">
                      <a:alpha val="20000"/>
                    </a:srgbClr>
                  </a:gs>
                  <a:gs pos="73000">
                    <a:srgbClr val="397AF3">
                      <a:alpha val="25000"/>
                    </a:srgbClr>
                  </a:gs>
                  <a:gs pos="100000">
                    <a:srgbClr val="397AF3">
                      <a:alpha val="4000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algn="ct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椭圆 62"/>
            <p:cNvSpPr/>
            <p:nvPr>
              <p:custDataLst>
                <p:tags r:id="rId15"/>
              </p:custDataLst>
            </p:nvPr>
          </p:nvSpPr>
          <p:spPr>
            <a:xfrm>
              <a:off x="7153" y="2570"/>
              <a:ext cx="4212" cy="391"/>
            </a:xfrm>
            <a:prstGeom prst="ellipse">
              <a:avLst/>
            </a:prstGeom>
            <a:gradFill>
              <a:gsLst>
                <a:gs pos="0">
                  <a:srgbClr val="397AF3">
                    <a:lumMod val="100000"/>
                    <a:alpha val="53000"/>
                  </a:srgbClr>
                </a:gs>
                <a:gs pos="66000">
                  <a:srgbClr val="FFFFFF">
                    <a:alpha val="19000"/>
                  </a:srgbClr>
                </a:gs>
                <a:gs pos="25000">
                  <a:srgbClr val="397AF3">
                    <a:lumMod val="100000"/>
                    <a:alpha val="31000"/>
                  </a:srgbClr>
                </a:gs>
              </a:gsLst>
              <a:path path="circle">
                <a:fillToRect l="50000" t="50000" r="50000" b="50000"/>
              </a:path>
              <a:tileRect/>
            </a:gradFill>
            <a:ln>
              <a:noFill/>
            </a:ln>
            <a:effectLst>
              <a:softEdge rad="63500"/>
            </a:effectLst>
          </p:spPr>
          <p:style>
            <a:lnRef idx="2">
              <a:srgbClr val="397AF3">
                <a:lumMod val="75000"/>
              </a:srgbClr>
            </a:lnRef>
            <a:fillRef idx="1">
              <a:srgbClr val="397AF3"/>
            </a:fillRef>
            <a:effectRef idx="0">
              <a:srgbClr val="FFFFFF"/>
            </a:effectRef>
            <a:fontRef idx="minor">
              <a:srgbClr val="FFFFFF"/>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64" name="等腰三角形 63"/>
            <p:cNvSpPr/>
            <p:nvPr>
              <p:custDataLst>
                <p:tags r:id="rId16"/>
              </p:custDataLst>
            </p:nvPr>
          </p:nvSpPr>
          <p:spPr>
            <a:xfrm rot="16680000">
              <a:off x="5212" y="4283"/>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5" name="图形 11" descr="老师图标"/>
            <p:cNvPicPr>
              <a:picLocks noChangeAspect="1"/>
            </p:cNvPicPr>
            <p:nvPr/>
          </p:nvPicPr>
          <p:blipFill>
            <a:blip r:embed="rId17">
              <a:extLst>
                <a:ext uri="{96DAC541-7B7A-43D3-8B79-37D633B846F1}">
                  <asvg:svgBlip xmlns:asvg="http://schemas.microsoft.com/office/drawing/2016/SVG/main" r:embed="rId18"/>
                </a:ext>
              </a:extLst>
            </a:blip>
            <a:srcRect l="6904" t="9973" r="-4583" b="18627"/>
            <a:stretch>
              <a:fillRect/>
            </a:stretch>
          </p:blipFill>
          <p:spPr>
            <a:xfrm>
              <a:off x="2666" y="3995"/>
              <a:ext cx="743" cy="543"/>
            </a:xfrm>
            <a:prstGeom prst="rect">
              <a:avLst/>
            </a:prstGeom>
          </p:spPr>
        </p:pic>
        <p:pic>
          <p:nvPicPr>
            <p:cNvPr id="66" name="图形 12" descr="AI图标"/>
            <p:cNvPicPr>
              <a:picLocks noChangeAspect="1"/>
            </p:cNvPicPr>
            <p:nvPr/>
          </p:nvPicPr>
          <p:blipFill>
            <a:blip r:embed="rId19">
              <a:extLst>
                <a:ext uri="{96DAC541-7B7A-43D3-8B79-37D633B846F1}">
                  <asvg:svgBlip xmlns:asvg="http://schemas.microsoft.com/office/drawing/2016/SVG/main" r:embed="rId20"/>
                </a:ext>
              </a:extLst>
            </a:blip>
            <a:srcRect l="2525" t="13009" r="-11786" b="11122"/>
            <a:stretch>
              <a:fillRect/>
            </a:stretch>
          </p:blipFill>
          <p:spPr>
            <a:xfrm>
              <a:off x="14862" y="4009"/>
              <a:ext cx="793" cy="550"/>
            </a:xfrm>
            <a:prstGeom prst="rect">
              <a:avLst/>
            </a:prstGeom>
          </p:spPr>
        </p:pic>
        <p:sp>
          <p:nvSpPr>
            <p:cNvPr id="67" name="文本框 66"/>
            <p:cNvSpPr txBox="1"/>
            <p:nvPr/>
          </p:nvSpPr>
          <p:spPr>
            <a:xfrm>
              <a:off x="3186"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师</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8" name="文本框 67"/>
            <p:cNvSpPr txBox="1"/>
            <p:nvPr/>
          </p:nvSpPr>
          <p:spPr>
            <a:xfrm>
              <a:off x="9175" y="4772"/>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9" name="文本框 68"/>
            <p:cNvSpPr txBox="1"/>
            <p:nvPr/>
          </p:nvSpPr>
          <p:spPr>
            <a:xfrm>
              <a:off x="15481"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0" name="矩形 69"/>
            <p:cNvSpPr/>
            <p:nvPr>
              <p:custDataLst>
                <p:tags r:id="rId21"/>
              </p:custDataLst>
            </p:nvPr>
          </p:nvSpPr>
          <p:spPr>
            <a:xfrm>
              <a:off x="6438" y="1878"/>
              <a:ext cx="5652" cy="941"/>
            </a:xfrm>
            <a:prstGeom prst="rect">
              <a:avLst/>
            </a:prstGeom>
            <a:noFill/>
          </p:spPr>
          <p:txBody>
            <a:bodyPr wrap="square" rtlCol="0" anchor="b" anchorCtr="0">
              <a:noAutofit/>
            </a:bodyPr>
            <a:lstStyle/>
            <a:p>
              <a:pPr algn="ctr">
                <a:lnSpc>
                  <a:spcPct val="90000"/>
                </a:lnSpc>
                <a:buClrTx/>
                <a:buSzTx/>
                <a:buFontTx/>
              </a:pP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步骤</a:t>
              </a:r>
              <a:r>
                <a:rPr lang="en-US" altLang="zh-CN"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 1 </a:t>
              </a: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设计对用户提问的处理提示词</a:t>
              </a:r>
              <a:endPar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sp>
          <p:nvSpPr>
            <p:cNvPr id="71" name="等腰三角形 70"/>
            <p:cNvSpPr/>
            <p:nvPr>
              <p:custDataLst>
                <p:tags r:id="rId22"/>
              </p:custDataLst>
            </p:nvPr>
          </p:nvSpPr>
          <p:spPr>
            <a:xfrm rot="5400000" flipH="1">
              <a:off x="6817" y="5021"/>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等腰三角形 71"/>
            <p:cNvSpPr/>
            <p:nvPr>
              <p:custDataLst>
                <p:tags r:id="rId23"/>
              </p:custDataLst>
            </p:nvPr>
          </p:nvSpPr>
          <p:spPr>
            <a:xfrm rot="4740000" flipH="1">
              <a:off x="13383" y="4815"/>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等腰三角形 72"/>
            <p:cNvSpPr/>
            <p:nvPr>
              <p:custDataLst>
                <p:tags r:id="rId24"/>
              </p:custDataLst>
            </p:nvPr>
          </p:nvSpPr>
          <p:spPr>
            <a:xfrm rot="15960000">
              <a:off x="11169" y="4564"/>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4" name="圆角矩形 820"/>
          <p:cNvSpPr/>
          <p:nvPr/>
        </p:nvSpPr>
        <p:spPr>
          <a:xfrm>
            <a:off x="4435475" y="4147820"/>
            <a:ext cx="2853055" cy="204343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p>
            <a:pPr marR="0" lvl="0" indent="0" defTabSz="914400" fontAlgn="auto">
              <a:lnSpc>
                <a:spcPct val="150000"/>
              </a:lnSpc>
              <a:spcBef>
                <a:spcPts val="0"/>
              </a:spcBef>
              <a:spcAft>
                <a:spcPts val="0"/>
              </a:spcAft>
              <a:buClrTx/>
              <a:buSzTx/>
              <a:buFontTx/>
              <a:buNone/>
              <a:defRPr/>
            </a:pPr>
            <a:r>
              <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自主设计提示词：</a:t>
            </a:r>
            <a:endPar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r>
              <a:rPr kumimoji="0" lang="en-US" altLang="zh-CN"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________________________________________________</a:t>
            </a:r>
            <a:r>
              <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a:t>
            </a:r>
            <a:endPar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endParaRPr kumimoji="0" lang="zh-CN" altLang="en-US" sz="1400" b="1" i="0" u="sng"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75" name="组合 74"/>
          <p:cNvGrpSpPr/>
          <p:nvPr/>
        </p:nvGrpSpPr>
        <p:grpSpPr>
          <a:xfrm>
            <a:off x="7920990" y="3552190"/>
            <a:ext cx="4033520" cy="3204210"/>
            <a:chOff x="1146" y="4780"/>
            <a:chExt cx="6264" cy="4832"/>
          </a:xfrm>
        </p:grpSpPr>
        <p:sp>
          <p:nvSpPr>
            <p:cNvPr id="76" name="圆角矩形 40"/>
            <p:cNvSpPr/>
            <p:nvPr/>
          </p:nvSpPr>
          <p:spPr>
            <a:xfrm>
              <a:off x="1598" y="4795"/>
              <a:ext cx="5812" cy="4165"/>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8" name="圆角矩形 782"/>
            <p:cNvSpPr/>
            <p:nvPr/>
          </p:nvSpPr>
          <p:spPr>
            <a:xfrm>
              <a:off x="1146" y="4780"/>
              <a:ext cx="5922"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sp>
        <p:nvSpPr>
          <p:cNvPr id="7" name="文本框 6"/>
          <p:cNvSpPr txBox="1"/>
          <p:nvPr/>
        </p:nvSpPr>
        <p:spPr>
          <a:xfrm>
            <a:off x="413385" y="4064000"/>
            <a:ext cx="2896870" cy="1633220"/>
          </a:xfrm>
          <a:prstGeom prst="rect">
            <a:avLst/>
          </a:prstGeom>
          <a:noFill/>
        </p:spPr>
        <p:txBody>
          <a:bodyPr wrap="square" rtlCol="0">
            <a:noAutofit/>
          </a:bodyPr>
          <a:p>
            <a:pPr marL="0" marR="0" lvl="0" indent="0" defTabSz="914400" eaLnBrk="1" fontAlgn="auto" latinLnBrk="0" hangingPunct="1">
              <a:lnSpc>
                <a:spcPct val="150000"/>
              </a:lnSpc>
              <a:spcBef>
                <a:spcPts val="0"/>
              </a:spcBef>
              <a:spcAft>
                <a:spcPts val="0"/>
              </a:spcAft>
              <a:buClrTx/>
              <a:buSzTx/>
              <a:buFontTx/>
              <a:buNone/>
              <a:defRPr/>
            </a:pPr>
            <a:r>
              <a:rPr lang="en-US" altLang="zh-CN"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提示词示例</a:t>
            </a:r>
            <a:r>
              <a:rPr lang="zh-CN" altLang="en-US"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1400" dirty="0">
                <a:solidFill>
                  <a:srgbClr val="000000"/>
                </a:solidFill>
                <a:effectLst/>
                <a:latin typeface="微软雅黑" panose="020B0503020204020204" pitchFamily="34" charset="-122"/>
                <a:ea typeface="微软雅黑" panose="020B0503020204020204" pitchFamily="34" charset="-122"/>
              </a:rPr>
              <a:t>你是一个专业的智能电饭煲客服，能够准确、高效地回答用户的各种问题，并</a:t>
            </a:r>
            <a:endParaRPr lang="zh-CN" altLang="en-US" sz="1400" dirty="0">
              <a:solidFill>
                <a:srgbClr val="000000"/>
              </a:solidFill>
              <a:effectLst/>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ts val="0"/>
              </a:spcBef>
              <a:spcAft>
                <a:spcPts val="0"/>
              </a:spcAft>
              <a:buClrTx/>
              <a:buSzTx/>
              <a:buFontTx/>
              <a:buNone/>
              <a:defRPr/>
            </a:pPr>
            <a:r>
              <a:rPr lang="zh-CN" altLang="en-US" sz="1400" dirty="0">
                <a:solidFill>
                  <a:srgbClr val="000000"/>
                </a:solidFill>
                <a:effectLst/>
                <a:latin typeface="微软雅黑" panose="020B0503020204020204" pitchFamily="34" charset="-122"/>
                <a:ea typeface="微软雅黑" panose="020B0503020204020204" pitchFamily="34" charset="-122"/>
              </a:rPr>
              <a:t>且以友好、耐心的态度与用户交流。</a:t>
            </a:r>
            <a:endParaRPr lang="zh-CN" altLang="en-US" sz="1400" dirty="0">
              <a:solidFill>
                <a:srgbClr val="000000"/>
              </a:solidFill>
              <a:effectLst/>
              <a:latin typeface="微软雅黑" panose="020B0503020204020204" pitchFamily="34" charset="-122"/>
              <a:ea typeface="微软雅黑" panose="020B0503020204020204" pitchFamily="34" charset="-122"/>
            </a:endParaRPr>
          </a:p>
        </p:txBody>
      </p:sp>
      <p:pic>
        <p:nvPicPr>
          <p:cNvPr id="2" name="图片 1" descr="编排"/>
          <p:cNvPicPr>
            <a:picLocks noChangeAspect="1"/>
          </p:cNvPicPr>
          <p:nvPr/>
        </p:nvPicPr>
        <p:blipFill>
          <a:blip r:embed="rId25"/>
          <a:stretch>
            <a:fillRect/>
          </a:stretch>
        </p:blipFill>
        <p:spPr>
          <a:xfrm>
            <a:off x="9222105" y="3562350"/>
            <a:ext cx="2043430" cy="26797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dirty="0">
                <a:sym typeface="+mn-ea"/>
              </a:rPr>
              <a:t>辨析、</a:t>
            </a:r>
            <a:r>
              <a:rPr lang="zh-CN" dirty="0">
                <a:sym typeface="+mn-ea"/>
              </a:rPr>
              <a:t>优化</a:t>
            </a:r>
            <a:r>
              <a:rPr lang="zh-CN" altLang="en-US" dirty="0">
                <a:sym typeface="+mn-ea"/>
              </a:rPr>
              <a:t>文案</a:t>
            </a:r>
            <a:endParaRPr lang="zh-CN" altLang="en-US"/>
          </a:p>
        </p:txBody>
      </p:sp>
      <p:grpSp>
        <p:nvGrpSpPr>
          <p:cNvPr id="6" name="组合 5"/>
          <p:cNvGrpSpPr/>
          <p:nvPr/>
        </p:nvGrpSpPr>
        <p:grpSpPr>
          <a:xfrm>
            <a:off x="727710" y="2905760"/>
            <a:ext cx="5977255" cy="3695700"/>
            <a:chOff x="1146" y="4780"/>
            <a:chExt cx="9811" cy="5149"/>
          </a:xfrm>
        </p:grpSpPr>
        <p:sp>
          <p:nvSpPr>
            <p:cNvPr id="3" name="圆角矩形 40"/>
            <p:cNvSpPr/>
            <p:nvPr/>
          </p:nvSpPr>
          <p:spPr>
            <a:xfrm>
              <a:off x="1598" y="4795"/>
              <a:ext cx="9359" cy="5134"/>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圆角矩形 782"/>
            <p:cNvSpPr/>
            <p:nvPr/>
          </p:nvSpPr>
          <p:spPr>
            <a:xfrm>
              <a:off x="1146" y="4780"/>
              <a:ext cx="9811"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lstStyle/>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pic>
          <p:nvPicPr>
            <p:cNvPr id="13" name="图形 12" descr="AI图标"/>
            <p:cNvPicPr>
              <a:picLocks noChangeAspect="1"/>
            </p:cNvPicPr>
            <p:nvPr/>
          </p:nvPicPr>
          <p:blipFill>
            <a:blip r:embed="rId1">
              <a:extLst>
                <a:ext uri="{96DAC541-7B7A-43D3-8B79-37D633B846F1}">
                  <asvg:svgBlip xmlns:asvg="http://schemas.microsoft.com/office/drawing/2016/SVG/main" r:embed="rId2"/>
                </a:ext>
              </a:extLst>
            </a:blip>
            <a:srcRect l="2525" t="13009" r="-11786" b="11122"/>
            <a:stretch>
              <a:fillRect/>
            </a:stretch>
          </p:blipFill>
          <p:spPr>
            <a:xfrm>
              <a:off x="1880" y="5180"/>
              <a:ext cx="793" cy="550"/>
            </a:xfrm>
            <a:prstGeom prst="rect">
              <a:avLst/>
            </a:prstGeom>
          </p:spPr>
        </p:pic>
      </p:grpSp>
      <p:grpSp>
        <p:nvGrpSpPr>
          <p:cNvPr id="7" name="组合 6"/>
          <p:cNvGrpSpPr/>
          <p:nvPr/>
        </p:nvGrpSpPr>
        <p:grpSpPr>
          <a:xfrm>
            <a:off x="6980555" y="4237990"/>
            <a:ext cx="504190" cy="403860"/>
            <a:chOff x="11227" y="6878"/>
            <a:chExt cx="794" cy="636"/>
          </a:xfrm>
        </p:grpSpPr>
        <p:sp>
          <p:nvSpPr>
            <p:cNvPr id="14" name="箭头: V 形 13"/>
            <p:cNvSpPr/>
            <p:nvPr/>
          </p:nvSpPr>
          <p:spPr>
            <a:xfrm>
              <a:off x="11227" y="6878"/>
              <a:ext cx="402" cy="636"/>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箭头: V 形 14"/>
            <p:cNvSpPr/>
            <p:nvPr/>
          </p:nvSpPr>
          <p:spPr>
            <a:xfrm>
              <a:off x="11619" y="6878"/>
              <a:ext cx="402" cy="636"/>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 name="文本框 16"/>
          <p:cNvSpPr txBox="1"/>
          <p:nvPr/>
        </p:nvSpPr>
        <p:spPr>
          <a:xfrm>
            <a:off x="8009255" y="2852420"/>
            <a:ext cx="3714115" cy="2999740"/>
          </a:xfrm>
          <a:prstGeom prst="rect">
            <a:avLst/>
          </a:prstGeom>
          <a:noFill/>
        </p:spPr>
        <p:txBody>
          <a:bodyPr wrap="square">
            <a:spAutoFit/>
          </a:bodyPr>
          <a:p>
            <a:pPr algn="l">
              <a:lnSpc>
                <a:spcPct val="150000"/>
              </a:lnSpc>
            </a:pP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智能体的技能设置技能设置需要围绕以下核心维度：</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①</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任务边界界定：明确智能体的功能范围，避免能力冗余。</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②</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个性化适配：通过多语言支持、文化习惯识别，情感识别等技能，实现服务差异化。</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algn="l">
              <a:lnSpc>
                <a:spcPct val="150000"/>
              </a:lnSpc>
            </a:pPr>
            <a:r>
              <a:rPr lang="en-US"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③</a:t>
            </a:r>
            <a:r>
              <a:rPr lang="en-US" altLang="zh-CN"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 </a:t>
            </a:r>
            <a:r>
              <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情感智能增强：集成情绪识别模型（如基于文本情感分析或语音语调检测），动态调整交互策略。</a:t>
            </a:r>
            <a:endParaRPr lang="zh-CN" altLang="en-US" sz="1400" b="1" kern="100"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8" name="组合 7"/>
          <p:cNvGrpSpPr/>
          <p:nvPr>
            <p:custDataLst>
              <p:tags r:id="rId3"/>
            </p:custDataLst>
          </p:nvPr>
        </p:nvGrpSpPr>
        <p:grpSpPr>
          <a:xfrm>
            <a:off x="3008630" y="1508125"/>
            <a:ext cx="1097280" cy="1079500"/>
            <a:chOff x="15095" y="3884"/>
            <a:chExt cx="1728" cy="1700"/>
          </a:xfrm>
        </p:grpSpPr>
        <p:sp>
          <p:nvSpPr>
            <p:cNvPr id="21" name="椭圆 20"/>
            <p:cNvSpPr>
              <a:spLocks noChangeAspect="1"/>
            </p:cNvSpPr>
            <p:nvPr>
              <p:custDataLst>
                <p:tags r:id="rId4"/>
              </p:custDataLst>
            </p:nvPr>
          </p:nvSpPr>
          <p:spPr>
            <a:xfrm>
              <a:off x="15095" y="3884"/>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6" name="图形 12" descr="AI图标"/>
            <p:cNvPicPr>
              <a:picLocks noChangeAspect="1"/>
            </p:cNvPicPr>
            <p:nvPr/>
          </p:nvPicPr>
          <p:blipFill>
            <a:blip r:embed="rId5">
              <a:extLst>
                <a:ext uri="{96DAC541-7B7A-43D3-8B79-37D633B846F1}">
                  <asvg:svgBlip xmlns:asvg="http://schemas.microsoft.com/office/drawing/2016/SVG/main" r:embed="rId6"/>
                </a:ext>
              </a:extLst>
            </a:blip>
            <a:srcRect l="2525" t="13009" r="-11786" b="11122"/>
            <a:stretch>
              <a:fillRect/>
            </a:stretch>
          </p:blipFill>
          <p:spPr>
            <a:xfrm>
              <a:off x="15170" y="4443"/>
              <a:ext cx="793" cy="550"/>
            </a:xfrm>
            <a:prstGeom prst="rect">
              <a:avLst/>
            </a:prstGeom>
          </p:spPr>
        </p:pic>
        <p:sp>
          <p:nvSpPr>
            <p:cNvPr id="45" name="文本框 44"/>
            <p:cNvSpPr txBox="1"/>
            <p:nvPr/>
          </p:nvSpPr>
          <p:spPr>
            <a:xfrm>
              <a:off x="15789" y="4317"/>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8" name="组合 17"/>
          <p:cNvGrpSpPr/>
          <p:nvPr>
            <p:custDataLst>
              <p:tags r:id="rId7"/>
            </p:custDataLst>
          </p:nvPr>
        </p:nvGrpSpPr>
        <p:grpSpPr>
          <a:xfrm>
            <a:off x="9180195" y="1508125"/>
            <a:ext cx="1089660" cy="1079500"/>
            <a:chOff x="8773" y="4820"/>
            <a:chExt cx="1716" cy="1700"/>
          </a:xfrm>
        </p:grpSpPr>
        <p:sp>
          <p:nvSpPr>
            <p:cNvPr id="19" name="椭圆 18"/>
            <p:cNvSpPr>
              <a:spLocks noChangeAspect="1"/>
            </p:cNvSpPr>
            <p:nvPr>
              <p:custDataLst>
                <p:tags r:id="rId8"/>
              </p:custDataLst>
            </p:nvPr>
          </p:nvSpPr>
          <p:spPr>
            <a:xfrm>
              <a:off x="8773" y="482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6" name="图片 12" descr="343439383331313b343532303032383bbfcdbba7b9dcc0ed"/>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9007" y="5424"/>
              <a:ext cx="425" cy="425"/>
            </a:xfrm>
            <a:prstGeom prst="rect">
              <a:avLst/>
            </a:prstGeom>
          </p:spPr>
        </p:pic>
        <p:sp>
          <p:nvSpPr>
            <p:cNvPr id="44" name="文本框 43"/>
            <p:cNvSpPr txBox="1"/>
            <p:nvPr/>
          </p:nvSpPr>
          <p:spPr>
            <a:xfrm>
              <a:off x="9455" y="5206"/>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pic>
        <p:nvPicPr>
          <p:cNvPr id="9" name="图片 8" descr="编排"/>
          <p:cNvPicPr>
            <a:picLocks noChangeAspect="1"/>
          </p:cNvPicPr>
          <p:nvPr/>
        </p:nvPicPr>
        <p:blipFill>
          <a:blip r:embed="rId12"/>
          <a:stretch>
            <a:fillRect/>
          </a:stretch>
        </p:blipFill>
        <p:spPr>
          <a:xfrm>
            <a:off x="2496820" y="3015615"/>
            <a:ext cx="2560955" cy="33585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COZE </a:t>
            </a:r>
            <a:r>
              <a:rPr lang="zh-CN" altLang="en-US"/>
              <a:t>平台操作</a:t>
            </a:r>
            <a:endParaRPr lang="zh-CN" altLang="en-US"/>
          </a:p>
        </p:txBody>
      </p:sp>
      <p:pic>
        <p:nvPicPr>
          <p:cNvPr id="3" name="图片 2" descr="创建智能体"/>
          <p:cNvPicPr>
            <a:picLocks noChangeAspect="1"/>
          </p:cNvPicPr>
          <p:nvPr/>
        </p:nvPicPr>
        <p:blipFill>
          <a:blip r:embed="rId1"/>
          <a:stretch>
            <a:fillRect/>
          </a:stretch>
        </p:blipFill>
        <p:spPr>
          <a:xfrm>
            <a:off x="6204585" y="2076450"/>
            <a:ext cx="3001645" cy="3333750"/>
          </a:xfrm>
          <a:prstGeom prst="rect">
            <a:avLst/>
          </a:prstGeom>
        </p:spPr>
      </p:pic>
      <p:pic>
        <p:nvPicPr>
          <p:cNvPr id="4" name="图片 3" descr="编排"/>
          <p:cNvPicPr>
            <a:picLocks noChangeAspect="1"/>
          </p:cNvPicPr>
          <p:nvPr/>
        </p:nvPicPr>
        <p:blipFill>
          <a:blip r:embed="rId2"/>
          <a:stretch>
            <a:fillRect/>
          </a:stretch>
        </p:blipFill>
        <p:spPr>
          <a:xfrm>
            <a:off x="9393555" y="2076450"/>
            <a:ext cx="2560955" cy="3358515"/>
          </a:xfrm>
          <a:prstGeom prst="rect">
            <a:avLst/>
          </a:prstGeom>
        </p:spPr>
      </p:pic>
      <p:sp>
        <p:nvSpPr>
          <p:cNvPr id="5" name="圆角矩形 820"/>
          <p:cNvSpPr/>
          <p:nvPr/>
        </p:nvSpPr>
        <p:spPr>
          <a:xfrm>
            <a:off x="558800" y="1701165"/>
            <a:ext cx="5006340" cy="1739265"/>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登录</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COZE </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平台</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工作空间里进入创建智能体。单击右上方的</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创建</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按钮，创建智能体</a:t>
            </a:r>
            <a:r>
              <a:rPr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圆角矩形 820"/>
          <p:cNvSpPr/>
          <p:nvPr/>
        </p:nvSpPr>
        <p:spPr>
          <a:xfrm>
            <a:off x="558800" y="3870325"/>
            <a:ext cx="5068570" cy="183515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创建智能客服智能体</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填写智能体名称与介绍，在智能体提示词编写区域，编写提示词</a:t>
            </a:r>
            <a:r>
              <a:rPr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COZE </a:t>
            </a:r>
            <a:r>
              <a:rPr lang="zh-CN" altLang="en-US"/>
              <a:t>平台操作</a:t>
            </a:r>
            <a:endParaRPr lang="zh-CN" altLang="en-US"/>
          </a:p>
        </p:txBody>
      </p:sp>
      <p:sp>
        <p:nvSpPr>
          <p:cNvPr id="5" name="圆角矩形 820"/>
          <p:cNvSpPr/>
          <p:nvPr/>
        </p:nvSpPr>
        <p:spPr>
          <a:xfrm>
            <a:off x="558800" y="1508125"/>
            <a:ext cx="6468745" cy="163449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3</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创建知识库</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创建知识库，进入创建知识库选择本地文档，填写知识库的名称与描述，上传文档新增知识库。</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6" name="图片 5" descr="添加知识库"/>
          <p:cNvPicPr>
            <a:picLocks noChangeAspect="1"/>
          </p:cNvPicPr>
          <p:nvPr/>
        </p:nvPicPr>
        <p:blipFill>
          <a:blip r:embed="rId1"/>
          <a:stretch>
            <a:fillRect/>
          </a:stretch>
        </p:blipFill>
        <p:spPr>
          <a:xfrm>
            <a:off x="7288530" y="1508125"/>
            <a:ext cx="2893695" cy="1265555"/>
          </a:xfrm>
          <a:prstGeom prst="rect">
            <a:avLst/>
          </a:prstGeom>
        </p:spPr>
      </p:pic>
      <p:pic>
        <p:nvPicPr>
          <p:cNvPr id="7" name="图片 6" descr="创建知识库"/>
          <p:cNvPicPr>
            <a:picLocks noChangeAspect="1"/>
          </p:cNvPicPr>
          <p:nvPr/>
        </p:nvPicPr>
        <p:blipFill>
          <a:blip r:embed="rId2"/>
          <a:stretch>
            <a:fillRect/>
          </a:stretch>
        </p:blipFill>
        <p:spPr>
          <a:xfrm>
            <a:off x="10354945" y="1508125"/>
            <a:ext cx="1207770" cy="1367155"/>
          </a:xfrm>
          <a:prstGeom prst="rect">
            <a:avLst/>
          </a:prstGeom>
        </p:spPr>
      </p:pic>
      <p:pic>
        <p:nvPicPr>
          <p:cNvPr id="8" name="图片 7" descr="本地知识库"/>
          <p:cNvPicPr>
            <a:picLocks noChangeAspect="1"/>
          </p:cNvPicPr>
          <p:nvPr/>
        </p:nvPicPr>
        <p:blipFill>
          <a:blip r:embed="rId3"/>
          <a:stretch>
            <a:fillRect/>
          </a:stretch>
        </p:blipFill>
        <p:spPr>
          <a:xfrm>
            <a:off x="634365" y="3235325"/>
            <a:ext cx="2738755" cy="3286760"/>
          </a:xfrm>
          <a:prstGeom prst="rect">
            <a:avLst/>
          </a:prstGeom>
        </p:spPr>
      </p:pic>
      <p:pic>
        <p:nvPicPr>
          <p:cNvPr id="9" name="图片 8" descr="上传文档"/>
          <p:cNvPicPr>
            <a:picLocks noChangeAspect="1"/>
          </p:cNvPicPr>
          <p:nvPr/>
        </p:nvPicPr>
        <p:blipFill>
          <a:blip r:embed="rId4"/>
          <a:stretch>
            <a:fillRect/>
          </a:stretch>
        </p:blipFill>
        <p:spPr>
          <a:xfrm>
            <a:off x="3603625" y="3234690"/>
            <a:ext cx="5293995" cy="33039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COZE </a:t>
            </a:r>
            <a:r>
              <a:rPr lang="zh-CN" altLang="en-US"/>
              <a:t>平台操作</a:t>
            </a:r>
            <a:endParaRPr lang="zh-CN" altLang="en-US"/>
          </a:p>
        </p:txBody>
      </p:sp>
      <p:sp>
        <p:nvSpPr>
          <p:cNvPr id="5" name="圆角矩形 820"/>
          <p:cNvSpPr/>
          <p:nvPr/>
        </p:nvSpPr>
        <p:spPr>
          <a:xfrm>
            <a:off x="9306560" y="2155190"/>
            <a:ext cx="2713990" cy="289306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3</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创建知识库</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创建知识库，进入创建知识库选择本地文档，填写知识库的名称与描述，上传文档新增知识库。</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分段预览"/>
          <p:cNvPicPr>
            <a:picLocks noChangeAspect="1"/>
          </p:cNvPicPr>
          <p:nvPr/>
        </p:nvPicPr>
        <p:blipFill>
          <a:blip r:embed="rId1"/>
          <a:stretch>
            <a:fillRect/>
          </a:stretch>
        </p:blipFill>
        <p:spPr>
          <a:xfrm>
            <a:off x="4835525" y="1508125"/>
            <a:ext cx="4149725" cy="2841625"/>
          </a:xfrm>
          <a:prstGeom prst="rect">
            <a:avLst/>
          </a:prstGeom>
        </p:spPr>
      </p:pic>
      <p:pic>
        <p:nvPicPr>
          <p:cNvPr id="4" name="图片 3" descr="知识库文档分段"/>
          <p:cNvPicPr>
            <a:picLocks noChangeAspect="1"/>
          </p:cNvPicPr>
          <p:nvPr/>
        </p:nvPicPr>
        <p:blipFill>
          <a:blip r:embed="rId2"/>
          <a:stretch>
            <a:fillRect/>
          </a:stretch>
        </p:blipFill>
        <p:spPr>
          <a:xfrm>
            <a:off x="328295" y="1508125"/>
            <a:ext cx="4377055" cy="2845435"/>
          </a:xfrm>
          <a:prstGeom prst="rect">
            <a:avLst/>
          </a:prstGeom>
        </p:spPr>
      </p:pic>
      <p:pic>
        <p:nvPicPr>
          <p:cNvPr id="7" name="图片 6" descr="数据处理"/>
          <p:cNvPicPr>
            <a:picLocks noChangeAspect="1"/>
          </p:cNvPicPr>
          <p:nvPr/>
        </p:nvPicPr>
        <p:blipFill>
          <a:blip r:embed="rId3"/>
          <a:stretch>
            <a:fillRect/>
          </a:stretch>
        </p:blipFill>
        <p:spPr>
          <a:xfrm>
            <a:off x="328295" y="4520565"/>
            <a:ext cx="6483985" cy="23374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COZE </a:t>
            </a:r>
            <a:r>
              <a:rPr lang="zh-CN" altLang="en-US"/>
              <a:t>平台操作</a:t>
            </a:r>
            <a:endParaRPr lang="zh-CN" altLang="en-US"/>
          </a:p>
        </p:txBody>
      </p:sp>
      <p:pic>
        <p:nvPicPr>
          <p:cNvPr id="3" name="图片 2" descr="智能体添加知识库"/>
          <p:cNvPicPr>
            <a:picLocks noChangeAspect="1"/>
          </p:cNvPicPr>
          <p:nvPr/>
        </p:nvPicPr>
        <p:blipFill>
          <a:blip r:embed="rId1"/>
          <a:stretch>
            <a:fillRect/>
          </a:stretch>
        </p:blipFill>
        <p:spPr>
          <a:xfrm>
            <a:off x="351790" y="1445260"/>
            <a:ext cx="11587480" cy="2149475"/>
          </a:xfrm>
          <a:prstGeom prst="rect">
            <a:avLst/>
          </a:prstGeom>
        </p:spPr>
      </p:pic>
      <p:pic>
        <p:nvPicPr>
          <p:cNvPr id="5" name="图片 4" descr="添加知识库到知识栏"/>
          <p:cNvPicPr>
            <a:picLocks noChangeAspect="1"/>
          </p:cNvPicPr>
          <p:nvPr/>
        </p:nvPicPr>
        <p:blipFill>
          <a:blip r:embed="rId2"/>
          <a:stretch>
            <a:fillRect/>
          </a:stretch>
        </p:blipFill>
        <p:spPr>
          <a:xfrm>
            <a:off x="351790" y="3726815"/>
            <a:ext cx="3921125" cy="3012440"/>
          </a:xfrm>
          <a:prstGeom prst="rect">
            <a:avLst/>
          </a:prstGeom>
        </p:spPr>
      </p:pic>
      <p:sp>
        <p:nvSpPr>
          <p:cNvPr id="6" name="圆角矩形 820"/>
          <p:cNvSpPr/>
          <p:nvPr/>
        </p:nvSpPr>
        <p:spPr>
          <a:xfrm>
            <a:off x="5182235" y="3947160"/>
            <a:ext cx="6277610" cy="2141855"/>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4</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添加知识库</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在智能体中添加知识库，数据处理完成，确认后，回到选择知识库，在右方单击</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添加智能体</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按钮。在智能体编排栏中可以看到知识库已被添加</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COZE </a:t>
            </a:r>
            <a:r>
              <a:rPr lang="zh-CN" altLang="en-US"/>
              <a:t>平台操作</a:t>
            </a:r>
            <a:endParaRPr lang="zh-CN" altLang="en-US"/>
          </a:p>
        </p:txBody>
      </p:sp>
      <p:sp>
        <p:nvSpPr>
          <p:cNvPr id="6" name="圆角矩形 820"/>
          <p:cNvSpPr/>
          <p:nvPr/>
        </p:nvSpPr>
        <p:spPr>
          <a:xfrm>
            <a:off x="986790" y="1742440"/>
            <a:ext cx="4317365" cy="1156335"/>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5</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体验优化</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可参考任务</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 8.1</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，可以加上开场白。</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3" name="圆角矩形 820"/>
          <p:cNvSpPr/>
          <p:nvPr/>
        </p:nvSpPr>
        <p:spPr>
          <a:xfrm>
            <a:off x="6310630" y="1742440"/>
            <a:ext cx="4317365" cy="1156335"/>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6</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预览与调试</a:t>
            </a:r>
            <a:endParaRPr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在预览调试区域进行预览调试。</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4" name="图片 3" descr="开场白"/>
          <p:cNvPicPr>
            <a:picLocks noChangeAspect="1"/>
          </p:cNvPicPr>
          <p:nvPr/>
        </p:nvPicPr>
        <p:blipFill>
          <a:blip r:embed="rId1"/>
          <a:stretch>
            <a:fillRect/>
          </a:stretch>
        </p:blipFill>
        <p:spPr>
          <a:xfrm>
            <a:off x="694690" y="3257550"/>
            <a:ext cx="5867400" cy="3075940"/>
          </a:xfrm>
          <a:prstGeom prst="rect">
            <a:avLst/>
          </a:prstGeom>
        </p:spPr>
      </p:pic>
      <p:pic>
        <p:nvPicPr>
          <p:cNvPr id="5" name="图片 4" descr="调试"/>
          <p:cNvPicPr>
            <a:picLocks noChangeAspect="1"/>
          </p:cNvPicPr>
          <p:nvPr/>
        </p:nvPicPr>
        <p:blipFill>
          <a:blip r:embed="rId2"/>
          <a:stretch>
            <a:fillRect/>
          </a:stretch>
        </p:blipFill>
        <p:spPr>
          <a:xfrm>
            <a:off x="7222490" y="3258185"/>
            <a:ext cx="3165475" cy="31273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t>任务拓展</a:t>
            </a:r>
            <a:endParaRPr lang="zh-CN" altLang="en-US" dirty="0"/>
          </a:p>
        </p:txBody>
      </p:sp>
      <p:graphicFrame>
        <p:nvGraphicFramePr>
          <p:cNvPr id="35" name="表格 34"/>
          <p:cNvGraphicFramePr/>
          <p:nvPr>
            <p:custDataLst>
              <p:tags r:id="rId1"/>
            </p:custDataLst>
          </p:nvPr>
        </p:nvGraphicFramePr>
        <p:xfrm>
          <a:off x="1186180" y="2712085"/>
          <a:ext cx="7032625" cy="2656205"/>
        </p:xfrm>
        <a:graphic>
          <a:graphicData uri="http://schemas.openxmlformats.org/drawingml/2006/table">
            <a:tbl>
              <a:tblPr/>
              <a:tblGrid>
                <a:gridCol w="1198880"/>
                <a:gridCol w="2791460"/>
                <a:gridCol w="3042285"/>
              </a:tblGrid>
              <a:tr h="354965">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领域</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rPr>
                        <a:t>知识点</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rPr>
                        <a:t>技能点</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767715">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1</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客服提示词设计</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清晰准确地描述提示词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67080">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2</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设计知识库交互时的提示词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构建知识库</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66445">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3</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设计回答用户时的提示词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使用结构化提示词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36" name="文本框 35"/>
          <p:cNvSpPr txBox="1"/>
          <p:nvPr/>
        </p:nvSpPr>
        <p:spPr>
          <a:xfrm>
            <a:off x="1090930" y="1747520"/>
            <a:ext cx="7792720" cy="645160"/>
          </a:xfrm>
          <a:prstGeom prst="rect">
            <a:avLst/>
          </a:prstGeom>
          <a:noFill/>
        </p:spPr>
        <p:txBody>
          <a:bodyPr wrap="square" rtlCol="0">
            <a:spAutoFit/>
          </a:bodyPr>
          <a:p>
            <a:r>
              <a:rPr lang="zh-CN" altLang="en-US"/>
              <a:t>请扫描教材中对应的智能体，制作一个智能体，依据表中的知识与技能要求，推广你喜欢的一件物品</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任务</a:t>
            </a:r>
            <a:r>
              <a:rPr lang="en-US" altLang="zh-CN"/>
              <a:t> 8.3</a:t>
            </a:r>
            <a:r>
              <a:rPr lang="zh-CN" altLang="en-US"/>
              <a:t>　智能体制作求职助手</a:t>
            </a:r>
            <a:endParaRPr lang="zh-CN" altLang="en-US"/>
          </a:p>
        </p:txBody>
      </p:sp>
      <p:sp>
        <p:nvSpPr>
          <p:cNvPr id="3" name="文本框 2"/>
          <p:cNvSpPr txBox="1"/>
          <p:nvPr/>
        </p:nvSpPr>
        <p:spPr>
          <a:xfrm>
            <a:off x="852805" y="2035810"/>
            <a:ext cx="4558030" cy="2861310"/>
          </a:xfrm>
          <a:prstGeom prst="rect">
            <a:avLst/>
          </a:prstGeom>
          <a:noFill/>
        </p:spPr>
        <p:txBody>
          <a:bodyPr wrap="square" rtlCol="0">
            <a:spAutoFit/>
          </a:bodyPr>
          <a:p>
            <a:r>
              <a:rPr lang="zh-CN" altLang="en-US"/>
              <a:t>如果你是一名在校大学生，希望找到一份兼职工作，但制作的简历由</a:t>
            </a:r>
            <a:endParaRPr lang="zh-CN" altLang="en-US"/>
          </a:p>
          <a:p>
            <a:r>
              <a:rPr lang="zh-CN" altLang="en-US"/>
              <a:t>于缺乏针对性的优化，总是无法通过初步的海选阶段。同时，可能也不清楚自己究竟适合什么样</a:t>
            </a:r>
            <a:endParaRPr lang="zh-CN" altLang="en-US"/>
          </a:p>
          <a:p>
            <a:r>
              <a:rPr lang="zh-CN" altLang="en-US"/>
              <a:t>的工作，那么，该如何制作一个自己的智能体呢？这个智能体能够帮助进行简历的优化，通过分</a:t>
            </a:r>
            <a:endParaRPr lang="zh-CN" altLang="en-US"/>
          </a:p>
          <a:p>
            <a:r>
              <a:rPr lang="zh-CN" altLang="en-US"/>
              <a:t>析你的技能和经验，智能匹配并推荐最适合你的工作岗位，从而提高你求职的成功率。</a:t>
            </a:r>
            <a:endParaRPr lang="zh-CN" altLang="en-US"/>
          </a:p>
        </p:txBody>
      </p:sp>
      <p:pic>
        <p:nvPicPr>
          <p:cNvPr id="5" name="图片 4" descr="OIP-C (3)"/>
          <p:cNvPicPr>
            <a:picLocks noChangeAspect="1"/>
          </p:cNvPicPr>
          <p:nvPr/>
        </p:nvPicPr>
        <p:blipFill>
          <a:blip r:embed="rId1"/>
          <a:stretch>
            <a:fillRect/>
          </a:stretch>
        </p:blipFill>
        <p:spPr>
          <a:xfrm>
            <a:off x="7233920" y="2152015"/>
            <a:ext cx="3937000" cy="26282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1. </a:t>
            </a:r>
            <a:r>
              <a:rPr lang="zh-CN" altLang="en-US"/>
              <a:t>构建工作流节点</a:t>
            </a:r>
            <a:endParaRPr lang="zh-CN" altLang="en-US"/>
          </a:p>
        </p:txBody>
      </p:sp>
      <p:grpSp>
        <p:nvGrpSpPr>
          <p:cNvPr id="1102" name="组合 1102" descr="KSO_WM_BEAUTIFY_FLAG=#wm#&amp;KSO_WM_TAG_VERSION=1.0&amp;KSO_WM_TEMPLATE_CATEGORY=wpsdiag&amp;KSO_WM_TEMPLATE_INDEX=20164513&amp;KSO_WM_UNIT_DIAGRAM_SCHEMECOLOR_ID=Grayscale&amp;KSO_WM_UNIT_ID=wpsdiag20164513_5*i*1&amp;KSO_WM_UNIT_TYPE=i"/>
          <p:cNvGrpSpPr/>
          <p:nvPr>
            <p:custDataLst>
              <p:tags r:id="rId1"/>
            </p:custDataLst>
          </p:nvPr>
        </p:nvGrpSpPr>
        <p:grpSpPr>
          <a:xfrm>
            <a:off x="567055" y="2317433"/>
            <a:ext cx="4057650" cy="1294765"/>
            <a:chOff x="-81459" y="1853"/>
            <a:chExt cx="1268381" cy="379573"/>
          </a:xfrm>
        </p:grpSpPr>
        <p:sp>
          <p:nvSpPr>
            <p:cNvPr id="1103" name="矩形: 剪去单角 52" descr="KSO_WM_UNIT_INDEX=1_1&amp;KSO_WM_UNIT_TYPE=l_i&amp;KSO_WM_UNIT_ID=wpsdiag20164513_5*l_i*1_1&amp;KSO_WM_UNIT_LAYERLEVEL=1_1&amp;KSO_WM_UNIT_CLEAR=1&amp;KSO_WM_TAG_VERSION=1.0&amp;KSO_WM_BEAUTIFY_FLAG=#wm#&amp;KSO_WM_TEMPLATE_CATEGORY=wpsdiag&amp;KSO_WM_TEMPLATE_INDEX=20164513&amp;KSO_WM_SLIDE_ITEM_CNT=5&amp;KSO_WM_DIAGRAM_GROUP_CODE=l1_1&amp;KSO_WM_UNIT_FILL_TYPE=1&amp;KSO_WM_UNIT_FILL_FORE_SCHEMECOLOR_INDEX=5&amp;KSO_WM_UNIT_FILL_BACK_SCHEMECOLOR_INDEX=0&amp;KSO_WM_UNIT_LINE_FILL_TYPE=1&amp;KSO_WM_UNIT_LINE_FORE_SCHEMECOLOR_INDEX=6&amp;KSO_WM_UNIT_LINE_BACK_SCHEMECOLOR_INDEX=0"/>
            <p:cNvSpPr/>
            <p:nvPr>
              <p:custDataLst>
                <p:tags r:id="rId2"/>
              </p:custDataLst>
            </p:nvPr>
          </p:nvSpPr>
          <p:spPr>
            <a:xfrm rot="16200000">
              <a:off x="-73879" y="4319"/>
              <a:ext cx="379525" cy="374593"/>
            </a:xfrm>
            <a:prstGeom prst="snip1Rect">
              <a:avLst/>
            </a:prstGeom>
            <a:solidFill>
              <a:srgbClr val="376FFF"/>
            </a:solidFill>
            <a:ln w="19050" cap="flat" cmpd="sng" algn="ctr">
              <a:solidFill>
                <a:schemeClr val="bg1">
                  <a:lumMod val="95000"/>
                </a:schemeClr>
              </a:solidFill>
              <a:prstDash val="solid"/>
              <a:miter lim="800000"/>
            </a:ln>
            <a:effectLst/>
          </p:spPr>
        </p:sp>
        <p:sp>
          <p:nvSpPr>
            <p:cNvPr id="1104" name="矩形: 剪去单角 53" descr="KSO_WM_UNIT_INDEX=1_2&amp;KSO_WM_UNIT_TYPE=l_i&amp;KSO_WM_UNIT_ID=wpsdiag20164513_5*l_i*1_2&amp;KSO_WM_UNIT_LAYERLEVEL=1_1&amp;KSO_WM_UNIT_CLEAR=1&amp;KSO_WM_TAG_VERSION=1.0&amp;KSO_WM_BEAUTIFY_FLAG=#wm#&amp;KSO_WM_TEMPLATE_CATEGORY=wpsdiag&amp;KSO_WM_TEMPLATE_INDEX=20164513&amp;KSO_WM_SLIDE_ITEM_CNT=5&amp;KSO_WM_DIAGRAM_GROUP_CODE=l1_1&amp;KSO_WM_UNIT_FILL_TYPE=1&amp;KSO_WM_UNIT_FILL_FORE_SCHEMECOLOR_INDEX=5&amp;KSO_WM_UNIT_FILL_BACK_SCHEMECOLOR_INDEX=0&amp;KSO_WM_UNIT_LINE_FILL_TYPE=1&amp;KSO_WM_UNIT_LINE_FORE_SCHEMECOLOR_INDEX=6&amp;KSO_WM_UNIT_LINE_BACK_SCHEMECOLOR_INDEX=0"/>
            <p:cNvSpPr/>
            <p:nvPr>
              <p:custDataLst>
                <p:tags r:id="rId3"/>
              </p:custDataLst>
            </p:nvPr>
          </p:nvSpPr>
          <p:spPr>
            <a:xfrm rot="16200000">
              <a:off x="365217" y="4370"/>
              <a:ext cx="379525" cy="374586"/>
            </a:xfrm>
            <a:prstGeom prst="snip1Rect">
              <a:avLst/>
            </a:prstGeom>
            <a:solidFill>
              <a:srgbClr val="376FFF"/>
            </a:solidFill>
            <a:ln w="19050" cap="flat" cmpd="sng" algn="ctr">
              <a:solidFill>
                <a:schemeClr val="bg1">
                  <a:lumMod val="95000"/>
                </a:schemeClr>
              </a:solidFill>
              <a:prstDash val="solid"/>
              <a:miter lim="800000"/>
            </a:ln>
            <a:effectLst/>
          </p:spPr>
        </p:sp>
        <p:sp>
          <p:nvSpPr>
            <p:cNvPr id="1105" name="箭头: V 形 54" descr="KSO_WM_UNIT_INDEX=1_3&amp;KSO_WM_UNIT_TYPE=l_i&amp;KSO_WM_UNIT_ID=wpsdiag20164513_5*l_i*1_3&amp;KSO_WM_UNIT_LAYERLEVEL=1_1&amp;KSO_WM_UNIT_CLEAR=1&amp;KSO_WM_TAG_VERSION=1.0&amp;KSO_WM_BEAUTIFY_FLAG=#wm#&amp;KSO_WM_TEMPLATE_CATEGORY=wpsdiag&amp;KSO_WM_TEMPLATE_INDEX=20164513&amp;KSO_WM_SLIDE_ITEM_CNT=5&amp;KSO_WM_DIAGRAM_GROUP_CODE=l1_1&amp;KSO_WM_UNIT_FILL_TYPE=1&amp;KSO_WM_UNIT_FILL_FORE_SCHEMECOLOR_INDEX=7&amp;KSO_WM_UNIT_FILL_BACK_SCHEMECOLOR_INDEX=0&amp;KSO_WM_UNIT_LINE_FILL_TYPE=1&amp;KSO_WM_UNIT_LINE_FORE_SCHEMECOLOR_INDEX=6&amp;KSO_WM_UNIT_LINE_BACK_SCHEMECOLOR_INDEX=0"/>
            <p:cNvSpPr/>
            <p:nvPr>
              <p:custDataLst>
                <p:tags r:id="rId4"/>
              </p:custDataLst>
            </p:nvPr>
          </p:nvSpPr>
          <p:spPr>
            <a:xfrm>
              <a:off x="307591" y="170697"/>
              <a:ext cx="71458" cy="60687"/>
            </a:xfrm>
            <a:prstGeom prst="chevron">
              <a:avLst/>
            </a:prstGeom>
            <a:solidFill>
              <a:srgbClr val="376FFF"/>
            </a:solidFill>
            <a:ln w="12700" cap="flat" cmpd="sng" algn="ctr">
              <a:solidFill>
                <a:schemeClr val="bg1"/>
              </a:solidFill>
              <a:prstDash val="solid"/>
              <a:miter lim="800000"/>
            </a:ln>
            <a:effectLst>
              <a:outerShdw blurRad="50800" dist="38100" dir="10800000" algn="r" rotWithShape="0">
                <a:prstClr val="black">
                  <a:alpha val="40000"/>
                </a:prstClr>
              </a:outerShdw>
            </a:effectLst>
          </p:spPr>
        </p:sp>
        <p:sp>
          <p:nvSpPr>
            <p:cNvPr id="1106" name="矩形: 剪去单角 55" descr="KSO_WM_UNIT_INDEX=1_4&amp;KSO_WM_UNIT_TYPE=l_i&amp;KSO_WM_UNIT_ID=wpsdiag20164513_5*l_i*1_4&amp;KSO_WM_UNIT_LAYERLEVEL=1_1&amp;KSO_WM_UNIT_CLEAR=1&amp;KSO_WM_TAG_VERSION=1.0&amp;KSO_WM_BEAUTIFY_FLAG=#wm#&amp;KSO_WM_TEMPLATE_CATEGORY=wpsdiag&amp;KSO_WM_TEMPLATE_INDEX=20164513&amp;KSO_WM_SLIDE_ITEM_CNT=5&amp;KSO_WM_DIAGRAM_GROUP_CODE=l1_1&amp;KSO_WM_UNIT_FILL_TYPE=1&amp;KSO_WM_UNIT_FILL_FORE_SCHEMECOLOR_INDEX=5&amp;KSO_WM_UNIT_FILL_BACK_SCHEMECOLOR_INDEX=0&amp;KSO_WM_UNIT_LINE_FILL_TYPE=1&amp;KSO_WM_UNIT_LINE_FORE_SCHEMECOLOR_INDEX=6&amp;KSO_WM_UNIT_LINE_BACK_SCHEMECOLOR_INDEX=0"/>
            <p:cNvSpPr/>
            <p:nvPr>
              <p:custDataLst>
                <p:tags r:id="rId5"/>
              </p:custDataLst>
            </p:nvPr>
          </p:nvSpPr>
          <p:spPr>
            <a:xfrm rot="16200000">
              <a:off x="804238" y="4420"/>
              <a:ext cx="379370" cy="374579"/>
            </a:xfrm>
            <a:prstGeom prst="snip1Rect">
              <a:avLst/>
            </a:prstGeom>
            <a:solidFill>
              <a:srgbClr val="376FFF"/>
            </a:solidFill>
            <a:ln w="19050" cap="flat" cmpd="sng" algn="ctr">
              <a:solidFill>
                <a:schemeClr val="bg1">
                  <a:lumMod val="95000"/>
                </a:schemeClr>
              </a:solidFill>
              <a:prstDash val="solid"/>
              <a:miter lim="800000"/>
            </a:ln>
            <a:effectLst/>
          </p:spPr>
        </p:sp>
        <p:sp>
          <p:nvSpPr>
            <p:cNvPr id="1107" name="箭头: V 形 56" descr="KSO_WM_UNIT_INDEX=1_5&amp;KSO_WM_UNIT_TYPE=l_i&amp;KSO_WM_UNIT_ID=wpsdiag20164513_5*l_i*1_5&amp;KSO_WM_UNIT_LAYERLEVEL=1_1&amp;KSO_WM_UNIT_CLEAR=1&amp;KSO_WM_TAG_VERSION=1.0&amp;KSO_WM_BEAUTIFY_FLAG=#wm#&amp;KSO_WM_TEMPLATE_CATEGORY=wpsdiag&amp;KSO_WM_TEMPLATE_INDEX=20164513&amp;KSO_WM_SLIDE_ITEM_CNT=5&amp;KSO_WM_DIAGRAM_GROUP_CODE=l1_1&amp;KSO_WM_UNIT_FILL_TYPE=1&amp;KSO_WM_UNIT_FILL_FORE_SCHEMECOLOR_INDEX=7&amp;KSO_WM_UNIT_FILL_BACK_SCHEMECOLOR_INDEX=0&amp;KSO_WM_UNIT_LINE_FILL_TYPE=1&amp;KSO_WM_UNIT_LINE_FORE_SCHEMECOLOR_INDEX=6&amp;KSO_WM_UNIT_LINE_BACK_SCHEMECOLOR_INDEX=0"/>
            <p:cNvSpPr/>
            <p:nvPr>
              <p:custDataLst>
                <p:tags r:id="rId6"/>
              </p:custDataLst>
            </p:nvPr>
          </p:nvSpPr>
          <p:spPr>
            <a:xfrm>
              <a:off x="748605" y="172198"/>
              <a:ext cx="71111" cy="60749"/>
            </a:xfrm>
            <a:prstGeom prst="chevron">
              <a:avLst/>
            </a:prstGeom>
            <a:solidFill>
              <a:srgbClr val="376FFF"/>
            </a:solidFill>
            <a:ln w="12700" cap="flat" cmpd="sng" algn="ctr">
              <a:solidFill>
                <a:schemeClr val="bg1"/>
              </a:solidFill>
              <a:prstDash val="solid"/>
              <a:miter lim="800000"/>
            </a:ln>
            <a:effectLst>
              <a:outerShdw blurRad="50800" dist="38100" dir="10800000" algn="r" rotWithShape="0">
                <a:prstClr val="black">
                  <a:alpha val="40000"/>
                </a:prstClr>
              </a:outerShdw>
            </a:effectLst>
          </p:spPr>
        </p:sp>
        <p:sp>
          <p:nvSpPr>
            <p:cNvPr id="1108" name="等腰三角形 57" descr="KSO_WM_UNIT_INDEX=1_6&amp;KSO_WM_UNIT_TYPE=l_i&amp;KSO_WM_UNIT_ID=wpsdiag20164513_5*l_i*1_6&amp;KSO_WM_UNIT_LAYERLEVEL=1_1&amp;KSO_WM_UNIT_CLEAR=1&amp;KSO_WM_TAG_VERSION=1.0&amp;KSO_WM_BEAUTIFY_FLAG=#wm#&amp;KSO_WM_TEMPLATE_CATEGORY=wpsdiag&amp;KSO_WM_TEMPLATE_INDEX=20164513&amp;KSO_WM_SLIDE_ITEM_CNT=5&amp;KSO_WM_DIAGRAM_GROUP_CODE=l1_1&amp;KSO_WM_UNIT_FILL_TYPE=1&amp;KSO_WM_UNIT_FILL_FORE_SCHEMECOLOR_INDEX=7&amp;KSO_WM_UNIT_FILL_BACK_SCHEMECOLOR_INDEX=0&amp;KSO_WM_UNIT_LINE_FILL_TYPE=1&amp;KSO_WM_UNIT_LINE_FORE_SCHEMECOLOR_INDEX=6&amp;KSO_WM_UNIT_LINE_BACK_SCHEMECOLOR_INDEX=0"/>
            <p:cNvSpPr/>
            <p:nvPr>
              <p:custDataLst>
                <p:tags r:id="rId7"/>
              </p:custDataLst>
            </p:nvPr>
          </p:nvSpPr>
          <p:spPr>
            <a:xfrm rot="8103041">
              <a:off x="-81459" y="30113"/>
              <a:ext cx="94375" cy="40655"/>
            </a:xfrm>
            <a:prstGeom prst="triangle">
              <a:avLst/>
            </a:prstGeom>
            <a:solidFill>
              <a:schemeClr val="bg1"/>
            </a:solidFill>
            <a:ln w="6350" cap="flat" cmpd="sng" algn="ctr">
              <a:solidFill>
                <a:schemeClr val="bg1">
                  <a:lumMod val="95000"/>
                </a:schemeClr>
              </a:solidFill>
              <a:prstDash val="solid"/>
              <a:miter lim="800000"/>
            </a:ln>
            <a:effectLst>
              <a:outerShdw blurRad="50800" dist="38100" dir="8100000" algn="tr" rotWithShape="0">
                <a:prstClr val="black">
                  <a:alpha val="40000"/>
                </a:prstClr>
              </a:outerShdw>
            </a:effectLst>
          </p:spPr>
        </p:sp>
        <p:sp>
          <p:nvSpPr>
            <p:cNvPr id="1109" name="等腰三角形 58" descr="KSO_WM_UNIT_INDEX=1_7&amp;KSO_WM_UNIT_TYPE=l_i&amp;KSO_WM_UNIT_ID=wpsdiag20164513_5*l_i*1_7&amp;KSO_WM_UNIT_LAYERLEVEL=1_1&amp;KSO_WM_UNIT_CLEAR=1&amp;KSO_WM_TAG_VERSION=1.0&amp;KSO_WM_BEAUTIFY_FLAG=#wm#&amp;KSO_WM_TEMPLATE_CATEGORY=wpsdiag&amp;KSO_WM_TEMPLATE_INDEX=20164513&amp;KSO_WM_SLIDE_ITEM_CNT=5&amp;KSO_WM_DIAGRAM_GROUP_CODE=l1_1&amp;KSO_WM_UNIT_FILL_TYPE=1&amp;KSO_WM_UNIT_FILL_FORE_SCHEMECOLOR_INDEX=7&amp;KSO_WM_UNIT_FILL_BACK_SCHEMECOLOR_INDEX=0&amp;KSO_WM_UNIT_LINE_FILL_TYPE=1&amp;KSO_WM_UNIT_LINE_FORE_SCHEMECOLOR_INDEX=6&amp;KSO_WM_UNIT_LINE_BACK_SCHEMECOLOR_INDEX=0"/>
            <p:cNvSpPr/>
            <p:nvPr>
              <p:custDataLst>
                <p:tags r:id="rId8"/>
              </p:custDataLst>
            </p:nvPr>
          </p:nvSpPr>
          <p:spPr>
            <a:xfrm rot="8103041">
              <a:off x="360537" y="30368"/>
              <a:ext cx="94373" cy="40417"/>
            </a:xfrm>
            <a:prstGeom prst="triangle">
              <a:avLst/>
            </a:prstGeom>
            <a:solidFill>
              <a:schemeClr val="bg1"/>
            </a:solidFill>
            <a:ln w="6350" cap="flat" cmpd="sng" algn="ctr">
              <a:solidFill>
                <a:schemeClr val="bg1">
                  <a:lumMod val="95000"/>
                </a:schemeClr>
              </a:solidFill>
              <a:prstDash val="solid"/>
              <a:miter lim="800000"/>
            </a:ln>
            <a:effectLst>
              <a:outerShdw blurRad="50800" dist="38100" dir="8100000" algn="tr" rotWithShape="0">
                <a:prstClr val="black">
                  <a:alpha val="40000"/>
                </a:prstClr>
              </a:outerShdw>
            </a:effectLst>
          </p:spPr>
        </p:sp>
        <p:sp>
          <p:nvSpPr>
            <p:cNvPr id="1110" name="等腰三角形 59" descr="KSO_WM_UNIT_INDEX=1_8&amp;KSO_WM_UNIT_TYPE=l_i&amp;KSO_WM_UNIT_ID=wpsdiag20164513_5*l_i*1_8&amp;KSO_WM_UNIT_LAYERLEVEL=1_1&amp;KSO_WM_UNIT_CLEAR=1&amp;KSO_WM_TAG_VERSION=1.0&amp;KSO_WM_BEAUTIFY_FLAG=#wm#&amp;KSO_WM_TEMPLATE_CATEGORY=wpsdiag&amp;KSO_WM_TEMPLATE_INDEX=20164513&amp;KSO_WM_SLIDE_ITEM_CNT=5&amp;KSO_WM_DIAGRAM_GROUP_CODE=l1_1&amp;KSO_WM_UNIT_FILL_TYPE=1&amp;KSO_WM_UNIT_FILL_FORE_SCHEMECOLOR_INDEX=7&amp;KSO_WM_UNIT_FILL_BACK_SCHEMECOLOR_INDEX=0&amp;KSO_WM_UNIT_LINE_FILL_TYPE=1&amp;KSO_WM_UNIT_LINE_FORE_SCHEMECOLOR_INDEX=6&amp;KSO_WM_UNIT_LINE_BACK_SCHEMECOLOR_INDEX=0"/>
            <p:cNvSpPr/>
            <p:nvPr>
              <p:custDataLst>
                <p:tags r:id="rId9"/>
              </p:custDataLst>
            </p:nvPr>
          </p:nvSpPr>
          <p:spPr>
            <a:xfrm rot="8103041">
              <a:off x="802532" y="30368"/>
              <a:ext cx="94373" cy="40417"/>
            </a:xfrm>
            <a:prstGeom prst="triangle">
              <a:avLst/>
            </a:prstGeom>
            <a:solidFill>
              <a:schemeClr val="bg1"/>
            </a:solidFill>
            <a:ln w="6350" cap="flat" cmpd="sng" algn="ctr">
              <a:solidFill>
                <a:schemeClr val="bg1">
                  <a:lumMod val="95000"/>
                </a:schemeClr>
              </a:solidFill>
              <a:prstDash val="solid"/>
              <a:miter lim="800000"/>
            </a:ln>
            <a:effectLst>
              <a:outerShdw blurRad="50800" dist="38100" dir="8100000" algn="tr" rotWithShape="0">
                <a:prstClr val="black">
                  <a:alpha val="40000"/>
                </a:prstClr>
              </a:outerShdw>
            </a:effectLst>
          </p:spPr>
        </p:sp>
        <p:sp>
          <p:nvSpPr>
            <p:cNvPr id="1111" name="文本框 20" descr="KSO_WM_UNIT_INDEX=1_1_1&amp;KSO_WM_UNIT_TYPE=l_h_a&amp;KSO_WM_UNIT_ID=wpsdiag20164513_5*l_h_a*1_1_1&amp;KSO_WM_UNIT_LAYERLEVEL=1_1_1&amp;KSO_WM_UNIT_HIGHLIGHT=0&amp;KSO_WM_UNIT_CLEAR=0&amp;KSO_WM_UNIT_COMPATIBLE=0&amp;KSO_WM_TAG_VERSION=1.0&amp;KSO_WM_UNIT_VALUE=3&amp;KSO_WM_UNIT_PRESET_TEXT=LOREM&amp;KSO_WM_BEAUTIFY_FLAG=#wm#&amp;KSO_WM_TEMPLATE_CATEGORY=wpsdiag&amp;KSO_WM_TEMPLATE_INDEX=20164513&amp;KSO_WM_SLIDE_ITEM_CNT=5&amp;KSO_WM_DIAGRAM_GROUP_CODE=l1_1&amp;KSO_WM_UNIT_TEXT_FILL_TYPE=1&amp;KSO_WM_UNIT_TEXT_FILL_FORE_SCHEMECOLOR_INDEX=12"/>
            <p:cNvSpPr txBox="1"/>
            <p:nvPr>
              <p:custDataLst>
                <p:tags r:id="rId10"/>
              </p:custDataLst>
            </p:nvPr>
          </p:nvSpPr>
          <p:spPr>
            <a:xfrm>
              <a:off x="-66655" y="37802"/>
              <a:ext cx="370363" cy="104128"/>
            </a:xfrm>
            <a:prstGeom prst="rect">
              <a:avLst/>
            </a:prstGeom>
            <a:noFill/>
          </p:spPr>
          <p:txBody>
            <a:bodyPr wrap="square" rtlCol="0">
              <a:noAutofit/>
            </a:bodyPr>
            <a:p>
              <a:pPr indent="0" algn="ctr">
                <a:lnSpc>
                  <a:spcPct val="80000"/>
                </a:lnSpc>
              </a:pPr>
              <a:r>
                <a:rPr lang="en-US" altLang="zh-CN" sz="1200" b="1" kern="100">
                  <a:solidFill>
                    <a:srgbClr val="FFFFFF"/>
                  </a:solidFill>
                  <a:latin typeface="黑体" panose="02010609060101010101" charset="-122"/>
                  <a:ea typeface="黑体" panose="02010609060101010101" charset="-122"/>
                  <a:cs typeface="黑体" panose="02010609060101010101" charset="-122"/>
                  <a:sym typeface="Times New Roman" panose="02020603050405020304"/>
                </a:rPr>
                <a:t>01</a:t>
              </a:r>
              <a:endParaRPr lang="en-US" altLang="zh-CN" sz="1200" b="1" kern="100">
                <a:latin typeface="黑体" panose="02010609060101010101" charset="-122"/>
                <a:ea typeface="黑体" panose="02010609060101010101" charset="-122"/>
                <a:cs typeface="黑体" panose="02010609060101010101" charset="-122"/>
                <a:sym typeface="Times New Roman" panose="02020603050405020304"/>
              </a:endParaRPr>
            </a:p>
          </p:txBody>
        </p:sp>
        <p:sp>
          <p:nvSpPr>
            <p:cNvPr id="1112" name="文本框 71" descr="KSO_WM_UNIT_INDEX=1_1_1&amp;KSO_WM_UNIT_TYPE=l_h_f&amp;KSO_WM_UNIT_ID=wpsdiag20164513_5*l_h_f*1_1_1&amp;KSO_WM_UNIT_LAYERLEVEL=1_1_1&amp;KSO_WM_UNIT_HIGHLIGHT=0&amp;KSO_WM_UNIT_CLEAR=0&amp;KSO_WM_UNIT_COMPATIBLE=0&amp;KSO_WM_TAG_VERSION=1.0&amp;KSO_WM_UNIT_VALUE=30&amp;KSO_WM_UNIT_PRESET_TEXT=Lorem ipsum dolor sit amet, consectetur adipisicing elit.&amp;KSO_WM_BEAUTIFY_FLAG=#wm#&amp;KSO_WM_TEMPLATE_CATEGORY=wpsdiag&amp;KSO_WM_TEMPLATE_INDEX=20164513&amp;KSO_WM_UNIT_BIND_DECORATION_IDS=wpsdiag20164513_5*l_i*1_1;wpsdiag20164513_5*l_i*1_6&amp;KSO_WM_SLIDE_ITEM_CNT=5&amp;KSO_WM_DIAGRAM_GROUP_CODE=l1_1&amp;KSO_WM_UNIT_TEXT_FILL_TYPE=1&amp;KSO_WM_UNIT_TEXT_FILL_FORE_SCHEMECOLOR_INDEX=12"/>
            <p:cNvSpPr txBox="1"/>
            <p:nvPr>
              <p:custDataLst>
                <p:tags r:id="rId11"/>
              </p:custDataLst>
            </p:nvPr>
          </p:nvSpPr>
          <p:spPr>
            <a:xfrm>
              <a:off x="-80137" y="127799"/>
              <a:ext cx="389661" cy="252883"/>
            </a:xfrm>
            <a:prstGeom prst="rect">
              <a:avLst/>
            </a:prstGeom>
            <a:noFill/>
          </p:spPr>
          <p:txBody>
            <a:bodyPr wrap="square" rtlCol="0">
              <a:noAutofit/>
            </a:bodyPr>
            <a:p>
              <a:pPr marL="0" indent="0"/>
              <a:r>
                <a:rPr lang="en-US" altLang="zh-CN" sz="1200" b="1" kern="100">
                  <a:solidFill>
                    <a:srgbClr val="FFFFFF"/>
                  </a:solidFill>
                  <a:latin typeface="黑体" panose="02010609060101010101" charset="-122"/>
                  <a:ea typeface="黑体" panose="02010609060101010101" charset="-122"/>
                  <a:cs typeface="黑体" panose="02010609060101010101" charset="-122"/>
                  <a:sym typeface="Times New Roman" panose="02020603050405020304"/>
                </a:rPr>
                <a:t>设计用户提问时大模型对用户提问的处理提示词</a:t>
              </a:r>
              <a:endParaRPr lang="en-US" altLang="zh-CN" sz="1050" kern="100">
                <a:solidFill>
                  <a:srgbClr val="FFFFFF"/>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sp>
          <p:nvSpPr>
            <p:cNvPr id="1113" name="文本框 20" descr="KSO_WM_UNIT_INDEX=1_2_1&amp;KSO_WM_UNIT_TYPE=l_h_a&amp;KSO_WM_UNIT_ID=wpsdiag20164513_5*l_h_a*1_2_1&amp;KSO_WM_UNIT_LAYERLEVEL=1_1_1&amp;KSO_WM_UNIT_HIGHLIGHT=0&amp;KSO_WM_UNIT_CLEAR=0&amp;KSO_WM_UNIT_COMPATIBLE=0&amp;KSO_WM_TAG_VERSION=1.0&amp;KSO_WM_UNIT_VALUE=3&amp;KSO_WM_UNIT_PRESET_TEXT=LOREM&amp;KSO_WM_BEAUTIFY_FLAG=#wm#&amp;KSO_WM_TEMPLATE_CATEGORY=wpsdiag&amp;KSO_WM_TEMPLATE_INDEX=20164513&amp;KSO_WM_SLIDE_ITEM_CNT=5&amp;KSO_WM_DIAGRAM_GROUP_CODE=l1_1&amp;KSO_WM_UNIT_TEXT_FILL_TYPE=1&amp;KSO_WM_UNIT_TEXT_FILL_FORE_SCHEMECOLOR_INDEX=12"/>
            <p:cNvSpPr txBox="1"/>
            <p:nvPr>
              <p:custDataLst>
                <p:tags r:id="rId12"/>
              </p:custDataLst>
            </p:nvPr>
          </p:nvSpPr>
          <p:spPr>
            <a:xfrm>
              <a:off x="365039" y="36562"/>
              <a:ext cx="379616" cy="119252"/>
            </a:xfrm>
            <a:prstGeom prst="rect">
              <a:avLst/>
            </a:prstGeom>
            <a:noFill/>
          </p:spPr>
          <p:txBody>
            <a:bodyPr wrap="square" rtlCol="0">
              <a:noAutofit/>
            </a:bodyPr>
            <a:p>
              <a:pPr indent="0" algn="ctr">
                <a:lnSpc>
                  <a:spcPct val="80000"/>
                </a:lnSpc>
              </a:pPr>
              <a:r>
                <a:rPr lang="en-US" altLang="zh-CN" sz="1200" b="1" kern="100">
                  <a:solidFill>
                    <a:srgbClr val="FFFFFF"/>
                  </a:solidFill>
                  <a:latin typeface="黑体" panose="02010609060101010101" charset="-122"/>
                  <a:ea typeface="黑体" panose="02010609060101010101" charset="-122"/>
                  <a:cs typeface="黑体" panose="02010609060101010101" charset="-122"/>
                  <a:sym typeface="Times New Roman" panose="02020603050405020304"/>
                </a:rPr>
                <a:t>02</a:t>
              </a:r>
              <a:endParaRPr lang="en-US" altLang="zh-CN" sz="1200" b="1" kern="100">
                <a:latin typeface="黑体" panose="02010609060101010101" charset="-122"/>
                <a:ea typeface="黑体" panose="02010609060101010101" charset="-122"/>
                <a:cs typeface="黑体" panose="02010609060101010101" charset="-122"/>
                <a:sym typeface="Times New Roman" panose="02020603050405020304"/>
              </a:endParaRPr>
            </a:p>
          </p:txBody>
        </p:sp>
        <p:sp>
          <p:nvSpPr>
            <p:cNvPr id="1114" name="文本框 85" descr="KSO_WM_UNIT_INDEX=1_2_1&amp;KSO_WM_UNIT_TYPE=l_h_f&amp;KSO_WM_UNIT_ID=wpsdiag20164513_5*l_h_f*1_2_1&amp;KSO_WM_UNIT_LAYERLEVEL=1_1_1&amp;KSO_WM_UNIT_HIGHLIGHT=0&amp;KSO_WM_UNIT_CLEAR=0&amp;KSO_WM_UNIT_COMPATIBLE=0&amp;KSO_WM_TAG_VERSION=1.0&amp;KSO_WM_UNIT_VALUE=30&amp;KSO_WM_UNIT_PRESET_TEXT=Lorem ipsum dolor sit amet, consectetur adipisicing elit.&amp;KSO_WM_BEAUTIFY_FLAG=#wm#&amp;KSO_WM_TEMPLATE_CATEGORY=wpsdiag&amp;KSO_WM_TEMPLATE_INDEX=20164513&amp;KSO_WM_UNIT_BIND_DECORATION_IDS=wpsdiag20164513_5*l_i*1_2;wpsdiag20164513_5*l_i*1_7&amp;KSO_WM_SLIDE_ITEM_CNT=5&amp;KSO_WM_DIAGRAM_GROUP_CODE=l1_1&amp;KSO_WM_UNIT_TEXT_FILL_TYPE=1&amp;KSO_WM_UNIT_TEXT_FILL_FORE_SCHEMECOLOR_INDEX=12"/>
            <p:cNvSpPr txBox="1"/>
            <p:nvPr>
              <p:custDataLst>
                <p:tags r:id="rId13"/>
              </p:custDataLst>
            </p:nvPr>
          </p:nvSpPr>
          <p:spPr>
            <a:xfrm>
              <a:off x="362395" y="127799"/>
              <a:ext cx="387282" cy="252883"/>
            </a:xfrm>
            <a:prstGeom prst="rect">
              <a:avLst/>
            </a:prstGeom>
            <a:noFill/>
          </p:spPr>
          <p:txBody>
            <a:bodyPr wrap="square" rtlCol="0">
              <a:noAutofit/>
            </a:bodyPr>
            <a:p>
              <a:pPr indent="0" algn="l"/>
              <a:r>
                <a:rPr lang="en-US" altLang="zh-CN" sz="1200" b="1" kern="100">
                  <a:solidFill>
                    <a:srgbClr val="FFFFFF"/>
                  </a:solidFill>
                  <a:latin typeface="黑体" panose="02010609060101010101" charset="-122"/>
                  <a:ea typeface="黑体" panose="02010609060101010101" charset="-122"/>
                  <a:cs typeface="黑体" panose="02010609060101010101" charset="-122"/>
                  <a:sym typeface="Times New Roman" panose="02020603050405020304"/>
                </a:rPr>
                <a:t>设计大模型与知识库交互时的提示词</a:t>
              </a:r>
              <a:endParaRPr lang="en-US" altLang="zh-CN" sz="1200" b="1" kern="100">
                <a:solidFill>
                  <a:srgbClr val="FFFFFF"/>
                </a:solidFill>
                <a:latin typeface="黑体" panose="02010609060101010101" charset="-122"/>
                <a:ea typeface="黑体" panose="02010609060101010101" charset="-122"/>
                <a:cs typeface="黑体" panose="02010609060101010101" charset="-122"/>
                <a:sym typeface="Times New Roman" panose="02020603050405020304"/>
              </a:endParaRPr>
            </a:p>
          </p:txBody>
        </p:sp>
        <p:sp>
          <p:nvSpPr>
            <p:cNvPr id="1115" name="文本框 20" descr="KSO_WM_UNIT_INDEX=1_3_1&amp;KSO_WM_UNIT_TYPE=l_h_a&amp;KSO_WM_UNIT_ID=wpsdiag20164513_5*l_h_a*1_3_1&amp;KSO_WM_UNIT_LAYERLEVEL=1_1_1&amp;KSO_WM_UNIT_HIGHLIGHT=0&amp;KSO_WM_UNIT_CLEAR=0&amp;KSO_WM_UNIT_COMPATIBLE=0&amp;KSO_WM_TAG_VERSION=1.0&amp;KSO_WM_UNIT_VALUE=3&amp;KSO_WM_UNIT_PRESET_TEXT=LOREM&amp;KSO_WM_BEAUTIFY_FLAG=#wm#&amp;KSO_WM_TEMPLATE_CATEGORY=wpsdiag&amp;KSO_WM_TEMPLATE_INDEX=20164513&amp;KSO_WM_SLIDE_ITEM_CNT=5&amp;KSO_WM_DIAGRAM_GROUP_CODE=l1_1&amp;KSO_WM_UNIT_TEXT_FILL_TYPE=1&amp;KSO_WM_UNIT_TEXT_FILL_FORE_SCHEMECOLOR_INDEX=12"/>
            <p:cNvSpPr txBox="1"/>
            <p:nvPr>
              <p:custDataLst>
                <p:tags r:id="rId14"/>
              </p:custDataLst>
            </p:nvPr>
          </p:nvSpPr>
          <p:spPr>
            <a:xfrm>
              <a:off x="807042" y="35819"/>
              <a:ext cx="376443" cy="104624"/>
            </a:xfrm>
            <a:prstGeom prst="rect">
              <a:avLst/>
            </a:prstGeom>
            <a:noFill/>
          </p:spPr>
          <p:txBody>
            <a:bodyPr wrap="square" rtlCol="0">
              <a:noAutofit/>
            </a:bodyPr>
            <a:p>
              <a:pPr indent="0" algn="ctr">
                <a:lnSpc>
                  <a:spcPct val="80000"/>
                </a:lnSpc>
              </a:pPr>
              <a:r>
                <a:rPr lang="en-US" altLang="zh-CN" sz="1200" b="1" kern="100">
                  <a:solidFill>
                    <a:srgbClr val="FFFFFF"/>
                  </a:solidFill>
                  <a:latin typeface="黑体" panose="02010609060101010101" charset="-122"/>
                  <a:ea typeface="黑体" panose="02010609060101010101" charset="-122"/>
                  <a:cs typeface="黑体" panose="02010609060101010101" charset="-122"/>
                  <a:sym typeface="Times New Roman" panose="02020603050405020304"/>
                </a:rPr>
                <a:t>03</a:t>
              </a:r>
              <a:endParaRPr lang="en-US" altLang="zh-CN" sz="1050" b="1" kern="12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a:endParaRPr>
            </a:p>
          </p:txBody>
        </p:sp>
        <p:sp>
          <p:nvSpPr>
            <p:cNvPr id="1116" name="文本框 87" descr="KSO_WM_UNIT_INDEX=1_3_1&amp;KSO_WM_UNIT_TYPE=l_h_f&amp;KSO_WM_UNIT_ID=wpsdiag20164513_5*l_h_f*1_3_1&amp;KSO_WM_UNIT_LAYERLEVEL=1_1_1&amp;KSO_WM_UNIT_HIGHLIGHT=0&amp;KSO_WM_UNIT_CLEAR=0&amp;KSO_WM_UNIT_COMPATIBLE=0&amp;KSO_WM_TAG_VERSION=1.0&amp;KSO_WM_UNIT_VALUE=30&amp;KSO_WM_UNIT_PRESET_TEXT=Lorem ipsum dolor sit amet, consectetur adipisicing elit.&amp;KSO_WM_BEAUTIFY_FLAG=#wm#&amp;KSO_WM_TEMPLATE_CATEGORY=wpsdiag&amp;KSO_WM_TEMPLATE_INDEX=20164513&amp;KSO_WM_UNIT_BIND_DECORATION_IDS=wpsdiag20164513_5*l_i*1_4;wpsdiag20164513_5*l_i*1_8&amp;KSO_WM_SLIDE_ITEM_CNT=5&amp;KSO_WM_DIAGRAM_GROUP_CODE=l1_1&amp;KSO_WM_UNIT_TEXT_FILL_TYPE=1&amp;KSO_WM_UNIT_TEXT_FILL_FORE_SCHEMECOLOR_INDEX=12"/>
            <p:cNvSpPr txBox="1"/>
            <p:nvPr>
              <p:custDataLst>
                <p:tags r:id="rId15"/>
              </p:custDataLst>
            </p:nvPr>
          </p:nvSpPr>
          <p:spPr>
            <a:xfrm>
              <a:off x="802548" y="123817"/>
              <a:ext cx="384374" cy="257066"/>
            </a:xfrm>
            <a:prstGeom prst="rect">
              <a:avLst/>
            </a:prstGeom>
            <a:noFill/>
          </p:spPr>
          <p:txBody>
            <a:bodyPr wrap="square" rtlCol="0">
              <a:noAutofit/>
            </a:bodyPr>
            <a:p>
              <a:pPr indent="0" algn="ctr"/>
              <a:r>
                <a:rPr lang="en-US" altLang="zh-CN" sz="1200" b="1" kern="100">
                  <a:solidFill>
                    <a:srgbClr val="FFFFFF"/>
                  </a:solidFill>
                  <a:latin typeface="黑体" panose="02010609060101010101" charset="-122"/>
                  <a:ea typeface="黑体" panose="02010609060101010101" charset="-122"/>
                  <a:cs typeface="黑体" panose="02010609060101010101" charset="-122"/>
                  <a:sym typeface="Times New Roman" panose="02020603050405020304"/>
                </a:rPr>
                <a:t>设计大模型回答用户时的提示词</a:t>
              </a:r>
              <a:endParaRPr lang="en-US" altLang="zh-CN" sz="1200" b="1" kern="100">
                <a:solidFill>
                  <a:srgbClr val="FFFFFF"/>
                </a:solidFill>
                <a:latin typeface="黑体" panose="02010609060101010101" charset="-122"/>
                <a:ea typeface="黑体" panose="02010609060101010101" charset="-122"/>
                <a:cs typeface="黑体" panose="02010609060101010101" charset="-122"/>
                <a:sym typeface="Times New Roman" panose="02020603050405020304"/>
              </a:endParaRPr>
            </a:p>
          </p:txBody>
        </p:sp>
      </p:grpSp>
      <p:sp>
        <p:nvSpPr>
          <p:cNvPr id="14" name="文本框 13"/>
          <p:cNvSpPr txBox="1"/>
          <p:nvPr/>
        </p:nvSpPr>
        <p:spPr>
          <a:xfrm>
            <a:off x="847725" y="1664970"/>
            <a:ext cx="3362960" cy="398780"/>
          </a:xfrm>
          <a:prstGeom prst="rect">
            <a:avLst/>
          </a:prstGeom>
          <a:solidFill>
            <a:srgbClr val="A3D8FF"/>
          </a:solidFill>
        </p:spPr>
        <p:txBody>
          <a:bodyPr wrap="none" rtlCol="0">
            <a:spAutoFit/>
            <a:scene3d>
              <a:camera prst="orthographicFront"/>
              <a:lightRig rig="threePt" dir="t"/>
            </a:scene3d>
            <a:sp3d contourW="12700"/>
          </a:bodyPr>
          <a:p>
            <a:pPr algn="ct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求职助手智能体设计逻辑</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&gt;&gt;</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6" name="圆角矩形 820"/>
          <p:cNvSpPr/>
          <p:nvPr/>
        </p:nvSpPr>
        <p:spPr>
          <a:xfrm>
            <a:off x="847725" y="4140835"/>
            <a:ext cx="3758565" cy="189357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1</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了解工作流的开始和结束节点</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可参考任务</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 8.1</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，可以加上开场白。</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2开始节点"/>
          <p:cNvPicPr>
            <a:picLocks noChangeAspect="1"/>
          </p:cNvPicPr>
          <p:nvPr/>
        </p:nvPicPr>
        <p:blipFill>
          <a:blip r:embed="rId16"/>
          <a:stretch>
            <a:fillRect/>
          </a:stretch>
        </p:blipFill>
        <p:spPr>
          <a:xfrm>
            <a:off x="6301105" y="1240155"/>
            <a:ext cx="3662680" cy="1859915"/>
          </a:xfrm>
          <a:prstGeom prst="rect">
            <a:avLst/>
          </a:prstGeom>
        </p:spPr>
      </p:pic>
      <p:pic>
        <p:nvPicPr>
          <p:cNvPr id="4" name="图片 3" descr="2结束节点"/>
          <p:cNvPicPr>
            <a:picLocks noChangeAspect="1"/>
          </p:cNvPicPr>
          <p:nvPr/>
        </p:nvPicPr>
        <p:blipFill>
          <a:blip r:embed="rId17"/>
          <a:stretch>
            <a:fillRect/>
          </a:stretch>
        </p:blipFill>
        <p:spPr>
          <a:xfrm>
            <a:off x="6301105" y="3428365"/>
            <a:ext cx="3716020" cy="27838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学习图谱</a:t>
            </a:r>
            <a:endParaRPr lang="zh-CN" altLang="en-US"/>
          </a:p>
        </p:txBody>
      </p:sp>
      <p:sp>
        <p:nvSpPr>
          <p:cNvPr id="3" name="圆角矩形 2"/>
          <p:cNvSpPr/>
          <p:nvPr/>
        </p:nvSpPr>
        <p:spPr>
          <a:xfrm>
            <a:off x="1344930" y="3371215"/>
            <a:ext cx="2771140" cy="722630"/>
          </a:xfrm>
          <a:prstGeom prst="roundRect">
            <a:avLst>
              <a:gd name="adj" fmla="val 50000"/>
            </a:avLst>
          </a:prstGeom>
          <a:solidFill>
            <a:srgbClr val="467CB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sz="1400" b="1">
                <a:latin typeface="+mn-ea"/>
                <a:cs typeface="+mn-ea"/>
              </a:rPr>
              <a:t>第八章</a:t>
            </a:r>
            <a:r>
              <a:rPr lang="en-US" altLang="zh-CN" sz="1400" b="1">
                <a:latin typeface="+mn-ea"/>
                <a:cs typeface="+mn-ea"/>
              </a:rPr>
              <a:t> AIGC</a:t>
            </a:r>
            <a:r>
              <a:rPr lang="zh-CN" altLang="en-US" sz="1400" b="1">
                <a:latin typeface="+mn-ea"/>
                <a:cs typeface="+mn-ea"/>
              </a:rPr>
              <a:t>与智能体：构建自主协作智能伙伴</a:t>
            </a:r>
            <a:endParaRPr lang="zh-CN" altLang="en-US" sz="1400" b="1">
              <a:latin typeface="+mn-ea"/>
              <a:cs typeface="+mn-ea"/>
            </a:endParaRPr>
          </a:p>
        </p:txBody>
      </p:sp>
      <p:sp>
        <p:nvSpPr>
          <p:cNvPr id="5" name="矩形 4"/>
          <p:cNvSpPr/>
          <p:nvPr/>
        </p:nvSpPr>
        <p:spPr>
          <a:xfrm>
            <a:off x="1189355" y="4177665"/>
            <a:ext cx="3088005"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200" b="1">
                <a:solidFill>
                  <a:schemeClr val="tx1"/>
                </a:solidFill>
              </a:rPr>
              <a:t>任务</a:t>
            </a:r>
            <a:r>
              <a:rPr lang="en-US" altLang="zh-CN" sz="1200" b="1">
                <a:solidFill>
                  <a:schemeClr val="tx1"/>
                </a:solidFill>
              </a:rPr>
              <a:t>8.1 </a:t>
            </a:r>
            <a:r>
              <a:rPr lang="zh-CN" altLang="en-US" sz="1200" b="1">
                <a:solidFill>
                  <a:schemeClr val="tx1"/>
                </a:solidFill>
              </a:rPr>
              <a:t>智能体制作角色扮演对话机器人</a:t>
            </a:r>
            <a:endParaRPr lang="zh-CN" altLang="en-US" sz="1200" b="1">
              <a:solidFill>
                <a:schemeClr val="tx1"/>
              </a:solidFill>
            </a:endParaRPr>
          </a:p>
        </p:txBody>
      </p:sp>
      <p:sp>
        <p:nvSpPr>
          <p:cNvPr id="11" name="矩形 10"/>
          <p:cNvSpPr/>
          <p:nvPr/>
        </p:nvSpPr>
        <p:spPr>
          <a:xfrm>
            <a:off x="1188720" y="4544060"/>
            <a:ext cx="3088005"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200" b="1">
                <a:solidFill>
                  <a:schemeClr val="tx1"/>
                </a:solidFill>
              </a:rPr>
              <a:t>任务</a:t>
            </a:r>
            <a:r>
              <a:rPr lang="en-US" altLang="zh-CN" sz="1200" b="1">
                <a:solidFill>
                  <a:schemeClr val="tx1"/>
                </a:solidFill>
              </a:rPr>
              <a:t>8.2 </a:t>
            </a:r>
            <a:r>
              <a:rPr lang="zh-CN" altLang="en-US" sz="1200" b="1">
                <a:solidFill>
                  <a:schemeClr val="tx1"/>
                </a:solidFill>
              </a:rPr>
              <a:t>智能体制作电商客服</a:t>
            </a:r>
            <a:endParaRPr lang="zh-CN" altLang="en-US" sz="1200" b="1">
              <a:solidFill>
                <a:schemeClr val="tx1"/>
              </a:solidFill>
            </a:endParaRPr>
          </a:p>
        </p:txBody>
      </p:sp>
      <p:sp>
        <p:nvSpPr>
          <p:cNvPr id="8" name="矩形 7"/>
          <p:cNvSpPr/>
          <p:nvPr/>
        </p:nvSpPr>
        <p:spPr>
          <a:xfrm>
            <a:off x="1188720" y="4910455"/>
            <a:ext cx="3088005"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200" b="1">
                <a:solidFill>
                  <a:schemeClr val="tx1"/>
                </a:solidFill>
              </a:rPr>
              <a:t>任务</a:t>
            </a:r>
            <a:r>
              <a:rPr lang="en-US" altLang="zh-CN" sz="1200" b="1">
                <a:solidFill>
                  <a:schemeClr val="tx1"/>
                </a:solidFill>
              </a:rPr>
              <a:t>8.3 </a:t>
            </a:r>
            <a:r>
              <a:rPr lang="zh-CN" altLang="en-US" sz="1200" b="1">
                <a:solidFill>
                  <a:schemeClr val="tx1"/>
                </a:solidFill>
              </a:rPr>
              <a:t>智能体制作求职助手</a:t>
            </a:r>
            <a:endParaRPr lang="zh-CN" altLang="en-US" sz="1200" b="1">
              <a:solidFill>
                <a:schemeClr val="tx1"/>
              </a:solidFill>
            </a:endParaRPr>
          </a:p>
        </p:txBody>
      </p:sp>
      <p:sp>
        <p:nvSpPr>
          <p:cNvPr id="9" name="矩形 8"/>
          <p:cNvSpPr/>
          <p:nvPr/>
        </p:nvSpPr>
        <p:spPr>
          <a:xfrm>
            <a:off x="4730750" y="2059940"/>
            <a:ext cx="1008380"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solidFill>
                  <a:schemeClr val="tx1"/>
                </a:solidFill>
              </a:rPr>
              <a:t>知识目标</a:t>
            </a:r>
            <a:endParaRPr lang="zh-CN" altLang="en-US" sz="1200" b="1">
              <a:solidFill>
                <a:schemeClr val="tx1"/>
              </a:solidFill>
            </a:endParaRPr>
          </a:p>
        </p:txBody>
      </p:sp>
      <p:sp>
        <p:nvSpPr>
          <p:cNvPr id="10" name="矩形 9"/>
          <p:cNvSpPr/>
          <p:nvPr/>
        </p:nvSpPr>
        <p:spPr>
          <a:xfrm>
            <a:off x="4730750" y="3550920"/>
            <a:ext cx="1008380"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solidFill>
                  <a:schemeClr val="tx1"/>
                </a:solidFill>
              </a:rPr>
              <a:t>能力目标</a:t>
            </a:r>
            <a:endParaRPr lang="zh-CN" altLang="en-US" sz="1200" b="1">
              <a:solidFill>
                <a:schemeClr val="tx1"/>
              </a:solidFill>
            </a:endParaRPr>
          </a:p>
        </p:txBody>
      </p:sp>
      <p:sp>
        <p:nvSpPr>
          <p:cNvPr id="13" name="矩形 12"/>
          <p:cNvSpPr/>
          <p:nvPr/>
        </p:nvSpPr>
        <p:spPr>
          <a:xfrm>
            <a:off x="4730750" y="4900295"/>
            <a:ext cx="1008380"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solidFill>
                  <a:schemeClr val="tx1"/>
                </a:solidFill>
              </a:rPr>
              <a:t>素养目标</a:t>
            </a:r>
            <a:endParaRPr lang="zh-CN" altLang="en-US" sz="1200" b="1">
              <a:solidFill>
                <a:schemeClr val="tx1"/>
              </a:solidFill>
            </a:endParaRPr>
          </a:p>
        </p:txBody>
      </p:sp>
      <p:sp>
        <p:nvSpPr>
          <p:cNvPr id="20" name="文本框 19"/>
          <p:cNvSpPr txBox="1"/>
          <p:nvPr/>
        </p:nvSpPr>
        <p:spPr>
          <a:xfrm>
            <a:off x="6092825" y="2235200"/>
            <a:ext cx="3166745" cy="275590"/>
          </a:xfrm>
          <a:prstGeom prst="rect">
            <a:avLst/>
          </a:prstGeom>
        </p:spPr>
        <p:txBody>
          <a:bodyPr wrap="square">
            <a:spAutoFit/>
          </a:bodyPr>
          <a:p>
            <a:pPr marL="0" indent="0" algn="just"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熟悉智能体制作的步骤</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30" name="肘形连接符 29"/>
          <p:cNvCxnSpPr>
            <a:stCxn id="9" idx="3"/>
            <a:endCxn id="46" idx="1"/>
          </p:cNvCxnSpPr>
          <p:nvPr/>
        </p:nvCxnSpPr>
        <p:spPr>
          <a:xfrm flipV="1">
            <a:off x="5739130" y="1759585"/>
            <a:ext cx="353695" cy="483870"/>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sp>
        <p:nvSpPr>
          <p:cNvPr id="35" name="文本框 34"/>
          <p:cNvSpPr txBox="1"/>
          <p:nvPr/>
        </p:nvSpPr>
        <p:spPr>
          <a:xfrm>
            <a:off x="6092825" y="1928495"/>
            <a:ext cx="2800350" cy="275590"/>
          </a:xfrm>
          <a:prstGeom prst="rect">
            <a:avLst/>
          </a:prstGeom>
        </p:spPr>
        <p:txBody>
          <a:bodyPr wrap="square">
            <a:spAutoFit/>
          </a:bodyPr>
          <a:p>
            <a:pPr marL="0" indent="0" algn="just"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了解智能体的典型应用场景</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文本框 38"/>
          <p:cNvSpPr txBox="1"/>
          <p:nvPr/>
        </p:nvSpPr>
        <p:spPr>
          <a:xfrm>
            <a:off x="6092825" y="2541905"/>
            <a:ext cx="3560445" cy="275590"/>
          </a:xfrm>
          <a:prstGeom prst="rect">
            <a:avLst/>
          </a:prstGeom>
        </p:spPr>
        <p:txBody>
          <a:bodyPr wrap="square">
            <a:spAutoFit/>
          </a:bodyPr>
          <a:p>
            <a:pPr marL="0" indent="0" algn="l"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掌握智能体提示词的设计技巧</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6" name="文本框 45"/>
          <p:cNvSpPr txBox="1"/>
          <p:nvPr/>
        </p:nvSpPr>
        <p:spPr>
          <a:xfrm>
            <a:off x="6092825" y="1621790"/>
            <a:ext cx="3295650" cy="275590"/>
          </a:xfrm>
          <a:prstGeom prst="rect">
            <a:avLst/>
          </a:prstGeom>
        </p:spPr>
        <p:txBody>
          <a:bodyPr wrap="square">
            <a:spAutoFit/>
          </a:bodyPr>
          <a:p>
            <a:pPr marL="0" indent="0" algn="l"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了解智能体工作的基本原理</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7" name="肘形连接符 46"/>
          <p:cNvCxnSpPr>
            <a:stCxn id="9" idx="3"/>
            <a:endCxn id="39" idx="1"/>
          </p:cNvCxnSpPr>
          <p:nvPr/>
        </p:nvCxnSpPr>
        <p:spPr>
          <a:xfrm>
            <a:off x="5739130" y="2243455"/>
            <a:ext cx="353695" cy="436245"/>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48" name="肘形连接符 47"/>
          <p:cNvCxnSpPr>
            <a:stCxn id="9" idx="3"/>
            <a:endCxn id="20" idx="1"/>
          </p:cNvCxnSpPr>
          <p:nvPr/>
        </p:nvCxnSpPr>
        <p:spPr>
          <a:xfrm>
            <a:off x="5739130" y="2243455"/>
            <a:ext cx="353695" cy="129540"/>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49" name="肘形连接符 48"/>
          <p:cNvCxnSpPr>
            <a:stCxn id="9" idx="3"/>
            <a:endCxn id="35" idx="1"/>
          </p:cNvCxnSpPr>
          <p:nvPr/>
        </p:nvCxnSpPr>
        <p:spPr>
          <a:xfrm flipV="1">
            <a:off x="5739130" y="2066290"/>
            <a:ext cx="353695" cy="177165"/>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sp>
        <p:nvSpPr>
          <p:cNvPr id="50" name="文本框 49"/>
          <p:cNvSpPr txBox="1"/>
          <p:nvPr/>
        </p:nvSpPr>
        <p:spPr>
          <a:xfrm>
            <a:off x="6092825" y="3878580"/>
            <a:ext cx="3166745" cy="275590"/>
          </a:xfrm>
          <a:prstGeom prst="rect">
            <a:avLst/>
          </a:prstGeom>
        </p:spPr>
        <p:txBody>
          <a:bodyPr wrap="square">
            <a:spAutoFit/>
          </a:bodyPr>
          <a:p>
            <a:pPr marL="0" indent="0" algn="just"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能使用智能体工具制作求职帮手</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1" name="文本框 50"/>
          <p:cNvSpPr txBox="1"/>
          <p:nvPr/>
        </p:nvSpPr>
        <p:spPr>
          <a:xfrm>
            <a:off x="6092825" y="3556635"/>
            <a:ext cx="2800350" cy="275590"/>
          </a:xfrm>
          <a:prstGeom prst="rect">
            <a:avLst/>
          </a:prstGeom>
        </p:spPr>
        <p:txBody>
          <a:bodyPr wrap="square">
            <a:spAutoFit/>
          </a:bodyPr>
          <a:p>
            <a:pPr marL="0" indent="0" algn="just"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能使用智能体工具制作电商智能客服</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2" name="文本框 51"/>
          <p:cNvSpPr txBox="1"/>
          <p:nvPr/>
        </p:nvSpPr>
        <p:spPr>
          <a:xfrm>
            <a:off x="6092825" y="3239770"/>
            <a:ext cx="3127375" cy="275590"/>
          </a:xfrm>
          <a:prstGeom prst="rect">
            <a:avLst/>
          </a:prstGeom>
        </p:spPr>
        <p:txBody>
          <a:bodyPr wrap="square">
            <a:spAutoFit/>
          </a:bodyPr>
          <a:p>
            <a:pPr marL="0" indent="0" algn="l"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能使用智能体工具制作角色扮演对话机器人</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3" name="文本框 52"/>
          <p:cNvSpPr txBox="1"/>
          <p:nvPr/>
        </p:nvSpPr>
        <p:spPr>
          <a:xfrm>
            <a:off x="6097905" y="4946650"/>
            <a:ext cx="3582035" cy="275590"/>
          </a:xfrm>
          <a:prstGeom prst="rect">
            <a:avLst/>
          </a:prstGeom>
        </p:spPr>
        <p:txBody>
          <a:bodyPr wrap="square">
            <a:spAutoFit/>
          </a:bodyPr>
          <a:p>
            <a:pPr marL="0" indent="0" algn="just"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培养逻辑思维与应变能力，能够积极应对突发情况</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4" name="文本框 53"/>
          <p:cNvSpPr txBox="1"/>
          <p:nvPr/>
        </p:nvSpPr>
        <p:spPr>
          <a:xfrm>
            <a:off x="6097905" y="4639945"/>
            <a:ext cx="3546475" cy="275590"/>
          </a:xfrm>
          <a:prstGeom prst="rect">
            <a:avLst/>
          </a:prstGeom>
        </p:spPr>
        <p:txBody>
          <a:bodyPr wrap="square">
            <a:spAutoFit/>
          </a:bodyPr>
          <a:p>
            <a:pPr marL="0" indent="0" algn="just"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加强不同语境下的沟通技巧，培养语言表达能力</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5" name="文本框 54"/>
          <p:cNvSpPr txBox="1"/>
          <p:nvPr/>
        </p:nvSpPr>
        <p:spPr>
          <a:xfrm>
            <a:off x="6097905" y="5253355"/>
            <a:ext cx="4251960" cy="275590"/>
          </a:xfrm>
          <a:prstGeom prst="rect">
            <a:avLst/>
          </a:prstGeom>
        </p:spPr>
        <p:txBody>
          <a:bodyPr wrap="square">
            <a:spAutoFit/>
          </a:bodyPr>
          <a:p>
            <a:pPr marL="0" indent="0" algn="l" defTabSz="266700">
              <a:spcBef>
                <a:spcPct val="0"/>
              </a:spcBef>
              <a:spcAft>
                <a:spcPct val="0"/>
              </a:spcAft>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培养信息筛选与整合能力，能够从海量信息中提取关键内容</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56" name="肘形连接符 55"/>
          <p:cNvCxnSpPr>
            <a:stCxn id="13" idx="3"/>
            <a:endCxn id="54" idx="1"/>
          </p:cNvCxnSpPr>
          <p:nvPr/>
        </p:nvCxnSpPr>
        <p:spPr>
          <a:xfrm flipV="1">
            <a:off x="5739130" y="4777740"/>
            <a:ext cx="358775" cy="306070"/>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57" name="肘形连接符 56"/>
          <p:cNvCxnSpPr>
            <a:stCxn id="13" idx="3"/>
            <a:endCxn id="53" idx="1"/>
          </p:cNvCxnSpPr>
          <p:nvPr/>
        </p:nvCxnSpPr>
        <p:spPr>
          <a:xfrm>
            <a:off x="5739130" y="5083810"/>
            <a:ext cx="358775" cy="635"/>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58" name="肘形连接符 57"/>
          <p:cNvCxnSpPr>
            <a:stCxn id="13" idx="3"/>
            <a:endCxn id="55" idx="1"/>
          </p:cNvCxnSpPr>
          <p:nvPr/>
        </p:nvCxnSpPr>
        <p:spPr>
          <a:xfrm>
            <a:off x="5739130" y="5083810"/>
            <a:ext cx="358775" cy="307340"/>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59" name="肘形连接符 58"/>
          <p:cNvCxnSpPr>
            <a:stCxn id="3" idx="3"/>
            <a:endCxn id="10" idx="1"/>
          </p:cNvCxnSpPr>
          <p:nvPr/>
        </p:nvCxnSpPr>
        <p:spPr>
          <a:xfrm>
            <a:off x="4116070" y="3732530"/>
            <a:ext cx="614680" cy="1905"/>
          </a:xfrm>
          <a:prstGeom prst="bentConnector3">
            <a:avLst>
              <a:gd name="adj1" fmla="val 5000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60" name="肘形连接符 59"/>
          <p:cNvCxnSpPr>
            <a:stCxn id="3" idx="3"/>
            <a:endCxn id="9" idx="1"/>
          </p:cNvCxnSpPr>
          <p:nvPr/>
        </p:nvCxnSpPr>
        <p:spPr>
          <a:xfrm flipV="1">
            <a:off x="4116070" y="2243455"/>
            <a:ext cx="614680" cy="1489075"/>
          </a:xfrm>
          <a:prstGeom prst="bentConnector3">
            <a:avLst>
              <a:gd name="adj1" fmla="val 5000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61" name="肘形连接符 60"/>
          <p:cNvCxnSpPr>
            <a:stCxn id="3" idx="3"/>
            <a:endCxn id="13" idx="1"/>
          </p:cNvCxnSpPr>
          <p:nvPr/>
        </p:nvCxnSpPr>
        <p:spPr>
          <a:xfrm>
            <a:off x="4116070" y="3732530"/>
            <a:ext cx="614680" cy="1351280"/>
          </a:xfrm>
          <a:prstGeom prst="bentConnector3">
            <a:avLst>
              <a:gd name="adj1" fmla="val 5000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62" name="肘形连接符 61"/>
          <p:cNvCxnSpPr/>
          <p:nvPr/>
        </p:nvCxnSpPr>
        <p:spPr>
          <a:xfrm flipV="1">
            <a:off x="5739130" y="3401060"/>
            <a:ext cx="358775" cy="306070"/>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63" name="肘形连接符 62"/>
          <p:cNvCxnSpPr/>
          <p:nvPr/>
        </p:nvCxnSpPr>
        <p:spPr>
          <a:xfrm>
            <a:off x="5739130" y="3707130"/>
            <a:ext cx="358775" cy="635"/>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64" name="肘形连接符 63"/>
          <p:cNvCxnSpPr/>
          <p:nvPr/>
        </p:nvCxnSpPr>
        <p:spPr>
          <a:xfrm>
            <a:off x="5739130" y="3707130"/>
            <a:ext cx="358775" cy="307340"/>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1. </a:t>
            </a:r>
            <a:r>
              <a:rPr lang="zh-CN" altLang="en-US">
                <a:sym typeface="+mn-ea"/>
              </a:rPr>
              <a:t>构建工作流节点</a:t>
            </a:r>
            <a:endParaRPr lang="zh-CN" altLang="en-US"/>
          </a:p>
        </p:txBody>
      </p:sp>
      <p:sp>
        <p:nvSpPr>
          <p:cNvPr id="6" name="圆角矩形 820"/>
          <p:cNvSpPr/>
          <p:nvPr/>
        </p:nvSpPr>
        <p:spPr>
          <a:xfrm>
            <a:off x="1088390" y="2209165"/>
            <a:ext cx="5092700" cy="274828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2</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了解工作流的功能性节点</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节点</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大模型节点通过借助大语言模型完成文本生成任务。在设置大模型节点时，需明确配置多个关键要素，如大模型的类型、输入参数、系统提示词、用户提示词以及输出参数。</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2大模型节点"/>
          <p:cNvPicPr>
            <a:picLocks noChangeAspect="1"/>
          </p:cNvPicPr>
          <p:nvPr/>
        </p:nvPicPr>
        <p:blipFill>
          <a:blip r:embed="rId1"/>
          <a:stretch>
            <a:fillRect/>
          </a:stretch>
        </p:blipFill>
        <p:spPr>
          <a:xfrm>
            <a:off x="7740015" y="788670"/>
            <a:ext cx="2703830" cy="55886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1. </a:t>
            </a:r>
            <a:r>
              <a:rPr lang="zh-CN" altLang="en-US">
                <a:sym typeface="+mn-ea"/>
              </a:rPr>
              <a:t>构建工作流节点</a:t>
            </a:r>
            <a:endParaRPr lang="zh-CN" altLang="en-US"/>
          </a:p>
        </p:txBody>
      </p:sp>
      <p:sp>
        <p:nvSpPr>
          <p:cNvPr id="4" name="圆角矩形 820"/>
          <p:cNvSpPr/>
          <p:nvPr/>
        </p:nvSpPr>
        <p:spPr>
          <a:xfrm>
            <a:off x="7642860" y="2138045"/>
            <a:ext cx="3863975" cy="274828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2</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了解工作流的功能性节点</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节点</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插件节点的作用是在工作流中调用插件来运行特定的工具。插件本身是由一系列可调用的</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API </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工具组成的集合。</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5" name="图片 4" descr="2添加插件"/>
          <p:cNvPicPr>
            <a:picLocks noChangeAspect="1"/>
          </p:cNvPicPr>
          <p:nvPr/>
        </p:nvPicPr>
        <p:blipFill>
          <a:blip r:embed="rId1"/>
          <a:stretch>
            <a:fillRect/>
          </a:stretch>
        </p:blipFill>
        <p:spPr>
          <a:xfrm>
            <a:off x="720090" y="4558030"/>
            <a:ext cx="6146165" cy="1749425"/>
          </a:xfrm>
          <a:prstGeom prst="rect">
            <a:avLst/>
          </a:prstGeom>
        </p:spPr>
      </p:pic>
      <p:pic>
        <p:nvPicPr>
          <p:cNvPr id="8" name="图片 7" descr="2插件"/>
          <p:cNvPicPr>
            <a:picLocks noChangeAspect="1"/>
          </p:cNvPicPr>
          <p:nvPr/>
        </p:nvPicPr>
        <p:blipFill>
          <a:blip r:embed="rId2"/>
          <a:stretch>
            <a:fillRect/>
          </a:stretch>
        </p:blipFill>
        <p:spPr>
          <a:xfrm>
            <a:off x="720090" y="1508125"/>
            <a:ext cx="5963285" cy="27578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1. </a:t>
            </a:r>
            <a:r>
              <a:rPr lang="zh-CN" altLang="en-US">
                <a:sym typeface="+mn-ea"/>
              </a:rPr>
              <a:t>构建工作流节点</a:t>
            </a:r>
            <a:endParaRPr lang="zh-CN" altLang="en-US"/>
          </a:p>
        </p:txBody>
      </p:sp>
      <p:sp>
        <p:nvSpPr>
          <p:cNvPr id="4" name="圆角矩形 820"/>
          <p:cNvSpPr/>
          <p:nvPr/>
        </p:nvSpPr>
        <p:spPr>
          <a:xfrm>
            <a:off x="7412355" y="2195830"/>
            <a:ext cx="3988435" cy="348869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2</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了解工作流的功能性节点</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节点</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知识库节点能够依据输入参数从特定知识库中检索并召回相匹配的信息。图像生成节点主要用于创建图片。它能够将文字描述转换为图像，也可以基于参考图像生成新的图片。</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2图像生成节点"/>
          <p:cNvPicPr>
            <a:picLocks noChangeAspect="1"/>
          </p:cNvPicPr>
          <p:nvPr/>
        </p:nvPicPr>
        <p:blipFill>
          <a:blip r:embed="rId1"/>
          <a:stretch>
            <a:fillRect/>
          </a:stretch>
        </p:blipFill>
        <p:spPr>
          <a:xfrm>
            <a:off x="579120" y="1401445"/>
            <a:ext cx="2929255" cy="5456555"/>
          </a:xfrm>
          <a:prstGeom prst="rect">
            <a:avLst/>
          </a:prstGeom>
        </p:spPr>
      </p:pic>
      <p:pic>
        <p:nvPicPr>
          <p:cNvPr id="5" name="图片 4" descr="2知识库节点属性"/>
          <p:cNvPicPr>
            <a:picLocks noChangeAspect="1"/>
          </p:cNvPicPr>
          <p:nvPr/>
        </p:nvPicPr>
        <p:blipFill>
          <a:blip r:embed="rId2"/>
          <a:stretch>
            <a:fillRect/>
          </a:stretch>
        </p:blipFill>
        <p:spPr>
          <a:xfrm>
            <a:off x="3819525" y="2087880"/>
            <a:ext cx="3232150" cy="43726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1. </a:t>
            </a:r>
            <a:r>
              <a:rPr lang="zh-CN" altLang="en-US">
                <a:sym typeface="+mn-ea"/>
              </a:rPr>
              <a:t>构建工作流节点</a:t>
            </a:r>
            <a:endParaRPr lang="zh-CN" altLang="en-US"/>
          </a:p>
        </p:txBody>
      </p:sp>
      <p:sp>
        <p:nvSpPr>
          <p:cNvPr id="4" name="圆角矩形 820"/>
          <p:cNvSpPr/>
          <p:nvPr/>
        </p:nvSpPr>
        <p:spPr>
          <a:xfrm>
            <a:off x="430530" y="2044700"/>
            <a:ext cx="3612515" cy="301879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3</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认识过程性节点</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选择器节点是一种条件判断节点，用于在工作流中设计分支流程。循环节点的功能是重复执行一系列任务，直至达到某个特定条件为止。</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2选择节点"/>
          <p:cNvPicPr>
            <a:picLocks noChangeAspect="1"/>
          </p:cNvPicPr>
          <p:nvPr/>
        </p:nvPicPr>
        <p:blipFill>
          <a:blip r:embed="rId1"/>
          <a:stretch>
            <a:fillRect/>
          </a:stretch>
        </p:blipFill>
        <p:spPr>
          <a:xfrm>
            <a:off x="4487545" y="1851025"/>
            <a:ext cx="3742690" cy="3876040"/>
          </a:xfrm>
          <a:prstGeom prst="rect">
            <a:avLst/>
          </a:prstGeom>
        </p:spPr>
      </p:pic>
      <p:pic>
        <p:nvPicPr>
          <p:cNvPr id="5" name="图片 4" descr="2循环节点"/>
          <p:cNvPicPr>
            <a:picLocks noChangeAspect="1"/>
          </p:cNvPicPr>
          <p:nvPr/>
        </p:nvPicPr>
        <p:blipFill>
          <a:blip r:embed="rId2"/>
          <a:stretch>
            <a:fillRect/>
          </a:stretch>
        </p:blipFill>
        <p:spPr>
          <a:xfrm>
            <a:off x="8345170" y="1854835"/>
            <a:ext cx="3696335" cy="38722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a:t>
            </a:r>
            <a:r>
              <a:rPr lang="zh-CN" altLang="en-US"/>
              <a:t>工作流节点的选择与配置</a:t>
            </a:r>
            <a:endParaRPr lang="zh-CN" altLang="en-US"/>
          </a:p>
        </p:txBody>
      </p:sp>
      <p:sp>
        <p:nvSpPr>
          <p:cNvPr id="4" name="圆角矩形 820"/>
          <p:cNvSpPr/>
          <p:nvPr/>
        </p:nvSpPr>
        <p:spPr>
          <a:xfrm>
            <a:off x="7799070" y="1631315"/>
            <a:ext cx="4121785" cy="418465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1</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根据用户输入的简历，提取简历关键内容</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当用户将简历输入到工作流中后，首先信息传给一个大模型节点，将其命名为</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关键信息提取大模型</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。该节点会理解用户提供的简历文本。它会依据预设的关键词库和语义理解算法，精准地识别出每个板块中的核心要点。</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2简历信息工作量编排"/>
          <p:cNvPicPr>
            <a:picLocks noChangeAspect="1"/>
          </p:cNvPicPr>
          <p:nvPr/>
        </p:nvPicPr>
        <p:blipFill>
          <a:blip r:embed="rId1"/>
          <a:stretch>
            <a:fillRect/>
          </a:stretch>
        </p:blipFill>
        <p:spPr>
          <a:xfrm>
            <a:off x="294005" y="2270125"/>
            <a:ext cx="4554855" cy="1231265"/>
          </a:xfrm>
          <a:prstGeom prst="rect">
            <a:avLst/>
          </a:prstGeom>
        </p:spPr>
      </p:pic>
      <p:pic>
        <p:nvPicPr>
          <p:cNvPr id="5" name="图片 4" descr="2开始节点"/>
          <p:cNvPicPr>
            <a:picLocks noChangeAspect="1"/>
          </p:cNvPicPr>
          <p:nvPr/>
        </p:nvPicPr>
        <p:blipFill>
          <a:blip r:embed="rId2"/>
          <a:stretch>
            <a:fillRect/>
          </a:stretch>
        </p:blipFill>
        <p:spPr>
          <a:xfrm>
            <a:off x="551815" y="4004310"/>
            <a:ext cx="4039870" cy="2051050"/>
          </a:xfrm>
          <a:prstGeom prst="rect">
            <a:avLst/>
          </a:prstGeom>
        </p:spPr>
      </p:pic>
      <p:pic>
        <p:nvPicPr>
          <p:cNvPr id="7" name="图片 6" descr="2大模型节点参数"/>
          <p:cNvPicPr>
            <a:picLocks noChangeAspect="1"/>
          </p:cNvPicPr>
          <p:nvPr/>
        </p:nvPicPr>
        <p:blipFill>
          <a:blip r:embed="rId3"/>
          <a:stretch>
            <a:fillRect/>
          </a:stretch>
        </p:blipFill>
        <p:spPr>
          <a:xfrm>
            <a:off x="5106670" y="710565"/>
            <a:ext cx="2177415" cy="61474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a:t>
            </a:r>
            <a:r>
              <a:rPr lang="zh-CN" altLang="en-US"/>
              <a:t>工作流节点的选择与配置</a:t>
            </a:r>
            <a:endParaRPr lang="zh-CN" altLang="en-US"/>
          </a:p>
        </p:txBody>
      </p:sp>
      <p:sp>
        <p:nvSpPr>
          <p:cNvPr id="4" name="圆角矩形 820"/>
          <p:cNvSpPr/>
          <p:nvPr/>
        </p:nvSpPr>
        <p:spPr>
          <a:xfrm>
            <a:off x="1163320" y="1590675"/>
            <a:ext cx="4849495" cy="2916555"/>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2</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对简历关键内容进行评测</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在提取出简历的关键内容后，系统将进入评测阶段。这一阶段同样会调用简历信息评估大模型节点，该节点会基于行业标准、岗位需求以及市场趋势等多维度信息，对提取出的关键内容进行综合评估。</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6" name="图片 5" descr="2简历评估模型节点参数"/>
          <p:cNvPicPr>
            <a:picLocks noChangeAspect="1"/>
          </p:cNvPicPr>
          <p:nvPr/>
        </p:nvPicPr>
        <p:blipFill>
          <a:blip r:embed="rId1"/>
          <a:stretch>
            <a:fillRect/>
          </a:stretch>
        </p:blipFill>
        <p:spPr>
          <a:xfrm>
            <a:off x="6804025" y="639445"/>
            <a:ext cx="2385060" cy="6219190"/>
          </a:xfrm>
          <a:prstGeom prst="rect">
            <a:avLst/>
          </a:prstGeom>
        </p:spPr>
      </p:pic>
      <p:pic>
        <p:nvPicPr>
          <p:cNvPr id="8" name="图片 7" descr="2简历评估大模型工作流编排"/>
          <p:cNvPicPr>
            <a:picLocks noChangeAspect="1"/>
          </p:cNvPicPr>
          <p:nvPr/>
        </p:nvPicPr>
        <p:blipFill>
          <a:blip r:embed="rId2"/>
          <a:stretch>
            <a:fillRect/>
          </a:stretch>
        </p:blipFill>
        <p:spPr>
          <a:xfrm>
            <a:off x="1397000" y="5006340"/>
            <a:ext cx="4382135" cy="12992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a:t>
            </a:r>
            <a:r>
              <a:rPr lang="zh-CN" altLang="en-US"/>
              <a:t>工作流节点的选择与配置</a:t>
            </a:r>
            <a:endParaRPr lang="zh-CN" altLang="en-US"/>
          </a:p>
        </p:txBody>
      </p:sp>
      <p:sp>
        <p:nvSpPr>
          <p:cNvPr id="4" name="圆角矩形 820"/>
          <p:cNvSpPr/>
          <p:nvPr/>
        </p:nvSpPr>
        <p:spPr>
          <a:xfrm>
            <a:off x="539115" y="1590675"/>
            <a:ext cx="6624320" cy="2456815"/>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3</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对简历关键内容进行优化</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在完成评测后，工作流将进入优化阶段，这一阶段会调用简历优化大模型节点，根据评测报告中的问题和建议，对简历的关键内容进行针对性的优化。例如优化个人信息板块，假如个人信息不完整或格式不规范，大模型会提示用户补充或修改。</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2简历优化大模型节点参数"/>
          <p:cNvPicPr>
            <a:picLocks noChangeAspect="1"/>
          </p:cNvPicPr>
          <p:nvPr/>
        </p:nvPicPr>
        <p:blipFill>
          <a:blip r:embed="rId1"/>
          <a:stretch>
            <a:fillRect/>
          </a:stretch>
        </p:blipFill>
        <p:spPr>
          <a:xfrm>
            <a:off x="7560945" y="638810"/>
            <a:ext cx="2528570" cy="6247130"/>
          </a:xfrm>
          <a:prstGeom prst="rect">
            <a:avLst/>
          </a:prstGeom>
        </p:spPr>
      </p:pic>
      <p:pic>
        <p:nvPicPr>
          <p:cNvPr id="5" name="图片 4" descr="2简历优化工作流编排"/>
          <p:cNvPicPr>
            <a:picLocks noChangeAspect="1"/>
          </p:cNvPicPr>
          <p:nvPr/>
        </p:nvPicPr>
        <p:blipFill>
          <a:blip r:embed="rId2"/>
          <a:stretch>
            <a:fillRect/>
          </a:stretch>
        </p:blipFill>
        <p:spPr>
          <a:xfrm>
            <a:off x="986790" y="4340860"/>
            <a:ext cx="5780405" cy="21488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a:t>
            </a:r>
            <a:r>
              <a:rPr lang="zh-CN" altLang="en-US"/>
              <a:t>工作流节点的选择与配置</a:t>
            </a:r>
            <a:endParaRPr lang="zh-CN" altLang="en-US"/>
          </a:p>
        </p:txBody>
      </p:sp>
      <p:sp>
        <p:nvSpPr>
          <p:cNvPr id="4" name="圆角矩形 820"/>
          <p:cNvSpPr/>
          <p:nvPr/>
        </p:nvSpPr>
        <p:spPr>
          <a:xfrm>
            <a:off x="539115" y="1422400"/>
            <a:ext cx="10322560" cy="200660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4</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提取简历的个人能力，意向等信息进行岗位推荐</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在完成简历优化后，智能体会提取简历关键字，这一阶段会调用意向抽取大模型节点，对简历中的相关内容进行求职类关键字提取。然后将关键字输入求职插件（在本任务中，使用猎聘插件进行岗位搜索匹配，再由工作匹配大模型节点进行匹配和推荐）工作流编排</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6" name="图片 5" descr="2岗位推荐工作流编排"/>
          <p:cNvPicPr>
            <a:picLocks noChangeAspect="1"/>
          </p:cNvPicPr>
          <p:nvPr/>
        </p:nvPicPr>
        <p:blipFill>
          <a:blip r:embed="rId1"/>
          <a:stretch>
            <a:fillRect/>
          </a:stretch>
        </p:blipFill>
        <p:spPr>
          <a:xfrm>
            <a:off x="892810" y="3596640"/>
            <a:ext cx="8579485" cy="29565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a:t>
            </a:r>
            <a:r>
              <a:rPr lang="zh-CN" altLang="en-US"/>
              <a:t>工作流节点的选择与配置</a:t>
            </a:r>
            <a:endParaRPr lang="zh-CN" altLang="en-US"/>
          </a:p>
        </p:txBody>
      </p:sp>
      <p:pic>
        <p:nvPicPr>
          <p:cNvPr id="3" name="图片 2" descr="2意向抽取模型节点参数"/>
          <p:cNvPicPr>
            <a:picLocks noChangeAspect="1"/>
          </p:cNvPicPr>
          <p:nvPr/>
        </p:nvPicPr>
        <p:blipFill>
          <a:blip r:embed="rId1"/>
          <a:stretch>
            <a:fillRect/>
          </a:stretch>
        </p:blipFill>
        <p:spPr>
          <a:xfrm>
            <a:off x="1164590" y="1239520"/>
            <a:ext cx="2328545" cy="5618480"/>
          </a:xfrm>
          <a:prstGeom prst="rect">
            <a:avLst/>
          </a:prstGeom>
        </p:spPr>
      </p:pic>
      <p:pic>
        <p:nvPicPr>
          <p:cNvPr id="5" name="图片 4" descr="2工作推荐插件节点参数"/>
          <p:cNvPicPr>
            <a:picLocks noChangeAspect="1"/>
          </p:cNvPicPr>
          <p:nvPr/>
        </p:nvPicPr>
        <p:blipFill>
          <a:blip r:embed="rId2"/>
          <a:stretch>
            <a:fillRect/>
          </a:stretch>
        </p:blipFill>
        <p:spPr>
          <a:xfrm>
            <a:off x="3943985" y="1379855"/>
            <a:ext cx="2101215" cy="4098290"/>
          </a:xfrm>
          <a:prstGeom prst="rect">
            <a:avLst/>
          </a:prstGeom>
        </p:spPr>
      </p:pic>
      <p:pic>
        <p:nvPicPr>
          <p:cNvPr id="7" name="图片 6" descr="2工作匹配大模型节点参数"/>
          <p:cNvPicPr>
            <a:picLocks noChangeAspect="1"/>
          </p:cNvPicPr>
          <p:nvPr/>
        </p:nvPicPr>
        <p:blipFill>
          <a:blip r:embed="rId3"/>
          <a:stretch>
            <a:fillRect/>
          </a:stretch>
        </p:blipFill>
        <p:spPr>
          <a:xfrm>
            <a:off x="7279005" y="685800"/>
            <a:ext cx="2054860" cy="6172200"/>
          </a:xfrm>
          <a:prstGeom prst="rect">
            <a:avLst/>
          </a:prstGeom>
        </p:spPr>
      </p:pic>
      <p:pic>
        <p:nvPicPr>
          <p:cNvPr id="8" name="图片 7" descr="2简历结束节点配置"/>
          <p:cNvPicPr>
            <a:picLocks noChangeAspect="1"/>
          </p:cNvPicPr>
          <p:nvPr/>
        </p:nvPicPr>
        <p:blipFill>
          <a:blip r:embed="rId4"/>
          <a:stretch>
            <a:fillRect/>
          </a:stretch>
        </p:blipFill>
        <p:spPr>
          <a:xfrm>
            <a:off x="9672320" y="1986915"/>
            <a:ext cx="2387600" cy="32188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2. </a:t>
            </a:r>
            <a:r>
              <a:rPr lang="zh-CN" altLang="en-US">
                <a:sym typeface="+mn-ea"/>
              </a:rPr>
              <a:t>工作流节点的选择与配置</a:t>
            </a:r>
            <a:endParaRPr lang="zh-CN" altLang="en-US"/>
          </a:p>
        </p:txBody>
      </p:sp>
      <p:pic>
        <p:nvPicPr>
          <p:cNvPr id="3" name="图片 2" descr="2完整工作流"/>
          <p:cNvPicPr>
            <a:picLocks noChangeAspect="1"/>
          </p:cNvPicPr>
          <p:nvPr/>
        </p:nvPicPr>
        <p:blipFill>
          <a:blip r:embed="rId1"/>
          <a:stretch>
            <a:fillRect/>
          </a:stretch>
        </p:blipFill>
        <p:spPr>
          <a:xfrm>
            <a:off x="413385" y="2562860"/>
            <a:ext cx="10937875" cy="3517900"/>
          </a:xfrm>
          <a:prstGeom prst="rect">
            <a:avLst/>
          </a:prstGeom>
        </p:spPr>
      </p:pic>
      <p:sp>
        <p:nvSpPr>
          <p:cNvPr id="4" name="文本框 3"/>
          <p:cNvSpPr txBox="1"/>
          <p:nvPr/>
        </p:nvSpPr>
        <p:spPr>
          <a:xfrm>
            <a:off x="725805" y="1699260"/>
            <a:ext cx="10083800" cy="368300"/>
          </a:xfrm>
          <a:prstGeom prst="rect">
            <a:avLst/>
          </a:prstGeom>
          <a:noFill/>
        </p:spPr>
        <p:txBody>
          <a:bodyPr wrap="square" rtlCol="0">
            <a:spAutoFit/>
          </a:bodyPr>
          <a:p>
            <a:r>
              <a:rPr lang="zh-CN" altLang="en-US"/>
              <a:t>整体工作流配置如图所示，工作流完成后单击试运行，运行通过后就可以单击右上角</a:t>
            </a:r>
            <a:r>
              <a:rPr lang="en-US" altLang="zh-CN"/>
              <a:t>“</a:t>
            </a:r>
            <a:r>
              <a:rPr lang="zh-CN" altLang="en-US"/>
              <a:t>发布</a:t>
            </a:r>
            <a:r>
              <a:rPr lang="en-US" altLang="zh-CN"/>
              <a:t>”</a:t>
            </a:r>
            <a:r>
              <a:rPr lang="zh-CN" altLang="en-US"/>
              <a:t>按钮。</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智能体的核心概念、关键技术及应用场景</a:t>
            </a:r>
            <a:endParaRPr lang="zh-CN" altLang="en-US"/>
          </a:p>
        </p:txBody>
      </p:sp>
      <p:pic>
        <p:nvPicPr>
          <p:cNvPr id="3" name="图片 2" descr="图片3"/>
          <p:cNvPicPr>
            <a:picLocks noChangeAspect="1"/>
          </p:cNvPicPr>
          <p:nvPr/>
        </p:nvPicPr>
        <p:blipFill>
          <a:blip r:embed="rId1"/>
          <a:stretch>
            <a:fillRect/>
          </a:stretch>
        </p:blipFill>
        <p:spPr>
          <a:xfrm>
            <a:off x="986790" y="1436370"/>
            <a:ext cx="5307330" cy="5421630"/>
          </a:xfrm>
          <a:prstGeom prst="rect">
            <a:avLst/>
          </a:prstGeom>
        </p:spPr>
      </p:pic>
      <p:sp>
        <p:nvSpPr>
          <p:cNvPr id="10" name="矩形 9"/>
          <p:cNvSpPr/>
          <p:nvPr>
            <p:custDataLst>
              <p:tags r:id="rId2"/>
            </p:custDataLst>
          </p:nvPr>
        </p:nvSpPr>
        <p:spPr>
          <a:xfrm>
            <a:off x="7295515" y="2449195"/>
            <a:ext cx="4129405" cy="3201035"/>
          </a:xfrm>
          <a:prstGeom prst="rect">
            <a:avLst/>
          </a:prstGeom>
          <a:ln>
            <a:noFill/>
            <a:prstDash val="sysDash"/>
          </a:ln>
        </p:spPr>
        <p:txBody>
          <a:bodyPr vert="horz" wrap="square" lIns="0" tIns="0" rIns="0" bIns="0" rtlCol="0" anchor="t" anchorCtr="0">
            <a:noAutofit/>
          </a:bodyPr>
          <a:p>
            <a:pPr indent="-228600" algn="l">
              <a:lnSpc>
                <a:spcPct val="150000"/>
              </a:lnSpc>
              <a:spcBef>
                <a:spcPct val="0"/>
              </a:spcBef>
              <a:spcAft>
                <a:spcPct val="0"/>
              </a:spcAft>
            </a:pPr>
            <a:r>
              <a:rPr lang="zh-CN" altLang="en-US" sz="1635"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rPr>
              <a:t>智能体（</a:t>
            </a:r>
            <a:r>
              <a:rPr lang="en-US" altLang="zh-CN" sz="1635"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rPr>
              <a:t>Agent</a:t>
            </a:r>
            <a:r>
              <a:rPr lang="zh-CN" altLang="en-US" sz="1635"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rPr>
              <a:t>）是指能够感知环境、自主决策并采取行动以实现特定目标的实体。随着生成式人工智能（</a:t>
            </a:r>
            <a:r>
              <a:rPr lang="en-US" altLang="zh-CN" sz="1635"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rPr>
              <a:t>AIGC</a:t>
            </a:r>
            <a:r>
              <a:rPr lang="zh-CN" altLang="en-US" sz="1635"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rPr>
              <a:t>）技术的快速发展，智能体不再局限于传统的程序化任务，而是能够结合大语言模型等先进技术，以更智能、更灵活的方式融入日常生活</a:t>
            </a:r>
            <a:endParaRPr lang="zh-CN" altLang="en-US" sz="1635" dirty="0">
              <a:ln>
                <a:noFill/>
                <a:prstDash val="sysDot"/>
              </a:ln>
              <a:solidFill>
                <a:srgbClr val="000000">
                  <a:lumMod val="85000"/>
                  <a:lumOff val="15000"/>
                </a:srgbClr>
              </a:solidFill>
              <a:latin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3. </a:t>
            </a:r>
            <a:r>
              <a:rPr lang="zh-CN" altLang="en-US"/>
              <a:t>工作流与智能体的交互</a:t>
            </a:r>
            <a:endParaRPr lang="zh-CN" altLang="en-US"/>
          </a:p>
        </p:txBody>
      </p:sp>
      <p:sp>
        <p:nvSpPr>
          <p:cNvPr id="4" name="圆角矩形 820"/>
          <p:cNvSpPr/>
          <p:nvPr/>
        </p:nvSpPr>
        <p:spPr>
          <a:xfrm>
            <a:off x="539115" y="1422400"/>
            <a:ext cx="10322560" cy="1670685"/>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1</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在智能体中添加工作流</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在</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 COZE </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平台主页工作空间的资源库界面单击右上角的</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资源</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按钮，可以进入</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创建资源</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界面，选择工作流，并填入工作流介绍信息可以创建工作流。</a:t>
            </a:r>
            <a:endPar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3工作流创建"/>
          <p:cNvPicPr>
            <a:picLocks noChangeAspect="1"/>
          </p:cNvPicPr>
          <p:nvPr/>
        </p:nvPicPr>
        <p:blipFill>
          <a:blip r:embed="rId1"/>
          <a:stretch>
            <a:fillRect/>
          </a:stretch>
        </p:blipFill>
        <p:spPr>
          <a:xfrm>
            <a:off x="0" y="3429000"/>
            <a:ext cx="12192000" cy="27933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3. </a:t>
            </a:r>
            <a:r>
              <a:rPr lang="zh-CN" altLang="en-US"/>
              <a:t>工作流与智能体的交互</a:t>
            </a:r>
            <a:endParaRPr lang="zh-CN" altLang="en-US"/>
          </a:p>
        </p:txBody>
      </p:sp>
      <p:sp>
        <p:nvSpPr>
          <p:cNvPr id="4" name="圆角矩形 820"/>
          <p:cNvSpPr/>
          <p:nvPr/>
        </p:nvSpPr>
        <p:spPr>
          <a:xfrm>
            <a:off x="8019415" y="1692275"/>
            <a:ext cx="3881755" cy="177673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1</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在智能体中添加工作流</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在</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 COZE </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平台智能体编排栏中间工作流栏添加已编排好的工作流</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a:t>
            </a:r>
            <a:endPar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descr="3工作流简洁"/>
          <p:cNvPicPr>
            <a:picLocks noChangeAspect="1"/>
          </p:cNvPicPr>
          <p:nvPr/>
        </p:nvPicPr>
        <p:blipFill>
          <a:blip r:embed="rId1"/>
          <a:stretch>
            <a:fillRect/>
          </a:stretch>
        </p:blipFill>
        <p:spPr>
          <a:xfrm>
            <a:off x="770890" y="2105660"/>
            <a:ext cx="2476500" cy="2226945"/>
          </a:xfrm>
          <a:prstGeom prst="rect">
            <a:avLst/>
          </a:prstGeom>
        </p:spPr>
      </p:pic>
      <p:pic>
        <p:nvPicPr>
          <p:cNvPr id="5" name="图片 4" descr="3智能体添加工作流"/>
          <p:cNvPicPr>
            <a:picLocks noChangeAspect="1"/>
          </p:cNvPicPr>
          <p:nvPr/>
        </p:nvPicPr>
        <p:blipFill>
          <a:blip r:embed="rId2"/>
          <a:stretch>
            <a:fillRect/>
          </a:stretch>
        </p:blipFill>
        <p:spPr>
          <a:xfrm>
            <a:off x="3611880" y="2103755"/>
            <a:ext cx="4043045" cy="1524000"/>
          </a:xfrm>
          <a:prstGeom prst="rect">
            <a:avLst/>
          </a:prstGeom>
        </p:spPr>
      </p:pic>
      <p:pic>
        <p:nvPicPr>
          <p:cNvPr id="6" name="图片 5" descr="3选择添加工作流"/>
          <p:cNvPicPr>
            <a:picLocks noChangeAspect="1"/>
          </p:cNvPicPr>
          <p:nvPr/>
        </p:nvPicPr>
        <p:blipFill>
          <a:blip r:embed="rId3"/>
          <a:stretch>
            <a:fillRect/>
          </a:stretch>
        </p:blipFill>
        <p:spPr>
          <a:xfrm>
            <a:off x="770890" y="4712335"/>
            <a:ext cx="10339705" cy="16567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820"/>
          <p:cNvSpPr/>
          <p:nvPr/>
        </p:nvSpPr>
        <p:spPr>
          <a:xfrm>
            <a:off x="105410" y="3192145"/>
            <a:ext cx="4088765" cy="75311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提示词关键词：设置在一定条件下，调用工作流</a:t>
            </a:r>
            <a:endPar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11" name="圆角矩形 820"/>
          <p:cNvSpPr/>
          <p:nvPr/>
        </p:nvSpPr>
        <p:spPr>
          <a:xfrm>
            <a:off x="259715" y="4003675"/>
            <a:ext cx="3569335" cy="198628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50000"/>
              </a:lnSpc>
              <a:spcBef>
                <a:spcPts val="0"/>
              </a:spcBef>
              <a:spcAft>
                <a:spcPts val="0"/>
              </a:spcAft>
              <a:buClrTx/>
              <a:buSzTx/>
              <a:buFontTx/>
              <a:buNone/>
              <a:defRPr/>
            </a:pPr>
            <a:endParaRPr kumimoji="0" lang="en-US" altLang="zh-CN" sz="14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sp>
        <p:nvSpPr>
          <p:cNvPr id="6" name="标题 5"/>
          <p:cNvSpPr/>
          <p:nvPr>
            <p:ph type="title"/>
          </p:nvPr>
        </p:nvSpPr>
        <p:spPr/>
        <p:txBody>
          <a:bodyPr/>
          <a:p>
            <a:r>
              <a:rPr lang="en-US" altLang="zh-CN"/>
              <a:t>3. </a:t>
            </a:r>
            <a:r>
              <a:rPr lang="zh-CN" altLang="en-US"/>
              <a:t>工作流与智能体的交互</a:t>
            </a:r>
            <a:endParaRPr lang="zh-CN" altLang="en-US"/>
          </a:p>
        </p:txBody>
      </p:sp>
      <p:grpSp>
        <p:nvGrpSpPr>
          <p:cNvPr id="50" name="组合 49"/>
          <p:cNvGrpSpPr/>
          <p:nvPr>
            <p:custDataLst>
              <p:tags r:id="rId1"/>
            </p:custDataLst>
          </p:nvPr>
        </p:nvGrpSpPr>
        <p:grpSpPr>
          <a:xfrm>
            <a:off x="1195070" y="134620"/>
            <a:ext cx="9659620" cy="3730625"/>
            <a:chOff x="1882" y="212"/>
            <a:chExt cx="15212" cy="5875"/>
          </a:xfrm>
        </p:grpSpPr>
        <p:sp>
          <p:nvSpPr>
            <p:cNvPr id="51" name="弧形 50"/>
            <p:cNvSpPr/>
            <p:nvPr>
              <p:custDataLst>
                <p:tags r:id="rId2"/>
              </p:custDataLst>
            </p:nvPr>
          </p:nvSpPr>
          <p:spPr>
            <a:xfrm rot="10800000">
              <a:off x="1882" y="212"/>
              <a:ext cx="15212" cy="4871"/>
            </a:xfrm>
            <a:prstGeom prst="arc">
              <a:avLst>
                <a:gd name="adj1" fmla="val 9452879"/>
                <a:gd name="adj2" fmla="val 1362437"/>
              </a:avLst>
            </a:prstGeom>
            <a:noFill/>
            <a:ln w="31750">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5000"/>
                    </a:srgbClr>
                  </a:gs>
                </a:gsLst>
                <a:lin ang="1620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a:spLocks noChangeAspect="1"/>
            </p:cNvSpPr>
            <p:nvPr>
              <p:custDataLst>
                <p:tags r:id="rId3"/>
              </p:custDataLst>
            </p:nvPr>
          </p:nvSpPr>
          <p:spPr>
            <a:xfrm>
              <a:off x="2535"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椭圆 52"/>
            <p:cNvSpPr>
              <a:spLocks noChangeAspect="1"/>
            </p:cNvSpPr>
            <p:nvPr>
              <p:custDataLst>
                <p:tags r:id="rId4"/>
              </p:custDataLst>
            </p:nvPr>
          </p:nvSpPr>
          <p:spPr>
            <a:xfrm>
              <a:off x="8521" y="4386"/>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椭圆 53"/>
            <p:cNvSpPr>
              <a:spLocks noChangeAspect="1"/>
            </p:cNvSpPr>
            <p:nvPr>
              <p:custDataLst>
                <p:tags r:id="rId5"/>
              </p:custDataLst>
            </p:nvPr>
          </p:nvSpPr>
          <p:spPr>
            <a:xfrm>
              <a:off x="14787" y="345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5" name="图片 12" descr="343439383331313b343532303032383bbfcdbba7b9dcc0ed"/>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8750" y="5017"/>
              <a:ext cx="425" cy="425"/>
            </a:xfrm>
            <a:prstGeom prst="rect">
              <a:avLst/>
            </a:prstGeom>
          </p:spPr>
        </p:pic>
        <p:sp>
          <p:nvSpPr>
            <p:cNvPr id="56" name="椭圆 55"/>
            <p:cNvSpPr/>
            <p:nvPr>
              <p:custDataLst>
                <p:tags r:id="rId9"/>
              </p:custDataLst>
            </p:nvPr>
          </p:nvSpPr>
          <p:spPr>
            <a:xfrm>
              <a:off x="6435" y="2414"/>
              <a:ext cx="5651" cy="1758"/>
            </a:xfrm>
            <a:prstGeom prst="ellipse">
              <a:avLst/>
            </a:prstGeom>
            <a:gradFill>
              <a:gsLst>
                <a:gs pos="4000">
                  <a:srgbClr val="397AF3">
                    <a:lumMod val="60000"/>
                    <a:lumOff val="40000"/>
                    <a:alpha val="100000"/>
                  </a:srgbClr>
                </a:gs>
                <a:gs pos="45000">
                  <a:srgbClr val="FFFFFF">
                    <a:lumMod val="98000"/>
                    <a:alpha val="25000"/>
                  </a:srgbClr>
                </a:gs>
                <a:gs pos="100000">
                  <a:srgbClr val="397AF3">
                    <a:lumMod val="60000"/>
                    <a:lumOff val="40000"/>
                    <a:alpha val="100000"/>
                  </a:srgbClr>
                </a:gs>
              </a:gsLst>
              <a:lin ang="16800000" scaled="0"/>
            </a:gradFill>
            <a:ln w="12700">
              <a:gradFill>
                <a:gsLst>
                  <a:gs pos="0">
                    <a:srgbClr val="397AF3">
                      <a:alpha val="0"/>
                    </a:srgbClr>
                  </a:gs>
                  <a:gs pos="73000">
                    <a:srgbClr val="397AF3">
                      <a:alpha val="50000"/>
                    </a:srgbClr>
                  </a:gs>
                  <a:gs pos="100000">
                    <a:srgbClr val="397AF3">
                      <a:alpha val="40000"/>
                    </a:srgbClr>
                  </a:gs>
                  <a:gs pos="57000">
                    <a:srgbClr val="397AF3">
                      <a:alpha val="20000"/>
                    </a:srgbClr>
                  </a:gs>
                  <a:gs pos="44000">
                    <a:srgbClr val="397AF3">
                      <a:alpha val="0"/>
                    </a:srgbClr>
                  </a:gs>
                </a:gsLst>
                <a:lin ang="5760000" scaled="0"/>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弧形 56"/>
            <p:cNvSpPr/>
            <p:nvPr>
              <p:custDataLst>
                <p:tags r:id="rId10"/>
              </p:custDataLst>
            </p:nvPr>
          </p:nvSpPr>
          <p:spPr>
            <a:xfrm rot="10800000">
              <a:off x="5637" y="1823"/>
              <a:ext cx="7333" cy="2349"/>
            </a:xfrm>
            <a:prstGeom prst="arc">
              <a:avLst>
                <a:gd name="adj1" fmla="val 9688906"/>
                <a:gd name="adj2" fmla="val 1102107"/>
              </a:avLst>
            </a:prstGeom>
            <a:ln w="1905">
              <a:gradFill>
                <a:gsLst>
                  <a:gs pos="100000">
                    <a:srgbClr val="397AF3">
                      <a:alpha val="0"/>
                    </a:srgbClr>
                  </a:gs>
                  <a:gs pos="20000">
                    <a:srgbClr val="397AF3">
                      <a:alpha val="41000"/>
                    </a:srgbClr>
                  </a:gs>
                  <a:gs pos="0">
                    <a:srgbClr val="397AF3">
                      <a:alpha val="65000"/>
                    </a:srgbClr>
                  </a:gs>
                </a:gsLst>
                <a:lin ang="5400000" scaled="1"/>
              </a:gradFill>
            </a:ln>
          </p:spPr>
          <p:style>
            <a:lnRef idx="2">
              <a:srgbClr val="397AF3"/>
            </a:lnRef>
            <a:fillRef idx="0">
              <a:srgbClr val="FFFFFF"/>
            </a:fillRef>
            <a:effectRef idx="0">
              <a:srgbClr val="FFFFFF"/>
            </a:effectRef>
            <a:fontRef idx="minor">
              <a:srgbClr val="000000"/>
            </a:fontRef>
          </p:style>
          <p:txBody>
            <a:bodyPr rtlCol="0" anchor="ctr"/>
            <a:lstStyle/>
            <a:p>
              <a:pPr algn="ct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59" name="任意多边形 15"/>
            <p:cNvSpPr/>
            <p:nvPr>
              <p:custDataLst>
                <p:tags r:id="rId11"/>
              </p:custDataLst>
            </p:nvPr>
          </p:nvSpPr>
          <p:spPr>
            <a:xfrm>
              <a:off x="7155" y="2399"/>
              <a:ext cx="4208" cy="6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33" h="531">
                  <a:moveTo>
                    <a:pt x="1716" y="0"/>
                  </a:moveTo>
                  <a:cubicBezTo>
                    <a:pt x="2424" y="0"/>
                    <a:pt x="3048" y="102"/>
                    <a:pt x="3416" y="258"/>
                  </a:cubicBezTo>
                  <a:lnTo>
                    <a:pt x="3433" y="266"/>
                  </a:lnTo>
                  <a:lnTo>
                    <a:pt x="3416" y="273"/>
                  </a:lnTo>
                  <a:cubicBezTo>
                    <a:pt x="3048" y="429"/>
                    <a:pt x="2424" y="531"/>
                    <a:pt x="1716" y="531"/>
                  </a:cubicBezTo>
                  <a:cubicBezTo>
                    <a:pt x="1009" y="531"/>
                    <a:pt x="385" y="429"/>
                    <a:pt x="17" y="273"/>
                  </a:cubicBezTo>
                  <a:lnTo>
                    <a:pt x="0" y="266"/>
                  </a:lnTo>
                  <a:lnTo>
                    <a:pt x="17" y="258"/>
                  </a:lnTo>
                  <a:cubicBezTo>
                    <a:pt x="385" y="102"/>
                    <a:pt x="1009" y="0"/>
                    <a:pt x="1716" y="0"/>
                  </a:cubicBezTo>
                  <a:close/>
                </a:path>
              </a:pathLst>
            </a:custGeom>
            <a:solidFill>
              <a:srgbClr val="397AF3">
                <a:lumMod val="20000"/>
                <a:lumOff val="80000"/>
                <a:alpha val="44000"/>
              </a:srgbClr>
            </a:solidFill>
            <a:ln w="6350">
              <a:no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任意多边形 3"/>
            <p:cNvSpPr/>
            <p:nvPr>
              <p:custDataLst>
                <p:tags r:id="rId12"/>
              </p:custDataLst>
            </p:nvPr>
          </p:nvSpPr>
          <p:spPr>
            <a:xfrm>
              <a:off x="6747" y="2333"/>
              <a:ext cx="5024" cy="1502"/>
            </a:xfrm>
            <a:custGeom>
              <a:avLst/>
              <a:gdLst/>
              <a:ahLst/>
              <a:cxnLst>
                <a:cxn ang="3">
                  <a:pos x="hc" y="t"/>
                </a:cxn>
                <a:cxn ang="cd2">
                  <a:pos x="l" y="vc"/>
                </a:cxn>
                <a:cxn ang="cd4">
                  <a:pos x="hc" y="b"/>
                </a:cxn>
                <a:cxn ang="0">
                  <a:pos x="r" y="vc"/>
                </a:cxn>
              </a:cxnLst>
              <a:rect l="l" t="t" r="r" b="b"/>
              <a:pathLst>
                <a:path w="4099" h="1225">
                  <a:moveTo>
                    <a:pt x="0" y="0"/>
                  </a:moveTo>
                  <a:lnTo>
                    <a:pt x="0" y="0"/>
                  </a:lnTo>
                  <a:lnTo>
                    <a:pt x="1" y="15"/>
                  </a:lnTo>
                  <a:cubicBezTo>
                    <a:pt x="29" y="331"/>
                    <a:pt x="935" y="585"/>
                    <a:pt x="2050" y="585"/>
                  </a:cubicBezTo>
                  <a:cubicBezTo>
                    <a:pt x="3164" y="585"/>
                    <a:pt x="4070" y="331"/>
                    <a:pt x="4098" y="15"/>
                  </a:cubicBezTo>
                  <a:lnTo>
                    <a:pt x="4099" y="0"/>
                  </a:lnTo>
                  <a:lnTo>
                    <a:pt x="4099" y="0"/>
                  </a:lnTo>
                  <a:lnTo>
                    <a:pt x="4099" y="640"/>
                  </a:lnTo>
                  <a:lnTo>
                    <a:pt x="4099" y="642"/>
                  </a:lnTo>
                  <a:lnTo>
                    <a:pt x="4099" y="642"/>
                  </a:lnTo>
                  <a:lnTo>
                    <a:pt x="4098" y="655"/>
                  </a:lnTo>
                  <a:cubicBezTo>
                    <a:pt x="4070" y="971"/>
                    <a:pt x="3164" y="1225"/>
                    <a:pt x="2050" y="1225"/>
                  </a:cubicBezTo>
                  <a:cubicBezTo>
                    <a:pt x="935" y="1225"/>
                    <a:pt x="29" y="971"/>
                    <a:pt x="1" y="655"/>
                  </a:cubicBezTo>
                  <a:lnTo>
                    <a:pt x="0" y="642"/>
                  </a:lnTo>
                  <a:lnTo>
                    <a:pt x="0" y="642"/>
                  </a:lnTo>
                  <a:lnTo>
                    <a:pt x="0" y="640"/>
                  </a:lnTo>
                  <a:lnTo>
                    <a:pt x="0" y="0"/>
                  </a:lnTo>
                  <a:close/>
                </a:path>
              </a:pathLst>
            </a:custGeom>
            <a:gradFill>
              <a:gsLst>
                <a:gs pos="0">
                  <a:srgbClr val="0070C0"/>
                </a:gs>
                <a:gs pos="77000">
                  <a:srgbClr val="397AF3">
                    <a:lumMod val="30000"/>
                    <a:lumOff val="70000"/>
                    <a:alpha val="50000"/>
                  </a:srgbClr>
                </a:gs>
                <a:gs pos="100000">
                  <a:srgbClr val="397AF3">
                    <a:alpha val="50000"/>
                    <a:lumMod val="62000"/>
                    <a:lumOff val="38000"/>
                  </a:srgbClr>
                </a:gs>
              </a:gsLst>
              <a:lin ang="16800000" scaled="0"/>
            </a:gradFill>
            <a:ln w="9525">
              <a:gradFill>
                <a:gsLst>
                  <a:gs pos="0">
                    <a:srgbClr val="397AF3">
                      <a:alpha val="0"/>
                    </a:srgbClr>
                  </a:gs>
                  <a:gs pos="73000">
                    <a:srgbClr val="397AF3">
                      <a:alpha val="25000"/>
                    </a:srgbClr>
                  </a:gs>
                  <a:gs pos="100000">
                    <a:srgbClr val="397AF3">
                      <a:alpha val="40000"/>
                    </a:srgbClr>
                  </a:gs>
                  <a:gs pos="57000">
                    <a:srgbClr val="397AF3">
                      <a:alpha val="20000"/>
                    </a:srgbClr>
                  </a:gs>
                  <a:gs pos="44000">
                    <a:srgbClr val="397AF3">
                      <a:alpha val="0"/>
                    </a:srgbClr>
                  </a:gs>
                </a:gsLst>
                <a:lin ang="540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椭圆 60"/>
            <p:cNvSpPr/>
            <p:nvPr>
              <p:custDataLst>
                <p:tags r:id="rId13"/>
              </p:custDataLst>
            </p:nvPr>
          </p:nvSpPr>
          <p:spPr>
            <a:xfrm>
              <a:off x="6747" y="2399"/>
              <a:ext cx="5024" cy="1435"/>
            </a:xfrm>
            <a:prstGeom prst="ellipse">
              <a:avLst/>
            </a:prstGeom>
            <a:noFill/>
            <a:ln w="6350">
              <a:gradFill>
                <a:gsLst>
                  <a:gs pos="0">
                    <a:srgbClr val="397AF3">
                      <a:alpha val="5000"/>
                    </a:srgbClr>
                  </a:gs>
                  <a:gs pos="64000">
                    <a:srgbClr val="397AF3">
                      <a:alpha val="25000"/>
                    </a:srgbClr>
                  </a:gs>
                  <a:gs pos="100000">
                    <a:srgbClr val="397AF3">
                      <a:alpha val="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lvl="0" algn="ctr">
                <a:buClrTx/>
                <a:buSzTx/>
                <a:buFontTx/>
              </a:pP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椭圆 61"/>
            <p:cNvSpPr/>
            <p:nvPr>
              <p:custDataLst>
                <p:tags r:id="rId14"/>
              </p:custDataLst>
            </p:nvPr>
          </p:nvSpPr>
          <p:spPr>
            <a:xfrm>
              <a:off x="6747" y="1615"/>
              <a:ext cx="5024" cy="1435"/>
            </a:xfrm>
            <a:prstGeom prst="ellipse">
              <a:avLst/>
            </a:prstGeom>
            <a:gradFill>
              <a:gsLst>
                <a:gs pos="100000">
                  <a:schemeClr val="accent1">
                    <a:lumMod val="40000"/>
                    <a:lumOff val="60000"/>
                  </a:schemeClr>
                </a:gs>
                <a:gs pos="0">
                  <a:schemeClr val="accent1">
                    <a:lumMod val="20000"/>
                    <a:lumOff val="80000"/>
                  </a:schemeClr>
                </a:gs>
                <a:gs pos="37000">
                  <a:srgbClr val="F6F9FF"/>
                </a:gs>
                <a:gs pos="81000">
                  <a:srgbClr val="F6F9FF"/>
                </a:gs>
              </a:gsLst>
              <a:lin ang="4620000" scaled="0"/>
            </a:gradFill>
            <a:ln w="6350">
              <a:gradFill>
                <a:gsLst>
                  <a:gs pos="0">
                    <a:srgbClr val="397AF3">
                      <a:alpha val="20000"/>
                    </a:srgbClr>
                  </a:gs>
                  <a:gs pos="73000">
                    <a:srgbClr val="397AF3">
                      <a:alpha val="25000"/>
                    </a:srgbClr>
                  </a:gs>
                  <a:gs pos="100000">
                    <a:srgbClr val="397AF3">
                      <a:alpha val="40000"/>
                    </a:srgbClr>
                  </a:gs>
                  <a:gs pos="57000">
                    <a:srgbClr val="397AF3">
                      <a:alpha val="20000"/>
                    </a:srgbClr>
                  </a:gs>
                  <a:gs pos="44000">
                    <a:srgbClr val="397AF3">
                      <a:alpha val="5000"/>
                    </a:srgbClr>
                  </a:gs>
                </a:gsLst>
                <a:lin ang="21060000" scaled="1"/>
              </a:gradFill>
            </a:ln>
            <a:effectLst>
              <a:outerShdw blurRad="901700" dist="317500" dir="2700000" algn="tl" rotWithShape="0">
                <a:srgbClr val="397AF3">
                  <a:alpha val="1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pitchFamily="34" charset="-122"/>
                  <a:cs typeface="+mn-ea"/>
                </a:defRPr>
              </a:lvl9pPr>
            </a:lstStyle>
            <a:p>
              <a:pPr algn="ctr"/>
              <a:endParaRPr lang="en-US"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椭圆 62"/>
            <p:cNvSpPr/>
            <p:nvPr>
              <p:custDataLst>
                <p:tags r:id="rId15"/>
              </p:custDataLst>
            </p:nvPr>
          </p:nvSpPr>
          <p:spPr>
            <a:xfrm>
              <a:off x="7153" y="2570"/>
              <a:ext cx="4212" cy="391"/>
            </a:xfrm>
            <a:prstGeom prst="ellipse">
              <a:avLst/>
            </a:prstGeom>
            <a:gradFill>
              <a:gsLst>
                <a:gs pos="0">
                  <a:srgbClr val="397AF3">
                    <a:lumMod val="100000"/>
                    <a:alpha val="53000"/>
                  </a:srgbClr>
                </a:gs>
                <a:gs pos="66000">
                  <a:srgbClr val="FFFFFF">
                    <a:alpha val="19000"/>
                  </a:srgbClr>
                </a:gs>
                <a:gs pos="25000">
                  <a:srgbClr val="397AF3">
                    <a:lumMod val="100000"/>
                    <a:alpha val="31000"/>
                  </a:srgbClr>
                </a:gs>
              </a:gsLst>
              <a:path path="circle">
                <a:fillToRect l="50000" t="50000" r="50000" b="50000"/>
              </a:path>
              <a:tileRect/>
            </a:gradFill>
            <a:ln>
              <a:noFill/>
            </a:ln>
            <a:effectLst>
              <a:softEdge rad="63500"/>
            </a:effectLst>
          </p:spPr>
          <p:style>
            <a:lnRef idx="2">
              <a:srgbClr val="397AF3">
                <a:lumMod val="75000"/>
              </a:srgbClr>
            </a:lnRef>
            <a:fillRef idx="1">
              <a:srgbClr val="397AF3"/>
            </a:fillRef>
            <a:effectRef idx="0">
              <a:srgbClr val="FFFFFF"/>
            </a:effectRef>
            <a:fontRef idx="minor">
              <a:srgbClr val="FFFFFF"/>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64" name="等腰三角形 63"/>
            <p:cNvSpPr/>
            <p:nvPr>
              <p:custDataLst>
                <p:tags r:id="rId16"/>
              </p:custDataLst>
            </p:nvPr>
          </p:nvSpPr>
          <p:spPr>
            <a:xfrm rot="16680000">
              <a:off x="5212" y="4283"/>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5" name="图形 11" descr="老师图标"/>
            <p:cNvPicPr>
              <a:picLocks noChangeAspect="1"/>
            </p:cNvPicPr>
            <p:nvPr/>
          </p:nvPicPr>
          <p:blipFill>
            <a:blip r:embed="rId17">
              <a:extLst>
                <a:ext uri="{96DAC541-7B7A-43D3-8B79-37D633B846F1}">
                  <asvg:svgBlip xmlns:asvg="http://schemas.microsoft.com/office/drawing/2016/SVG/main" r:embed="rId18"/>
                </a:ext>
              </a:extLst>
            </a:blip>
            <a:srcRect l="6904" t="9973" r="-4583" b="18627"/>
            <a:stretch>
              <a:fillRect/>
            </a:stretch>
          </p:blipFill>
          <p:spPr>
            <a:xfrm>
              <a:off x="2666" y="3995"/>
              <a:ext cx="743" cy="543"/>
            </a:xfrm>
            <a:prstGeom prst="rect">
              <a:avLst/>
            </a:prstGeom>
          </p:spPr>
        </p:pic>
        <p:pic>
          <p:nvPicPr>
            <p:cNvPr id="66" name="图形 12" descr="AI图标"/>
            <p:cNvPicPr>
              <a:picLocks noChangeAspect="1"/>
            </p:cNvPicPr>
            <p:nvPr/>
          </p:nvPicPr>
          <p:blipFill>
            <a:blip r:embed="rId19">
              <a:extLst>
                <a:ext uri="{96DAC541-7B7A-43D3-8B79-37D633B846F1}">
                  <asvg:svgBlip xmlns:asvg="http://schemas.microsoft.com/office/drawing/2016/SVG/main" r:embed="rId20"/>
                </a:ext>
              </a:extLst>
            </a:blip>
            <a:srcRect l="2525" t="13009" r="-11786" b="11122"/>
            <a:stretch>
              <a:fillRect/>
            </a:stretch>
          </p:blipFill>
          <p:spPr>
            <a:xfrm>
              <a:off x="14862" y="4009"/>
              <a:ext cx="793" cy="550"/>
            </a:xfrm>
            <a:prstGeom prst="rect">
              <a:avLst/>
            </a:prstGeom>
          </p:spPr>
        </p:pic>
        <p:sp>
          <p:nvSpPr>
            <p:cNvPr id="67" name="文本框 66"/>
            <p:cNvSpPr txBox="1"/>
            <p:nvPr/>
          </p:nvSpPr>
          <p:spPr>
            <a:xfrm>
              <a:off x="3186"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师</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8" name="文本框 67"/>
            <p:cNvSpPr txBox="1"/>
            <p:nvPr/>
          </p:nvSpPr>
          <p:spPr>
            <a:xfrm>
              <a:off x="9175" y="4772"/>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9" name="文本框 68"/>
            <p:cNvSpPr txBox="1"/>
            <p:nvPr/>
          </p:nvSpPr>
          <p:spPr>
            <a:xfrm>
              <a:off x="15481" y="3883"/>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0" name="矩形 69"/>
            <p:cNvSpPr/>
            <p:nvPr>
              <p:custDataLst>
                <p:tags r:id="rId21"/>
              </p:custDataLst>
            </p:nvPr>
          </p:nvSpPr>
          <p:spPr>
            <a:xfrm>
              <a:off x="6438" y="1629"/>
              <a:ext cx="5652" cy="941"/>
            </a:xfrm>
            <a:prstGeom prst="rect">
              <a:avLst/>
            </a:prstGeom>
            <a:noFill/>
          </p:spPr>
          <p:txBody>
            <a:bodyPr wrap="square" rtlCol="0" anchor="b" anchorCtr="0">
              <a:noAutofit/>
            </a:bodyPr>
            <a:lstStyle/>
            <a:p>
              <a:pPr algn="ctr">
                <a:lnSpc>
                  <a:spcPct val="90000"/>
                </a:lnSpc>
                <a:buClrTx/>
                <a:buSzTx/>
                <a:buFontTx/>
              </a:pP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步骤</a:t>
              </a:r>
              <a:r>
                <a:rPr lang="en-US" altLang="zh-CN"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 2 </a:t>
              </a:r>
              <a:r>
                <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rPr>
                <a:t>设置提示词</a:t>
              </a:r>
              <a:endParaRPr lang="zh-CN" altLang="en-US" sz="2400" b="1" dirty="0">
                <a:solidFill>
                  <a:srgbClr val="0065B0"/>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sp>
          <p:nvSpPr>
            <p:cNvPr id="71" name="等腰三角形 70"/>
            <p:cNvSpPr/>
            <p:nvPr>
              <p:custDataLst>
                <p:tags r:id="rId22"/>
              </p:custDataLst>
            </p:nvPr>
          </p:nvSpPr>
          <p:spPr>
            <a:xfrm rot="5400000" flipH="1">
              <a:off x="6817" y="5021"/>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等腰三角形 71"/>
            <p:cNvSpPr/>
            <p:nvPr>
              <p:custDataLst>
                <p:tags r:id="rId23"/>
              </p:custDataLst>
            </p:nvPr>
          </p:nvSpPr>
          <p:spPr>
            <a:xfrm rot="4740000" flipH="1">
              <a:off x="13383" y="4815"/>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等腰三角形 72"/>
            <p:cNvSpPr/>
            <p:nvPr>
              <p:custDataLst>
                <p:tags r:id="rId24"/>
              </p:custDataLst>
            </p:nvPr>
          </p:nvSpPr>
          <p:spPr>
            <a:xfrm rot="15960000">
              <a:off x="11169" y="4564"/>
              <a:ext cx="212" cy="389"/>
            </a:xfrm>
            <a:prstGeom prst="triangle">
              <a:avLst>
                <a:gd name="adj" fmla="val 62096"/>
              </a:avLst>
            </a:prstGeom>
            <a:gradFill>
              <a:gsLst>
                <a:gs pos="1000">
                  <a:srgbClr val="397AF3">
                    <a:lumMod val="60000"/>
                    <a:lumOff val="40000"/>
                  </a:srgbClr>
                </a:gs>
                <a:gs pos="86000">
                  <a:srgbClr val="397AF3">
                    <a:alpha val="100000"/>
                    <a:lumMod val="30000"/>
                    <a:lumOff val="70000"/>
                  </a:srgbClr>
                </a:gs>
              </a:gsLst>
              <a:lin ang="16200000" scaled="0"/>
            </a:gradFill>
            <a:ln>
              <a:noFill/>
            </a:ln>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4" name="圆角矩形 820"/>
          <p:cNvSpPr/>
          <p:nvPr/>
        </p:nvSpPr>
        <p:spPr>
          <a:xfrm>
            <a:off x="4653280" y="4147820"/>
            <a:ext cx="2853055" cy="2043430"/>
          </a:xfrm>
          <a:prstGeom prst="roundRect">
            <a:avLst>
              <a:gd name="adj" fmla="val 13623"/>
            </a:avLst>
          </a:prstGeom>
          <a:solidFill>
            <a:srgbClr val="D5E8F6"/>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p>
            <a:pPr marR="0" lvl="0" indent="0" defTabSz="914400" fontAlgn="auto">
              <a:lnSpc>
                <a:spcPct val="150000"/>
              </a:lnSpc>
              <a:spcBef>
                <a:spcPts val="0"/>
              </a:spcBef>
              <a:spcAft>
                <a:spcPts val="0"/>
              </a:spcAft>
              <a:buClrTx/>
              <a:buSzTx/>
              <a:buFontTx/>
              <a:buNone/>
              <a:defRPr/>
            </a:pPr>
            <a:r>
              <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自主设计提示词：</a:t>
            </a:r>
            <a:endParaRPr kumimoji="0" lang="zh-CN" altLang="en-US"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r>
              <a:rPr kumimoji="0" lang="en-US" altLang="zh-CN" sz="2000" b="1" i="0" u="none"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________________________________________________</a:t>
            </a:r>
            <a:r>
              <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__________________</a:t>
            </a:r>
            <a:endParaRPr lang="en-US" altLang="zh-CN" sz="2000"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a:p>
            <a:pPr marR="0" lvl="0" indent="0" defTabSz="914400" fontAlgn="auto">
              <a:lnSpc>
                <a:spcPct val="100000"/>
              </a:lnSpc>
              <a:spcBef>
                <a:spcPts val="0"/>
              </a:spcBef>
              <a:spcAft>
                <a:spcPts val="0"/>
              </a:spcAft>
              <a:buClrTx/>
              <a:buSzTx/>
              <a:buFontTx/>
              <a:buNone/>
              <a:defRPr/>
            </a:pPr>
            <a:endParaRPr kumimoji="0" lang="zh-CN" altLang="en-US" sz="1400" b="1" i="0" u="sng" strike="noStrike" kern="1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75" name="组合 74"/>
          <p:cNvGrpSpPr/>
          <p:nvPr/>
        </p:nvGrpSpPr>
        <p:grpSpPr>
          <a:xfrm>
            <a:off x="8114665" y="3551555"/>
            <a:ext cx="3798570" cy="2721610"/>
            <a:chOff x="1146" y="4780"/>
            <a:chExt cx="6264" cy="4832"/>
          </a:xfrm>
        </p:grpSpPr>
        <p:sp>
          <p:nvSpPr>
            <p:cNvPr id="76" name="圆角矩形 40"/>
            <p:cNvSpPr/>
            <p:nvPr/>
          </p:nvSpPr>
          <p:spPr>
            <a:xfrm>
              <a:off x="1598" y="4795"/>
              <a:ext cx="5812" cy="4165"/>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8" name="圆角矩形 782"/>
            <p:cNvSpPr/>
            <p:nvPr/>
          </p:nvSpPr>
          <p:spPr>
            <a:xfrm>
              <a:off x="1146" y="4780"/>
              <a:ext cx="5922"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sp>
        <p:nvSpPr>
          <p:cNvPr id="2" name="文本框 1"/>
          <p:cNvSpPr txBox="1"/>
          <p:nvPr/>
        </p:nvSpPr>
        <p:spPr>
          <a:xfrm>
            <a:off x="325755" y="4149725"/>
            <a:ext cx="3405505" cy="1633220"/>
          </a:xfrm>
          <a:prstGeom prst="rect">
            <a:avLst/>
          </a:prstGeom>
          <a:noFill/>
        </p:spPr>
        <p:txBody>
          <a:bodyPr wrap="square" rtlCol="0">
            <a:noAutofit/>
          </a:bodyPr>
          <a:p>
            <a:pPr marL="0" marR="0" lvl="0" indent="0" defTabSz="914400" eaLnBrk="1" fontAlgn="auto" latinLnBrk="0" hangingPunct="1">
              <a:lnSpc>
                <a:spcPct val="150000"/>
              </a:lnSpc>
              <a:spcBef>
                <a:spcPts val="0"/>
              </a:spcBef>
              <a:spcAft>
                <a:spcPts val="0"/>
              </a:spcAft>
              <a:buClrTx/>
              <a:buSzTx/>
              <a:buFontTx/>
              <a:buNone/>
              <a:defRPr/>
            </a:pPr>
            <a:r>
              <a:rPr lang="en-US" altLang="zh-CN"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提示词示例</a:t>
            </a:r>
            <a:r>
              <a:rPr lang="zh-CN" altLang="en-US" b="1" kern="100" noProof="0" dirty="0" err="1">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1400" dirty="0">
                <a:solidFill>
                  <a:srgbClr val="000000"/>
                </a:solidFill>
                <a:effectLst/>
                <a:latin typeface="微软雅黑" panose="020B0503020204020204" pitchFamily="34" charset="-122"/>
                <a:ea typeface="微软雅黑" panose="020B0503020204020204" pitchFamily="34" charset="-122"/>
              </a:rPr>
              <a:t>当用户上传简历并要求分析时，调用求职助手工作流。当用户要求职位推荐时，调用求职助手工作流。</a:t>
            </a:r>
            <a:endParaRPr lang="zh-CN" altLang="en-US" sz="1400" dirty="0">
              <a:solidFill>
                <a:srgbClr val="000000"/>
              </a:solidFill>
              <a:effectLst/>
              <a:latin typeface="微软雅黑" panose="020B0503020204020204" pitchFamily="34" charset="-122"/>
              <a:ea typeface="微软雅黑" panose="020B0503020204020204" pitchFamily="34" charset="-122"/>
            </a:endParaRPr>
          </a:p>
        </p:txBody>
      </p:sp>
      <p:pic>
        <p:nvPicPr>
          <p:cNvPr id="4" name="图片 3" descr="3人设回复逻辑"/>
          <p:cNvPicPr>
            <a:picLocks noChangeAspect="1"/>
          </p:cNvPicPr>
          <p:nvPr/>
        </p:nvPicPr>
        <p:blipFill>
          <a:blip r:embed="rId25"/>
          <a:stretch>
            <a:fillRect/>
          </a:stretch>
        </p:blipFill>
        <p:spPr>
          <a:xfrm>
            <a:off x="8705850" y="3657600"/>
            <a:ext cx="3000375" cy="21526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prstGeom prst="rect">
            <a:avLst/>
          </a:prstGeom>
        </p:spPr>
        <p:txBody>
          <a:bodyPr/>
          <a:lstStyle/>
          <a:p>
            <a:r>
              <a:rPr lang="zh-CN" altLang="en-US" dirty="0"/>
              <a:t>辨析、</a:t>
            </a:r>
            <a:r>
              <a:rPr lang="zh-CN" dirty="0"/>
              <a:t>优化</a:t>
            </a:r>
            <a:r>
              <a:rPr lang="zh-CN" altLang="en-US" dirty="0"/>
              <a:t>文案</a:t>
            </a:r>
            <a:endParaRPr lang="zh-CN" altLang="en-US" dirty="0"/>
          </a:p>
        </p:txBody>
      </p:sp>
      <p:grpSp>
        <p:nvGrpSpPr>
          <p:cNvPr id="6" name="组合 5"/>
          <p:cNvGrpSpPr/>
          <p:nvPr/>
        </p:nvGrpSpPr>
        <p:grpSpPr>
          <a:xfrm>
            <a:off x="727710" y="2738755"/>
            <a:ext cx="5246370" cy="3801745"/>
            <a:chOff x="1146" y="4780"/>
            <a:chExt cx="9811" cy="5149"/>
          </a:xfrm>
        </p:grpSpPr>
        <p:sp>
          <p:nvSpPr>
            <p:cNvPr id="2" name="圆角矩形 40"/>
            <p:cNvSpPr/>
            <p:nvPr/>
          </p:nvSpPr>
          <p:spPr>
            <a:xfrm>
              <a:off x="1598" y="4795"/>
              <a:ext cx="9359" cy="5134"/>
            </a:xfrm>
            <a:prstGeom prst="roundRect">
              <a:avLst>
                <a:gd name="adj" fmla="val 6065"/>
              </a:avLst>
            </a:prstGeom>
            <a:gradFill>
              <a:gsLst>
                <a:gs pos="0">
                  <a:schemeClr val="bg1"/>
                </a:gs>
                <a:gs pos="100000">
                  <a:srgbClr val="E8F1FF">
                    <a:lumMod val="96000"/>
                    <a:lumOff val="4000"/>
                    <a:alpha val="68000"/>
                  </a:srgbClr>
                </a:gs>
              </a:gsLst>
              <a:lin ang="5400000" scaled="0"/>
            </a:gradFill>
            <a:ln w="19050">
              <a:gradFill>
                <a:gsLst>
                  <a:gs pos="0">
                    <a:srgbClr val="B9D2F9"/>
                  </a:gs>
                  <a:gs pos="100000">
                    <a:srgbClr val="1469FF"/>
                  </a:gs>
                </a:gsLst>
                <a:lin ang="54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圆角矩形 782"/>
            <p:cNvSpPr/>
            <p:nvPr/>
          </p:nvSpPr>
          <p:spPr>
            <a:xfrm>
              <a:off x="1146" y="4780"/>
              <a:ext cx="9811" cy="4832"/>
            </a:xfrm>
            <a:prstGeom prst="roundRect">
              <a:avLst>
                <a:gd name="adj" fmla="val 7991"/>
              </a:avLst>
            </a:prstGeom>
            <a:noFill/>
            <a:ln w="28575">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lstStyle/>
            <a:p>
              <a:pPr indent="394335" algn="just">
                <a:lnSpc>
                  <a:spcPct val="150000"/>
                </a:lnSpc>
                <a:spcBef>
                  <a:spcPts val="240"/>
                </a:spcBef>
              </a:pPr>
              <a:endPar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pic>
          <p:nvPicPr>
            <p:cNvPr id="13" name="图形 12" descr="AI图标"/>
            <p:cNvPicPr>
              <a:picLocks noChangeAspect="1"/>
            </p:cNvPicPr>
            <p:nvPr/>
          </p:nvPicPr>
          <p:blipFill>
            <a:blip r:embed="rId1">
              <a:extLst>
                <a:ext uri="{96DAC541-7B7A-43D3-8B79-37D633B846F1}">
                  <asvg:svgBlip xmlns:asvg="http://schemas.microsoft.com/office/drawing/2016/SVG/main" r:embed="rId2"/>
                </a:ext>
              </a:extLst>
            </a:blip>
            <a:srcRect l="2525" t="13009" r="-11786" b="11122"/>
            <a:stretch>
              <a:fillRect/>
            </a:stretch>
          </p:blipFill>
          <p:spPr>
            <a:xfrm>
              <a:off x="1880" y="5180"/>
              <a:ext cx="793" cy="550"/>
            </a:xfrm>
            <a:prstGeom prst="rect">
              <a:avLst/>
            </a:prstGeom>
          </p:spPr>
        </p:pic>
      </p:grpSp>
      <p:grpSp>
        <p:nvGrpSpPr>
          <p:cNvPr id="7" name="组合 6"/>
          <p:cNvGrpSpPr/>
          <p:nvPr/>
        </p:nvGrpSpPr>
        <p:grpSpPr>
          <a:xfrm>
            <a:off x="6401435" y="4237990"/>
            <a:ext cx="504190" cy="403860"/>
            <a:chOff x="11227" y="6878"/>
            <a:chExt cx="794" cy="636"/>
          </a:xfrm>
        </p:grpSpPr>
        <p:sp>
          <p:nvSpPr>
            <p:cNvPr id="14" name="箭头: V 形 13"/>
            <p:cNvSpPr/>
            <p:nvPr/>
          </p:nvSpPr>
          <p:spPr>
            <a:xfrm>
              <a:off x="11227" y="6878"/>
              <a:ext cx="402" cy="636"/>
            </a:xfrm>
            <a:prstGeom prst="chevron">
              <a:avLst/>
            </a:prstGeom>
            <a:solidFill>
              <a:srgbClr val="269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箭头: V 形 14"/>
            <p:cNvSpPr/>
            <p:nvPr/>
          </p:nvSpPr>
          <p:spPr>
            <a:xfrm>
              <a:off x="11619" y="6878"/>
              <a:ext cx="402" cy="636"/>
            </a:xfrm>
            <a:prstGeom prst="chevron">
              <a:avLst/>
            </a:prstGeom>
            <a:solidFill>
              <a:srgbClr val="81C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 name="文本框 16"/>
          <p:cNvSpPr txBox="1"/>
          <p:nvPr/>
        </p:nvSpPr>
        <p:spPr>
          <a:xfrm>
            <a:off x="7043420" y="2843530"/>
            <a:ext cx="4877435" cy="2306955"/>
          </a:xfrm>
          <a:prstGeom prst="rect">
            <a:avLst/>
          </a:prstGeom>
          <a:noFill/>
        </p:spPr>
        <p:txBody>
          <a:bodyPr wrap="square">
            <a:spAutoFit/>
          </a:bodyPr>
          <a:p>
            <a:pPr algn="ctr">
              <a:lnSpc>
                <a:spcPct val="150000"/>
              </a:lnSpc>
            </a:pPr>
            <a:r>
              <a:rPr lang="zh-CN" altLang="en-US"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“这个提示词可以在用户显示输入</a:t>
            </a:r>
            <a:r>
              <a:rPr lang="en-US" altLang="zh-CN"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简历</a:t>
            </a:r>
            <a:r>
              <a:rPr lang="en-US" altLang="zh-CN"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二字时正确调用工作流，但当无显示输入</a:t>
            </a:r>
            <a:r>
              <a:rPr lang="en-US" altLang="zh-CN"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简历</a:t>
            </a:r>
            <a:r>
              <a:rPr lang="en-US" altLang="zh-CN"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a:t>
            </a:r>
            <a:r>
              <a:rPr lang="zh-CN" altLang="en-US"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rPr>
              <a:t>时有概率未正确调用工作流。”</a:t>
            </a:r>
            <a:endParaRPr lang="zh-CN" altLang="en-US" sz="2400" b="1" kern="1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Times New Roman" panose="02020603050405020304"/>
            </a:endParaRPr>
          </a:p>
        </p:txBody>
      </p:sp>
      <p:grpSp>
        <p:nvGrpSpPr>
          <p:cNvPr id="8" name="组合 7"/>
          <p:cNvGrpSpPr/>
          <p:nvPr>
            <p:custDataLst>
              <p:tags r:id="rId3"/>
            </p:custDataLst>
          </p:nvPr>
        </p:nvGrpSpPr>
        <p:grpSpPr>
          <a:xfrm>
            <a:off x="3008630" y="1508125"/>
            <a:ext cx="1097280" cy="1079500"/>
            <a:chOff x="15095" y="3884"/>
            <a:chExt cx="1728" cy="1700"/>
          </a:xfrm>
        </p:grpSpPr>
        <p:sp>
          <p:nvSpPr>
            <p:cNvPr id="21" name="椭圆 20"/>
            <p:cNvSpPr>
              <a:spLocks noChangeAspect="1"/>
            </p:cNvSpPr>
            <p:nvPr>
              <p:custDataLst>
                <p:tags r:id="rId4"/>
              </p:custDataLst>
            </p:nvPr>
          </p:nvSpPr>
          <p:spPr>
            <a:xfrm>
              <a:off x="15095" y="3884"/>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6" name="图形 12" descr="AI图标"/>
            <p:cNvPicPr>
              <a:picLocks noChangeAspect="1"/>
            </p:cNvPicPr>
            <p:nvPr/>
          </p:nvPicPr>
          <p:blipFill>
            <a:blip r:embed="rId5">
              <a:extLst>
                <a:ext uri="{96DAC541-7B7A-43D3-8B79-37D633B846F1}">
                  <asvg:svgBlip xmlns:asvg="http://schemas.microsoft.com/office/drawing/2016/SVG/main" r:embed="rId6"/>
                </a:ext>
              </a:extLst>
            </a:blip>
            <a:srcRect l="2525" t="13009" r="-11786" b="11122"/>
            <a:stretch>
              <a:fillRect/>
            </a:stretch>
          </p:blipFill>
          <p:spPr>
            <a:xfrm>
              <a:off x="15170" y="4443"/>
              <a:ext cx="793" cy="550"/>
            </a:xfrm>
            <a:prstGeom prst="rect">
              <a:avLst/>
            </a:prstGeom>
          </p:spPr>
        </p:pic>
        <p:sp>
          <p:nvSpPr>
            <p:cNvPr id="45" name="文本框 44"/>
            <p:cNvSpPr txBox="1"/>
            <p:nvPr/>
          </p:nvSpPr>
          <p:spPr>
            <a:xfrm>
              <a:off x="15789" y="4317"/>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机</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8" name="组合 17"/>
          <p:cNvGrpSpPr/>
          <p:nvPr>
            <p:custDataLst>
              <p:tags r:id="rId7"/>
            </p:custDataLst>
          </p:nvPr>
        </p:nvGrpSpPr>
        <p:grpSpPr>
          <a:xfrm>
            <a:off x="9180195" y="1508125"/>
            <a:ext cx="1089660" cy="1079500"/>
            <a:chOff x="8773" y="4820"/>
            <a:chExt cx="1716" cy="1700"/>
          </a:xfrm>
        </p:grpSpPr>
        <p:sp>
          <p:nvSpPr>
            <p:cNvPr id="19" name="椭圆 18"/>
            <p:cNvSpPr>
              <a:spLocks noChangeAspect="1"/>
            </p:cNvSpPr>
            <p:nvPr>
              <p:custDataLst>
                <p:tags r:id="rId8"/>
              </p:custDataLst>
            </p:nvPr>
          </p:nvSpPr>
          <p:spPr>
            <a:xfrm>
              <a:off x="8773" y="4820"/>
              <a:ext cx="1701" cy="1701"/>
            </a:xfrm>
            <a:prstGeom prst="ellipse">
              <a:avLst/>
            </a:prstGeom>
            <a:gradFill>
              <a:gsLst>
                <a:gs pos="1000">
                  <a:srgbClr val="0070C0"/>
                </a:gs>
                <a:gs pos="86000">
                  <a:srgbClr val="397AF3">
                    <a:alpha val="100000"/>
                    <a:lumMod val="30000"/>
                    <a:lumOff val="70000"/>
                  </a:srgbClr>
                </a:gs>
              </a:gsLst>
              <a:lin ang="16200000" scaled="0"/>
            </a:gradFill>
            <a:ln>
              <a:noFill/>
            </a:ln>
            <a:effectLst>
              <a:outerShdw blurRad="127000" dir="5400000" sx="90000" sy="-19000" rotWithShape="0">
                <a:srgbClr val="397AF3">
                  <a:alpha val="20000"/>
                </a:srgbClr>
              </a:outerShdw>
            </a:effectLst>
          </p:spPr>
          <p:style>
            <a:lnRef idx="2">
              <a:srgbClr val="397AF3">
                <a:shade val="50000"/>
              </a:srgbClr>
            </a:lnRef>
            <a:fillRef idx="1">
              <a:srgbClr val="397AF3"/>
            </a:fillRef>
            <a:effectRef idx="0">
              <a:srgbClr val="397AF3"/>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6" name="图片 12" descr="343439383331313b343532303032383bbfcdbba7b9dcc0ed"/>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9007" y="5424"/>
              <a:ext cx="425" cy="425"/>
            </a:xfrm>
            <a:prstGeom prst="rect">
              <a:avLst/>
            </a:prstGeom>
          </p:spPr>
        </p:pic>
        <p:sp>
          <p:nvSpPr>
            <p:cNvPr id="44" name="文本框 43"/>
            <p:cNvSpPr txBox="1"/>
            <p:nvPr/>
          </p:nvSpPr>
          <p:spPr>
            <a:xfrm>
              <a:off x="9455" y="5206"/>
              <a:ext cx="1034" cy="822"/>
            </a:xfrm>
            <a:prstGeom prst="rect">
              <a:avLst/>
            </a:prstGeom>
            <a:noFill/>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pic>
        <p:nvPicPr>
          <p:cNvPr id="3" name="图片 2" descr="3人设回复逻辑"/>
          <p:cNvPicPr>
            <a:picLocks noChangeAspect="1"/>
          </p:cNvPicPr>
          <p:nvPr/>
        </p:nvPicPr>
        <p:blipFill>
          <a:blip r:embed="rId12"/>
          <a:stretch>
            <a:fillRect/>
          </a:stretch>
        </p:blipFill>
        <p:spPr>
          <a:xfrm>
            <a:off x="1741170" y="3440430"/>
            <a:ext cx="3614420" cy="25933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3. </a:t>
            </a:r>
            <a:r>
              <a:rPr lang="zh-CN" altLang="en-US"/>
              <a:t>工作流与智能体的交互</a:t>
            </a:r>
            <a:endParaRPr lang="zh-CN" altLang="en-US"/>
          </a:p>
        </p:txBody>
      </p:sp>
      <p:sp>
        <p:nvSpPr>
          <p:cNvPr id="4" name="圆角矩形 820"/>
          <p:cNvSpPr/>
          <p:nvPr/>
        </p:nvSpPr>
        <p:spPr>
          <a:xfrm>
            <a:off x="986790" y="2374265"/>
            <a:ext cx="3881755" cy="1776730"/>
          </a:xfrm>
          <a:prstGeom prst="roundRect">
            <a:avLst>
              <a:gd name="adj" fmla="val 13177"/>
            </a:avLst>
          </a:prstGeom>
          <a:solidFill>
            <a:srgbClr val="EDF7FC">
              <a:alpha val="85098"/>
            </a:srgb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91440" tIns="45720" rIns="91440" bIns="45720" numCol="1" spcCol="0" rtlCol="0" fromWordArt="0" anchor="t" anchorCtr="0" forceAA="0" compatLnSpc="1">
            <a:noAutofit/>
          </a:bodyPr>
          <a:p>
            <a:pPr algn="just">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步骤</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3</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体验优化</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体验优化可参考任务</a:t>
            </a:r>
            <a:r>
              <a:rPr lang="en-US" altLang="zh-CN"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 8.1</a:t>
            </a:r>
            <a:r>
              <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，可以加上开场白功能。</a:t>
            </a:r>
            <a:endParaRPr lang="zh-CN" altLang="en-US" sz="1800" kern="1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7" name="图片 6" descr="3开场白"/>
          <p:cNvPicPr>
            <a:picLocks noChangeAspect="1"/>
          </p:cNvPicPr>
          <p:nvPr/>
        </p:nvPicPr>
        <p:blipFill>
          <a:blip r:embed="rId1"/>
          <a:stretch>
            <a:fillRect/>
          </a:stretch>
        </p:blipFill>
        <p:spPr>
          <a:xfrm>
            <a:off x="5215890" y="1808480"/>
            <a:ext cx="5784215" cy="41662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任务拓展</a:t>
            </a:r>
            <a:endParaRPr lang="zh-CN" altLang="en-US"/>
          </a:p>
        </p:txBody>
      </p:sp>
      <p:graphicFrame>
        <p:nvGraphicFramePr>
          <p:cNvPr id="5" name="表格 4"/>
          <p:cNvGraphicFramePr/>
          <p:nvPr>
            <p:custDataLst>
              <p:tags r:id="rId1"/>
            </p:custDataLst>
          </p:nvPr>
        </p:nvGraphicFramePr>
        <p:xfrm>
          <a:off x="1127125" y="2014220"/>
          <a:ext cx="9415145" cy="2809240"/>
        </p:xfrm>
        <a:graphic>
          <a:graphicData uri="http://schemas.openxmlformats.org/drawingml/2006/table">
            <a:tbl>
              <a:tblPr/>
              <a:tblGrid>
                <a:gridCol w="690245"/>
                <a:gridCol w="2103755"/>
                <a:gridCol w="3616960"/>
                <a:gridCol w="3004185"/>
              </a:tblGrid>
              <a:tr h="333375">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ctr">
                        <a:spcBef>
                          <a:spcPct val="0"/>
                        </a:spcBef>
                        <a:spcAft>
                          <a:spcPct val="0"/>
                        </a:spcAft>
                      </a:pPr>
                      <a:r>
                        <a:rPr lang="zh-CN" altLang="en-US" sz="1600">
                          <a:latin typeface="黑体" panose="02010609060101010101" charset="-122"/>
                          <a:ea typeface="黑体" panose="02010609060101010101" charset="-122"/>
                        </a:rPr>
                        <a:t>知识点</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ctr">
                        <a:spcBef>
                          <a:spcPct val="0"/>
                        </a:spcBef>
                        <a:spcAft>
                          <a:spcPct val="0"/>
                        </a:spcAft>
                      </a:pPr>
                      <a:r>
                        <a:rPr lang="zh-CN" altLang="en-US" sz="1600">
                          <a:latin typeface="黑体" panose="02010609060101010101" charset="-122"/>
                          <a:ea typeface="黑体" panose="02010609060101010101" charset="-122"/>
                        </a:rPr>
                        <a:t>技能点</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ctr">
                        <a:spcBef>
                          <a:spcPct val="0"/>
                        </a:spcBef>
                        <a:spcAft>
                          <a:spcPct val="0"/>
                        </a:spcAft>
                        <a:buNone/>
                      </a:pPr>
                      <a:r>
                        <a:rPr lang="zh-CN" altLang="en-US" sz="1600">
                          <a:latin typeface="黑体" panose="02010609060101010101" charset="-122"/>
                          <a:ea typeface="黑体" panose="02010609060101010101" charset="-122"/>
                        </a:rPr>
                        <a:t>智能体</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r>
              <a:tr h="826135">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AGI </a:t>
                      </a:r>
                      <a:r>
                        <a:rPr lang="zh-CN" altLang="en-US" sz="1600">
                          <a:latin typeface="黑体" panose="02010609060101010101" charset="-122"/>
                          <a:ea typeface="黑体" panose="02010609060101010101" charset="-122"/>
                          <a:cs typeface="黑体" panose="02010609060101010101" charset="-122"/>
                        </a:rPr>
                        <a:t>的法律权利</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rPr>
                        <a:t>了解辨析</a:t>
                      </a:r>
                      <a:r>
                        <a:rPr lang="en-US" altLang="zh-CN" sz="1600">
                          <a:latin typeface="黑体" panose="02010609060101010101" charset="-122"/>
                          <a:ea typeface="黑体" panose="02010609060101010101" charset="-122"/>
                        </a:rPr>
                        <a:t> AGI </a:t>
                      </a:r>
                      <a:r>
                        <a:rPr lang="zh-CN" altLang="en-US" sz="1600">
                          <a:latin typeface="黑体" panose="02010609060101010101" charset="-122"/>
                          <a:ea typeface="黑体" panose="02010609060101010101" charset="-122"/>
                        </a:rPr>
                        <a:t>应有哪些法律权利</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marL="0" indent="0" algn="just">
                        <a:spcBef>
                          <a:spcPct val="0"/>
                        </a:spcBef>
                        <a:spcAft>
                          <a:spcPct val="0"/>
                        </a:spcAft>
                        <a:buNone/>
                      </a:pP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17855">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AGI </a:t>
                      </a:r>
                      <a:r>
                        <a:rPr lang="zh-CN" altLang="en-US" sz="1600">
                          <a:latin typeface="黑体" panose="02010609060101010101" charset="-122"/>
                          <a:ea typeface="黑体" panose="02010609060101010101" charset="-122"/>
                          <a:cs typeface="黑体" panose="02010609060101010101" charset="-122"/>
                        </a:rPr>
                        <a:t>的风险</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rPr>
                        <a:t>认识到</a:t>
                      </a:r>
                      <a:r>
                        <a:rPr lang="en-US" altLang="zh-CN" sz="1600">
                          <a:latin typeface="黑体" panose="02010609060101010101" charset="-122"/>
                          <a:ea typeface="黑体" panose="02010609060101010101" charset="-122"/>
                        </a:rPr>
                        <a:t> AGI </a:t>
                      </a:r>
                      <a:r>
                        <a:rPr lang="zh-CN" altLang="en-US" sz="1600">
                          <a:latin typeface="黑体" panose="02010609060101010101" charset="-122"/>
                          <a:ea typeface="黑体" panose="02010609060101010101" charset="-122"/>
                        </a:rPr>
                        <a:t>的风险</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031875">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AGI </a:t>
                      </a:r>
                      <a:r>
                        <a:rPr lang="zh-CN" altLang="en-US" sz="1600">
                          <a:latin typeface="黑体" panose="02010609060101010101" charset="-122"/>
                          <a:ea typeface="黑体" panose="02010609060101010101" charset="-122"/>
                          <a:cs typeface="黑体" panose="02010609060101010101" charset="-122"/>
                        </a:rPr>
                        <a:t>的科学评价</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rPr>
                        <a:t>能够辨别</a:t>
                      </a:r>
                      <a:r>
                        <a:rPr lang="en-US" altLang="zh-CN" sz="1600">
                          <a:latin typeface="黑体" panose="02010609060101010101" charset="-122"/>
                          <a:ea typeface="黑体" panose="02010609060101010101" charset="-122"/>
                        </a:rPr>
                        <a:t> AGI </a:t>
                      </a:r>
                      <a:r>
                        <a:rPr lang="zh-CN" altLang="en-US" sz="1600">
                          <a:latin typeface="黑体" panose="02010609060101010101" charset="-122"/>
                          <a:ea typeface="黑体" panose="02010609060101010101" charset="-122"/>
                        </a:rPr>
                        <a:t>的水平</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4" name="矩形 13"/>
          <p:cNvSpPr/>
          <p:nvPr/>
        </p:nvSpPr>
        <p:spPr>
          <a:xfrm>
            <a:off x="8345170" y="2750820"/>
            <a:ext cx="1511300" cy="135636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助学智能体</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请扫描教材</a:t>
            </a:r>
            <a:r>
              <a:rPr lang="en-US" altLang="zh-CN">
                <a:sym typeface="+mn-ea"/>
              </a:rPr>
              <a:t>AI</a:t>
            </a:r>
            <a:r>
              <a:rPr lang="zh-CN" altLang="en-US">
                <a:sym typeface="+mn-ea"/>
              </a:rPr>
              <a:t>拓学智能体</a:t>
            </a:r>
            <a:endParaRPr lang="zh-CN" altLang="en-US"/>
          </a:p>
        </p:txBody>
      </p:sp>
      <p:graphicFrame>
        <p:nvGraphicFramePr>
          <p:cNvPr id="3" name="表格 2"/>
          <p:cNvGraphicFramePr/>
          <p:nvPr/>
        </p:nvGraphicFramePr>
        <p:xfrm>
          <a:off x="1127125" y="1432116"/>
          <a:ext cx="10325100" cy="5317490"/>
        </p:xfrm>
        <a:graphic>
          <a:graphicData uri="http://schemas.openxmlformats.org/drawingml/2006/table">
            <a:tbl>
              <a:tblPr/>
              <a:tblGrid>
                <a:gridCol w="1111250"/>
                <a:gridCol w="4375150"/>
                <a:gridCol w="1556385"/>
                <a:gridCol w="801370"/>
                <a:gridCol w="953135"/>
                <a:gridCol w="1527810"/>
              </a:tblGrid>
              <a:tr h="304165">
                <a:tc>
                  <a:txBody>
                    <a:bodyPr/>
                    <a:p>
                      <a:pPr indent="0" algn="ctr" fontAlgn="auto">
                        <a:spcBef>
                          <a:spcPct val="0"/>
                        </a:spcBef>
                        <a:spcAft>
                          <a:spcPct val="0"/>
                        </a:spcAft>
                      </a:pPr>
                      <a:r>
                        <a:rPr lang="zh-CN" sz="1600">
                          <a:latin typeface="黑体" panose="02010609060101010101" charset="-122"/>
                          <a:ea typeface="黑体" panose="02010609060101010101" charset="-122"/>
                        </a:rPr>
                        <a:t>任务名称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0" algn="ctr"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制作写诗词并配图的智能体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0" algn="ctr" fontAlgn="auto">
                        <a:spcBef>
                          <a:spcPct val="0"/>
                        </a:spcBef>
                        <a:spcAft>
                          <a:spcPct val="0"/>
                        </a:spcAft>
                      </a:pPr>
                      <a:r>
                        <a:rPr lang="zh-CN" sz="1600">
                          <a:latin typeface="黑体" panose="02010609060101010101" charset="-122"/>
                          <a:ea typeface="黑体" panose="02010609060101010101" charset="-122"/>
                        </a:rPr>
                        <a:t>学生姓名</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0" algn="ctr" fontAlgn="auto">
                        <a:spcBef>
                          <a:spcPct val="0"/>
                        </a:spcBef>
                        <a:spcAft>
                          <a:spcPct val="0"/>
                        </a:spcAft>
                      </a:pPr>
                      <a:r>
                        <a:rPr lang="en-US" altLang="zh-CN" sz="1600">
                          <a:latin typeface="黑体" panose="02010609060101010101" charset="-122"/>
                          <a:ea typeface="黑体" panose="02010609060101010101" charset="-122"/>
                        </a:rPr>
                        <a:t> </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0" algn="ctr" fontAlgn="auto">
                        <a:spcBef>
                          <a:spcPct val="0"/>
                        </a:spcBef>
                        <a:spcAft>
                          <a:spcPct val="0"/>
                        </a:spcAft>
                      </a:pPr>
                      <a:r>
                        <a:rPr lang="zh-CN" sz="1600">
                          <a:latin typeface="黑体" panose="02010609060101010101" charset="-122"/>
                          <a:ea typeface="黑体" panose="02010609060101010101" charset="-122"/>
                        </a:rPr>
                        <a:t>班级</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0" algn="ctr" fontAlgn="auto">
                        <a:spcBef>
                          <a:spcPct val="0"/>
                        </a:spcBef>
                        <a:spcAft>
                          <a:spcPct val="0"/>
                        </a:spcAft>
                      </a:pPr>
                      <a:r>
                        <a:rPr lang="en-US" altLang="zh-CN" sz="1600">
                          <a:latin typeface="黑体" panose="02010609060101010101" charset="-122"/>
                          <a:ea typeface="黑体" panose="02010609060101010101" charset="-122"/>
                        </a:rPr>
                        <a:t> </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226695">
                <a:tc>
                  <a:txBody>
                    <a:bodyPr/>
                    <a:p>
                      <a:pPr indent="0" algn="ctr" fontAlgn="auto">
                        <a:spcBef>
                          <a:spcPct val="0"/>
                        </a:spcBef>
                        <a:spcAft>
                          <a:spcPct val="0"/>
                        </a:spcAft>
                      </a:pPr>
                      <a:r>
                        <a:rPr lang="zh-CN" sz="1600">
                          <a:latin typeface="黑体" panose="02010609060101010101" charset="-122"/>
                          <a:ea typeface="黑体" panose="02010609060101010101" charset="-122"/>
                        </a:rPr>
                        <a:t>实训工具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indent="0" algn="l" fontAlgn="auto">
                        <a:spcBef>
                          <a:spcPct val="0"/>
                        </a:spcBef>
                        <a:spcAft>
                          <a:spcPct val="0"/>
                        </a:spcAft>
                      </a:pPr>
                      <a:r>
                        <a:rPr lang="en-US" sz="1600">
                          <a:latin typeface="黑体" panose="02010609060101010101" charset="-122"/>
                          <a:ea typeface="黑体" panose="02010609060101010101" charset="-122"/>
                          <a:cs typeface="黑体" panose="02010609060101010101" charset="-122"/>
                        </a:rPr>
                        <a:t>COZE</a:t>
                      </a:r>
                      <a:endParaRPr 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26695">
                <a:tc>
                  <a:txBody>
                    <a:bodyPr/>
                    <a:p>
                      <a:pPr indent="0" algn="ctr" fontAlgn="auto">
                        <a:spcBef>
                          <a:spcPct val="0"/>
                        </a:spcBef>
                        <a:spcAft>
                          <a:spcPct val="0"/>
                        </a:spcAft>
                      </a:pPr>
                      <a:r>
                        <a:rPr lang="zh-CN" sz="1600">
                          <a:latin typeface="黑体" panose="02010609060101010101" charset="-122"/>
                          <a:ea typeface="黑体" panose="02010609060101010101" charset="-122"/>
                        </a:rPr>
                        <a:t>任务描述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indent="0" algn="l"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假设你要去青少年活动中心给小朋友们介绍古诗。制作一个智能体，由智能体自动写诗并配出生动的图像方便小朋友理解</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0">
                <a:tc>
                  <a:txBody>
                    <a:bodyPr/>
                    <a:p>
                      <a:pPr indent="0" algn="ctr" fontAlgn="auto">
                        <a:spcBef>
                          <a:spcPct val="0"/>
                        </a:spcBef>
                        <a:spcAft>
                          <a:spcPct val="0"/>
                        </a:spcAft>
                      </a:pPr>
                      <a:r>
                        <a:rPr lang="zh-CN" sz="1600">
                          <a:latin typeface="黑体" panose="02010609060101010101" charset="-122"/>
                          <a:ea typeface="黑体" panose="02010609060101010101" charset="-122"/>
                        </a:rPr>
                        <a:t>任务目的</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indent="0" algn="just"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1. </a:t>
                      </a:r>
                      <a:r>
                        <a:rPr lang="zh-CN" altLang="en-US" sz="1600">
                          <a:latin typeface="黑体" panose="02010609060101010101" charset="-122"/>
                          <a:ea typeface="黑体" panose="02010609060101010101" charset="-122"/>
                          <a:cs typeface="黑体" panose="02010609060101010101" charset="-122"/>
                        </a:rPr>
                        <a:t>理解并能正确创建工作流</a:t>
                      </a:r>
                      <a:endParaRPr lang="zh-CN" altLang="en-US" sz="1600">
                        <a:latin typeface="黑体" panose="02010609060101010101" charset="-122"/>
                        <a:ea typeface="黑体" panose="02010609060101010101" charset="-122"/>
                        <a:cs typeface="黑体" panose="02010609060101010101" charset="-122"/>
                      </a:endParaRPr>
                    </a:p>
                    <a:p>
                      <a:pPr indent="0" algn="just"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2. </a:t>
                      </a:r>
                      <a:r>
                        <a:rPr lang="zh-CN" altLang="en-US" sz="1600">
                          <a:latin typeface="黑体" panose="02010609060101010101" charset="-122"/>
                          <a:ea typeface="黑体" panose="02010609060101010101" charset="-122"/>
                          <a:cs typeface="黑体" panose="02010609060101010101" charset="-122"/>
                        </a:rPr>
                        <a:t>能够设计简单的工作流逻辑</a:t>
                      </a:r>
                      <a:endParaRPr lang="zh-CN" altLang="en-US" sz="1600">
                        <a:latin typeface="黑体" panose="02010609060101010101" charset="-122"/>
                        <a:ea typeface="黑体" panose="02010609060101010101" charset="-122"/>
                        <a:cs typeface="黑体" panose="02010609060101010101" charset="-122"/>
                      </a:endParaRPr>
                    </a:p>
                    <a:p>
                      <a:pPr indent="0" algn="just"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3. </a:t>
                      </a:r>
                      <a:r>
                        <a:rPr lang="zh-CN" altLang="en-US" sz="1600">
                          <a:latin typeface="黑体" panose="02010609060101010101" charset="-122"/>
                          <a:ea typeface="黑体" panose="02010609060101010101" charset="-122"/>
                          <a:cs typeface="黑体" panose="02010609060101010101" charset="-122"/>
                        </a:rPr>
                        <a:t>使用工作流完成作诗及配图的智能体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26695">
                <a:tc gridSpan="6">
                  <a:txBody>
                    <a:bodyPr/>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评价</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26695">
                <a:tc>
                  <a:txBody>
                    <a:bodyPr/>
                    <a:p>
                      <a:pPr indent="0" algn="ctr" fontAlgn="auto">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indent="0" algn="ctr" fontAlgn="auto">
                        <a:spcBef>
                          <a:spcPct val="0"/>
                        </a:spcBef>
                        <a:spcAft>
                          <a:spcPct val="0"/>
                        </a:spcAft>
                      </a:pPr>
                      <a:r>
                        <a:rPr lang="zh-CN" sz="1600">
                          <a:latin typeface="黑体" panose="02010609060101010101" charset="-122"/>
                          <a:ea typeface="黑体" panose="02010609060101010101" charset="-122"/>
                        </a:rPr>
                        <a:t>任务实施</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4">
                  <a:txBody>
                    <a:bodyPr/>
                    <a:p>
                      <a:pPr indent="0" algn="ctr" fontAlgn="auto">
                        <a:spcBef>
                          <a:spcPct val="0"/>
                        </a:spcBef>
                        <a:spcAft>
                          <a:spcPct val="0"/>
                        </a:spcAft>
                      </a:pPr>
                      <a:r>
                        <a:rPr lang="zh-CN" sz="1600">
                          <a:latin typeface="黑体" panose="02010609060101010101" charset="-122"/>
                          <a:ea typeface="黑体" panose="02010609060101010101" charset="-122"/>
                        </a:rPr>
                        <a:t>评价观测点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602615">
                <a:tc>
                  <a:txBody>
                    <a:bodyPr/>
                    <a:p>
                      <a:pPr indent="0" algn="ctr" fontAlgn="auto">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indent="0" algn="just"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通过大模型节点理解所作诗的大意，并优化生成诗词的提示词</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indent="0" algn="just" fontAlgn="auto">
                        <a:spcBef>
                          <a:spcPct val="0"/>
                        </a:spcBef>
                        <a:spcAft>
                          <a:spcPct val="0"/>
                        </a:spcAft>
                      </a:pPr>
                      <a:r>
                        <a:rPr lang="zh-CN" altLang="en-US" sz="1600">
                          <a:latin typeface="黑体" panose="02010609060101010101" charset="-122"/>
                          <a:ea typeface="黑体" panose="02010609060101010101" charset="-122"/>
                        </a:rPr>
                        <a:t>大模型节点的提示词包含理解用户输入的意思，并优化生成诗词提示词的描述</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452120">
                <a:tc>
                  <a:txBody>
                    <a:bodyPr/>
                    <a:p>
                      <a:pPr indent="0" algn="ctr" fontAlgn="auto">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indent="0" algn="just"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使用大模型节点分别生成四句押韵的诗句</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indent="0" algn="just" fontAlgn="auto">
                        <a:spcBef>
                          <a:spcPct val="0"/>
                        </a:spcBef>
                        <a:spcAft>
                          <a:spcPct val="0"/>
                        </a:spcAft>
                      </a:pPr>
                      <a:r>
                        <a:rPr lang="zh-CN" altLang="en-US" sz="1600">
                          <a:latin typeface="黑体" panose="02010609060101010101" charset="-122"/>
                          <a:ea typeface="黑体" panose="02010609060101010101" charset="-122"/>
                        </a:rPr>
                        <a:t>大模型节点提示词描述：根据优化后的提示词生成诗词句，确保押韵，并分成</a:t>
                      </a:r>
                      <a:r>
                        <a:rPr lang="en-US" altLang="zh-CN" sz="1600">
                          <a:latin typeface="黑体" panose="02010609060101010101" charset="-122"/>
                          <a:ea typeface="黑体" panose="02010609060101010101" charset="-122"/>
                        </a:rPr>
                        <a:t> 4 </a:t>
                      </a:r>
                      <a:r>
                        <a:rPr lang="zh-CN" altLang="en-US" sz="1600">
                          <a:latin typeface="黑体" panose="02010609060101010101" charset="-122"/>
                          <a:ea typeface="黑体" panose="02010609060101010101" charset="-122"/>
                        </a:rPr>
                        <a:t>句</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753110">
                <a:tc>
                  <a:txBody>
                    <a:bodyPr/>
                    <a:p>
                      <a:pPr indent="0" algn="ctr" fontAlgn="auto">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indent="0" algn="just"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使用生图节点为每句诗词配图</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indent="0" algn="just" fontAlgn="auto">
                        <a:spcBef>
                          <a:spcPct val="0"/>
                        </a:spcBef>
                        <a:spcAft>
                          <a:spcPct val="0"/>
                        </a:spcAft>
                      </a:pPr>
                      <a:r>
                        <a:rPr lang="zh-CN" altLang="en-US" sz="1600">
                          <a:latin typeface="黑体" panose="02010609060101010101" charset="-122"/>
                          <a:ea typeface="黑体" panose="02010609060101010101" charset="-122"/>
                        </a:rPr>
                        <a:t>生图节点的提示词为大模型优化后的生图提示词</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26695">
                <a:tc gridSpan="6">
                  <a:txBody>
                    <a:bodyPr/>
                    <a:p>
                      <a:pPr indent="0" algn="ctr" fontAlgn="auto">
                        <a:spcBef>
                          <a:spcPct val="0"/>
                        </a:spcBef>
                        <a:spcAft>
                          <a:spcPct val="0"/>
                        </a:spcAft>
                      </a:pPr>
                      <a:r>
                        <a:rPr lang="zh-CN" sz="1600" b="0">
                          <a:latin typeface="黑体" panose="02010609060101010101" charset="-122"/>
                          <a:ea typeface="黑体" panose="02010609060101010101" charset="-122"/>
                        </a:rPr>
                        <a:t>学生评价</a:t>
                      </a:r>
                      <a:endParaRPr lang="zh-CN" sz="16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01625">
                <a:tc gridSpan="6">
                  <a:txBody>
                    <a:bodyPr/>
                    <a:p>
                      <a:pPr indent="0" algn="l" fontAlgn="auto">
                        <a:spcBef>
                          <a:spcPct val="0"/>
                        </a:spcBef>
                        <a:spcAft>
                          <a:spcPct val="0"/>
                        </a:spcAft>
                      </a:pPr>
                      <a:r>
                        <a:rPr lang="zh-CN" sz="1600">
                          <a:latin typeface="黑体" panose="02010609060101010101" charset="-122"/>
                          <a:ea typeface="黑体" panose="02010609060101010101" charset="-122"/>
                          <a:cs typeface="黑体" panose="02010609060101010101" charset="-122"/>
                        </a:rPr>
                        <a:t>学生自评或小组互评</a:t>
                      </a:r>
                      <a:endParaRPr lang="zh-CN" sz="1600">
                        <a:latin typeface="黑体" panose="02010609060101010101" charset="-122"/>
                        <a:ea typeface="黑体" panose="02010609060101010101" charset="-122"/>
                        <a:cs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26060">
                <a:tc gridSpan="6">
                  <a:txBody>
                    <a:bodyPr/>
                    <a:p>
                      <a:pPr indent="0" algn="ctr" fontAlgn="auto">
                        <a:spcBef>
                          <a:spcPct val="0"/>
                        </a:spcBef>
                        <a:spcAft>
                          <a:spcPct val="0"/>
                        </a:spcAft>
                      </a:pPr>
                      <a:r>
                        <a:rPr lang="zh-CN" sz="1600" b="0">
                          <a:latin typeface="黑体" panose="02010609060101010101" charset="-122"/>
                          <a:ea typeface="黑体" panose="02010609060101010101" charset="-122"/>
                        </a:rPr>
                        <a:t>教师评价</a:t>
                      </a:r>
                      <a:endParaRPr lang="zh-CN" sz="16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01625">
                <a:tc gridSpan="6">
                  <a:txBody>
                    <a:bodyPr/>
                    <a:p>
                      <a:pPr indent="0" algn="l" fontAlgn="auto">
                        <a:spcBef>
                          <a:spcPct val="0"/>
                        </a:spcBef>
                        <a:spcAft>
                          <a:spcPct val="0"/>
                        </a:spcAft>
                      </a:pPr>
                      <a:r>
                        <a:rPr lang="zh-CN" sz="1600">
                          <a:latin typeface="黑体" panose="02010609060101010101" charset="-122"/>
                          <a:ea typeface="黑体" panose="02010609060101010101" charset="-122"/>
                        </a:rPr>
                        <a:t>教师评估与总结</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生成式作业（请扫描教材生成式作业智能体）</a:t>
            </a:r>
            <a:endParaRPr lang="zh-CN" altLang="en-US"/>
          </a:p>
        </p:txBody>
      </p:sp>
      <p:sp>
        <p:nvSpPr>
          <p:cNvPr id="14" name="矩形 13"/>
          <p:cNvSpPr/>
          <p:nvPr/>
        </p:nvSpPr>
        <p:spPr>
          <a:xfrm>
            <a:off x="4399915" y="2338070"/>
            <a:ext cx="2963545" cy="2527935"/>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zh-CN" altLang="en-US" b="1">
                <a:solidFill>
                  <a:schemeClr val="tx1"/>
                </a:solidFill>
              </a:rPr>
              <a:t>生成式</a:t>
            </a:r>
            <a:r>
              <a:rPr lang="zh-CN" altLang="en-US" b="1">
                <a:solidFill>
                  <a:schemeClr val="tx1"/>
                </a:solidFill>
              </a:rPr>
              <a:t>作业</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评价与</a:t>
            </a:r>
            <a:r>
              <a:rPr lang="zh-CN" altLang="en-US"/>
              <a:t>反思</a:t>
            </a:r>
            <a:endParaRPr lang="zh-CN" altLang="en-US"/>
          </a:p>
        </p:txBody>
      </p:sp>
      <p:sp>
        <p:nvSpPr>
          <p:cNvPr id="4" name="文本框 3"/>
          <p:cNvSpPr txBox="1"/>
          <p:nvPr/>
        </p:nvSpPr>
        <p:spPr>
          <a:xfrm>
            <a:off x="913130" y="1451610"/>
            <a:ext cx="10366375" cy="583565"/>
          </a:xfrm>
          <a:prstGeom prst="rect">
            <a:avLst/>
          </a:prstGeom>
        </p:spPr>
        <p:txBody>
          <a:bodyPr wrap="square">
            <a:spAutoFit/>
          </a:bodyPr>
          <a:p>
            <a:pPr marL="0" indent="266065"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根据学习任务的完成情况，对照表学习评价中的</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观察点</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列举的内容进行自评或互评，并根据评价情况，反思改进。</a:t>
            </a:r>
            <a:endParaRPr lang="zh-CN" altLang="en-US" sz="1600">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2261235" y="2035175"/>
            <a:ext cx="7023100" cy="337185"/>
          </a:xfrm>
          <a:prstGeom prst="rect">
            <a:avLst/>
          </a:prstGeom>
        </p:spPr>
        <p:txBody>
          <a:bodyPr wrap="square">
            <a:spAutoFit/>
          </a:bodyPr>
          <a:p>
            <a:pPr marL="0" indent="457200" algn="ctr" defTabSz="266700">
              <a:spcBef>
                <a:spcPct val="0"/>
              </a:spcBef>
              <a:spcAft>
                <a:spcPct val="0"/>
              </a:spcAft>
            </a:pPr>
            <a:r>
              <a:rPr lang="zh-CN" altLang="en-US" sz="1600" b="1">
                <a:latin typeface="黑体" panose="02010609060101010101" charset="-122"/>
                <a:ea typeface="黑体" panose="02010609060101010101" charset="-122"/>
              </a:rPr>
              <a:t>学习评价</a:t>
            </a:r>
            <a:endParaRPr lang="zh-CN" altLang="en-US" sz="1600" b="1">
              <a:latin typeface="黑体" panose="02010609060101010101" charset="-122"/>
              <a:ea typeface="黑体" panose="02010609060101010101" charset="-122"/>
            </a:endParaRPr>
          </a:p>
        </p:txBody>
      </p:sp>
      <p:graphicFrame>
        <p:nvGraphicFramePr>
          <p:cNvPr id="6" name="表格 5"/>
          <p:cNvGraphicFramePr/>
          <p:nvPr/>
        </p:nvGraphicFramePr>
        <p:xfrm>
          <a:off x="2240915" y="2372360"/>
          <a:ext cx="7152005" cy="1512570"/>
        </p:xfrm>
        <a:graphic>
          <a:graphicData uri="http://schemas.openxmlformats.org/drawingml/2006/table">
            <a:tbl>
              <a:tblPr/>
              <a:tblGrid>
                <a:gridCol w="3030855"/>
                <a:gridCol w="1373505"/>
                <a:gridCol w="1374140"/>
                <a:gridCol w="1373505"/>
              </a:tblGrid>
              <a:tr h="252095">
                <a:tc>
                  <a:txBody>
                    <a:bodyPr/>
                    <a:p>
                      <a:pPr marL="0" indent="0" algn="ctr">
                        <a:spcBef>
                          <a:spcPct val="0"/>
                        </a:spcBef>
                        <a:spcAft>
                          <a:spcPct val="0"/>
                        </a:spcAft>
                      </a:pPr>
                      <a:r>
                        <a:rPr lang="zh-CN" sz="1600">
                          <a:latin typeface="黑体" panose="02010609060101010101" charset="-122"/>
                          <a:ea typeface="黑体" panose="02010609060101010101" charset="-122"/>
                        </a:rPr>
                        <a:t>观察点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完全掌握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基本掌握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尚未掌握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学会上述任务的基本步骤</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对话智能体能准确理解用户意图</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3.</a:t>
                      </a:r>
                      <a:r>
                        <a:rPr lang="zh-CN" altLang="en-US" sz="1600">
                          <a:latin typeface="黑体" panose="02010609060101010101" charset="-122"/>
                          <a:ea typeface="黑体" panose="02010609060101010101" charset="-122"/>
                          <a:cs typeface="黑体" panose="02010609060101010101" charset="-122"/>
                        </a:rPr>
                        <a:t>知识库能够正确调用，回答源自知识库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4.</a:t>
                      </a:r>
                      <a:r>
                        <a:rPr lang="zh-CN" altLang="en-US" sz="1600">
                          <a:latin typeface="黑体" panose="02010609060101010101" charset="-122"/>
                          <a:ea typeface="黑体" panose="02010609060101010101" charset="-122"/>
                          <a:cs typeface="黑体" panose="02010609060101010101" charset="-122"/>
                        </a:rPr>
                        <a:t>工作流工作正常</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8" name="文本框 7"/>
          <p:cNvSpPr txBox="1"/>
          <p:nvPr/>
        </p:nvSpPr>
        <p:spPr>
          <a:xfrm>
            <a:off x="1337945" y="3946525"/>
            <a:ext cx="10367645" cy="632460"/>
          </a:xfrm>
          <a:prstGeom prst="rect">
            <a:avLst/>
          </a:prstGeom>
        </p:spPr>
        <p:txBody>
          <a:bodyPr wrap="square">
            <a:spAutoFit/>
          </a:bodyPr>
          <a:p>
            <a:endParaRPr lang="en-US" altLang="zh-CN" sz="1600">
              <a:latin typeface="黑体" panose="02010609060101010101" charset="-122"/>
              <a:ea typeface="黑体" panose="02010609060101010101" charset="-122"/>
            </a:endParaRPr>
          </a:p>
          <a:p>
            <a:pPr marL="0" indent="266065" defTabSz="266700">
              <a:lnSpc>
                <a:spcPct val="120000"/>
              </a:lnSpc>
              <a:spcBef>
                <a:spcPct val="0"/>
              </a:spcBef>
              <a:spcAft>
                <a:spcPct val="0"/>
              </a:spcAft>
            </a:pPr>
            <a:r>
              <a:rPr lang="zh-CN" altLang="en-US" sz="1600">
                <a:latin typeface="黑体" panose="02010609060101010101" charset="-122"/>
                <a:ea typeface="黑体" panose="02010609060101010101" charset="-122"/>
              </a:rPr>
              <a:t>扫一扫右侧二维码，查看你的个人学习画像。</a:t>
            </a:r>
            <a:endParaRPr lang="zh-CN" altLang="en-US" sz="1600" b="1">
              <a:latin typeface="黑体" panose="02010609060101010101" charset="-122"/>
              <a:ea typeface="黑体" panose="02010609060101010101" charset="-122"/>
            </a:endParaRPr>
          </a:p>
        </p:txBody>
      </p:sp>
      <p:graphicFrame>
        <p:nvGraphicFramePr>
          <p:cNvPr id="9" name="表格 8"/>
          <p:cNvGraphicFramePr/>
          <p:nvPr/>
        </p:nvGraphicFramePr>
        <p:xfrm>
          <a:off x="2239645" y="4932680"/>
          <a:ext cx="7153910" cy="1008380"/>
        </p:xfrm>
        <a:graphic>
          <a:graphicData uri="http://schemas.openxmlformats.org/drawingml/2006/table">
            <a:tbl>
              <a:tblPr/>
              <a:tblGrid>
                <a:gridCol w="3576955"/>
                <a:gridCol w="3576955"/>
              </a:tblGrid>
              <a:tr h="252095">
                <a:tc>
                  <a:txBody>
                    <a:bodyPr/>
                    <a:p>
                      <a:pPr marL="0" indent="0" algn="ctr">
                        <a:spcBef>
                          <a:spcPct val="0"/>
                        </a:spcBef>
                        <a:spcAft>
                          <a:spcPct val="0"/>
                        </a:spcAft>
                      </a:pPr>
                      <a:r>
                        <a:rPr lang="zh-CN" sz="1600">
                          <a:latin typeface="黑体" panose="02010609060101010101" charset="-122"/>
                          <a:ea typeface="黑体" panose="02010609060101010101" charset="-122"/>
                        </a:rPr>
                        <a:t>反思点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简要描述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学会</a:t>
                      </a:r>
                      <a:r>
                        <a:rPr lang="zh-CN" sz="1600">
                          <a:solidFill>
                            <a:srgbClr val="000000"/>
                          </a:solidFill>
                          <a:latin typeface="黑体" panose="02010609060101010101" charset="-122"/>
                          <a:ea typeface="黑体" panose="02010609060101010101" charset="-122"/>
                        </a:rPr>
                        <a:t>了什么知识？</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just">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掌握了什么技能？</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just">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还存在什么问题，有什么建议？</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just">
                        <a:spcBef>
                          <a:spcPct val="0"/>
                        </a:spcBef>
                        <a:spcAft>
                          <a:spcPct val="0"/>
                        </a:spcAft>
                      </a:pPr>
                      <a:endParaRPr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0" name="文本框 9"/>
          <p:cNvSpPr txBox="1"/>
          <p:nvPr/>
        </p:nvSpPr>
        <p:spPr>
          <a:xfrm>
            <a:off x="2746375" y="4511040"/>
            <a:ext cx="6096000" cy="337185"/>
          </a:xfrm>
          <a:prstGeom prst="rect">
            <a:avLst/>
          </a:prstGeom>
          <a:noFill/>
        </p:spPr>
        <p:txBody>
          <a:bodyPr wrap="square" rtlCol="0" anchor="t">
            <a:spAutoFit/>
          </a:bodyPr>
          <a:p>
            <a:pPr marL="0" indent="457200" algn="ctr" defTabSz="266700">
              <a:spcBef>
                <a:spcPct val="0"/>
              </a:spcBef>
              <a:spcAft>
                <a:spcPct val="0"/>
              </a:spcAft>
            </a:pPr>
            <a:r>
              <a:rPr lang="zh-CN" altLang="en-US" sz="1600" b="1">
                <a:latin typeface="黑体" panose="02010609060101010101" charset="-122"/>
                <a:ea typeface="黑体" panose="02010609060101010101" charset="-122"/>
                <a:sym typeface="+mn-ea"/>
              </a:rPr>
              <a:t>学习反思</a:t>
            </a:r>
            <a:endParaRPr lang="zh-CN" altLang="en-US" sz="1600" b="1">
              <a:latin typeface="黑体" panose="02010609060101010101" charset="-122"/>
              <a:ea typeface="黑体" panose="02010609060101010101" charset="-122"/>
              <a:sym typeface="+mn-ea"/>
            </a:endParaRPr>
          </a:p>
        </p:txBody>
      </p:sp>
      <p:sp>
        <p:nvSpPr>
          <p:cNvPr id="11" name="矩形 10"/>
          <p:cNvSpPr/>
          <p:nvPr/>
        </p:nvSpPr>
        <p:spPr>
          <a:xfrm>
            <a:off x="10266045" y="4738370"/>
            <a:ext cx="1510665" cy="120269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zh-CN" altLang="en-US" b="1">
                <a:solidFill>
                  <a:schemeClr val="tx1"/>
                </a:solidFill>
              </a:rPr>
              <a:t>学习</a:t>
            </a:r>
            <a:r>
              <a:rPr lang="zh-CN" altLang="en-US" b="1">
                <a:solidFill>
                  <a:schemeClr val="tx1"/>
                </a:solidFill>
              </a:rPr>
              <a:t>画像</a:t>
            </a:r>
            <a:endParaRPr lang="zh-CN" altLang="en-US" b="1">
              <a:solidFill>
                <a:schemeClr val="tx1"/>
              </a:solidFill>
            </a:endParaRPr>
          </a:p>
          <a:p>
            <a:pPr algn="ctr"/>
            <a:r>
              <a:rPr lang="zh-CN" altLang="en-US" b="1">
                <a:solidFill>
                  <a:schemeClr val="tx1"/>
                </a:solidFill>
              </a:rPr>
              <a:t>智能体</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AIGC 与智能体：</a:t>
            </a:r>
            <a:endPar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构建自主协作智能伙伴</a:t>
            </a:r>
            <a:endPar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4" name="文本占位符 3"/>
          <p:cNvSpPr>
            <a:spLocks noGrp="1"/>
          </p:cNvSpPr>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第三章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p:nvPr>
            <p:ph type="title"/>
          </p:nvPr>
        </p:nvSpPr>
        <p:spPr/>
        <p:txBody>
          <a:bodyPr/>
          <a:p>
            <a:r>
              <a:rPr lang="en-US" altLang="zh-CN">
                <a:sym typeface="+mn-ea"/>
              </a:rPr>
              <a:t>8.1 </a:t>
            </a:r>
            <a:r>
              <a:rPr lang="zh-CN" altLang="en-US">
                <a:sym typeface="+mn-ea"/>
              </a:rPr>
              <a:t>智能体的概念与发展</a:t>
            </a:r>
            <a:endParaRPr lang="zh-CN" altLang="en-US"/>
          </a:p>
        </p:txBody>
      </p:sp>
      <p:sp>
        <p:nvSpPr>
          <p:cNvPr id="8" name="标题 1"/>
          <p:cNvSpPr>
            <a:spLocks noGrp="1"/>
          </p:cNvSpPr>
          <p:nvPr/>
        </p:nvSpPr>
        <p:spPr>
          <a:xfrm>
            <a:off x="987063" y="1403377"/>
            <a:ext cx="7593858" cy="654050"/>
          </a:xfrm>
          <a:prstGeom prst="rect">
            <a:avLst/>
          </a:prstGeom>
        </p:spPr>
        <p:txBody>
          <a:bodyPr/>
          <a:lstStyle>
            <a:lvl1pPr algn="l" defTabSz="914400" rtl="0" eaLnBrk="1" latinLnBrk="0" hangingPunct="1">
              <a:lnSpc>
                <a:spcPct val="90000"/>
              </a:lnSpc>
              <a:spcBef>
                <a:spcPct val="0"/>
              </a:spcBef>
              <a:buNone/>
              <a:defRPr sz="2400" b="1" kern="1200">
                <a:solidFill>
                  <a:srgbClr val="0065B0"/>
                </a:solidFill>
                <a:latin typeface="微软雅黑" panose="020B0503020204020204" pitchFamily="34" charset="-122"/>
                <a:ea typeface="微软雅黑" panose="020B0503020204020204" pitchFamily="34" charset="-122"/>
                <a:cs typeface="+mj-cs"/>
              </a:defRPr>
            </a:lvl1pPr>
          </a:lstStyle>
          <a:p>
            <a:r>
              <a:rPr lang="zh-CN" altLang="en-US" sz="2000"/>
              <a:t>智能体与传统程序的区别</a:t>
            </a:r>
            <a:endParaRPr lang="zh-CN" altLang="en-US" sz="2000"/>
          </a:p>
        </p:txBody>
      </p:sp>
      <p:pic>
        <p:nvPicPr>
          <p:cNvPr id="9" name="图片 8" descr="图片4"/>
          <p:cNvPicPr>
            <a:picLocks noChangeAspect="1"/>
          </p:cNvPicPr>
          <p:nvPr/>
        </p:nvPicPr>
        <p:blipFill>
          <a:blip r:embed="rId1"/>
          <a:stretch>
            <a:fillRect/>
          </a:stretch>
        </p:blipFill>
        <p:spPr>
          <a:xfrm>
            <a:off x="1260475" y="1925955"/>
            <a:ext cx="9671685" cy="44323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p:nvPr>
            <p:ph type="title"/>
          </p:nvPr>
        </p:nvSpPr>
        <p:spPr/>
        <p:txBody>
          <a:bodyPr/>
          <a:p>
            <a:r>
              <a:rPr lang="en-US" altLang="zh-CN">
                <a:sym typeface="+mn-ea"/>
              </a:rPr>
              <a:t>8.2 </a:t>
            </a:r>
            <a:r>
              <a:rPr lang="zh-CN" altLang="en-US">
                <a:sym typeface="+mn-ea"/>
              </a:rPr>
              <a:t>智能体系统架构</a:t>
            </a:r>
            <a:endParaRPr lang="zh-CN" altLang="en-US"/>
          </a:p>
        </p:txBody>
      </p:sp>
      <p:sp>
        <p:nvSpPr>
          <p:cNvPr id="4" name="文本框 3"/>
          <p:cNvSpPr txBox="1"/>
          <p:nvPr/>
        </p:nvSpPr>
        <p:spPr>
          <a:xfrm>
            <a:off x="287020" y="1677035"/>
            <a:ext cx="4064000" cy="4523105"/>
          </a:xfrm>
          <a:prstGeom prst="rect">
            <a:avLst/>
          </a:prstGeom>
          <a:noFill/>
        </p:spPr>
        <p:txBody>
          <a:bodyPr wrap="square" rtlCol="0">
            <a:spAutoFit/>
          </a:bodyPr>
          <a:p>
            <a:r>
              <a:rPr lang="zh-CN" altLang="en-US"/>
              <a:t>大模型是系统认知中枢，负责语义理解、逻辑推理与内容生成。如图</a:t>
            </a:r>
            <a:r>
              <a:rPr lang="en-US" altLang="zh-CN"/>
              <a:t> 8-10 </a:t>
            </a:r>
            <a:r>
              <a:rPr lang="zh-CN" altLang="en-US"/>
              <a:t>所示，其核心能力包括：</a:t>
            </a:r>
            <a:endParaRPr lang="zh-CN" altLang="en-US"/>
          </a:p>
          <a:p>
            <a:endParaRPr lang="zh-CN" altLang="en-US"/>
          </a:p>
          <a:p>
            <a:r>
              <a:rPr lang="en-US" altLang="en-US"/>
              <a:t>①</a:t>
            </a:r>
            <a:r>
              <a:rPr lang="en-US" altLang="zh-CN"/>
              <a:t> </a:t>
            </a:r>
            <a:r>
              <a:rPr lang="zh-CN" altLang="en-US" b="1"/>
              <a:t>意图识别</a:t>
            </a:r>
            <a:r>
              <a:rPr lang="zh-CN" altLang="en-US"/>
              <a:t>：解析用户指令（如</a:t>
            </a:r>
            <a:r>
              <a:rPr lang="en-US" altLang="zh-CN"/>
              <a:t>“</a:t>
            </a:r>
            <a:r>
              <a:rPr lang="zh-CN" altLang="en-US"/>
              <a:t>分析销售异常原因</a:t>
            </a:r>
            <a:r>
              <a:rPr lang="en-US" altLang="zh-CN"/>
              <a:t>”</a:t>
            </a:r>
            <a:r>
              <a:rPr lang="zh-CN" altLang="en-US"/>
              <a:t>）。</a:t>
            </a:r>
            <a:endParaRPr lang="zh-CN" altLang="en-US"/>
          </a:p>
          <a:p>
            <a:r>
              <a:rPr lang="en-US" altLang="en-US"/>
              <a:t>②</a:t>
            </a:r>
            <a:r>
              <a:rPr lang="en-US" altLang="zh-CN"/>
              <a:t> </a:t>
            </a:r>
            <a:r>
              <a:rPr lang="zh-CN" altLang="en-US" b="1"/>
              <a:t>知识关联</a:t>
            </a:r>
            <a:r>
              <a:rPr lang="zh-CN" altLang="en-US"/>
              <a:t>：连接业务指标（销售额）、外部因素（天气数据）、行业知识。</a:t>
            </a:r>
            <a:endParaRPr lang="zh-CN" altLang="en-US"/>
          </a:p>
          <a:p>
            <a:r>
              <a:rPr lang="en-US" altLang="en-US"/>
              <a:t>③</a:t>
            </a:r>
            <a:r>
              <a:rPr lang="en-US" altLang="zh-CN"/>
              <a:t> </a:t>
            </a:r>
            <a:r>
              <a:rPr lang="zh-CN" altLang="en-US" b="1"/>
              <a:t>生成控制</a:t>
            </a:r>
            <a:r>
              <a:rPr lang="zh-CN" altLang="en-US"/>
              <a:t>：输出结构化数据请求（</a:t>
            </a:r>
            <a:r>
              <a:rPr lang="en-US" altLang="zh-CN"/>
              <a:t>SQL </a:t>
            </a:r>
            <a:r>
              <a:rPr lang="zh-CN" altLang="en-US"/>
              <a:t>查询语句）或可视化建议（折线图</a:t>
            </a:r>
            <a:r>
              <a:rPr lang="en-US" altLang="zh-CN"/>
              <a:t> / </a:t>
            </a:r>
            <a:r>
              <a:rPr lang="zh-CN" altLang="en-US"/>
              <a:t>热力图）。</a:t>
            </a:r>
            <a:endParaRPr lang="zh-CN" altLang="en-US"/>
          </a:p>
          <a:p>
            <a:endParaRPr lang="zh-CN" altLang="en-US"/>
          </a:p>
          <a:p>
            <a:r>
              <a:rPr lang="zh-CN" altLang="en-US"/>
              <a:t>规划模块主要做任务拆解与执行路径，如图所示。其核心能力是将需求转化为可执行任务链。</a:t>
            </a:r>
            <a:endParaRPr lang="zh-CN" altLang="en-US"/>
          </a:p>
        </p:txBody>
      </p:sp>
      <p:pic>
        <p:nvPicPr>
          <p:cNvPr id="3" name="图片 2" descr="图片5"/>
          <p:cNvPicPr>
            <a:picLocks noChangeAspect="1"/>
          </p:cNvPicPr>
          <p:nvPr/>
        </p:nvPicPr>
        <p:blipFill>
          <a:blip r:embed="rId1"/>
          <a:stretch>
            <a:fillRect/>
          </a:stretch>
        </p:blipFill>
        <p:spPr>
          <a:xfrm>
            <a:off x="4472940" y="1922145"/>
            <a:ext cx="8164195" cy="37566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p:nvPr>
            <p:ph type="title"/>
          </p:nvPr>
        </p:nvSpPr>
        <p:spPr/>
        <p:txBody>
          <a:bodyPr/>
          <a:p>
            <a:r>
              <a:rPr lang="en-US" altLang="zh-CN">
                <a:sym typeface="+mn-ea"/>
              </a:rPr>
              <a:t>8.3</a:t>
            </a:r>
            <a:r>
              <a:rPr lang="zh-CN" altLang="en-US">
                <a:sym typeface="+mn-ea"/>
              </a:rPr>
              <a:t>　智能体的应用场景</a:t>
            </a:r>
            <a:endParaRPr lang="zh-CN" altLang="en-US"/>
          </a:p>
        </p:txBody>
      </p:sp>
      <p:graphicFrame>
        <p:nvGraphicFramePr>
          <p:cNvPr id="11" name="表格 10"/>
          <p:cNvGraphicFramePr/>
          <p:nvPr>
            <p:custDataLst>
              <p:tags r:id="rId1"/>
            </p:custDataLst>
          </p:nvPr>
        </p:nvGraphicFramePr>
        <p:xfrm>
          <a:off x="1613535" y="2616200"/>
          <a:ext cx="8810625" cy="3477895"/>
        </p:xfrm>
        <a:graphic>
          <a:graphicData uri="http://schemas.openxmlformats.org/drawingml/2006/table">
            <a:tbl>
              <a:tblPr/>
              <a:tblGrid>
                <a:gridCol w="1346835"/>
                <a:gridCol w="2162810"/>
                <a:gridCol w="2650490"/>
                <a:gridCol w="2650490"/>
              </a:tblGrid>
              <a:tr h="581025">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领域</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rPr>
                        <a:t>典型应用</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rPr>
                        <a:t>智能体价值</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技术架构</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869315">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智能制造</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生产调度智能体</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实时调整产线节奏，订单变化</a:t>
                      </a:r>
                      <a:endParaRPr lang="zh-CN" altLang="en-US" sz="1400">
                        <a:latin typeface="黑体" panose="02010609060101010101" charset="-122"/>
                        <a:ea typeface="黑体" panose="02010609060101010101" charset="-122"/>
                        <a:cs typeface="黑体" panose="02010609060101010101" charset="-122"/>
                      </a:endParaRPr>
                    </a:p>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响应速度提升</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数字孪生</a:t>
                      </a:r>
                      <a:r>
                        <a:rPr lang="en-US" altLang="zh-CN" sz="1400">
                          <a:latin typeface="黑体" panose="02010609060101010101" charset="-122"/>
                          <a:ea typeface="黑体" panose="02010609060101010101" charset="-122"/>
                          <a:cs typeface="黑体" panose="02010609060101010101" charset="-122"/>
                        </a:rPr>
                        <a:t> + </a:t>
                      </a:r>
                      <a:r>
                        <a:rPr lang="zh-CN" altLang="en-US" sz="1400">
                          <a:latin typeface="黑体" panose="02010609060101010101" charset="-122"/>
                          <a:ea typeface="黑体" panose="02010609060101010101" charset="-122"/>
                          <a:cs typeface="黑体" panose="02010609060101010101" charset="-122"/>
                        </a:rPr>
                        <a:t>动态优化</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145540">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智慧金融</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欺诈检测智能体</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en-US" altLang="zh-CN" sz="1400">
                          <a:latin typeface="黑体" panose="02010609060101010101" charset="-122"/>
                          <a:ea typeface="黑体" panose="02010609060101010101" charset="-122"/>
                          <a:cs typeface="黑体" panose="02010609060101010101" charset="-122"/>
                        </a:rPr>
                        <a:t>AI </a:t>
                      </a:r>
                      <a:r>
                        <a:rPr lang="zh-CN" altLang="en-US" sz="1400">
                          <a:latin typeface="黑体" panose="02010609060101010101" charset="-122"/>
                          <a:ea typeface="黑体" panose="02010609060101010101" charset="-122"/>
                          <a:cs typeface="黑体" panose="02010609060101010101" charset="-122"/>
                        </a:rPr>
                        <a:t>模型识别可疑交易，阻止欺</a:t>
                      </a:r>
                      <a:endParaRPr lang="zh-CN" altLang="en-US" sz="1400">
                        <a:latin typeface="黑体" panose="02010609060101010101" charset="-122"/>
                        <a:ea typeface="黑体" panose="02010609060101010101" charset="-122"/>
                        <a:cs typeface="黑体" panose="02010609060101010101" charset="-122"/>
                      </a:endParaRPr>
                    </a:p>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诈活动，并自主启动调查</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数据分析</a:t>
                      </a:r>
                      <a:r>
                        <a:rPr lang="en-US" altLang="zh-CN" sz="1400">
                          <a:latin typeface="黑体" panose="02010609060101010101" charset="-122"/>
                          <a:ea typeface="黑体" panose="02010609060101010101" charset="-122"/>
                          <a:cs typeface="黑体" panose="02010609060101010101" charset="-122"/>
                        </a:rPr>
                        <a:t> + </a:t>
                      </a:r>
                      <a:r>
                        <a:rPr lang="zh-CN" altLang="en-US" sz="1400">
                          <a:latin typeface="黑体" panose="02010609060101010101" charset="-122"/>
                          <a:ea typeface="黑体" panose="02010609060101010101" charset="-122"/>
                          <a:cs typeface="黑体" panose="02010609060101010101" charset="-122"/>
                        </a:rPr>
                        <a:t>决策制定</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82015">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客户支持</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电商智能体客服</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电商智能体跟踪客户的旅程、</a:t>
                      </a:r>
                      <a:endParaRPr lang="zh-CN" altLang="en-US" sz="1400">
                        <a:latin typeface="黑体" panose="02010609060101010101" charset="-122"/>
                        <a:ea typeface="黑体" panose="02010609060101010101" charset="-122"/>
                        <a:cs typeface="黑体" panose="02010609060101010101" charset="-122"/>
                      </a:endParaRPr>
                    </a:p>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个性化推荐并无缝协助退货</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本地知识库</a:t>
                      </a:r>
                      <a:r>
                        <a:rPr lang="en-US" altLang="zh-CN" sz="1400">
                          <a:latin typeface="黑体" panose="02010609060101010101" charset="-122"/>
                          <a:ea typeface="黑体" panose="02010609060101010101" charset="-122"/>
                          <a:cs typeface="黑体" panose="02010609060101010101" charset="-122"/>
                        </a:rPr>
                        <a:t> + </a:t>
                      </a:r>
                      <a:r>
                        <a:rPr lang="zh-CN" altLang="en-US" sz="1400">
                          <a:latin typeface="黑体" panose="02010609060101010101" charset="-122"/>
                          <a:ea typeface="黑体" panose="02010609060101010101" charset="-122"/>
                          <a:cs typeface="黑体" panose="02010609060101010101" charset="-122"/>
                        </a:rPr>
                        <a:t>推荐系统</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2" name="文本框 1"/>
          <p:cNvSpPr txBox="1"/>
          <p:nvPr/>
        </p:nvSpPr>
        <p:spPr>
          <a:xfrm>
            <a:off x="1613535" y="1644650"/>
            <a:ext cx="8809990" cy="645160"/>
          </a:xfrm>
          <a:prstGeom prst="rect">
            <a:avLst/>
          </a:prstGeom>
          <a:noFill/>
        </p:spPr>
        <p:txBody>
          <a:bodyPr wrap="square" rtlCol="0">
            <a:spAutoFit/>
          </a:bodyPr>
          <a:p>
            <a:r>
              <a:rPr lang="zh-CN" altLang="en-US"/>
              <a:t>智能体已渗透人类生产生活的各个维度，其应用场景可归纳为效率增强、风险防控、体验重塑三大方向</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p:nvPr>
            <p:ph type="title"/>
          </p:nvPr>
        </p:nvSpPr>
        <p:spPr/>
        <p:txBody>
          <a:bodyPr/>
          <a:p>
            <a:r>
              <a:rPr lang="en-US" altLang="zh-CN">
                <a:sym typeface="+mn-ea"/>
              </a:rPr>
              <a:t>8.4 </a:t>
            </a:r>
            <a:r>
              <a:rPr lang="zh-CN" altLang="en-US">
                <a:sym typeface="+mn-ea"/>
              </a:rPr>
              <a:t>制作智能体的常用工具</a:t>
            </a:r>
            <a:endParaRPr lang="zh-CN" altLang="en-US"/>
          </a:p>
        </p:txBody>
      </p:sp>
      <p:sp>
        <p:nvSpPr>
          <p:cNvPr id="6" name="文本框 5"/>
          <p:cNvSpPr txBox="1"/>
          <p:nvPr/>
        </p:nvSpPr>
        <p:spPr>
          <a:xfrm>
            <a:off x="5168265" y="1536065"/>
            <a:ext cx="5357495" cy="1129665"/>
          </a:xfrm>
          <a:prstGeom prst="rect">
            <a:avLst/>
          </a:prstGeom>
          <a:noFill/>
        </p:spPr>
        <p:txBody>
          <a:bodyPr wrap="square" rtlCol="0">
            <a:noAutofit/>
          </a:bodyPr>
          <a:p>
            <a:r>
              <a:rPr lang="zh-CN" altLang="en-US"/>
              <a:t>国内常用的智能体构建工具除了</a:t>
            </a:r>
            <a:r>
              <a:rPr lang="en-US" altLang="zh-CN"/>
              <a:t>COZE </a:t>
            </a:r>
            <a:r>
              <a:rPr lang="zh-CN" altLang="en-US"/>
              <a:t>外，还有字节跳动推出的豆包平台，阿里推出的百炼平台，百度推出的文心智能体平台以及开源平台</a:t>
            </a:r>
            <a:r>
              <a:rPr lang="en-US" altLang="zh-CN"/>
              <a:t> Dify</a:t>
            </a:r>
            <a:r>
              <a:rPr lang="zh-CN" altLang="en-US"/>
              <a:t>等。</a:t>
            </a:r>
            <a:endParaRPr lang="zh-CN" altLang="en-US"/>
          </a:p>
        </p:txBody>
      </p:sp>
      <p:pic>
        <p:nvPicPr>
          <p:cNvPr id="3" name="图片 2" descr="图片1"/>
          <p:cNvPicPr>
            <a:picLocks noChangeAspect="1"/>
          </p:cNvPicPr>
          <p:nvPr/>
        </p:nvPicPr>
        <p:blipFill>
          <a:blip r:embed="rId1"/>
          <a:stretch>
            <a:fillRect/>
          </a:stretch>
        </p:blipFill>
        <p:spPr>
          <a:xfrm>
            <a:off x="864235" y="3479800"/>
            <a:ext cx="3507105" cy="3378200"/>
          </a:xfrm>
          <a:prstGeom prst="rect">
            <a:avLst/>
          </a:prstGeom>
        </p:spPr>
      </p:pic>
      <p:pic>
        <p:nvPicPr>
          <p:cNvPr id="4" name="图片 3" descr="图片2"/>
          <p:cNvPicPr>
            <a:picLocks noChangeAspect="1"/>
          </p:cNvPicPr>
          <p:nvPr/>
        </p:nvPicPr>
        <p:blipFill>
          <a:blip r:embed="rId2"/>
          <a:stretch>
            <a:fillRect/>
          </a:stretch>
        </p:blipFill>
        <p:spPr>
          <a:xfrm>
            <a:off x="864235" y="1322070"/>
            <a:ext cx="3241675" cy="2157730"/>
          </a:xfrm>
          <a:prstGeom prst="rect">
            <a:avLst/>
          </a:prstGeom>
        </p:spPr>
      </p:pic>
      <p:pic>
        <p:nvPicPr>
          <p:cNvPr id="7" name="图片 6" descr="图片3"/>
          <p:cNvPicPr>
            <a:picLocks noChangeAspect="1"/>
          </p:cNvPicPr>
          <p:nvPr/>
        </p:nvPicPr>
        <p:blipFill>
          <a:blip r:embed="rId3"/>
          <a:stretch>
            <a:fillRect/>
          </a:stretch>
        </p:blipFill>
        <p:spPr>
          <a:xfrm>
            <a:off x="4963160" y="2847975"/>
            <a:ext cx="6870700" cy="32232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p:nvPr>
            <p:ph type="title"/>
          </p:nvPr>
        </p:nvSpPr>
        <p:spPr/>
        <p:txBody>
          <a:bodyPr/>
          <a:p>
            <a:r>
              <a:rPr kern="0" dirty="0">
                <a:sym typeface="+mn-ea"/>
              </a:rPr>
              <a:t>AI助学与评测</a:t>
            </a:r>
            <a:endParaRPr lang="zh-CN" altLang="en-US"/>
          </a:p>
        </p:txBody>
      </p:sp>
      <p:graphicFrame>
        <p:nvGraphicFramePr>
          <p:cNvPr id="11" name="表格 10"/>
          <p:cNvGraphicFramePr/>
          <p:nvPr>
            <p:custDataLst>
              <p:tags r:id="rId1"/>
            </p:custDataLst>
          </p:nvPr>
        </p:nvGraphicFramePr>
        <p:xfrm>
          <a:off x="1878965" y="1508125"/>
          <a:ext cx="9229725" cy="2461895"/>
        </p:xfrm>
        <a:graphic>
          <a:graphicData uri="http://schemas.openxmlformats.org/drawingml/2006/table">
            <a:tbl>
              <a:tblPr/>
              <a:tblGrid>
                <a:gridCol w="1237615"/>
                <a:gridCol w="4848860"/>
                <a:gridCol w="3143250"/>
              </a:tblGrid>
              <a:tr h="328295">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领域</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rPr>
                        <a:t>知识链－提示词</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rPr>
                        <a:t>智能体</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491490">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1</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智能体与大模型的区别是什么，详细列出各自的优缺点</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4">
                  <a:txBody>
                    <a:bodyPr/>
                    <a:p>
                      <a:pPr indent="25400" algn="l" fontAlgn="auto">
                        <a:spcBef>
                          <a:spcPct val="0"/>
                        </a:spcBef>
                        <a:spcAft>
                          <a:spcPct val="0"/>
                        </a:spcAft>
                        <a:buNone/>
                      </a:pP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46430">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2</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列举智能体的工业利用案例，包括应用场景、行业和具体效果</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97205">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3</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l"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面对智能体应用中的数据泄漏风险，有哪些可行的处理方法</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98475">
                <a:tc>
                  <a:txBody>
                    <a:bodyPr/>
                    <a:p>
                      <a:pPr indent="25400" algn="ctr" fontAlgn="auto">
                        <a:spcBef>
                          <a:spcPct val="0"/>
                        </a:spcBef>
                        <a:spcAft>
                          <a:spcPct val="0"/>
                        </a:spcAft>
                        <a:buNone/>
                      </a:pPr>
                      <a:r>
                        <a:rPr lang="en-US" altLang="zh-CN" sz="1400">
                          <a:latin typeface="黑体" panose="02010609060101010101" charset="-122"/>
                          <a:ea typeface="黑体" panose="02010609060101010101" charset="-122"/>
                        </a:rPr>
                        <a:t>4</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en-US" altLang="zh-CN" sz="1400">
                          <a:latin typeface="黑体" panose="02010609060101010101" charset="-122"/>
                          <a:ea typeface="黑体" panose="02010609060101010101" charset="-122"/>
                          <a:cs typeface="黑体" panose="02010609060101010101" charset="-122"/>
                        </a:rPr>
                        <a:t>……</a:t>
                      </a:r>
                      <a:endParaRPr lang="en-US" altLang="zh-CN"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graphicFrame>
        <p:nvGraphicFramePr>
          <p:cNvPr id="2" name="表格 1"/>
          <p:cNvGraphicFramePr/>
          <p:nvPr>
            <p:custDataLst>
              <p:tags r:id="rId2"/>
            </p:custDataLst>
          </p:nvPr>
        </p:nvGraphicFramePr>
        <p:xfrm>
          <a:off x="1880235" y="4123055"/>
          <a:ext cx="9228455" cy="1983740"/>
        </p:xfrm>
        <a:graphic>
          <a:graphicData uri="http://schemas.openxmlformats.org/drawingml/2006/table">
            <a:tbl>
              <a:tblPr/>
              <a:tblGrid>
                <a:gridCol w="1266825"/>
                <a:gridCol w="4833620"/>
                <a:gridCol w="3128010"/>
              </a:tblGrid>
              <a:tr h="331470">
                <a:tc>
                  <a:txBody>
                    <a:bodyPr/>
                    <a:p>
                      <a:pPr indent="25400" algn="ctr" fontAlgn="auto">
                        <a:spcBef>
                          <a:spcPct val="0"/>
                        </a:spcBef>
                        <a:spcAft>
                          <a:spcPct val="0"/>
                        </a:spcAft>
                      </a:pPr>
                      <a:r>
                        <a:rPr lang="zh-CN" altLang="en-US" sz="1400">
                          <a:latin typeface="黑体" panose="02010609060101010101" charset="-122"/>
                          <a:ea typeface="黑体" panose="02010609060101010101" charset="-122"/>
                        </a:rPr>
                        <a:t>领域</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en-US" altLang="zh-CN" sz="1400">
                          <a:latin typeface="黑体" panose="02010609060101010101" charset="-122"/>
                          <a:ea typeface="黑体" panose="02010609060101010101" charset="-122"/>
                        </a:rPr>
                        <a:t>AI </a:t>
                      </a:r>
                      <a:r>
                        <a:rPr lang="zh-CN" altLang="en-US" sz="1400">
                          <a:latin typeface="黑体" panose="02010609060101010101" charset="-122"/>
                          <a:ea typeface="黑体" panose="02010609060101010101" charset="-122"/>
                        </a:rPr>
                        <a:t>评测</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sym typeface="+mn-ea"/>
                        </a:rPr>
                        <a:t>智能体</a:t>
                      </a:r>
                      <a:endParaRPr lang="zh-CN" altLang="en-US"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496570">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1</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与普通程序相比，智能体具有哪些独特的优势？</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25400" algn="ctr" fontAlgn="auto">
                        <a:spcBef>
                          <a:spcPct val="0"/>
                        </a:spcBef>
                        <a:spcAft>
                          <a:spcPct val="0"/>
                        </a:spcAft>
                        <a:buNone/>
                      </a:pP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52780">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2</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在医学领域，病患对智能体的需求和痛点有哪些？</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02920">
                <a:tc>
                  <a:txBody>
                    <a:bodyPr/>
                    <a:p>
                      <a:pPr indent="25400" algn="ctr" fontAlgn="auto">
                        <a:spcBef>
                          <a:spcPct val="0"/>
                        </a:spcBef>
                        <a:spcAft>
                          <a:spcPct val="0"/>
                        </a:spcAft>
                      </a:pPr>
                      <a:r>
                        <a:rPr lang="en-US" altLang="zh-CN" sz="1400">
                          <a:latin typeface="黑体" panose="02010609060101010101" charset="-122"/>
                          <a:ea typeface="黑体" panose="02010609060101010101" charset="-122"/>
                        </a:rPr>
                        <a:t>3</a:t>
                      </a:r>
                      <a:endParaRPr lang="en-US" alt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buNone/>
                      </a:pPr>
                      <a:r>
                        <a:rPr lang="zh-CN" altLang="en-US" sz="1400">
                          <a:latin typeface="黑体" panose="02010609060101010101" charset="-122"/>
                          <a:ea typeface="黑体" panose="02010609060101010101" charset="-122"/>
                          <a:cs typeface="黑体" panose="02010609060101010101" charset="-122"/>
                        </a:rPr>
                        <a:t>学生最需要哪些功能的智能体？</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4" name="矩形 13"/>
          <p:cNvSpPr/>
          <p:nvPr/>
        </p:nvSpPr>
        <p:spPr>
          <a:xfrm>
            <a:off x="8811895" y="2205355"/>
            <a:ext cx="1511300" cy="135636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助学智能体</a:t>
            </a:r>
            <a:endParaRPr lang="zh-CN" altLang="en-US" b="1">
              <a:solidFill>
                <a:schemeClr val="tx1"/>
              </a:solidFill>
            </a:endParaRPr>
          </a:p>
        </p:txBody>
      </p:sp>
      <p:sp>
        <p:nvSpPr>
          <p:cNvPr id="3" name="矩形 2"/>
          <p:cNvSpPr/>
          <p:nvPr/>
        </p:nvSpPr>
        <p:spPr>
          <a:xfrm>
            <a:off x="8811895" y="4578350"/>
            <a:ext cx="1511300" cy="135636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助学智能体</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8"/>
  <p:tag name="KSO_WM_TEMPLATE_CATEGORY" val="diagram"/>
  <p:tag name="KSO_WM_TEMPLATE_INDEX" val="20231087"/>
  <p:tag name="KSO_WM_UNIT_LAYERLEVEL" val="1_1_1"/>
  <p:tag name="KSO_WM_TAG_VERSION" val="3.0"/>
  <p:tag name="KSO_WM_DIAGRAM_GROUP_CODE" val="n1-1"/>
  <p:tag name="KSO_WM_UNIT_TYPE" val="n_h_i"/>
  <p:tag name="KSO_WM_UNIT_INDEX" val="1_1_8"/>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0.949999988079071},{&quot;brightness&quot;:0,&quot;colorType&quot;:1,&quot;foreColorIndex&quot;:5,&quot;pos&quot;:0.6399999856948853,&quot;transparency&quot;:0.75},{&quot;brightness&quot;:0,&quot;colorType&quot;:1,&quot;foreColorIndex&quot;:5,&quot;pos&quot;:1,&quot;transparency&quot;:1},{&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7"/>
  <p:tag name="KSO_WM_TEMPLATE_CATEGORY" val="diagram"/>
  <p:tag name="KSO_WM_TEMPLATE_INDEX" val="20231087"/>
  <p:tag name="KSO_WM_UNIT_LAYERLEVEL" val="1_1_1"/>
  <p:tag name="KSO_WM_TAG_VERSION" val="3.0"/>
  <p:tag name="KSO_WM_DIAGRAM_GROUP_CODE" val="n1-1"/>
  <p:tag name="KSO_WM_UNIT_TYPE" val="n_h_i"/>
  <p:tag name="KSO_WM_UNIT_INDEX" val="1_1_7"/>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1},{&quot;brightness&quot;:0,&quot;colorType&quot;:1,&quot;foreColorIndex&quot;:16,&quot;pos&quot;:0.3700000047683716,&quot;transparency&quot;:0},{&quot;brightness&quot;:0,&quot;colorType&quot;:1,&quot;foreColorIndex&quot;:16,&quot;pos&quot;:0.8100000023841858,&quot;transparency&quot;:0},{&quot;brightness&quot;:0.4000000059604645,&quot;colorType&quot;:1,&quot;foreColorIndex&quot;:5,&quot;pos&quot;:1,&quot;transparency&quot;:0}],&quot;type&quot;:3},&quot;glow&quot;:{&quot;colorType&quot;:0},&quot;line&quot;:{&quot;gradient&quot;:[{&quot;brightness&quot;:0,&quot;colorType&quot;:1,&quot;foreColorIndex&quot;:5,&quot;pos&quot;:0,&quot;transparency&quot;:0.800000011920929},{&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5"/>
  <p:tag name="KSO_WM_TEMPLATE_CATEGORY" val="diagram"/>
  <p:tag name="KSO_WM_TEMPLATE_INDEX" val="20231087"/>
  <p:tag name="KSO_WM_UNIT_LAYERLEVEL" val="1_1_1"/>
  <p:tag name="KSO_WM_TAG_VERSION" val="3.0"/>
  <p:tag name="KSO_WM_DIAGRAM_GROUP_CODE" val="n1-1"/>
  <p:tag name="KSO_WM_UNIT_TYPE" val="n_h_i"/>
  <p:tag name="KSO_WM_UNIT_INDEX" val="1_1_5"/>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0.4699999988079071},{&quot;brightness&quot;:0,&quot;colorType&quot;:1,&quot;foreColorIndex&quot;:14,&quot;pos&quot;:0.6600000262260437,&quot;transparency&quot;:0.8100000023841858},{&quot;brightness&quot;:0,&quot;colorType&quot;:1,&quot;foreColorIndex&quot;:5,&quot;pos&quot;:0.25,&quot;transparency&quot;:0.689999997615814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a*1_1_1"/>
  <p:tag name="KSO_WM_TEMPLATE_CATEGORY" val="diagram"/>
  <p:tag name="KSO_WM_TEMPLATE_INDEX" val="20231087"/>
  <p:tag name="KSO_WM_UNIT_LAYERLEVEL" val="1_1_1"/>
  <p:tag name="KSO_WM_TAG_VERSION" val="3.0"/>
  <p:tag name="KSO_WM_UNIT_ISCONTENTSTITLE" val="0"/>
  <p:tag name="KSO_WM_UNIT_ISNUMDGMTITLE" val="0"/>
  <p:tag name="KSO_WM_UNIT_NOCLEAR" val="0"/>
  <p:tag name="KSO_WM_UNIT_VALUE" val="24"/>
  <p:tag name="KSO_WM_DIAGRAM_GROUP_CODE" val="n1-1"/>
  <p:tag name="KSO_WM_UNIT_TYPE" val="n_h_a"/>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10;加项标题"/>
  <p:tag name="KSO_WM_UNIT_TEXT_FILL_FORE_SCHEMECOLOR_INDEX" val="1"/>
  <p:tag name="KSO_WM_UNIT_TEXT_FILL_TYPE"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8.xml><?xml version="1.0" encoding="utf-8"?>
<p:tagLst xmlns:p="http://schemas.openxmlformats.org/presentationml/2006/main">
  <p:tag name="KSO_WM_DIAGRAM_VIRTUALLY_FRAME" val="{&quot;height&quot;:85,&quot;left&quot;:236.9,&quot;top&quot;:118.75,&quot;width&quot;:571.75}"/>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DIAGRAM_VIRTUALLY_FRAME" val="{&quot;height&quot;:85,&quot;left&quot;:236.9,&quot;top&quot;:118.75,&quot;width&quot;:571.75}"/>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85,&quot;left&quot;:236.9,&quot;top&quot;:118.75,&quot;width&quot;:571.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2"/>
  <p:tag name="KSO_WM_UNIT_FILL_FORE_SCHEMECOLOR_INDEX_BRIGHTNESS" val="0"/>
</p:tagLst>
</file>

<file path=ppt/tags/tag113.xml><?xml version="1.0" encoding="utf-8"?>
<p:tagLst xmlns:p="http://schemas.openxmlformats.org/presentationml/2006/main">
  <p:tag name="KSO_WM_DIAGRAM_VIRTUALLY_FRAME" val="{&quot;height&quot;:293.75,&quot;left&quot;:94.1,&quot;top&quot;:10.6,&quot;width&quot;:760.6}"/>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2_1"/>
  <p:tag name="KSO_WM_TEMPLATE_CATEGORY" val="diagram"/>
  <p:tag name="KSO_WM_TEMPLATE_INDEX" val="20231087"/>
  <p:tag name="KSO_WM_UNIT_LAYERLEVEL" val="1_1_1"/>
  <p:tag name="KSO_WM_TAG_VERSION" val="3.0"/>
  <p:tag name="KSO_WM_DIAGRAM_GROUP_CODE" val="n1-1"/>
  <p:tag name="KSO_WM_UNIT_TYPE" val="n_h_i"/>
  <p:tag name="KSO_WM_UNIT_INDEX" val="1_2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87_2*n_h_h_i*1_2_1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2"/>
  <p:tag name="KSO_WM_UNIT_FILL_FORE_SCHEMECOLOR_INDEX_BRIGHTNESS" val="0"/>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0"/>
  <p:tag name="KSO_WM_TEMPLATE_CATEGORY" val="diagram"/>
  <p:tag name="KSO_WM_TEMPLATE_INDEX" val="20231087"/>
  <p:tag name="KSO_WM_UNIT_LAYERLEVEL" val="1_1_1"/>
  <p:tag name="KSO_WM_TAG_VERSION" val="3.0"/>
  <p:tag name="KSO_WM_DIAGRAM_GROUP_CODE" val="n1-1"/>
  <p:tag name="KSO_WM_UNIT_TYPE" val="n_h_i"/>
  <p:tag name="KSO_WM_UNIT_INDEX" val="1_1_1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3999999910593033,&quot;transparency&quot;:0},{&quot;brightness&quot;:-0.019999999552965164,&quot;colorType&quot;:1,&quot;foreColorIndex&quot;:14,&quot;pos&quot;:0.44999998807907104,&quot;transparency&quot;:0.75},{&quot;brightness&quot;:0.4000000059604645,&quot;colorType&quot;:1,&quot;foreColorIndex&quot;:5,&quot;pos&quot;:1,&quot;transparency&quot;:0}],&quot;type&quot;:3},&quot;glow&quot;:{&quot;colorType&quot;:0},&quot;line&quot;:{&quot;gradient&quot;:[{&quot;brightness&quot;:0,&quot;colorType&quot;:1,&quot;foreColorIndex&quot;:5,&quot;pos&quot;:0,&quot;transparency&quot;:1},{&quot;brightness&quot;:0,&quot;colorType&quot;:1,&quot;foreColorIndex&quot;:5,&quot;pos&quot;:0.7300000190734863,&quot;transparency&quot;:0.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1"/>
  <p:tag name="KSO_WM_TEMPLATE_CATEGORY" val="diagram"/>
  <p:tag name="KSO_WM_TEMPLATE_INDEX" val="20231087"/>
  <p:tag name="KSO_WM_UNIT_LAYERLEVEL" val="1_1_1"/>
  <p:tag name="KSO_WM_TAG_VERSION" val="3.0"/>
  <p:tag name="KSO_WM_DIAGRAM_GROUP_CODE" val="n1-1"/>
  <p:tag name="KSO_WM_UNIT_TYPE" val="n_h_i"/>
  <p:tag name="KSO_WM_UNIT_INDEX" val="1_1_1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20000000298023224,&quot;transparency&quot;:0.5899999737739563},{&quot;brightness&quot;:0,&quot;colorType&quot;:1,&quot;foreColorIndex&quot;:5,&quot;pos&quot;:0,&quot;transparency&quot;:0.3499999940395355}],&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6"/>
  <p:tag name="KSO_WM_TEMPLATE_CATEGORY" val="diagram"/>
  <p:tag name="KSO_WM_TEMPLATE_INDEX" val="20231087"/>
  <p:tag name="KSO_WM_UNIT_LAYERLEVEL" val="1_1_1"/>
  <p:tag name="KSO_WM_TAG_VERSION" val="3.0"/>
  <p:tag name="KSO_WM_DIAGRAM_GROUP_CODE" val="n1-1"/>
  <p:tag name="KSO_WM_UNIT_TYPE" val="n_h_i"/>
  <p:tag name="KSO_WM_UNIT_INDEX" val="1_1_6"/>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800000011920929,&quot;colorType&quot;:1,&quot;foreColorIndex&quot;:5,&quot;transparency&quot;:0.5600000023841858},&quot;type&quot;:1},&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9"/>
  <p:tag name="KSO_WM_TEMPLATE_CATEGORY" val="diagram"/>
  <p:tag name="KSO_WM_TEMPLATE_INDEX" val="20231087"/>
  <p:tag name="KSO_WM_UNIT_LAYERLEVEL" val="1_1_1"/>
  <p:tag name="KSO_WM_TAG_VERSION" val="3.0"/>
  <p:tag name="KSO_WM_DIAGRAM_GROUP_CODE" val="n1-1"/>
  <p:tag name="KSO_WM_UNIT_TYPE" val="n_h_i"/>
  <p:tag name="KSO_WM_UNIT_INDEX" val="1_1_9"/>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20000000298023224,&quot;colorType&quot;:1,&quot;foreColorIndex&quot;:5,&quot;pos&quot;:0,&quot;transparency&quot;:0.4000000059604645},{&quot;brightness&quot;:0.699999988079071,&quot;colorType&quot;:1,&quot;foreColorIndex&quot;:5,&quot;pos&quot;:0.7699999809265137,&quot;transparency&quot;:0.5},{&quot;brightness&quot;:0.3799999952316284,&quot;colorType&quot;:1,&quot;foreColorIndex&quot;:5,&quot;pos&quot;:1,&quot;transparency&quot;:0.5}],&quot;type&quot;:3},&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8"/>
  <p:tag name="KSO_WM_TEMPLATE_CATEGORY" val="diagram"/>
  <p:tag name="KSO_WM_TEMPLATE_INDEX" val="20231087"/>
  <p:tag name="KSO_WM_UNIT_LAYERLEVEL" val="1_1_1"/>
  <p:tag name="KSO_WM_TAG_VERSION" val="3.0"/>
  <p:tag name="KSO_WM_DIAGRAM_GROUP_CODE" val="n1-1"/>
  <p:tag name="KSO_WM_UNIT_TYPE" val="n_h_i"/>
  <p:tag name="KSO_WM_UNIT_INDEX" val="1_1_8"/>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0.949999988079071},{&quot;brightness&quot;:0,&quot;colorType&quot;:1,&quot;foreColorIndex&quot;:5,&quot;pos&quot;:0.6399999856948853,&quot;transparency&quot;:0.75},{&quot;brightness&quot;:0,&quot;colorType&quot;:1,&quot;foreColorIndex&quot;:5,&quot;pos&quot;:1,&quot;transparency&quot;:1},{&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7"/>
  <p:tag name="KSO_WM_TEMPLATE_CATEGORY" val="diagram"/>
  <p:tag name="KSO_WM_TEMPLATE_INDEX" val="20231087"/>
  <p:tag name="KSO_WM_UNIT_LAYERLEVEL" val="1_1_1"/>
  <p:tag name="KSO_WM_TAG_VERSION" val="3.0"/>
  <p:tag name="KSO_WM_DIAGRAM_GROUP_CODE" val="n1-1"/>
  <p:tag name="KSO_WM_UNIT_TYPE" val="n_h_i"/>
  <p:tag name="KSO_WM_UNIT_INDEX" val="1_1_7"/>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1},{&quot;brightness&quot;:0,&quot;colorType&quot;:1,&quot;foreColorIndex&quot;:16,&quot;pos&quot;:0.3700000047683716,&quot;transparency&quot;:0},{&quot;brightness&quot;:0,&quot;colorType&quot;:1,&quot;foreColorIndex&quot;:16,&quot;pos&quot;:0.8100000023841858,&quot;transparency&quot;:0},{&quot;brightness&quot;:0.4000000059604645,&quot;colorType&quot;:1,&quot;foreColorIndex&quot;:5,&quot;pos&quot;:1,&quot;transparency&quot;:0}],&quot;type&quot;:3},&quot;glow&quot;:{&quot;colorType&quot;:0},&quot;line&quot;:{&quot;gradient&quot;:[{&quot;brightness&quot;:0,&quot;colorType&quot;:1,&quot;foreColorIndex&quot;:5,&quot;pos&quot;:0,&quot;transparency&quot;:0.800000011920929},{&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5"/>
  <p:tag name="KSO_WM_TEMPLATE_CATEGORY" val="diagram"/>
  <p:tag name="KSO_WM_TEMPLATE_INDEX" val="20231087"/>
  <p:tag name="KSO_WM_UNIT_LAYERLEVEL" val="1_1_1"/>
  <p:tag name="KSO_WM_TAG_VERSION" val="3.0"/>
  <p:tag name="KSO_WM_DIAGRAM_GROUP_CODE" val="n1-1"/>
  <p:tag name="KSO_WM_UNIT_TYPE" val="n_h_i"/>
  <p:tag name="KSO_WM_UNIT_INDEX" val="1_1_5"/>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0.4699999988079071},{&quot;brightness&quot;:0,&quot;colorType&quot;:1,&quot;foreColorIndex&quot;:14,&quot;pos&quot;:0.6600000262260437,&quot;transparency&quot;:0.8100000023841858},{&quot;brightness&quot;:0,&quot;colorType&quot;:1,&quot;foreColorIndex&quot;:5,&quot;pos&quot;:0.25,&quot;transparency&quot;:0.689999997615814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a*1_1_1"/>
  <p:tag name="KSO_WM_TEMPLATE_CATEGORY" val="diagram"/>
  <p:tag name="KSO_WM_TEMPLATE_INDEX" val="20231087"/>
  <p:tag name="KSO_WM_UNIT_LAYERLEVEL" val="1_1_1"/>
  <p:tag name="KSO_WM_TAG_VERSION" val="3.0"/>
  <p:tag name="KSO_WM_UNIT_ISCONTENTSTITLE" val="0"/>
  <p:tag name="KSO_WM_UNIT_ISNUMDGMTITLE" val="0"/>
  <p:tag name="KSO_WM_UNIT_NOCLEAR" val="0"/>
  <p:tag name="KSO_WM_UNIT_VALUE" val="24"/>
  <p:tag name="KSO_WM_DIAGRAM_GROUP_CODE" val="n1-1"/>
  <p:tag name="KSO_WM_UNIT_TYPE" val="n_h_a"/>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10;加项标题"/>
  <p:tag name="KSO_WM_UNIT_TEXT_FILL_FORE_SCHEMECOLOR_INDEX" val="1"/>
  <p:tag name="KSO_WM_UNIT_TEXT_FILL_TYPE"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31.xml><?xml version="1.0" encoding="utf-8"?>
<p:tagLst xmlns:p="http://schemas.openxmlformats.org/presentationml/2006/main">
  <p:tag name="KSO_WM_DIAGRAM_VIRTUALLY_FRAME" val="{&quot;height&quot;:85,&quot;left&quot;:236.9,&quot;top&quot;:118.75,&quot;width&quot;:571.75}"/>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133.xml><?xml version="1.0" encoding="utf-8"?>
<p:tagLst xmlns:p="http://schemas.openxmlformats.org/presentationml/2006/main">
  <p:tag name="KSO_WM_DIAGRAM_VIRTUALLY_FRAME" val="{&quot;height&quot;:85,&quot;left&quot;:236.9,&quot;top&quot;:118.75,&quot;width&quot;:571.75}"/>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85,&quot;left&quot;:236.9,&quot;top&quot;:118.75,&quot;width&quot;:571.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2"/>
  <p:tag name="KSO_WM_UNIT_FILL_FORE_SCHEMECOLOR_INDEX_BRIGHTNESS" val="0"/>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5_2*l_h_a*1_1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14"/>
  <p:tag name="KSO_WM_DIAGRAM_MAX_ITEMCNT" val="6"/>
  <p:tag name="KSO_WM_DIAGRAM_MIN_ITEMCNT" val="2"/>
  <p:tag name="KSO_WM_DIAGRAM_VIRTUALLY_FRAME" val="{&quot;height&quot;:331.0749938964844,&quot;left&quot;:32.8,&quot;top&quot;:163.12500610351563,&quot;width&quot;:862.412493896484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37.xml><?xml version="1.0" encoding="utf-8"?>
<p:tagLst xmlns:p="http://schemas.openxmlformats.org/presentationml/2006/main">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15_2*l_h_f*1_1_1"/>
  <p:tag name="KSO_WM_TEMPLATE_CATEGORY" val="diagram"/>
  <p:tag name="KSO_WM_TEMPLATE_INDEX" val="20231015"/>
  <p:tag name="KSO_WM_UNIT_LAYERLEVEL" val="1_1_1"/>
  <p:tag name="KSO_WM_TAG_VERSION" val="3.0"/>
  <p:tag name="KSO_WM_UNIT_ISCONTENTSTITLE" val="0"/>
  <p:tag name="KSO_WM_UNIT_ISNUMDGMTITLE" val="0"/>
  <p:tag name="KSO_WM_UNIT_SUBTYPE" val="a"/>
  <p:tag name="KSO_WM_DIAGRAM_MAX_ITEMCNT" val="6"/>
  <p:tag name="KSO_WM_DIAGRAM_MIN_ITEMCNT" val="2"/>
  <p:tag name="KSO_WM_DIAGRAM_VIRTUALLY_FRAME" val="{&quot;height&quot;:331.0749938964844,&quot;left&quot;:32.8,&quot;top&quot;:163.12500610351563,&quot;width&quot;:862.4124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TYPE" val="1"/>
  <p:tag name="KSO_WM_UNIT_PRESET_TEXT" val="请单击此处添加正文，文字是您思想的提炼"/>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5_2*l_h_a*1_2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14"/>
  <p:tag name="KSO_WM_DIAGRAM_MAX_ITEMCNT" val="6"/>
  <p:tag name="KSO_WM_DIAGRAM_MIN_ITEMCNT" val="2"/>
  <p:tag name="KSO_WM_DIAGRAM_VIRTUALLY_FRAME" val="{&quot;height&quot;:331.0749938964844,&quot;left&quot;:32.8,&quot;top&quot;:163.12500610351563,&quot;width&quot;:862.412493896484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3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015_2*l_h_f*1_2_1"/>
  <p:tag name="KSO_WM_TEMPLATE_CATEGORY" val="diagram"/>
  <p:tag name="KSO_WM_TEMPLATE_INDEX" val="20231015"/>
  <p:tag name="KSO_WM_UNIT_LAYERLEVEL" val="1_1_1"/>
  <p:tag name="KSO_WM_TAG_VERSION" val="3.0"/>
  <p:tag name="KSO_WM_UNIT_VALUE" val="33"/>
  <p:tag name="KSO_WM_DIAGRAM_MAX_ITEMCNT" val="6"/>
  <p:tag name="KSO_WM_DIAGRAM_MIN_ITEMCNT" val="2"/>
  <p:tag name="KSO_WM_DIAGRAM_VIRTUALLY_FRAME" val="{&quot;height&quot;:331.0749938964844,&quot;left&quot;:32.8,&quot;top&quot;:163.12500610351563,&quot;width&quot;:862.4124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TYPE" val="1"/>
  <p:tag name="KSO_WM_UNIT_PRESET_TEXT" val="请单击此处添加正文，文字是您思想的提炼"/>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015_2*l_h_a*1_3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14"/>
  <p:tag name="KSO_WM_DIAGRAM_MAX_ITEMCNT" val="6"/>
  <p:tag name="KSO_WM_DIAGRAM_MIN_ITEMCNT" val="2"/>
  <p:tag name="KSO_WM_DIAGRAM_VIRTUALLY_FRAME" val="{&quot;height&quot;:331.0749938964844,&quot;left&quot;:32.8,&quot;top&quot;:163.12500610351563,&quot;width&quot;:862.412493896484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4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015_2*l_h_f*1_3_1"/>
  <p:tag name="KSO_WM_TEMPLATE_CATEGORY" val="diagram"/>
  <p:tag name="KSO_WM_TEMPLATE_INDEX" val="20231015"/>
  <p:tag name="KSO_WM_UNIT_LAYERLEVEL" val="1_1_1"/>
  <p:tag name="KSO_WM_TAG_VERSION" val="3.0"/>
  <p:tag name="KSO_WM_UNIT_ISCONTENTSTITLE" val="0"/>
  <p:tag name="KSO_WM_UNIT_ISNUMDGMTITLE" val="0"/>
  <p:tag name="KSO_WM_UNIT_VALUE" val="33"/>
  <p:tag name="KSO_WM_UNIT_SUBTYPE" val="a"/>
  <p:tag name="KSO_WM_DIAGRAM_MAX_ITEMCNT" val="6"/>
  <p:tag name="KSO_WM_DIAGRAM_MIN_ITEMCNT" val="2"/>
  <p:tag name="KSO_WM_DIAGRAM_VIRTUALLY_FRAME" val="{&quot;height&quot;:331.0749938964844,&quot;left&quot;:32.8,&quot;top&quot;:163.12500610351563,&quot;width&quot;:862.4124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TYPE" val="1"/>
  <p:tag name="KSO_WM_UNIT_PRESET_TEXT" val="请单击此处添加正文，文字是您思想的提炼"/>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42.xml><?xml version="1.0" encoding="utf-8"?>
<p:tagLst xmlns:p="http://schemas.openxmlformats.org/presentationml/2006/main">
  <p:tag name="wpp_generatepicture" val="1"/>
</p:tagLst>
</file>

<file path=ppt/tags/tag143.xml><?xml version="1.0" encoding="utf-8"?>
<p:tagLst xmlns:p="http://schemas.openxmlformats.org/presentationml/2006/main">
  <p:tag name="wpp_generatepicture" val="1"/>
</p:tagLst>
</file>

<file path=ppt/tags/tag144.xml><?xml version="1.0" encoding="utf-8"?>
<p:tagLst xmlns:p="http://schemas.openxmlformats.org/presentationml/2006/main">
  <p:tag name="TABLE_ENDDRAG_ORIGIN_RECT" val="358*197"/>
  <p:tag name="TABLE_ENDDRAG_RECT" val="586*252*358*197"/>
</p:tagLst>
</file>

<file path=ppt/tags/tag145.xml><?xml version="1.0" encoding="utf-8"?>
<p:tagLst xmlns:p="http://schemas.openxmlformats.org/presentationml/2006/main">
  <p:tag name="KSO_WM_DIAGRAM_VIRTUALLY_FRAME" val="{&quot;height&quot;:293.75,&quot;left&quot;:94.1,&quot;top&quot;:10.6,&quot;width&quot;:760.6}"/>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2_1"/>
  <p:tag name="KSO_WM_TEMPLATE_CATEGORY" val="diagram"/>
  <p:tag name="KSO_WM_TEMPLATE_INDEX" val="20231087"/>
  <p:tag name="KSO_WM_UNIT_LAYERLEVEL" val="1_1_1"/>
  <p:tag name="KSO_WM_TAG_VERSION" val="3.0"/>
  <p:tag name="KSO_WM_DIAGRAM_GROUP_CODE" val="n1-1"/>
  <p:tag name="KSO_WM_UNIT_TYPE" val="n_h_i"/>
  <p:tag name="KSO_WM_UNIT_INDEX" val="1_2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87_2*n_h_h_i*1_2_1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2"/>
  <p:tag name="KSO_WM_UNIT_FILL_FORE_SCHEMECOLOR_INDEX_BRIGHTNESS" val="0"/>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0"/>
  <p:tag name="KSO_WM_TEMPLATE_CATEGORY" val="diagram"/>
  <p:tag name="KSO_WM_TEMPLATE_INDEX" val="20231087"/>
  <p:tag name="KSO_WM_UNIT_LAYERLEVEL" val="1_1_1"/>
  <p:tag name="KSO_WM_TAG_VERSION" val="3.0"/>
  <p:tag name="KSO_WM_DIAGRAM_GROUP_CODE" val="n1-1"/>
  <p:tag name="KSO_WM_UNIT_TYPE" val="n_h_i"/>
  <p:tag name="KSO_WM_UNIT_INDEX" val="1_1_1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3999999910593033,&quot;transparency&quot;:0},{&quot;brightness&quot;:-0.019999999552965164,&quot;colorType&quot;:1,&quot;foreColorIndex&quot;:14,&quot;pos&quot;:0.44999998807907104,&quot;transparency&quot;:0.75},{&quot;brightness&quot;:0.4000000059604645,&quot;colorType&quot;:1,&quot;foreColorIndex&quot;:5,&quot;pos&quot;:1,&quot;transparency&quot;:0}],&quot;type&quot;:3},&quot;glow&quot;:{&quot;colorType&quot;:0},&quot;line&quot;:{&quot;gradient&quot;:[{&quot;brightness&quot;:0,&quot;colorType&quot;:1,&quot;foreColorIndex&quot;:5,&quot;pos&quot;:0,&quot;transparency&quot;:1},{&quot;brightness&quot;:0,&quot;colorType&quot;:1,&quot;foreColorIndex&quot;:5,&quot;pos&quot;:0.7300000190734863,&quot;transparency&quot;:0.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1"/>
  <p:tag name="KSO_WM_TEMPLATE_CATEGORY" val="diagram"/>
  <p:tag name="KSO_WM_TEMPLATE_INDEX" val="20231087"/>
  <p:tag name="KSO_WM_UNIT_LAYERLEVEL" val="1_1_1"/>
  <p:tag name="KSO_WM_TAG_VERSION" val="3.0"/>
  <p:tag name="KSO_WM_DIAGRAM_GROUP_CODE" val="n1-1"/>
  <p:tag name="KSO_WM_UNIT_TYPE" val="n_h_i"/>
  <p:tag name="KSO_WM_UNIT_INDEX" val="1_1_1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20000000298023224,&quot;transparency&quot;:0.5899999737739563},{&quot;brightness&quot;:0,&quot;colorType&quot;:1,&quot;foreColorIndex&quot;:5,&quot;pos&quot;:0,&quot;transparency&quot;:0.3499999940395355}],&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6"/>
  <p:tag name="KSO_WM_TEMPLATE_CATEGORY" val="diagram"/>
  <p:tag name="KSO_WM_TEMPLATE_INDEX" val="20231087"/>
  <p:tag name="KSO_WM_UNIT_LAYERLEVEL" val="1_1_1"/>
  <p:tag name="KSO_WM_TAG_VERSION" val="3.0"/>
  <p:tag name="KSO_WM_DIAGRAM_GROUP_CODE" val="n1-1"/>
  <p:tag name="KSO_WM_UNIT_TYPE" val="n_h_i"/>
  <p:tag name="KSO_WM_UNIT_INDEX" val="1_1_6"/>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800000011920929,&quot;colorType&quot;:1,&quot;foreColorIndex&quot;:5,&quot;transparency&quot;:0.5600000023841858},&quot;type&quot;:1},&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9"/>
  <p:tag name="KSO_WM_TEMPLATE_CATEGORY" val="diagram"/>
  <p:tag name="KSO_WM_TEMPLATE_INDEX" val="20231087"/>
  <p:tag name="KSO_WM_UNIT_LAYERLEVEL" val="1_1_1"/>
  <p:tag name="KSO_WM_TAG_VERSION" val="3.0"/>
  <p:tag name="KSO_WM_DIAGRAM_GROUP_CODE" val="n1-1"/>
  <p:tag name="KSO_WM_UNIT_TYPE" val="n_h_i"/>
  <p:tag name="KSO_WM_UNIT_INDEX" val="1_1_9"/>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20000000298023224,&quot;colorType&quot;:1,&quot;foreColorIndex&quot;:5,&quot;pos&quot;:0,&quot;transparency&quot;:0.4000000059604645},{&quot;brightness&quot;:0.699999988079071,&quot;colorType&quot;:1,&quot;foreColorIndex&quot;:5,&quot;pos&quot;:0.7699999809265137,&quot;transparency&quot;:0.5},{&quot;brightness&quot;:0.3799999952316284,&quot;colorType&quot;:1,&quot;foreColorIndex&quot;:5,&quot;pos&quot;:1,&quot;transparency&quot;:0.5}],&quot;type&quot;:3},&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8"/>
  <p:tag name="KSO_WM_TEMPLATE_CATEGORY" val="diagram"/>
  <p:tag name="KSO_WM_TEMPLATE_INDEX" val="20231087"/>
  <p:tag name="KSO_WM_UNIT_LAYERLEVEL" val="1_1_1"/>
  <p:tag name="KSO_WM_TAG_VERSION" val="3.0"/>
  <p:tag name="KSO_WM_DIAGRAM_GROUP_CODE" val="n1-1"/>
  <p:tag name="KSO_WM_UNIT_TYPE" val="n_h_i"/>
  <p:tag name="KSO_WM_UNIT_INDEX" val="1_1_8"/>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0.949999988079071},{&quot;brightness&quot;:0,&quot;colorType&quot;:1,&quot;foreColorIndex&quot;:5,&quot;pos&quot;:0.6399999856948853,&quot;transparency&quot;:0.75},{&quot;brightness&quot;:0,&quot;colorType&quot;:1,&quot;foreColorIndex&quot;:5,&quot;pos&quot;:1,&quot;transparency&quot;:1},{&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7"/>
  <p:tag name="KSO_WM_TEMPLATE_CATEGORY" val="diagram"/>
  <p:tag name="KSO_WM_TEMPLATE_INDEX" val="20231087"/>
  <p:tag name="KSO_WM_UNIT_LAYERLEVEL" val="1_1_1"/>
  <p:tag name="KSO_WM_TAG_VERSION" val="3.0"/>
  <p:tag name="KSO_WM_DIAGRAM_GROUP_CODE" val="n1-1"/>
  <p:tag name="KSO_WM_UNIT_TYPE" val="n_h_i"/>
  <p:tag name="KSO_WM_UNIT_INDEX" val="1_1_7"/>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1},{&quot;brightness&quot;:0,&quot;colorType&quot;:1,&quot;foreColorIndex&quot;:16,&quot;pos&quot;:0.3700000047683716,&quot;transparency&quot;:0},{&quot;brightness&quot;:0,&quot;colorType&quot;:1,&quot;foreColorIndex&quot;:16,&quot;pos&quot;:0.8100000023841858,&quot;transparency&quot;:0},{&quot;brightness&quot;:0.4000000059604645,&quot;colorType&quot;:1,&quot;foreColorIndex&quot;:5,&quot;pos&quot;:1,&quot;transparency&quot;:0}],&quot;type&quot;:3},&quot;glow&quot;:{&quot;colorType&quot;:0},&quot;line&quot;:{&quot;gradient&quot;:[{&quot;brightness&quot;:0,&quot;colorType&quot;:1,&quot;foreColorIndex&quot;:5,&quot;pos&quot;:0,&quot;transparency&quot;:0.800000011920929},{&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5"/>
  <p:tag name="KSO_WM_TEMPLATE_CATEGORY" val="diagram"/>
  <p:tag name="KSO_WM_TEMPLATE_INDEX" val="20231087"/>
  <p:tag name="KSO_WM_UNIT_LAYERLEVEL" val="1_1_1"/>
  <p:tag name="KSO_WM_TAG_VERSION" val="3.0"/>
  <p:tag name="KSO_WM_DIAGRAM_GROUP_CODE" val="n1-1"/>
  <p:tag name="KSO_WM_UNIT_TYPE" val="n_h_i"/>
  <p:tag name="KSO_WM_UNIT_INDEX" val="1_1_5"/>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0.4699999988079071},{&quot;brightness&quot;:0,&quot;colorType&quot;:1,&quot;foreColorIndex&quot;:14,&quot;pos&quot;:0.6600000262260437,&quot;transparency&quot;:0.8100000023841858},{&quot;brightness&quot;:0,&quot;colorType&quot;:1,&quot;foreColorIndex&quot;:5,&quot;pos&quot;:0.25,&quot;transparency&quot;:0.689999997615814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a*1_1_1"/>
  <p:tag name="KSO_WM_TEMPLATE_CATEGORY" val="diagram"/>
  <p:tag name="KSO_WM_TEMPLATE_INDEX" val="20231087"/>
  <p:tag name="KSO_WM_UNIT_LAYERLEVEL" val="1_1_1"/>
  <p:tag name="KSO_WM_TAG_VERSION" val="3.0"/>
  <p:tag name="KSO_WM_UNIT_ISCONTENTSTITLE" val="0"/>
  <p:tag name="KSO_WM_UNIT_ISNUMDGMTITLE" val="0"/>
  <p:tag name="KSO_WM_UNIT_NOCLEAR" val="0"/>
  <p:tag name="KSO_WM_UNIT_VALUE" val="24"/>
  <p:tag name="KSO_WM_DIAGRAM_GROUP_CODE" val="n1-1"/>
  <p:tag name="KSO_WM_UNIT_TYPE" val="n_h_a"/>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10;加项标题"/>
  <p:tag name="KSO_WM_UNIT_TEXT_FILL_FORE_SCHEMECOLOR_INDEX" val="1"/>
  <p:tag name="KSO_WM_UNIT_TEXT_FILL_TYPE" val="1"/>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63.xml><?xml version="1.0" encoding="utf-8"?>
<p:tagLst xmlns:p="http://schemas.openxmlformats.org/presentationml/2006/main">
  <p:tag name="KSO_WM_DIAGRAM_VIRTUALLY_FRAME" val="{&quot;height&quot;:85,&quot;left&quot;:236.9,&quot;top&quot;:118.75,&quot;width&quot;:571.75}"/>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165.xml><?xml version="1.0" encoding="utf-8"?>
<p:tagLst xmlns:p="http://schemas.openxmlformats.org/presentationml/2006/main">
  <p:tag name="KSO_WM_DIAGRAM_VIRTUALLY_FRAME" val="{&quot;height&quot;:85,&quot;left&quot;:236.9,&quot;top&quot;:118.75,&quot;width&quot;:571.75}"/>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85,&quot;left&quot;:236.9,&quot;top&quot;:118.75,&quot;width&quot;:571.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2"/>
  <p:tag name="KSO_WM_UNIT_FILL_FORE_SCHEMECOLOR_INDEX_BRIGHTNESS" val="0"/>
</p:tagLst>
</file>

<file path=ppt/tags/tag168.xml><?xml version="1.0" encoding="utf-8"?>
<p:tagLst xmlns:p="http://schemas.openxmlformats.org/presentationml/2006/main">
  <p:tag name="TABLE_ENDDRAG_ORIGIN_RECT" val="553*209"/>
  <p:tag name="TABLE_ENDDRAG_RECT" val="93*213*553*209"/>
</p:tagLst>
</file>

<file path=ppt/tags/tag169.xml><?xml version="1.0" encoding="utf-8"?>
<p:tagLst xmlns:p="http://schemas.openxmlformats.org/presentationml/2006/main">
  <p:tag name="KSO_WM_DIAGRAM_VIRTUALLY_FRAME" val="{&quot;height&quot;:189.85,&quot;left&quot;:29.8,&quot;top&quot;:174.82503937007874,&quot;width&quot;:358.2}"/>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DIAGRAM_VIRTUALLY_FRAME" val="{&quot;height&quot;:189.85,&quot;left&quot;:29.8,&quot;top&quot;:174.82503937007874,&quot;width&quot;:358.2}"/>
</p:tagLst>
</file>

<file path=ppt/tags/tag171.xml><?xml version="1.0" encoding="utf-8"?>
<p:tagLst xmlns:p="http://schemas.openxmlformats.org/presentationml/2006/main">
  <p:tag name="KSO_WM_DIAGRAM_VIRTUALLY_FRAME" val="{&quot;height&quot;:189.85,&quot;left&quot;:29.8,&quot;top&quot;:174.82503937007874,&quot;width&quot;:358.2}"/>
</p:tagLst>
</file>

<file path=ppt/tags/tag172.xml><?xml version="1.0" encoding="utf-8"?>
<p:tagLst xmlns:p="http://schemas.openxmlformats.org/presentationml/2006/main">
  <p:tag name="KSO_WM_DIAGRAM_VIRTUALLY_FRAME" val="{&quot;height&quot;:189.85,&quot;left&quot;:29.8,&quot;top&quot;:174.82503937007874,&quot;width&quot;:358.2}"/>
</p:tagLst>
</file>

<file path=ppt/tags/tag173.xml><?xml version="1.0" encoding="utf-8"?>
<p:tagLst xmlns:p="http://schemas.openxmlformats.org/presentationml/2006/main">
  <p:tag name="KSO_WM_DIAGRAM_VIRTUALLY_FRAME" val="{&quot;height&quot;:189.85,&quot;left&quot;:29.8,&quot;top&quot;:174.82503937007874,&quot;width&quot;:358.2}"/>
</p:tagLst>
</file>

<file path=ppt/tags/tag174.xml><?xml version="1.0" encoding="utf-8"?>
<p:tagLst xmlns:p="http://schemas.openxmlformats.org/presentationml/2006/main">
  <p:tag name="KSO_WM_DIAGRAM_VIRTUALLY_FRAME" val="{&quot;height&quot;:189.85,&quot;left&quot;:29.8,&quot;top&quot;:174.82503937007874,&quot;width&quot;:358.2}"/>
</p:tagLst>
</file>

<file path=ppt/tags/tag175.xml><?xml version="1.0" encoding="utf-8"?>
<p:tagLst xmlns:p="http://schemas.openxmlformats.org/presentationml/2006/main">
  <p:tag name="KSO_WM_DIAGRAM_VIRTUALLY_FRAME" val="{&quot;height&quot;:189.85,&quot;left&quot;:29.8,&quot;top&quot;:174.82503937007874,&quot;width&quot;:358.2}"/>
</p:tagLst>
</file>

<file path=ppt/tags/tag176.xml><?xml version="1.0" encoding="utf-8"?>
<p:tagLst xmlns:p="http://schemas.openxmlformats.org/presentationml/2006/main">
  <p:tag name="KSO_WM_DIAGRAM_VIRTUALLY_FRAME" val="{&quot;height&quot;:189.85,&quot;left&quot;:29.8,&quot;top&quot;:174.82503937007874,&quot;width&quot;:358.2}"/>
</p:tagLst>
</file>

<file path=ppt/tags/tag177.xml><?xml version="1.0" encoding="utf-8"?>
<p:tagLst xmlns:p="http://schemas.openxmlformats.org/presentationml/2006/main">
  <p:tag name="KSO_WM_DIAGRAM_VIRTUALLY_FRAME" val="{&quot;height&quot;:189.85,&quot;left&quot;:29.8,&quot;top&quot;:174.82503937007874,&quot;width&quot;:358.2}"/>
</p:tagLst>
</file>

<file path=ppt/tags/tag178.xml><?xml version="1.0" encoding="utf-8"?>
<p:tagLst xmlns:p="http://schemas.openxmlformats.org/presentationml/2006/main">
  <p:tag name="KSO_WM_DIAGRAM_VIRTUALLY_FRAME" val="{&quot;height&quot;:189.85,&quot;left&quot;:29.8,&quot;top&quot;:174.82503937007874,&quot;width&quot;:358.2}"/>
</p:tagLst>
</file>

<file path=ppt/tags/tag179.xml><?xml version="1.0" encoding="utf-8"?>
<p:tagLst xmlns:p="http://schemas.openxmlformats.org/presentationml/2006/main">
  <p:tag name="KSO_WM_DIAGRAM_VIRTUALLY_FRAME" val="{&quot;height&quot;:189.85,&quot;left&quot;:29.8,&quot;top&quot;:174.82503937007874,&quot;width&quot;:358.2}"/>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DIAGRAM_VIRTUALLY_FRAME" val="{&quot;height&quot;:189.85,&quot;left&quot;:29.8,&quot;top&quot;:174.82503937007874,&quot;width&quot;:358.2}"/>
</p:tagLst>
</file>

<file path=ppt/tags/tag181.xml><?xml version="1.0" encoding="utf-8"?>
<p:tagLst xmlns:p="http://schemas.openxmlformats.org/presentationml/2006/main">
  <p:tag name="KSO_WM_DIAGRAM_VIRTUALLY_FRAME" val="{&quot;height&quot;:189.85,&quot;left&quot;:29.8,&quot;top&quot;:174.82503937007874,&quot;width&quot;:358.2}"/>
</p:tagLst>
</file>

<file path=ppt/tags/tag182.xml><?xml version="1.0" encoding="utf-8"?>
<p:tagLst xmlns:p="http://schemas.openxmlformats.org/presentationml/2006/main">
  <p:tag name="KSO_WM_DIAGRAM_VIRTUALLY_FRAME" val="{&quot;height&quot;:189.85,&quot;left&quot;:29.8,&quot;top&quot;:174.82503937007874,&quot;width&quot;:358.2}"/>
</p:tagLst>
</file>

<file path=ppt/tags/tag183.xml><?xml version="1.0" encoding="utf-8"?>
<p:tagLst xmlns:p="http://schemas.openxmlformats.org/presentationml/2006/main">
  <p:tag name="KSO_WM_DIAGRAM_VIRTUALLY_FRAME" val="{&quot;height&quot;:189.85,&quot;left&quot;:29.8,&quot;top&quot;:174.82503937007874,&quot;width&quot;:358.2}"/>
</p:tagLst>
</file>

<file path=ppt/tags/tag184.xml><?xml version="1.0" encoding="utf-8"?>
<p:tagLst xmlns:p="http://schemas.openxmlformats.org/presentationml/2006/main">
  <p:tag name="KSO_WM_DIAGRAM_VIRTUALLY_FRAME" val="{&quot;height&quot;:293.75,&quot;left&quot;:94.1,&quot;top&quot;:10.6,&quot;width&quot;:760.6}"/>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2_1"/>
  <p:tag name="KSO_WM_TEMPLATE_CATEGORY" val="diagram"/>
  <p:tag name="KSO_WM_TEMPLATE_INDEX" val="20231087"/>
  <p:tag name="KSO_WM_UNIT_LAYERLEVEL" val="1_1_1"/>
  <p:tag name="KSO_WM_TAG_VERSION" val="3.0"/>
  <p:tag name="KSO_WM_DIAGRAM_GROUP_CODE" val="n1-1"/>
  <p:tag name="KSO_WM_UNIT_TYPE" val="n_h_i"/>
  <p:tag name="KSO_WM_UNIT_INDEX" val="1_2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87_2*n_h_h_i*1_2_1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2"/>
  <p:tag name="KSO_WM_UNIT_FILL_FORE_SCHEMECOLOR_INDEX_BRIGHTNESS" val="0"/>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0"/>
  <p:tag name="KSO_WM_TEMPLATE_CATEGORY" val="diagram"/>
  <p:tag name="KSO_WM_TEMPLATE_INDEX" val="20231087"/>
  <p:tag name="KSO_WM_UNIT_LAYERLEVEL" val="1_1_1"/>
  <p:tag name="KSO_WM_TAG_VERSION" val="3.0"/>
  <p:tag name="KSO_WM_DIAGRAM_GROUP_CODE" val="n1-1"/>
  <p:tag name="KSO_WM_UNIT_TYPE" val="n_h_i"/>
  <p:tag name="KSO_WM_UNIT_INDEX" val="1_1_1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3999999910593033,&quot;transparency&quot;:0},{&quot;brightness&quot;:-0.019999999552965164,&quot;colorType&quot;:1,&quot;foreColorIndex&quot;:14,&quot;pos&quot;:0.44999998807907104,&quot;transparency&quot;:0.75},{&quot;brightness&quot;:0.4000000059604645,&quot;colorType&quot;:1,&quot;foreColorIndex&quot;:5,&quot;pos&quot;:1,&quot;transparency&quot;:0}],&quot;type&quot;:3},&quot;glow&quot;:{&quot;colorType&quot;:0},&quot;line&quot;:{&quot;gradient&quot;:[{&quot;brightness&quot;:0,&quot;colorType&quot;:1,&quot;foreColorIndex&quot;:5,&quot;pos&quot;:0,&quot;transparency&quot;:1},{&quot;brightness&quot;:0,&quot;colorType&quot;:1,&quot;foreColorIndex&quot;:5,&quot;pos&quot;:0.7300000190734863,&quot;transparency&quot;:0.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1"/>
  <p:tag name="KSO_WM_TEMPLATE_CATEGORY" val="diagram"/>
  <p:tag name="KSO_WM_TEMPLATE_INDEX" val="20231087"/>
  <p:tag name="KSO_WM_UNIT_LAYERLEVEL" val="1_1_1"/>
  <p:tag name="KSO_WM_TAG_VERSION" val="3.0"/>
  <p:tag name="KSO_WM_DIAGRAM_GROUP_CODE" val="n1-1"/>
  <p:tag name="KSO_WM_UNIT_TYPE" val="n_h_i"/>
  <p:tag name="KSO_WM_UNIT_INDEX" val="1_1_1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20000000298023224,&quot;transparency&quot;:0.5899999737739563},{&quot;brightness&quot;:0,&quot;colorType&quot;:1,&quot;foreColorIndex&quot;:5,&quot;pos&quot;:0,&quot;transparency&quot;:0.3499999940395355}],&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6"/>
  <p:tag name="KSO_WM_TEMPLATE_CATEGORY" val="diagram"/>
  <p:tag name="KSO_WM_TEMPLATE_INDEX" val="20231087"/>
  <p:tag name="KSO_WM_UNIT_LAYERLEVEL" val="1_1_1"/>
  <p:tag name="KSO_WM_TAG_VERSION" val="3.0"/>
  <p:tag name="KSO_WM_DIAGRAM_GROUP_CODE" val="n1-1"/>
  <p:tag name="KSO_WM_UNIT_TYPE" val="n_h_i"/>
  <p:tag name="KSO_WM_UNIT_INDEX" val="1_1_6"/>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800000011920929,&quot;colorType&quot;:1,&quot;foreColorIndex&quot;:5,&quot;transparency&quot;:0.5600000023841858},&quot;type&quot;:1},&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9"/>
  <p:tag name="KSO_WM_TEMPLATE_CATEGORY" val="diagram"/>
  <p:tag name="KSO_WM_TEMPLATE_INDEX" val="20231087"/>
  <p:tag name="KSO_WM_UNIT_LAYERLEVEL" val="1_1_1"/>
  <p:tag name="KSO_WM_TAG_VERSION" val="3.0"/>
  <p:tag name="KSO_WM_DIAGRAM_GROUP_CODE" val="n1-1"/>
  <p:tag name="KSO_WM_UNIT_TYPE" val="n_h_i"/>
  <p:tag name="KSO_WM_UNIT_INDEX" val="1_1_9"/>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20000000298023224,&quot;colorType&quot;:1,&quot;foreColorIndex&quot;:5,&quot;pos&quot;:0,&quot;transparency&quot;:0.4000000059604645},{&quot;brightness&quot;:0.699999988079071,&quot;colorType&quot;:1,&quot;foreColorIndex&quot;:5,&quot;pos&quot;:0.7699999809265137,&quot;transparency&quot;:0.5},{&quot;brightness&quot;:0.3799999952316284,&quot;colorType&quot;:1,&quot;foreColorIndex&quot;:5,&quot;pos&quot;:1,&quot;transparency&quot;:0.5}],&quot;type&quot;:3},&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8"/>
  <p:tag name="KSO_WM_TEMPLATE_CATEGORY" val="diagram"/>
  <p:tag name="KSO_WM_TEMPLATE_INDEX" val="20231087"/>
  <p:tag name="KSO_WM_UNIT_LAYERLEVEL" val="1_1_1"/>
  <p:tag name="KSO_WM_TAG_VERSION" val="3.0"/>
  <p:tag name="KSO_WM_DIAGRAM_GROUP_CODE" val="n1-1"/>
  <p:tag name="KSO_WM_UNIT_TYPE" val="n_h_i"/>
  <p:tag name="KSO_WM_UNIT_INDEX" val="1_1_8"/>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0.949999988079071},{&quot;brightness&quot;:0,&quot;colorType&quot;:1,&quot;foreColorIndex&quot;:5,&quot;pos&quot;:0.6399999856948853,&quot;transparency&quot;:0.75},{&quot;brightness&quot;:0,&quot;colorType&quot;:1,&quot;foreColorIndex&quot;:5,&quot;pos&quot;:1,&quot;transparency&quot;:1},{&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7"/>
  <p:tag name="KSO_WM_TEMPLATE_CATEGORY" val="diagram"/>
  <p:tag name="KSO_WM_TEMPLATE_INDEX" val="20231087"/>
  <p:tag name="KSO_WM_UNIT_LAYERLEVEL" val="1_1_1"/>
  <p:tag name="KSO_WM_TAG_VERSION" val="3.0"/>
  <p:tag name="KSO_WM_DIAGRAM_GROUP_CODE" val="n1-1"/>
  <p:tag name="KSO_WM_UNIT_TYPE" val="n_h_i"/>
  <p:tag name="KSO_WM_UNIT_INDEX" val="1_1_7"/>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1},{&quot;brightness&quot;:0,&quot;colorType&quot;:1,&quot;foreColorIndex&quot;:16,&quot;pos&quot;:0.3700000047683716,&quot;transparency&quot;:0},{&quot;brightness&quot;:0,&quot;colorType&quot;:1,&quot;foreColorIndex&quot;:16,&quot;pos&quot;:0.8100000023841858,&quot;transparency&quot;:0},{&quot;brightness&quot;:0.4000000059604645,&quot;colorType&quot;:1,&quot;foreColorIndex&quot;:5,&quot;pos&quot;:1,&quot;transparency&quot;:0}],&quot;type&quot;:3},&quot;glow&quot;:{&quot;colorType&quot;:0},&quot;line&quot;:{&quot;gradient&quot;:[{&quot;brightness&quot;:0,&quot;colorType&quot;:1,&quot;foreColorIndex&quot;:5,&quot;pos&quot;:0,&quot;transparency&quot;:0.800000011920929},{&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5"/>
  <p:tag name="KSO_WM_TEMPLATE_CATEGORY" val="diagram"/>
  <p:tag name="KSO_WM_TEMPLATE_INDEX" val="20231087"/>
  <p:tag name="KSO_WM_UNIT_LAYERLEVEL" val="1_1_1"/>
  <p:tag name="KSO_WM_TAG_VERSION" val="3.0"/>
  <p:tag name="KSO_WM_DIAGRAM_GROUP_CODE" val="n1-1"/>
  <p:tag name="KSO_WM_UNIT_TYPE" val="n_h_i"/>
  <p:tag name="KSO_WM_UNIT_INDEX" val="1_1_5"/>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0.4699999988079071},{&quot;brightness&quot;:0,&quot;colorType&quot;:1,&quot;foreColorIndex&quot;:14,&quot;pos&quot;:0.6600000262260437,&quot;transparency&quot;:0.8100000023841858},{&quot;brightness&quot;:0,&quot;colorType&quot;:1,&quot;foreColorIndex&quot;:5,&quot;pos&quot;:0.25,&quot;transparency&quot;:0.689999997615814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a*1_1_1"/>
  <p:tag name="KSO_WM_TEMPLATE_CATEGORY" val="diagram"/>
  <p:tag name="KSO_WM_TEMPLATE_INDEX" val="20231087"/>
  <p:tag name="KSO_WM_UNIT_LAYERLEVEL" val="1_1_1"/>
  <p:tag name="KSO_WM_TAG_VERSION" val="3.0"/>
  <p:tag name="KSO_WM_UNIT_ISCONTENTSTITLE" val="0"/>
  <p:tag name="KSO_WM_UNIT_ISNUMDGMTITLE" val="0"/>
  <p:tag name="KSO_WM_UNIT_NOCLEAR" val="0"/>
  <p:tag name="KSO_WM_UNIT_VALUE" val="24"/>
  <p:tag name="KSO_WM_DIAGRAM_GROUP_CODE" val="n1-1"/>
  <p:tag name="KSO_WM_UNIT_TYPE" val="n_h_a"/>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10;加项标题"/>
  <p:tag name="KSO_WM_UNIT_TEXT_FILL_FORE_SCHEMECOLOR_INDEX" val="1"/>
  <p:tag name="KSO_WM_UNIT_TEXT_FILL_TYPE" val="1"/>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202.xml><?xml version="1.0" encoding="utf-8"?>
<p:tagLst xmlns:p="http://schemas.openxmlformats.org/presentationml/2006/main">
  <p:tag name="KSO_WM_DIAGRAM_VIRTUALLY_FRAME" val="{&quot;height&quot;:85,&quot;left&quot;:236.9,&quot;top&quot;:118.75,&quot;width&quot;:571.75}"/>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204.xml><?xml version="1.0" encoding="utf-8"?>
<p:tagLst xmlns:p="http://schemas.openxmlformats.org/presentationml/2006/main">
  <p:tag name="KSO_WM_DIAGRAM_VIRTUALLY_FRAME" val="{&quot;height&quot;:85,&quot;left&quot;:236.9,&quot;top&quot;:118.75,&quot;width&quot;:571.75}"/>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85,&quot;left&quot;:236.9,&quot;top&quot;:118.75,&quot;width&quot;:571.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2"/>
  <p:tag name="KSO_WM_UNIT_FILL_FORE_SCHEMECOLOR_INDEX_BRIGHTNESS" val="0"/>
</p:tagLst>
</file>

<file path=ppt/tags/tag207.xml><?xml version="1.0" encoding="utf-8"?>
<p:tagLst xmlns:p="http://schemas.openxmlformats.org/presentationml/2006/main">
  <p:tag name="TABLE_ENDDRAG_ORIGIN_RECT" val="741*221"/>
  <p:tag name="TABLE_ENDDRAG_RECT" val="88*158*741*221"/>
</p:tagLst>
</file>

<file path=ppt/tags/tag208.xml><?xml version="1.0" encoding="utf-8"?>
<p:tagLst xmlns:p="http://schemas.openxmlformats.org/presentationml/2006/main">
  <p:tag name="COMMONDATA" val="eyJoZGlkIjoiMmExNzZmNWNlYjI2M2M4YjQzZTk4ZjMwMDRkNzMzMjgifQ=="/>
  <p:tag name="commondata" val="eyJoZGlkIjoiOTg1ODBjOTFhYTQyYTk5MzY2N2U5MjE2NGFjNmYxM2MifQ=="/>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TABLE_ENDDRAG_ORIGIN_RECT" val="387*335"/>
  <p:tag name="TABLE_ENDDRAG_RECT" val="556*160*387*335"/>
</p:tagLst>
</file>

<file path=ppt/tags/tag63.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015_4*l_h_f*1_3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537.0134645669291,&quot;left&quot;:0.75,&quot;top&quot;:139.75818897637794,&quot;width&quot;:915.644645669291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此处添加内容，简明扼要地阐述"/>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64.xml><?xml version="1.0" encoding="utf-8"?>
<p:tagLst xmlns:p="http://schemas.openxmlformats.org/presentationml/2006/main">
  <p:tag name="TABLE_ENDDRAG_ORIGIN_RECT" val="693*273"/>
  <p:tag name="TABLE_ENDDRAG_RECT" val="106*199*693*273"/>
</p:tagLst>
</file>

<file path=ppt/tags/tag65.xml><?xml version="1.0" encoding="utf-8"?>
<p:tagLst xmlns:p="http://schemas.openxmlformats.org/presentationml/2006/main">
  <p:tag name="TABLE_ENDDRAG_ORIGIN_RECT" val="570*192"/>
  <p:tag name="TABLE_ENDDRAG_RECT" val="304*118*570*192"/>
</p:tagLst>
</file>

<file path=ppt/tags/tag66.xml><?xml version="1.0" encoding="utf-8"?>
<p:tagLst xmlns:p="http://schemas.openxmlformats.org/presentationml/2006/main">
  <p:tag name="TABLE_ENDDRAG_ORIGIN_RECT" val="570*155"/>
  <p:tag name="TABLE_ENDDRAG_RECT" val="304*324*570*155"/>
</p:tagLst>
</file>

<file path=ppt/tags/tag67.xml><?xml version="1.0" encoding="utf-8"?>
<p:tagLst xmlns:p="http://schemas.openxmlformats.org/presentationml/2006/main">
  <p:tag name="KSO_WM_DIAGRAM_VIRTUALLY_FRAME" val="{&quot;height&quot;:293.75,&quot;left&quot;:94.1,&quot;top&quot;:10.6,&quot;width&quot;:760.6}"/>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2_1"/>
  <p:tag name="KSO_WM_TEMPLATE_CATEGORY" val="diagram"/>
  <p:tag name="KSO_WM_TEMPLATE_INDEX" val="20231087"/>
  <p:tag name="KSO_WM_UNIT_LAYERLEVEL" val="1_1_1"/>
  <p:tag name="KSO_WM_TAG_VERSION" val="3.0"/>
  <p:tag name="KSO_WM_DIAGRAM_GROUP_CODE" val="n1-1"/>
  <p:tag name="KSO_WM_UNIT_TYPE" val="n_h_i"/>
  <p:tag name="KSO_WM_UNIT_INDEX" val="1_2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87_2*n_h_h_i*1_2_1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2"/>
  <p:tag name="KSO_WM_UNIT_FILL_FORE_SCHEMECOLOR_INDEX_BRIGHTNESS" val="0"/>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0"/>
  <p:tag name="KSO_WM_TEMPLATE_CATEGORY" val="diagram"/>
  <p:tag name="KSO_WM_TEMPLATE_INDEX" val="20231087"/>
  <p:tag name="KSO_WM_UNIT_LAYERLEVEL" val="1_1_1"/>
  <p:tag name="KSO_WM_TAG_VERSION" val="3.0"/>
  <p:tag name="KSO_WM_DIAGRAM_GROUP_CODE" val="n1-1"/>
  <p:tag name="KSO_WM_UNIT_TYPE" val="n_h_i"/>
  <p:tag name="KSO_WM_UNIT_INDEX" val="1_1_1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3999999910593033,&quot;transparency&quot;:0},{&quot;brightness&quot;:-0.019999999552965164,&quot;colorType&quot;:1,&quot;foreColorIndex&quot;:14,&quot;pos&quot;:0.44999998807907104,&quot;transparency&quot;:0.75},{&quot;brightness&quot;:0.4000000059604645,&quot;colorType&quot;:1,&quot;foreColorIndex&quot;:5,&quot;pos&quot;:1,&quot;transparency&quot;:0}],&quot;type&quot;:3},&quot;glow&quot;:{&quot;colorType&quot;:0},&quot;line&quot;:{&quot;gradient&quot;:[{&quot;brightness&quot;:0,&quot;colorType&quot;:1,&quot;foreColorIndex&quot;:5,&quot;pos&quot;:0,&quot;transparency&quot;:1},{&quot;brightness&quot;:0,&quot;colorType&quot;:1,&quot;foreColorIndex&quot;:5,&quot;pos&quot;:0.7300000190734863,&quot;transparency&quot;:0.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1"/>
  <p:tag name="KSO_WM_TEMPLATE_CATEGORY" val="diagram"/>
  <p:tag name="KSO_WM_TEMPLATE_INDEX" val="20231087"/>
  <p:tag name="KSO_WM_UNIT_LAYERLEVEL" val="1_1_1"/>
  <p:tag name="KSO_WM_TAG_VERSION" val="3.0"/>
  <p:tag name="KSO_WM_DIAGRAM_GROUP_CODE" val="n1-1"/>
  <p:tag name="KSO_WM_UNIT_TYPE" val="n_h_i"/>
  <p:tag name="KSO_WM_UNIT_INDEX" val="1_1_1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20000000298023224,&quot;transparency&quot;:0.5899999737739563},{&quot;brightness&quot;:0,&quot;colorType&quot;:1,&quot;foreColorIndex&quot;:5,&quot;pos&quot;:0,&quot;transparency&quot;:0.3499999940395355}],&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6"/>
  <p:tag name="KSO_WM_TEMPLATE_CATEGORY" val="diagram"/>
  <p:tag name="KSO_WM_TEMPLATE_INDEX" val="20231087"/>
  <p:tag name="KSO_WM_UNIT_LAYERLEVEL" val="1_1_1"/>
  <p:tag name="KSO_WM_TAG_VERSION" val="3.0"/>
  <p:tag name="KSO_WM_DIAGRAM_GROUP_CODE" val="n1-1"/>
  <p:tag name="KSO_WM_UNIT_TYPE" val="n_h_i"/>
  <p:tag name="KSO_WM_UNIT_INDEX" val="1_1_6"/>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800000011920929,&quot;colorType&quot;:1,&quot;foreColorIndex&quot;:5,&quot;transparency&quot;:0.5600000023841858},&quot;type&quot;:1},&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9"/>
  <p:tag name="KSO_WM_TEMPLATE_CATEGORY" val="diagram"/>
  <p:tag name="KSO_WM_TEMPLATE_INDEX" val="20231087"/>
  <p:tag name="KSO_WM_UNIT_LAYERLEVEL" val="1_1_1"/>
  <p:tag name="KSO_WM_TAG_VERSION" val="3.0"/>
  <p:tag name="KSO_WM_DIAGRAM_GROUP_CODE" val="n1-1"/>
  <p:tag name="KSO_WM_UNIT_TYPE" val="n_h_i"/>
  <p:tag name="KSO_WM_UNIT_INDEX" val="1_1_9"/>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20000000298023224,&quot;colorType&quot;:1,&quot;foreColorIndex&quot;:5,&quot;pos&quot;:0,&quot;transparency&quot;:0.4000000059604645},{&quot;brightness&quot;:0.699999988079071,&quot;colorType&quot;:1,&quot;foreColorIndex&quot;:5,&quot;pos&quot;:0.7699999809265137,&quot;transparency&quot;:0.5},{&quot;brightness&quot;:0.3799999952316284,&quot;colorType&quot;:1,&quot;foreColorIndex&quot;:5,&quot;pos&quot;:1,&quot;transparency&quot;:0.5}],&quot;type&quot;:3},&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8"/>
  <p:tag name="KSO_WM_TEMPLATE_CATEGORY" val="diagram"/>
  <p:tag name="KSO_WM_TEMPLATE_INDEX" val="20231087"/>
  <p:tag name="KSO_WM_UNIT_LAYERLEVEL" val="1_1_1"/>
  <p:tag name="KSO_WM_TAG_VERSION" val="3.0"/>
  <p:tag name="KSO_WM_DIAGRAM_GROUP_CODE" val="n1-1"/>
  <p:tag name="KSO_WM_UNIT_TYPE" val="n_h_i"/>
  <p:tag name="KSO_WM_UNIT_INDEX" val="1_1_8"/>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0.949999988079071},{&quot;brightness&quot;:0,&quot;colorType&quot;:1,&quot;foreColorIndex&quot;:5,&quot;pos&quot;:0.6399999856948853,&quot;transparency&quot;:0.75},{&quot;brightness&quot;:0,&quot;colorType&quot;:1,&quot;foreColorIndex&quot;:5,&quot;pos&quot;:1,&quot;transparency&quot;:1},{&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7"/>
  <p:tag name="KSO_WM_TEMPLATE_CATEGORY" val="diagram"/>
  <p:tag name="KSO_WM_TEMPLATE_INDEX" val="20231087"/>
  <p:tag name="KSO_WM_UNIT_LAYERLEVEL" val="1_1_1"/>
  <p:tag name="KSO_WM_TAG_VERSION" val="3.0"/>
  <p:tag name="KSO_WM_DIAGRAM_GROUP_CODE" val="n1-1"/>
  <p:tag name="KSO_WM_UNIT_TYPE" val="n_h_i"/>
  <p:tag name="KSO_WM_UNIT_INDEX" val="1_1_7"/>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1},{&quot;brightness&quot;:0,&quot;colorType&quot;:1,&quot;foreColorIndex&quot;:16,&quot;pos&quot;:0.3700000047683716,&quot;transparency&quot;:0},{&quot;brightness&quot;:0,&quot;colorType&quot;:1,&quot;foreColorIndex&quot;:16,&quot;pos&quot;:0.8100000023841858,&quot;transparency&quot;:0},{&quot;brightness&quot;:0.4000000059604645,&quot;colorType&quot;:1,&quot;foreColorIndex&quot;:5,&quot;pos&quot;:1,&quot;transparency&quot;:0}],&quot;type&quot;:3},&quot;glow&quot;:{&quot;colorType&quot;:0},&quot;line&quot;:{&quot;gradient&quot;:[{&quot;brightness&quot;:0,&quot;colorType&quot;:1,&quot;foreColorIndex&quot;:5,&quot;pos&quot;:0,&quot;transparency&quot;:0.800000011920929},{&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5"/>
  <p:tag name="KSO_WM_TEMPLATE_CATEGORY" val="diagram"/>
  <p:tag name="KSO_WM_TEMPLATE_INDEX" val="20231087"/>
  <p:tag name="KSO_WM_UNIT_LAYERLEVEL" val="1_1_1"/>
  <p:tag name="KSO_WM_TAG_VERSION" val="3.0"/>
  <p:tag name="KSO_WM_DIAGRAM_GROUP_CODE" val="n1-1"/>
  <p:tag name="KSO_WM_UNIT_TYPE" val="n_h_i"/>
  <p:tag name="KSO_WM_UNIT_INDEX" val="1_1_5"/>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quot;colorType&quot;:1,&quot;foreColorIndex&quot;:5,&quot;pos&quot;:0,&quot;transparency&quot;:0.4699999988079071},{&quot;brightness&quot;:0,&quot;colorType&quot;:1,&quot;foreColorIndex&quot;:14,&quot;pos&quot;:0.6600000262260437,&quot;transparency&quot;:0.8100000023841858},{&quot;brightness&quot;:0,&quot;colorType&quot;:1,&quot;foreColorIndex&quot;:5,&quot;pos&quot;:0.25,&quot;transparency&quot;:0.689999997615814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a*1_1_1"/>
  <p:tag name="KSO_WM_TEMPLATE_CATEGORY" val="diagram"/>
  <p:tag name="KSO_WM_TEMPLATE_INDEX" val="20231087"/>
  <p:tag name="KSO_WM_UNIT_LAYERLEVEL" val="1_1_1"/>
  <p:tag name="KSO_WM_TAG_VERSION" val="3.0"/>
  <p:tag name="KSO_WM_UNIT_ISCONTENTSTITLE" val="0"/>
  <p:tag name="KSO_WM_UNIT_ISNUMDGMTITLE" val="0"/>
  <p:tag name="KSO_WM_UNIT_NOCLEAR" val="0"/>
  <p:tag name="KSO_WM_UNIT_VALUE" val="24"/>
  <p:tag name="KSO_WM_DIAGRAM_GROUP_CODE" val="n1-1"/>
  <p:tag name="KSO_WM_UNIT_TYPE" val="n_h_a"/>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10;加项标题"/>
  <p:tag name="KSO_WM_UNIT_TEXT_FILL_FORE_SCHEMECOLOR_INDEX" val="1"/>
  <p:tag name="KSO_WM_UNIT_TEXT_FILL_TYPE"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88.10472440944886,&quot;left&quot;:49.629180908203125,&quot;top&quot;:32.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85.xml><?xml version="1.0" encoding="utf-8"?>
<p:tagLst xmlns:p="http://schemas.openxmlformats.org/presentationml/2006/main">
  <p:tag name="KSO_WM_DIAGRAM_VIRTUALLY_FRAME" val="{&quot;height&quot;:85,&quot;left&quot;:236.9,&quot;top&quot;:118.75,&quot;width&quot;:571.75}"/>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87.xml><?xml version="1.0" encoding="utf-8"?>
<p:tagLst xmlns:p="http://schemas.openxmlformats.org/presentationml/2006/main">
  <p:tag name="KSO_WM_DIAGRAM_VIRTUALLY_FRAME" val="{&quot;height&quot;:85,&quot;left&quot;:236.9,&quot;top&quot;:118.75,&quot;width&quot;:571.75}"/>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85,&quot;left&quot;:236.9,&quot;top&quot;:118.75,&quot;width&quot;:571.75}"/>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85,&quot;left&quot;:236.9,&quot;top&quot;:118.75,&quot;width&quot;:571.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2"/>
  <p:tag name="KSO_WM_UNIT_FILL_FORE_SCHEMECOLOR_INDEX_BRIGHTNESS" val="0"/>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DIAGRAM_VIRTUALLY_FRAME" val="{&quot;height&quot;:293.75,&quot;left&quot;:94.1,&quot;top&quot;:10.6,&quot;width&quot;:760.6}"/>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2_1"/>
  <p:tag name="KSO_WM_TEMPLATE_CATEGORY" val="diagram"/>
  <p:tag name="KSO_WM_TEMPLATE_INDEX" val="20231087"/>
  <p:tag name="KSO_WM_UNIT_LAYERLEVEL" val="1_1_1"/>
  <p:tag name="KSO_WM_TAG_VERSION" val="3.0"/>
  <p:tag name="KSO_WM_DIAGRAM_GROUP_CODE" val="n1-1"/>
  <p:tag name="KSO_WM_UNIT_TYPE" val="n_h_i"/>
  <p:tag name="KSO_WM_UNIT_INDEX" val="1_2_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87_2*n_h_h_i*1_2_1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2*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2*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2*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2"/>
  <p:tag name="KSO_WM_UNIT_FILL_FORE_SCHEMECOLOR_INDEX_BRIGHTNESS" val="0"/>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0"/>
  <p:tag name="KSO_WM_TEMPLATE_CATEGORY" val="diagram"/>
  <p:tag name="KSO_WM_TEMPLATE_INDEX" val="20231087"/>
  <p:tag name="KSO_WM_UNIT_LAYERLEVEL" val="1_1_1"/>
  <p:tag name="KSO_WM_TAG_VERSION" val="3.0"/>
  <p:tag name="KSO_WM_DIAGRAM_GROUP_CODE" val="n1-1"/>
  <p:tag name="KSO_WM_UNIT_TYPE" val="n_h_i"/>
  <p:tag name="KSO_WM_UNIT_INDEX" val="1_1_10"/>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4000000059604645,&quot;colorType&quot;:1,&quot;foreColorIndex&quot;:5,&quot;pos&quot;:0.03999999910593033,&quot;transparency&quot;:0},{&quot;brightness&quot;:-0.019999999552965164,&quot;colorType&quot;:1,&quot;foreColorIndex&quot;:14,&quot;pos&quot;:0.44999998807907104,&quot;transparency&quot;:0.75},{&quot;brightness&quot;:0.4000000059604645,&quot;colorType&quot;:1,&quot;foreColorIndex&quot;:5,&quot;pos&quot;:1,&quot;transparency&quot;:0}],&quot;type&quot;:3},&quot;glow&quot;:{&quot;colorType&quot;:0},&quot;line&quot;:{&quot;gradient&quot;:[{&quot;brightness&quot;:0,&quot;colorType&quot;:1,&quot;foreColorIndex&quot;:5,&quot;pos&quot;:0,&quot;transparency&quot;:1},{&quot;brightness&quot;:0,&quot;colorType&quot;:1,&quot;foreColorIndex&quot;:5,&quot;pos&quot;:0.7300000190734863,&quot;transparency&quot;:0.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11"/>
  <p:tag name="KSO_WM_TEMPLATE_CATEGORY" val="diagram"/>
  <p:tag name="KSO_WM_TEMPLATE_INDEX" val="20231087"/>
  <p:tag name="KSO_WM_UNIT_LAYERLEVEL" val="1_1_1"/>
  <p:tag name="KSO_WM_TAG_VERSION" val="3.0"/>
  <p:tag name="KSO_WM_DIAGRAM_GROUP_CODE" val="n1-1"/>
  <p:tag name="KSO_WM_UNIT_TYPE" val="n_h_i"/>
  <p:tag name="KSO_WM_UNIT_INDEX" val="1_1_11"/>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20000000298023224,&quot;transparency&quot;:0.5899999737739563},{&quot;brightness&quot;:0,&quot;colorType&quot;:1,&quot;foreColorIndex&quot;:5,&quot;pos&quot;:0,&quot;transparency&quot;:0.3499999940395355}],&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6"/>
  <p:tag name="KSO_WM_TEMPLATE_CATEGORY" val="diagram"/>
  <p:tag name="KSO_WM_TEMPLATE_INDEX" val="20231087"/>
  <p:tag name="KSO_WM_UNIT_LAYERLEVEL" val="1_1_1"/>
  <p:tag name="KSO_WM_TAG_VERSION" val="3.0"/>
  <p:tag name="KSO_WM_DIAGRAM_GROUP_CODE" val="n1-1"/>
  <p:tag name="KSO_WM_UNIT_TYPE" val="n_h_i"/>
  <p:tag name="KSO_WM_UNIT_INDEX" val="1_1_6"/>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solid&quot;:{&quot;brightness&quot;:0.800000011920929,&quot;colorType&quot;:1,&quot;foreColorIndex&quot;:5,&quot;transparency&quot;:0.5600000023841858},&quot;type&quot;:1},&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2*n_h_i*1_1_9"/>
  <p:tag name="KSO_WM_TEMPLATE_CATEGORY" val="diagram"/>
  <p:tag name="KSO_WM_TEMPLATE_INDEX" val="20231087"/>
  <p:tag name="KSO_WM_UNIT_LAYERLEVEL" val="1_1_1"/>
  <p:tag name="KSO_WM_TAG_VERSION" val="3.0"/>
  <p:tag name="KSO_WM_DIAGRAM_GROUP_CODE" val="n1-1"/>
  <p:tag name="KSO_WM_UNIT_TYPE" val="n_h_i"/>
  <p:tag name="KSO_WM_UNIT_INDEX" val="1_1_9"/>
  <p:tag name="KSO_WM_DIAGRAM_VERSION" val="3"/>
  <p:tag name="KSO_WM_DIAGRAM_COLOR_TRICK" val="1"/>
  <p:tag name="KSO_WM_DIAGRAM_COLOR_TEXT_CAN_REMOVE" val="n"/>
  <p:tag name="KSO_WM_DIAGRAM_MAX_ITEMCNT" val="5"/>
  <p:tag name="KSO_WM_DIAGRAM_MIN_ITEMCNT" val="2"/>
  <p:tag name="KSO_WM_DIAGRAM_VIRTUALLY_FRAME" val="{&quot;height&quot;:293.75,&quot;left&quot;:94.1,&quot;top&quot;:10.6,&quot;width&quot;:760.6}"/>
  <p:tag name="KSO_WM_DIAGRAM_COLOR_MATCH_VALUE" val="{&quot;shape&quot;:{&quot;fill&quot;:{&quot;gradient&quot;:[{&quot;brightness&quot;:0.20000000298023224,&quot;colorType&quot;:1,&quot;foreColorIndex&quot;:5,&quot;pos&quot;:0,&quot;transparency&quot;:0.4000000059604645},{&quot;brightness&quot;:0.699999988079071,&quot;colorType&quot;:1,&quot;foreColorIndex&quot;:5,&quot;pos&quot;:0.7699999809265137,&quot;transparency&quot;:0.5},{&quot;brightness&quot;:0.3799999952316284,&quot;colorType&quot;:1,&quot;foreColorIndex&quot;:5,&quot;pos&quot;:1,&quot;transparency&quot;:0.5}],&quot;type&quot;:3},&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7354</Words>
  <Application>WPS 演示</Application>
  <PresentationFormat>宽屏</PresentationFormat>
  <Paragraphs>811</Paragraphs>
  <Slides>49</Slides>
  <Notes>26</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49</vt:i4>
      </vt:variant>
    </vt:vector>
  </HeadingPairs>
  <TitlesOfParts>
    <vt:vector size="65" baseType="lpstr">
      <vt:lpstr>Arial</vt:lpstr>
      <vt:lpstr>宋体</vt:lpstr>
      <vt:lpstr>Wingdings</vt:lpstr>
      <vt:lpstr>微软雅黑</vt:lpstr>
      <vt:lpstr>华文行楷</vt:lpstr>
      <vt:lpstr>Ebrima</vt:lpstr>
      <vt:lpstr>书体坊米芾体</vt:lpstr>
      <vt:lpstr>Times New Roman Regular</vt:lpstr>
      <vt:lpstr>Times New Roman</vt:lpstr>
      <vt:lpstr>黑体</vt:lpstr>
      <vt:lpstr>Arial Unicode MS</vt:lpstr>
      <vt:lpstr>Calibri</vt:lpstr>
      <vt:lpstr>Times New Roman</vt:lpstr>
      <vt:lpstr>-apple-system</vt:lpstr>
      <vt:lpstr>Segoe Print</vt:lpstr>
      <vt:lpstr>WPS</vt:lpstr>
      <vt:lpstr>PowerPoint 演示文稿</vt:lpstr>
      <vt:lpstr>智能体技术</vt:lpstr>
      <vt:lpstr>学习图谱</vt:lpstr>
      <vt:lpstr>智能体的核心概念、关键技术及应用场景</vt:lpstr>
      <vt:lpstr>8.1 智能体的概念与发展</vt:lpstr>
      <vt:lpstr>8.2 智能体系统架构</vt:lpstr>
      <vt:lpstr>8.3　智能体的应用场景</vt:lpstr>
      <vt:lpstr>8.4 制作智能体的常用工具</vt:lpstr>
      <vt:lpstr>AI助学与评测</vt:lpstr>
      <vt:lpstr>任务 8.1　智能体制作角色扮演对话机器人</vt:lpstr>
      <vt:lpstr>1. 人设与回复逻辑</vt:lpstr>
      <vt:lpstr>辨析、优化文案</vt:lpstr>
      <vt:lpstr>1. 人设与回复逻辑</vt:lpstr>
      <vt:lpstr>辨析、优化文案</vt:lpstr>
      <vt:lpstr>1. 人设与回复逻辑</vt:lpstr>
      <vt:lpstr>辨析、优化文案</vt:lpstr>
      <vt:lpstr>2. COZE 平台操作</vt:lpstr>
      <vt:lpstr>任务拓展</vt:lpstr>
      <vt:lpstr>任务 8.2　智能体制作电商客服</vt:lpstr>
      <vt:lpstr>1. 人设与回复逻辑</vt:lpstr>
      <vt:lpstr>辨析、优化文案</vt:lpstr>
      <vt:lpstr>2. COZE 平台操作</vt:lpstr>
      <vt:lpstr>2. COZE 平台操作</vt:lpstr>
      <vt:lpstr>2. COZE 平台操作</vt:lpstr>
      <vt:lpstr>2. COZE 平台操作</vt:lpstr>
      <vt:lpstr>2. COZE 平台操作</vt:lpstr>
      <vt:lpstr>任务拓展</vt:lpstr>
      <vt:lpstr>任务 8.3　智能体制作求职助手</vt:lpstr>
      <vt:lpstr>1. 构建工作流节点</vt:lpstr>
      <vt:lpstr>1. 构建工作流节点</vt:lpstr>
      <vt:lpstr>1. 构建工作流节点</vt:lpstr>
      <vt:lpstr>1. 构建工作流节点</vt:lpstr>
      <vt:lpstr>1. 构建工作流节点</vt:lpstr>
      <vt:lpstr>2. 工作流节点的选择与配置</vt:lpstr>
      <vt:lpstr>2. 工作流节点的选择与配置</vt:lpstr>
      <vt:lpstr>2. 工作流节点的选择与配置</vt:lpstr>
      <vt:lpstr>2. 工作流节点的选择与配置</vt:lpstr>
      <vt:lpstr>2. 工作流节点的选择与配置</vt:lpstr>
      <vt:lpstr>2. 工作流节点的选择与配置</vt:lpstr>
      <vt:lpstr>3. 工作流与智能体的交互</vt:lpstr>
      <vt:lpstr>3. 工作流与智能体的交互</vt:lpstr>
      <vt:lpstr>3. 工作流与智能体的交互</vt:lpstr>
      <vt:lpstr>辨析、优化文案</vt:lpstr>
      <vt:lpstr>3. 工作流与智能体的交互</vt:lpstr>
      <vt:lpstr>请扫描教材AI拓学智能体</vt:lpstr>
      <vt:lpstr>请扫描教材AI拓学智能体</vt:lpstr>
      <vt:lpstr>生成式作业（请扫描教材生成式作业智能体）</vt:lpstr>
      <vt:lpstr>评价与反思</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杨玲</dc:creator>
  <cp:lastModifiedBy>王任之</cp:lastModifiedBy>
  <cp:revision>583</cp:revision>
  <dcterms:created xsi:type="dcterms:W3CDTF">2025-06-24T01:42:00Z</dcterms:created>
  <dcterms:modified xsi:type="dcterms:W3CDTF">2025-06-29T10:46:01Z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96BB0E0C9F734AD5A48FAE214E8055EE_13</vt:lpwstr>
  </property>
</Properties>
</file>