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2"/>
  </p:handoutMasterIdLst>
  <p:sldIdLst>
    <p:sldId id="635" r:id="rId3"/>
    <p:sldId id="695" r:id="rId5"/>
    <p:sldId id="803" r:id="rId6"/>
    <p:sldId id="802" r:id="rId7"/>
    <p:sldId id="745" r:id="rId8"/>
    <p:sldId id="746" r:id="rId9"/>
    <p:sldId id="750" r:id="rId10"/>
    <p:sldId id="634" r:id="rId11"/>
  </p:sldIdLst>
  <p:sldSz cx="12192000" cy="6858000"/>
  <p:notesSz cx="7103745" cy="10234295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57" userDrawn="1">
          <p15:clr>
            <a:srgbClr val="A4A3A4"/>
          </p15:clr>
        </p15:guide>
        <p15:guide id="2" pos="3735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PS" initials="W" lastIdx="1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90EC"/>
    <a:srgbClr val="0070C0"/>
    <a:srgbClr val="81C9FF"/>
    <a:srgbClr val="EDF7FC"/>
    <a:srgbClr val="D5E8F6"/>
    <a:srgbClr val="C5E6FF"/>
    <a:srgbClr val="BDE3FF"/>
    <a:srgbClr val="008DF6"/>
    <a:srgbClr val="A3D8FF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65" autoAdjust="0"/>
    <p:restoredTop sz="73023" autoAdjust="0"/>
  </p:normalViewPr>
  <p:slideViewPr>
    <p:cSldViewPr snapToGrid="0" showGuides="1">
      <p:cViewPr varScale="1">
        <p:scale>
          <a:sx n="79" d="100"/>
          <a:sy n="79" d="100"/>
        </p:scale>
        <p:origin x="2048" y="200"/>
      </p:cViewPr>
      <p:guideLst>
        <p:guide orient="horz" pos="2057"/>
        <p:guide pos="373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61.xml"/><Relationship Id="rId16" Type="http://schemas.openxmlformats.org/officeDocument/2006/relationships/commentAuthors" Target="commentAuthors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handoutMaster" Target="handoutMasters/handoutMaster1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zh-CN" altLang="en-US"/>
              <a:t>大家好，欢迎大家进入本次课程。今天我们要学习的内容是</a:t>
            </a:r>
            <a:r>
              <a:rPr lang="en-US" altLang="zh-CN"/>
              <a:t>“AI</a:t>
            </a:r>
            <a:r>
              <a:rPr lang="zh-CN" altLang="en-US"/>
              <a:t>赋能创作：激发创意拓展无限可能</a:t>
            </a:r>
            <a:r>
              <a:rPr lang="en-US" altLang="zh-CN"/>
              <a:t>”</a:t>
            </a:r>
            <a:r>
              <a:rPr lang="zh-CN" altLang="en-US"/>
              <a:t>，重点聚焦在第七章</a:t>
            </a:r>
            <a:r>
              <a:rPr lang="en-US" altLang="zh-CN"/>
              <a:t>——AIGC</a:t>
            </a:r>
            <a:r>
              <a:rPr lang="zh-CN" altLang="en-US"/>
              <a:t>赋能艺术设计</a:t>
            </a:r>
            <a:r>
              <a:rPr lang="zh-CN"/>
              <a:t>。</a:t>
            </a:r>
            <a:endParaRPr 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zh-CN" altLang="en-US"/>
              <a:t>本任务将通过一个完整的电商促销海报的设计案例，详细介绍如何使用</a:t>
            </a:r>
            <a:r>
              <a:rPr lang="en-US" altLang="zh-CN"/>
              <a:t>AI</a:t>
            </a:r>
            <a:r>
              <a:rPr lang="zh-CN" altLang="en-US"/>
              <a:t>工具生成可投入实际应用的图片，涉及主题构思、插画设计、插画图片生成的全过程。通过完成这个案例，读者将学习到利用</a:t>
            </a:r>
            <a:r>
              <a:rPr lang="en-US" altLang="zh-CN"/>
              <a:t>AI</a:t>
            </a:r>
            <a:r>
              <a:rPr lang="zh-CN" altLang="en-US"/>
              <a:t>工具快速生成高质量图片的方法、各个环节的关键技巧、前期内容策划、图片细节优化、图片的应用与展示等内容，并通过实用的方法和详尽的步骤，高效地完成创作。</a:t>
            </a:r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zh-CN" altLang="en-US"/>
              <a:t>本任务将通过一个完整的电商促销海报的设计案例，详细介绍如何使用</a:t>
            </a:r>
            <a:r>
              <a:rPr lang="en-US" altLang="zh-CN"/>
              <a:t>AI</a:t>
            </a:r>
            <a:r>
              <a:rPr lang="zh-CN" altLang="en-US"/>
              <a:t>工具生成可投入实际应用的图片，涉及主题构思、插画设计、插画图片生成的全过程。通过完成这个案例，读者将学习到利用</a:t>
            </a:r>
            <a:r>
              <a:rPr lang="en-US" altLang="zh-CN"/>
              <a:t>AI</a:t>
            </a:r>
            <a:r>
              <a:rPr lang="zh-CN" altLang="en-US"/>
              <a:t>工具快速生成高质量图片的方法、各个环节的关键技巧、前期内容策划、图片细节优化、图片的应用与展示等内容，并通过实用的方法和详尽的步骤，高效地完成创作。</a:t>
            </a:r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zh-CN" altLang="en-US"/>
              <a:t>本任务将通过一个完整的电商促销海报的设计案例，详细介绍如何使用</a:t>
            </a:r>
            <a:r>
              <a:rPr lang="en-US" altLang="zh-CN"/>
              <a:t>AI</a:t>
            </a:r>
            <a:r>
              <a:rPr lang="zh-CN" altLang="en-US"/>
              <a:t>工具生成可投入实际应用的图片，涉及主题构思、插画设计、插画图片生成的全过程。通过完成这个案例，读者将学习到利用</a:t>
            </a:r>
            <a:r>
              <a:rPr lang="en-US" altLang="zh-CN"/>
              <a:t>AI</a:t>
            </a:r>
            <a:r>
              <a:rPr lang="zh-CN" altLang="en-US"/>
              <a:t>工具快速生成高质量图片的方法、各个环节的关键技巧、前期内容策划、图片细节优化、图片的应用与展示等内容，并通过实用的方法和详尽的步骤，高效地完成创作。</a:t>
            </a:r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pPr marL="0" indent="0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>
                <a:sym typeface="+mn-ea"/>
              </a:rPr>
              <a:t>通过追问，可以让大模型更加详细地解释不明白的知识，并且可以以通俗易懂的例子说明专业原理，这正是面向中学生科普文章中需要的部分。</a:t>
            </a:r>
            <a:endParaRPr lang="zh-CN" altLang="en-US">
              <a:sym typeface="+mn-ea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pPr marL="0" indent="0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>
                <a:sym typeface="+mn-ea"/>
              </a:rPr>
              <a:t>通过追问，可以让大模型更加详细地解释不明白的知识，并且可以以通俗易懂的例子说明专业原理，这正是面向中学生科普文章中需要的部分。</a:t>
            </a:r>
            <a:endParaRPr lang="zh-CN" altLang="en-US">
              <a:sym typeface="+mn-ea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pPr marL="0" indent="0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>
                <a:sym typeface="+mn-ea"/>
              </a:rPr>
              <a:t>通过追问，可以让大模型更加详细地解释不明白的知识，并且可以以通俗易懂的例子说明专业原理，这正是面向中学生科普文章中需要的部分。</a:t>
            </a:r>
            <a:endParaRPr lang="zh-CN" altLang="en-US">
              <a:sym typeface="+mn-ea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zh-CN" altLang="en-US">
                <a:sym typeface="+mn-ea"/>
              </a:rPr>
              <a:t>根据学习任务的完成情况，对照学习评价中的</a:t>
            </a:r>
            <a:r>
              <a:rPr lang="en-US" altLang="zh-CN">
                <a:sym typeface="+mn-ea"/>
              </a:rPr>
              <a:t>“</a:t>
            </a:r>
            <a:r>
              <a:rPr lang="zh-CN" altLang="en-US">
                <a:sym typeface="+mn-ea"/>
              </a:rPr>
              <a:t>观察点</a:t>
            </a:r>
            <a:r>
              <a:rPr lang="en-US" altLang="zh-CN">
                <a:sym typeface="+mn-ea"/>
              </a:rPr>
              <a:t>”</a:t>
            </a:r>
            <a:r>
              <a:rPr lang="zh-CN" altLang="en-US">
                <a:sym typeface="+mn-ea"/>
              </a:rPr>
              <a:t>列举的内容进行自评或互评，并根据评价情况，反思改进。</a:t>
            </a:r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tags" Target="../tags/tag1.xml"/><Relationship Id="rId2" Type="http://schemas.openxmlformats.org/officeDocument/2006/relationships/slide" Target="../slides/slide1.xml"/><Relationship Id="rId10" Type="http://schemas.openxmlformats.org/officeDocument/2006/relationships/tags" Target="../tags/tag8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tags" Target="../tags/tag16.xml"/><Relationship Id="rId8" Type="http://schemas.openxmlformats.org/officeDocument/2006/relationships/tags" Target="../tags/tag15.xml"/><Relationship Id="rId7" Type="http://schemas.openxmlformats.org/officeDocument/2006/relationships/tags" Target="../tags/tag14.xml"/><Relationship Id="rId6" Type="http://schemas.openxmlformats.org/officeDocument/2006/relationships/tags" Target="../tags/tag13.xml"/><Relationship Id="rId5" Type="http://schemas.openxmlformats.org/officeDocument/2006/relationships/tags" Target="../tags/tag12.xml"/><Relationship Id="rId4" Type="http://schemas.openxmlformats.org/officeDocument/2006/relationships/tags" Target="../tags/tag11.xml"/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0" Type="http://schemas.openxmlformats.org/officeDocument/2006/relationships/tags" Target="../tags/tag17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tags" Target="../tags/tag25.xml"/><Relationship Id="rId8" Type="http://schemas.openxmlformats.org/officeDocument/2006/relationships/tags" Target="../tags/tag24.xml"/><Relationship Id="rId7" Type="http://schemas.openxmlformats.org/officeDocument/2006/relationships/tags" Target="../tags/tag23.xml"/><Relationship Id="rId6" Type="http://schemas.openxmlformats.org/officeDocument/2006/relationships/tags" Target="../tags/tag22.xml"/><Relationship Id="rId5" Type="http://schemas.openxmlformats.org/officeDocument/2006/relationships/tags" Target="../tags/tag21.xml"/><Relationship Id="rId4" Type="http://schemas.openxmlformats.org/officeDocument/2006/relationships/tags" Target="../tags/tag20.xml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0" Type="http://schemas.openxmlformats.org/officeDocument/2006/relationships/tags" Target="../tags/tag2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34.xml"/><Relationship Id="rId8" Type="http://schemas.openxmlformats.org/officeDocument/2006/relationships/tags" Target="../tags/tag33.xml"/><Relationship Id="rId7" Type="http://schemas.openxmlformats.org/officeDocument/2006/relationships/tags" Target="../tags/tag32.xml"/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0" Type="http://schemas.openxmlformats.org/officeDocument/2006/relationships/tags" Target="../tags/tag35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9" Type="http://schemas.openxmlformats.org/officeDocument/2006/relationships/tags" Target="../tags/tag43.xml"/><Relationship Id="rId8" Type="http://schemas.openxmlformats.org/officeDocument/2006/relationships/tags" Target="../tags/tag42.xml"/><Relationship Id="rId7" Type="http://schemas.openxmlformats.org/officeDocument/2006/relationships/tags" Target="../tags/tag41.xml"/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0" Type="http://schemas.openxmlformats.org/officeDocument/2006/relationships/tags" Target="../tags/tag44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9" Type="http://schemas.openxmlformats.org/officeDocument/2006/relationships/tags" Target="../tags/tag52.xml"/><Relationship Id="rId8" Type="http://schemas.openxmlformats.org/officeDocument/2006/relationships/tags" Target="../tags/tag51.xml"/><Relationship Id="rId7" Type="http://schemas.openxmlformats.org/officeDocument/2006/relationships/tags" Target="../tags/tag50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0" Type="http://schemas.openxmlformats.org/officeDocument/2006/relationships/tags" Target="../tags/tag53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/>
          <p:cNvGrpSpPr/>
          <p:nvPr userDrawn="1"/>
        </p:nvGrpSpPr>
        <p:grpSpPr>
          <a:xfrm>
            <a:off x="1257961" y="1092202"/>
            <a:ext cx="9613240" cy="4921417"/>
            <a:chOff x="943470" y="819151"/>
            <a:chExt cx="7209930" cy="3691062"/>
          </a:xfrm>
        </p:grpSpPr>
        <p:sp>
          <p:nvSpPr>
            <p:cNvPr id="22" name="矩形 21"/>
            <p:cNvSpPr/>
            <p:nvPr/>
          </p:nvSpPr>
          <p:spPr>
            <a:xfrm>
              <a:off x="943470" y="819151"/>
              <a:ext cx="7209930" cy="350520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A7D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3200400" y="4286246"/>
              <a:ext cx="2697340" cy="223967"/>
            </a:xfrm>
            <a:prstGeom prst="rect">
              <a:avLst/>
            </a:prstGeom>
            <a:solidFill>
              <a:srgbClr val="81C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" name="矩形 2"/>
          <p:cNvSpPr/>
          <p:nvPr userDrawn="1"/>
        </p:nvSpPr>
        <p:spPr>
          <a:xfrm>
            <a:off x="1257935" y="2771775"/>
            <a:ext cx="9612630" cy="212915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 userDrawn="1"/>
        </p:nvSpPr>
        <p:spPr>
          <a:xfrm>
            <a:off x="4014470" y="5547995"/>
            <a:ext cx="3960495" cy="461645"/>
          </a:xfrm>
          <a:prstGeom prst="rect">
            <a:avLst/>
          </a:prstGeom>
          <a:solidFill>
            <a:srgbClr val="81C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3200" b="1">
                <a:latin typeface="华文行楷" panose="02010800040101010101" charset="-122"/>
                <a:ea typeface="华文行楷" panose="02010800040101010101" charset="-122"/>
              </a:rPr>
              <a:t>《人工智能应用</a:t>
            </a:r>
            <a:r>
              <a:rPr lang="zh-CN" altLang="en-US" sz="3200" b="1">
                <a:latin typeface="华文行楷" panose="02010800040101010101" charset="-122"/>
                <a:ea typeface="华文行楷" panose="02010800040101010101" charset="-122"/>
              </a:rPr>
              <a:t>基础》</a:t>
            </a:r>
            <a:endParaRPr lang="zh-CN" altLang="en-US" sz="3200" b="1">
              <a:latin typeface="华文行楷" panose="02010800040101010101" charset="-122"/>
              <a:ea typeface="华文行楷" panose="02010800040101010101" charset="-122"/>
            </a:endParaRPr>
          </a:p>
        </p:txBody>
      </p:sp>
      <p:sp>
        <p:nvSpPr>
          <p:cNvPr id="2" name="文本占位符 1"/>
          <p:cNvSpPr>
            <a:spLocks noGrp="1"/>
          </p:cNvSpPr>
          <p:nvPr>
            <p:ph type="body" idx="10" hasCustomPrompt="1"/>
          </p:nvPr>
        </p:nvSpPr>
        <p:spPr>
          <a:xfrm>
            <a:off x="123825" y="2857500"/>
            <a:ext cx="11953240" cy="19583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/>
            </a:lvl1pPr>
          </a:lstStyle>
          <a:p>
            <a:pPr algn="ctr"/>
            <a:r>
              <a:rPr lang="zh-CN" b="1" spc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  <a:sym typeface="+mn-ea"/>
              </a:rPr>
              <a:t>提示词工程</a:t>
            </a:r>
            <a:r>
              <a:rPr b="1" spc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  <a:sym typeface="+mn-ea"/>
              </a:rPr>
              <a:t>：</a:t>
            </a:r>
            <a:endParaRPr b="1" spc="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Ebrima" panose="02000000000000000000" pitchFamily="2" charset="0"/>
            </a:endParaRPr>
          </a:p>
          <a:p>
            <a:pPr algn="ctr"/>
            <a:r>
              <a:rPr lang="zh-CN" b="1" spc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  <a:sym typeface="+mn-ea"/>
              </a:rPr>
              <a:t>解锁</a:t>
            </a:r>
            <a:r>
              <a:rPr lang="en-US" altLang="zh-CN" b="1" spc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  <a:sym typeface="+mn-ea"/>
              </a:rPr>
              <a:t>AI</a:t>
            </a:r>
            <a:r>
              <a:rPr lang="zh-CN" altLang="en-US" b="1" spc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  <a:sym typeface="+mn-ea"/>
              </a:rPr>
              <a:t>高效交互密码</a:t>
            </a:r>
            <a:endParaRPr lang="zh-CN" altLang="en-US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idx="11" hasCustomPrompt="1"/>
          </p:nvPr>
        </p:nvSpPr>
        <p:spPr>
          <a:xfrm>
            <a:off x="1260475" y="1497965"/>
            <a:ext cx="9602470" cy="84074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4400" b="1">
                <a:solidFill>
                  <a:srgbClr val="81C9FF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smtClean="0"/>
              <a:t>第三章</a:t>
            </a:r>
            <a:endParaRPr lang="zh-CN" altLang="en-US" smtClean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模块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任意多边形 20"/>
          <p:cNvSpPr/>
          <p:nvPr userDrawn="1"/>
        </p:nvSpPr>
        <p:spPr>
          <a:xfrm>
            <a:off x="8476615" y="6503670"/>
            <a:ext cx="3715385" cy="354330"/>
          </a:xfrm>
          <a:custGeom>
            <a:avLst/>
            <a:gdLst>
              <a:gd name="connsiteX0" fmla="*/ 425 w 5851"/>
              <a:gd name="connsiteY0" fmla="*/ 0 h 558"/>
              <a:gd name="connsiteX1" fmla="*/ 5851 w 5851"/>
              <a:gd name="connsiteY1" fmla="*/ 4 h 558"/>
              <a:gd name="connsiteX2" fmla="*/ 5851 w 5851"/>
              <a:gd name="connsiteY2" fmla="*/ 558 h 558"/>
              <a:gd name="connsiteX3" fmla="*/ 0 w 5851"/>
              <a:gd name="connsiteY3" fmla="*/ 557 h 558"/>
              <a:gd name="connsiteX4" fmla="*/ 425 w 5851"/>
              <a:gd name="connsiteY4" fmla="*/ 0 h 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51" h="558">
                <a:moveTo>
                  <a:pt x="425" y="0"/>
                </a:moveTo>
                <a:lnTo>
                  <a:pt x="5851" y="4"/>
                </a:lnTo>
                <a:lnTo>
                  <a:pt x="5851" y="558"/>
                </a:lnTo>
                <a:lnTo>
                  <a:pt x="0" y="557"/>
                </a:lnTo>
                <a:lnTo>
                  <a:pt x="425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圆角矩形 6"/>
          <p:cNvSpPr/>
          <p:nvPr userDrawn="1"/>
        </p:nvSpPr>
        <p:spPr>
          <a:xfrm>
            <a:off x="-635" y="0"/>
            <a:ext cx="12192635" cy="65405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íṥļidê"/>
          <p:cNvSpPr>
            <a:spLocks noGrp="1"/>
          </p:cNvSpPr>
          <p:nvPr userDrawn="1"/>
        </p:nvSpPr>
        <p:spPr>
          <a:xfrm>
            <a:off x="8834329" y="6505641"/>
            <a:ext cx="3085465" cy="2755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endParaRPr lang="zh-CN" altLang="en-US" sz="2000" dirty="0">
              <a:solidFill>
                <a:schemeClr val="bg1"/>
              </a:solidFill>
              <a:latin typeface="书体坊米芾体" panose="02010601030101010101" pitchFamily="2" charset="-122"/>
              <a:ea typeface="书体坊米芾体" panose="02010601030101010101" pitchFamily="2" charset="-122"/>
              <a:cs typeface="微软雅黑" panose="020B0503020204020204" pitchFamily="34" charset="-122"/>
            </a:endParaRPr>
          </a:p>
        </p:txBody>
      </p:sp>
      <p:cxnSp>
        <p:nvCxnSpPr>
          <p:cNvPr id="28" name="直接连接符 27"/>
          <p:cNvCxnSpPr/>
          <p:nvPr userDrawn="1"/>
        </p:nvCxnSpPr>
        <p:spPr>
          <a:xfrm>
            <a:off x="412115" y="6661724"/>
            <a:ext cx="7552819" cy="0"/>
          </a:xfrm>
          <a:prstGeom prst="line">
            <a:avLst/>
          </a:prstGeom>
          <a:ln w="12700" cap="rnd">
            <a:solidFill>
              <a:srgbClr val="3D70DA">
                <a:alpha val="22000"/>
              </a:srgbClr>
            </a:solidFill>
            <a:round/>
            <a:headEnd type="oval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grpSp>
        <p:nvGrpSpPr>
          <p:cNvPr id="106" name="组合 105"/>
          <p:cNvGrpSpPr/>
          <p:nvPr userDrawn="1"/>
        </p:nvGrpSpPr>
        <p:grpSpPr>
          <a:xfrm>
            <a:off x="581660" y="853563"/>
            <a:ext cx="323850" cy="372110"/>
            <a:chOff x="928" y="1486"/>
            <a:chExt cx="548" cy="630"/>
          </a:xfrm>
        </p:grpSpPr>
        <p:sp>
          <p:nvSpPr>
            <p:cNvPr id="107" name="流程图: 摘录 106"/>
            <p:cNvSpPr/>
            <p:nvPr/>
          </p:nvSpPr>
          <p:spPr>
            <a:xfrm rot="5400000">
              <a:off x="905" y="1721"/>
              <a:ext cx="418" cy="372"/>
            </a:xfrm>
            <a:prstGeom prst="flowChartExtract">
              <a:avLst/>
            </a:prstGeom>
            <a:solidFill>
              <a:srgbClr val="0070C0"/>
            </a:solidFill>
            <a:ln w="12700" cap="flat" cmpd="sng">
              <a:noFill/>
              <a:prstDash val="solid"/>
              <a:miter lim="800000"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9" name="流程图: 摘录 108"/>
            <p:cNvSpPr/>
            <p:nvPr/>
          </p:nvSpPr>
          <p:spPr>
            <a:xfrm rot="5400000">
              <a:off x="1040" y="1512"/>
              <a:ext cx="462" cy="411"/>
            </a:xfrm>
            <a:prstGeom prst="flowChartExtract">
              <a:avLst/>
            </a:prstGeom>
            <a:solidFill>
              <a:srgbClr val="81C9FF"/>
            </a:solidFill>
            <a:ln w="12700" cap="flat" cmpd="sng">
              <a:noFill/>
              <a:prstDash val="solid"/>
              <a:miter lim="800000"/>
            </a:ln>
            <a:effectLst>
              <a:outerShdw blurRad="279400" dist="152400" dir="2700000" algn="tl" rotWithShape="0">
                <a:srgbClr val="1469FF">
                  <a:alpha val="30000"/>
                </a:srgbClr>
              </a:outerShdw>
            </a:effec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110" name="直接连接符 109"/>
          <p:cNvCxnSpPr/>
          <p:nvPr userDrawn="1"/>
        </p:nvCxnSpPr>
        <p:spPr>
          <a:xfrm>
            <a:off x="4616450" y="1238123"/>
            <a:ext cx="7207250" cy="0"/>
          </a:xfrm>
          <a:prstGeom prst="line">
            <a:avLst/>
          </a:prstGeom>
          <a:ln w="25400" cmpd="sng">
            <a:solidFill>
              <a:srgbClr val="B9D2F9">
                <a:alpha val="40000"/>
              </a:srgbClr>
            </a:solidFill>
            <a:prstDash val="sysDot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grpSp>
        <p:nvGrpSpPr>
          <p:cNvPr id="111" name="组合 110"/>
          <p:cNvGrpSpPr/>
          <p:nvPr userDrawn="1"/>
        </p:nvGrpSpPr>
        <p:grpSpPr>
          <a:xfrm rot="16200000" flipH="1">
            <a:off x="11579225" y="860933"/>
            <a:ext cx="69850" cy="419100"/>
            <a:chOff x="6476745" y="1393371"/>
            <a:chExt cx="141769" cy="854575"/>
          </a:xfrm>
        </p:grpSpPr>
        <p:sp>
          <p:nvSpPr>
            <p:cNvPr id="112" name="椭圆 111"/>
            <p:cNvSpPr/>
            <p:nvPr/>
          </p:nvSpPr>
          <p:spPr>
            <a:xfrm>
              <a:off x="6479177" y="1393371"/>
              <a:ext cx="139337" cy="139337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3" name="椭圆 112"/>
            <p:cNvSpPr/>
            <p:nvPr/>
          </p:nvSpPr>
          <p:spPr>
            <a:xfrm>
              <a:off x="6479177" y="1631784"/>
              <a:ext cx="139337" cy="139337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5" name="椭圆 114"/>
            <p:cNvSpPr/>
            <p:nvPr/>
          </p:nvSpPr>
          <p:spPr>
            <a:xfrm>
              <a:off x="6476745" y="1870197"/>
              <a:ext cx="139337" cy="139337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6" name="椭圆 115"/>
            <p:cNvSpPr/>
            <p:nvPr/>
          </p:nvSpPr>
          <p:spPr>
            <a:xfrm>
              <a:off x="6476745" y="2108609"/>
              <a:ext cx="139337" cy="139337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" name="文本框 5">
            <a:hlinkClick r:id="rId2" action="ppaction://hlinksldjump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8322945" y="140335"/>
            <a:ext cx="185356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评价与反思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>
            <a:hlinkClick r:id="rId2" action="ppaction://hlinksldjump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6339840" y="140335"/>
            <a:ext cx="190119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生成式作业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23">
            <a:hlinkClick r:id="rId2" action="ppaction://hlinksldjump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4819015" y="140335"/>
            <a:ext cx="14014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AI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拓学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文本框 29">
            <a:hlinkClick r:id="rId2" action="ppaction://hlinksldjump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3300095" y="140335"/>
            <a:ext cx="141986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AI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助训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文本框 51">
            <a:hlinkClick r:id="rId2" action="ppaction://hlinksldjump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1681480" y="140335"/>
            <a:ext cx="15665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AI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助学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6" name="直接连接符 25"/>
          <p:cNvCxnSpPr/>
          <p:nvPr userDrawn="1"/>
        </p:nvCxnSpPr>
        <p:spPr>
          <a:xfrm>
            <a:off x="3249436" y="261801"/>
            <a:ext cx="0" cy="18000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 userDrawn="1"/>
        </p:nvCxnSpPr>
        <p:spPr>
          <a:xfrm>
            <a:off x="4775412" y="261801"/>
            <a:ext cx="0" cy="18000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 userDrawn="1"/>
        </p:nvCxnSpPr>
        <p:spPr>
          <a:xfrm>
            <a:off x="6287382" y="261801"/>
            <a:ext cx="0" cy="18000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 userDrawn="1"/>
        </p:nvCxnSpPr>
        <p:spPr>
          <a:xfrm>
            <a:off x="8282403" y="261801"/>
            <a:ext cx="0" cy="18000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grpSp>
        <p:nvGrpSpPr>
          <p:cNvPr id="4" name="组合 3"/>
          <p:cNvGrpSpPr/>
          <p:nvPr userDrawn="1"/>
        </p:nvGrpSpPr>
        <p:grpSpPr>
          <a:xfrm>
            <a:off x="184715" y="143260"/>
            <a:ext cx="1369695" cy="466090"/>
            <a:chOff x="219" y="160"/>
            <a:chExt cx="2157" cy="734"/>
          </a:xfrm>
        </p:grpSpPr>
        <p:grpSp>
          <p:nvGrpSpPr>
            <p:cNvPr id="10" name="组合 9"/>
            <p:cNvGrpSpPr/>
            <p:nvPr/>
          </p:nvGrpSpPr>
          <p:grpSpPr>
            <a:xfrm>
              <a:off x="219" y="172"/>
              <a:ext cx="2154" cy="722"/>
              <a:chOff x="6674" y="588"/>
              <a:chExt cx="3114" cy="1042"/>
            </a:xfrm>
            <a:effectLst>
              <a:outerShdw blurRad="152400" dist="50800" dir="5400000" algn="t" rotWithShape="0">
                <a:srgbClr val="00B0F0">
                  <a:alpha val="28000"/>
                </a:srgbClr>
              </a:outerShdw>
            </a:effectLst>
          </p:grpSpPr>
          <p:sp>
            <p:nvSpPr>
              <p:cNvPr id="11" name="圆角矩形 10"/>
              <p:cNvSpPr/>
              <p:nvPr>
                <p:custDataLst>
                  <p:tags r:id="rId8"/>
                </p:custDataLst>
              </p:nvPr>
            </p:nvSpPr>
            <p:spPr>
              <a:xfrm>
                <a:off x="6674" y="588"/>
                <a:ext cx="3114" cy="847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  <p:sp>
            <p:nvSpPr>
              <p:cNvPr id="12" name="流程图: 合并 11"/>
              <p:cNvSpPr>
                <a:spLocks noChangeAspect="1"/>
              </p:cNvSpPr>
              <p:nvPr>
                <p:custDataLst>
                  <p:tags r:id="rId9"/>
                </p:custDataLst>
              </p:nvPr>
            </p:nvSpPr>
            <p:spPr>
              <a:xfrm>
                <a:off x="7097" y="1433"/>
                <a:ext cx="246" cy="197"/>
              </a:xfrm>
              <a:prstGeom prst="flowChartMerg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/>
              </a:p>
            </p:txBody>
          </p:sp>
        </p:grpSp>
        <p:sp>
          <p:nvSpPr>
            <p:cNvPr id="14" name="文本框 13">
              <a:hlinkClick r:id="rId2" action="ppaction://hlinksldjump"/>
            </p:cNvPr>
            <p:cNvSpPr txBox="1"/>
            <p:nvPr>
              <p:custDataLst>
                <p:tags r:id="rId10"/>
              </p:custDataLst>
            </p:nvPr>
          </p:nvSpPr>
          <p:spPr>
            <a:xfrm>
              <a:off x="222" y="160"/>
              <a:ext cx="2154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AI</a:t>
              </a:r>
              <a:r>
                <a:rPr lang="zh-CN" altLang="en-US" sz="200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导学</a:t>
              </a:r>
              <a:endParaRPr lang="zh-CN" altLang="en-US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8" name="标题 7"/>
          <p:cNvSpPr>
            <a:spLocks noGrp="1"/>
          </p:cNvSpPr>
          <p:nvPr>
            <p:ph type="title" hasCustomPrompt="1"/>
          </p:nvPr>
        </p:nvSpPr>
        <p:spPr>
          <a:xfrm>
            <a:off x="987063" y="854102"/>
            <a:ext cx="7593858" cy="654050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rgbClr val="0065B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</a:t>
            </a:r>
            <a:r>
              <a:rPr lang="en-US" altLang="zh-CN" dirty="0"/>
              <a:t>k</a:t>
            </a:r>
            <a:r>
              <a:rPr lang="zh-CN" altLang="en-US" dirty="0"/>
              <a:t>母版标题样式</a:t>
            </a:r>
            <a:endParaRPr lang="zh-CN" altLang="en-US" dirty="0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1680157" y="261801"/>
            <a:ext cx="0" cy="18000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8476615" y="6492875"/>
            <a:ext cx="371538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2000" b="1">
                <a:solidFill>
                  <a:schemeClr val="bg1"/>
                </a:solidFill>
                <a:latin typeface="华文行楷" panose="02010800040101010101" charset="-122"/>
                <a:ea typeface="华文行楷" panose="02010800040101010101" charset="-122"/>
                <a:sym typeface="+mn-ea"/>
              </a:rPr>
              <a:t>《人工智能应用</a:t>
            </a:r>
            <a:r>
              <a:rPr lang="zh-CN" altLang="en-US" sz="2000" b="1">
                <a:solidFill>
                  <a:schemeClr val="bg1"/>
                </a:solidFill>
                <a:latin typeface="华文行楷" panose="02010800040101010101" charset="-122"/>
                <a:ea typeface="华文行楷" panose="02010800040101010101" charset="-122"/>
                <a:sym typeface="+mn-ea"/>
              </a:rPr>
              <a:t>基础》</a:t>
            </a:r>
            <a:endParaRPr lang="zh-CN" altLang="en-US" sz="2000" b="1">
              <a:solidFill>
                <a:schemeClr val="bg1"/>
              </a:solidFill>
              <a:latin typeface="华文行楷" panose="02010800040101010101" charset="-122"/>
              <a:ea typeface="华文行楷" panose="02010800040101010101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模块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任意多边形 20"/>
          <p:cNvSpPr/>
          <p:nvPr userDrawn="1"/>
        </p:nvSpPr>
        <p:spPr>
          <a:xfrm>
            <a:off x="8476615" y="6503670"/>
            <a:ext cx="3715385" cy="354330"/>
          </a:xfrm>
          <a:custGeom>
            <a:avLst/>
            <a:gdLst>
              <a:gd name="connsiteX0" fmla="*/ 425 w 5851"/>
              <a:gd name="connsiteY0" fmla="*/ 0 h 558"/>
              <a:gd name="connsiteX1" fmla="*/ 5851 w 5851"/>
              <a:gd name="connsiteY1" fmla="*/ 4 h 558"/>
              <a:gd name="connsiteX2" fmla="*/ 5851 w 5851"/>
              <a:gd name="connsiteY2" fmla="*/ 558 h 558"/>
              <a:gd name="connsiteX3" fmla="*/ 0 w 5851"/>
              <a:gd name="connsiteY3" fmla="*/ 557 h 558"/>
              <a:gd name="connsiteX4" fmla="*/ 425 w 5851"/>
              <a:gd name="connsiteY4" fmla="*/ 0 h 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51" h="558">
                <a:moveTo>
                  <a:pt x="425" y="0"/>
                </a:moveTo>
                <a:lnTo>
                  <a:pt x="5851" y="4"/>
                </a:lnTo>
                <a:lnTo>
                  <a:pt x="5851" y="558"/>
                </a:lnTo>
                <a:lnTo>
                  <a:pt x="0" y="557"/>
                </a:lnTo>
                <a:lnTo>
                  <a:pt x="425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圆角矩形 6"/>
          <p:cNvSpPr/>
          <p:nvPr userDrawn="1"/>
        </p:nvSpPr>
        <p:spPr>
          <a:xfrm>
            <a:off x="-635" y="0"/>
            <a:ext cx="12192635" cy="65405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íṥļidê"/>
          <p:cNvSpPr>
            <a:spLocks noGrp="1"/>
          </p:cNvSpPr>
          <p:nvPr userDrawn="1"/>
        </p:nvSpPr>
        <p:spPr>
          <a:xfrm>
            <a:off x="8834329" y="6505641"/>
            <a:ext cx="3085465" cy="2755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endParaRPr lang="zh-CN" altLang="en-US" sz="2000" dirty="0">
              <a:solidFill>
                <a:schemeClr val="bg1"/>
              </a:solidFill>
              <a:latin typeface="书体坊米芾体" panose="02010601030101010101" pitchFamily="2" charset="-122"/>
              <a:ea typeface="书体坊米芾体" panose="02010601030101010101" pitchFamily="2" charset="-122"/>
              <a:cs typeface="微软雅黑" panose="020B0503020204020204" pitchFamily="34" charset="-122"/>
            </a:endParaRPr>
          </a:p>
        </p:txBody>
      </p:sp>
      <p:cxnSp>
        <p:nvCxnSpPr>
          <p:cNvPr id="28" name="直接连接符 27"/>
          <p:cNvCxnSpPr/>
          <p:nvPr userDrawn="1"/>
        </p:nvCxnSpPr>
        <p:spPr>
          <a:xfrm>
            <a:off x="412115" y="6661724"/>
            <a:ext cx="7552819" cy="0"/>
          </a:xfrm>
          <a:prstGeom prst="line">
            <a:avLst/>
          </a:prstGeom>
          <a:ln w="12700" cap="rnd">
            <a:solidFill>
              <a:srgbClr val="3D70DA">
                <a:alpha val="22000"/>
              </a:srgbClr>
            </a:solidFill>
            <a:round/>
            <a:headEnd type="oval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grpSp>
        <p:nvGrpSpPr>
          <p:cNvPr id="106" name="组合 105"/>
          <p:cNvGrpSpPr/>
          <p:nvPr userDrawn="1"/>
        </p:nvGrpSpPr>
        <p:grpSpPr>
          <a:xfrm>
            <a:off x="581660" y="853563"/>
            <a:ext cx="323850" cy="372110"/>
            <a:chOff x="928" y="1486"/>
            <a:chExt cx="548" cy="630"/>
          </a:xfrm>
        </p:grpSpPr>
        <p:sp>
          <p:nvSpPr>
            <p:cNvPr id="107" name="流程图: 摘录 106"/>
            <p:cNvSpPr/>
            <p:nvPr/>
          </p:nvSpPr>
          <p:spPr>
            <a:xfrm rot="5400000">
              <a:off x="905" y="1721"/>
              <a:ext cx="418" cy="372"/>
            </a:xfrm>
            <a:prstGeom prst="flowChartExtract">
              <a:avLst/>
            </a:prstGeom>
            <a:solidFill>
              <a:srgbClr val="0070C0"/>
            </a:solidFill>
            <a:ln w="12700" cap="flat" cmpd="sng">
              <a:noFill/>
              <a:prstDash val="solid"/>
              <a:miter lim="800000"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9" name="流程图: 摘录 108"/>
            <p:cNvSpPr/>
            <p:nvPr/>
          </p:nvSpPr>
          <p:spPr>
            <a:xfrm rot="5400000">
              <a:off x="1040" y="1512"/>
              <a:ext cx="462" cy="411"/>
            </a:xfrm>
            <a:prstGeom prst="flowChartExtract">
              <a:avLst/>
            </a:prstGeom>
            <a:solidFill>
              <a:srgbClr val="81C9FF"/>
            </a:solidFill>
            <a:ln w="12700" cap="flat" cmpd="sng">
              <a:noFill/>
              <a:prstDash val="solid"/>
              <a:miter lim="800000"/>
            </a:ln>
            <a:effectLst>
              <a:outerShdw blurRad="279400" dist="152400" dir="2700000" algn="tl" rotWithShape="0">
                <a:srgbClr val="1469FF">
                  <a:alpha val="30000"/>
                </a:srgbClr>
              </a:outerShdw>
            </a:effec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110" name="直接连接符 109"/>
          <p:cNvCxnSpPr/>
          <p:nvPr userDrawn="1"/>
        </p:nvCxnSpPr>
        <p:spPr>
          <a:xfrm>
            <a:off x="4616450" y="1238123"/>
            <a:ext cx="7207250" cy="0"/>
          </a:xfrm>
          <a:prstGeom prst="line">
            <a:avLst/>
          </a:prstGeom>
          <a:ln w="25400" cmpd="sng">
            <a:solidFill>
              <a:srgbClr val="B9D2F9">
                <a:alpha val="40000"/>
              </a:srgbClr>
            </a:solidFill>
            <a:prstDash val="sysDot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grpSp>
        <p:nvGrpSpPr>
          <p:cNvPr id="111" name="组合 110"/>
          <p:cNvGrpSpPr/>
          <p:nvPr userDrawn="1"/>
        </p:nvGrpSpPr>
        <p:grpSpPr>
          <a:xfrm rot="16200000" flipH="1">
            <a:off x="11579225" y="860933"/>
            <a:ext cx="69850" cy="419100"/>
            <a:chOff x="6476745" y="1393371"/>
            <a:chExt cx="141769" cy="854575"/>
          </a:xfrm>
        </p:grpSpPr>
        <p:sp>
          <p:nvSpPr>
            <p:cNvPr id="112" name="椭圆 111"/>
            <p:cNvSpPr/>
            <p:nvPr/>
          </p:nvSpPr>
          <p:spPr>
            <a:xfrm>
              <a:off x="6479177" y="1393371"/>
              <a:ext cx="139337" cy="139337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3" name="椭圆 112"/>
            <p:cNvSpPr/>
            <p:nvPr/>
          </p:nvSpPr>
          <p:spPr>
            <a:xfrm>
              <a:off x="6479177" y="1631784"/>
              <a:ext cx="139337" cy="139337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5" name="椭圆 114"/>
            <p:cNvSpPr/>
            <p:nvPr/>
          </p:nvSpPr>
          <p:spPr>
            <a:xfrm>
              <a:off x="6476745" y="1870197"/>
              <a:ext cx="139337" cy="139337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6" name="椭圆 115"/>
            <p:cNvSpPr/>
            <p:nvPr/>
          </p:nvSpPr>
          <p:spPr>
            <a:xfrm>
              <a:off x="6476745" y="2108609"/>
              <a:ext cx="139337" cy="139337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" name="文本框 5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8322945" y="140335"/>
            <a:ext cx="185356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评价与反思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6339840" y="140335"/>
            <a:ext cx="190119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生成式作业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23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4819015" y="140335"/>
            <a:ext cx="14014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AI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拓学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文本框 29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3300095" y="140335"/>
            <a:ext cx="141986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AI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助训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文本框 51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1681480" y="140335"/>
            <a:ext cx="15665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AI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助学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6" name="直接连接符 25"/>
          <p:cNvCxnSpPr/>
          <p:nvPr userDrawn="1"/>
        </p:nvCxnSpPr>
        <p:spPr>
          <a:xfrm>
            <a:off x="3249436" y="261801"/>
            <a:ext cx="0" cy="18000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 userDrawn="1"/>
        </p:nvCxnSpPr>
        <p:spPr>
          <a:xfrm>
            <a:off x="4775412" y="261801"/>
            <a:ext cx="0" cy="18000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 userDrawn="1"/>
        </p:nvCxnSpPr>
        <p:spPr>
          <a:xfrm>
            <a:off x="6287382" y="261801"/>
            <a:ext cx="0" cy="18000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 userDrawn="1"/>
        </p:nvCxnSpPr>
        <p:spPr>
          <a:xfrm>
            <a:off x="8282403" y="261801"/>
            <a:ext cx="0" cy="18000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grpSp>
        <p:nvGrpSpPr>
          <p:cNvPr id="4" name="组合 3"/>
          <p:cNvGrpSpPr/>
          <p:nvPr userDrawn="1"/>
        </p:nvGrpSpPr>
        <p:grpSpPr>
          <a:xfrm>
            <a:off x="1779835" y="143260"/>
            <a:ext cx="1369695" cy="466090"/>
            <a:chOff x="219" y="160"/>
            <a:chExt cx="2157" cy="734"/>
          </a:xfrm>
        </p:grpSpPr>
        <p:grpSp>
          <p:nvGrpSpPr>
            <p:cNvPr id="10" name="组合 9"/>
            <p:cNvGrpSpPr/>
            <p:nvPr/>
          </p:nvGrpSpPr>
          <p:grpSpPr>
            <a:xfrm>
              <a:off x="219" y="172"/>
              <a:ext cx="2154" cy="722"/>
              <a:chOff x="6674" y="588"/>
              <a:chExt cx="3114" cy="1042"/>
            </a:xfrm>
            <a:effectLst>
              <a:outerShdw blurRad="152400" dist="50800" dir="5400000" algn="t" rotWithShape="0">
                <a:srgbClr val="00B0F0">
                  <a:alpha val="28000"/>
                </a:srgbClr>
              </a:outerShdw>
            </a:effectLst>
          </p:grpSpPr>
          <p:sp>
            <p:nvSpPr>
              <p:cNvPr id="11" name="圆角矩形 10"/>
              <p:cNvSpPr/>
              <p:nvPr>
                <p:custDataLst>
                  <p:tags r:id="rId7"/>
                </p:custDataLst>
              </p:nvPr>
            </p:nvSpPr>
            <p:spPr>
              <a:xfrm>
                <a:off x="6674" y="588"/>
                <a:ext cx="3114" cy="847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  <p:sp>
            <p:nvSpPr>
              <p:cNvPr id="12" name="流程图: 合并 11"/>
              <p:cNvSpPr>
                <a:spLocks noChangeAspect="1"/>
              </p:cNvSpPr>
              <p:nvPr>
                <p:custDataLst>
                  <p:tags r:id="rId8"/>
                </p:custDataLst>
              </p:nvPr>
            </p:nvSpPr>
            <p:spPr>
              <a:xfrm>
                <a:off x="7097" y="1433"/>
                <a:ext cx="246" cy="197"/>
              </a:xfrm>
              <a:prstGeom prst="flowChartMerg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/>
              </a:p>
            </p:txBody>
          </p:sp>
        </p:grpSp>
        <p:sp>
          <p:nvSpPr>
            <p:cNvPr id="14" name="文本框 13">
              <a:hlinkClick r:id="" action="ppaction://noaction"/>
            </p:cNvPr>
            <p:cNvSpPr txBox="1"/>
            <p:nvPr>
              <p:custDataLst>
                <p:tags r:id="rId9"/>
              </p:custDataLst>
            </p:nvPr>
          </p:nvSpPr>
          <p:spPr>
            <a:xfrm>
              <a:off x="222" y="160"/>
              <a:ext cx="2154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AI</a:t>
              </a:r>
              <a:r>
                <a:rPr lang="zh-CN" altLang="en-US" sz="200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助学</a:t>
              </a:r>
              <a:endParaRPr lang="zh-CN" altLang="en-US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8" name="标题 7"/>
          <p:cNvSpPr>
            <a:spLocks noGrp="1"/>
          </p:cNvSpPr>
          <p:nvPr>
            <p:ph type="title" hasCustomPrompt="1"/>
          </p:nvPr>
        </p:nvSpPr>
        <p:spPr>
          <a:xfrm>
            <a:off x="987063" y="854102"/>
            <a:ext cx="7593858" cy="654050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rgbClr val="0065B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</a:t>
            </a:r>
            <a:r>
              <a:rPr lang="en-US" altLang="zh-CN" dirty="0"/>
              <a:t>k</a:t>
            </a:r>
            <a:r>
              <a:rPr lang="zh-CN" altLang="en-US" dirty="0"/>
              <a:t>母版标题样式</a:t>
            </a:r>
            <a:endParaRPr lang="zh-CN" altLang="en-US" dirty="0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1680157" y="261801"/>
            <a:ext cx="0" cy="18000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 userDrawn="1"/>
        </p:nvSpPr>
        <p:spPr>
          <a:xfrm>
            <a:off x="8476615" y="6492875"/>
            <a:ext cx="371538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2000" b="1">
                <a:solidFill>
                  <a:schemeClr val="bg1"/>
                </a:solidFill>
                <a:latin typeface="华文行楷" panose="02010800040101010101" charset="-122"/>
                <a:ea typeface="华文行楷" panose="02010800040101010101" charset="-122"/>
                <a:sym typeface="+mn-ea"/>
              </a:rPr>
              <a:t>《人工智能</a:t>
            </a:r>
            <a:r>
              <a:rPr lang="zh-CN" altLang="en-US" sz="2000" b="1">
                <a:solidFill>
                  <a:schemeClr val="bg1"/>
                </a:solidFill>
                <a:latin typeface="华文行楷" panose="02010800040101010101" charset="-122"/>
                <a:ea typeface="华文行楷" panose="02010800040101010101" charset="-122"/>
                <a:sym typeface="+mn-ea"/>
              </a:rPr>
              <a:t>应用基础</a:t>
            </a:r>
            <a:r>
              <a:rPr lang="zh-CN" altLang="en-US" sz="2000" b="1">
                <a:solidFill>
                  <a:schemeClr val="bg1"/>
                </a:solidFill>
                <a:latin typeface="华文行楷" panose="02010800040101010101" charset="-122"/>
                <a:ea typeface="华文行楷" panose="02010800040101010101" charset="-122"/>
                <a:sym typeface="+mn-ea"/>
              </a:rPr>
              <a:t>》</a:t>
            </a:r>
            <a:endParaRPr lang="zh-CN" altLang="en-US" sz="2000" b="1">
              <a:solidFill>
                <a:schemeClr val="bg1"/>
              </a:solidFill>
              <a:latin typeface="华文行楷" panose="02010800040101010101" charset="-122"/>
              <a:ea typeface="华文行楷" panose="02010800040101010101" charset="-122"/>
              <a:sym typeface="+mn-ea"/>
            </a:endParaRPr>
          </a:p>
        </p:txBody>
      </p:sp>
      <p:sp>
        <p:nvSpPr>
          <p:cNvPr id="15" name="文本框 14">
            <a:hlinkClick r:id="" action="ppaction://noaction"/>
          </p:cNvPr>
          <p:cNvSpPr txBox="1"/>
          <p:nvPr userDrawn="1">
            <p:custDataLst>
              <p:tags r:id="rId10"/>
            </p:custDataLst>
          </p:nvPr>
        </p:nvSpPr>
        <p:spPr>
          <a:xfrm>
            <a:off x="158750" y="140400"/>
            <a:ext cx="141986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AI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导学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模块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任意多边形 20"/>
          <p:cNvSpPr/>
          <p:nvPr userDrawn="1"/>
        </p:nvSpPr>
        <p:spPr>
          <a:xfrm>
            <a:off x="8476615" y="6503670"/>
            <a:ext cx="3715385" cy="354330"/>
          </a:xfrm>
          <a:custGeom>
            <a:avLst/>
            <a:gdLst>
              <a:gd name="connsiteX0" fmla="*/ 425 w 5851"/>
              <a:gd name="connsiteY0" fmla="*/ 0 h 558"/>
              <a:gd name="connsiteX1" fmla="*/ 5851 w 5851"/>
              <a:gd name="connsiteY1" fmla="*/ 4 h 558"/>
              <a:gd name="connsiteX2" fmla="*/ 5851 w 5851"/>
              <a:gd name="connsiteY2" fmla="*/ 558 h 558"/>
              <a:gd name="connsiteX3" fmla="*/ 0 w 5851"/>
              <a:gd name="connsiteY3" fmla="*/ 557 h 558"/>
              <a:gd name="connsiteX4" fmla="*/ 425 w 5851"/>
              <a:gd name="connsiteY4" fmla="*/ 0 h 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51" h="558">
                <a:moveTo>
                  <a:pt x="425" y="0"/>
                </a:moveTo>
                <a:lnTo>
                  <a:pt x="5851" y="4"/>
                </a:lnTo>
                <a:lnTo>
                  <a:pt x="5851" y="558"/>
                </a:lnTo>
                <a:lnTo>
                  <a:pt x="0" y="557"/>
                </a:lnTo>
                <a:lnTo>
                  <a:pt x="425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圆角矩形 6"/>
          <p:cNvSpPr/>
          <p:nvPr userDrawn="1"/>
        </p:nvSpPr>
        <p:spPr>
          <a:xfrm>
            <a:off x="-635" y="0"/>
            <a:ext cx="12192635" cy="65405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íṥļidê"/>
          <p:cNvSpPr>
            <a:spLocks noGrp="1"/>
          </p:cNvSpPr>
          <p:nvPr userDrawn="1"/>
        </p:nvSpPr>
        <p:spPr>
          <a:xfrm>
            <a:off x="8834329" y="6505641"/>
            <a:ext cx="3085465" cy="2755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endParaRPr lang="zh-CN" altLang="en-US" sz="2000" dirty="0">
              <a:solidFill>
                <a:schemeClr val="bg1"/>
              </a:solidFill>
              <a:latin typeface="书体坊米芾体" panose="02010601030101010101" pitchFamily="2" charset="-122"/>
              <a:ea typeface="书体坊米芾体" panose="02010601030101010101" pitchFamily="2" charset="-122"/>
              <a:cs typeface="微软雅黑" panose="020B0503020204020204" pitchFamily="34" charset="-122"/>
            </a:endParaRPr>
          </a:p>
        </p:txBody>
      </p:sp>
      <p:cxnSp>
        <p:nvCxnSpPr>
          <p:cNvPr id="28" name="直接连接符 27"/>
          <p:cNvCxnSpPr/>
          <p:nvPr userDrawn="1"/>
        </p:nvCxnSpPr>
        <p:spPr>
          <a:xfrm>
            <a:off x="412115" y="6661724"/>
            <a:ext cx="7552819" cy="0"/>
          </a:xfrm>
          <a:prstGeom prst="line">
            <a:avLst/>
          </a:prstGeom>
          <a:ln w="12700" cap="rnd">
            <a:solidFill>
              <a:srgbClr val="3D70DA">
                <a:alpha val="22000"/>
              </a:srgbClr>
            </a:solidFill>
            <a:round/>
            <a:headEnd type="oval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grpSp>
        <p:nvGrpSpPr>
          <p:cNvPr id="106" name="组合 105"/>
          <p:cNvGrpSpPr/>
          <p:nvPr userDrawn="1"/>
        </p:nvGrpSpPr>
        <p:grpSpPr>
          <a:xfrm>
            <a:off x="581660" y="853563"/>
            <a:ext cx="323850" cy="372110"/>
            <a:chOff x="928" y="1486"/>
            <a:chExt cx="548" cy="630"/>
          </a:xfrm>
        </p:grpSpPr>
        <p:sp>
          <p:nvSpPr>
            <p:cNvPr id="107" name="流程图: 摘录 106"/>
            <p:cNvSpPr/>
            <p:nvPr/>
          </p:nvSpPr>
          <p:spPr>
            <a:xfrm rot="5400000">
              <a:off x="905" y="1721"/>
              <a:ext cx="418" cy="372"/>
            </a:xfrm>
            <a:prstGeom prst="flowChartExtract">
              <a:avLst/>
            </a:prstGeom>
            <a:solidFill>
              <a:srgbClr val="0070C0"/>
            </a:solidFill>
            <a:ln w="12700" cap="flat" cmpd="sng">
              <a:noFill/>
              <a:prstDash val="solid"/>
              <a:miter lim="800000"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9" name="流程图: 摘录 108"/>
            <p:cNvSpPr/>
            <p:nvPr/>
          </p:nvSpPr>
          <p:spPr>
            <a:xfrm rot="5400000">
              <a:off x="1040" y="1512"/>
              <a:ext cx="462" cy="411"/>
            </a:xfrm>
            <a:prstGeom prst="flowChartExtract">
              <a:avLst/>
            </a:prstGeom>
            <a:solidFill>
              <a:srgbClr val="81C9FF"/>
            </a:solidFill>
            <a:ln w="12700" cap="flat" cmpd="sng">
              <a:noFill/>
              <a:prstDash val="solid"/>
              <a:miter lim="800000"/>
            </a:ln>
            <a:effectLst>
              <a:outerShdw blurRad="279400" dist="152400" dir="2700000" algn="tl" rotWithShape="0">
                <a:srgbClr val="1469FF">
                  <a:alpha val="30000"/>
                </a:srgbClr>
              </a:outerShdw>
            </a:effec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110" name="直接连接符 109"/>
          <p:cNvCxnSpPr/>
          <p:nvPr userDrawn="1"/>
        </p:nvCxnSpPr>
        <p:spPr>
          <a:xfrm>
            <a:off x="4616450" y="1238123"/>
            <a:ext cx="7207250" cy="0"/>
          </a:xfrm>
          <a:prstGeom prst="line">
            <a:avLst/>
          </a:prstGeom>
          <a:ln w="25400" cmpd="sng">
            <a:solidFill>
              <a:srgbClr val="B9D2F9">
                <a:alpha val="40000"/>
              </a:srgbClr>
            </a:solidFill>
            <a:prstDash val="sysDot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grpSp>
        <p:nvGrpSpPr>
          <p:cNvPr id="111" name="组合 110"/>
          <p:cNvGrpSpPr/>
          <p:nvPr userDrawn="1"/>
        </p:nvGrpSpPr>
        <p:grpSpPr>
          <a:xfrm rot="16200000" flipH="1">
            <a:off x="11579225" y="860933"/>
            <a:ext cx="69850" cy="419100"/>
            <a:chOff x="6476745" y="1393371"/>
            <a:chExt cx="141769" cy="854575"/>
          </a:xfrm>
        </p:grpSpPr>
        <p:sp>
          <p:nvSpPr>
            <p:cNvPr id="112" name="椭圆 111"/>
            <p:cNvSpPr/>
            <p:nvPr/>
          </p:nvSpPr>
          <p:spPr>
            <a:xfrm>
              <a:off x="6479177" y="1393371"/>
              <a:ext cx="139337" cy="139337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3" name="椭圆 112"/>
            <p:cNvSpPr/>
            <p:nvPr/>
          </p:nvSpPr>
          <p:spPr>
            <a:xfrm>
              <a:off x="6479177" y="1631784"/>
              <a:ext cx="139337" cy="139337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5" name="椭圆 114"/>
            <p:cNvSpPr/>
            <p:nvPr/>
          </p:nvSpPr>
          <p:spPr>
            <a:xfrm>
              <a:off x="6476745" y="1870197"/>
              <a:ext cx="139337" cy="139337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6" name="椭圆 115"/>
            <p:cNvSpPr/>
            <p:nvPr/>
          </p:nvSpPr>
          <p:spPr>
            <a:xfrm>
              <a:off x="6476745" y="2108609"/>
              <a:ext cx="139337" cy="139337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" name="文本框 5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8322945" y="140335"/>
            <a:ext cx="185356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评价与反思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6339840" y="140335"/>
            <a:ext cx="190119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生成式作业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23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4819015" y="140335"/>
            <a:ext cx="14014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AI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拓学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文本框 29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3300095" y="140335"/>
            <a:ext cx="141986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AI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助训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文本框 51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1681480" y="140335"/>
            <a:ext cx="15665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AI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助学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6" name="直接连接符 25"/>
          <p:cNvCxnSpPr/>
          <p:nvPr userDrawn="1"/>
        </p:nvCxnSpPr>
        <p:spPr>
          <a:xfrm>
            <a:off x="3249436" y="261801"/>
            <a:ext cx="0" cy="18000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 userDrawn="1"/>
        </p:nvCxnSpPr>
        <p:spPr>
          <a:xfrm>
            <a:off x="4775412" y="261801"/>
            <a:ext cx="0" cy="18000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 userDrawn="1"/>
        </p:nvCxnSpPr>
        <p:spPr>
          <a:xfrm>
            <a:off x="6287382" y="261801"/>
            <a:ext cx="0" cy="18000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 userDrawn="1"/>
        </p:nvCxnSpPr>
        <p:spPr>
          <a:xfrm>
            <a:off x="8282403" y="261801"/>
            <a:ext cx="0" cy="18000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grpSp>
        <p:nvGrpSpPr>
          <p:cNvPr id="4" name="组合 3"/>
          <p:cNvGrpSpPr/>
          <p:nvPr userDrawn="1"/>
        </p:nvGrpSpPr>
        <p:grpSpPr>
          <a:xfrm>
            <a:off x="3332410" y="143260"/>
            <a:ext cx="1369695" cy="466090"/>
            <a:chOff x="219" y="160"/>
            <a:chExt cx="2157" cy="734"/>
          </a:xfrm>
        </p:grpSpPr>
        <p:grpSp>
          <p:nvGrpSpPr>
            <p:cNvPr id="10" name="组合 9"/>
            <p:cNvGrpSpPr/>
            <p:nvPr/>
          </p:nvGrpSpPr>
          <p:grpSpPr>
            <a:xfrm>
              <a:off x="219" y="172"/>
              <a:ext cx="2154" cy="722"/>
              <a:chOff x="6674" y="588"/>
              <a:chExt cx="3114" cy="1042"/>
            </a:xfrm>
            <a:effectLst>
              <a:outerShdw blurRad="152400" dist="50800" dir="5400000" algn="t" rotWithShape="0">
                <a:srgbClr val="00B0F0">
                  <a:alpha val="28000"/>
                </a:srgbClr>
              </a:outerShdw>
            </a:effectLst>
          </p:grpSpPr>
          <p:sp>
            <p:nvSpPr>
              <p:cNvPr id="11" name="圆角矩形 10"/>
              <p:cNvSpPr/>
              <p:nvPr>
                <p:custDataLst>
                  <p:tags r:id="rId7"/>
                </p:custDataLst>
              </p:nvPr>
            </p:nvSpPr>
            <p:spPr>
              <a:xfrm>
                <a:off x="6674" y="588"/>
                <a:ext cx="3114" cy="847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  <p:sp>
            <p:nvSpPr>
              <p:cNvPr id="12" name="流程图: 合并 11"/>
              <p:cNvSpPr>
                <a:spLocks noChangeAspect="1"/>
              </p:cNvSpPr>
              <p:nvPr>
                <p:custDataLst>
                  <p:tags r:id="rId8"/>
                </p:custDataLst>
              </p:nvPr>
            </p:nvSpPr>
            <p:spPr>
              <a:xfrm>
                <a:off x="7097" y="1433"/>
                <a:ext cx="246" cy="197"/>
              </a:xfrm>
              <a:prstGeom prst="flowChartMerg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/>
              </a:p>
            </p:txBody>
          </p:sp>
        </p:grpSp>
        <p:sp>
          <p:nvSpPr>
            <p:cNvPr id="14" name="文本框 13">
              <a:hlinkClick r:id="" action="ppaction://noaction"/>
            </p:cNvPr>
            <p:cNvSpPr txBox="1"/>
            <p:nvPr>
              <p:custDataLst>
                <p:tags r:id="rId9"/>
              </p:custDataLst>
            </p:nvPr>
          </p:nvSpPr>
          <p:spPr>
            <a:xfrm>
              <a:off x="222" y="160"/>
              <a:ext cx="2154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AI</a:t>
              </a:r>
              <a:r>
                <a:rPr lang="zh-CN" altLang="en-US" sz="200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助</a:t>
              </a:r>
              <a:r>
                <a:rPr lang="zh-CN" altLang="en-US" sz="200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训</a:t>
              </a:r>
              <a:endParaRPr lang="zh-CN" altLang="en-US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8" name="标题 7"/>
          <p:cNvSpPr>
            <a:spLocks noGrp="1"/>
          </p:cNvSpPr>
          <p:nvPr>
            <p:ph type="title" hasCustomPrompt="1"/>
          </p:nvPr>
        </p:nvSpPr>
        <p:spPr>
          <a:xfrm>
            <a:off x="987063" y="854102"/>
            <a:ext cx="7593858" cy="654050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rgbClr val="0065B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</a:t>
            </a:r>
            <a:r>
              <a:rPr lang="en-US" altLang="zh-CN" dirty="0"/>
              <a:t>k</a:t>
            </a:r>
            <a:r>
              <a:rPr lang="zh-CN" altLang="en-US" dirty="0"/>
              <a:t>母版标题样式</a:t>
            </a:r>
            <a:endParaRPr lang="zh-CN" altLang="en-US" dirty="0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1680157" y="261801"/>
            <a:ext cx="0" cy="18000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 userDrawn="1"/>
        </p:nvSpPr>
        <p:spPr>
          <a:xfrm>
            <a:off x="8476615" y="6492875"/>
            <a:ext cx="371538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2000" b="1">
                <a:solidFill>
                  <a:schemeClr val="bg1"/>
                </a:solidFill>
                <a:latin typeface="华文行楷" panose="02010800040101010101" charset="-122"/>
                <a:ea typeface="华文行楷" panose="02010800040101010101" charset="-122"/>
                <a:sym typeface="+mn-ea"/>
              </a:rPr>
              <a:t>《人工智能</a:t>
            </a:r>
            <a:r>
              <a:rPr lang="zh-CN" altLang="en-US" sz="2000" b="1">
                <a:solidFill>
                  <a:schemeClr val="bg1"/>
                </a:solidFill>
                <a:latin typeface="华文行楷" panose="02010800040101010101" charset="-122"/>
                <a:ea typeface="华文行楷" panose="02010800040101010101" charset="-122"/>
                <a:sym typeface="+mn-ea"/>
              </a:rPr>
              <a:t>应用基础</a:t>
            </a:r>
            <a:r>
              <a:rPr lang="zh-CN" altLang="en-US" sz="2000" b="1">
                <a:solidFill>
                  <a:schemeClr val="bg1"/>
                </a:solidFill>
                <a:latin typeface="华文行楷" panose="02010800040101010101" charset="-122"/>
                <a:ea typeface="华文行楷" panose="02010800040101010101" charset="-122"/>
                <a:sym typeface="+mn-ea"/>
              </a:rPr>
              <a:t>》</a:t>
            </a:r>
            <a:endParaRPr lang="zh-CN" altLang="en-US" sz="2000" b="1">
              <a:solidFill>
                <a:schemeClr val="bg1"/>
              </a:solidFill>
              <a:latin typeface="华文行楷" panose="02010800040101010101" charset="-122"/>
              <a:ea typeface="华文行楷" panose="02010800040101010101" charset="-122"/>
              <a:sym typeface="+mn-ea"/>
            </a:endParaRPr>
          </a:p>
        </p:txBody>
      </p:sp>
      <p:sp>
        <p:nvSpPr>
          <p:cNvPr id="15" name="文本框 14">
            <a:hlinkClick r:id="" action="ppaction://noaction"/>
          </p:cNvPr>
          <p:cNvSpPr txBox="1"/>
          <p:nvPr userDrawn="1">
            <p:custDataLst>
              <p:tags r:id="rId10"/>
            </p:custDataLst>
          </p:nvPr>
        </p:nvSpPr>
        <p:spPr>
          <a:xfrm>
            <a:off x="158750" y="140400"/>
            <a:ext cx="141986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AI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导学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模块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任意多边形 20"/>
          <p:cNvSpPr/>
          <p:nvPr userDrawn="1"/>
        </p:nvSpPr>
        <p:spPr>
          <a:xfrm>
            <a:off x="8476615" y="6503670"/>
            <a:ext cx="3715385" cy="354330"/>
          </a:xfrm>
          <a:custGeom>
            <a:avLst/>
            <a:gdLst>
              <a:gd name="connsiteX0" fmla="*/ 425 w 5851"/>
              <a:gd name="connsiteY0" fmla="*/ 0 h 558"/>
              <a:gd name="connsiteX1" fmla="*/ 5851 w 5851"/>
              <a:gd name="connsiteY1" fmla="*/ 4 h 558"/>
              <a:gd name="connsiteX2" fmla="*/ 5851 w 5851"/>
              <a:gd name="connsiteY2" fmla="*/ 558 h 558"/>
              <a:gd name="connsiteX3" fmla="*/ 0 w 5851"/>
              <a:gd name="connsiteY3" fmla="*/ 557 h 558"/>
              <a:gd name="connsiteX4" fmla="*/ 425 w 5851"/>
              <a:gd name="connsiteY4" fmla="*/ 0 h 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51" h="558">
                <a:moveTo>
                  <a:pt x="425" y="0"/>
                </a:moveTo>
                <a:lnTo>
                  <a:pt x="5851" y="4"/>
                </a:lnTo>
                <a:lnTo>
                  <a:pt x="5851" y="558"/>
                </a:lnTo>
                <a:lnTo>
                  <a:pt x="0" y="557"/>
                </a:lnTo>
                <a:lnTo>
                  <a:pt x="425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圆角矩形 6"/>
          <p:cNvSpPr/>
          <p:nvPr userDrawn="1"/>
        </p:nvSpPr>
        <p:spPr>
          <a:xfrm>
            <a:off x="-635" y="0"/>
            <a:ext cx="12192635" cy="65405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íṥļidê"/>
          <p:cNvSpPr>
            <a:spLocks noGrp="1"/>
          </p:cNvSpPr>
          <p:nvPr userDrawn="1"/>
        </p:nvSpPr>
        <p:spPr>
          <a:xfrm>
            <a:off x="8834329" y="6505641"/>
            <a:ext cx="3085465" cy="2755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endParaRPr lang="zh-CN" altLang="en-US" sz="2000" dirty="0">
              <a:solidFill>
                <a:schemeClr val="bg1"/>
              </a:solidFill>
              <a:latin typeface="书体坊米芾体" panose="02010601030101010101" pitchFamily="2" charset="-122"/>
              <a:ea typeface="书体坊米芾体" panose="02010601030101010101" pitchFamily="2" charset="-122"/>
              <a:cs typeface="微软雅黑" panose="020B0503020204020204" pitchFamily="34" charset="-122"/>
            </a:endParaRPr>
          </a:p>
        </p:txBody>
      </p:sp>
      <p:cxnSp>
        <p:nvCxnSpPr>
          <p:cNvPr id="28" name="直接连接符 27"/>
          <p:cNvCxnSpPr/>
          <p:nvPr userDrawn="1"/>
        </p:nvCxnSpPr>
        <p:spPr>
          <a:xfrm>
            <a:off x="412115" y="6661724"/>
            <a:ext cx="7552819" cy="0"/>
          </a:xfrm>
          <a:prstGeom prst="line">
            <a:avLst/>
          </a:prstGeom>
          <a:ln w="12700" cap="rnd">
            <a:solidFill>
              <a:srgbClr val="3D70DA">
                <a:alpha val="22000"/>
              </a:srgbClr>
            </a:solidFill>
            <a:round/>
            <a:headEnd type="oval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grpSp>
        <p:nvGrpSpPr>
          <p:cNvPr id="106" name="组合 105"/>
          <p:cNvGrpSpPr/>
          <p:nvPr userDrawn="1"/>
        </p:nvGrpSpPr>
        <p:grpSpPr>
          <a:xfrm>
            <a:off x="581660" y="853563"/>
            <a:ext cx="323850" cy="372110"/>
            <a:chOff x="928" y="1486"/>
            <a:chExt cx="548" cy="630"/>
          </a:xfrm>
        </p:grpSpPr>
        <p:sp>
          <p:nvSpPr>
            <p:cNvPr id="107" name="流程图: 摘录 106"/>
            <p:cNvSpPr/>
            <p:nvPr/>
          </p:nvSpPr>
          <p:spPr>
            <a:xfrm rot="5400000">
              <a:off x="905" y="1721"/>
              <a:ext cx="418" cy="372"/>
            </a:xfrm>
            <a:prstGeom prst="flowChartExtract">
              <a:avLst/>
            </a:prstGeom>
            <a:solidFill>
              <a:srgbClr val="0070C0"/>
            </a:solidFill>
            <a:ln w="12700" cap="flat" cmpd="sng">
              <a:noFill/>
              <a:prstDash val="solid"/>
              <a:miter lim="800000"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9" name="流程图: 摘录 108"/>
            <p:cNvSpPr/>
            <p:nvPr/>
          </p:nvSpPr>
          <p:spPr>
            <a:xfrm rot="5400000">
              <a:off x="1040" y="1512"/>
              <a:ext cx="462" cy="411"/>
            </a:xfrm>
            <a:prstGeom prst="flowChartExtract">
              <a:avLst/>
            </a:prstGeom>
            <a:solidFill>
              <a:srgbClr val="81C9FF"/>
            </a:solidFill>
            <a:ln w="12700" cap="flat" cmpd="sng">
              <a:noFill/>
              <a:prstDash val="solid"/>
              <a:miter lim="800000"/>
            </a:ln>
            <a:effectLst>
              <a:outerShdw blurRad="279400" dist="152400" dir="2700000" algn="tl" rotWithShape="0">
                <a:srgbClr val="1469FF">
                  <a:alpha val="30000"/>
                </a:srgbClr>
              </a:outerShdw>
            </a:effec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110" name="直接连接符 109"/>
          <p:cNvCxnSpPr/>
          <p:nvPr userDrawn="1"/>
        </p:nvCxnSpPr>
        <p:spPr>
          <a:xfrm>
            <a:off x="4616450" y="1238123"/>
            <a:ext cx="7207250" cy="0"/>
          </a:xfrm>
          <a:prstGeom prst="line">
            <a:avLst/>
          </a:prstGeom>
          <a:ln w="25400" cmpd="sng">
            <a:solidFill>
              <a:srgbClr val="B9D2F9">
                <a:alpha val="40000"/>
              </a:srgbClr>
            </a:solidFill>
            <a:prstDash val="sysDot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grpSp>
        <p:nvGrpSpPr>
          <p:cNvPr id="111" name="组合 110"/>
          <p:cNvGrpSpPr/>
          <p:nvPr userDrawn="1"/>
        </p:nvGrpSpPr>
        <p:grpSpPr>
          <a:xfrm rot="16200000" flipH="1">
            <a:off x="11579225" y="860933"/>
            <a:ext cx="69850" cy="419100"/>
            <a:chOff x="6476745" y="1393371"/>
            <a:chExt cx="141769" cy="854575"/>
          </a:xfrm>
        </p:grpSpPr>
        <p:sp>
          <p:nvSpPr>
            <p:cNvPr id="112" name="椭圆 111"/>
            <p:cNvSpPr/>
            <p:nvPr/>
          </p:nvSpPr>
          <p:spPr>
            <a:xfrm>
              <a:off x="6479177" y="1393371"/>
              <a:ext cx="139337" cy="139337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3" name="椭圆 112"/>
            <p:cNvSpPr/>
            <p:nvPr/>
          </p:nvSpPr>
          <p:spPr>
            <a:xfrm>
              <a:off x="6479177" y="1631784"/>
              <a:ext cx="139337" cy="139337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5" name="椭圆 114"/>
            <p:cNvSpPr/>
            <p:nvPr/>
          </p:nvSpPr>
          <p:spPr>
            <a:xfrm>
              <a:off x="6476745" y="1870197"/>
              <a:ext cx="139337" cy="139337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6" name="椭圆 115"/>
            <p:cNvSpPr/>
            <p:nvPr/>
          </p:nvSpPr>
          <p:spPr>
            <a:xfrm>
              <a:off x="6476745" y="2108609"/>
              <a:ext cx="139337" cy="139337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" name="文本框 5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8322945" y="140335"/>
            <a:ext cx="185356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评价与反思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6339840" y="140335"/>
            <a:ext cx="190119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生成式作业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23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4819015" y="140335"/>
            <a:ext cx="14014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AI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拓学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文本框 29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3300095" y="140335"/>
            <a:ext cx="141986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AI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助训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文本框 51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1681480" y="140335"/>
            <a:ext cx="15665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AI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助学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6" name="直接连接符 25"/>
          <p:cNvCxnSpPr/>
          <p:nvPr userDrawn="1"/>
        </p:nvCxnSpPr>
        <p:spPr>
          <a:xfrm>
            <a:off x="3249436" y="261801"/>
            <a:ext cx="0" cy="18000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 userDrawn="1"/>
        </p:nvCxnSpPr>
        <p:spPr>
          <a:xfrm>
            <a:off x="4775412" y="261801"/>
            <a:ext cx="0" cy="18000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 userDrawn="1"/>
        </p:nvCxnSpPr>
        <p:spPr>
          <a:xfrm>
            <a:off x="6287382" y="261801"/>
            <a:ext cx="0" cy="18000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 userDrawn="1"/>
        </p:nvCxnSpPr>
        <p:spPr>
          <a:xfrm>
            <a:off x="8282403" y="261801"/>
            <a:ext cx="0" cy="18000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grpSp>
        <p:nvGrpSpPr>
          <p:cNvPr id="4" name="组合 3"/>
          <p:cNvGrpSpPr/>
          <p:nvPr userDrawn="1"/>
        </p:nvGrpSpPr>
        <p:grpSpPr>
          <a:xfrm>
            <a:off x="4846885" y="143260"/>
            <a:ext cx="1369695" cy="466090"/>
            <a:chOff x="219" y="160"/>
            <a:chExt cx="2157" cy="734"/>
          </a:xfrm>
        </p:grpSpPr>
        <p:grpSp>
          <p:nvGrpSpPr>
            <p:cNvPr id="10" name="组合 9"/>
            <p:cNvGrpSpPr/>
            <p:nvPr/>
          </p:nvGrpSpPr>
          <p:grpSpPr>
            <a:xfrm>
              <a:off x="219" y="172"/>
              <a:ext cx="2154" cy="722"/>
              <a:chOff x="6674" y="588"/>
              <a:chExt cx="3114" cy="1042"/>
            </a:xfrm>
            <a:effectLst>
              <a:outerShdw blurRad="152400" dist="50800" dir="5400000" algn="t" rotWithShape="0">
                <a:srgbClr val="00B0F0">
                  <a:alpha val="28000"/>
                </a:srgbClr>
              </a:outerShdw>
            </a:effectLst>
          </p:grpSpPr>
          <p:sp>
            <p:nvSpPr>
              <p:cNvPr id="11" name="圆角矩形 10"/>
              <p:cNvSpPr/>
              <p:nvPr>
                <p:custDataLst>
                  <p:tags r:id="rId7"/>
                </p:custDataLst>
              </p:nvPr>
            </p:nvSpPr>
            <p:spPr>
              <a:xfrm>
                <a:off x="6674" y="588"/>
                <a:ext cx="3114" cy="847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  <p:sp>
            <p:nvSpPr>
              <p:cNvPr id="12" name="流程图: 合并 11"/>
              <p:cNvSpPr>
                <a:spLocks noChangeAspect="1"/>
              </p:cNvSpPr>
              <p:nvPr>
                <p:custDataLst>
                  <p:tags r:id="rId8"/>
                </p:custDataLst>
              </p:nvPr>
            </p:nvSpPr>
            <p:spPr>
              <a:xfrm>
                <a:off x="7097" y="1433"/>
                <a:ext cx="246" cy="197"/>
              </a:xfrm>
              <a:prstGeom prst="flowChartMerg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/>
              </a:p>
            </p:txBody>
          </p:sp>
        </p:grpSp>
        <p:sp>
          <p:nvSpPr>
            <p:cNvPr id="14" name="文本框 13">
              <a:hlinkClick r:id="" action="ppaction://noaction"/>
            </p:cNvPr>
            <p:cNvSpPr txBox="1"/>
            <p:nvPr>
              <p:custDataLst>
                <p:tags r:id="rId9"/>
              </p:custDataLst>
            </p:nvPr>
          </p:nvSpPr>
          <p:spPr>
            <a:xfrm>
              <a:off x="222" y="160"/>
              <a:ext cx="2154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AI</a:t>
              </a:r>
              <a:r>
                <a:rPr lang="zh-CN" altLang="en-US" sz="200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拓学</a:t>
              </a:r>
              <a:endParaRPr lang="zh-CN" altLang="en-US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8" name="标题 7"/>
          <p:cNvSpPr>
            <a:spLocks noGrp="1"/>
          </p:cNvSpPr>
          <p:nvPr>
            <p:ph type="title" hasCustomPrompt="1"/>
          </p:nvPr>
        </p:nvSpPr>
        <p:spPr>
          <a:xfrm>
            <a:off x="987063" y="854102"/>
            <a:ext cx="7593858" cy="654050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rgbClr val="0065B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</a:t>
            </a:r>
            <a:r>
              <a:rPr lang="en-US" altLang="zh-CN" dirty="0"/>
              <a:t>k</a:t>
            </a:r>
            <a:r>
              <a:rPr lang="zh-CN" altLang="en-US" dirty="0"/>
              <a:t>母版标题样式</a:t>
            </a:r>
            <a:endParaRPr lang="zh-CN" altLang="en-US" dirty="0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1680157" y="261801"/>
            <a:ext cx="0" cy="18000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 userDrawn="1"/>
        </p:nvSpPr>
        <p:spPr>
          <a:xfrm>
            <a:off x="8476615" y="6492875"/>
            <a:ext cx="371538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2000" b="1">
                <a:solidFill>
                  <a:schemeClr val="bg1"/>
                </a:solidFill>
                <a:latin typeface="华文行楷" panose="02010800040101010101" charset="-122"/>
                <a:ea typeface="华文行楷" panose="02010800040101010101" charset="-122"/>
                <a:sym typeface="+mn-ea"/>
              </a:rPr>
              <a:t>《人工智能</a:t>
            </a:r>
            <a:r>
              <a:rPr lang="zh-CN" altLang="en-US" sz="2000" b="1">
                <a:solidFill>
                  <a:schemeClr val="bg1"/>
                </a:solidFill>
                <a:latin typeface="华文行楷" panose="02010800040101010101" charset="-122"/>
                <a:ea typeface="华文行楷" panose="02010800040101010101" charset="-122"/>
                <a:sym typeface="+mn-ea"/>
              </a:rPr>
              <a:t>应用基础</a:t>
            </a:r>
            <a:r>
              <a:rPr lang="zh-CN" altLang="en-US" sz="2000" b="1">
                <a:solidFill>
                  <a:schemeClr val="bg1"/>
                </a:solidFill>
                <a:latin typeface="华文行楷" panose="02010800040101010101" charset="-122"/>
                <a:ea typeface="华文行楷" panose="02010800040101010101" charset="-122"/>
                <a:sym typeface="+mn-ea"/>
              </a:rPr>
              <a:t>》</a:t>
            </a:r>
            <a:endParaRPr lang="zh-CN" altLang="en-US" sz="2000" b="1">
              <a:solidFill>
                <a:schemeClr val="bg1"/>
              </a:solidFill>
              <a:latin typeface="华文行楷" panose="02010800040101010101" charset="-122"/>
              <a:ea typeface="华文行楷" panose="02010800040101010101" charset="-122"/>
              <a:sym typeface="+mn-ea"/>
            </a:endParaRPr>
          </a:p>
        </p:txBody>
      </p:sp>
      <p:sp>
        <p:nvSpPr>
          <p:cNvPr id="15" name="文本框 14">
            <a:hlinkClick r:id="" action="ppaction://noaction"/>
          </p:cNvPr>
          <p:cNvSpPr txBox="1"/>
          <p:nvPr userDrawn="1">
            <p:custDataLst>
              <p:tags r:id="rId10"/>
            </p:custDataLst>
          </p:nvPr>
        </p:nvSpPr>
        <p:spPr>
          <a:xfrm>
            <a:off x="158750" y="140400"/>
            <a:ext cx="141986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AI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导学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模块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任意多边形 20"/>
          <p:cNvSpPr/>
          <p:nvPr userDrawn="1"/>
        </p:nvSpPr>
        <p:spPr>
          <a:xfrm>
            <a:off x="8476615" y="6503670"/>
            <a:ext cx="3715385" cy="354330"/>
          </a:xfrm>
          <a:custGeom>
            <a:avLst/>
            <a:gdLst>
              <a:gd name="connsiteX0" fmla="*/ 425 w 5851"/>
              <a:gd name="connsiteY0" fmla="*/ 0 h 558"/>
              <a:gd name="connsiteX1" fmla="*/ 5851 w 5851"/>
              <a:gd name="connsiteY1" fmla="*/ 4 h 558"/>
              <a:gd name="connsiteX2" fmla="*/ 5851 w 5851"/>
              <a:gd name="connsiteY2" fmla="*/ 558 h 558"/>
              <a:gd name="connsiteX3" fmla="*/ 0 w 5851"/>
              <a:gd name="connsiteY3" fmla="*/ 557 h 558"/>
              <a:gd name="connsiteX4" fmla="*/ 425 w 5851"/>
              <a:gd name="connsiteY4" fmla="*/ 0 h 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51" h="558">
                <a:moveTo>
                  <a:pt x="425" y="0"/>
                </a:moveTo>
                <a:lnTo>
                  <a:pt x="5851" y="4"/>
                </a:lnTo>
                <a:lnTo>
                  <a:pt x="5851" y="558"/>
                </a:lnTo>
                <a:lnTo>
                  <a:pt x="0" y="557"/>
                </a:lnTo>
                <a:lnTo>
                  <a:pt x="425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圆角矩形 6"/>
          <p:cNvSpPr/>
          <p:nvPr userDrawn="1"/>
        </p:nvSpPr>
        <p:spPr>
          <a:xfrm>
            <a:off x="-635" y="0"/>
            <a:ext cx="12192635" cy="65405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íṥļidê"/>
          <p:cNvSpPr>
            <a:spLocks noGrp="1"/>
          </p:cNvSpPr>
          <p:nvPr userDrawn="1"/>
        </p:nvSpPr>
        <p:spPr>
          <a:xfrm>
            <a:off x="8834329" y="6505641"/>
            <a:ext cx="3085465" cy="2755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endParaRPr lang="zh-CN" altLang="en-US" sz="2000" dirty="0">
              <a:solidFill>
                <a:schemeClr val="bg1"/>
              </a:solidFill>
              <a:latin typeface="书体坊米芾体" panose="02010601030101010101" pitchFamily="2" charset="-122"/>
              <a:ea typeface="书体坊米芾体" panose="02010601030101010101" pitchFamily="2" charset="-122"/>
              <a:cs typeface="微软雅黑" panose="020B0503020204020204" pitchFamily="34" charset="-122"/>
            </a:endParaRPr>
          </a:p>
        </p:txBody>
      </p:sp>
      <p:cxnSp>
        <p:nvCxnSpPr>
          <p:cNvPr id="28" name="直接连接符 27"/>
          <p:cNvCxnSpPr/>
          <p:nvPr userDrawn="1"/>
        </p:nvCxnSpPr>
        <p:spPr>
          <a:xfrm>
            <a:off x="412115" y="6661724"/>
            <a:ext cx="7552819" cy="0"/>
          </a:xfrm>
          <a:prstGeom prst="line">
            <a:avLst/>
          </a:prstGeom>
          <a:ln w="12700" cap="rnd">
            <a:solidFill>
              <a:srgbClr val="3D70DA">
                <a:alpha val="22000"/>
              </a:srgbClr>
            </a:solidFill>
            <a:round/>
            <a:headEnd type="oval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grpSp>
        <p:nvGrpSpPr>
          <p:cNvPr id="106" name="组合 105"/>
          <p:cNvGrpSpPr/>
          <p:nvPr userDrawn="1"/>
        </p:nvGrpSpPr>
        <p:grpSpPr>
          <a:xfrm>
            <a:off x="581660" y="853563"/>
            <a:ext cx="323850" cy="372110"/>
            <a:chOff x="928" y="1486"/>
            <a:chExt cx="548" cy="630"/>
          </a:xfrm>
        </p:grpSpPr>
        <p:sp>
          <p:nvSpPr>
            <p:cNvPr id="107" name="流程图: 摘录 106"/>
            <p:cNvSpPr/>
            <p:nvPr/>
          </p:nvSpPr>
          <p:spPr>
            <a:xfrm rot="5400000">
              <a:off x="905" y="1721"/>
              <a:ext cx="418" cy="372"/>
            </a:xfrm>
            <a:prstGeom prst="flowChartExtract">
              <a:avLst/>
            </a:prstGeom>
            <a:solidFill>
              <a:srgbClr val="0070C0"/>
            </a:solidFill>
            <a:ln w="12700" cap="flat" cmpd="sng">
              <a:noFill/>
              <a:prstDash val="solid"/>
              <a:miter lim="800000"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9" name="流程图: 摘录 108"/>
            <p:cNvSpPr/>
            <p:nvPr/>
          </p:nvSpPr>
          <p:spPr>
            <a:xfrm rot="5400000">
              <a:off x="1040" y="1512"/>
              <a:ext cx="462" cy="411"/>
            </a:xfrm>
            <a:prstGeom prst="flowChartExtract">
              <a:avLst/>
            </a:prstGeom>
            <a:solidFill>
              <a:srgbClr val="81C9FF"/>
            </a:solidFill>
            <a:ln w="12700" cap="flat" cmpd="sng">
              <a:noFill/>
              <a:prstDash val="solid"/>
              <a:miter lim="800000"/>
            </a:ln>
            <a:effectLst>
              <a:outerShdw blurRad="279400" dist="152400" dir="2700000" algn="tl" rotWithShape="0">
                <a:srgbClr val="1469FF">
                  <a:alpha val="30000"/>
                </a:srgbClr>
              </a:outerShdw>
            </a:effec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110" name="直接连接符 109"/>
          <p:cNvCxnSpPr/>
          <p:nvPr userDrawn="1"/>
        </p:nvCxnSpPr>
        <p:spPr>
          <a:xfrm>
            <a:off x="4616450" y="1238123"/>
            <a:ext cx="7207250" cy="0"/>
          </a:xfrm>
          <a:prstGeom prst="line">
            <a:avLst/>
          </a:prstGeom>
          <a:ln w="25400" cmpd="sng">
            <a:solidFill>
              <a:srgbClr val="B9D2F9">
                <a:alpha val="40000"/>
              </a:srgbClr>
            </a:solidFill>
            <a:prstDash val="sysDot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grpSp>
        <p:nvGrpSpPr>
          <p:cNvPr id="111" name="组合 110"/>
          <p:cNvGrpSpPr/>
          <p:nvPr userDrawn="1"/>
        </p:nvGrpSpPr>
        <p:grpSpPr>
          <a:xfrm rot="16200000" flipH="1">
            <a:off x="11579225" y="860933"/>
            <a:ext cx="69850" cy="419100"/>
            <a:chOff x="6476745" y="1393371"/>
            <a:chExt cx="141769" cy="854575"/>
          </a:xfrm>
        </p:grpSpPr>
        <p:sp>
          <p:nvSpPr>
            <p:cNvPr id="112" name="椭圆 111"/>
            <p:cNvSpPr/>
            <p:nvPr/>
          </p:nvSpPr>
          <p:spPr>
            <a:xfrm>
              <a:off x="6479177" y="1393371"/>
              <a:ext cx="139337" cy="139337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3" name="椭圆 112"/>
            <p:cNvSpPr/>
            <p:nvPr/>
          </p:nvSpPr>
          <p:spPr>
            <a:xfrm>
              <a:off x="6479177" y="1631784"/>
              <a:ext cx="139337" cy="139337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5" name="椭圆 114"/>
            <p:cNvSpPr/>
            <p:nvPr/>
          </p:nvSpPr>
          <p:spPr>
            <a:xfrm>
              <a:off x="6476745" y="1870197"/>
              <a:ext cx="139337" cy="139337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6" name="椭圆 115"/>
            <p:cNvSpPr/>
            <p:nvPr/>
          </p:nvSpPr>
          <p:spPr>
            <a:xfrm>
              <a:off x="6476745" y="2108609"/>
              <a:ext cx="139337" cy="139337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" name="文本框 5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8322945" y="140335"/>
            <a:ext cx="185356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评价与反思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6339840" y="140335"/>
            <a:ext cx="190119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生成式作业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23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4819015" y="140335"/>
            <a:ext cx="14014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AI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拓学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文本框 29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3300095" y="140335"/>
            <a:ext cx="141986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AI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助训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文本框 51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1681480" y="140335"/>
            <a:ext cx="15665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AI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助学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6" name="直接连接符 25"/>
          <p:cNvCxnSpPr/>
          <p:nvPr userDrawn="1"/>
        </p:nvCxnSpPr>
        <p:spPr>
          <a:xfrm>
            <a:off x="3249436" y="261801"/>
            <a:ext cx="0" cy="18000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 userDrawn="1"/>
        </p:nvCxnSpPr>
        <p:spPr>
          <a:xfrm>
            <a:off x="4775412" y="261801"/>
            <a:ext cx="0" cy="18000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 userDrawn="1"/>
        </p:nvCxnSpPr>
        <p:spPr>
          <a:xfrm>
            <a:off x="6287382" y="261801"/>
            <a:ext cx="0" cy="18000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 userDrawn="1"/>
        </p:nvCxnSpPr>
        <p:spPr>
          <a:xfrm>
            <a:off x="8282403" y="261801"/>
            <a:ext cx="0" cy="18000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grpSp>
        <p:nvGrpSpPr>
          <p:cNvPr id="10" name="组合 9"/>
          <p:cNvGrpSpPr/>
          <p:nvPr userDrawn="1"/>
        </p:nvGrpSpPr>
        <p:grpSpPr>
          <a:xfrm rot="0">
            <a:off x="6418580" y="151130"/>
            <a:ext cx="1736725" cy="458470"/>
            <a:chOff x="6674" y="588"/>
            <a:chExt cx="3954" cy="1042"/>
          </a:xfrm>
          <a:effectLst>
            <a:outerShdw blurRad="152400" dist="50800" dir="5400000" algn="t" rotWithShape="0">
              <a:srgbClr val="00B0F0">
                <a:alpha val="28000"/>
              </a:srgbClr>
            </a:outerShdw>
          </a:effectLst>
        </p:grpSpPr>
        <p:sp>
          <p:nvSpPr>
            <p:cNvPr id="11" name="圆角矩形 10"/>
            <p:cNvSpPr/>
            <p:nvPr>
              <p:custDataLst>
                <p:tags r:id="rId7"/>
              </p:custDataLst>
            </p:nvPr>
          </p:nvSpPr>
          <p:spPr>
            <a:xfrm>
              <a:off x="6674" y="588"/>
              <a:ext cx="3954" cy="84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2" name="流程图: 合并 11"/>
            <p:cNvSpPr>
              <a:spLocks noChangeAspect="1"/>
            </p:cNvSpPr>
            <p:nvPr>
              <p:custDataLst>
                <p:tags r:id="rId8"/>
              </p:custDataLst>
            </p:nvPr>
          </p:nvSpPr>
          <p:spPr>
            <a:xfrm>
              <a:off x="7097" y="1433"/>
              <a:ext cx="246" cy="197"/>
            </a:xfrm>
            <a:prstGeom prst="flowChartMerg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/>
            </a:p>
          </p:txBody>
        </p:sp>
      </p:grpSp>
      <p:sp>
        <p:nvSpPr>
          <p:cNvPr id="14" name="文本框 13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6427470" y="140400"/>
            <a:ext cx="16929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生成式</a:t>
            </a:r>
            <a:r>
              <a:rPr lang="zh-CN" altLang="en-US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作业</a:t>
            </a:r>
            <a:endParaRPr lang="zh-CN" altLang="en-US" sz="20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标题 7"/>
          <p:cNvSpPr>
            <a:spLocks noGrp="1"/>
          </p:cNvSpPr>
          <p:nvPr>
            <p:ph type="title" hasCustomPrompt="1"/>
          </p:nvPr>
        </p:nvSpPr>
        <p:spPr>
          <a:xfrm>
            <a:off x="987063" y="854102"/>
            <a:ext cx="7593858" cy="654050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rgbClr val="0065B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</a:t>
            </a:r>
            <a:r>
              <a:rPr lang="en-US" altLang="zh-CN" dirty="0"/>
              <a:t>k</a:t>
            </a:r>
            <a:r>
              <a:rPr lang="zh-CN" altLang="en-US" dirty="0"/>
              <a:t>母版标题样式</a:t>
            </a:r>
            <a:endParaRPr lang="zh-CN" altLang="en-US" dirty="0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1680157" y="261801"/>
            <a:ext cx="0" cy="18000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 userDrawn="1"/>
        </p:nvSpPr>
        <p:spPr>
          <a:xfrm>
            <a:off x="8476615" y="6492875"/>
            <a:ext cx="371538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2000" b="1">
                <a:solidFill>
                  <a:schemeClr val="bg1"/>
                </a:solidFill>
                <a:latin typeface="华文行楷" panose="02010800040101010101" charset="-122"/>
                <a:ea typeface="华文行楷" panose="02010800040101010101" charset="-122"/>
                <a:sym typeface="+mn-ea"/>
              </a:rPr>
              <a:t>《人工智能</a:t>
            </a:r>
            <a:r>
              <a:rPr lang="zh-CN" altLang="en-US" sz="2000" b="1">
                <a:solidFill>
                  <a:schemeClr val="bg1"/>
                </a:solidFill>
                <a:latin typeface="华文行楷" panose="02010800040101010101" charset="-122"/>
                <a:ea typeface="华文行楷" panose="02010800040101010101" charset="-122"/>
                <a:sym typeface="+mn-ea"/>
              </a:rPr>
              <a:t>应用基础</a:t>
            </a:r>
            <a:r>
              <a:rPr lang="zh-CN" altLang="en-US" sz="2000" b="1">
                <a:solidFill>
                  <a:schemeClr val="bg1"/>
                </a:solidFill>
                <a:latin typeface="华文行楷" panose="02010800040101010101" charset="-122"/>
                <a:ea typeface="华文行楷" panose="02010800040101010101" charset="-122"/>
                <a:sym typeface="+mn-ea"/>
              </a:rPr>
              <a:t>》</a:t>
            </a:r>
            <a:endParaRPr lang="zh-CN" altLang="en-US" sz="2000" b="1">
              <a:solidFill>
                <a:schemeClr val="bg1"/>
              </a:solidFill>
              <a:latin typeface="华文行楷" panose="02010800040101010101" charset="-122"/>
              <a:ea typeface="华文行楷" panose="02010800040101010101" charset="-122"/>
              <a:sym typeface="+mn-ea"/>
            </a:endParaRPr>
          </a:p>
        </p:txBody>
      </p:sp>
      <p:sp>
        <p:nvSpPr>
          <p:cNvPr id="15" name="文本框 14">
            <a:hlinkClick r:id="" action="ppaction://noaction"/>
          </p:cNvPr>
          <p:cNvSpPr txBox="1"/>
          <p:nvPr userDrawn="1">
            <p:custDataLst>
              <p:tags r:id="rId10"/>
            </p:custDataLst>
          </p:nvPr>
        </p:nvSpPr>
        <p:spPr>
          <a:xfrm>
            <a:off x="158750" y="140400"/>
            <a:ext cx="141986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AI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导学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模块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任意多边形 20"/>
          <p:cNvSpPr/>
          <p:nvPr userDrawn="1"/>
        </p:nvSpPr>
        <p:spPr>
          <a:xfrm>
            <a:off x="8476615" y="6503670"/>
            <a:ext cx="3715385" cy="354330"/>
          </a:xfrm>
          <a:custGeom>
            <a:avLst/>
            <a:gdLst>
              <a:gd name="connsiteX0" fmla="*/ 425 w 5851"/>
              <a:gd name="connsiteY0" fmla="*/ 0 h 558"/>
              <a:gd name="connsiteX1" fmla="*/ 5851 w 5851"/>
              <a:gd name="connsiteY1" fmla="*/ 4 h 558"/>
              <a:gd name="connsiteX2" fmla="*/ 5851 w 5851"/>
              <a:gd name="connsiteY2" fmla="*/ 558 h 558"/>
              <a:gd name="connsiteX3" fmla="*/ 0 w 5851"/>
              <a:gd name="connsiteY3" fmla="*/ 557 h 558"/>
              <a:gd name="connsiteX4" fmla="*/ 425 w 5851"/>
              <a:gd name="connsiteY4" fmla="*/ 0 h 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51" h="558">
                <a:moveTo>
                  <a:pt x="425" y="0"/>
                </a:moveTo>
                <a:lnTo>
                  <a:pt x="5851" y="4"/>
                </a:lnTo>
                <a:lnTo>
                  <a:pt x="5851" y="558"/>
                </a:lnTo>
                <a:lnTo>
                  <a:pt x="0" y="557"/>
                </a:lnTo>
                <a:lnTo>
                  <a:pt x="425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圆角矩形 6"/>
          <p:cNvSpPr/>
          <p:nvPr userDrawn="1"/>
        </p:nvSpPr>
        <p:spPr>
          <a:xfrm>
            <a:off x="-635" y="0"/>
            <a:ext cx="12192635" cy="65405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íṥļidê"/>
          <p:cNvSpPr>
            <a:spLocks noGrp="1"/>
          </p:cNvSpPr>
          <p:nvPr userDrawn="1"/>
        </p:nvSpPr>
        <p:spPr>
          <a:xfrm>
            <a:off x="8834329" y="6505641"/>
            <a:ext cx="3085465" cy="2755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endParaRPr lang="zh-CN" altLang="en-US" sz="2000" dirty="0">
              <a:solidFill>
                <a:schemeClr val="bg1"/>
              </a:solidFill>
              <a:latin typeface="书体坊米芾体" panose="02010601030101010101" pitchFamily="2" charset="-122"/>
              <a:ea typeface="书体坊米芾体" panose="02010601030101010101" pitchFamily="2" charset="-122"/>
              <a:cs typeface="微软雅黑" panose="020B0503020204020204" pitchFamily="34" charset="-122"/>
            </a:endParaRPr>
          </a:p>
        </p:txBody>
      </p:sp>
      <p:cxnSp>
        <p:nvCxnSpPr>
          <p:cNvPr id="28" name="直接连接符 27"/>
          <p:cNvCxnSpPr/>
          <p:nvPr userDrawn="1"/>
        </p:nvCxnSpPr>
        <p:spPr>
          <a:xfrm>
            <a:off x="412115" y="6661724"/>
            <a:ext cx="7552819" cy="0"/>
          </a:xfrm>
          <a:prstGeom prst="line">
            <a:avLst/>
          </a:prstGeom>
          <a:ln w="12700" cap="rnd">
            <a:solidFill>
              <a:srgbClr val="3D70DA">
                <a:alpha val="22000"/>
              </a:srgbClr>
            </a:solidFill>
            <a:round/>
            <a:headEnd type="oval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grpSp>
        <p:nvGrpSpPr>
          <p:cNvPr id="106" name="组合 105"/>
          <p:cNvGrpSpPr/>
          <p:nvPr userDrawn="1"/>
        </p:nvGrpSpPr>
        <p:grpSpPr>
          <a:xfrm>
            <a:off x="581660" y="853563"/>
            <a:ext cx="323850" cy="372110"/>
            <a:chOff x="928" y="1486"/>
            <a:chExt cx="548" cy="630"/>
          </a:xfrm>
        </p:grpSpPr>
        <p:sp>
          <p:nvSpPr>
            <p:cNvPr id="107" name="流程图: 摘录 106"/>
            <p:cNvSpPr/>
            <p:nvPr/>
          </p:nvSpPr>
          <p:spPr>
            <a:xfrm rot="5400000">
              <a:off x="905" y="1721"/>
              <a:ext cx="418" cy="372"/>
            </a:xfrm>
            <a:prstGeom prst="flowChartExtract">
              <a:avLst/>
            </a:prstGeom>
            <a:solidFill>
              <a:srgbClr val="0070C0"/>
            </a:solidFill>
            <a:ln w="12700" cap="flat" cmpd="sng">
              <a:noFill/>
              <a:prstDash val="solid"/>
              <a:miter lim="800000"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9" name="流程图: 摘录 108"/>
            <p:cNvSpPr/>
            <p:nvPr/>
          </p:nvSpPr>
          <p:spPr>
            <a:xfrm rot="5400000">
              <a:off x="1040" y="1512"/>
              <a:ext cx="462" cy="411"/>
            </a:xfrm>
            <a:prstGeom prst="flowChartExtract">
              <a:avLst/>
            </a:prstGeom>
            <a:solidFill>
              <a:srgbClr val="81C9FF"/>
            </a:solidFill>
            <a:ln w="12700" cap="flat" cmpd="sng">
              <a:noFill/>
              <a:prstDash val="solid"/>
              <a:miter lim="800000"/>
            </a:ln>
            <a:effectLst>
              <a:outerShdw blurRad="279400" dist="152400" dir="2700000" algn="tl" rotWithShape="0">
                <a:srgbClr val="1469FF">
                  <a:alpha val="30000"/>
                </a:srgbClr>
              </a:outerShdw>
            </a:effec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110" name="直接连接符 109"/>
          <p:cNvCxnSpPr/>
          <p:nvPr userDrawn="1"/>
        </p:nvCxnSpPr>
        <p:spPr>
          <a:xfrm>
            <a:off x="4616450" y="1238123"/>
            <a:ext cx="7207250" cy="0"/>
          </a:xfrm>
          <a:prstGeom prst="line">
            <a:avLst/>
          </a:prstGeom>
          <a:ln w="25400" cmpd="sng">
            <a:solidFill>
              <a:srgbClr val="B9D2F9">
                <a:alpha val="40000"/>
              </a:srgbClr>
            </a:solidFill>
            <a:prstDash val="sysDot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grpSp>
        <p:nvGrpSpPr>
          <p:cNvPr id="111" name="组合 110"/>
          <p:cNvGrpSpPr/>
          <p:nvPr userDrawn="1"/>
        </p:nvGrpSpPr>
        <p:grpSpPr>
          <a:xfrm rot="16200000" flipH="1">
            <a:off x="11579225" y="860933"/>
            <a:ext cx="69850" cy="419100"/>
            <a:chOff x="6476745" y="1393371"/>
            <a:chExt cx="141769" cy="854575"/>
          </a:xfrm>
        </p:grpSpPr>
        <p:sp>
          <p:nvSpPr>
            <p:cNvPr id="112" name="椭圆 111"/>
            <p:cNvSpPr/>
            <p:nvPr/>
          </p:nvSpPr>
          <p:spPr>
            <a:xfrm>
              <a:off x="6479177" y="1393371"/>
              <a:ext cx="139337" cy="139337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3" name="椭圆 112"/>
            <p:cNvSpPr/>
            <p:nvPr/>
          </p:nvSpPr>
          <p:spPr>
            <a:xfrm>
              <a:off x="6479177" y="1631784"/>
              <a:ext cx="139337" cy="139337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5" name="椭圆 114"/>
            <p:cNvSpPr/>
            <p:nvPr/>
          </p:nvSpPr>
          <p:spPr>
            <a:xfrm>
              <a:off x="6476745" y="1870197"/>
              <a:ext cx="139337" cy="139337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6" name="椭圆 115"/>
            <p:cNvSpPr/>
            <p:nvPr/>
          </p:nvSpPr>
          <p:spPr>
            <a:xfrm>
              <a:off x="6476745" y="2108609"/>
              <a:ext cx="139337" cy="139337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" name="文本框 5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8322945" y="140335"/>
            <a:ext cx="185356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评价与反思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6339840" y="140335"/>
            <a:ext cx="190119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生成式作业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23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4819015" y="140335"/>
            <a:ext cx="14014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AI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拓学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文本框 29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3300095" y="140335"/>
            <a:ext cx="141986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AI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助训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文本框 51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1681480" y="140335"/>
            <a:ext cx="15665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AI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助学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6" name="直接连接符 25"/>
          <p:cNvCxnSpPr/>
          <p:nvPr userDrawn="1"/>
        </p:nvCxnSpPr>
        <p:spPr>
          <a:xfrm>
            <a:off x="3249436" y="261801"/>
            <a:ext cx="0" cy="18000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 userDrawn="1"/>
        </p:nvCxnSpPr>
        <p:spPr>
          <a:xfrm>
            <a:off x="4775412" y="261801"/>
            <a:ext cx="0" cy="18000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 userDrawn="1"/>
        </p:nvCxnSpPr>
        <p:spPr>
          <a:xfrm>
            <a:off x="6287382" y="261801"/>
            <a:ext cx="0" cy="18000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 userDrawn="1"/>
        </p:nvCxnSpPr>
        <p:spPr>
          <a:xfrm>
            <a:off x="8282403" y="261801"/>
            <a:ext cx="0" cy="18000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grpSp>
        <p:nvGrpSpPr>
          <p:cNvPr id="10" name="组合 9"/>
          <p:cNvGrpSpPr/>
          <p:nvPr userDrawn="1"/>
        </p:nvGrpSpPr>
        <p:grpSpPr>
          <a:xfrm rot="0">
            <a:off x="8409305" y="151130"/>
            <a:ext cx="1736725" cy="458470"/>
            <a:chOff x="6674" y="588"/>
            <a:chExt cx="3954" cy="1042"/>
          </a:xfrm>
          <a:effectLst>
            <a:outerShdw blurRad="152400" dist="50800" dir="5400000" algn="t" rotWithShape="0">
              <a:srgbClr val="00B0F0">
                <a:alpha val="28000"/>
              </a:srgbClr>
            </a:outerShdw>
          </a:effectLst>
        </p:grpSpPr>
        <p:sp>
          <p:nvSpPr>
            <p:cNvPr id="11" name="圆角矩形 10"/>
            <p:cNvSpPr/>
            <p:nvPr>
              <p:custDataLst>
                <p:tags r:id="rId7"/>
              </p:custDataLst>
            </p:nvPr>
          </p:nvSpPr>
          <p:spPr>
            <a:xfrm>
              <a:off x="6674" y="588"/>
              <a:ext cx="3954" cy="84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2" name="流程图: 合并 11"/>
            <p:cNvSpPr>
              <a:spLocks noChangeAspect="1"/>
            </p:cNvSpPr>
            <p:nvPr>
              <p:custDataLst>
                <p:tags r:id="rId8"/>
              </p:custDataLst>
            </p:nvPr>
          </p:nvSpPr>
          <p:spPr>
            <a:xfrm>
              <a:off x="7097" y="1433"/>
              <a:ext cx="246" cy="197"/>
            </a:xfrm>
            <a:prstGeom prst="flowChartMerg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/>
            </a:p>
          </p:txBody>
        </p:sp>
      </p:grpSp>
      <p:sp>
        <p:nvSpPr>
          <p:cNvPr id="14" name="文本框 13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8418195" y="140400"/>
            <a:ext cx="16929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评价与反思</a:t>
            </a:r>
            <a:endParaRPr lang="zh-CN" altLang="en-US" sz="20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标题 7"/>
          <p:cNvSpPr>
            <a:spLocks noGrp="1"/>
          </p:cNvSpPr>
          <p:nvPr>
            <p:ph type="title" hasCustomPrompt="1"/>
          </p:nvPr>
        </p:nvSpPr>
        <p:spPr>
          <a:xfrm>
            <a:off x="987063" y="854102"/>
            <a:ext cx="7593858" cy="654050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rgbClr val="0065B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</a:t>
            </a:r>
            <a:r>
              <a:rPr lang="en-US" altLang="zh-CN" dirty="0"/>
              <a:t>k</a:t>
            </a:r>
            <a:r>
              <a:rPr lang="zh-CN" altLang="en-US" dirty="0"/>
              <a:t>母版标题样式</a:t>
            </a:r>
            <a:endParaRPr lang="zh-CN" altLang="en-US" dirty="0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1680157" y="261801"/>
            <a:ext cx="0" cy="18000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 userDrawn="1"/>
        </p:nvSpPr>
        <p:spPr>
          <a:xfrm>
            <a:off x="8476615" y="6492875"/>
            <a:ext cx="371538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2000" b="1">
                <a:solidFill>
                  <a:schemeClr val="bg1"/>
                </a:solidFill>
                <a:latin typeface="华文行楷" panose="02010800040101010101" charset="-122"/>
                <a:ea typeface="华文行楷" panose="02010800040101010101" charset="-122"/>
                <a:sym typeface="+mn-ea"/>
              </a:rPr>
              <a:t>《人工智能</a:t>
            </a:r>
            <a:r>
              <a:rPr lang="zh-CN" altLang="en-US" sz="2000" b="1">
                <a:solidFill>
                  <a:schemeClr val="bg1"/>
                </a:solidFill>
                <a:latin typeface="华文行楷" panose="02010800040101010101" charset="-122"/>
                <a:ea typeface="华文行楷" panose="02010800040101010101" charset="-122"/>
                <a:sym typeface="+mn-ea"/>
              </a:rPr>
              <a:t>应用基础</a:t>
            </a:r>
            <a:r>
              <a:rPr lang="zh-CN" altLang="en-US" sz="2000" b="1">
                <a:solidFill>
                  <a:schemeClr val="bg1"/>
                </a:solidFill>
                <a:latin typeface="华文行楷" panose="02010800040101010101" charset="-122"/>
                <a:ea typeface="华文行楷" panose="02010800040101010101" charset="-122"/>
                <a:sym typeface="+mn-ea"/>
              </a:rPr>
              <a:t>》</a:t>
            </a:r>
            <a:endParaRPr lang="zh-CN" altLang="en-US" sz="2000" b="1">
              <a:solidFill>
                <a:schemeClr val="bg1"/>
              </a:solidFill>
              <a:latin typeface="华文行楷" panose="02010800040101010101" charset="-122"/>
              <a:ea typeface="华文行楷" panose="02010800040101010101" charset="-122"/>
              <a:sym typeface="+mn-ea"/>
            </a:endParaRPr>
          </a:p>
        </p:txBody>
      </p:sp>
      <p:sp>
        <p:nvSpPr>
          <p:cNvPr id="15" name="文本框 14">
            <a:hlinkClick r:id="" action="ppaction://noaction"/>
          </p:cNvPr>
          <p:cNvSpPr txBox="1"/>
          <p:nvPr userDrawn="1">
            <p:custDataLst>
              <p:tags r:id="rId10"/>
            </p:custDataLst>
          </p:nvPr>
        </p:nvSpPr>
        <p:spPr>
          <a:xfrm>
            <a:off x="158750" y="140400"/>
            <a:ext cx="141986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AI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导学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/>
          <p:cNvGrpSpPr/>
          <p:nvPr userDrawn="1"/>
        </p:nvGrpSpPr>
        <p:grpSpPr>
          <a:xfrm>
            <a:off x="1257961" y="1092202"/>
            <a:ext cx="9613240" cy="4921417"/>
            <a:chOff x="943470" y="819151"/>
            <a:chExt cx="7209930" cy="3691062"/>
          </a:xfrm>
        </p:grpSpPr>
        <p:sp>
          <p:nvSpPr>
            <p:cNvPr id="22" name="矩形 21"/>
            <p:cNvSpPr/>
            <p:nvPr/>
          </p:nvSpPr>
          <p:spPr>
            <a:xfrm>
              <a:off x="943470" y="819151"/>
              <a:ext cx="7209930" cy="350520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A7D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3200400" y="4286246"/>
              <a:ext cx="2697340" cy="223967"/>
            </a:xfrm>
            <a:prstGeom prst="rect">
              <a:avLst/>
            </a:prstGeom>
            <a:solidFill>
              <a:srgbClr val="81C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" name="矩形 2"/>
          <p:cNvSpPr/>
          <p:nvPr userDrawn="1"/>
        </p:nvSpPr>
        <p:spPr>
          <a:xfrm>
            <a:off x="1257935" y="2771775"/>
            <a:ext cx="9612630" cy="212915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 userDrawn="1"/>
        </p:nvSpPr>
        <p:spPr>
          <a:xfrm>
            <a:off x="3974465" y="5471795"/>
            <a:ext cx="4000500" cy="551815"/>
          </a:xfrm>
          <a:prstGeom prst="rect">
            <a:avLst/>
          </a:prstGeom>
          <a:solidFill>
            <a:srgbClr val="81C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3200" b="1">
                <a:latin typeface="华文行楷" panose="02010800040101010101" charset="-122"/>
                <a:ea typeface="华文行楷" panose="02010800040101010101" charset="-122"/>
              </a:rPr>
              <a:t>《人工智能应用</a:t>
            </a:r>
            <a:r>
              <a:rPr lang="zh-CN" altLang="en-US" sz="3200" b="1">
                <a:latin typeface="华文行楷" panose="02010800040101010101" charset="-122"/>
                <a:ea typeface="华文行楷" panose="02010800040101010101" charset="-122"/>
              </a:rPr>
              <a:t>基础》</a:t>
            </a:r>
            <a:endParaRPr lang="zh-CN" altLang="en-US" sz="3200" b="1">
              <a:latin typeface="华文行楷" panose="02010800040101010101" charset="-122"/>
              <a:ea typeface="华文行楷" panose="02010800040101010101" charset="-122"/>
            </a:endParaRPr>
          </a:p>
        </p:txBody>
      </p:sp>
      <p:sp>
        <p:nvSpPr>
          <p:cNvPr id="2" name="文本占位符 1"/>
          <p:cNvSpPr>
            <a:spLocks noGrp="1"/>
          </p:cNvSpPr>
          <p:nvPr>
            <p:ph type="body" idx="10" hasCustomPrompt="1"/>
          </p:nvPr>
        </p:nvSpPr>
        <p:spPr>
          <a:xfrm>
            <a:off x="123825" y="2857500"/>
            <a:ext cx="11953240" cy="19583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/>
            </a:lvl1pPr>
          </a:lstStyle>
          <a:p>
            <a:pPr algn="ctr"/>
            <a:r>
              <a:rPr lang="zh-CN" b="1" spc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  <a:sym typeface="+mn-ea"/>
              </a:rPr>
              <a:t>提示词工程</a:t>
            </a:r>
            <a:r>
              <a:rPr b="1" spc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  <a:sym typeface="+mn-ea"/>
              </a:rPr>
              <a:t>：</a:t>
            </a:r>
            <a:endParaRPr b="1" spc="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Ebrima" panose="02000000000000000000" pitchFamily="2" charset="0"/>
            </a:endParaRPr>
          </a:p>
          <a:p>
            <a:pPr algn="ctr"/>
            <a:r>
              <a:rPr lang="zh-CN" b="1" spc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  <a:sym typeface="+mn-ea"/>
              </a:rPr>
              <a:t>解锁</a:t>
            </a:r>
            <a:r>
              <a:rPr lang="en-US" altLang="zh-CN" b="1" spc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  <a:sym typeface="+mn-ea"/>
              </a:rPr>
              <a:t>AI</a:t>
            </a:r>
            <a:r>
              <a:rPr lang="zh-CN" altLang="en-US" b="1" spc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  <a:sym typeface="+mn-ea"/>
              </a:rPr>
              <a:t>高效交互密码</a:t>
            </a:r>
            <a:endParaRPr lang="zh-CN" altLang="en-US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idx="11" hasCustomPrompt="1"/>
          </p:nvPr>
        </p:nvSpPr>
        <p:spPr>
          <a:xfrm>
            <a:off x="1260475" y="1497965"/>
            <a:ext cx="9602470" cy="84074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4400" b="1">
                <a:solidFill>
                  <a:srgbClr val="81C9FF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smtClean="0"/>
              <a:t>第三章</a:t>
            </a:r>
            <a:endParaRPr lang="zh-CN" altLang="en-US" smtClean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1.jpeg"/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7.xml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1.jpeg"/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占位符 2"/>
          <p:cNvSpPr>
            <a:spLocks noGrp="1"/>
          </p:cNvSpPr>
          <p:nvPr>
            <p:ph type="body" idx="10" hasCustomPrompt="1"/>
          </p:nvPr>
        </p:nvSpPr>
        <p:spPr>
          <a:xfrm>
            <a:off x="123825" y="2800350"/>
            <a:ext cx="11953240" cy="195834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6000"/>
            </a:lvl1pPr>
          </a:lstStyle>
          <a:p>
            <a:pPr algn="ctr"/>
            <a:r>
              <a:rPr lang="zh-CN" altLang="en-US" sz="4800" b="1" spc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任务</a:t>
            </a:r>
            <a:r>
              <a:rPr lang="en-US" altLang="zh-CN" sz="4800" b="1" spc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4.1 </a:t>
            </a:r>
            <a:r>
              <a:rPr lang="zh-CN" altLang="en-US" sz="4800" b="1" spc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制作汽车促销海报</a:t>
            </a:r>
            <a:endParaRPr lang="zh-CN" altLang="en-US" sz="4800" b="1" spc="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Ebrima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任务</a:t>
            </a:r>
            <a:r>
              <a:rPr lang="en-US" altLang="zh-CN"/>
              <a:t>4.1 </a:t>
            </a:r>
            <a:r>
              <a:rPr lang="zh-CN" altLang="en-US"/>
              <a:t>制作</a:t>
            </a:r>
            <a:r>
              <a:rPr lang="zh-CN" altLang="en-US"/>
              <a:t>汽车促销海报</a:t>
            </a:r>
            <a:endParaRPr lang="zh-CN" altLang="en-US"/>
          </a:p>
        </p:txBody>
      </p:sp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228090" y="1355725"/>
            <a:ext cx="2272665" cy="492760"/>
          </a:xfrm>
          <a:prstGeom prst="rect">
            <a:avLst/>
          </a:prstGeom>
        </p:spPr>
        <p:txBody>
          <a:bodyPr>
            <a:no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2400" b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一、任务描述</a:t>
            </a:r>
            <a:endParaRPr lang="zh-CN" altLang="en-US" sz="2400" b="1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indent="0" algn="l" fontAlgn="auto">
              <a:lnSpc>
                <a:spcPct val="150000"/>
              </a:lnSpc>
            </a:pPr>
            <a:r>
              <a:rPr lang="zh-CN" altLang="en-US" sz="2400">
                <a:latin typeface="Arial" panose="020B0604020202020204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sz="2400">
                <a:latin typeface="Arial" panose="020B0604020202020204" pitchFamily="34" charset="0"/>
                <a:ea typeface="微软雅黑" panose="020B0503020204020204" pitchFamily="34" charset="-122"/>
              </a:rPr>
              <a:t>     </a:t>
            </a:r>
            <a:endParaRPr lang="zh-CN" altLang="en-US" sz="240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8419465" y="4669790"/>
            <a:ext cx="1448435" cy="415925"/>
          </a:xfrm>
          <a:prstGeom prst="rect">
            <a:avLst/>
          </a:prstGeom>
        </p:spPr>
        <p:txBody>
          <a:bodyPr>
            <a:no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作品效果</a:t>
            </a: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3"/>
            </p:custDataLst>
          </p:nvPr>
        </p:nvSpPr>
        <p:spPr>
          <a:xfrm>
            <a:off x="1228090" y="1848485"/>
            <a:ext cx="4867910" cy="4583430"/>
          </a:xfrm>
          <a:prstGeom prst="rect">
            <a:avLst/>
          </a:prstGeom>
        </p:spPr>
        <p:txBody>
          <a:bodyPr>
            <a:no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indent="0" algn="l" fontAlgn="auto">
              <a:lnSpc>
                <a:spcPct val="150000"/>
              </a:lnSpc>
            </a:pPr>
            <a:r>
              <a:rPr lang="zh-CN" altLang="en-US" sz="2400">
                <a:latin typeface="Arial" panose="020B0604020202020204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sz="2400">
                <a:latin typeface="Arial" panose="020B0604020202020204" pitchFamily="34" charset="0"/>
                <a:ea typeface="微软雅黑" panose="020B0503020204020204" pitchFamily="34" charset="-122"/>
              </a:rPr>
              <a:t>     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你是汽车4</a:t>
            </a:r>
            <a:r>
              <a:rPr lang="en-US" altLang="zh-CN" sz="24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s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店的营销人员，负责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智界</a:t>
            </a:r>
            <a:r>
              <a:rPr lang="en-US" altLang="zh-CN" sz="24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R7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汽车的销售。临近618促销时段，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店长要求你为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智界</a:t>
            </a:r>
            <a:r>
              <a:rPr lang="en-US" altLang="zh-CN" sz="24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R7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设计一款宣传海报，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活动时间6月1日至6月30日，以直降2000元为卖点。海报画面简洁，色彩搭配沉稳大气，文案体现产品的科技感和卓越性能。</a:t>
            </a:r>
            <a:endParaRPr lang="zh-CN" altLang="en-US" sz="240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7" name="图片 6" descr="智界R7 618海报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1465" y="1848485"/>
            <a:ext cx="4812030" cy="270764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任务</a:t>
            </a:r>
            <a:r>
              <a:rPr lang="en-US" altLang="zh-CN"/>
              <a:t>4.1 </a:t>
            </a:r>
            <a:r>
              <a:rPr lang="zh-CN" altLang="en-US">
                <a:sym typeface="+mn-ea"/>
              </a:rPr>
              <a:t>制作汽车促销海报</a:t>
            </a:r>
            <a:endParaRPr lang="zh-CN" altLang="en-US"/>
          </a:p>
        </p:txBody>
      </p:sp>
      <p:sp>
        <p:nvSpPr>
          <p:cNvPr id="8" name="文本框 7"/>
          <p:cNvSpPr txBox="1"/>
          <p:nvPr>
            <p:custDataLst>
              <p:tags r:id="rId1"/>
            </p:custDataLst>
          </p:nvPr>
        </p:nvSpPr>
        <p:spPr>
          <a:xfrm>
            <a:off x="1228090" y="1355725"/>
            <a:ext cx="4019550" cy="492760"/>
          </a:xfrm>
          <a:prstGeom prst="rect">
            <a:avLst/>
          </a:prstGeom>
        </p:spPr>
        <p:txBody>
          <a:bodyPr>
            <a:no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2400" b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二、制作</a:t>
            </a:r>
            <a:r>
              <a:rPr lang="zh-CN" altLang="en-US" sz="2400" b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流程与工具选择</a:t>
            </a:r>
            <a:endParaRPr lang="zh-CN" altLang="en-US" sz="2400" b="1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indent="0" algn="l" fontAlgn="auto">
              <a:lnSpc>
                <a:spcPct val="150000"/>
              </a:lnSpc>
            </a:pPr>
            <a:r>
              <a:rPr lang="zh-CN" altLang="en-US" sz="2400">
                <a:latin typeface="Arial" panose="020B0604020202020204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sz="2400">
                <a:latin typeface="Arial" panose="020B0604020202020204" pitchFamily="34" charset="0"/>
                <a:ea typeface="微软雅黑" panose="020B0503020204020204" pitchFamily="34" charset="-122"/>
              </a:rPr>
              <a:t>     </a:t>
            </a:r>
            <a:endParaRPr lang="zh-CN" altLang="en-US" sz="240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aphicFrame>
        <p:nvGraphicFramePr>
          <p:cNvPr id="9" name="表格 8"/>
          <p:cNvGraphicFramePr/>
          <p:nvPr/>
        </p:nvGraphicFramePr>
        <p:xfrm>
          <a:off x="1829435" y="2131695"/>
          <a:ext cx="6987540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9215"/>
                <a:gridCol w="2621915"/>
                <a:gridCol w="3026410"/>
              </a:tblGrid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步骤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完成</a:t>
                      </a:r>
                      <a:r>
                        <a:rPr lang="zh-CN" altLang="en-US"/>
                        <a:t>内容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工具</a:t>
                      </a:r>
                      <a:r>
                        <a:rPr lang="zh-CN" altLang="en-US"/>
                        <a:t>选择</a:t>
                      </a:r>
                      <a:endParaRPr lang="zh-CN" alt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1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生成画面</a:t>
                      </a:r>
                      <a:r>
                        <a:rPr lang="zh-CN" altLang="en-US"/>
                        <a:t>提示词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deepseek</a:t>
                      </a:r>
                      <a:endParaRPr lang="zh-CN" alt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2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生成海报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即梦</a:t>
                      </a:r>
                      <a:endParaRPr lang="zh-CN" alt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3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编辑</a:t>
                      </a:r>
                      <a:r>
                        <a:rPr lang="zh-CN" altLang="en-US"/>
                        <a:t>修改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即梦</a:t>
                      </a:r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4.1 </a:t>
            </a:r>
            <a:r>
              <a:rPr lang="zh-CN" altLang="en-US">
                <a:sym typeface="+mn-ea"/>
              </a:rPr>
              <a:t>制作汽车促销海报</a:t>
            </a:r>
            <a:endParaRPr lang="zh-CN" altLang="en-US"/>
          </a:p>
        </p:txBody>
      </p:sp>
      <p:sp>
        <p:nvSpPr>
          <p:cNvPr id="4" name="内容占位符 2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2660015" y="1689100"/>
            <a:ext cx="8314690" cy="4603115"/>
          </a:xfrm>
          <a:prstGeom prst="rect">
            <a:avLst/>
          </a:prstGeom>
          <a:ln>
            <a:noFill/>
          </a:ln>
        </p:spPr>
        <p:txBody>
          <a:bodyPr vert="horz" lIns="90000" tIns="46800" rIns="90000" bIns="46800" rtlCol="0">
            <a:normAutofit/>
          </a:bodyPr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zh-CN" altLang="en-US" sz="2000" b="1">
              <a:solidFill>
                <a:srgbClr val="FF0000"/>
              </a:solidFill>
            </a:endParaRPr>
          </a:p>
        </p:txBody>
      </p:sp>
      <p:sp>
        <p:nvSpPr>
          <p:cNvPr id="8" name="内容占位符 2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5715000" y="1767840"/>
            <a:ext cx="4502150" cy="4297680"/>
          </a:xfrm>
          <a:prstGeom prst="rect">
            <a:avLst/>
          </a:prstGeom>
          <a:ln>
            <a:noFill/>
          </a:ln>
        </p:spPr>
        <p:txBody>
          <a:bodyPr vert="horz" lIns="90000" tIns="46800" rIns="90000" bIns="46800" rtlCol="0">
            <a:normAutofit fontScale="60000"/>
          </a:bodyPr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800">
                <a:ln>
                  <a:noFill/>
                </a:ln>
              </a:rPr>
              <a:t>主体：汽车（可提供图片素材）</a:t>
            </a:r>
            <a:endParaRPr lang="zh-CN" altLang="en-US" sz="2800">
              <a:ln>
                <a:noFill/>
              </a:ln>
            </a:endParaRPr>
          </a:p>
          <a:p>
            <a:r>
              <a:rPr lang="zh-CN" altLang="en-US" sz="2800">
                <a:ln>
                  <a:noFill/>
                </a:ln>
              </a:rPr>
              <a:t>文案：图片中的文字（</a:t>
            </a:r>
            <a:r>
              <a:rPr lang="en-US" altLang="zh-CN" sz="2800">
                <a:ln>
                  <a:noFill/>
                </a:ln>
              </a:rPr>
              <a:t>“</a:t>
            </a:r>
            <a:r>
              <a:rPr lang="zh-CN" altLang="en-US" sz="2800">
                <a:ln>
                  <a:noFill/>
                </a:ln>
              </a:rPr>
              <a:t>智界</a:t>
            </a:r>
            <a:r>
              <a:rPr lang="en-US" altLang="zh-CN" sz="2800">
                <a:ln>
                  <a:noFill/>
                </a:ln>
              </a:rPr>
              <a:t>R7”</a:t>
            </a:r>
            <a:r>
              <a:rPr lang="zh-CN" altLang="en-US" sz="2800">
                <a:ln>
                  <a:noFill/>
                </a:ln>
              </a:rPr>
              <a:t>、</a:t>
            </a:r>
            <a:r>
              <a:rPr lang="en-US" altLang="zh-CN" sz="2800">
                <a:ln>
                  <a:noFill/>
                </a:ln>
              </a:rPr>
              <a:t>“ </a:t>
            </a:r>
            <a:r>
              <a:rPr lang="zh-CN" altLang="en-US" sz="2800">
                <a:ln>
                  <a:noFill/>
                </a:ln>
              </a:rPr>
              <a:t>智慧重构边界</a:t>
            </a:r>
            <a:r>
              <a:rPr lang="en-US" altLang="zh-CN" sz="2800">
                <a:ln>
                  <a:noFill/>
                </a:ln>
              </a:rPr>
              <a:t>”</a:t>
            </a:r>
            <a:r>
              <a:rPr lang="zh-CN" altLang="en-US" sz="2800">
                <a:ln>
                  <a:noFill/>
                </a:ln>
              </a:rPr>
              <a:t>、</a:t>
            </a:r>
            <a:r>
              <a:rPr lang="en-US" altLang="zh-CN" sz="2800">
                <a:ln>
                  <a:noFill/>
                </a:ln>
              </a:rPr>
              <a:t>“618” 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等</a:t>
            </a:r>
            <a:r>
              <a:rPr lang="zh-CN" altLang="en-US" sz="2800">
                <a:ln>
                  <a:noFill/>
                </a:ln>
              </a:rPr>
              <a:t>）</a:t>
            </a:r>
            <a:endParaRPr lang="zh-CN" altLang="en-US" sz="2800">
              <a:ln>
                <a:noFill/>
              </a:ln>
            </a:endParaRPr>
          </a:p>
          <a:p>
            <a:r>
              <a:rPr lang="zh-CN" altLang="en-US" sz="2800">
                <a:ln>
                  <a:noFill/>
                </a:ln>
              </a:rPr>
              <a:t>背景</a:t>
            </a:r>
            <a:endParaRPr lang="zh-CN" altLang="en-US" sz="2800">
              <a:ln>
                <a:noFill/>
              </a:ln>
            </a:endParaRPr>
          </a:p>
          <a:p>
            <a:r>
              <a:rPr lang="zh-CN" altLang="en-US" sz="2800">
                <a:ln>
                  <a:noFill/>
                </a:ln>
                <a:sym typeface="+mn-ea"/>
              </a:rPr>
              <a:t>版式构图：</a:t>
            </a:r>
            <a:r>
              <a:rPr lang="zh-CN" altLang="en-US" sz="2800" b="1">
                <a:ln>
                  <a:noFill/>
                </a:ln>
                <a:solidFill>
                  <a:schemeClr val="accent1"/>
                </a:solidFill>
                <a:sym typeface="+mn-ea"/>
              </a:rPr>
              <a:t>居中</a:t>
            </a:r>
            <a:r>
              <a:rPr lang="en-US" altLang="zh-CN" sz="2800">
                <a:ln>
                  <a:noFill/>
                </a:ln>
                <a:sym typeface="+mn-ea"/>
              </a:rPr>
              <a:t>/</a:t>
            </a:r>
            <a:r>
              <a:rPr lang="zh-CN" altLang="en-US" sz="2800">
                <a:ln>
                  <a:noFill/>
                </a:ln>
                <a:sym typeface="+mn-ea"/>
              </a:rPr>
              <a:t>左右分割</a:t>
            </a:r>
            <a:r>
              <a:rPr lang="en-US" altLang="zh-CN" sz="2800">
                <a:ln>
                  <a:noFill/>
                </a:ln>
                <a:sym typeface="+mn-ea"/>
              </a:rPr>
              <a:t>/</a:t>
            </a:r>
            <a:r>
              <a:rPr lang="zh-CN" altLang="en-US" sz="2800">
                <a:ln>
                  <a:noFill/>
                </a:ln>
                <a:sym typeface="+mn-ea"/>
              </a:rPr>
              <a:t>对角线等</a:t>
            </a:r>
            <a:endParaRPr lang="zh-CN" altLang="en-US" sz="2800">
              <a:ln>
                <a:noFill/>
              </a:ln>
            </a:endParaRPr>
          </a:p>
          <a:p>
            <a:r>
              <a:rPr lang="zh-CN" altLang="en-US" sz="2800">
                <a:ln>
                  <a:noFill/>
                </a:ln>
                <a:sym typeface="+mn-ea"/>
              </a:rPr>
              <a:t>色调</a:t>
            </a:r>
            <a:endParaRPr lang="zh-CN" altLang="en-US" sz="2800">
              <a:ln>
                <a:noFill/>
              </a:ln>
            </a:endParaRPr>
          </a:p>
          <a:p>
            <a:r>
              <a:rPr lang="zh-CN" altLang="en-US" sz="2800">
                <a:ln>
                  <a:noFill/>
                </a:ln>
              </a:rPr>
              <a:t>风格：</a:t>
            </a:r>
            <a:r>
              <a:rPr lang="zh-CN" altLang="en-US" sz="2400">
                <a:ln>
                  <a:noFill/>
                </a:ln>
              </a:rPr>
              <a:t>节日海报（喜庆温暖）</a:t>
            </a:r>
            <a:endParaRPr lang="zh-CN" altLang="en-US" sz="2800">
              <a:ln>
                <a:noFill/>
              </a:ln>
            </a:endParaRPr>
          </a:p>
          <a:p>
            <a:pPr marL="457200" lvl="1" indent="0">
              <a:buNone/>
            </a:pPr>
            <a:r>
              <a:rPr lang="zh-CN" altLang="en-US" sz="2485">
                <a:ln>
                  <a:noFill/>
                </a:ln>
              </a:rPr>
              <a:t> </a:t>
            </a:r>
            <a:r>
              <a:rPr lang="en-US" altLang="zh-CN" sz="2485">
                <a:ln>
                  <a:noFill/>
                </a:ln>
              </a:rPr>
              <a:t>       </a:t>
            </a:r>
            <a:r>
              <a:rPr lang="zh-CN" altLang="en-US" sz="2400">
                <a:ln>
                  <a:noFill/>
                </a:ln>
              </a:rPr>
              <a:t>促销海报（醒目热闹）</a:t>
            </a:r>
            <a:endParaRPr lang="zh-CN" altLang="en-US" sz="2400">
              <a:ln>
                <a:noFill/>
              </a:ln>
            </a:endParaRPr>
          </a:p>
          <a:p>
            <a:pPr marL="457200" lvl="1" indent="0">
              <a:buNone/>
            </a:pPr>
            <a:r>
              <a:rPr lang="zh-CN" altLang="en-US" sz="2400">
                <a:ln>
                  <a:noFill/>
                </a:ln>
              </a:rPr>
              <a:t> </a:t>
            </a:r>
            <a:r>
              <a:rPr lang="en-US" altLang="zh-CN" sz="2400">
                <a:ln>
                  <a:noFill/>
                </a:ln>
              </a:rPr>
              <a:t>       </a:t>
            </a:r>
            <a:r>
              <a:rPr lang="zh-CN" altLang="en-US" sz="2400">
                <a:ln>
                  <a:noFill/>
                </a:ln>
              </a:rPr>
              <a:t>商务海报（</a:t>
            </a:r>
            <a:r>
              <a:rPr lang="zh-CN" altLang="en-US" sz="2400" b="1">
                <a:ln>
                  <a:noFill/>
                </a:ln>
                <a:solidFill>
                  <a:schemeClr val="accent1"/>
                </a:solidFill>
              </a:rPr>
              <a:t>沉稳大气</a:t>
            </a:r>
            <a:r>
              <a:rPr lang="zh-CN" altLang="en-US" sz="2400">
                <a:ln>
                  <a:noFill/>
                </a:ln>
              </a:rPr>
              <a:t>）</a:t>
            </a:r>
            <a:endParaRPr lang="zh-CN" altLang="en-US" sz="2400">
              <a:ln>
                <a:noFill/>
              </a:ln>
            </a:endParaRPr>
          </a:p>
          <a:p>
            <a:pPr marL="457200" lvl="1" indent="0">
              <a:buNone/>
            </a:pPr>
            <a:r>
              <a:rPr lang="zh-CN" altLang="en-US" sz="2400">
                <a:ln>
                  <a:noFill/>
                </a:ln>
              </a:rPr>
              <a:t> </a:t>
            </a:r>
            <a:r>
              <a:rPr lang="en-US" altLang="zh-CN" sz="2400">
                <a:ln>
                  <a:noFill/>
                </a:ln>
              </a:rPr>
              <a:t>       </a:t>
            </a:r>
            <a:r>
              <a:rPr lang="zh-CN" altLang="en-US" sz="2400">
                <a:ln>
                  <a:noFill/>
                </a:ln>
              </a:rPr>
              <a:t>校园</a:t>
            </a:r>
            <a:r>
              <a:rPr lang="en-US" altLang="zh-CN" sz="2400">
                <a:ln>
                  <a:noFill/>
                </a:ln>
              </a:rPr>
              <a:t>/</a:t>
            </a:r>
            <a:r>
              <a:rPr lang="zh-CN" altLang="en-US" sz="2400">
                <a:ln>
                  <a:noFill/>
                </a:ln>
              </a:rPr>
              <a:t>文艺</a:t>
            </a:r>
            <a:r>
              <a:rPr lang="en-US" altLang="zh-CN" sz="2400">
                <a:ln>
                  <a:noFill/>
                </a:ln>
              </a:rPr>
              <a:t>(</a:t>
            </a:r>
            <a:r>
              <a:rPr lang="zh-CN" altLang="en-US" sz="2400">
                <a:ln>
                  <a:noFill/>
                </a:ln>
              </a:rPr>
              <a:t>清新柔和</a:t>
            </a:r>
            <a:r>
              <a:rPr lang="en-US" altLang="zh-CN" sz="2400">
                <a:ln>
                  <a:noFill/>
                </a:ln>
              </a:rPr>
              <a:t>)</a:t>
            </a:r>
            <a:endParaRPr lang="zh-CN" altLang="en-US" sz="2400">
              <a:ln>
                <a:noFill/>
              </a:ln>
            </a:endParaRPr>
          </a:p>
          <a:p>
            <a:pPr marL="457200" lvl="1" indent="0">
              <a:buNone/>
            </a:pPr>
            <a:endParaRPr lang="zh-CN" altLang="en-US" sz="2400">
              <a:ln>
                <a:noFill/>
              </a:ln>
            </a:endParaRP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1228090" y="1355725"/>
            <a:ext cx="4019550" cy="492760"/>
          </a:xfrm>
          <a:prstGeom prst="rect">
            <a:avLst/>
          </a:prstGeom>
        </p:spPr>
        <p:txBody>
          <a:bodyPr>
            <a:no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2400" b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三、作品</a:t>
            </a:r>
            <a:r>
              <a:rPr lang="zh-CN" altLang="en-US" sz="2400" b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要素分析</a:t>
            </a:r>
            <a:endParaRPr lang="zh-CN" altLang="en-US" sz="2400" b="1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indent="0" algn="l" fontAlgn="auto">
              <a:lnSpc>
                <a:spcPct val="150000"/>
              </a:lnSpc>
            </a:pPr>
            <a:r>
              <a:rPr lang="zh-CN" altLang="en-US" sz="2400">
                <a:latin typeface="Arial" panose="020B0604020202020204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sz="2400">
                <a:latin typeface="Arial" panose="020B0604020202020204" pitchFamily="34" charset="0"/>
                <a:ea typeface="微软雅黑" panose="020B0503020204020204" pitchFamily="34" charset="-122"/>
              </a:rPr>
              <a:t>     </a:t>
            </a:r>
            <a:endParaRPr lang="zh-CN" altLang="en-US" sz="240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5" name="图片 4" descr="智界R7 618海报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475" y="2075180"/>
            <a:ext cx="4812030" cy="270764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任务</a:t>
            </a:r>
            <a:r>
              <a:rPr lang="en-US">
                <a:sym typeface="+mn-ea"/>
              </a:rPr>
              <a:t>4.1</a:t>
            </a:r>
            <a:r>
              <a:rPr lang="zh-CN" altLang="en-US">
                <a:sym typeface="+mn-ea"/>
              </a:rPr>
              <a:t> </a:t>
            </a:r>
            <a:r>
              <a:rPr lang="zh-CN" altLang="en-US">
                <a:sym typeface="+mn-ea"/>
              </a:rPr>
              <a:t>制作汽车促销海报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514350" y="2266315"/>
            <a:ext cx="5476875" cy="4114165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wrap="square">
            <a:noAutofit/>
          </a:bodyPr>
          <a:p>
            <a:pPr marL="0" indent="0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>
                <a:solidFill>
                  <a:schemeClr val="accent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提示词示例</a:t>
            </a:r>
            <a:r>
              <a:rPr lang="zh-CN" altLang="en-US" sz="1600" b="1">
                <a:solidFill>
                  <a:schemeClr val="tx2">
                    <a:lumMod val="90000"/>
                    <a:lumOff val="1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endParaRPr lang="zh-CN" altLang="en-US" sz="1600" b="1">
              <a:solidFill>
                <a:schemeClr val="tx2">
                  <a:lumMod val="90000"/>
                  <a:lumOff val="1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457200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</a:rPr>
              <a:t>作为汽车4</a:t>
            </a:r>
            <a:r>
              <a:rPr lang="en-US" altLang="zh-CN" b="1">
                <a:latin typeface="宋体" panose="02010600030101010101" pitchFamily="2" charset="-122"/>
                <a:ea typeface="宋体" panose="02010600030101010101" pitchFamily="2" charset="-122"/>
              </a:rPr>
              <a:t>s</a:t>
            </a:r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</a:rPr>
              <a:t>店的营销人员，你需要为即将到来的618活动设计一款智界</a:t>
            </a:r>
            <a:r>
              <a:rPr lang="en-US" altLang="zh-CN" b="1">
                <a:latin typeface="宋体" panose="02010600030101010101" pitchFamily="2" charset="-122"/>
                <a:ea typeface="宋体" panose="02010600030101010101" pitchFamily="2" charset="-122"/>
              </a:rPr>
              <a:t>R7</a:t>
            </a:r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</a:rPr>
              <a:t>的宣传海报，活动时间6月1日至6月30日，以直降2000元为卖点。海报画面简洁，色彩搭配沉稳大气，文案体现产品的科技感和卓越性能。请给出海报画面的提示词，中文版，300字左右</a:t>
            </a:r>
            <a:endParaRPr lang="zh-CN" altLang="en-US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94030" y="1332865"/>
            <a:ext cx="10974705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0070C0"/>
                </a:solidFill>
                <a:latin typeface="Times New Roman Regular"/>
                <a:ea typeface="宋体" panose="02010600030101010101" pitchFamily="2" charset="-122"/>
                <a:sym typeface="+mn-ea"/>
              </a:rPr>
              <a:t>步骤</a:t>
            </a:r>
            <a:r>
              <a:rPr lang="en-US" altLang="zh-CN" sz="2400" b="1">
                <a:solidFill>
                  <a:srgbClr val="0070C0"/>
                </a:solidFill>
                <a:latin typeface="Times New Roman Regular"/>
                <a:ea typeface="宋体" panose="02010600030101010101" pitchFamily="2" charset="-122"/>
                <a:sym typeface="+mn-ea"/>
              </a:rPr>
              <a:t>1</a:t>
            </a:r>
            <a:r>
              <a:rPr lang="zh-CN" altLang="en-US" sz="2400" b="1">
                <a:solidFill>
                  <a:srgbClr val="0070C0"/>
                </a:solidFill>
                <a:latin typeface="Times New Roman Regular"/>
                <a:ea typeface="宋体" panose="02010600030101010101" pitchFamily="2" charset="-122"/>
                <a:sym typeface="+mn-ea"/>
              </a:rPr>
              <a:t>、</a:t>
            </a:r>
            <a:r>
              <a:rPr lang="en-US" altLang="zh-CN" sz="2400" b="1">
                <a:solidFill>
                  <a:srgbClr val="0070C0"/>
                </a:solidFill>
                <a:latin typeface="Times New Roman Regular"/>
                <a:ea typeface="宋体" panose="02010600030101010101" pitchFamily="2" charset="-122"/>
                <a:sym typeface="+mn-ea"/>
              </a:rPr>
              <a:t>DeepSeek</a:t>
            </a:r>
            <a:r>
              <a:rPr lang="zh-CN" altLang="en-US" sz="2400" b="1">
                <a:solidFill>
                  <a:srgbClr val="0070C0"/>
                </a:solidFill>
                <a:latin typeface="Times New Roman Regular"/>
                <a:ea typeface="宋体" panose="02010600030101010101" pitchFamily="2" charset="-122"/>
                <a:sym typeface="+mn-ea"/>
              </a:rPr>
              <a:t>生成画面</a:t>
            </a:r>
            <a:r>
              <a:rPr lang="zh-CN" altLang="en-US" sz="2400" b="1">
                <a:solidFill>
                  <a:srgbClr val="0070C0"/>
                </a:solidFill>
                <a:latin typeface="Times New Roman Regular"/>
                <a:ea typeface="宋体" panose="02010600030101010101" pitchFamily="2" charset="-122"/>
                <a:sym typeface="+mn-ea"/>
              </a:rPr>
              <a:t>提示词</a:t>
            </a:r>
            <a:endParaRPr lang="zh-CN" altLang="en-US" sz="2400" b="1">
              <a:solidFill>
                <a:srgbClr val="0070C0"/>
              </a:solidFill>
              <a:latin typeface="Times New Roman Regular"/>
              <a:ea typeface="宋体" panose="02010600030101010101" pitchFamily="2" charset="-122"/>
              <a:sym typeface="+mn-ea"/>
            </a:endParaRPr>
          </a:p>
          <a:p>
            <a:pPr marL="0" indent="0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>
                <a:solidFill>
                  <a:srgbClr val="0070C0"/>
                </a:solidFill>
                <a:latin typeface="Times New Roman Regular"/>
                <a:ea typeface="宋体" panose="02010600030101010101" pitchFamily="2" charset="-122"/>
                <a:sym typeface="+mn-ea"/>
              </a:rPr>
              <a:t>              </a:t>
            </a:r>
            <a:r>
              <a:rPr lang="zh-CN" altLang="en-US" sz="2000" b="1">
                <a:solidFill>
                  <a:srgbClr val="0070C0"/>
                </a:solidFill>
                <a:latin typeface="Times New Roman Regular"/>
                <a:ea typeface="宋体" panose="02010600030101010101" pitchFamily="2" charset="-122"/>
                <a:sym typeface="+mn-ea"/>
              </a:rPr>
              <a:t>（提示词公式：角色</a:t>
            </a:r>
            <a:r>
              <a:rPr lang="en-US" altLang="zh-CN" sz="2000" b="1">
                <a:solidFill>
                  <a:srgbClr val="0070C0"/>
                </a:solidFill>
                <a:latin typeface="Times New Roman Regular"/>
                <a:ea typeface="宋体" panose="02010600030101010101" pitchFamily="2" charset="-122"/>
                <a:sym typeface="+mn-ea"/>
              </a:rPr>
              <a:t>+</a:t>
            </a:r>
            <a:r>
              <a:rPr lang="zh-CN" altLang="en-US" sz="2000" b="1">
                <a:solidFill>
                  <a:srgbClr val="0070C0"/>
                </a:solidFill>
                <a:latin typeface="Times New Roman Regular"/>
                <a:ea typeface="宋体" panose="02010600030101010101" pitchFamily="2" charset="-122"/>
                <a:sym typeface="+mn-ea"/>
              </a:rPr>
              <a:t>背景</a:t>
            </a:r>
            <a:r>
              <a:rPr lang="en-US" altLang="zh-CN" sz="2000" b="1">
                <a:solidFill>
                  <a:srgbClr val="0070C0"/>
                </a:solidFill>
                <a:latin typeface="Times New Roman Regular"/>
                <a:ea typeface="宋体" panose="02010600030101010101" pitchFamily="2" charset="-122"/>
                <a:sym typeface="+mn-ea"/>
              </a:rPr>
              <a:t>+</a:t>
            </a:r>
            <a:r>
              <a:rPr lang="zh-CN" altLang="en-US" sz="2000" b="1">
                <a:solidFill>
                  <a:srgbClr val="0070C0"/>
                </a:solidFill>
                <a:latin typeface="Times New Roman Regular"/>
                <a:ea typeface="宋体" panose="02010600030101010101" pitchFamily="2" charset="-122"/>
                <a:sym typeface="+mn-ea"/>
              </a:rPr>
              <a:t>任务</a:t>
            </a:r>
            <a:r>
              <a:rPr lang="en-US" altLang="zh-CN" sz="2000" b="1">
                <a:solidFill>
                  <a:srgbClr val="0070C0"/>
                </a:solidFill>
                <a:latin typeface="Times New Roman Regular"/>
                <a:ea typeface="宋体" panose="02010600030101010101" pitchFamily="2" charset="-122"/>
                <a:sym typeface="+mn-ea"/>
              </a:rPr>
              <a:t>+</a:t>
            </a:r>
            <a:r>
              <a:rPr lang="zh-CN" altLang="en-US" sz="2000" b="1">
                <a:solidFill>
                  <a:srgbClr val="0070C0"/>
                </a:solidFill>
                <a:latin typeface="Times New Roman Regular"/>
                <a:ea typeface="宋体" panose="02010600030101010101" pitchFamily="2" charset="-122"/>
                <a:sym typeface="+mn-ea"/>
              </a:rPr>
              <a:t>需求）</a:t>
            </a:r>
            <a:endParaRPr lang="zh-CN" altLang="en-US" sz="2000" b="1">
              <a:solidFill>
                <a:srgbClr val="0070C0"/>
              </a:solidFill>
              <a:latin typeface="Times New Roman Regular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485255" y="1332865"/>
            <a:ext cx="5362575" cy="5145405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rtlCol="0" anchor="t">
            <a:noAutofit/>
          </a:bodyPr>
          <a:p>
            <a:pPr algn="l" defTabSz="266700" fontAlgn="auto">
              <a:buClrTx/>
              <a:buSzTx/>
              <a:buFontTx/>
            </a:pPr>
            <a:r>
              <a:rPr lang="zh-CN" altLang="en-US" sz="2000" b="1">
                <a:solidFill>
                  <a:schemeClr val="accent4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输出示例：</a:t>
            </a:r>
            <a:endParaRPr lang="zh-CN" altLang="en-US" sz="2000" b="1">
              <a:solidFill>
                <a:schemeClr val="accent4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 algn="l" defTabSz="266700" fontAlgn="auto">
              <a:buClrTx/>
              <a:buSzTx/>
              <a:buFontTx/>
            </a:pPr>
            <a:endParaRPr lang="zh-CN" altLang="en-US" sz="2000" b="1">
              <a:solidFill>
                <a:schemeClr val="accent4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69405" y="1940560"/>
            <a:ext cx="4993640" cy="39757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文本框 9"/>
          <p:cNvSpPr txBox="1"/>
          <p:nvPr/>
        </p:nvSpPr>
        <p:spPr>
          <a:xfrm>
            <a:off x="1243965" y="2470150"/>
            <a:ext cx="10224770" cy="3780155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rtlCol="0" anchor="t">
            <a:noAutofit/>
          </a:bodyPr>
          <a:p>
            <a:pPr algn="l" defTabSz="266700" fontAlgn="auto">
              <a:buClrTx/>
              <a:buSzTx/>
              <a:buFontTx/>
            </a:pPr>
            <a:r>
              <a:rPr lang="zh-CN" altLang="en-US" sz="2000" b="1">
                <a:solidFill>
                  <a:schemeClr val="accent4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输出示例：</a:t>
            </a:r>
            <a:endParaRPr lang="zh-CN" altLang="en-US" sz="2000" b="1">
              <a:solidFill>
                <a:schemeClr val="accent4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任务</a:t>
            </a:r>
            <a:r>
              <a:rPr lang="en-US">
                <a:sym typeface="+mn-ea"/>
              </a:rPr>
              <a:t>4.1</a:t>
            </a:r>
            <a:r>
              <a:rPr lang="zh-CN" altLang="en-US">
                <a:sym typeface="+mn-ea"/>
              </a:rPr>
              <a:t> </a:t>
            </a:r>
            <a:r>
              <a:rPr lang="zh-CN" altLang="en-US">
                <a:sym typeface="+mn-ea"/>
              </a:rPr>
              <a:t>制作汽车促销海报</a:t>
            </a: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494030" y="1332865"/>
            <a:ext cx="10974705" cy="11372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0070C0"/>
                </a:solidFill>
                <a:latin typeface="Times New Roman Regular"/>
                <a:ea typeface="宋体" panose="02010600030101010101" pitchFamily="2" charset="-122"/>
                <a:sym typeface="+mn-ea"/>
              </a:rPr>
              <a:t>步骤</a:t>
            </a:r>
            <a:r>
              <a:rPr lang="en-US" altLang="zh-CN" sz="2400" b="1">
                <a:solidFill>
                  <a:srgbClr val="0070C0"/>
                </a:solidFill>
                <a:latin typeface="Times New Roman Regular"/>
                <a:ea typeface="宋体" panose="02010600030101010101" pitchFamily="2" charset="-122"/>
                <a:sym typeface="+mn-ea"/>
              </a:rPr>
              <a:t>2</a:t>
            </a:r>
            <a:r>
              <a:rPr lang="zh-CN" altLang="en-US" sz="2400" b="1">
                <a:solidFill>
                  <a:srgbClr val="0070C0"/>
                </a:solidFill>
                <a:latin typeface="Times New Roman Regular"/>
                <a:ea typeface="宋体" panose="02010600030101010101" pitchFamily="2" charset="-122"/>
                <a:sym typeface="+mn-ea"/>
              </a:rPr>
              <a:t>、即梦生成海报</a:t>
            </a:r>
            <a:endParaRPr lang="zh-CN" altLang="en-US" sz="2400" b="1">
              <a:solidFill>
                <a:srgbClr val="0070C0"/>
              </a:solidFill>
              <a:latin typeface="Times New Roman Regular"/>
              <a:ea typeface="宋体" panose="02010600030101010101" pitchFamily="2" charset="-122"/>
              <a:sym typeface="+mn-ea"/>
            </a:endParaRPr>
          </a:p>
          <a:p>
            <a:pPr marL="0" indent="0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0070C0"/>
                </a:solidFill>
                <a:latin typeface="Times New Roman Regular"/>
                <a:ea typeface="宋体" panose="02010600030101010101" pitchFamily="2" charset="-122"/>
                <a:sym typeface="+mn-ea"/>
              </a:rPr>
              <a:t>        </a:t>
            </a:r>
            <a:r>
              <a:rPr lang="zh-CN" altLang="en-US" sz="2000" b="1">
                <a:solidFill>
                  <a:srgbClr val="0070C0"/>
                </a:solidFill>
                <a:latin typeface="Times New Roman Regular"/>
                <a:ea typeface="宋体" panose="02010600030101010101" pitchFamily="2" charset="-122"/>
                <a:sym typeface="+mn-ea"/>
              </a:rPr>
              <a:t>（将步骤</a:t>
            </a:r>
            <a:r>
              <a:rPr lang="en-US" altLang="zh-CN" sz="2000" b="1">
                <a:solidFill>
                  <a:srgbClr val="0070C0"/>
                </a:solidFill>
                <a:latin typeface="Times New Roman Regular"/>
                <a:ea typeface="宋体" panose="02010600030101010101" pitchFamily="2" charset="-122"/>
                <a:sym typeface="+mn-ea"/>
              </a:rPr>
              <a:t>2</a:t>
            </a:r>
            <a:r>
              <a:rPr lang="zh-CN" altLang="en-US" sz="2000" b="1">
                <a:solidFill>
                  <a:srgbClr val="0070C0"/>
                </a:solidFill>
                <a:latin typeface="Times New Roman Regular"/>
                <a:ea typeface="宋体" panose="02010600030101010101" pitchFamily="2" charset="-122"/>
                <a:sym typeface="+mn-ea"/>
              </a:rPr>
              <a:t>生成的画面提示词粘贴到即梦图片生成对话框，并上传</a:t>
            </a:r>
            <a:r>
              <a:rPr lang="zh-CN" altLang="en-US" sz="2000" b="1">
                <a:solidFill>
                  <a:srgbClr val="0070C0"/>
                </a:solidFill>
                <a:latin typeface="Times New Roman Regular"/>
                <a:ea typeface="宋体" panose="02010600030101010101" pitchFamily="2" charset="-122"/>
                <a:sym typeface="+mn-ea"/>
              </a:rPr>
              <a:t>汽车素材，设置画面比例</a:t>
            </a:r>
            <a:r>
              <a:rPr lang="en-US" altLang="zh-CN" sz="2000" b="1">
                <a:solidFill>
                  <a:srgbClr val="0070C0"/>
                </a:solidFill>
                <a:latin typeface="Times New Roman Regular"/>
                <a:ea typeface="宋体" panose="02010600030101010101" pitchFamily="2" charset="-122"/>
                <a:sym typeface="+mn-ea"/>
              </a:rPr>
              <a:t>16</a:t>
            </a:r>
            <a:r>
              <a:rPr lang="zh-CN" altLang="en-US" sz="2000" b="1">
                <a:solidFill>
                  <a:srgbClr val="0070C0"/>
                </a:solidFill>
                <a:latin typeface="Times New Roman Regular"/>
                <a:ea typeface="宋体" panose="02010600030101010101" pitchFamily="2" charset="-122"/>
                <a:sym typeface="+mn-ea"/>
              </a:rPr>
              <a:t>：</a:t>
            </a:r>
            <a:r>
              <a:rPr lang="en-US" altLang="zh-CN" sz="2000" b="1">
                <a:solidFill>
                  <a:srgbClr val="0070C0"/>
                </a:solidFill>
                <a:latin typeface="Times New Roman Regular"/>
                <a:ea typeface="宋体" panose="02010600030101010101" pitchFamily="2" charset="-122"/>
                <a:sym typeface="+mn-ea"/>
              </a:rPr>
              <a:t>9</a:t>
            </a:r>
            <a:r>
              <a:rPr lang="zh-CN" altLang="en-US" sz="2000" b="1">
                <a:solidFill>
                  <a:srgbClr val="0070C0"/>
                </a:solidFill>
                <a:latin typeface="Times New Roman Regular"/>
                <a:ea typeface="宋体" panose="02010600030101010101" pitchFamily="2" charset="-122"/>
                <a:sym typeface="+mn-ea"/>
              </a:rPr>
              <a:t>）</a:t>
            </a:r>
            <a:endParaRPr lang="zh-CN" altLang="en-US" sz="2000" b="1">
              <a:solidFill>
                <a:srgbClr val="0070C0"/>
              </a:solidFill>
              <a:latin typeface="Times New Roman Regular"/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43965" y="2924175"/>
            <a:ext cx="10111740" cy="27203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任务</a:t>
            </a:r>
            <a:r>
              <a:rPr lang="en-US">
                <a:sym typeface="+mn-ea"/>
              </a:rPr>
              <a:t>4.1</a:t>
            </a:r>
            <a:r>
              <a:rPr lang="zh-CN" altLang="en-US">
                <a:sym typeface="+mn-ea"/>
              </a:rPr>
              <a:t> </a:t>
            </a:r>
            <a:r>
              <a:rPr lang="zh-CN" altLang="en-US">
                <a:sym typeface="+mn-ea"/>
              </a:rPr>
              <a:t>制作汽车促销海报</a:t>
            </a: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494030" y="1332865"/>
            <a:ext cx="10974705" cy="11372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0070C0"/>
                </a:solidFill>
                <a:latin typeface="Times New Roman Regular"/>
                <a:ea typeface="宋体" panose="02010600030101010101" pitchFamily="2" charset="-122"/>
                <a:sym typeface="+mn-ea"/>
              </a:rPr>
              <a:t>步骤</a:t>
            </a:r>
            <a:r>
              <a:rPr lang="en-US" altLang="zh-CN" sz="2400" b="1">
                <a:solidFill>
                  <a:srgbClr val="0070C0"/>
                </a:solidFill>
                <a:latin typeface="Times New Roman Regular"/>
                <a:ea typeface="宋体" panose="02010600030101010101" pitchFamily="2" charset="-122"/>
                <a:sym typeface="+mn-ea"/>
              </a:rPr>
              <a:t>3</a:t>
            </a:r>
            <a:r>
              <a:rPr lang="zh-CN" altLang="en-US" sz="2400" b="1">
                <a:solidFill>
                  <a:srgbClr val="0070C0"/>
                </a:solidFill>
                <a:latin typeface="Times New Roman Regular"/>
                <a:ea typeface="宋体" panose="02010600030101010101" pitchFamily="2" charset="-122"/>
                <a:sym typeface="+mn-ea"/>
              </a:rPr>
              <a:t>、编辑修改，</a:t>
            </a:r>
            <a:r>
              <a:rPr lang="zh-CN" altLang="en-US" sz="2400" b="1">
                <a:solidFill>
                  <a:srgbClr val="0070C0"/>
                </a:solidFill>
                <a:latin typeface="Times New Roman Regular"/>
                <a:ea typeface="宋体" panose="02010600030101010101" pitchFamily="2" charset="-122"/>
                <a:sym typeface="+mn-ea"/>
              </a:rPr>
              <a:t>然后保存</a:t>
            </a:r>
            <a:endParaRPr lang="zh-CN" altLang="en-US" sz="2400" b="1">
              <a:solidFill>
                <a:srgbClr val="0070C0"/>
              </a:solidFill>
              <a:latin typeface="Times New Roman Regular"/>
              <a:ea typeface="宋体" panose="02010600030101010101" pitchFamily="2" charset="-122"/>
              <a:sym typeface="+mn-ea"/>
            </a:endParaRPr>
          </a:p>
          <a:p>
            <a:pPr marL="0" indent="0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0070C0"/>
                </a:solidFill>
                <a:latin typeface="Times New Roman Regular"/>
                <a:ea typeface="宋体" panose="02010600030101010101" pitchFamily="2" charset="-122"/>
                <a:sym typeface="+mn-ea"/>
              </a:rPr>
              <a:t> </a:t>
            </a:r>
            <a:r>
              <a:rPr lang="en-US" altLang="zh-CN" sz="2400" b="1">
                <a:solidFill>
                  <a:srgbClr val="0070C0"/>
                </a:solidFill>
                <a:latin typeface="Times New Roman Regular"/>
                <a:ea typeface="宋体" panose="02010600030101010101" pitchFamily="2" charset="-122"/>
                <a:sym typeface="+mn-ea"/>
              </a:rPr>
              <a:t>     </a:t>
            </a:r>
            <a:r>
              <a:rPr lang="zh-CN" altLang="en-US" sz="2400" b="1">
                <a:solidFill>
                  <a:srgbClr val="0070C0"/>
                </a:solidFill>
                <a:latin typeface="Times New Roman Regular"/>
                <a:ea typeface="宋体" panose="02010600030101010101" pitchFamily="2" charset="-122"/>
                <a:sym typeface="+mn-ea"/>
              </a:rPr>
              <a:t>（</a:t>
            </a:r>
            <a:r>
              <a:rPr lang="zh-CN" altLang="en-US" sz="2000" b="1">
                <a:solidFill>
                  <a:srgbClr val="0070C0"/>
                </a:solidFill>
                <a:latin typeface="Times New Roman Regular"/>
                <a:ea typeface="宋体" panose="02010600030101010101" pitchFamily="2" charset="-122"/>
                <a:sym typeface="+mn-ea"/>
              </a:rPr>
              <a:t>单击选中其中</a:t>
            </a:r>
            <a:r>
              <a:rPr lang="en-US" altLang="zh-CN" sz="2000" b="1">
                <a:solidFill>
                  <a:srgbClr val="0070C0"/>
                </a:solidFill>
                <a:latin typeface="Times New Roman Regular"/>
                <a:ea typeface="宋体" panose="02010600030101010101" pitchFamily="2" charset="-122"/>
                <a:sym typeface="+mn-ea"/>
              </a:rPr>
              <a:t>1</a:t>
            </a:r>
            <a:r>
              <a:rPr lang="zh-CN" altLang="en-US" sz="2000" b="1">
                <a:solidFill>
                  <a:srgbClr val="0070C0"/>
                </a:solidFill>
                <a:latin typeface="Times New Roman Regular"/>
                <a:ea typeface="宋体" panose="02010600030101010101" pitchFamily="2" charset="-122"/>
                <a:sym typeface="+mn-ea"/>
              </a:rPr>
              <a:t>张图片，可以使用</a:t>
            </a:r>
            <a:r>
              <a:rPr lang="en-US" altLang="zh-CN" sz="2000" b="1">
                <a:solidFill>
                  <a:srgbClr val="0070C0"/>
                </a:solidFill>
                <a:latin typeface="Times New Roman Regular"/>
                <a:ea typeface="宋体" panose="02010600030101010101" pitchFamily="2" charset="-122"/>
                <a:sym typeface="+mn-ea"/>
              </a:rPr>
              <a:t>“</a:t>
            </a:r>
            <a:r>
              <a:rPr lang="zh-CN" altLang="en-US" sz="2000" b="1">
                <a:solidFill>
                  <a:srgbClr val="0070C0"/>
                </a:solidFill>
                <a:latin typeface="Times New Roman Regular"/>
                <a:ea typeface="宋体" panose="02010600030101010101" pitchFamily="2" charset="-122"/>
                <a:sym typeface="+mn-ea"/>
              </a:rPr>
              <a:t>局部重绘</a:t>
            </a:r>
            <a:r>
              <a:rPr lang="en-US" altLang="zh-CN" sz="2000" b="1">
                <a:solidFill>
                  <a:srgbClr val="0070C0"/>
                </a:solidFill>
                <a:latin typeface="Times New Roman Regular"/>
                <a:ea typeface="宋体" panose="02010600030101010101" pitchFamily="2" charset="-122"/>
                <a:sym typeface="+mn-ea"/>
              </a:rPr>
              <a:t>”</a:t>
            </a:r>
            <a:r>
              <a:rPr lang="zh-CN" altLang="en-US" sz="2000" b="1">
                <a:solidFill>
                  <a:srgbClr val="0070C0"/>
                </a:solidFill>
                <a:latin typeface="Times New Roman Regular"/>
                <a:ea typeface="宋体" panose="02010600030101010101" pitchFamily="2" charset="-122"/>
                <a:sym typeface="+mn-ea"/>
              </a:rPr>
              <a:t>、</a:t>
            </a:r>
            <a:r>
              <a:rPr lang="en-US" altLang="zh-CN" sz="2000" b="1">
                <a:solidFill>
                  <a:srgbClr val="0070C0"/>
                </a:solidFill>
                <a:latin typeface="Times New Roman Regular"/>
                <a:ea typeface="宋体" panose="02010600030101010101" pitchFamily="2" charset="-122"/>
                <a:sym typeface="+mn-ea"/>
              </a:rPr>
              <a:t>“</a:t>
            </a:r>
            <a:r>
              <a:rPr lang="zh-CN" altLang="en-US" sz="2000" b="1">
                <a:solidFill>
                  <a:srgbClr val="0070C0"/>
                </a:solidFill>
                <a:latin typeface="Times New Roman Regular"/>
                <a:ea typeface="宋体" panose="02010600030101010101" pitchFamily="2" charset="-122"/>
                <a:sym typeface="+mn-ea"/>
              </a:rPr>
              <a:t>消除笔</a:t>
            </a:r>
            <a:r>
              <a:rPr lang="en-US" altLang="zh-CN" sz="2000" b="1">
                <a:solidFill>
                  <a:srgbClr val="0070C0"/>
                </a:solidFill>
                <a:latin typeface="Times New Roman Regular"/>
                <a:ea typeface="宋体" panose="02010600030101010101" pitchFamily="2" charset="-122"/>
                <a:sym typeface="+mn-ea"/>
              </a:rPr>
              <a:t>”</a:t>
            </a:r>
            <a:r>
              <a:rPr lang="zh-CN" altLang="en-US" sz="2000" b="1">
                <a:solidFill>
                  <a:srgbClr val="0070C0"/>
                </a:solidFill>
                <a:latin typeface="Times New Roman Regular"/>
                <a:ea typeface="宋体" panose="02010600030101010101" pitchFamily="2" charset="-122"/>
                <a:sym typeface="+mn-ea"/>
              </a:rPr>
              <a:t>等做修改，</a:t>
            </a:r>
            <a:r>
              <a:rPr lang="zh-CN" altLang="en-US" sz="2000" b="1">
                <a:solidFill>
                  <a:srgbClr val="0070C0"/>
                </a:solidFill>
                <a:latin typeface="Times New Roman Regular"/>
                <a:ea typeface="宋体" panose="02010600030101010101" pitchFamily="2" charset="-122"/>
                <a:sym typeface="+mn-ea"/>
              </a:rPr>
              <a:t>使用</a:t>
            </a:r>
            <a:r>
              <a:rPr lang="en-US" altLang="zh-CN" sz="2000" b="1">
                <a:solidFill>
                  <a:srgbClr val="0070C0"/>
                </a:solidFill>
                <a:latin typeface="Times New Roman Regular"/>
                <a:ea typeface="宋体" panose="02010600030101010101" pitchFamily="2" charset="-122"/>
                <a:sym typeface="+mn-ea"/>
              </a:rPr>
              <a:t>“</a:t>
            </a:r>
            <a:r>
              <a:rPr lang="zh-CN" altLang="en-US" sz="2000" b="1">
                <a:solidFill>
                  <a:srgbClr val="0070C0"/>
                </a:solidFill>
                <a:latin typeface="Times New Roman Regular"/>
                <a:ea typeface="宋体" panose="02010600030101010101" pitchFamily="2" charset="-122"/>
                <a:sym typeface="+mn-ea"/>
              </a:rPr>
              <a:t>去画布编辑</a:t>
            </a:r>
            <a:r>
              <a:rPr lang="en-US" altLang="zh-CN" sz="2000" b="1">
                <a:solidFill>
                  <a:srgbClr val="0070C0"/>
                </a:solidFill>
                <a:latin typeface="Times New Roman Regular"/>
                <a:ea typeface="宋体" panose="02010600030101010101" pitchFamily="2" charset="-122"/>
                <a:sym typeface="+mn-ea"/>
              </a:rPr>
              <a:t>”</a:t>
            </a:r>
            <a:r>
              <a:rPr lang="zh-CN" altLang="en-US" sz="2000" b="1">
                <a:solidFill>
                  <a:srgbClr val="0070C0"/>
                </a:solidFill>
                <a:latin typeface="Times New Roman Regular"/>
                <a:ea typeface="宋体" panose="02010600030101010101" pitchFamily="2" charset="-122"/>
                <a:sym typeface="+mn-ea"/>
              </a:rPr>
              <a:t>可以修改文字，</a:t>
            </a:r>
            <a:r>
              <a:rPr lang="zh-CN" altLang="en-US" sz="2000" b="1">
                <a:solidFill>
                  <a:srgbClr val="0070C0"/>
                </a:solidFill>
                <a:latin typeface="Times New Roman Regular"/>
                <a:ea typeface="宋体" panose="02010600030101010101" pitchFamily="2" charset="-122"/>
                <a:sym typeface="+mn-ea"/>
              </a:rPr>
              <a:t>使用超清或智能超清提高图片分辨率，最后</a:t>
            </a:r>
            <a:r>
              <a:rPr lang="zh-CN" altLang="en-US" sz="2000" b="1">
                <a:solidFill>
                  <a:srgbClr val="0070C0"/>
                </a:solidFill>
                <a:latin typeface="Times New Roman Regular"/>
                <a:ea typeface="宋体" panose="02010600030101010101" pitchFamily="2" charset="-122"/>
                <a:sym typeface="+mn-ea"/>
              </a:rPr>
              <a:t>点击下载保存到本地。）</a:t>
            </a:r>
            <a:endParaRPr lang="zh-CN" altLang="en-US" sz="2000" b="1">
              <a:solidFill>
                <a:srgbClr val="0070C0"/>
              </a:solidFill>
              <a:latin typeface="Times New Roman Regular"/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86790" y="2470150"/>
            <a:ext cx="8415655" cy="412242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评价与</a:t>
            </a:r>
            <a:r>
              <a:rPr lang="zh-CN" altLang="en-US"/>
              <a:t>反思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987425" y="1451610"/>
            <a:ext cx="10366375" cy="58356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266065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根据学习任务的完成情况，对照学习评价中的“观察点”列举的内容进行自评或互评，并根据评价情况，反思改进。</a:t>
            </a:r>
            <a:endParaRPr lang="zh-CN" altLang="en-US" sz="16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261235" y="1851025"/>
            <a:ext cx="7023100" cy="33718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457200" algn="ctr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>
                <a:latin typeface="黑体" panose="02010609060101010101" charset="-122"/>
                <a:ea typeface="黑体" panose="02010609060101010101" charset="-122"/>
              </a:rPr>
              <a:t>学习评价</a:t>
            </a:r>
            <a:endParaRPr lang="zh-CN" altLang="en-US" sz="1600" b="1">
              <a:latin typeface="黑体" panose="02010609060101010101" charset="-122"/>
              <a:ea typeface="黑体" panose="02010609060101010101" charset="-122"/>
            </a:endParaRPr>
          </a:p>
        </p:txBody>
      </p:sp>
      <p:graphicFrame>
        <p:nvGraphicFramePr>
          <p:cNvPr id="6" name="表格 5"/>
          <p:cNvGraphicFramePr/>
          <p:nvPr/>
        </p:nvGraphicFramePr>
        <p:xfrm>
          <a:off x="1875790" y="2143760"/>
          <a:ext cx="7612380" cy="2016760"/>
        </p:xfrm>
        <a:graphic>
          <a:graphicData uri="http://schemas.openxmlformats.org/drawingml/2006/table">
            <a:tbl>
              <a:tblPr/>
              <a:tblGrid>
                <a:gridCol w="3491230"/>
                <a:gridCol w="1373505"/>
                <a:gridCol w="1374140"/>
                <a:gridCol w="1373505"/>
              </a:tblGrid>
              <a:tr h="252095">
                <a:tc>
                  <a:txBody>
                    <a:bodyPr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600">
                          <a:latin typeface="黑体" panose="02010609060101010101" charset="-122"/>
                          <a:ea typeface="黑体" panose="02010609060101010101" charset="-122"/>
                        </a:rPr>
                        <a:t>观察点</a:t>
                      </a:r>
                      <a:endParaRPr lang="zh-CN" sz="1600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91ABD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600">
                          <a:latin typeface="黑体" panose="02010609060101010101" charset="-122"/>
                          <a:ea typeface="黑体" panose="02010609060101010101" charset="-122"/>
                        </a:rPr>
                        <a:t>完全掌握</a:t>
                      </a:r>
                      <a:endParaRPr lang="zh-CN" sz="1600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91ABD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600">
                          <a:latin typeface="黑体" panose="02010609060101010101" charset="-122"/>
                          <a:ea typeface="黑体" panose="02010609060101010101" charset="-122"/>
                        </a:rPr>
                        <a:t>基本掌握</a:t>
                      </a:r>
                      <a:endParaRPr lang="zh-CN" sz="1600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91ABD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600">
                          <a:latin typeface="黑体" panose="02010609060101010101" charset="-122"/>
                          <a:ea typeface="黑体" panose="02010609060101010101" charset="-122"/>
                        </a:rPr>
                        <a:t>尚未掌握</a:t>
                      </a:r>
                      <a:endParaRPr lang="zh-CN" sz="1600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91ABDF"/>
                    </a:solidFill>
                  </a:tcPr>
                </a:tc>
              </a:tr>
              <a:tr h="252095">
                <a:tc>
                  <a:txBody>
                    <a:bodyPr/>
                    <a:p>
                      <a:pPr marL="0" indent="0" algn="jus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1.</a:t>
                      </a:r>
                      <a:r>
                        <a:rPr lang="zh-CN" altLang="en-US" sz="1600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主题创意独特性</a:t>
                      </a:r>
                      <a:endParaRPr lang="zh-CN" altLang="en-US" sz="1600"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45720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>
                          <a:solidFill>
                            <a:srgbClr val="000000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 </a:t>
                      </a:r>
                      <a:endParaRPr lang="en-US" altLang="zh-CN" sz="1600">
                        <a:solidFill>
                          <a:srgbClr val="000000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45720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>
                          <a:solidFill>
                            <a:srgbClr val="000000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 </a:t>
                      </a:r>
                      <a:endParaRPr lang="en-US" altLang="zh-CN" sz="1600">
                        <a:solidFill>
                          <a:srgbClr val="000000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45720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>
                          <a:solidFill>
                            <a:srgbClr val="000000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 </a:t>
                      </a:r>
                      <a:endParaRPr lang="en-US" altLang="zh-CN" sz="1600">
                        <a:solidFill>
                          <a:srgbClr val="000000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2095">
                <a:tc>
                  <a:txBody>
                    <a:bodyPr/>
                    <a:p>
                      <a:pPr marL="0" indent="0" algn="jus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2.</a:t>
                      </a:r>
                      <a:r>
                        <a:rPr lang="zh-CN" altLang="en-US" sz="1600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技术工具操作熟练度</a:t>
                      </a:r>
                      <a:endParaRPr lang="zh-CN" altLang="en-US" sz="1600"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45720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>
                          <a:solidFill>
                            <a:srgbClr val="000000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 </a:t>
                      </a:r>
                      <a:endParaRPr lang="en-US" altLang="zh-CN" sz="1600">
                        <a:solidFill>
                          <a:srgbClr val="000000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45720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>
                          <a:solidFill>
                            <a:srgbClr val="000000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 </a:t>
                      </a:r>
                      <a:endParaRPr lang="en-US" altLang="zh-CN" sz="1600">
                        <a:solidFill>
                          <a:srgbClr val="000000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45720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>
                          <a:solidFill>
                            <a:srgbClr val="000000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 </a:t>
                      </a:r>
                      <a:endParaRPr lang="en-US" altLang="zh-CN" sz="1600">
                        <a:solidFill>
                          <a:srgbClr val="000000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2095">
                <a:tc>
                  <a:txBody>
                    <a:bodyPr/>
                    <a:p>
                      <a:pPr marL="0" indent="0" algn="jus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3.</a:t>
                      </a:r>
                      <a:r>
                        <a:rPr lang="zh-CN" altLang="en-US" sz="1600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素材与主题匹配度</a:t>
                      </a:r>
                      <a:endParaRPr lang="zh-CN" altLang="en-US" sz="1600"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45720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>
                          <a:solidFill>
                            <a:srgbClr val="000000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 </a:t>
                      </a:r>
                      <a:endParaRPr lang="en-US" altLang="zh-CN" sz="1600">
                        <a:solidFill>
                          <a:srgbClr val="000000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45720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>
                          <a:solidFill>
                            <a:srgbClr val="000000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 </a:t>
                      </a:r>
                      <a:endParaRPr lang="en-US" altLang="zh-CN" sz="1600">
                        <a:solidFill>
                          <a:srgbClr val="000000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45720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>
                          <a:solidFill>
                            <a:srgbClr val="000000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 </a:t>
                      </a:r>
                      <a:endParaRPr lang="en-US" altLang="zh-CN" sz="1600">
                        <a:solidFill>
                          <a:srgbClr val="000000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2095">
                <a:tc>
                  <a:txBody>
                    <a:bodyPr/>
                    <a:p>
                      <a:pPr marL="0" indent="0" algn="jus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4.</a:t>
                      </a:r>
                      <a:r>
                        <a:rPr lang="zh-CN" altLang="en-US" sz="1600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多模态素材融合效果</a:t>
                      </a:r>
                      <a:endParaRPr lang="zh-CN" altLang="en-US" sz="1600"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45720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>
                          <a:solidFill>
                            <a:srgbClr val="000000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 </a:t>
                      </a:r>
                      <a:endParaRPr lang="en-US" altLang="zh-CN" sz="1600">
                        <a:solidFill>
                          <a:srgbClr val="000000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45720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>
                          <a:solidFill>
                            <a:srgbClr val="000000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 </a:t>
                      </a:r>
                      <a:endParaRPr lang="en-US" altLang="zh-CN" sz="1600">
                        <a:solidFill>
                          <a:srgbClr val="000000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45720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>
                          <a:solidFill>
                            <a:srgbClr val="000000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 </a:t>
                      </a:r>
                      <a:endParaRPr lang="en-US" altLang="zh-CN" sz="1600">
                        <a:solidFill>
                          <a:srgbClr val="000000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2095">
                <a:tc>
                  <a:txBody>
                    <a:bodyPr/>
                    <a:p>
                      <a:pPr marL="0" indent="0" algn="just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1600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5.</a:t>
                      </a:r>
                      <a:r>
                        <a:rPr lang="zh-CN" altLang="en-US" sz="1600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细节处理能力</a:t>
                      </a:r>
                      <a:endParaRPr lang="zh-CN" altLang="en-US" sz="1600"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45720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1600">
                        <a:solidFill>
                          <a:srgbClr val="000000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45720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1600">
                        <a:solidFill>
                          <a:srgbClr val="000000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45720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1600">
                        <a:solidFill>
                          <a:srgbClr val="000000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2095">
                <a:tc>
                  <a:txBody>
                    <a:bodyPr/>
                    <a:p>
                      <a:pPr marL="0" indent="0" algn="just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1600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6.</a:t>
                      </a:r>
                      <a:r>
                        <a:rPr lang="zh-CN" altLang="en-US" sz="1600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知识掌握程度</a:t>
                      </a:r>
                      <a:endParaRPr lang="zh-CN" altLang="en-US" sz="1600"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45720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1600">
                        <a:solidFill>
                          <a:srgbClr val="000000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45720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1600">
                        <a:solidFill>
                          <a:srgbClr val="000000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45720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1600">
                        <a:solidFill>
                          <a:srgbClr val="000000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2095">
                <a:tc>
                  <a:txBody>
                    <a:bodyPr/>
                    <a:p>
                      <a:pPr marL="0" indent="0" algn="just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1600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7.</a:t>
                      </a:r>
                      <a:r>
                        <a:rPr lang="zh-CN" altLang="en-US" sz="1600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技能应用与迁移能力</a:t>
                      </a:r>
                      <a:endParaRPr lang="zh-CN" altLang="en-US" sz="1600"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45720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1600">
                        <a:solidFill>
                          <a:srgbClr val="000000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45720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1600">
                        <a:solidFill>
                          <a:srgbClr val="000000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45720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1600">
                        <a:solidFill>
                          <a:srgbClr val="000000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8" name="文本框 7"/>
          <p:cNvSpPr txBox="1"/>
          <p:nvPr/>
        </p:nvSpPr>
        <p:spPr>
          <a:xfrm>
            <a:off x="1145540" y="4173855"/>
            <a:ext cx="10367645" cy="33718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en-US" sz="1600">
                <a:latin typeface="黑体" panose="02010609060101010101" charset="-122"/>
                <a:ea typeface="黑体" panose="02010609060101010101" charset="-122"/>
              </a:rPr>
              <a:t>扫一扫右侧二维码，查看你的个人学习画像。</a:t>
            </a:r>
            <a:endParaRPr lang="zh-CN" altLang="en-US" sz="1600" b="1">
              <a:latin typeface="黑体" panose="02010609060101010101" charset="-122"/>
              <a:ea typeface="黑体" panose="02010609060101010101" charset="-122"/>
            </a:endParaRPr>
          </a:p>
        </p:txBody>
      </p:sp>
      <p:graphicFrame>
        <p:nvGraphicFramePr>
          <p:cNvPr id="9" name="表格 8"/>
          <p:cNvGraphicFramePr/>
          <p:nvPr/>
        </p:nvGraphicFramePr>
        <p:xfrm>
          <a:off x="2239645" y="4932680"/>
          <a:ext cx="7153910" cy="1008380"/>
        </p:xfrm>
        <a:graphic>
          <a:graphicData uri="http://schemas.openxmlformats.org/drawingml/2006/table">
            <a:tbl>
              <a:tblPr/>
              <a:tblGrid>
                <a:gridCol w="3576955"/>
                <a:gridCol w="3576955"/>
              </a:tblGrid>
              <a:tr h="252095">
                <a:tc>
                  <a:txBody>
                    <a:bodyPr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600">
                          <a:latin typeface="黑体" panose="02010609060101010101" charset="-122"/>
                          <a:ea typeface="黑体" panose="02010609060101010101" charset="-122"/>
                        </a:rPr>
                        <a:t>反思点</a:t>
                      </a:r>
                      <a:endParaRPr lang="zh-CN" sz="1600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91ABD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600">
                          <a:latin typeface="黑体" panose="02010609060101010101" charset="-122"/>
                          <a:ea typeface="黑体" panose="02010609060101010101" charset="-122"/>
                        </a:rPr>
                        <a:t>简要描述</a:t>
                      </a:r>
                      <a:endParaRPr lang="zh-CN" sz="1600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91ABDF"/>
                    </a:solidFill>
                  </a:tcPr>
                </a:tc>
              </a:tr>
              <a:tr h="252095">
                <a:tc>
                  <a:txBody>
                    <a:bodyPr/>
                    <a:p>
                      <a:pPr marL="0" indent="0" algn="jus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600">
                          <a:solidFill>
                            <a:srgbClr val="000000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学会</a:t>
                      </a:r>
                      <a:r>
                        <a:rPr lang="zh-CN" sz="1600">
                          <a:solidFill>
                            <a:srgbClr val="000000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了什么知识？</a:t>
                      </a:r>
                      <a:endParaRPr lang="zh-CN" sz="1600">
                        <a:solidFill>
                          <a:srgbClr val="000000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457200" algn="jus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>
                          <a:solidFill>
                            <a:srgbClr val="000000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 </a:t>
                      </a:r>
                      <a:endParaRPr lang="en-US" altLang="zh-CN" sz="1600">
                        <a:solidFill>
                          <a:srgbClr val="000000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2095">
                <a:tc>
                  <a:txBody>
                    <a:bodyPr/>
                    <a:p>
                      <a:pPr marL="0" indent="0" algn="jus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600">
                          <a:solidFill>
                            <a:srgbClr val="000000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掌握了什么技能？</a:t>
                      </a:r>
                      <a:endParaRPr lang="zh-CN" sz="1600">
                        <a:solidFill>
                          <a:srgbClr val="000000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457200" algn="jus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>
                          <a:solidFill>
                            <a:srgbClr val="000000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 </a:t>
                      </a:r>
                      <a:endParaRPr lang="en-US" altLang="zh-CN" sz="1600">
                        <a:solidFill>
                          <a:srgbClr val="000000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2095">
                <a:tc>
                  <a:txBody>
                    <a:bodyPr/>
                    <a:p>
                      <a:pPr marL="0" indent="0" algn="jus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600">
                          <a:solidFill>
                            <a:srgbClr val="000000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还存在什么问题，有什么建议？</a:t>
                      </a:r>
                      <a:endParaRPr lang="zh-CN" sz="1600">
                        <a:solidFill>
                          <a:srgbClr val="000000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jus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sz="1600">
                        <a:solidFill>
                          <a:srgbClr val="000000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0" name="文本框 9"/>
          <p:cNvSpPr txBox="1"/>
          <p:nvPr/>
        </p:nvSpPr>
        <p:spPr>
          <a:xfrm>
            <a:off x="2746375" y="4511040"/>
            <a:ext cx="6096000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457200" algn="ctr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>
                <a:latin typeface="黑体" panose="02010609060101010101" charset="-122"/>
                <a:ea typeface="黑体" panose="02010609060101010101" charset="-122"/>
                <a:sym typeface="+mn-ea"/>
              </a:rPr>
              <a:t>学习反思</a:t>
            </a:r>
            <a:endParaRPr lang="zh-CN" altLang="en-US" sz="1600" b="1"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0266045" y="4738370"/>
            <a:ext cx="1510665" cy="120269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b="1">
                <a:solidFill>
                  <a:schemeClr val="tx1"/>
                </a:solidFill>
              </a:rPr>
              <a:t>扫描教材上</a:t>
            </a:r>
            <a:endParaRPr lang="zh-CN" altLang="en-US" b="1">
              <a:solidFill>
                <a:schemeClr val="tx1"/>
              </a:solidFill>
            </a:endParaRPr>
          </a:p>
          <a:p>
            <a:pPr algn="ctr"/>
            <a:r>
              <a:rPr lang="zh-CN" altLang="en-US" b="1">
                <a:solidFill>
                  <a:schemeClr val="tx1"/>
                </a:solidFill>
              </a:rPr>
              <a:t>学习</a:t>
            </a:r>
            <a:r>
              <a:rPr lang="zh-CN" altLang="en-US" b="1">
                <a:solidFill>
                  <a:schemeClr val="tx1"/>
                </a:solidFill>
              </a:rPr>
              <a:t>画像</a:t>
            </a:r>
            <a:endParaRPr lang="zh-CN" altLang="en-US" b="1">
              <a:solidFill>
                <a:schemeClr val="tx1"/>
              </a:solidFill>
            </a:endParaRPr>
          </a:p>
          <a:p>
            <a:pPr algn="ctr"/>
            <a:r>
              <a:rPr lang="zh-CN" altLang="en-US" b="1">
                <a:solidFill>
                  <a:schemeClr val="tx1"/>
                </a:solidFill>
              </a:rPr>
              <a:t>智能体</a:t>
            </a:r>
            <a:endParaRPr lang="zh-CN" altLang="en-US" b="1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DIAGRAM_VIRTUALLY_FRAME" val="{&quot;height&quot;:370.9,&quot;left&quot;:96.7,&quot;top&quot;:106.75,&quot;width&quot;:802.1}"/>
</p:tagLst>
</file>

<file path=ppt/tags/tag55.xml><?xml version="1.0" encoding="utf-8"?>
<p:tagLst xmlns:p="http://schemas.openxmlformats.org/presentationml/2006/main">
  <p:tag name="KSO_WM_DIAGRAM_VIRTUALLY_FRAME" val="{&quot;height&quot;:370.9,&quot;left&quot;:96.7,&quot;top&quot;:106.75,&quot;width&quot;:802.1}"/>
</p:tagLst>
</file>

<file path=ppt/tags/tag56.xml><?xml version="1.0" encoding="utf-8"?>
<p:tagLst xmlns:p="http://schemas.openxmlformats.org/presentationml/2006/main">
  <p:tag name="KSO_WM_DIAGRAM_VIRTUALLY_FRAME" val="{&quot;height&quot;:370.9,&quot;left&quot;:96.7,&quot;top&quot;:106.75,&quot;width&quot;:802.1}"/>
</p:tagLst>
</file>

<file path=ppt/tags/tag57.xml><?xml version="1.0" encoding="utf-8"?>
<p:tagLst xmlns:p="http://schemas.openxmlformats.org/presentationml/2006/main">
  <p:tag name="KSO_WM_DIAGRAM_VIRTUALLY_FRAME" val="{&quot;height&quot;:370.9,&quot;left&quot;:96.7,&quot;top&quot;:106.75,&quot;width&quot;:802.1}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DIAGRAM_VIRTUALLY_FRAME" val="{&quot;height&quot;:370.9,&quot;left&quot;:96.7,&quot;top&quot;:106.75,&quot;width&quot;:802.1}"/>
</p:tagLst>
</file>

<file path=ppt/tags/tag61.xml><?xml version="1.0" encoding="utf-8"?>
<p:tagLst xmlns:p="http://schemas.openxmlformats.org/presentationml/2006/main">
  <p:tag name="COMMONDATA" val="eyJoZGlkIjoiMmExNzZmNWNlYjI2M2M4YjQzZTk4ZjMwMDRkNzMzMjgifQ=="/>
  <p:tag name="commondata" val="eyJoZGlkIjoiOTg1ODBjOTFhYTQyYTk5MzY2N2U5MjE2NGFjNmYxM2MifQ==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宋体"/>
        <a:ea typeface=""/>
        <a:cs typeface=""/>
        <a:font script="Jpan" typeface="游ゴシック Light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宋体"/>
        <a:ea typeface=""/>
        <a:cs typeface=""/>
        <a:font script="Jpan" typeface="游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1021</Words>
  <Application>WPS 演示</Application>
  <PresentationFormat>宽屏</PresentationFormat>
  <Paragraphs>153</Paragraphs>
  <Slides>8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25" baseType="lpstr">
      <vt:lpstr>Arial</vt:lpstr>
      <vt:lpstr>宋体</vt:lpstr>
      <vt:lpstr>Wingdings</vt:lpstr>
      <vt:lpstr>微软雅黑</vt:lpstr>
      <vt:lpstr>华文行楷</vt:lpstr>
      <vt:lpstr>Ebrima</vt:lpstr>
      <vt:lpstr>书体坊米芾体</vt:lpstr>
      <vt:lpstr>Wingdings</vt:lpstr>
      <vt:lpstr>Times New Roman Regular</vt:lpstr>
      <vt:lpstr>Times New Roman</vt:lpstr>
      <vt:lpstr>黑体</vt:lpstr>
      <vt:lpstr>Arial Unicode MS</vt:lpstr>
      <vt:lpstr>Calibri</vt:lpstr>
      <vt:lpstr>Times New Roman Regular</vt:lpstr>
      <vt:lpstr>书体坊米芾体</vt:lpstr>
      <vt:lpstr>书体坊文征明楷体</vt:lpstr>
      <vt:lpstr>WPS</vt:lpstr>
      <vt:lpstr>PowerPoint 演示文稿</vt:lpstr>
      <vt:lpstr>任务4.1 制作汽车促销海报</vt:lpstr>
      <vt:lpstr>任务4.1 制作汽车促销海报</vt:lpstr>
      <vt:lpstr>4.1 制作汽车促销海报</vt:lpstr>
      <vt:lpstr>任务4.1 制作汽车促销海报</vt:lpstr>
      <vt:lpstr>任务4.1 制作汽车促销海报</vt:lpstr>
      <vt:lpstr>任务4.1 制作汽车促销海报</vt:lpstr>
      <vt:lpstr>评价与反思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杨玲</dc:creator>
  <cp:lastModifiedBy>春回大地</cp:lastModifiedBy>
  <cp:revision>599</cp:revision>
  <dcterms:created xsi:type="dcterms:W3CDTF">2025-06-24T01:42:00Z</dcterms:created>
  <dcterms:modified xsi:type="dcterms:W3CDTF">2026-05-25T01:08:56Z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2052-12.1.0.26375</vt:lpwstr>
  </property>
  <property fmtid="{D5CDD505-2E9C-101B-9397-08002B2CF9AE}" pid="3" name="ICV">
    <vt:lpwstr>9E35176E755D42CC9CD572E437761595_13</vt:lpwstr>
  </property>
</Properties>
</file>